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2" r:id="rId2"/>
  </p:sldMasterIdLst>
  <p:notesMasterIdLst>
    <p:notesMasterId r:id="rId45"/>
  </p:notesMasterIdLst>
  <p:handoutMasterIdLst>
    <p:handoutMasterId r:id="rId46"/>
  </p:handoutMasterIdLst>
  <p:sldIdLst>
    <p:sldId id="369" r:id="rId3"/>
    <p:sldId id="380" r:id="rId4"/>
    <p:sldId id="863" r:id="rId5"/>
    <p:sldId id="857" r:id="rId6"/>
    <p:sldId id="864" r:id="rId7"/>
    <p:sldId id="865" r:id="rId8"/>
    <p:sldId id="866" r:id="rId9"/>
    <p:sldId id="867" r:id="rId10"/>
    <p:sldId id="856" r:id="rId11"/>
    <p:sldId id="862" r:id="rId12"/>
    <p:sldId id="859" r:id="rId13"/>
    <p:sldId id="602" r:id="rId14"/>
    <p:sldId id="603" r:id="rId15"/>
    <p:sldId id="601" r:id="rId16"/>
    <p:sldId id="604" r:id="rId17"/>
    <p:sldId id="614" r:id="rId18"/>
    <p:sldId id="613" r:id="rId19"/>
    <p:sldId id="612" r:id="rId20"/>
    <p:sldId id="611" r:id="rId21"/>
    <p:sldId id="610" r:id="rId22"/>
    <p:sldId id="616" r:id="rId23"/>
    <p:sldId id="648" r:id="rId24"/>
    <p:sldId id="647" r:id="rId25"/>
    <p:sldId id="615" r:id="rId26"/>
    <p:sldId id="618" r:id="rId27"/>
    <p:sldId id="619" r:id="rId28"/>
    <p:sldId id="620" r:id="rId29"/>
    <p:sldId id="621" r:id="rId30"/>
    <p:sldId id="624" r:id="rId31"/>
    <p:sldId id="625" r:id="rId32"/>
    <p:sldId id="626" r:id="rId33"/>
    <p:sldId id="627" r:id="rId34"/>
    <p:sldId id="628" r:id="rId35"/>
    <p:sldId id="629" r:id="rId36"/>
    <p:sldId id="623" r:id="rId37"/>
    <p:sldId id="634" r:id="rId38"/>
    <p:sldId id="636" r:id="rId39"/>
    <p:sldId id="639" r:id="rId40"/>
    <p:sldId id="641" r:id="rId41"/>
    <p:sldId id="640" r:id="rId42"/>
    <p:sldId id="649" r:id="rId43"/>
    <p:sldId id="533" r:id="rId44"/>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1921" autoAdjust="0"/>
  </p:normalViewPr>
  <p:slideViewPr>
    <p:cSldViewPr>
      <p:cViewPr varScale="1">
        <p:scale>
          <a:sx n="73" d="100"/>
          <a:sy n="73" d="100"/>
        </p:scale>
        <p:origin x="972" y="5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ZA"/>
              <a:t>Online applications</a:t>
            </a:r>
            <a:r>
              <a:rPr lang="en-ZA" baseline="0"/>
              <a:t> received</a:t>
            </a:r>
            <a:r>
              <a:rPr lang="en-ZA"/>
              <a:t> by 30 September 2022</a:t>
            </a:r>
          </a:p>
        </c:rich>
      </c:tx>
      <c:overlay val="0"/>
      <c:spPr>
        <a:noFill/>
        <a:ln>
          <a:noFill/>
        </a:ln>
        <a:effectLst/>
      </c:spPr>
      <c:txPr>
        <a:bodyPr rot="0" spcFirstLastPara="1"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Sum of Unduplicated count of ONLINE applications received by 30 September </c:f>
              <c:strCache>
                <c:ptCount val="1"/>
                <c:pt idx="0">
                  <c:v>Sum of Unduplicated count of ONLINE applications received by 30 September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{"EC","FS","GP","KZN","LP","MP","NC","NW","WC"}</c:f>
              <c:strCache>
                <c:ptCount val="9"/>
                <c:pt idx="0">
                  <c:v>EC</c:v>
                </c:pt>
                <c:pt idx="1">
                  <c:v>FS</c:v>
                </c:pt>
                <c:pt idx="2">
                  <c:v>GP</c:v>
                </c:pt>
                <c:pt idx="3">
                  <c:v>KZN</c:v>
                </c:pt>
                <c:pt idx="4">
                  <c:v>LP</c:v>
                </c:pt>
                <c:pt idx="5">
                  <c:v>MP</c:v>
                </c:pt>
                <c:pt idx="6">
                  <c:v>NC</c:v>
                </c:pt>
                <c:pt idx="7">
                  <c:v>NW</c:v>
                </c:pt>
                <c:pt idx="8">
                  <c:v>WC</c:v>
                </c:pt>
              </c:strCache>
            </c:strRef>
          </c:cat>
          <c:val>
            <c:numRef>
              <c:f>{43194,12111,75205,51777,89940,5948,0,14389,19388}</c:f>
              <c:numCache>
                <c:formatCode>General</c:formatCode>
                <c:ptCount val="9"/>
                <c:pt idx="0">
                  <c:v>43194</c:v>
                </c:pt>
                <c:pt idx="1">
                  <c:v>12111</c:v>
                </c:pt>
                <c:pt idx="2">
                  <c:v>75205</c:v>
                </c:pt>
                <c:pt idx="3">
                  <c:v>51777</c:v>
                </c:pt>
                <c:pt idx="4">
                  <c:v>89940</c:v>
                </c:pt>
                <c:pt idx="5">
                  <c:v>5948</c:v>
                </c:pt>
                <c:pt idx="6">
                  <c:v>0</c:v>
                </c:pt>
                <c:pt idx="7">
                  <c:v>14389</c:v>
                </c:pt>
                <c:pt idx="8">
                  <c:v>19388</c:v>
                </c:pt>
              </c:numCache>
            </c:numRef>
          </c:val>
          <c:extLst>
            <c:ext xmlns:c16="http://schemas.microsoft.com/office/drawing/2014/chart" uri="{C3380CC4-5D6E-409C-BE32-E72D297353CC}">
              <c16:uniqueId val="{00000000-FDB9-48DD-8511-13A8CB09A971}"/>
            </c:ext>
          </c:extLst>
        </c:ser>
        <c:ser>
          <c:idx val="1"/>
          <c:order val="1"/>
          <c:tx>
            <c:strRef>
              <c:f>Sum of Total number of ONLINE applications received by 30 September </c:f>
              <c:strCache>
                <c:ptCount val="1"/>
                <c:pt idx="0">
                  <c:v>Sum of Total number of ONLINE applications received by 30 September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{"EC","FS","GP","KZN","LP","MP","NC","NW","WC"}</c:f>
              <c:strCache>
                <c:ptCount val="9"/>
                <c:pt idx="0">
                  <c:v>EC</c:v>
                </c:pt>
                <c:pt idx="1">
                  <c:v>FS</c:v>
                </c:pt>
                <c:pt idx="2">
                  <c:v>GP</c:v>
                </c:pt>
                <c:pt idx="3">
                  <c:v>KZN</c:v>
                </c:pt>
                <c:pt idx="4">
                  <c:v>LP</c:v>
                </c:pt>
                <c:pt idx="5">
                  <c:v>MP</c:v>
                </c:pt>
                <c:pt idx="6">
                  <c:v>NC</c:v>
                </c:pt>
                <c:pt idx="7">
                  <c:v>NW</c:v>
                </c:pt>
                <c:pt idx="8">
                  <c:v>WC</c:v>
                </c:pt>
              </c:strCache>
            </c:strRef>
          </c:cat>
          <c:val>
            <c:numRef>
              <c:f>{65597,21714,96696,120158,123288,9628,15,15703,27392}</c:f>
              <c:numCache>
                <c:formatCode>General</c:formatCode>
                <c:ptCount val="9"/>
                <c:pt idx="0">
                  <c:v>65597</c:v>
                </c:pt>
                <c:pt idx="1">
                  <c:v>21714</c:v>
                </c:pt>
                <c:pt idx="2">
                  <c:v>96696</c:v>
                </c:pt>
                <c:pt idx="3">
                  <c:v>120158</c:v>
                </c:pt>
                <c:pt idx="4">
                  <c:v>123288</c:v>
                </c:pt>
                <c:pt idx="5">
                  <c:v>9628</c:v>
                </c:pt>
                <c:pt idx="6">
                  <c:v>15</c:v>
                </c:pt>
                <c:pt idx="7">
                  <c:v>15703</c:v>
                </c:pt>
                <c:pt idx="8">
                  <c:v>27392</c:v>
                </c:pt>
              </c:numCache>
            </c:numRef>
          </c:val>
          <c:extLst>
            <c:ext xmlns:c16="http://schemas.microsoft.com/office/drawing/2014/chart" uri="{C3380CC4-5D6E-409C-BE32-E72D297353CC}">
              <c16:uniqueId val="{00000001-FDB9-48DD-8511-13A8CB09A971}"/>
            </c:ext>
          </c:extLst>
        </c:ser>
        <c:dLbls>
          <c:showLegendKey val="0"/>
          <c:showVal val="0"/>
          <c:showCatName val="0"/>
          <c:showSerName val="0"/>
          <c:showPercent val="0"/>
          <c:showBubbleSize val="0"/>
        </c:dLbls>
        <c:gapWidth val="150"/>
        <c:overlap val="100"/>
        <c:axId val="189134384"/>
        <c:axId val="189134944"/>
      </c:barChart>
      <c:catAx>
        <c:axId val="1891343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endParaRPr lang="en-US"/>
          </a:p>
        </c:txPr>
        <c:crossAx val="189134944"/>
        <c:crosses val="autoZero"/>
        <c:auto val="1"/>
        <c:lblAlgn val="ctr"/>
        <c:lblOffset val="100"/>
        <c:noMultiLvlLbl val="0"/>
      </c:catAx>
      <c:valAx>
        <c:axId val="1891349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lang="en-US" sz="900" b="1" i="0" u="none" strike="noStrike" kern="1200" cap="all" baseline="0">
                    <a:solidFill>
                      <a:schemeClr val="lt1">
                        <a:lumMod val="85000"/>
                      </a:schemeClr>
                    </a:solidFill>
                    <a:latin typeface="+mn-lt"/>
                    <a:ea typeface="+mn-ea"/>
                    <a:cs typeface="+mn-cs"/>
                  </a:defRPr>
                </a:pPr>
                <a:r>
                  <a:rPr lang="en-ZA"/>
                  <a:t>online applications</a:t>
                </a:r>
              </a:p>
            </c:rich>
          </c:tx>
          <c:overlay val="0"/>
          <c:spPr>
            <a:noFill/>
            <a:ln>
              <a:noFill/>
            </a:ln>
            <a:effectLst/>
          </c:spPr>
          <c:txPr>
            <a:bodyPr rot="-5400000" spcFirstLastPara="1" vertOverflow="ellipsis" vert="horz" wrap="square" anchor="ctr" anchorCtr="1"/>
            <a:lstStyle/>
            <a:p>
              <a:pPr>
                <a:defRPr lang="en-US"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endParaRPr lang="en-US"/>
          </a:p>
        </c:txPr>
        <c:crossAx val="189134384"/>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lang="en-US"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en-US"/>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ZA"/>
              <a:t>Online applications</a:t>
            </a:r>
            <a:r>
              <a:rPr lang="en-ZA" baseline="0"/>
              <a:t> received by 30 October 2022</a:t>
            </a:r>
            <a:endParaRPr lang="en-ZA"/>
          </a:p>
        </c:rich>
      </c:tx>
      <c:overlay val="0"/>
      <c:spPr>
        <a:noFill/>
        <a:ln>
          <a:noFill/>
        </a:ln>
        <a:effectLst/>
      </c:spPr>
      <c:txPr>
        <a:bodyPr rot="0" spcFirstLastPara="1"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Sum of Unduplicated count of ONLINE applications received by 30 October</c:f>
              <c:strCache>
                <c:ptCount val="1"/>
                <c:pt idx="0">
                  <c:v>Sum of Unduplicated count of ONLINE applications received by 30 October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{"EC","FS","GP","KZN","LP","MP","NC","NW","WC"}</c:f>
              <c:strCache>
                <c:ptCount val="9"/>
                <c:pt idx="0">
                  <c:v>EC</c:v>
                </c:pt>
                <c:pt idx="1">
                  <c:v>FS</c:v>
                </c:pt>
                <c:pt idx="2">
                  <c:v>GP</c:v>
                </c:pt>
                <c:pt idx="3">
                  <c:v>KZN</c:v>
                </c:pt>
                <c:pt idx="4">
                  <c:v>LP</c:v>
                </c:pt>
                <c:pt idx="5">
                  <c:v>MP</c:v>
                </c:pt>
                <c:pt idx="6">
                  <c:v>NC</c:v>
                </c:pt>
                <c:pt idx="7">
                  <c:v>NW</c:v>
                </c:pt>
                <c:pt idx="8">
                  <c:v>WC</c:v>
                </c:pt>
              </c:strCache>
            </c:strRef>
          </c:cat>
          <c:val>
            <c:numRef>
              <c:f>{43063,19301,105386,100988,76138,19778,284,14867,23823}</c:f>
              <c:numCache>
                <c:formatCode>General</c:formatCode>
                <c:ptCount val="9"/>
                <c:pt idx="0">
                  <c:v>43063</c:v>
                </c:pt>
                <c:pt idx="1">
                  <c:v>19301</c:v>
                </c:pt>
                <c:pt idx="2">
                  <c:v>105386</c:v>
                </c:pt>
                <c:pt idx="3">
                  <c:v>100988</c:v>
                </c:pt>
                <c:pt idx="4">
                  <c:v>76138</c:v>
                </c:pt>
                <c:pt idx="5">
                  <c:v>19778</c:v>
                </c:pt>
                <c:pt idx="6">
                  <c:v>284</c:v>
                </c:pt>
                <c:pt idx="7">
                  <c:v>14867</c:v>
                </c:pt>
                <c:pt idx="8">
                  <c:v>23823</c:v>
                </c:pt>
              </c:numCache>
            </c:numRef>
          </c:val>
          <c:extLst>
            <c:ext xmlns:c16="http://schemas.microsoft.com/office/drawing/2014/chart" uri="{C3380CC4-5D6E-409C-BE32-E72D297353CC}">
              <c16:uniqueId val="{00000000-B865-45BD-94BF-A9BE29E0F439}"/>
            </c:ext>
          </c:extLst>
        </c:ser>
        <c:ser>
          <c:idx val="1"/>
          <c:order val="1"/>
          <c:tx>
            <c:strRef>
              <c:f>Sum of Total number of ONLINE applications received by 30 October</c:f>
              <c:strCache>
                <c:ptCount val="1"/>
                <c:pt idx="0">
                  <c:v>Sum of Total number of ONLINE applications received by 30 October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{"EC","FS","GP","KZN","LP","MP","NC","NW","WC"}</c:f>
              <c:strCache>
                <c:ptCount val="9"/>
                <c:pt idx="0">
                  <c:v>EC</c:v>
                </c:pt>
                <c:pt idx="1">
                  <c:v>FS</c:v>
                </c:pt>
                <c:pt idx="2">
                  <c:v>GP</c:v>
                </c:pt>
                <c:pt idx="3">
                  <c:v>KZN</c:v>
                </c:pt>
                <c:pt idx="4">
                  <c:v>LP</c:v>
                </c:pt>
                <c:pt idx="5">
                  <c:v>MP</c:v>
                </c:pt>
                <c:pt idx="6">
                  <c:v>NC</c:v>
                </c:pt>
                <c:pt idx="7">
                  <c:v>NW</c:v>
                </c:pt>
                <c:pt idx="8">
                  <c:v>WC</c:v>
                </c:pt>
              </c:strCache>
            </c:strRef>
          </c:cat>
          <c:val>
            <c:numRef>
              <c:f>{66828,34070,130737,221655,110975,24346,990,24532,32679}</c:f>
              <c:numCache>
                <c:formatCode>General</c:formatCode>
                <c:ptCount val="9"/>
                <c:pt idx="0">
                  <c:v>66828</c:v>
                </c:pt>
                <c:pt idx="1">
                  <c:v>34070</c:v>
                </c:pt>
                <c:pt idx="2">
                  <c:v>130737</c:v>
                </c:pt>
                <c:pt idx="3">
                  <c:v>221655</c:v>
                </c:pt>
                <c:pt idx="4">
                  <c:v>110975</c:v>
                </c:pt>
                <c:pt idx="5">
                  <c:v>24346</c:v>
                </c:pt>
                <c:pt idx="6">
                  <c:v>990</c:v>
                </c:pt>
                <c:pt idx="7">
                  <c:v>24532</c:v>
                </c:pt>
                <c:pt idx="8">
                  <c:v>32679</c:v>
                </c:pt>
              </c:numCache>
            </c:numRef>
          </c:val>
          <c:extLst>
            <c:ext xmlns:c16="http://schemas.microsoft.com/office/drawing/2014/chart" uri="{C3380CC4-5D6E-409C-BE32-E72D297353CC}">
              <c16:uniqueId val="{00000001-B865-45BD-94BF-A9BE29E0F439}"/>
            </c:ext>
          </c:extLst>
        </c:ser>
        <c:dLbls>
          <c:showLegendKey val="0"/>
          <c:showVal val="1"/>
          <c:showCatName val="0"/>
          <c:showSerName val="0"/>
          <c:showPercent val="0"/>
          <c:showBubbleSize val="0"/>
        </c:dLbls>
        <c:gapWidth val="150"/>
        <c:overlap val="100"/>
        <c:axId val="187551216"/>
        <c:axId val="187551776"/>
      </c:barChart>
      <c:catAx>
        <c:axId val="1875512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endParaRPr lang="en-US"/>
          </a:p>
        </c:txPr>
        <c:crossAx val="187551776"/>
        <c:crosses val="autoZero"/>
        <c:auto val="1"/>
        <c:lblAlgn val="ctr"/>
        <c:lblOffset val="100"/>
        <c:noMultiLvlLbl val="0"/>
      </c:catAx>
      <c:valAx>
        <c:axId val="18755177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lang="en-US" sz="900" b="1" i="0" u="none" strike="noStrike" kern="1200" cap="all" baseline="0">
                    <a:solidFill>
                      <a:schemeClr val="lt1">
                        <a:lumMod val="85000"/>
                      </a:schemeClr>
                    </a:solidFill>
                    <a:latin typeface="+mn-lt"/>
                    <a:ea typeface="+mn-ea"/>
                    <a:cs typeface="+mn-cs"/>
                  </a:defRPr>
                </a:pPr>
                <a:r>
                  <a:rPr lang="en-ZA"/>
                  <a:t>online applicantion </a:t>
                </a:r>
              </a:p>
            </c:rich>
          </c:tx>
          <c:overlay val="0"/>
          <c:spPr>
            <a:noFill/>
            <a:ln>
              <a:noFill/>
            </a:ln>
            <a:effectLst/>
          </c:spPr>
          <c:txPr>
            <a:bodyPr rot="-5400000" spcFirstLastPara="1" vertOverflow="ellipsis" vert="horz" wrap="square" anchor="ctr" anchorCtr="1"/>
            <a:lstStyle/>
            <a:p>
              <a:pPr>
                <a:defRPr lang="en-US"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endParaRPr lang="en-US"/>
          </a:p>
        </c:txPr>
        <c:crossAx val="18755121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lang="en-US"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en-US"/>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r>
              <a:rPr lang="en-ZA"/>
              <a:t>Number of returning students considered for re-admission and re-admitted /pre-enrolled</a:t>
            </a:r>
          </a:p>
        </c:rich>
      </c:tx>
      <c:overlay val="0"/>
      <c:spPr>
        <a:solidFill>
          <a:schemeClr val="bg2">
            <a:lumMod val="90000"/>
          </a:schemeClr>
        </a:solidFill>
        <a:ln>
          <a:noFill/>
        </a:ln>
        <a:effectLst/>
      </c:spPr>
      <c:txPr>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865441657115894E-2"/>
          <c:y val="0.23906091884233999"/>
          <c:w val="0.88387844679594596"/>
          <c:h val="0.43131534787659698"/>
        </c:manualLayout>
      </c:layout>
      <c:barChart>
        <c:barDir val="col"/>
        <c:grouping val="clustered"/>
        <c:varyColors val="0"/>
        <c:ser>
          <c:idx val="0"/>
          <c:order val="0"/>
          <c:tx>
            <c:strRef>
              <c:f>Sum of Number of  returning students re-admitted/ pre-enrolled</c:f>
              <c:strCache>
                <c:ptCount val="1"/>
                <c:pt idx="0">
                  <c:v>Sum of Number of  returning students re-admitted/ pre-enrolled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{"EC","FS","GP","KZN","LP","MP","NC","NW","WC"}</c:f>
              <c:strCache>
                <c:ptCount val="9"/>
                <c:pt idx="0">
                  <c:v>EC</c:v>
                </c:pt>
                <c:pt idx="1">
                  <c:v>FS</c:v>
                </c:pt>
                <c:pt idx="2">
                  <c:v>GP</c:v>
                </c:pt>
                <c:pt idx="3">
                  <c:v>KZN</c:v>
                </c:pt>
                <c:pt idx="4">
                  <c:v>LP</c:v>
                </c:pt>
                <c:pt idx="5">
                  <c:v>MP</c:v>
                </c:pt>
                <c:pt idx="6">
                  <c:v>NC</c:v>
                </c:pt>
                <c:pt idx="7">
                  <c:v>NW</c:v>
                </c:pt>
                <c:pt idx="8">
                  <c:v>WC</c:v>
                </c:pt>
              </c:strCache>
            </c:strRef>
          </c:cat>
          <c:val>
            <c:numRef>
              <c:f>{8616,1988,3152,2470,1468,844,19,591,1618}</c:f>
              <c:numCache>
                <c:formatCode>General</c:formatCode>
                <c:ptCount val="9"/>
                <c:pt idx="0">
                  <c:v>8616</c:v>
                </c:pt>
                <c:pt idx="1">
                  <c:v>1988</c:v>
                </c:pt>
                <c:pt idx="2">
                  <c:v>3152</c:v>
                </c:pt>
                <c:pt idx="3">
                  <c:v>2470</c:v>
                </c:pt>
                <c:pt idx="4">
                  <c:v>1468</c:v>
                </c:pt>
                <c:pt idx="5">
                  <c:v>844</c:v>
                </c:pt>
                <c:pt idx="6">
                  <c:v>19</c:v>
                </c:pt>
                <c:pt idx="7">
                  <c:v>591</c:v>
                </c:pt>
                <c:pt idx="8">
                  <c:v>1618</c:v>
                </c:pt>
              </c:numCache>
            </c:numRef>
          </c:val>
          <c:extLst>
            <c:ext xmlns:c16="http://schemas.microsoft.com/office/drawing/2014/chart" uri="{C3380CC4-5D6E-409C-BE32-E72D297353CC}">
              <c16:uniqueId val="{00000000-9EDD-40F1-88F5-8A549F61A3AD}"/>
            </c:ext>
          </c:extLst>
        </c:ser>
        <c:ser>
          <c:idx val="1"/>
          <c:order val="1"/>
          <c:tx>
            <c:strRef>
              <c:f>Sum of Number of returning students considered for re-admission</c:f>
              <c:strCache>
                <c:ptCount val="1"/>
                <c:pt idx="0">
                  <c:v>Sum of Number of returning students considered for re-admission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{"EC","FS","GP","KZN","LP","MP","NC","NW","WC"}</c:f>
              <c:strCache>
                <c:ptCount val="9"/>
                <c:pt idx="0">
                  <c:v>EC</c:v>
                </c:pt>
                <c:pt idx="1">
                  <c:v>FS</c:v>
                </c:pt>
                <c:pt idx="2">
                  <c:v>GP</c:v>
                </c:pt>
                <c:pt idx="3">
                  <c:v>KZN</c:v>
                </c:pt>
                <c:pt idx="4">
                  <c:v>LP</c:v>
                </c:pt>
                <c:pt idx="5">
                  <c:v>MP</c:v>
                </c:pt>
                <c:pt idx="6">
                  <c:v>NC</c:v>
                </c:pt>
                <c:pt idx="7">
                  <c:v>NW</c:v>
                </c:pt>
                <c:pt idx="8">
                  <c:v>WC</c:v>
                </c:pt>
              </c:strCache>
            </c:strRef>
          </c:cat>
          <c:val>
            <c:numRef>
              <c:f>{10360,2833,12007,5060,11554,2404,2317,5291,4992}</c:f>
              <c:numCache>
                <c:formatCode>General</c:formatCode>
                <c:ptCount val="9"/>
                <c:pt idx="0">
                  <c:v>10360</c:v>
                </c:pt>
                <c:pt idx="1">
                  <c:v>2833</c:v>
                </c:pt>
                <c:pt idx="2">
                  <c:v>12007</c:v>
                </c:pt>
                <c:pt idx="3">
                  <c:v>5060</c:v>
                </c:pt>
                <c:pt idx="4">
                  <c:v>11554</c:v>
                </c:pt>
                <c:pt idx="5">
                  <c:v>2404</c:v>
                </c:pt>
                <c:pt idx="6">
                  <c:v>2317</c:v>
                </c:pt>
                <c:pt idx="7">
                  <c:v>5291</c:v>
                </c:pt>
                <c:pt idx="8">
                  <c:v>4992</c:v>
                </c:pt>
              </c:numCache>
            </c:numRef>
          </c:val>
          <c:extLst>
            <c:ext xmlns:c16="http://schemas.microsoft.com/office/drawing/2014/chart" uri="{C3380CC4-5D6E-409C-BE32-E72D297353CC}">
              <c16:uniqueId val="{00000001-9EDD-40F1-88F5-8A549F61A3AD}"/>
            </c:ext>
          </c:extLst>
        </c:ser>
        <c:dLbls>
          <c:showLegendKey val="0"/>
          <c:showVal val="1"/>
          <c:showCatName val="0"/>
          <c:showSerName val="0"/>
          <c:showPercent val="0"/>
          <c:showBubbleSize val="0"/>
        </c:dLbls>
        <c:gapWidth val="100"/>
        <c:overlap val="-24"/>
        <c:axId val="194805232"/>
        <c:axId val="194805792"/>
      </c:barChart>
      <c:catAx>
        <c:axId val="194805232"/>
        <c:scaling>
          <c:orientation val="minMax"/>
        </c:scaling>
        <c:delete val="0"/>
        <c:axPos val="b"/>
        <c:title>
          <c:tx>
            <c:rich>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ZA"/>
                  <a:t>Province </a:t>
                </a:r>
              </a:p>
            </c:rich>
          </c:tx>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94805792"/>
        <c:crosses val="autoZero"/>
        <c:auto val="1"/>
        <c:lblAlgn val="ctr"/>
        <c:lblOffset val="100"/>
        <c:noMultiLvlLbl val="0"/>
      </c:catAx>
      <c:valAx>
        <c:axId val="19480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9480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2">
        <a:lumMod val="20000"/>
        <a:lumOff val="80000"/>
      </a:schemeClr>
    </a:solidFill>
    <a:ln w="9525" cap="flat" cmpd="sng" algn="ctr">
      <a:solidFill>
        <a:schemeClr val="tx1">
          <a:lumMod val="15000"/>
          <a:lumOff val="85000"/>
        </a:schemeClr>
      </a:solidFill>
      <a:round/>
    </a:ln>
    <a:effectLst/>
  </c:spPr>
  <c:txPr>
    <a:bodyPr/>
    <a:lstStyle/>
    <a:p>
      <a:pPr>
        <a:defRPr lang="en-US"/>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5723" cy="466259"/>
          </a:xfrm>
          <a:prstGeom prst="rect">
            <a:avLst/>
          </a:prstGeom>
        </p:spPr>
        <p:txBody>
          <a:bodyPr vert="horz" lIns="91504" tIns="45752" rIns="91504" bIns="45752" rtlCol="0"/>
          <a:lstStyle>
            <a:lvl1pPr algn="l">
              <a:defRPr sz="1200"/>
            </a:lvl1pPr>
          </a:lstStyle>
          <a:p>
            <a:endParaRPr lang="en-ZA" dirty="0"/>
          </a:p>
        </p:txBody>
      </p:sp>
      <p:sp>
        <p:nvSpPr>
          <p:cNvPr id="4" name="Footer Placeholder 3"/>
          <p:cNvSpPr>
            <a:spLocks noGrp="1"/>
          </p:cNvSpPr>
          <p:nvPr>
            <p:ph type="ftr" sz="quarter" idx="2"/>
          </p:nvPr>
        </p:nvSpPr>
        <p:spPr>
          <a:xfrm>
            <a:off x="3" y="8823792"/>
            <a:ext cx="3035723" cy="466259"/>
          </a:xfrm>
          <a:prstGeom prst="rect">
            <a:avLst/>
          </a:prstGeom>
        </p:spPr>
        <p:txBody>
          <a:bodyPr vert="horz" lIns="91504" tIns="45752" rIns="91504" bIns="4575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66744" y="8823792"/>
            <a:ext cx="3035723" cy="466259"/>
          </a:xfrm>
          <a:prstGeom prst="rect">
            <a:avLst/>
          </a:prstGeom>
        </p:spPr>
        <p:txBody>
          <a:bodyPr vert="horz" lIns="91504" tIns="45752" rIns="91504" bIns="45752" rtlCol="0" anchor="b"/>
          <a:lstStyle>
            <a:lvl1pPr algn="r">
              <a:defRPr sz="1200"/>
            </a:lvl1pPr>
          </a:lstStyle>
          <a:p>
            <a:fld id="{707FCEC1-E925-426E-AEDE-6F4D5133F003}" type="slidenum">
              <a:rPr lang="en-ZA" smtClean="0"/>
              <a:t>‹#›</a:t>
            </a:fld>
            <a:endParaRPr lang="en-ZA" dirty="0"/>
          </a:p>
        </p:txBody>
      </p:sp>
    </p:spTree>
    <p:extLst>
      <p:ext uri="{BB962C8B-B14F-4D97-AF65-F5344CB8AC3E}">
        <p14:creationId xmlns:p14="http://schemas.microsoft.com/office/powerpoint/2010/main"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3" y="1"/>
            <a:ext cx="3035723" cy="46466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966744" y="1"/>
            <a:ext cx="3035723" cy="46466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79513" y="695325"/>
            <a:ext cx="4645025" cy="3484563"/>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042" y="4413495"/>
            <a:ext cx="5601971" cy="4180363"/>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3" y="8823792"/>
            <a:ext cx="3035723" cy="46466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966744" y="8823792"/>
            <a:ext cx="3035723" cy="46466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CDE4E3-1E92-49F2-ADEE-83AF3CC53B72}" type="slidenum">
              <a:rPr kumimoji="0" lang="en-US" sz="1200" b="0" i="0" u="none" strike="noStrike" kern="1200" cap="none" spc="0" normalizeH="0" baseline="0" noProof="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36898-6D4C-4ED9-A803-8C76C7235793}" type="slidenum">
              <a:rPr kumimoji="0" lang="en-US" sz="12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3FD887CD-B227-4934-B84C-B6F4F811D911}" type="slidenum">
              <a:rPr lang="en-US"/>
              <a:t>‹#›</a:t>
            </a:fld>
            <a:endParaRPr lang="en-US" dirty="0"/>
          </a:p>
        </p:txBody>
      </p:sp>
    </p:spTree>
    <p:extLst>
      <p:ext uri="{BB962C8B-B14F-4D97-AF65-F5344CB8AC3E}">
        <p14:creationId xmlns:p14="http://schemas.microsoft.com/office/powerpoint/2010/main" val="353839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7FEA9EB2-108A-4BEC-BB25-443CCE96D918}" type="slidenum">
              <a:rPr lang="en-US"/>
              <a:t>‹#›</a:t>
            </a:fld>
            <a:endParaRPr lang="en-US" dirty="0"/>
          </a:p>
        </p:txBody>
      </p:sp>
    </p:spTree>
    <p:extLst>
      <p:ext uri="{BB962C8B-B14F-4D97-AF65-F5344CB8AC3E}">
        <p14:creationId xmlns:p14="http://schemas.microsoft.com/office/powerpoint/2010/main" val="203253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244C209-2789-401F-A579-7A8208EE2536}" type="slidenum">
              <a:rPr lang="en-US"/>
              <a:t>‹#›</a:t>
            </a:fld>
            <a:endParaRPr lang="en-US" dirty="0"/>
          </a:p>
        </p:txBody>
      </p:sp>
    </p:spTree>
    <p:extLst>
      <p:ext uri="{BB962C8B-B14F-4D97-AF65-F5344CB8AC3E}">
        <p14:creationId xmlns:p14="http://schemas.microsoft.com/office/powerpoint/2010/main" val="149393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34036200-1183-4A74-931C-AAE770F81B02}" type="slidenum">
              <a:rPr lang="en-US"/>
              <a:t>‹#›</a:t>
            </a:fld>
            <a:endParaRPr lang="en-US" dirty="0"/>
          </a:p>
        </p:txBody>
      </p:sp>
    </p:spTree>
    <p:extLst>
      <p:ext uri="{BB962C8B-B14F-4D97-AF65-F5344CB8AC3E}">
        <p14:creationId xmlns:p14="http://schemas.microsoft.com/office/powerpoint/2010/main" val="111669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A66DB1D3-746A-48DD-81E5-9D10190D4A63}" type="slidenum">
              <a:rPr lang="en-US"/>
              <a:t>‹#›</a:t>
            </a:fld>
            <a:endParaRPr lang="en-US" dirty="0"/>
          </a:p>
        </p:txBody>
      </p:sp>
    </p:spTree>
    <p:extLst>
      <p:ext uri="{BB962C8B-B14F-4D97-AF65-F5344CB8AC3E}">
        <p14:creationId xmlns:p14="http://schemas.microsoft.com/office/powerpoint/2010/main" val="3683074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AF627CC6-9250-409A-B218-92DBC7D7FE4E}" type="slidenum">
              <a:rPr lang="en-US"/>
              <a:t>‹#›</a:t>
            </a:fld>
            <a:endParaRPr lang="en-US" dirty="0"/>
          </a:p>
        </p:txBody>
      </p:sp>
    </p:spTree>
    <p:extLst>
      <p:ext uri="{BB962C8B-B14F-4D97-AF65-F5344CB8AC3E}">
        <p14:creationId xmlns:p14="http://schemas.microsoft.com/office/powerpoint/2010/main" val="396646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810468BB-C55C-44F1-A22B-78402AAAE336}" type="slidenum">
              <a:rPr lang="en-US"/>
              <a:t>‹#›</a:t>
            </a:fld>
            <a:endParaRPr lang="en-US" dirty="0"/>
          </a:p>
        </p:txBody>
      </p:sp>
    </p:spTree>
    <p:extLst>
      <p:ext uri="{BB962C8B-B14F-4D97-AF65-F5344CB8AC3E}">
        <p14:creationId xmlns:p14="http://schemas.microsoft.com/office/powerpoint/2010/main" val="1613685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6127606B-37BA-4BE9-ADBD-DD6F0F4A0DF9}" type="slidenum">
              <a:rPr lang="en-US"/>
              <a:t>‹#›</a:t>
            </a:fld>
            <a:endParaRPr lang="en-US" dirty="0"/>
          </a:p>
        </p:txBody>
      </p:sp>
    </p:spTree>
    <p:extLst>
      <p:ext uri="{BB962C8B-B14F-4D97-AF65-F5344CB8AC3E}">
        <p14:creationId xmlns:p14="http://schemas.microsoft.com/office/powerpoint/2010/main" val="660199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6244E24A-AA8A-44C3-82DF-95D437ED78B2}" type="slidenum">
              <a:rPr lang="en-US"/>
              <a:t>‹#›</a:t>
            </a:fld>
            <a:endParaRPr lang="en-US" dirty="0"/>
          </a:p>
        </p:txBody>
      </p:sp>
    </p:spTree>
    <p:extLst>
      <p:ext uri="{BB962C8B-B14F-4D97-AF65-F5344CB8AC3E}">
        <p14:creationId xmlns:p14="http://schemas.microsoft.com/office/powerpoint/2010/main" val="1008388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E6BA2F4-C4E4-400A-88CD-E78AB113C90D}" type="slidenum">
              <a:rPr lang="en-US"/>
              <a:t>‹#›</a:t>
            </a:fld>
            <a:endParaRPr lang="en-US" dirty="0"/>
          </a:p>
        </p:txBody>
      </p:sp>
    </p:spTree>
    <p:extLst>
      <p:ext uri="{BB962C8B-B14F-4D97-AF65-F5344CB8AC3E}">
        <p14:creationId xmlns:p14="http://schemas.microsoft.com/office/powerpoint/2010/main" val="3483499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B9DF52EF-B820-4501-8A87-27FE569EB84B}" type="slidenum">
              <a:rPr lang="en-US"/>
              <a:t>‹#›</a:t>
            </a:fld>
            <a:endParaRPr lang="en-US" dirty="0"/>
          </a:p>
        </p:txBody>
      </p:sp>
    </p:spTree>
    <p:extLst>
      <p:ext uri="{BB962C8B-B14F-4D97-AF65-F5344CB8AC3E}">
        <p14:creationId xmlns:p14="http://schemas.microsoft.com/office/powerpoint/2010/main" val="1953711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20A0469-1697-409E-AF67-1B17EB11F57D}" type="slidenum">
              <a:rPr lang="en-US"/>
              <a:t>‹#›</a:t>
            </a:fld>
            <a:endParaRPr lang="en-US" dirty="0"/>
          </a:p>
        </p:txBody>
      </p:sp>
    </p:spTree>
    <p:extLst>
      <p:ext uri="{BB962C8B-B14F-4D97-AF65-F5344CB8AC3E}">
        <p14:creationId xmlns:p14="http://schemas.microsoft.com/office/powerpoint/2010/main" val="2686246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anose="02020503050405090304" pitchFamily="18" charset="0"/>
              </a:defRPr>
            </a:lvl1pPr>
          </a:lstStyle>
          <a:p>
            <a:pPr>
              <a:defRPr/>
            </a:pPr>
            <a:endParaRPr lang="en-US" altLang="ko-KR" dirty="0"/>
          </a:p>
        </p:txBody>
      </p:sp>
    </p:spTree>
    <p:extLst>
      <p:ext uri="{BB962C8B-B14F-4D97-AF65-F5344CB8AC3E}">
        <p14:creationId xmlns:p14="http://schemas.microsoft.com/office/powerpoint/2010/main" val="219488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9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9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90204" pitchFamily="34" charset="0"/>
              </a:defRPr>
            </a:lvl1pPr>
          </a:lstStyle>
          <a:p>
            <a:pPr>
              <a:defRPr/>
            </a:pPr>
            <a:fld id="{90C9243C-6572-4657-BCB5-8B3415B16A24}" type="slidenum">
              <a:rPr lang="en-US"/>
              <a:t>‹#›</a:t>
            </a:fld>
            <a:endParaRPr lang="en-US" dirty="0"/>
          </a:p>
        </p:txBody>
      </p:sp>
    </p:spTree>
    <p:extLst>
      <p:ext uri="{BB962C8B-B14F-4D97-AF65-F5344CB8AC3E}">
        <p14:creationId xmlns:p14="http://schemas.microsoft.com/office/powerpoint/2010/main" val="158514733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defRPr>
      </a:lvl2pPr>
      <a:lvl3pPr algn="ctr" rtl="0" eaLnBrk="0" fontAlgn="base" hangingPunct="0">
        <a:spcBef>
          <a:spcPct val="0"/>
        </a:spcBef>
        <a:spcAft>
          <a:spcPct val="0"/>
        </a:spcAft>
        <a:defRPr sz="4400">
          <a:solidFill>
            <a:schemeClr val="tx2"/>
          </a:solidFill>
          <a:latin typeface="Arial" panose="020B0604020202090204" pitchFamily="34" charset="0"/>
        </a:defRPr>
      </a:lvl3pPr>
      <a:lvl4pPr algn="ctr" rtl="0" eaLnBrk="0" fontAlgn="base" hangingPunct="0">
        <a:spcBef>
          <a:spcPct val="0"/>
        </a:spcBef>
        <a:spcAft>
          <a:spcPct val="0"/>
        </a:spcAft>
        <a:defRPr sz="4400">
          <a:solidFill>
            <a:schemeClr val="tx2"/>
          </a:solidFill>
          <a:latin typeface="Arial" panose="020B0604020202090204" pitchFamily="34" charset="0"/>
        </a:defRPr>
      </a:lvl4pPr>
      <a:lvl5pPr algn="ctr" rtl="0" eaLnBrk="0" fontAlgn="base" hangingPunct="0">
        <a:spcBef>
          <a:spcPct val="0"/>
        </a:spcBef>
        <a:spcAft>
          <a:spcPct val="0"/>
        </a:spcAft>
        <a:defRPr sz="4400">
          <a:solidFill>
            <a:schemeClr val="tx2"/>
          </a:solidFill>
          <a:latin typeface="Arial" panose="020B0604020202090204" pitchFamily="34" charset="0"/>
        </a:defRPr>
      </a:lvl5pPr>
      <a:lvl6pPr marL="457200" algn="ctr" rtl="0" fontAlgn="base">
        <a:spcBef>
          <a:spcPct val="0"/>
        </a:spcBef>
        <a:spcAft>
          <a:spcPct val="0"/>
        </a:spcAft>
        <a:defRPr sz="4400">
          <a:solidFill>
            <a:schemeClr val="tx2"/>
          </a:solidFill>
          <a:latin typeface="Arial" panose="020B0604020202090204" pitchFamily="34" charset="0"/>
        </a:defRPr>
      </a:lvl6pPr>
      <a:lvl7pPr marL="914400" algn="ctr" rtl="0" fontAlgn="base">
        <a:spcBef>
          <a:spcPct val="0"/>
        </a:spcBef>
        <a:spcAft>
          <a:spcPct val="0"/>
        </a:spcAft>
        <a:defRPr sz="4400">
          <a:solidFill>
            <a:schemeClr val="tx2"/>
          </a:solidFill>
          <a:latin typeface="Arial" panose="020B0604020202090204" pitchFamily="34" charset="0"/>
        </a:defRPr>
      </a:lvl7pPr>
      <a:lvl8pPr marL="1371600" algn="ctr" rtl="0" fontAlgn="base">
        <a:spcBef>
          <a:spcPct val="0"/>
        </a:spcBef>
        <a:spcAft>
          <a:spcPct val="0"/>
        </a:spcAft>
        <a:defRPr sz="4400">
          <a:solidFill>
            <a:schemeClr val="tx2"/>
          </a:solidFill>
          <a:latin typeface="Arial" panose="020B0604020202090204" pitchFamily="34" charset="0"/>
        </a:defRPr>
      </a:lvl8pPr>
      <a:lvl9pPr marL="1828800" algn="ctr" rtl="0" fontAlgn="base">
        <a:spcBef>
          <a:spcPct val="0"/>
        </a:spcBef>
        <a:spcAft>
          <a:spcPct val="0"/>
        </a:spcAft>
        <a:defRPr sz="4400">
          <a:solidFill>
            <a:schemeClr val="tx2"/>
          </a:solidFill>
          <a:latin typeface="Arial" panose="020B060402020209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endParaRPr lang="en-ZA" dirty="0"/>
          </a:p>
        </p:txBody>
      </p:sp>
      <p:sp>
        <p:nvSpPr>
          <p:cNvPr id="5" name="Rectangle 3"/>
          <p:cNvSpPr txBox="1">
            <a:spLocks/>
          </p:cNvSpPr>
          <p:nvPr/>
        </p:nvSpPr>
        <p:spPr bwMode="auto">
          <a:xfrm>
            <a:off x="762000" y="2209800"/>
            <a:ext cx="7696200" cy="40386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r>
              <a:rPr lang="en-ZA" sz="3200" b="1" dirty="0">
                <a:latin typeface="Calibri" panose="020F0502020204030204" pitchFamily="34" charset="0"/>
                <a:cs typeface="Calibri" panose="020F0502020204030204" pitchFamily="34" charset="0"/>
              </a:rPr>
              <a:t>Update by DHET on the start of the </a:t>
            </a:r>
          </a:p>
          <a:p>
            <a:pPr marL="342900" indent="-342900" algn="ctr">
              <a:defRPr/>
            </a:pPr>
            <a:r>
              <a:rPr lang="en-ZA" sz="3200" b="1" dirty="0">
                <a:latin typeface="Calibri" panose="020F0502020204030204" pitchFamily="34" charset="0"/>
                <a:cs typeface="Calibri" panose="020F0502020204030204" pitchFamily="34" charset="0"/>
              </a:rPr>
              <a:t>2023 academic year:</a:t>
            </a:r>
          </a:p>
          <a:p>
            <a:pPr marL="342900" indent="-342900" algn="ctr">
              <a:defRPr/>
            </a:pPr>
            <a:r>
              <a:rPr lang="en-ZA" sz="3200" b="1" dirty="0">
                <a:latin typeface="Calibri" panose="020F0502020204030204" pitchFamily="34" charset="0"/>
                <a:cs typeface="Calibri" panose="020F0502020204030204" pitchFamily="34" charset="0"/>
              </a:rPr>
              <a:t>University Education and TVET Sector </a:t>
            </a:r>
          </a:p>
          <a:p>
            <a:pPr marL="342900" indent="-342900" algn="ctr">
              <a:defRPr/>
            </a:pPr>
            <a:endParaRPr lang="en-ZA" sz="3200" b="1" dirty="0">
              <a:latin typeface="Calibri" panose="020F0502020204030204" pitchFamily="34" charset="0"/>
              <a:cs typeface="Calibri" panose="020F0502020204030204" pitchFamily="34" charset="0"/>
            </a:endParaRPr>
          </a:p>
          <a:p>
            <a:pPr marL="342900" indent="-342900" algn="ctr">
              <a:defRPr/>
            </a:pPr>
            <a:r>
              <a:rPr lang="en-ZA" sz="3200" b="1" dirty="0">
                <a:latin typeface="Calibri" panose="020F0502020204030204" pitchFamily="34" charset="0"/>
                <a:cs typeface="Calibri" panose="020F0502020204030204" pitchFamily="34" charset="0"/>
              </a:rPr>
              <a:t>Portfolio Committee on Higher Education, Science and Innovation</a:t>
            </a:r>
          </a:p>
          <a:p>
            <a:pPr marL="342900" indent="-342900" algn="ctr">
              <a:defRPr/>
            </a:pPr>
            <a:r>
              <a:rPr lang="en-ZA" sz="3200" b="1" dirty="0">
                <a:latin typeface="Calibri" panose="020F0502020204030204" pitchFamily="34" charset="0"/>
                <a:cs typeface="Calibri" panose="020F0502020204030204" pitchFamily="34" charset="0"/>
              </a:rPr>
              <a:t>22 February 2023</a:t>
            </a:r>
          </a:p>
          <a:p>
            <a:pPr marL="342900" indent="-342900" algn="ctr">
              <a:defRPr/>
            </a:pPr>
            <a:endParaRPr lang="en-ZA" sz="2400" b="1" dirty="0">
              <a:solidFill>
                <a:schemeClr val="accent6">
                  <a:lumMod val="50000"/>
                </a:schemeClr>
              </a:solidFill>
              <a:latin typeface="+mn-lt"/>
            </a:endParaRPr>
          </a:p>
          <a:p>
            <a:pPr marL="342900" indent="-342900" algn="ctr">
              <a:defRPr/>
            </a:pPr>
            <a:endParaRPr lang="en-ZA" sz="2400" b="1" dirty="0">
              <a:solidFill>
                <a:schemeClr val="accent6">
                  <a:lumMod val="50000"/>
                </a:schemeClr>
              </a:solidFill>
              <a:latin typeface="+mn-lt"/>
            </a:endParaRPr>
          </a:p>
          <a:p>
            <a:pPr marL="342900" indent="-342900" algn="ctr">
              <a:defRPr/>
            </a:pPr>
            <a:endParaRPr lang="en-US" sz="2400" b="1" dirty="0">
              <a:solidFill>
                <a:schemeClr val="accent6">
                  <a:lumMod val="50000"/>
                </a:schemeClr>
              </a:solidFill>
              <a:latin typeface="+mn-lt"/>
              <a:cs typeface="+mn-cs"/>
            </a:endParaRPr>
          </a:p>
        </p:txBody>
      </p:sp>
    </p:spTree>
    <p:extLst>
      <p:ext uri="{BB962C8B-B14F-4D97-AF65-F5344CB8AC3E}">
        <p14:creationId xmlns:p14="http://schemas.microsoft.com/office/powerpoint/2010/main" val="2836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73850"/>
            <a:ext cx="8382000" cy="523220"/>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2800" dirty="0">
                <a:latin typeface="Calibri" panose="020F0502020204030204" pitchFamily="34" charset="0"/>
                <a:cs typeface="Calibri" panose="020F0502020204030204" pitchFamily="34" charset="0"/>
              </a:rPr>
              <a:t>Registration Period 2023 in Universities: major issues</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10</a:t>
            </a:fld>
            <a:endParaRPr lang="en-US" b="1" dirty="0"/>
          </a:p>
        </p:txBody>
      </p:sp>
      <p:sp>
        <p:nvSpPr>
          <p:cNvPr id="12" name="TextBox 11">
            <a:extLst>
              <a:ext uri="{FF2B5EF4-FFF2-40B4-BE49-F238E27FC236}">
                <a16:creationId xmlns:a16="http://schemas.microsoft.com/office/drawing/2014/main" id="{42F4E7DE-5559-FC3A-AEC0-B1D08F9D0C44}"/>
              </a:ext>
            </a:extLst>
          </p:cNvPr>
          <p:cNvSpPr txBox="1"/>
          <p:nvPr/>
        </p:nvSpPr>
        <p:spPr>
          <a:xfrm>
            <a:off x="609600" y="838201"/>
            <a:ext cx="8001000" cy="5965736"/>
          </a:xfrm>
          <a:prstGeom prst="rect">
            <a:avLst/>
          </a:prstGeom>
          <a:noFill/>
        </p:spPr>
        <p:txBody>
          <a:bodyPr wrap="square">
            <a:spAutoFit/>
          </a:bodyPr>
          <a:lstStyle/>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Emergency accommodation at the majority of institutions in place where necessary while students are finalising their registration and payment information. </a:t>
            </a:r>
          </a:p>
          <a:p>
            <a:pPr marL="285750" indent="-285750" algn="just">
              <a:spcAft>
                <a:spcPts val="100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Issues relating to possible fraud at UNIVEN, which are under investigation and dealt with swiftly by the University.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Aft>
                <a:spcPts val="100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Despite some initial concern about late funding decisions and delays to confirming spaces, and some protests last week, the system is currently relatively settled. </a:t>
            </a:r>
          </a:p>
          <a:p>
            <a:pPr marL="285750" indent="-285750" algn="just">
              <a:spcAft>
                <a:spcPts val="1000"/>
              </a:spcAft>
              <a:buFont typeface="Arial" panose="020B0604020202020204" pitchFamily="34" charset="0"/>
              <a:buChar char="•"/>
            </a:pPr>
            <a:r>
              <a:rPr lang="en-ZA" sz="2000" b="1" dirty="0">
                <a:effectLst/>
                <a:latin typeface="Calibri" panose="020F0502020204030204" pitchFamily="34" charset="0"/>
                <a:ea typeface="Calibri" panose="020F0502020204030204" pitchFamily="34" charset="0"/>
                <a:cs typeface="Calibri" panose="020F0502020204030204" pitchFamily="34" charset="0"/>
              </a:rPr>
              <a:t>UCT</a:t>
            </a:r>
            <a:r>
              <a:rPr lang="en-ZA" sz="2000" b="1" dirty="0">
                <a:latin typeface="Calibri" panose="020F0502020204030204" pitchFamily="34" charset="0"/>
                <a:ea typeface="Calibri" panose="020F0502020204030204" pitchFamily="34" charset="0"/>
                <a:cs typeface="Calibri" panose="020F0502020204030204" pitchFamily="34" charset="0"/>
              </a:rPr>
              <a:t>: </a:t>
            </a:r>
            <a:r>
              <a:rPr lang="en-ZA" sz="2000" dirty="0">
                <a:latin typeface="Calibri" panose="020F0502020204030204" pitchFamily="34" charset="0"/>
                <a:ea typeface="Calibri" panose="020F0502020204030204" pitchFamily="34" charset="0"/>
                <a:cs typeface="Calibri" panose="020F0502020204030204" pitchFamily="34" charset="0"/>
              </a:rPr>
              <a:t>disruptions on 13 February, related mainly to financial blocks and their effect on registration. Operations were moved online, but are now back to normal. Engagement is continuing. </a:t>
            </a:r>
          </a:p>
          <a:p>
            <a:pPr marL="285750" indent="-285750" algn="just">
              <a:spcAft>
                <a:spcPts val="1000"/>
              </a:spcAft>
              <a:buFont typeface="Arial" panose="020B0604020202020204" pitchFamily="34" charset="0"/>
              <a:buChar char="•"/>
            </a:pPr>
            <a:r>
              <a:rPr lang="en-ZA" sz="2000" b="1" dirty="0">
                <a:effectLst/>
                <a:latin typeface="Calibri" panose="020F0502020204030204" pitchFamily="34" charset="0"/>
                <a:ea typeface="Calibri" panose="020F0502020204030204" pitchFamily="34" charset="0"/>
                <a:cs typeface="Calibri" panose="020F0502020204030204" pitchFamily="34" charset="0"/>
              </a:rPr>
              <a:t>SPU: </a:t>
            </a:r>
            <a:r>
              <a:rPr lang="en-ZA" sz="2000" dirty="0">
                <a:effectLst/>
                <a:latin typeface="Calibri" panose="020F0502020204030204" pitchFamily="34" charset="0"/>
                <a:ea typeface="Calibri" panose="020F0502020204030204" pitchFamily="34" charset="0"/>
                <a:cs typeface="Calibri" panose="020F0502020204030204" pitchFamily="34" charset="0"/>
              </a:rPr>
              <a:t>a protest took place on 15 Februar</a:t>
            </a:r>
            <a:r>
              <a:rPr lang="en-ZA" sz="2000" dirty="0">
                <a:latin typeface="Calibri" panose="020F0502020204030204" pitchFamily="34" charset="0"/>
                <a:ea typeface="Calibri" panose="020F0502020204030204" pitchFamily="34" charset="0"/>
                <a:cs typeface="Calibri" panose="020F0502020204030204" pitchFamily="34" charset="0"/>
              </a:rPr>
              <a:t>y, during the visit of the DHET to the campus. Issues related to a number of local factors, including residence allocations and matters have been resolved. </a:t>
            </a:r>
          </a:p>
          <a:p>
            <a:pPr marL="285750" indent="-285750" algn="just">
              <a:spcAft>
                <a:spcPts val="1000"/>
              </a:spcAft>
              <a:buFont typeface="Arial" panose="020B0604020202020204" pitchFamily="34" charset="0"/>
              <a:buChar char="•"/>
            </a:pPr>
            <a:r>
              <a:rPr lang="en-ZA" sz="2000" b="1" dirty="0">
                <a:effectLst/>
                <a:latin typeface="Calibri" panose="020F0502020204030204" pitchFamily="34" charset="0"/>
                <a:ea typeface="Calibri" panose="020F0502020204030204" pitchFamily="34" charset="0"/>
                <a:cs typeface="Calibri" panose="020F0502020204030204" pitchFamily="34" charset="0"/>
              </a:rPr>
              <a:t>UWC: </a:t>
            </a:r>
            <a:r>
              <a:rPr lang="en-ZA" sz="2000" dirty="0">
                <a:effectLst/>
                <a:latin typeface="Calibri" panose="020F0502020204030204" pitchFamily="34" charset="0"/>
                <a:ea typeface="Calibri" panose="020F0502020204030204" pitchFamily="34" charset="0"/>
                <a:cs typeface="Calibri" panose="020F0502020204030204" pitchFamily="34" charset="0"/>
              </a:rPr>
              <a:t>a protest took place on 15 February relat</a:t>
            </a:r>
            <a:r>
              <a:rPr lang="en-ZA" sz="2000" dirty="0">
                <a:latin typeface="Calibri" panose="020F0502020204030204" pitchFamily="34" charset="0"/>
                <a:ea typeface="Calibri" panose="020F0502020204030204" pitchFamily="34" charset="0"/>
                <a:cs typeface="Calibri" panose="020F0502020204030204" pitchFamily="34" charset="0"/>
              </a:rPr>
              <a:t>ing to some registration and accommodation challenges. Engagement continued and operations continue at the University.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14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11</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52322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latin typeface="Calibri" panose="020F0502020204030204" pitchFamily="34" charset="0"/>
                <a:cs typeface="Calibri" panose="020F0502020204030204" pitchFamily="34" charset="0"/>
              </a:rPr>
              <a:t>Student funding</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r>
              <a:rPr lang="en-US" sz="2000" b="0" i="0" dirty="0">
                <a:solidFill>
                  <a:srgbClr val="333333"/>
                </a:solidFill>
                <a:effectLst/>
                <a:latin typeface="Calibri" panose="020F0502020204030204" pitchFamily="34" charset="0"/>
                <a:cs typeface="Calibri" panose="020F0502020204030204" pitchFamily="34" charset="0"/>
              </a:rPr>
              <a:t>Capping of accommodation costs to R45 000; </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Delayed submission of funded lists to universities</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Appeals deadline is tight, particularly as many students require faculties to provide propensity letters to NSFAS to support their appeals</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Also has been some confusion about application of continued funding academic criteria and exchange of data. </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Most universities will be able to pay allowances at the start of the year – arrangements are in place for this to happen in the last week of February. </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Upfront payment and have started paying allowances.</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Universities are using their own arrangements in place – some directly through the university and others through third party providers (e.g. Fundi and </a:t>
            </a:r>
            <a:r>
              <a:rPr lang="en-US" sz="2000" dirty="0" err="1">
                <a:solidFill>
                  <a:srgbClr val="333333"/>
                </a:solidFill>
                <a:latin typeface="Calibri" panose="020F0502020204030204" pitchFamily="34" charset="0"/>
                <a:ea typeface="Calibri" panose="020F0502020204030204" pitchFamily="34" charset="0"/>
                <a:cs typeface="Calibri" panose="020F0502020204030204" pitchFamily="34" charset="0"/>
              </a:rPr>
              <a:t>Intellimali</a:t>
            </a: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 as has been the case, and because NSFAS is not yet ready for direct payments solution to be implemented. </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Close out process still not completed</a:t>
            </a:r>
          </a:p>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022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a:ea typeface="+mn-ea"/>
                <a:cs typeface="Calibri" pitchFamily="34" charset="0"/>
              </a:rPr>
              <a:t>Department of Higher Education and Training</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0" cap="none" spc="0" normalizeH="0" baseline="0" noProof="0" dirty="0">
              <a:ln>
                <a:noFill/>
              </a:ln>
              <a:solidFill>
                <a:srgbClr val="FF0000"/>
              </a:solidFill>
              <a:effectLst/>
              <a:uLnTx/>
              <a:uFillTx/>
              <a:latin typeface="Arial"/>
              <a:ea typeface="+mn-ea"/>
              <a:cs typeface="Calibri"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Calibri" pitchFamily="34" charset="0"/>
            </a:endParaRPr>
          </a:p>
        </p:txBody>
      </p:sp>
      <p:sp>
        <p:nvSpPr>
          <p:cNvPr id="4" name="Subtitle 2"/>
          <p:cNvSpPr txBox="1"/>
          <p:nvPr/>
        </p:nvSpPr>
        <p:spPr>
          <a:xfrm>
            <a:off x="1173163" y="2743200"/>
            <a:ext cx="7704137" cy="12573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ZA" sz="3600" b="0" i="0" u="none" strike="noStrike" kern="1200" cap="none" spc="0" normalizeH="0" baseline="0" noProof="0" dirty="0">
                <a:ln>
                  <a:noFill/>
                </a:ln>
                <a:solidFill>
                  <a:srgbClr val="000000"/>
                </a:solidFill>
                <a:effectLst/>
                <a:uLnTx/>
                <a:uFillTx/>
                <a:latin typeface="Arial"/>
                <a:ea typeface="MS PGothic" charset="0"/>
                <a:cs typeface="+mn-cs"/>
              </a:rPr>
              <a:t>TVET Colleges State of Readiness 2023</a:t>
            </a:r>
            <a:endParaRPr kumimoji="0" lang="en-ZA" sz="3200" b="0" i="0" u="none" strike="noStrike" kern="1200" cap="none" spc="0" normalizeH="0" baseline="0" noProof="0" dirty="0">
              <a:ln>
                <a:noFill/>
              </a:ln>
              <a:solidFill>
                <a:srgbClr val="000000"/>
              </a:solidFill>
              <a:effectLst/>
              <a:uLnTx/>
              <a:uFillTx/>
              <a:latin typeface="Arial"/>
              <a:ea typeface="MS PGothic" charset="0"/>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593883"/>
          </a:xfrm>
        </p:spPr>
        <p:txBody>
          <a:bodyPr/>
          <a:lstStyle/>
          <a:p>
            <a:r>
              <a:rPr lang="en-ZA" sz="2400" b="1" dirty="0"/>
              <a:t>TVET Colleges Planned Enrolments for 2023</a:t>
            </a:r>
          </a:p>
        </p:txBody>
      </p:sp>
      <p:graphicFrame>
        <p:nvGraphicFramePr>
          <p:cNvPr id="5" name="Content Placeholder 4"/>
          <p:cNvGraphicFramePr>
            <a:graphicFrameLocks noGrp="1"/>
          </p:cNvGraphicFramePr>
          <p:nvPr>
            <p:ph idx="1"/>
          </p:nvPr>
        </p:nvGraphicFramePr>
        <p:xfrm>
          <a:off x="533402" y="1234247"/>
          <a:ext cx="8039097" cy="4191829"/>
        </p:xfrm>
        <a:graphic>
          <a:graphicData uri="http://schemas.openxmlformats.org/drawingml/2006/table">
            <a:tbl>
              <a:tblPr firstRow="1" firstCol="1" lastRow="1" lastCol="1" bandRow="1" bandCol="1"/>
              <a:tblGrid>
                <a:gridCol w="2214854">
                  <a:extLst>
                    <a:ext uri="{9D8B030D-6E8A-4147-A177-3AD203B41FA5}">
                      <a16:colId xmlns:a16="http://schemas.microsoft.com/office/drawing/2014/main" val="20000"/>
                    </a:ext>
                  </a:extLst>
                </a:gridCol>
                <a:gridCol w="1968758">
                  <a:extLst>
                    <a:ext uri="{9D8B030D-6E8A-4147-A177-3AD203B41FA5}">
                      <a16:colId xmlns:a16="http://schemas.microsoft.com/office/drawing/2014/main" val="20001"/>
                    </a:ext>
                  </a:extLst>
                </a:gridCol>
                <a:gridCol w="1857450">
                  <a:extLst>
                    <a:ext uri="{9D8B030D-6E8A-4147-A177-3AD203B41FA5}">
                      <a16:colId xmlns:a16="http://schemas.microsoft.com/office/drawing/2014/main" val="20002"/>
                    </a:ext>
                  </a:extLst>
                </a:gridCol>
                <a:gridCol w="1998035">
                  <a:extLst>
                    <a:ext uri="{9D8B030D-6E8A-4147-A177-3AD203B41FA5}">
                      <a16:colId xmlns:a16="http://schemas.microsoft.com/office/drawing/2014/main" val="20003"/>
                    </a:ext>
                  </a:extLst>
                </a:gridCol>
              </a:tblGrid>
              <a:tr h="852365">
                <a:tc>
                  <a:txBody>
                    <a:bodyPr/>
                    <a:lstStyle/>
                    <a:p>
                      <a:pPr marL="67945" marR="396875"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Province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172720" marR="396875" indent="-78740"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Ministerially Funded*</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271145" marR="396875" algn="ctr">
                        <a:spcBef>
                          <a:spcPts val="140"/>
                        </a:spcBef>
                        <a:spcAft>
                          <a:spcPts val="0"/>
                        </a:spcAft>
                      </a:pPr>
                      <a:r>
                        <a:rPr lang="en-US" sz="1800" b="1" spc="-5"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Funded</a:t>
                      </a:r>
                      <a:r>
                        <a:rPr lang="en-US" sz="1800" b="1" spc="-5" baseline="0"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 from </a:t>
                      </a:r>
                      <a:r>
                        <a:rPr lang="en-US" sz="1800" b="1" spc="-5"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Other Sources** </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67945" marR="396875"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National</a:t>
                      </a:r>
                      <a:r>
                        <a:rPr lang="en-US" sz="1800" b="1" spc="-10"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 </a:t>
                      </a:r>
                    </a:p>
                    <a:p>
                      <a:pPr marL="67945" marR="396875"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Total</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extLst>
                  <a:ext uri="{0D108BD9-81ED-4DB2-BD59-A6C34878D82A}">
                    <a16:rowId xmlns:a16="http://schemas.microsoft.com/office/drawing/2014/main" val="10000"/>
                  </a:ext>
                </a:extLst>
              </a:tr>
              <a:tr h="33447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Eastern</a:t>
                      </a:r>
                      <a:r>
                        <a:rPr lang="en-US" sz="1800" spc="-10"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Cape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972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61 125</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4 741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65 866</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2354">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Free</a:t>
                      </a:r>
                      <a:r>
                        <a:rPr lang="en-US" sz="1800" spc="-15">
                          <a:effectLst/>
                          <a:latin typeface="Arial" panose="020B0604020202090204" pitchFamily="34" charset="0"/>
                          <a:ea typeface="Arial" panose="020B0604020202090204" pitchFamily="34" charset="0"/>
                          <a:cs typeface="Times New Roman" panose="02020503050405090304" pitchFamily="18" charset="0"/>
                        </a:rPr>
                        <a:t> </a:t>
                      </a:r>
                      <a:r>
                        <a:rPr lang="en-US" sz="1800">
                          <a:effectLst/>
                          <a:latin typeface="Arial" panose="020B0604020202090204" pitchFamily="34" charset="0"/>
                          <a:ea typeface="Arial" panose="020B0604020202090204" pitchFamily="34" charset="0"/>
                          <a:cs typeface="Times New Roman" panose="02020503050405090304" pitchFamily="18" charset="0"/>
                        </a:rPr>
                        <a:t>State</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36 508</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7 041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43 549</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47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Gauteng</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55"/>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124 154</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8 658</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132 812</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4477">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KwaZulu-Natal</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101 011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19 187</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120 198</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354">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Limpopo</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49 132</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3 284</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52 416</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5539">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Mpumalanga</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29 331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3 405</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32 736</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2354">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North</a:t>
                      </a:r>
                      <a:r>
                        <a:rPr lang="en-US" sz="1800" spc="-15"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West</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27 493</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746</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28 239</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5539">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Northern</a:t>
                      </a:r>
                      <a:r>
                        <a:rPr lang="en-US" sz="1800" spc="-10">
                          <a:effectLst/>
                          <a:latin typeface="Arial" panose="020B0604020202090204" pitchFamily="34" charset="0"/>
                          <a:ea typeface="Arial" panose="020B0604020202090204" pitchFamily="34" charset="0"/>
                          <a:cs typeface="Times New Roman" panose="02020503050405090304" pitchFamily="18" charset="0"/>
                        </a:rPr>
                        <a:t> </a:t>
                      </a:r>
                      <a:r>
                        <a:rPr lang="en-US" sz="1800">
                          <a:effectLst/>
                          <a:latin typeface="Arial" panose="020B0604020202090204" pitchFamily="34" charset="0"/>
                          <a:ea typeface="Arial" panose="020B0604020202090204" pitchFamily="34" charset="0"/>
                          <a:cs typeface="Times New Roman" panose="02020503050405090304" pitchFamily="18" charset="0"/>
                        </a:rPr>
                        <a:t>Cape</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55"/>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12 015</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2 410</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14 424</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2354">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Western</a:t>
                      </a:r>
                      <a:r>
                        <a:rPr lang="en-US" sz="1800" spc="-10">
                          <a:effectLst/>
                          <a:latin typeface="Arial" panose="020B0604020202090204" pitchFamily="34" charset="0"/>
                          <a:ea typeface="Arial" panose="020B0604020202090204" pitchFamily="34" charset="0"/>
                          <a:cs typeface="Times New Roman" panose="02020503050405090304" pitchFamily="18" charset="0"/>
                        </a:rPr>
                        <a:t> </a:t>
                      </a:r>
                      <a:r>
                        <a:rPr lang="en-US" sz="1800">
                          <a:effectLst/>
                          <a:latin typeface="Arial" panose="020B0604020202090204" pitchFamily="34" charset="0"/>
                          <a:ea typeface="Arial" panose="020B0604020202090204" pitchFamily="34" charset="0"/>
                          <a:cs typeface="Times New Roman" panose="02020503050405090304" pitchFamily="18" charset="0"/>
                        </a:rPr>
                        <a:t>Cape</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56 263</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9 911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66 174</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5539">
                <a:tc>
                  <a:txBody>
                    <a:bodyPr/>
                    <a:lstStyle/>
                    <a:p>
                      <a:pPr marL="67945" marR="396875" algn="just">
                        <a:spcBef>
                          <a:spcPts val="185"/>
                        </a:spcBef>
                        <a:spcAft>
                          <a:spcPts val="0"/>
                        </a:spcAft>
                      </a:pPr>
                      <a:r>
                        <a:rPr lang="en-US" sz="1800" b="1">
                          <a:solidFill>
                            <a:srgbClr val="000000"/>
                          </a:solidFill>
                          <a:effectLst/>
                          <a:latin typeface="Arial" panose="020B0604020202090204" pitchFamily="34" charset="0"/>
                          <a:ea typeface="Arial" panose="020B0604020202090204" pitchFamily="34" charset="0"/>
                          <a:cs typeface="Times New Roman" panose="02020503050405090304" pitchFamily="18" charset="0"/>
                        </a:rPr>
                        <a:t>National</a:t>
                      </a:r>
                      <a:r>
                        <a:rPr lang="en-US" sz="1800" b="1" spc="-10">
                          <a:solidFill>
                            <a:srgbClr val="000000"/>
                          </a:solidFill>
                          <a:effectLst/>
                          <a:latin typeface="Arial" panose="020B0604020202090204" pitchFamily="34" charset="0"/>
                          <a:ea typeface="Arial" panose="020B0604020202090204" pitchFamily="34" charset="0"/>
                          <a:cs typeface="Times New Roman" panose="02020503050405090304" pitchFamily="18" charset="0"/>
                        </a:rPr>
                        <a:t> </a:t>
                      </a:r>
                      <a:r>
                        <a:rPr lang="en-US" sz="1800" b="1">
                          <a:solidFill>
                            <a:srgbClr val="000000"/>
                          </a:solidFill>
                          <a:effectLst/>
                          <a:latin typeface="Arial" panose="020B0604020202090204" pitchFamily="34" charset="0"/>
                          <a:ea typeface="Arial" panose="020B0604020202090204" pitchFamily="34" charset="0"/>
                          <a:cs typeface="Times New Roman" panose="02020503050405090304" pitchFamily="18" charset="0"/>
                        </a:rPr>
                        <a:t>Total</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171450" marR="396875" algn="r">
                        <a:spcBef>
                          <a:spcPts val="185"/>
                        </a:spcBef>
                        <a:spcAft>
                          <a:spcPts val="0"/>
                        </a:spcAft>
                      </a:pPr>
                      <a:r>
                        <a:rPr lang="en-US" sz="1800" b="1">
                          <a:solidFill>
                            <a:srgbClr val="000000"/>
                          </a:solidFill>
                          <a:effectLst/>
                          <a:latin typeface="Arial" panose="020B0604020202090204" pitchFamily="34" charset="0"/>
                          <a:ea typeface="Arial" panose="020B0604020202090204" pitchFamily="34" charset="0"/>
                          <a:cs typeface="Times New Roman" panose="02020503050405090304" pitchFamily="18" charset="0"/>
                        </a:rPr>
                        <a:t>497 032</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945" marR="396875" algn="r">
                        <a:spcBef>
                          <a:spcPts val="185"/>
                        </a:spcBef>
                        <a:spcAft>
                          <a:spcPts val="0"/>
                        </a:spcAft>
                      </a:pPr>
                      <a:r>
                        <a:rPr lang="en-US" sz="1800" b="1">
                          <a:solidFill>
                            <a:srgbClr val="000000"/>
                          </a:solidFill>
                          <a:effectLst/>
                          <a:latin typeface="Arial" panose="020B0604020202090204" pitchFamily="34" charset="0"/>
                          <a:ea typeface="Arial" panose="020B0604020202090204" pitchFamily="34" charset="0"/>
                          <a:cs typeface="Times New Roman" panose="02020503050405090304" pitchFamily="18" charset="0"/>
                        </a:rPr>
                        <a:t>59 383</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59715" marR="449580" indent="-179705" algn="r">
                        <a:spcBef>
                          <a:spcPts val="18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556 415</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7" name="TextBox 6"/>
          <p:cNvSpPr txBox="1"/>
          <p:nvPr/>
        </p:nvSpPr>
        <p:spPr>
          <a:xfrm>
            <a:off x="914400" y="5562600"/>
            <a:ext cx="73914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rPr>
              <a:t>*   NCV, Report 191, PLP and Centre of Specialisation (COS)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rPr>
              <a:t>**  Occupational programmes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8" y="629477"/>
            <a:ext cx="8039101" cy="910393"/>
          </a:xfrm>
        </p:spPr>
        <p:txBody>
          <a:bodyPr/>
          <a:lstStyle/>
          <a:p>
            <a:r>
              <a:rPr lang="en-ZA" sz="3200" b="1" dirty="0"/>
              <a:t>Planned First Time Enrolments for 2023 Per Province </a:t>
            </a:r>
          </a:p>
        </p:txBody>
      </p:sp>
      <p:graphicFrame>
        <p:nvGraphicFramePr>
          <p:cNvPr id="8" name="Content Placeholder 7"/>
          <p:cNvGraphicFramePr>
            <a:graphicFrameLocks noGrp="1"/>
          </p:cNvGraphicFramePr>
          <p:nvPr>
            <p:ph idx="1"/>
          </p:nvPr>
        </p:nvGraphicFramePr>
        <p:xfrm>
          <a:off x="571499" y="1676396"/>
          <a:ext cx="8115301" cy="4568828"/>
        </p:xfrm>
        <a:graphic>
          <a:graphicData uri="http://schemas.openxmlformats.org/drawingml/2006/table">
            <a:tbl>
              <a:tblPr firstRow="1" firstCol="1" lastRow="1" lastCol="1" bandRow="1" bandCol="1"/>
              <a:tblGrid>
                <a:gridCol w="4091185">
                  <a:extLst>
                    <a:ext uri="{9D8B030D-6E8A-4147-A177-3AD203B41FA5}">
                      <a16:colId xmlns:a16="http://schemas.microsoft.com/office/drawing/2014/main" val="20000"/>
                    </a:ext>
                  </a:extLst>
                </a:gridCol>
                <a:gridCol w="4024116">
                  <a:extLst>
                    <a:ext uri="{9D8B030D-6E8A-4147-A177-3AD203B41FA5}">
                      <a16:colId xmlns:a16="http://schemas.microsoft.com/office/drawing/2014/main" val="20001"/>
                    </a:ext>
                  </a:extLst>
                </a:gridCol>
              </a:tblGrid>
              <a:tr h="508803">
                <a:tc>
                  <a:txBody>
                    <a:bodyPr/>
                    <a:lstStyle/>
                    <a:p>
                      <a:pPr marL="67945" marR="396875"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Province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172720" marR="396875" indent="-78740" algn="ctr">
                        <a:spcBef>
                          <a:spcPts val="715"/>
                        </a:spcBef>
                        <a:spcAft>
                          <a:spcPts val="0"/>
                        </a:spcAft>
                      </a:pPr>
                      <a:r>
                        <a:rPr lang="en-ZA" sz="1800" b="1" dirty="0">
                          <a:effectLst/>
                          <a:latin typeface="Arial" panose="020B0604020202090204" pitchFamily="34" charset="0"/>
                          <a:ea typeface="Arial" panose="020B0604020202090204" pitchFamily="34" charset="0"/>
                          <a:cs typeface="Times New Roman" panose="02020503050405090304" pitchFamily="18" charset="0"/>
                        </a:rPr>
                        <a:t>First Time Enrolments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extLst>
                  <a:ext uri="{0D108BD9-81ED-4DB2-BD59-A6C34878D82A}">
                    <a16:rowId xmlns:a16="http://schemas.microsoft.com/office/drawing/2014/main" val="10000"/>
                  </a:ext>
                </a:extLst>
              </a:tr>
              <a:tr h="39534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Eastern</a:t>
                      </a:r>
                      <a:r>
                        <a:rPr lang="en-US" sz="1800" spc="-10"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Cape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9720" marR="396875" algn="r">
                        <a:spcBef>
                          <a:spcPts val="140"/>
                        </a:spcBef>
                        <a:spcAft>
                          <a:spcPts val="0"/>
                        </a:spcAft>
                      </a:pPr>
                      <a:r>
                        <a:rPr lang="en-GB" sz="1800" b="0" dirty="0">
                          <a:solidFill>
                            <a:srgbClr val="000000"/>
                          </a:solidFill>
                          <a:effectLst/>
                          <a:latin typeface="Arial" panose="020B0604020202090204" pitchFamily="34" charset="0"/>
                          <a:ea typeface="Times New Roman" panose="02020503050405090304" pitchFamily="18" charset="0"/>
                        </a:rPr>
                        <a:t>24 672</a:t>
                      </a:r>
                      <a:endParaRPr lang="en-ZA" sz="1800" b="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283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Free</a:t>
                      </a:r>
                      <a:r>
                        <a:rPr lang="en-US" sz="1800" spc="-15"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State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GB" sz="1800" b="0" dirty="0">
                          <a:effectLst/>
                          <a:latin typeface="Arial" panose="020B0604020202090204" pitchFamily="34" charset="0"/>
                          <a:ea typeface="Times New Roman" panose="02020503050405090304" pitchFamily="18" charset="0"/>
                        </a:rPr>
                        <a:t>16 838</a:t>
                      </a:r>
                      <a:endParaRPr lang="en-ZA" sz="1800" b="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534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Gauteng</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55"/>
                        </a:spcBef>
                        <a:spcAft>
                          <a:spcPts val="0"/>
                        </a:spcAft>
                      </a:pPr>
                      <a:r>
                        <a:rPr lang="en-ZA" sz="1800" b="1" dirty="0">
                          <a:solidFill>
                            <a:schemeClr val="tx1"/>
                          </a:solidFill>
                          <a:effectLst/>
                          <a:latin typeface="Arial" panose="020B0604020202090204" pitchFamily="34" charset="0"/>
                          <a:ea typeface="Arial" panose="020B0604020202090204" pitchFamily="34" charset="0"/>
                          <a:cs typeface="Times New Roman" panose="02020503050405090304" pitchFamily="18" charset="0"/>
                        </a:rPr>
                        <a:t>53 352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534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KwaZulu-Natal</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40 415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283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Limpopo</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18 754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602">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Mpumalanga</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b="1" dirty="0">
                          <a:solidFill>
                            <a:schemeClr val="tx1"/>
                          </a:solidFill>
                          <a:effectLst/>
                          <a:latin typeface="Arial" panose="020B0604020202090204" pitchFamily="34" charset="0"/>
                          <a:ea typeface="Arial" panose="020B0604020202090204" pitchFamily="34" charset="0"/>
                          <a:cs typeface="Times New Roman" panose="02020503050405090304" pitchFamily="18" charset="0"/>
                        </a:rPr>
                        <a:t>11 660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5646">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North</a:t>
                      </a:r>
                      <a:r>
                        <a:rPr lang="en-US" sz="1800" spc="-15" dirty="0">
                          <a:effectLst/>
                          <a:latin typeface="Arial" panose="020B0604020202090204" pitchFamily="34" charset="0"/>
                          <a:ea typeface="Arial" panose="020B0604020202090204" pitchFamily="34" charset="0"/>
                          <a:cs typeface="Times New Roman" panose="02020503050405090304" pitchFamily="18" charset="0"/>
                        </a:rPr>
                        <a:t>ern Cape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5 193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6602">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North West</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55"/>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11 953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52858">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Western</a:t>
                      </a:r>
                      <a:r>
                        <a:rPr lang="en-US" sz="1800" spc="-10"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Cape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23 649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6602">
                <a:tc>
                  <a:txBody>
                    <a:bodyPr/>
                    <a:lstStyle/>
                    <a:p>
                      <a:pPr marL="67945" marR="396875" algn="just">
                        <a:spcBef>
                          <a:spcPts val="18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National</a:t>
                      </a:r>
                      <a:r>
                        <a:rPr lang="en-US" sz="1800" b="1" spc="-10"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 </a:t>
                      </a: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Total</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171450" marR="396875" algn="r">
                        <a:spcBef>
                          <a:spcPts val="185"/>
                        </a:spcBef>
                        <a:spcAft>
                          <a:spcPts val="0"/>
                        </a:spcAft>
                      </a:pPr>
                      <a:r>
                        <a:rPr lang="en-ZA" sz="1800" b="1" dirty="0">
                          <a:effectLst/>
                          <a:latin typeface="Arial" panose="020B0604020202090204" pitchFamily="34" charset="0"/>
                          <a:ea typeface="Arial" panose="020B0604020202090204" pitchFamily="34" charset="0"/>
                          <a:cs typeface="Times New Roman" panose="02020503050405090304" pitchFamily="18" charset="0"/>
                        </a:rPr>
                        <a:t>205 856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9"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hangingPunct="0">
              <a:defRPr>
                <a:solidFill>
                  <a:schemeClr val="tx1"/>
                </a:solidFill>
                <a:latin typeface="Arial" panose="020B0604020202090204" pitchFamily="34" charset="0"/>
              </a:defRPr>
            </a:lvl1pPr>
            <a:lvl2pPr eaLnBrk="0" hangingPunct="0">
              <a:defRPr>
                <a:solidFill>
                  <a:schemeClr val="tx1"/>
                </a:solidFill>
                <a:latin typeface="Arial" panose="020B0604020202090204" pitchFamily="34" charset="0"/>
              </a:defRPr>
            </a:lvl2pPr>
            <a:lvl3pPr eaLnBrk="0" hangingPunct="0">
              <a:defRPr>
                <a:solidFill>
                  <a:schemeClr val="tx1"/>
                </a:solidFill>
                <a:latin typeface="Arial" panose="020B0604020202090204" pitchFamily="34" charset="0"/>
              </a:defRPr>
            </a:lvl3pPr>
            <a:lvl4pPr eaLnBrk="0" hangingPunct="0">
              <a:defRPr>
                <a:solidFill>
                  <a:schemeClr val="tx1"/>
                </a:solidFill>
                <a:latin typeface="Arial" panose="020B0604020202090204" pitchFamily="34" charset="0"/>
              </a:defRPr>
            </a:lvl4pPr>
            <a:lvl5pPr eaLnBrk="0" hangingPunct="0">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a:ln>
                  <a:noFill/>
                </a:ln>
                <a:solidFill>
                  <a:srgbClr val="000000"/>
                </a:solidFill>
                <a:effectLst/>
                <a:uLnTx/>
                <a:uFillTx/>
                <a:latin typeface="Arial" panose="020B0604020202090204" pitchFamily="34" charset="0"/>
                <a:ea typeface="Arial MT"/>
                <a:cs typeface="Arial" panose="020B0604020202090204" pitchFamily="34" charset="0"/>
              </a:rPr>
              <a:t>Table 1:    Provincial contribution towards planned 2023 enrolment targets</a:t>
            </a:r>
            <a:endParaRPr kumimoji="0" lang="en-ZA" altLang="en-US" sz="600" b="0" i="0" u="none" strike="noStrike" kern="1200" cap="none" spc="0" normalizeH="0" baseline="0" noProof="0">
              <a:ln>
                <a:noFill/>
              </a:ln>
              <a:solidFill>
                <a:srgbClr val="000000"/>
              </a:solidFill>
              <a:effectLst/>
              <a:uLnTx/>
              <a:uFillTx/>
              <a:latin typeface="Arial" panose="020B060402020209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90204"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Planned First Time Enrolment Per College for 2023: Eastern Cape</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9" name="Table 9"/>
          <p:cNvGraphicFramePr>
            <a:graphicFrameLocks noGrp="1"/>
          </p:cNvGraphicFramePr>
          <p:nvPr>
            <p:ph idx="1"/>
          </p:nvPr>
        </p:nvGraphicFramePr>
        <p:xfrm>
          <a:off x="571497" y="1752597"/>
          <a:ext cx="8115302" cy="4492626"/>
        </p:xfrm>
        <a:graphic>
          <a:graphicData uri="http://schemas.openxmlformats.org/drawingml/2006/table">
            <a:tbl>
              <a:tblPr firstRow="1" bandRow="1">
                <a:tableStyleId>{5C22544A-7EE6-4342-B048-85BDC9FD1C3A}</a:tableStyleId>
              </a:tblPr>
              <a:tblGrid>
                <a:gridCol w="4057651">
                  <a:extLst>
                    <a:ext uri="{9D8B030D-6E8A-4147-A177-3AD203B41FA5}">
                      <a16:colId xmlns:a16="http://schemas.microsoft.com/office/drawing/2014/main" val="20000"/>
                    </a:ext>
                  </a:extLst>
                </a:gridCol>
                <a:gridCol w="4057651">
                  <a:extLst>
                    <a:ext uri="{9D8B030D-6E8A-4147-A177-3AD203B41FA5}">
                      <a16:colId xmlns:a16="http://schemas.microsoft.com/office/drawing/2014/main" val="20001"/>
                    </a:ext>
                  </a:extLst>
                </a:gridCol>
              </a:tblGrid>
              <a:tr h="412012">
                <a:tc gridSpan="2">
                  <a:txBody>
                    <a:bodyPr/>
                    <a:lstStyle/>
                    <a:p>
                      <a:pPr algn="ctr"/>
                      <a:r>
                        <a:rPr lang="en-ZA" sz="1600" b="1" dirty="0">
                          <a:solidFill>
                            <a:schemeClr val="tx1"/>
                          </a:solidFill>
                        </a:rPr>
                        <a:t>Eastern Cape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2012">
                <a:tc>
                  <a:txBody>
                    <a:bodyPr/>
                    <a:lstStyle/>
                    <a:p>
                      <a:pP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Buffalo City TVET College</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2 083</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012">
                <a:tc>
                  <a:txBody>
                    <a:bodyPr/>
                    <a:lstStyle/>
                    <a:p>
                      <a:pPr>
                        <a:lnSpc>
                          <a:spcPct val="115000"/>
                        </a:lnSpc>
                        <a:spcAft>
                          <a:spcPts val="1000"/>
                        </a:spcAft>
                      </a:pPr>
                      <a:r>
                        <a:rPr lang="en-GB" sz="160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Eastcape Midlands TVET College</a:t>
                      </a:r>
                      <a:endParaRPr lang="en-ZA" sz="160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4 110</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2012">
                <a:tc>
                  <a:txBody>
                    <a:bodyPr/>
                    <a:lstStyle/>
                    <a:p>
                      <a:pPr>
                        <a:lnSpc>
                          <a:spcPct val="115000"/>
                        </a:lnSpc>
                        <a:spcAft>
                          <a:spcPts val="1000"/>
                        </a:spcAft>
                      </a:pPr>
                      <a:r>
                        <a:rPr lang="en-GB" sz="160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Ikhala TVET College</a:t>
                      </a:r>
                      <a:endParaRPr lang="en-ZA" sz="160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3 737</a:t>
                      </a:r>
                      <a:endParaRPr lang="en-ZA" sz="160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012">
                <a:tc>
                  <a:txBody>
                    <a:bodyPr/>
                    <a:lstStyle/>
                    <a:p>
                      <a:pPr>
                        <a:lnSpc>
                          <a:spcPct val="115000"/>
                        </a:lnSpc>
                        <a:spcAft>
                          <a:spcPts val="1000"/>
                        </a:spcAft>
                      </a:pPr>
                      <a:r>
                        <a:rPr lang="en-GB" sz="160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Ingwe TVET College</a:t>
                      </a:r>
                      <a:endParaRPr lang="en-ZA" sz="160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4 150</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2012">
                <a:tc>
                  <a:txBody>
                    <a:bodyPr/>
                    <a:lstStyle/>
                    <a:p>
                      <a:pPr>
                        <a:lnSpc>
                          <a:spcPct val="115000"/>
                        </a:lnSpc>
                        <a:spcAft>
                          <a:spcPts val="1000"/>
                        </a:spcAft>
                      </a:pPr>
                      <a:r>
                        <a:rPr lang="en-GB" sz="160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King Hintsa TVET College</a:t>
                      </a:r>
                      <a:endParaRPr lang="en-ZA" sz="160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1 917</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2012">
                <a:tc>
                  <a:txBody>
                    <a:bodyPr/>
                    <a:lstStyle/>
                    <a:p>
                      <a:pPr>
                        <a:lnSpc>
                          <a:spcPct val="115000"/>
                        </a:lnSpc>
                        <a:spcAft>
                          <a:spcPts val="1000"/>
                        </a:spcAft>
                      </a:pPr>
                      <a:r>
                        <a:rPr lang="nl-NL" sz="160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King Sabata Dalindyebo TVET College</a:t>
                      </a:r>
                      <a:endParaRPr lang="en-ZA" sz="160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nl-NL"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3 575</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2012">
                <a:tc>
                  <a:txBody>
                    <a:bodyPr/>
                    <a:lstStyle/>
                    <a:p>
                      <a:pPr>
                        <a:lnSpc>
                          <a:spcPct val="115000"/>
                        </a:lnSpc>
                        <a:spcAft>
                          <a:spcPts val="1000"/>
                        </a:spcAft>
                      </a:pPr>
                      <a:r>
                        <a:rPr lang="en-GB" sz="160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Lovedale TVET College</a:t>
                      </a:r>
                      <a:endParaRPr lang="en-ZA" sz="160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1 764</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98265">
                <a:tc>
                  <a:txBody>
                    <a:bodyPr/>
                    <a:lstStyle/>
                    <a:p>
                      <a:pP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Port Elizabeth TVET College</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3 336</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98265">
                <a:tc>
                  <a:txBody>
                    <a:bodyPr/>
                    <a:lstStyle/>
                    <a:p>
                      <a:pPr marL="0" algn="l" defTabSz="914400" rtl="0" eaLnBrk="1" latinLnBrk="0" hangingPunct="1">
                        <a:lnSpc>
                          <a:spcPct val="115000"/>
                        </a:lnSpc>
                        <a:spcAft>
                          <a:spcPts val="1000"/>
                        </a:spcAft>
                      </a:pPr>
                      <a:r>
                        <a:rPr lang="en-ZA" sz="1600" b="1" kern="12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1000"/>
                        </a:spcAft>
                      </a:pPr>
                      <a:r>
                        <a:rPr lang="en-ZA" sz="1600" b="1" kern="12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24 672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Planned First Time Enrolment Per College for 2023: Free State/Gauteng</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6" name="Content Placeholder 5"/>
          <p:cNvGraphicFramePr>
            <a:graphicFrameLocks noGrp="1"/>
          </p:cNvGraphicFramePr>
          <p:nvPr>
            <p:ph idx="1"/>
          </p:nvPr>
        </p:nvGraphicFramePr>
        <p:xfrm>
          <a:off x="571499" y="1651667"/>
          <a:ext cx="8000999" cy="4615952"/>
        </p:xfrm>
        <a:graphic>
          <a:graphicData uri="http://schemas.openxmlformats.org/drawingml/2006/table">
            <a:tbl>
              <a:tblPr firstRow="1" firstCol="1" bandRow="1">
                <a:tableStyleId>{5C22544A-7EE6-4342-B048-85BDC9FD1C3A}</a:tableStyleId>
              </a:tblPr>
              <a:tblGrid>
                <a:gridCol w="4274600">
                  <a:extLst>
                    <a:ext uri="{9D8B030D-6E8A-4147-A177-3AD203B41FA5}">
                      <a16:colId xmlns:a16="http://schemas.microsoft.com/office/drawing/2014/main" val="20000"/>
                    </a:ext>
                  </a:extLst>
                </a:gridCol>
                <a:gridCol w="3726399">
                  <a:extLst>
                    <a:ext uri="{9D8B030D-6E8A-4147-A177-3AD203B41FA5}">
                      <a16:colId xmlns:a16="http://schemas.microsoft.com/office/drawing/2014/main" val="20001"/>
                    </a:ext>
                  </a:extLst>
                </a:gridCol>
              </a:tblGrid>
              <a:tr h="276311">
                <a:tc gridSpan="2">
                  <a:txBody>
                    <a:bodyPr/>
                    <a:lstStyle/>
                    <a:p>
                      <a:pPr algn="ctr">
                        <a:lnSpc>
                          <a:spcPct val="115000"/>
                        </a:lnSpc>
                        <a:spcAft>
                          <a:spcPts val="1000"/>
                        </a:spcAft>
                      </a:pPr>
                      <a:r>
                        <a:rPr lang="en-GB" sz="1600" dirty="0">
                          <a:solidFill>
                            <a:schemeClr val="tx1"/>
                          </a:solidFill>
                          <a:effectLst/>
                        </a:rPr>
                        <a:t>Free State </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marL="68580" marR="68580" marT="0" marB="0"/>
                </a:tc>
                <a:extLst>
                  <a:ext uri="{0D108BD9-81ED-4DB2-BD59-A6C34878D82A}">
                    <a16:rowId xmlns:a16="http://schemas.microsoft.com/office/drawing/2014/main" val="10000"/>
                  </a:ext>
                </a:extLst>
              </a:tr>
              <a:tr h="276311">
                <a:tc>
                  <a:txBody>
                    <a:bodyPr/>
                    <a:lstStyle/>
                    <a:p>
                      <a:pPr marL="0" algn="l" defTabSz="914400" rtl="0" eaLnBrk="1" latinLnBrk="0" hangingPunct="1">
                        <a:lnSpc>
                          <a:spcPct val="115000"/>
                        </a:lnSpc>
                        <a:spcAft>
                          <a:spcPts val="1000"/>
                        </a:spcAft>
                      </a:pPr>
                      <a:r>
                        <a:rPr lang="en-GB" sz="1600" b="1" kern="1200">
                          <a:solidFill>
                            <a:schemeClr val="tx1"/>
                          </a:solidFill>
                          <a:effectLst/>
                          <a:latin typeface="+mn-lt"/>
                          <a:ea typeface="+mn-ea"/>
                          <a:cs typeface="+mn-cs"/>
                        </a:rPr>
                        <a:t>Flavius Mareka TVET College</a:t>
                      </a:r>
                      <a:endParaRPr lang="en-ZA" sz="16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3 697</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6311">
                <a:tc>
                  <a:txBody>
                    <a:bodyPr/>
                    <a:lstStyle/>
                    <a:p>
                      <a:pPr marL="0" algn="l" defTabSz="914400" rtl="0" eaLnBrk="1" latinLnBrk="0" hangingPunct="1">
                        <a:lnSpc>
                          <a:spcPct val="115000"/>
                        </a:lnSpc>
                        <a:spcAft>
                          <a:spcPts val="1000"/>
                        </a:spcAft>
                      </a:pPr>
                      <a:r>
                        <a:rPr lang="en-GB" sz="1600" b="1" kern="1200">
                          <a:solidFill>
                            <a:schemeClr val="tx1"/>
                          </a:solidFill>
                          <a:effectLst/>
                          <a:latin typeface="+mn-lt"/>
                          <a:ea typeface="+mn-ea"/>
                          <a:cs typeface="+mn-cs"/>
                        </a:rPr>
                        <a:t>Goldfields TVET College</a:t>
                      </a:r>
                      <a:endParaRPr lang="en-ZA" sz="16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2 560</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6311">
                <a:tc>
                  <a:txBody>
                    <a:bodyPr/>
                    <a:lstStyle/>
                    <a:p>
                      <a:pPr marL="0" algn="l" defTabSz="914400" rtl="0" eaLnBrk="1" latinLnBrk="0" hangingPunct="1">
                        <a:lnSpc>
                          <a:spcPct val="115000"/>
                        </a:lnSpc>
                        <a:spcAft>
                          <a:spcPts val="1000"/>
                        </a:spcAft>
                      </a:pPr>
                      <a:r>
                        <a:rPr lang="en-GB" sz="1600" b="1" kern="1200">
                          <a:solidFill>
                            <a:schemeClr val="tx1"/>
                          </a:solidFill>
                          <a:effectLst/>
                          <a:latin typeface="+mn-lt"/>
                          <a:ea typeface="+mn-ea"/>
                          <a:cs typeface="+mn-cs"/>
                        </a:rPr>
                        <a:t>Maluti TVET College</a:t>
                      </a:r>
                      <a:endParaRPr lang="en-ZA" sz="16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2 765</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6311">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Motheo TVET College</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a:solidFill>
                            <a:schemeClr val="tx1"/>
                          </a:solidFill>
                          <a:effectLst/>
                        </a:rPr>
                        <a:t>7 816</a:t>
                      </a:r>
                      <a:endParaRPr lang="en-ZA" sz="1600" b="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6311">
                <a:tc>
                  <a:txBody>
                    <a:bodyPr/>
                    <a:lstStyle/>
                    <a:p>
                      <a:pP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1000"/>
                        </a:spcAft>
                      </a:pPr>
                      <a:r>
                        <a:rPr lang="en-ZA" sz="1600" b="1" kern="1200" dirty="0">
                          <a:solidFill>
                            <a:schemeClr val="tx1"/>
                          </a:solidFill>
                          <a:effectLst/>
                          <a:latin typeface="Calibri" pitchFamily="34" charset="0"/>
                          <a:ea typeface="Calibri" pitchFamily="34" charset="0"/>
                          <a:cs typeface="Times New Roman" panose="02020503050405090304" pitchFamily="18" charset="0"/>
                        </a:rPr>
                        <a:t>16 838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6311">
                <a:tc gridSpan="2">
                  <a:txBody>
                    <a:bodyPr/>
                    <a:lstStyle/>
                    <a:p>
                      <a:pPr algn="ctr">
                        <a:lnSpc>
                          <a:spcPct val="115000"/>
                        </a:lnSpc>
                        <a:spcAft>
                          <a:spcPts val="1000"/>
                        </a:spcAft>
                      </a:pPr>
                      <a:r>
                        <a:rPr lang="en-GB" sz="1600" b="1" dirty="0">
                          <a:solidFill>
                            <a:schemeClr val="tx1"/>
                          </a:solidFill>
                          <a:effectLst/>
                          <a:latin typeface="Calibri" pitchFamily="34" charset="0"/>
                          <a:ea typeface="Calibri" pitchFamily="34" charset="0"/>
                          <a:cs typeface="Times New Roman" panose="02020503050405090304" pitchFamily="18" charset="0"/>
                        </a:rPr>
                        <a:t>Gauteng</a:t>
                      </a:r>
                      <a:endParaRPr lang="en-ZA" sz="1600" b="1"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marL="68580" marR="68580" marT="0" marB="0"/>
                </a:tc>
                <a:extLst>
                  <a:ext uri="{0D108BD9-81ED-4DB2-BD59-A6C34878D82A}">
                    <a16:rowId xmlns:a16="http://schemas.microsoft.com/office/drawing/2014/main" val="10006"/>
                  </a:ext>
                </a:extLst>
              </a:tr>
              <a:tr h="319381">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Central Johannesburg TVET College</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6 388</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5592">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Ekurhuleni East TVET College </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6 118</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41267">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Ekurhuleni West TVET College </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5 727</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6311">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Sedibeng TVET College </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5 336</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3980">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South West Gauteng TVET College</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10 357</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6311">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Tshwane North TVET College </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7 760</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6311">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Tshwane South TVET College</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4 754</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6311">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Western TVET College </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6 912</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76311">
                <a:tc>
                  <a:txBody>
                    <a:bodyPr/>
                    <a:lstStyle/>
                    <a:p>
                      <a:pP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53 352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Planned First Time Enrolment Per College for 2023: KwaZulu-Natal</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4" name="Content Placeholder 3"/>
          <p:cNvGraphicFramePr>
            <a:graphicFrameLocks noGrp="1"/>
          </p:cNvGraphicFramePr>
          <p:nvPr>
            <p:ph idx="1"/>
          </p:nvPr>
        </p:nvGraphicFramePr>
        <p:xfrm>
          <a:off x="571499" y="1828800"/>
          <a:ext cx="8115301" cy="4495802"/>
        </p:xfrm>
        <a:graphic>
          <a:graphicData uri="http://schemas.openxmlformats.org/drawingml/2006/table">
            <a:tbl>
              <a:tblPr firstRow="1" firstCol="1" bandRow="1">
                <a:tableStyleId>{5C22544A-7EE6-4342-B048-85BDC9FD1C3A}</a:tableStyleId>
              </a:tblPr>
              <a:tblGrid>
                <a:gridCol w="4825178">
                  <a:extLst>
                    <a:ext uri="{9D8B030D-6E8A-4147-A177-3AD203B41FA5}">
                      <a16:colId xmlns:a16="http://schemas.microsoft.com/office/drawing/2014/main" val="20000"/>
                    </a:ext>
                  </a:extLst>
                </a:gridCol>
                <a:gridCol w="3290123">
                  <a:extLst>
                    <a:ext uri="{9D8B030D-6E8A-4147-A177-3AD203B41FA5}">
                      <a16:colId xmlns:a16="http://schemas.microsoft.com/office/drawing/2014/main" val="20001"/>
                    </a:ext>
                  </a:extLst>
                </a:gridCol>
              </a:tblGrid>
              <a:tr h="509172">
                <a:tc gridSpan="2">
                  <a:txBody>
                    <a:bodyPr/>
                    <a:lstStyle/>
                    <a:p>
                      <a:pPr algn="ctr">
                        <a:lnSpc>
                          <a:spcPct val="115000"/>
                        </a:lnSpc>
                        <a:spcAft>
                          <a:spcPts val="1000"/>
                        </a:spcAft>
                      </a:pPr>
                      <a:r>
                        <a:rPr lang="en-ZA" sz="1600" dirty="0">
                          <a:solidFill>
                            <a:schemeClr val="tx1"/>
                          </a:solidFill>
                          <a:effectLst/>
                          <a:latin typeface="Calibri" pitchFamily="34" charset="0"/>
                          <a:ea typeface="Calibri" pitchFamily="34" charset="0"/>
                          <a:cs typeface="Times New Roman" panose="02020503050405090304" pitchFamily="18" charset="0"/>
                        </a:rPr>
                        <a:t>KwaZulu-Natal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2246">
                <a:tc>
                  <a:txBody>
                    <a:bodyPr/>
                    <a:lstStyle/>
                    <a:p>
                      <a:pPr>
                        <a:lnSpc>
                          <a:spcPct val="115000"/>
                        </a:lnSpc>
                        <a:spcAft>
                          <a:spcPts val="1000"/>
                        </a:spcAft>
                      </a:pPr>
                      <a:r>
                        <a:rPr lang="en-GB" sz="1600" dirty="0">
                          <a:solidFill>
                            <a:schemeClr val="tx1"/>
                          </a:solidFill>
                          <a:effectLst/>
                        </a:rPr>
                        <a:t>Coastal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4 694</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2246">
                <a:tc>
                  <a:txBody>
                    <a:bodyPr/>
                    <a:lstStyle/>
                    <a:p>
                      <a:pPr>
                        <a:lnSpc>
                          <a:spcPct val="115000"/>
                        </a:lnSpc>
                        <a:spcAft>
                          <a:spcPts val="1000"/>
                        </a:spcAft>
                      </a:pPr>
                      <a:r>
                        <a:rPr lang="en-GB" sz="1600">
                          <a:solidFill>
                            <a:schemeClr val="tx1"/>
                          </a:solidFill>
                          <a:effectLst/>
                        </a:rPr>
                        <a:t>Elangeni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3 167</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2246">
                <a:tc>
                  <a:txBody>
                    <a:bodyPr/>
                    <a:lstStyle/>
                    <a:p>
                      <a:pPr>
                        <a:lnSpc>
                          <a:spcPct val="115000"/>
                        </a:lnSpc>
                        <a:spcAft>
                          <a:spcPts val="1000"/>
                        </a:spcAft>
                      </a:pPr>
                      <a:r>
                        <a:rPr lang="en-GB" sz="1600">
                          <a:solidFill>
                            <a:schemeClr val="tx1"/>
                          </a:solidFill>
                          <a:effectLst/>
                        </a:rPr>
                        <a:t>Esayidi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5 051</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2246">
                <a:tc>
                  <a:txBody>
                    <a:bodyPr/>
                    <a:lstStyle/>
                    <a:p>
                      <a:pPr>
                        <a:lnSpc>
                          <a:spcPct val="115000"/>
                        </a:lnSpc>
                        <a:spcAft>
                          <a:spcPts val="1000"/>
                        </a:spcAft>
                      </a:pPr>
                      <a:r>
                        <a:rPr lang="en-GB" sz="1600">
                          <a:solidFill>
                            <a:schemeClr val="tx1"/>
                          </a:solidFill>
                          <a:effectLst/>
                        </a:rPr>
                        <a:t>Majuba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11 127</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2246">
                <a:tc>
                  <a:txBody>
                    <a:bodyPr/>
                    <a:lstStyle/>
                    <a:p>
                      <a:pPr>
                        <a:lnSpc>
                          <a:spcPct val="115000"/>
                        </a:lnSpc>
                        <a:spcAft>
                          <a:spcPts val="1000"/>
                        </a:spcAft>
                      </a:pPr>
                      <a:r>
                        <a:rPr lang="en-GB" sz="1600">
                          <a:solidFill>
                            <a:schemeClr val="tx1"/>
                          </a:solidFill>
                          <a:effectLst/>
                        </a:rPr>
                        <a:t>Mnambithi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2 788</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2246">
                <a:tc>
                  <a:txBody>
                    <a:bodyPr/>
                    <a:lstStyle/>
                    <a:p>
                      <a:pPr>
                        <a:lnSpc>
                          <a:spcPct val="115000"/>
                        </a:lnSpc>
                        <a:spcAft>
                          <a:spcPts val="1000"/>
                        </a:spcAft>
                      </a:pPr>
                      <a:r>
                        <a:rPr lang="en-GB" sz="1600">
                          <a:solidFill>
                            <a:schemeClr val="tx1"/>
                          </a:solidFill>
                          <a:effectLst/>
                        </a:rPr>
                        <a:t>Mthashana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3 076</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2246">
                <a:tc>
                  <a:txBody>
                    <a:bodyPr/>
                    <a:lstStyle/>
                    <a:p>
                      <a:pPr>
                        <a:lnSpc>
                          <a:spcPct val="115000"/>
                        </a:lnSpc>
                        <a:spcAft>
                          <a:spcPts val="1000"/>
                        </a:spcAft>
                      </a:pPr>
                      <a:r>
                        <a:rPr lang="en-GB" sz="1600">
                          <a:solidFill>
                            <a:schemeClr val="tx1"/>
                          </a:solidFill>
                          <a:effectLst/>
                        </a:rPr>
                        <a:t>Thekwini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3 648</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2246">
                <a:tc>
                  <a:txBody>
                    <a:bodyPr/>
                    <a:lstStyle/>
                    <a:p>
                      <a:pPr>
                        <a:lnSpc>
                          <a:spcPct val="115000"/>
                        </a:lnSpc>
                        <a:spcAft>
                          <a:spcPts val="1000"/>
                        </a:spcAft>
                      </a:pPr>
                      <a:r>
                        <a:rPr lang="en-GB" sz="1600">
                          <a:solidFill>
                            <a:schemeClr val="tx1"/>
                          </a:solidFill>
                          <a:effectLst/>
                        </a:rPr>
                        <a:t>Umfolozi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3 963</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4331">
                <a:tc>
                  <a:txBody>
                    <a:bodyPr/>
                    <a:lstStyle/>
                    <a:p>
                      <a:pPr>
                        <a:lnSpc>
                          <a:spcPct val="115000"/>
                        </a:lnSpc>
                        <a:spcAft>
                          <a:spcPts val="1000"/>
                        </a:spcAft>
                      </a:pPr>
                      <a:r>
                        <a:rPr lang="en-GB" sz="1600" dirty="0" err="1">
                          <a:solidFill>
                            <a:schemeClr val="tx1"/>
                          </a:solidFill>
                          <a:effectLst/>
                        </a:rPr>
                        <a:t>Umgungundlovu</a:t>
                      </a:r>
                      <a:r>
                        <a:rPr lang="en-GB" sz="1600" dirty="0">
                          <a:solidFill>
                            <a:schemeClr val="tx1"/>
                          </a:solidFill>
                          <a:effectLst/>
                        </a:rPr>
                        <a:t>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2 901</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64331">
                <a:tc>
                  <a:txBody>
                    <a:bodyPr/>
                    <a:lstStyle/>
                    <a:p>
                      <a:pP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40 415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Planned First Time Enrolment Per College for 2023: Limpopo</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4" name="Content Placeholder 3"/>
          <p:cNvGraphicFramePr>
            <a:graphicFrameLocks noGrp="1"/>
          </p:cNvGraphicFramePr>
          <p:nvPr>
            <p:ph idx="1"/>
          </p:nvPr>
        </p:nvGraphicFramePr>
        <p:xfrm>
          <a:off x="571500" y="1752602"/>
          <a:ext cx="8115300" cy="4492622"/>
        </p:xfrm>
        <a:graphic>
          <a:graphicData uri="http://schemas.openxmlformats.org/drawingml/2006/table">
            <a:tbl>
              <a:tblPr firstRow="1" firstCol="1" bandRow="1">
                <a:tableStyleId>{5C22544A-7EE6-4342-B048-85BDC9FD1C3A}</a:tableStyleId>
              </a:tblPr>
              <a:tblGrid>
                <a:gridCol w="4335665">
                  <a:extLst>
                    <a:ext uri="{9D8B030D-6E8A-4147-A177-3AD203B41FA5}">
                      <a16:colId xmlns:a16="http://schemas.microsoft.com/office/drawing/2014/main" val="20000"/>
                    </a:ext>
                  </a:extLst>
                </a:gridCol>
                <a:gridCol w="3779635">
                  <a:extLst>
                    <a:ext uri="{9D8B030D-6E8A-4147-A177-3AD203B41FA5}">
                      <a16:colId xmlns:a16="http://schemas.microsoft.com/office/drawing/2014/main" val="20001"/>
                    </a:ext>
                  </a:extLst>
                </a:gridCol>
              </a:tblGrid>
              <a:tr h="483511">
                <a:tc gridSpan="2">
                  <a:txBody>
                    <a:bodyPr/>
                    <a:lstStyle/>
                    <a:p>
                      <a:pPr algn="ctr">
                        <a:lnSpc>
                          <a:spcPct val="115000"/>
                        </a:lnSpc>
                        <a:spcAft>
                          <a:spcPts val="1000"/>
                        </a:spcAft>
                      </a:pPr>
                      <a:r>
                        <a:rPr lang="en-ZA" sz="1600" dirty="0">
                          <a:solidFill>
                            <a:schemeClr val="tx1"/>
                          </a:solidFill>
                          <a:effectLst/>
                          <a:latin typeface="Calibri" pitchFamily="34" charset="0"/>
                          <a:ea typeface="Calibri" pitchFamily="34" charset="0"/>
                          <a:cs typeface="Times New Roman" panose="02020503050405090304" pitchFamily="18" charset="0"/>
                        </a:rPr>
                        <a:t>Limpopo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3511">
                <a:tc>
                  <a:txBody>
                    <a:bodyPr/>
                    <a:lstStyle/>
                    <a:p>
                      <a:pPr>
                        <a:lnSpc>
                          <a:spcPct val="115000"/>
                        </a:lnSpc>
                        <a:spcAft>
                          <a:spcPts val="1000"/>
                        </a:spcAft>
                      </a:pPr>
                      <a:r>
                        <a:rPr lang="en-GB" sz="1600" dirty="0">
                          <a:solidFill>
                            <a:schemeClr val="tx1"/>
                          </a:solidFill>
                          <a:effectLst/>
                        </a:rPr>
                        <a:t>Capricorn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5 279</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3511">
                <a:tc>
                  <a:txBody>
                    <a:bodyPr/>
                    <a:lstStyle/>
                    <a:p>
                      <a:pPr>
                        <a:lnSpc>
                          <a:spcPct val="115000"/>
                        </a:lnSpc>
                        <a:spcAft>
                          <a:spcPts val="1000"/>
                        </a:spcAft>
                      </a:pPr>
                      <a:r>
                        <a:rPr lang="en-GB" sz="1600" dirty="0" err="1">
                          <a:solidFill>
                            <a:schemeClr val="tx1"/>
                          </a:solidFill>
                          <a:effectLst/>
                        </a:rPr>
                        <a:t>Lephalale</a:t>
                      </a:r>
                      <a:r>
                        <a:rPr lang="en-GB" sz="1600" dirty="0">
                          <a:solidFill>
                            <a:schemeClr val="tx1"/>
                          </a:solidFill>
                          <a:effectLst/>
                        </a:rPr>
                        <a:t>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520</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3511">
                <a:tc>
                  <a:txBody>
                    <a:bodyPr/>
                    <a:lstStyle/>
                    <a:p>
                      <a:pPr>
                        <a:lnSpc>
                          <a:spcPct val="115000"/>
                        </a:lnSpc>
                        <a:spcAft>
                          <a:spcPts val="1000"/>
                        </a:spcAft>
                      </a:pPr>
                      <a:r>
                        <a:rPr lang="en-GB" sz="1600" dirty="0" err="1">
                          <a:solidFill>
                            <a:schemeClr val="tx1"/>
                          </a:solidFill>
                          <a:effectLst/>
                        </a:rPr>
                        <a:t>Letaba</a:t>
                      </a:r>
                      <a:r>
                        <a:rPr lang="en-GB" sz="1600" dirty="0">
                          <a:solidFill>
                            <a:schemeClr val="tx1"/>
                          </a:solidFill>
                          <a:effectLst/>
                        </a:rPr>
                        <a:t>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2 106</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4534">
                <a:tc>
                  <a:txBody>
                    <a:bodyPr/>
                    <a:lstStyle/>
                    <a:p>
                      <a:pPr>
                        <a:lnSpc>
                          <a:spcPct val="115000"/>
                        </a:lnSpc>
                        <a:spcAft>
                          <a:spcPts val="1000"/>
                        </a:spcAft>
                      </a:pPr>
                      <a:r>
                        <a:rPr lang="en-GB" sz="1600">
                          <a:solidFill>
                            <a:schemeClr val="tx1"/>
                          </a:solidFill>
                          <a:effectLst/>
                        </a:rPr>
                        <a:t>Mopani South East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1 938</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3511">
                <a:tc>
                  <a:txBody>
                    <a:bodyPr/>
                    <a:lstStyle/>
                    <a:p>
                      <a:pPr>
                        <a:lnSpc>
                          <a:spcPct val="115000"/>
                        </a:lnSpc>
                        <a:spcAft>
                          <a:spcPts val="1000"/>
                        </a:spcAft>
                      </a:pPr>
                      <a:r>
                        <a:rPr lang="en-GB" sz="1600">
                          <a:solidFill>
                            <a:schemeClr val="tx1"/>
                          </a:solidFill>
                          <a:effectLst/>
                        </a:rPr>
                        <a:t>Sekhukhune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2 296</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3511">
                <a:tc>
                  <a:txBody>
                    <a:bodyPr/>
                    <a:lstStyle/>
                    <a:p>
                      <a:pPr>
                        <a:lnSpc>
                          <a:spcPct val="115000"/>
                        </a:lnSpc>
                        <a:spcAft>
                          <a:spcPts val="1000"/>
                        </a:spcAft>
                      </a:pPr>
                      <a:r>
                        <a:rPr lang="en-GB" sz="1600">
                          <a:solidFill>
                            <a:schemeClr val="tx1"/>
                          </a:solidFill>
                          <a:effectLst/>
                        </a:rPr>
                        <a:t>Vhembe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5 056</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83511">
                <a:tc>
                  <a:txBody>
                    <a:bodyPr/>
                    <a:lstStyle/>
                    <a:p>
                      <a:pPr>
                        <a:lnSpc>
                          <a:spcPct val="115000"/>
                        </a:lnSpc>
                        <a:spcAft>
                          <a:spcPts val="1000"/>
                        </a:spcAft>
                      </a:pPr>
                      <a:r>
                        <a:rPr lang="en-GB" sz="1600" dirty="0">
                          <a:solidFill>
                            <a:schemeClr val="tx1"/>
                          </a:solidFill>
                          <a:effectLst/>
                        </a:rPr>
                        <a:t>Waterberg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1 559</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3511">
                <a:tc>
                  <a:txBody>
                    <a:bodyPr/>
                    <a:lstStyle/>
                    <a:p>
                      <a:pPr marL="0" algn="l" defTabSz="914400" rtl="0" eaLnBrk="1" latinLnBrk="0" hangingPunct="1">
                        <a:lnSpc>
                          <a:spcPct val="115000"/>
                        </a:lnSpc>
                        <a:spcAft>
                          <a:spcPts val="1000"/>
                        </a:spcAft>
                      </a:pPr>
                      <a:r>
                        <a:rPr lang="en-ZA" sz="1600" b="1" kern="1200" dirty="0">
                          <a:solidFill>
                            <a:schemeClr val="tx1"/>
                          </a:solidFill>
                          <a:effectLst/>
                          <a:latin typeface="+mn-lt"/>
                          <a:ea typeface="+mn-ea"/>
                          <a:cs typeface="+mn-cs"/>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18 754</a:t>
                      </a:r>
                      <a:r>
                        <a:rPr lang="en-ZA" sz="1600" dirty="0">
                          <a:solidFill>
                            <a:schemeClr val="tx1"/>
                          </a:solidFill>
                          <a:effectLst/>
                          <a:latin typeface="Calibri" pitchFamily="34" charset="0"/>
                          <a:ea typeface="Calibri" pitchFamily="34" charset="0"/>
                          <a:cs typeface="Times New Roman" panose="0202050305040509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500" y="427762"/>
            <a:ext cx="8001000" cy="1285214"/>
          </a:xfrm>
        </p:spPr>
        <p:txBody>
          <a:bodyPr/>
          <a:lstStyle/>
          <a:p>
            <a:r>
              <a:rPr lang="en-ZA" sz="2800" b="1" dirty="0"/>
              <a:t>Planned First Time Enrolment Per College for 2023: Mpumalanga/North West</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4" name="Content Placeholder 3"/>
          <p:cNvGraphicFramePr>
            <a:graphicFrameLocks noGrp="1"/>
          </p:cNvGraphicFramePr>
          <p:nvPr>
            <p:ph idx="1"/>
          </p:nvPr>
        </p:nvGraphicFramePr>
        <p:xfrm>
          <a:off x="571500" y="1646933"/>
          <a:ext cx="8115300" cy="4581782"/>
        </p:xfrm>
        <a:graphic>
          <a:graphicData uri="http://schemas.openxmlformats.org/drawingml/2006/table">
            <a:tbl>
              <a:tblPr firstRow="1" firstCol="1" bandRow="1">
                <a:tableStyleId>{5C22544A-7EE6-4342-B048-85BDC9FD1C3A}</a:tableStyleId>
              </a:tblPr>
              <a:tblGrid>
                <a:gridCol w="4335667">
                  <a:extLst>
                    <a:ext uri="{9D8B030D-6E8A-4147-A177-3AD203B41FA5}">
                      <a16:colId xmlns:a16="http://schemas.microsoft.com/office/drawing/2014/main" val="20000"/>
                    </a:ext>
                  </a:extLst>
                </a:gridCol>
                <a:gridCol w="3779633">
                  <a:extLst>
                    <a:ext uri="{9D8B030D-6E8A-4147-A177-3AD203B41FA5}">
                      <a16:colId xmlns:a16="http://schemas.microsoft.com/office/drawing/2014/main" val="20001"/>
                    </a:ext>
                  </a:extLst>
                </a:gridCol>
              </a:tblGrid>
              <a:tr h="419266">
                <a:tc gridSpan="2">
                  <a:txBody>
                    <a:bodyPr/>
                    <a:lstStyle/>
                    <a:p>
                      <a:pPr marL="0" marR="0" lvl="0" indent="0" algn="ctr" defTabSz="914400" rtl="0" eaLnBrk="1" fontAlgn="auto" latinLnBrk="0" hangingPunct="1">
                        <a:lnSpc>
                          <a:spcPct val="115000"/>
                        </a:lnSpc>
                        <a:spcBef>
                          <a:spcPts val="0"/>
                        </a:spcBef>
                        <a:spcAft>
                          <a:spcPts val="1000"/>
                        </a:spcAft>
                        <a:buClrTx/>
                        <a:buSzTx/>
                        <a:buFontTx/>
                        <a:buNone/>
                        <a:defRPr/>
                      </a:pPr>
                      <a:r>
                        <a:rPr lang="en-GB" sz="1600" dirty="0">
                          <a:solidFill>
                            <a:schemeClr val="tx1"/>
                          </a:solidFill>
                          <a:effectLst/>
                        </a:rPr>
                        <a:t>Mpumalanga</a:t>
                      </a:r>
                      <a:endParaRPr lang="en-ZA" sz="1600" dirty="0">
                        <a:solidFill>
                          <a:schemeClr val="tx1"/>
                        </a:solidFill>
                        <a:effectLst/>
                        <a:latin typeface="Calibri" pitchFamily="34" charset="0"/>
                        <a:ea typeface="Calibri" pitchFamily="34" charset="0"/>
                        <a:cs typeface="Times New Roman" panose="02020503050405090304" pitchFamily="18" charset="0"/>
                      </a:endParaRPr>
                    </a:p>
                    <a:p>
                      <a:pPr algn="ctr">
                        <a:lnSpc>
                          <a:spcPct val="115000"/>
                        </a:lnSpc>
                        <a:spcAft>
                          <a:spcPts val="1000"/>
                        </a:spcAft>
                      </a:pP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9266">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Ehlanzeni TVET College</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3 180</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9266">
                <a:tc>
                  <a:txBody>
                    <a:bodyPr/>
                    <a:lstStyle/>
                    <a:p>
                      <a:pPr marL="0" algn="l" defTabSz="914400" rtl="0" eaLnBrk="1" latinLnBrk="0" hangingPunct="1">
                        <a:lnSpc>
                          <a:spcPct val="115000"/>
                        </a:lnSpc>
                        <a:spcAft>
                          <a:spcPts val="1000"/>
                        </a:spcAft>
                      </a:pPr>
                      <a:r>
                        <a:rPr lang="en-GB" sz="1600" b="1" kern="1200">
                          <a:solidFill>
                            <a:schemeClr val="tx1"/>
                          </a:solidFill>
                          <a:effectLst/>
                          <a:latin typeface="+mn-lt"/>
                          <a:ea typeface="+mn-ea"/>
                          <a:cs typeface="+mn-cs"/>
                        </a:rPr>
                        <a:t>Gert Sibande TVET College</a:t>
                      </a:r>
                      <a:endParaRPr lang="en-ZA" sz="16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3 775</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9266">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Nkangala TVET College</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chemeClr val="tx1"/>
                          </a:solidFill>
                          <a:effectLst/>
                        </a:rPr>
                        <a:t>4 705</a:t>
                      </a:r>
                      <a:endParaRPr lang="en-ZA" sz="1600" b="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9266">
                <a:tc>
                  <a:txBody>
                    <a:bodyPr/>
                    <a:lstStyle/>
                    <a:p>
                      <a:pP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11 660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9266">
                <a:tc gridSpan="2">
                  <a:txBody>
                    <a:bodyPr/>
                    <a:lstStyle/>
                    <a:p>
                      <a:pPr algn="ctr">
                        <a:lnSpc>
                          <a:spcPct val="115000"/>
                        </a:lnSpc>
                        <a:spcAft>
                          <a:spcPts val="1000"/>
                        </a:spcAft>
                      </a:pPr>
                      <a:r>
                        <a:rPr lang="en-ZA" sz="1600" dirty="0">
                          <a:solidFill>
                            <a:schemeClr val="tx1"/>
                          </a:solidFill>
                          <a:effectLst/>
                          <a:latin typeface="+mj-lt"/>
                          <a:ea typeface="Calibri" pitchFamily="34" charset="0"/>
                          <a:cs typeface="Times New Roman" panose="02020503050405090304" pitchFamily="18" charset="0"/>
                        </a:rPr>
                        <a:t>North West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3297">
                <a:tc>
                  <a:txBody>
                    <a:bodyPr/>
                    <a:lstStyle/>
                    <a:p>
                      <a:pPr marL="0" algn="l" defTabSz="914400" rtl="0" eaLnBrk="1" latinLnBrk="0" hangingPunct="1">
                        <a:lnSpc>
                          <a:spcPct val="115000"/>
                        </a:lnSpc>
                        <a:spcAft>
                          <a:spcPts val="1000"/>
                        </a:spcAft>
                      </a:pPr>
                      <a:r>
                        <a:rPr lang="en-GB" sz="1600" b="1" kern="1200" dirty="0">
                          <a:solidFill>
                            <a:schemeClr val="tx1"/>
                          </a:solidFill>
                          <a:effectLst/>
                          <a:latin typeface="+mn-lt"/>
                          <a:ea typeface="+mn-ea"/>
                          <a:cs typeface="+mn-cs"/>
                        </a:rPr>
                        <a:t>Orbit TVET College</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4 830</a:t>
                      </a:r>
                      <a:endParaRPr lang="en-ZA" sz="1600" b="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63611">
                <a:tc>
                  <a:txBody>
                    <a:bodyPr/>
                    <a:lstStyle/>
                    <a:p>
                      <a:pPr marL="0" algn="l" defTabSz="914400" rtl="0" eaLnBrk="1" latinLnBrk="0" hangingPunct="1">
                        <a:lnSpc>
                          <a:spcPct val="115000"/>
                        </a:lnSpc>
                        <a:spcAft>
                          <a:spcPts val="1000"/>
                        </a:spcAft>
                      </a:pPr>
                      <a:r>
                        <a:rPr lang="en-GB" sz="1600" b="1" kern="1200" dirty="0" err="1">
                          <a:solidFill>
                            <a:schemeClr val="tx1"/>
                          </a:solidFill>
                          <a:effectLst/>
                          <a:latin typeface="+mn-lt"/>
                          <a:ea typeface="+mn-ea"/>
                          <a:cs typeface="+mn-cs"/>
                        </a:rPr>
                        <a:t>Taletso</a:t>
                      </a:r>
                      <a:r>
                        <a:rPr lang="en-GB" sz="1600" b="1" kern="1200" dirty="0">
                          <a:solidFill>
                            <a:schemeClr val="tx1"/>
                          </a:solidFill>
                          <a:effectLst/>
                          <a:latin typeface="+mn-lt"/>
                          <a:ea typeface="+mn-ea"/>
                          <a:cs typeface="+mn-cs"/>
                        </a:rPr>
                        <a:t> TVET College</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2 718</a:t>
                      </a:r>
                      <a:endParaRPr lang="en-ZA" sz="1600" b="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3611">
                <a:tc>
                  <a:txBody>
                    <a:bodyPr/>
                    <a:lstStyle/>
                    <a:p>
                      <a:pPr marL="0" algn="l" defTabSz="914400" rtl="0" eaLnBrk="1" latinLnBrk="0" hangingPunct="1">
                        <a:lnSpc>
                          <a:spcPct val="115000"/>
                        </a:lnSpc>
                        <a:spcAft>
                          <a:spcPts val="1000"/>
                        </a:spcAft>
                      </a:pPr>
                      <a:r>
                        <a:rPr lang="en-GB" sz="1600" b="1" kern="1200" dirty="0" err="1">
                          <a:solidFill>
                            <a:schemeClr val="tx1"/>
                          </a:solidFill>
                          <a:effectLst/>
                          <a:latin typeface="+mn-lt"/>
                          <a:ea typeface="+mn-ea"/>
                          <a:cs typeface="+mn-cs"/>
                        </a:rPr>
                        <a:t>Vuselela</a:t>
                      </a:r>
                      <a:r>
                        <a:rPr lang="en-GB" sz="1600" b="1" kern="1200" dirty="0">
                          <a:solidFill>
                            <a:schemeClr val="tx1"/>
                          </a:solidFill>
                          <a:effectLst/>
                          <a:latin typeface="+mn-lt"/>
                          <a:ea typeface="+mn-ea"/>
                          <a:cs typeface="+mn-cs"/>
                        </a:rPr>
                        <a:t> TVET College</a:t>
                      </a:r>
                      <a:endParaRPr lang="en-ZA" sz="16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b="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4 405</a:t>
                      </a:r>
                      <a:endParaRPr lang="en-ZA" sz="1600" b="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3611">
                <a:tc>
                  <a:txBody>
                    <a:bodyPr/>
                    <a:lstStyle/>
                    <a:p>
                      <a:pP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ZA" sz="1600" b="0" dirty="0">
                          <a:effectLst/>
                          <a:latin typeface="Calibri" pitchFamily="34" charset="0"/>
                          <a:ea typeface="Calibri" pitchFamily="34" charset="0"/>
                          <a:cs typeface="Times New Roman" panose="02020503050405090304" pitchFamily="18" charset="0"/>
                        </a:rPr>
                        <a:t>11 953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2900" y="361599"/>
            <a:ext cx="84201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Preparations for 2023 </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TextBox 3"/>
          <p:cNvSpPr txBox="1"/>
          <p:nvPr/>
        </p:nvSpPr>
        <p:spPr>
          <a:xfrm>
            <a:off x="419100" y="990600"/>
            <a:ext cx="8420100" cy="5878532"/>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December 2022 engagements with registrars and CFOs as well as NSFAS.</a:t>
            </a:r>
          </a:p>
          <a:p>
            <a:pPr marL="285750" indent="-285750" algn="jus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January 2023 engagements between Minister and NSFAS and universities.</a:t>
            </a:r>
          </a:p>
          <a:p>
            <a:pPr marL="285750" indent="-285750" algn="jus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Department developed monitoring tool based on experience of previous years and distributed to all universities, via offices of the Registrars. </a:t>
            </a:r>
          </a:p>
          <a:p>
            <a:pPr marL="285750" indent="-285750" algn="jus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Officials from the university education branch have been visiting all 26 public universities, initially in line with Portfolio Committee visits and subsequently based on own developed schedule. </a:t>
            </a:r>
          </a:p>
          <a:p>
            <a:pPr marL="285750" indent="-285750" algn="jus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By this week, most institutions have begun the academic programme. </a:t>
            </a:r>
          </a:p>
          <a:p>
            <a:pPr marL="285750" indent="-285750" algn="jus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We have visited 23 out of 26 institutions, with the remainder to be finished by early next week. </a:t>
            </a:r>
          </a:p>
          <a:p>
            <a:pPr marL="285750" indent="-285750" algn="jus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As the visits have been underway, university branch officials have raised any urgent matters directly with the relevant colleagues and organisations for quick resolution. </a:t>
            </a:r>
          </a:p>
          <a:p>
            <a:pPr marL="285750" indent="-285750" algn="jus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Once the </a:t>
            </a:r>
            <a:r>
              <a:rPr lang="en-ZA" sz="2000" dirty="0">
                <a:latin typeface="Calibri" panose="020F0502020204030204" pitchFamily="34" charset="0"/>
                <a:ea typeface="Calibri" panose="020F0502020204030204" pitchFamily="34" charset="0"/>
                <a:cs typeface="Calibri" panose="020F0502020204030204" pitchFamily="34" charset="0"/>
              </a:rPr>
              <a:t>visits have concluded, a full report will be developed for the Minister, reflecting on the registration period and including detailed information provided by the universities. This will also be used to plan for further engagements, where necessary.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a:t>
            </a:fld>
            <a:endParaRPr lang="en-US" b="1" dirty="0"/>
          </a:p>
        </p:txBody>
      </p:sp>
    </p:spTree>
    <p:extLst>
      <p:ext uri="{BB962C8B-B14F-4D97-AF65-F5344CB8AC3E}">
        <p14:creationId xmlns:p14="http://schemas.microsoft.com/office/powerpoint/2010/main" val="11292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Planned First Time Enrolment for 2023: Northern Cape/Western Cape</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4" name="Content Placeholder 3"/>
          <p:cNvGraphicFramePr>
            <a:graphicFrameLocks noGrp="1"/>
          </p:cNvGraphicFramePr>
          <p:nvPr>
            <p:ph idx="1"/>
          </p:nvPr>
        </p:nvGraphicFramePr>
        <p:xfrm>
          <a:off x="577251" y="1673225"/>
          <a:ext cx="8115300" cy="4572000"/>
        </p:xfrm>
        <a:graphic>
          <a:graphicData uri="http://schemas.openxmlformats.org/drawingml/2006/table">
            <a:tbl>
              <a:tblPr firstRow="1" firstCol="1" bandRow="1">
                <a:tableStyleId>{5C22544A-7EE6-4342-B048-85BDC9FD1C3A}</a:tableStyleId>
              </a:tblPr>
              <a:tblGrid>
                <a:gridCol w="4335666">
                  <a:extLst>
                    <a:ext uri="{9D8B030D-6E8A-4147-A177-3AD203B41FA5}">
                      <a16:colId xmlns:a16="http://schemas.microsoft.com/office/drawing/2014/main" val="20000"/>
                    </a:ext>
                  </a:extLst>
                </a:gridCol>
                <a:gridCol w="3779634">
                  <a:extLst>
                    <a:ext uri="{9D8B030D-6E8A-4147-A177-3AD203B41FA5}">
                      <a16:colId xmlns:a16="http://schemas.microsoft.com/office/drawing/2014/main" val="20001"/>
                    </a:ext>
                  </a:extLst>
                </a:gridCol>
              </a:tblGrid>
              <a:tr h="387350">
                <a:tc gridSpan="2">
                  <a:txBody>
                    <a:bodyPr/>
                    <a:lstStyle/>
                    <a:p>
                      <a:pPr algn="ctr">
                        <a:lnSpc>
                          <a:spcPct val="115000"/>
                        </a:lnSpc>
                        <a:spcAft>
                          <a:spcPts val="1000"/>
                        </a:spcAft>
                      </a:pPr>
                      <a:r>
                        <a:rPr lang="en-ZA" sz="1600" dirty="0">
                          <a:solidFill>
                            <a:schemeClr val="tx1"/>
                          </a:solidFill>
                          <a:effectLst/>
                          <a:latin typeface="Arial" panose="020B0604020202090204" pitchFamily="34" charset="0"/>
                          <a:ea typeface="Calibri" pitchFamily="34" charset="0"/>
                          <a:cs typeface="Arial" panose="020B0604020202090204" pitchFamily="34" charset="0"/>
                        </a:rPr>
                        <a:t>Norther Cape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7350">
                <a:tc>
                  <a:txBody>
                    <a:bodyPr/>
                    <a:lstStyle/>
                    <a:p>
                      <a:pP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Northern Cape Rural TVET College</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2 317</a:t>
                      </a:r>
                      <a:endParaRPr lang="en-ZA" sz="160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7350">
                <a:tc>
                  <a:txBody>
                    <a:bodyPr/>
                    <a:lstStyle/>
                    <a:p>
                      <a:pP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Northern Cape Urban TVET College</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rgbClr val="000000"/>
                          </a:solidFill>
                          <a:effectLst/>
                          <a:latin typeface="Arial" panose="020B0604020202090204" pitchFamily="34" charset="0"/>
                          <a:ea typeface="Times New Roman" panose="02020503050405090304" pitchFamily="18" charset="0"/>
                          <a:cs typeface="Times New Roman" panose="02020503050405090304" pitchFamily="18" charset="0"/>
                        </a:rPr>
                        <a:t>2 876</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7350">
                <a:tc>
                  <a:txBody>
                    <a:bodyPr/>
                    <a:lstStyle/>
                    <a:p>
                      <a:pP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ZA" sz="1600" b="1" dirty="0">
                          <a:effectLst/>
                          <a:latin typeface="Calibri" pitchFamily="34" charset="0"/>
                          <a:ea typeface="Calibri" pitchFamily="34" charset="0"/>
                          <a:cs typeface="Times New Roman" panose="02020503050405090304" pitchFamily="18" charset="0"/>
                        </a:rPr>
                        <a:t>5 193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7350">
                <a:tc gridSpan="2">
                  <a:txBody>
                    <a:bodyPr/>
                    <a:lstStyle/>
                    <a:p>
                      <a:pPr algn="ctr">
                        <a:lnSpc>
                          <a:spcPct val="115000"/>
                        </a:lnSpc>
                        <a:spcAft>
                          <a:spcPts val="1000"/>
                        </a:spcAft>
                      </a:pPr>
                      <a:r>
                        <a:rPr lang="en-ZA" sz="1600" dirty="0">
                          <a:solidFill>
                            <a:schemeClr val="tx1"/>
                          </a:solidFill>
                          <a:effectLst/>
                          <a:latin typeface="Calibri" pitchFamily="34" charset="0"/>
                          <a:ea typeface="Calibri" pitchFamily="34" charset="0"/>
                          <a:cs typeface="Times New Roman" panose="02020503050405090304" pitchFamily="18" charset="0"/>
                        </a:rPr>
                        <a:t>Western Cape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7350">
                <a:tc>
                  <a:txBody>
                    <a:bodyPr/>
                    <a:lstStyle/>
                    <a:p>
                      <a:pPr>
                        <a:lnSpc>
                          <a:spcPct val="115000"/>
                        </a:lnSpc>
                        <a:spcAft>
                          <a:spcPts val="1000"/>
                        </a:spcAft>
                      </a:pPr>
                      <a:r>
                        <a:rPr lang="en-GB" sz="1600" dirty="0">
                          <a:solidFill>
                            <a:schemeClr val="tx1"/>
                          </a:solidFill>
                          <a:effectLst/>
                        </a:rPr>
                        <a:t>Boland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3 856</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7350">
                <a:tc>
                  <a:txBody>
                    <a:bodyPr/>
                    <a:lstStyle/>
                    <a:p>
                      <a:pPr>
                        <a:lnSpc>
                          <a:spcPct val="115000"/>
                        </a:lnSpc>
                        <a:spcAft>
                          <a:spcPts val="1000"/>
                        </a:spcAft>
                      </a:pPr>
                      <a:r>
                        <a:rPr lang="en-GB" sz="1600">
                          <a:solidFill>
                            <a:schemeClr val="tx1"/>
                          </a:solidFill>
                          <a:effectLst/>
                        </a:rPr>
                        <a:t>College of Cape Town for TVET </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3 706</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7350">
                <a:tc>
                  <a:txBody>
                    <a:bodyPr/>
                    <a:lstStyle/>
                    <a:p>
                      <a:pPr>
                        <a:lnSpc>
                          <a:spcPct val="115000"/>
                        </a:lnSpc>
                        <a:spcAft>
                          <a:spcPts val="1000"/>
                        </a:spcAft>
                      </a:pPr>
                      <a:r>
                        <a:rPr lang="en-GB" sz="1600">
                          <a:solidFill>
                            <a:schemeClr val="tx1"/>
                          </a:solidFill>
                          <a:effectLst/>
                        </a:rPr>
                        <a:t>False Bay TVET College</a:t>
                      </a:r>
                      <a:endParaRPr lang="en-ZA" sz="160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3 711</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7350">
                <a:tc>
                  <a:txBody>
                    <a:bodyPr/>
                    <a:lstStyle/>
                    <a:p>
                      <a:pPr>
                        <a:lnSpc>
                          <a:spcPct val="115000"/>
                        </a:lnSpc>
                        <a:spcAft>
                          <a:spcPts val="1000"/>
                        </a:spcAft>
                      </a:pPr>
                      <a:r>
                        <a:rPr lang="en-GB" sz="1600" dirty="0" err="1">
                          <a:solidFill>
                            <a:schemeClr val="tx1"/>
                          </a:solidFill>
                          <a:effectLst/>
                        </a:rPr>
                        <a:t>Northlink</a:t>
                      </a:r>
                      <a:r>
                        <a:rPr lang="en-GB" sz="1600" dirty="0">
                          <a:solidFill>
                            <a:schemeClr val="tx1"/>
                          </a:solidFill>
                          <a:effectLst/>
                        </a:rPr>
                        <a:t>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5 678</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7350">
                <a:tc>
                  <a:txBody>
                    <a:bodyPr/>
                    <a:lstStyle/>
                    <a:p>
                      <a:pPr>
                        <a:lnSpc>
                          <a:spcPct val="115000"/>
                        </a:lnSpc>
                        <a:spcAft>
                          <a:spcPts val="1000"/>
                        </a:spcAft>
                      </a:pPr>
                      <a:r>
                        <a:rPr lang="en-GB" sz="1600" dirty="0">
                          <a:solidFill>
                            <a:schemeClr val="tx1"/>
                          </a:solidFill>
                          <a:effectLst/>
                        </a:rPr>
                        <a:t>South Cape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2 870</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87350">
                <a:tc>
                  <a:txBody>
                    <a:bodyPr/>
                    <a:lstStyle/>
                    <a:p>
                      <a:pPr>
                        <a:lnSpc>
                          <a:spcPct val="115000"/>
                        </a:lnSpc>
                        <a:spcAft>
                          <a:spcPts val="1000"/>
                        </a:spcAft>
                      </a:pPr>
                      <a:r>
                        <a:rPr lang="en-GB" sz="1600" dirty="0">
                          <a:solidFill>
                            <a:schemeClr val="tx1"/>
                          </a:solidFill>
                          <a:effectLst/>
                        </a:rPr>
                        <a:t>West Coast TVET College</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600" dirty="0">
                          <a:solidFill>
                            <a:schemeClr val="tx1"/>
                          </a:solidFill>
                          <a:effectLst/>
                        </a:rPr>
                        <a:t>3 828</a:t>
                      </a:r>
                      <a:endParaRPr lang="en-ZA" sz="1600" dirty="0">
                        <a:solidFill>
                          <a:schemeClr val="tx1"/>
                        </a:solidFill>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11150">
                <a:tc>
                  <a:txBody>
                    <a:bodyPr/>
                    <a:lstStyle/>
                    <a:p>
                      <a:pP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ZA" sz="1600" b="1" dirty="0">
                          <a:solidFill>
                            <a:schemeClr val="tx1"/>
                          </a:solidFill>
                          <a:effectLst/>
                          <a:latin typeface="Calibri" pitchFamily="34" charset="0"/>
                          <a:ea typeface="Calibri" pitchFamily="34" charset="0"/>
                          <a:cs typeface="Times New Roman" panose="02020503050405090304" pitchFamily="18" charset="0"/>
                        </a:rPr>
                        <a:t>23 649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Oversight Enrolment Monitoring</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6" name="Content Placeholder 5"/>
          <p:cNvSpPr>
            <a:spLocks noGrp="1"/>
          </p:cNvSpPr>
          <p:nvPr>
            <p:ph idx="1"/>
          </p:nvPr>
        </p:nvSpPr>
        <p:spPr>
          <a:xfrm>
            <a:off x="465826" y="1828800"/>
            <a:ext cx="8229600" cy="4525963"/>
          </a:xfrm>
        </p:spPr>
        <p:txBody>
          <a:bodyPr/>
          <a:lstStyle/>
          <a:p>
            <a:pPr algn="just"/>
            <a:r>
              <a:rPr lang="en-ZA" sz="2400" dirty="0">
                <a:cs typeface="+mn-lt"/>
              </a:rPr>
              <a:t>Oversight focuses on the implementation of the SOP on enrolment and general readiness for the 2023 academic year.</a:t>
            </a:r>
          </a:p>
          <a:p>
            <a:pPr marL="0" indent="0" algn="just">
              <a:buNone/>
            </a:pPr>
            <a:endParaRPr lang="en-ZA" sz="2400" dirty="0">
              <a:cs typeface="+mn-lt"/>
            </a:endParaRPr>
          </a:p>
          <a:p>
            <a:pPr algn="just"/>
            <a:r>
              <a:rPr lang="en-ZA" sz="2400" dirty="0">
                <a:cs typeface="+mn-lt"/>
              </a:rPr>
              <a:t>Implementation of the SOP aims to standardise  enrolment practices and procedures across 50 colleges and campuses.</a:t>
            </a:r>
          </a:p>
          <a:p>
            <a:pPr marL="0" indent="0" algn="just">
              <a:buNone/>
            </a:pPr>
            <a:endParaRPr lang="en-ZA" sz="2400" dirty="0">
              <a:cs typeface="+mn-lt"/>
            </a:endParaRPr>
          </a:p>
          <a:p>
            <a:pPr algn="just"/>
            <a:r>
              <a:rPr lang="en-ZA" sz="2400" dirty="0">
                <a:cs typeface="+mn-lt"/>
              </a:rPr>
              <a:t>It further aims to improve quality in services provided to students during enrolment.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2900" y="423799"/>
            <a:ext cx="8420100" cy="4603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pPr marL="457200" marR="0" lvl="1" indent="0" algn="l" defTabSz="914400" rtl="0" eaLnBrk="1" fontAlgn="base" latinLnBrk="0" hangingPunct="1">
              <a:lnSpc>
                <a:spcPct val="100000"/>
              </a:lnSpc>
              <a:spcBef>
                <a:spcPct val="0"/>
              </a:spcBef>
              <a:spcAft>
                <a:spcPts val="0"/>
              </a:spcAft>
              <a:buClrTx/>
              <a:buSzTx/>
              <a:buFontTx/>
              <a:buNone/>
              <a:tabLst/>
              <a:defRPr/>
            </a:pPr>
            <a:r>
              <a:rPr kumimoji="0" lang="en-US" altLang="en-ZA" sz="2400" b="0" i="0" u="none" strike="noStrike" kern="1200" cap="none" spc="0" normalizeH="0" baseline="0" noProof="0" dirty="0">
                <a:ln>
                  <a:noFill/>
                </a:ln>
                <a:solidFill>
                  <a:srgbClr val="000000"/>
                </a:solidFill>
                <a:effectLst/>
                <a:uLnTx/>
                <a:uFillTx/>
                <a:latin typeface="Arial"/>
                <a:ea typeface="+mn-ea"/>
                <a:cs typeface="+mn-cs"/>
              </a:rPr>
              <a:t>COMMENCEMENT OF TEACHING &amp; LEARNING</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10" name="Slide Number Placeholder 7"/>
          <p:cNvSpPr>
            <a:spLocks noGrp="1"/>
          </p:cNvSpPr>
          <p:nvPr>
            <p:ph type="sldNum" sz="quarter" idx="12"/>
          </p:nvPr>
        </p:nvSpPr>
        <p:spPr>
          <a:xfrm>
            <a:off x="6929438" y="6544080"/>
            <a:ext cx="2133600" cy="365125"/>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7411B-AB77-409F-B9F6-2D0EDA52287E}" type="slidenum">
              <a:rPr kumimoji="0" lang="en-US" sz="1400" b="1"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1"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2" name="Content Placeholder 2"/>
          <p:cNvSpPr>
            <a:spLocks noGrp="1"/>
          </p:cNvSpPr>
          <p:nvPr>
            <p:ph idx="1"/>
          </p:nvPr>
        </p:nvSpPr>
        <p:spPr>
          <a:xfrm>
            <a:off x="342900" y="883920"/>
            <a:ext cx="8420100" cy="5440680"/>
          </a:xfrm>
        </p:spPr>
        <p:txBody>
          <a:bodyPr>
            <a:noAutofit/>
          </a:bodyPr>
          <a:lstStyle/>
          <a:p>
            <a:pPr algn="just"/>
            <a:endParaRPr lang="en-US" sz="1800" dirty="0">
              <a:sym typeface="+mn-ea"/>
            </a:endParaRPr>
          </a:p>
          <a:p>
            <a:pPr algn="just"/>
            <a:r>
              <a:rPr lang="en-US" sz="1800" dirty="0">
                <a:sym typeface="+mn-ea"/>
              </a:rPr>
              <a:t>Teaching and learning commenced at all TVET Colleges on 18/01/2023 and 23/01/2023 for new and returning students, respectively.</a:t>
            </a:r>
          </a:p>
          <a:p>
            <a:pPr algn="just"/>
            <a:r>
              <a:rPr lang="en-GB" sz="1800" dirty="0">
                <a:solidFill>
                  <a:srgbClr val="242424"/>
                </a:solidFill>
                <a:cs typeface="Arial" panose="020B0604020202090204" pitchFamily="34" charset="0"/>
              </a:rPr>
              <a:t>Classes for returning students could not start on 18 January 2023 due to the late release of results. </a:t>
            </a:r>
            <a:r>
              <a:rPr lang="en-US" sz="1800" dirty="0">
                <a:latin typeface="Arial Regular" panose="020B0604020202090204" charset="0"/>
                <a:cs typeface="Arial Regular" panose="020B0604020202090204" charset="0"/>
                <a:sym typeface="+mn-ea"/>
              </a:rPr>
              <a:t>The results of all the candidates who are implicated in irregularities are blocked and candidates remain suspended pending the outcome of NEAIC.</a:t>
            </a:r>
          </a:p>
          <a:p>
            <a:pPr algn="just"/>
            <a:r>
              <a:rPr lang="en-US" sz="1800" dirty="0">
                <a:latin typeface="Arial Regular" panose="020B0604020202090204" charset="0"/>
                <a:cs typeface="Arial Regular" panose="020B0604020202090204" charset="0"/>
                <a:sym typeface="+mn-ea"/>
              </a:rPr>
              <a:t>21 days notices sent to both the Colleges and candidates for responses.</a:t>
            </a:r>
            <a:endParaRPr lang="en-GB" sz="1800" dirty="0">
              <a:solidFill>
                <a:srgbClr val="242424"/>
              </a:solidFill>
              <a:cs typeface="Arial" panose="020B0604020202090204" pitchFamily="34" charset="0"/>
            </a:endParaRPr>
          </a:p>
          <a:p>
            <a:pPr algn="just"/>
            <a:r>
              <a:rPr lang="en-US" altLang="en-GB" sz="1800" dirty="0">
                <a:solidFill>
                  <a:srgbClr val="242424"/>
                </a:solidFill>
                <a:cs typeface="Arial" panose="020B0604020202090204" pitchFamily="34" charset="0"/>
              </a:rPr>
              <a:t>S</a:t>
            </a:r>
            <a:r>
              <a:rPr lang="en-US" sz="1800" dirty="0">
                <a:sym typeface="+mn-ea"/>
              </a:rPr>
              <a:t>tudent registration is going on for those students whose results were received late.</a:t>
            </a:r>
          </a:p>
          <a:p>
            <a:pPr algn="just"/>
            <a:r>
              <a:rPr lang="en-GB" sz="1800" dirty="0">
                <a:solidFill>
                  <a:srgbClr val="242424"/>
                </a:solidFill>
                <a:cs typeface="Arial" panose="020B0604020202090204" pitchFamily="34" charset="0"/>
              </a:rPr>
              <a:t>There are no spaces available at TVET Colleges to accommodate walk-ins. Colleges are considering students who applied online to fill-up spaces where the planned targets were not reached as they are in a process of finalising registration.</a:t>
            </a:r>
          </a:p>
          <a:p>
            <a:pPr marL="0" indent="0" algn="just">
              <a:buNone/>
            </a:pPr>
            <a:endParaRPr lang="en-GB" sz="1800" dirty="0">
              <a:solidFill>
                <a:srgbClr val="242424"/>
              </a:solidFill>
              <a:cs typeface="Arial" panose="020B0604020202090204" pitchFamily="34" charset="0"/>
            </a:endParaRPr>
          </a:p>
          <a:p>
            <a:pPr marL="0" indent="0" algn="just">
              <a:buNone/>
            </a:pPr>
            <a:endParaRPr lang="en-GB" sz="1800" dirty="0">
              <a:solidFill>
                <a:srgbClr val="242424"/>
              </a:solidFill>
              <a:cs typeface="Arial" panose="020B0604020202090204" pitchFamily="34" charset="0"/>
            </a:endParaRPr>
          </a:p>
          <a:p>
            <a:pPr algn="just"/>
            <a:endParaRPr lang="en-US" sz="1800" dirty="0">
              <a:solidFill>
                <a:srgbClr val="242424"/>
              </a:solidFill>
            </a:endParaRPr>
          </a:p>
          <a:p>
            <a:pPr algn="just"/>
            <a:endParaRPr lang="en-US" sz="1800" dirty="0">
              <a:solidFill>
                <a:srgbClr val="242424"/>
              </a:solidFill>
            </a:endParaRPr>
          </a:p>
          <a:p>
            <a:pPr algn="just"/>
            <a:endParaRPr lang="en-US" sz="1800" dirty="0">
              <a:solidFill>
                <a:srgbClr val="242424"/>
              </a:solidFill>
            </a:endParaRPr>
          </a:p>
          <a:p>
            <a:pPr algn="just"/>
            <a:endParaRPr lang="en-US" sz="1800" dirty="0">
              <a:solidFill>
                <a:srgbClr val="242424"/>
              </a:solidFill>
            </a:endParaRPr>
          </a:p>
          <a:p>
            <a:pPr algn="just"/>
            <a:endParaRPr lang="en-US" sz="1800" dirty="0">
              <a:solidFill>
                <a:srgbClr val="242424"/>
              </a:solidFill>
            </a:endParaRPr>
          </a:p>
          <a:p>
            <a:pPr algn="l" fontAlgn="base"/>
            <a:endParaRPr lang="en-US" sz="1800" b="0" i="0" dirty="0">
              <a:solidFill>
                <a:srgbClr val="000000"/>
              </a:solidFill>
              <a:effectLst/>
            </a:endParaRPr>
          </a:p>
          <a:p>
            <a:pPr algn="l" fontAlgn="base"/>
            <a:endParaRPr lang="en-US" sz="1800" dirty="0">
              <a:solidFill>
                <a:srgbClr val="000000"/>
              </a:solidFill>
            </a:endParaRPr>
          </a:p>
          <a:p>
            <a:pPr algn="l" fontAlgn="base"/>
            <a:endParaRPr lang="en-US" sz="1800" b="0" i="0" dirty="0">
              <a:solidFill>
                <a:srgbClr val="242424"/>
              </a:solidFill>
              <a:effectLst/>
            </a:endParaRPr>
          </a:p>
          <a:p>
            <a:pPr algn="l" fontAlgn="base"/>
            <a:endParaRPr lang="en-US" sz="1800" dirty="0">
              <a:solidFill>
                <a:srgbClr val="242424"/>
              </a:solidFill>
            </a:endParaRPr>
          </a:p>
          <a:p>
            <a:pPr marL="571500" indent="-457200" eaLnBrk="1" hangingPunct="1">
              <a:defRPr/>
            </a:pPr>
            <a:endParaRPr lang="en-GB"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Oversight Enrolment Monitoring</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6" name="Content Placeholder 5"/>
          <p:cNvSpPr>
            <a:spLocks noGrp="1"/>
          </p:cNvSpPr>
          <p:nvPr>
            <p:ph idx="1"/>
          </p:nvPr>
        </p:nvSpPr>
        <p:spPr>
          <a:xfrm>
            <a:off x="465826" y="1828800"/>
            <a:ext cx="8229600" cy="4525963"/>
          </a:xfrm>
        </p:spPr>
        <p:txBody>
          <a:bodyPr/>
          <a:lstStyle/>
          <a:p>
            <a:pPr algn="just"/>
            <a:r>
              <a:rPr lang="en-ZA" sz="2400" dirty="0">
                <a:cs typeface="+mn-lt"/>
              </a:rPr>
              <a:t>Oversight focuses on the implementation of the SOP on enrolment and general readiness for the 2023 academic year.</a:t>
            </a:r>
          </a:p>
          <a:p>
            <a:pPr marL="0" indent="0" algn="just">
              <a:buNone/>
            </a:pPr>
            <a:endParaRPr lang="en-ZA" sz="2400" dirty="0">
              <a:cs typeface="+mn-lt"/>
            </a:endParaRPr>
          </a:p>
          <a:p>
            <a:pPr algn="just"/>
            <a:r>
              <a:rPr lang="en-ZA" sz="2400" dirty="0">
                <a:cs typeface="+mn-lt"/>
              </a:rPr>
              <a:t>Implementation of the SOP aims to standardise  enrolment practices and procedures across 50 colleges and campuses.</a:t>
            </a:r>
          </a:p>
          <a:p>
            <a:pPr marL="0" indent="0" algn="just">
              <a:buNone/>
            </a:pPr>
            <a:endParaRPr lang="en-ZA" sz="2400" dirty="0">
              <a:cs typeface="+mn-lt"/>
            </a:endParaRPr>
          </a:p>
          <a:p>
            <a:pPr algn="just"/>
            <a:r>
              <a:rPr lang="en-ZA" sz="2400" dirty="0">
                <a:cs typeface="+mn-lt"/>
              </a:rPr>
              <a:t>It further aims to improve quality in services provided to students during enrolment.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45288"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Oversight Enrolment Monitoring</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6" name="Content Placeholder 5"/>
          <p:cNvSpPr>
            <a:spLocks noGrp="1"/>
          </p:cNvSpPr>
          <p:nvPr>
            <p:ph idx="1"/>
          </p:nvPr>
        </p:nvSpPr>
        <p:spPr>
          <a:xfrm>
            <a:off x="571499" y="1447800"/>
            <a:ext cx="8115302" cy="4797425"/>
          </a:xfrm>
        </p:spPr>
        <p:txBody>
          <a:bodyPr/>
          <a:lstStyle/>
          <a:p>
            <a:pPr marL="0" indent="0" algn="just">
              <a:buNone/>
            </a:pPr>
            <a:r>
              <a:rPr lang="en-ZA" sz="2400" dirty="0"/>
              <a:t>The SOP has the following 6 sub-processes:</a:t>
            </a:r>
          </a:p>
          <a:p>
            <a:pPr marL="914400" lvl="1" indent="-514350" algn="just">
              <a:lnSpc>
                <a:spcPct val="150000"/>
              </a:lnSpc>
              <a:buFont typeface="+mj-lt"/>
              <a:buAutoNum type="arabicPeriod"/>
            </a:pPr>
            <a:r>
              <a:rPr lang="en-ZA" sz="2000" dirty="0"/>
              <a:t>Enquiries management and advocacy/ marketing.</a:t>
            </a:r>
          </a:p>
          <a:p>
            <a:pPr marL="914400" lvl="1" indent="-514350" algn="just">
              <a:lnSpc>
                <a:spcPct val="150000"/>
              </a:lnSpc>
              <a:buFont typeface="+mj-lt"/>
              <a:buAutoNum type="arabicPeriod"/>
            </a:pPr>
            <a:r>
              <a:rPr lang="en-ZA" sz="2000" dirty="0"/>
              <a:t>Provision of career advisory services and placement testing.</a:t>
            </a:r>
          </a:p>
          <a:p>
            <a:pPr marL="914400" lvl="1" indent="-514350" algn="just">
              <a:lnSpc>
                <a:spcPct val="150000"/>
              </a:lnSpc>
              <a:buFont typeface="+mj-lt"/>
              <a:buAutoNum type="arabicPeriod"/>
            </a:pPr>
            <a:r>
              <a:rPr lang="en-ZA" sz="2000" dirty="0"/>
              <a:t>Applications.</a:t>
            </a:r>
          </a:p>
          <a:p>
            <a:pPr marL="914400" lvl="1" indent="-514350" algn="just">
              <a:lnSpc>
                <a:spcPct val="150000"/>
              </a:lnSpc>
              <a:buFont typeface="+mj-lt"/>
              <a:buAutoNum type="arabicPeriod"/>
            </a:pPr>
            <a:r>
              <a:rPr lang="en-ZA" sz="2000" dirty="0"/>
              <a:t>Selection and admission in the previous academic year (provisional) of new and returning students.</a:t>
            </a:r>
          </a:p>
          <a:p>
            <a:pPr marL="914400" lvl="1" indent="-514350" algn="just">
              <a:lnSpc>
                <a:spcPct val="150000"/>
              </a:lnSpc>
              <a:buFont typeface="+mj-lt"/>
              <a:buAutoNum type="arabicPeriod"/>
            </a:pPr>
            <a:r>
              <a:rPr lang="en-ZA" sz="2000" dirty="0"/>
              <a:t>Registration and confirmation thereof.</a:t>
            </a:r>
          </a:p>
          <a:p>
            <a:pPr marL="914400" lvl="1" indent="-514350" algn="just">
              <a:lnSpc>
                <a:spcPct val="150000"/>
              </a:lnSpc>
              <a:buFont typeface="+mj-lt"/>
              <a:buAutoNum type="arabicPeriod"/>
            </a:pPr>
            <a:r>
              <a:rPr lang="en-ZA" sz="2000" dirty="0"/>
              <a:t>Enrolment management and reporting.</a:t>
            </a:r>
          </a:p>
          <a:p>
            <a:pPr marL="0" indent="0" algn="just">
              <a:buNone/>
            </a:pPr>
            <a:r>
              <a:rPr lang="en-ZA" sz="2000" b="1" dirty="0">
                <a:solidFill>
                  <a:srgbClr val="A50021"/>
                </a:solidFill>
              </a:rPr>
              <a:t>All these processes are increasingly to be automated.  </a:t>
            </a:r>
          </a:p>
          <a:p>
            <a:pPr marL="0" indent="0" algn="just">
              <a:buNone/>
            </a:pPr>
            <a:r>
              <a:rPr lang="en-ZA" sz="2000" b="1" dirty="0">
                <a:solidFill>
                  <a:srgbClr val="A50021"/>
                </a:solidFill>
              </a:rPr>
              <a:t>Major shifts in online application and registration are observed</a:t>
            </a:r>
            <a:r>
              <a:rPr lang="en-ZA" sz="2400" dirty="0">
                <a:solidFill>
                  <a:srgbClr val="A50021"/>
                </a:solidFill>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Applications by First Closing Date</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4" name="Content Placeholder 3"/>
          <p:cNvGraphicFramePr>
            <a:graphicFrameLocks noGrp="1"/>
          </p:cNvGraphicFramePr>
          <p:nvPr>
            <p:ph idx="1"/>
          </p:nvPr>
        </p:nvGraphicFramePr>
        <p:xfrm>
          <a:off x="571499" y="1524000"/>
          <a:ext cx="6362701" cy="4721225"/>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Rounded Corners 4"/>
          <p:cNvSpPr/>
          <p:nvPr/>
        </p:nvSpPr>
        <p:spPr>
          <a:xfrm>
            <a:off x="7086600" y="1516429"/>
            <a:ext cx="1594338" cy="4712093"/>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a:ea typeface="+mn-ea"/>
                <a:cs typeface="+mn-cs"/>
              </a:rPr>
              <a:t>An unduplicated count is when an applicant is counted only once for each programme applied for regardless the number of applications and different sites. The total number of applications indicates every application lodged and reflects the demand on the system.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3810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Applications by Second Closing Date</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5" name="Rectangle: Rounded Corners 4"/>
          <p:cNvSpPr/>
          <p:nvPr/>
        </p:nvSpPr>
        <p:spPr>
          <a:xfrm>
            <a:off x="457199" y="1440229"/>
            <a:ext cx="8115299" cy="617171"/>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a:ea typeface="+mn-ea"/>
                <a:cs typeface="+mn-cs"/>
              </a:rPr>
              <a:t>49 colleges submitted information, except for </a:t>
            </a:r>
            <a:r>
              <a:rPr kumimoji="0" lang="en-ZA" sz="1800" b="0" i="0" u="none" strike="noStrike" kern="1200" cap="none" spc="0" normalizeH="0" baseline="0" noProof="0" dirty="0" err="1">
                <a:ln>
                  <a:noFill/>
                </a:ln>
                <a:solidFill>
                  <a:srgbClr val="000000"/>
                </a:solidFill>
                <a:effectLst/>
                <a:uLnTx/>
                <a:uFillTx/>
                <a:latin typeface="Arial"/>
                <a:ea typeface="+mn-ea"/>
                <a:cs typeface="+mn-cs"/>
              </a:rPr>
              <a:t>Northlink</a:t>
            </a:r>
            <a:r>
              <a:rPr kumimoji="0" lang="en-ZA" sz="1800" b="0" i="0" u="none" strike="noStrike" kern="1200" cap="none" spc="0" normalizeH="0" baseline="0" noProof="0" dirty="0">
                <a:ln>
                  <a:noFill/>
                </a:ln>
                <a:solidFill>
                  <a:srgbClr val="000000"/>
                </a:solidFill>
                <a:effectLst/>
                <a:uLnTx/>
                <a:uFillTx/>
                <a:latin typeface="Arial"/>
                <a:ea typeface="+mn-ea"/>
                <a:cs typeface="+mn-cs"/>
              </a:rPr>
              <a:t> TVET College.</a:t>
            </a:r>
          </a:p>
        </p:txBody>
      </p:sp>
      <p:graphicFrame>
        <p:nvGraphicFramePr>
          <p:cNvPr id="9" name="Content Placeholder 8"/>
          <p:cNvGraphicFramePr>
            <a:graphicFrameLocks noGrp="1"/>
          </p:cNvGraphicFramePr>
          <p:nvPr>
            <p:ph idx="1"/>
          </p:nvPr>
        </p:nvGraphicFramePr>
        <p:xfrm>
          <a:off x="457199" y="2237833"/>
          <a:ext cx="8115299" cy="408676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29308" y="3568"/>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Total National Applications –Unduplicated Count</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12" name="Table 12"/>
          <p:cNvGraphicFramePr>
            <a:graphicFrameLocks noGrp="1"/>
          </p:cNvGraphicFramePr>
          <p:nvPr>
            <p:ph idx="1"/>
          </p:nvPr>
        </p:nvGraphicFramePr>
        <p:xfrm>
          <a:off x="485041" y="1676397"/>
          <a:ext cx="8115301" cy="4949770"/>
        </p:xfrm>
        <a:graphic>
          <a:graphicData uri="http://schemas.openxmlformats.org/drawingml/2006/table">
            <a:tbl>
              <a:tblPr firstRow="1" bandRow="1">
                <a:tableStyleId>{B301B821-A1FF-4177-AEE7-76D212191A09}</a:tableStyleId>
              </a:tblPr>
              <a:tblGrid>
                <a:gridCol w="1681929">
                  <a:extLst>
                    <a:ext uri="{9D8B030D-6E8A-4147-A177-3AD203B41FA5}">
                      <a16:colId xmlns:a16="http://schemas.microsoft.com/office/drawing/2014/main" val="20000"/>
                    </a:ext>
                  </a:extLst>
                </a:gridCol>
                <a:gridCol w="3728272">
                  <a:extLst>
                    <a:ext uri="{9D8B030D-6E8A-4147-A177-3AD203B41FA5}">
                      <a16:colId xmlns:a16="http://schemas.microsoft.com/office/drawing/2014/main" val="20001"/>
                    </a:ext>
                  </a:extLst>
                </a:gridCol>
                <a:gridCol w="2705100">
                  <a:extLst>
                    <a:ext uri="{9D8B030D-6E8A-4147-A177-3AD203B41FA5}">
                      <a16:colId xmlns:a16="http://schemas.microsoft.com/office/drawing/2014/main" val="20002"/>
                    </a:ext>
                  </a:extLst>
                </a:gridCol>
              </a:tblGrid>
              <a:tr h="415348">
                <a:tc>
                  <a:txBody>
                    <a:bodyPr/>
                    <a:lstStyle/>
                    <a:p>
                      <a:endParaRPr lang="en-ZA" sz="1600" dirty="0">
                        <a:latin typeface="Arial" panose="020B0604020202090204" pitchFamily="34" charset="0"/>
                        <a:cs typeface="Arial" panose="020B0604020202090204" pitchFamily="34" charset="0"/>
                      </a:endParaRPr>
                    </a:p>
                  </a:txBody>
                  <a:tcPr/>
                </a:tc>
                <a:tc>
                  <a:txBody>
                    <a:bodyPr/>
                    <a:lstStyle/>
                    <a:p>
                      <a:pPr algn="ctr" fontAlgn="ctr"/>
                      <a:r>
                        <a:rPr lang="en-US" sz="1200" b="1" u="none" strike="noStrike" dirty="0">
                          <a:solidFill>
                            <a:srgbClr val="000000"/>
                          </a:solidFill>
                          <a:effectLst/>
                          <a:latin typeface="Arial" panose="020B0604020202090204" pitchFamily="34" charset="0"/>
                          <a:cs typeface="Arial" panose="020B0604020202090204" pitchFamily="34" charset="0"/>
                        </a:rPr>
                        <a:t>Unduplicated count of ONLINE applications received by 30 September </a:t>
                      </a:r>
                      <a:endParaRPr lang="en-US" sz="1200" b="1"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ctr"/>
                      <a:r>
                        <a:rPr lang="en-US" sz="1200" b="1" u="none" strike="noStrike" dirty="0">
                          <a:solidFill>
                            <a:srgbClr val="000000"/>
                          </a:solidFill>
                          <a:effectLst/>
                          <a:latin typeface="Arial" panose="020B0604020202090204" pitchFamily="34" charset="0"/>
                          <a:cs typeface="Arial" panose="020B0604020202090204" pitchFamily="34" charset="0"/>
                        </a:rPr>
                        <a:t>Unduplicated count of ONLINE applications received by 30 October</a:t>
                      </a:r>
                      <a:endParaRPr lang="en-US" sz="1200" b="1"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0"/>
                  </a:ext>
                </a:extLst>
              </a:tr>
              <a:tr h="415348">
                <a:tc>
                  <a:txBody>
                    <a:bodyPr/>
                    <a:lstStyle/>
                    <a:p>
                      <a:pPr algn="r" fontAlgn="b"/>
                      <a:r>
                        <a:rPr lang="en-ZA" sz="1600" b="0" i="0" u="none" strike="noStrike" dirty="0">
                          <a:solidFill>
                            <a:srgbClr val="000000"/>
                          </a:solidFill>
                          <a:effectLst/>
                          <a:latin typeface="Arial" panose="020B0604020202090204" pitchFamily="34" charset="0"/>
                          <a:cs typeface="Arial" panose="020B0604020202090204" pitchFamily="34" charset="0"/>
                        </a:rPr>
                        <a:t>EC</a:t>
                      </a: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43194</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43063* </a:t>
                      </a:r>
                      <a:r>
                        <a:rPr lang="en-ZA" sz="1200" b="0" u="none" strike="noStrike" dirty="0">
                          <a:solidFill>
                            <a:srgbClr val="C00000"/>
                          </a:solidFill>
                          <a:effectLst/>
                          <a:latin typeface="Arial" panose="020B0604020202090204" pitchFamily="34" charset="0"/>
                          <a:cs typeface="Arial" panose="020B0604020202090204" pitchFamily="34" charset="0"/>
                        </a:rPr>
                        <a:t>This anomaly occurred because of erroneous submission by Ingwe and King </a:t>
                      </a:r>
                      <a:r>
                        <a:rPr lang="en-ZA" sz="1200" b="0" u="none" strike="noStrike" dirty="0" err="1">
                          <a:solidFill>
                            <a:srgbClr val="C00000"/>
                          </a:solidFill>
                          <a:effectLst/>
                          <a:latin typeface="Arial" panose="020B0604020202090204" pitchFamily="34" charset="0"/>
                          <a:cs typeface="Arial" panose="020B0604020202090204" pitchFamily="34" charset="0"/>
                        </a:rPr>
                        <a:t>Sabata</a:t>
                      </a:r>
                      <a:r>
                        <a:rPr lang="en-ZA" sz="1200" b="0" u="none" strike="noStrike" dirty="0">
                          <a:solidFill>
                            <a:srgbClr val="C00000"/>
                          </a:solidFill>
                          <a:effectLst/>
                          <a:latin typeface="Arial" panose="020B0604020202090204" pitchFamily="34" charset="0"/>
                          <a:cs typeface="Arial" panose="020B0604020202090204" pitchFamily="34" charset="0"/>
                        </a:rPr>
                        <a:t> </a:t>
                      </a:r>
                      <a:r>
                        <a:rPr lang="en-ZA" sz="1200" b="0" u="none" strike="noStrike" dirty="0" err="1">
                          <a:solidFill>
                            <a:srgbClr val="C00000"/>
                          </a:solidFill>
                          <a:effectLst/>
                          <a:latin typeface="Arial" panose="020B0604020202090204" pitchFamily="34" charset="0"/>
                          <a:cs typeface="Arial" panose="020B0604020202090204" pitchFamily="34" charset="0"/>
                        </a:rPr>
                        <a:t>Dalindyebo</a:t>
                      </a:r>
                      <a:r>
                        <a:rPr lang="en-ZA" sz="1200" b="0" u="none" strike="noStrike" dirty="0">
                          <a:solidFill>
                            <a:srgbClr val="C00000"/>
                          </a:solidFill>
                          <a:effectLst/>
                          <a:latin typeface="Arial" panose="020B0604020202090204" pitchFamily="34" charset="0"/>
                          <a:cs typeface="Arial" panose="020B0604020202090204" pitchFamily="34" charset="0"/>
                        </a:rPr>
                        <a:t> TVET Colleges</a:t>
                      </a:r>
                      <a:endParaRPr lang="en-ZA" sz="1200" b="0" i="0" u="none" strike="noStrike" dirty="0">
                        <a:solidFill>
                          <a:srgbClr val="C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1"/>
                  </a:ext>
                </a:extLst>
              </a:tr>
              <a:tr h="415348">
                <a:tc>
                  <a:txBody>
                    <a:bodyPr/>
                    <a:lstStyle/>
                    <a:p>
                      <a:pPr algn="r" fontAlgn="b"/>
                      <a:r>
                        <a:rPr lang="en-ZA" sz="1600" b="0" i="0" u="none" strike="noStrike" dirty="0">
                          <a:solidFill>
                            <a:srgbClr val="000000"/>
                          </a:solidFill>
                          <a:effectLst/>
                          <a:latin typeface="Arial" panose="020B0604020202090204" pitchFamily="34" charset="0"/>
                          <a:cs typeface="Arial" panose="020B0604020202090204" pitchFamily="34" charset="0"/>
                        </a:rPr>
                        <a:t>FS</a:t>
                      </a: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12111</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19301</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2"/>
                  </a:ext>
                </a:extLst>
              </a:tr>
              <a:tr h="415348">
                <a:tc>
                  <a:txBody>
                    <a:bodyPr/>
                    <a:lstStyle/>
                    <a:p>
                      <a:pPr algn="r" fontAlgn="b"/>
                      <a:r>
                        <a:rPr lang="en-ZA" sz="1600" b="0" i="0" u="none" strike="noStrike" dirty="0">
                          <a:solidFill>
                            <a:srgbClr val="000000"/>
                          </a:solidFill>
                          <a:effectLst/>
                          <a:latin typeface="Arial" panose="020B0604020202090204" pitchFamily="34" charset="0"/>
                          <a:cs typeface="Arial" panose="020B0604020202090204" pitchFamily="34" charset="0"/>
                        </a:rPr>
                        <a:t>GP</a:t>
                      </a: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75205</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105386</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3"/>
                  </a:ext>
                </a:extLst>
              </a:tr>
              <a:tr h="415348">
                <a:tc>
                  <a:txBody>
                    <a:bodyPr/>
                    <a:lstStyle/>
                    <a:p>
                      <a:pPr algn="r" fontAlgn="b"/>
                      <a:r>
                        <a:rPr lang="en-ZA" sz="1600" b="0" i="0" u="none" strike="noStrike" dirty="0">
                          <a:solidFill>
                            <a:srgbClr val="000000"/>
                          </a:solidFill>
                          <a:effectLst/>
                          <a:latin typeface="Arial" panose="020B0604020202090204" pitchFamily="34" charset="0"/>
                          <a:cs typeface="Arial" panose="020B0604020202090204" pitchFamily="34" charset="0"/>
                        </a:rPr>
                        <a:t>KZN</a:t>
                      </a: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51777</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100988</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4"/>
                  </a:ext>
                </a:extLst>
              </a:tr>
              <a:tr h="415348">
                <a:tc>
                  <a:txBody>
                    <a:bodyPr/>
                    <a:lstStyle/>
                    <a:p>
                      <a:pPr algn="r" fontAlgn="b"/>
                      <a:r>
                        <a:rPr lang="en-ZA" sz="1600" b="0" i="0" u="none" strike="noStrike" dirty="0">
                          <a:solidFill>
                            <a:srgbClr val="000000"/>
                          </a:solidFill>
                          <a:effectLst/>
                          <a:latin typeface="Arial" panose="020B0604020202090204" pitchFamily="34" charset="0"/>
                          <a:cs typeface="Arial" panose="020B0604020202090204" pitchFamily="34" charset="0"/>
                        </a:rPr>
                        <a:t>LP</a:t>
                      </a: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89940</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76138</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5"/>
                  </a:ext>
                </a:extLst>
              </a:tr>
              <a:tr h="415348">
                <a:tc>
                  <a:txBody>
                    <a:bodyPr/>
                    <a:lstStyle/>
                    <a:p>
                      <a:pPr algn="r" fontAlgn="b"/>
                      <a:r>
                        <a:rPr lang="en-ZA" sz="1600" b="0" i="0" u="none" strike="noStrike" dirty="0">
                          <a:solidFill>
                            <a:srgbClr val="000000"/>
                          </a:solidFill>
                          <a:effectLst/>
                          <a:latin typeface="Arial" panose="020B0604020202090204" pitchFamily="34" charset="0"/>
                          <a:cs typeface="Arial" panose="020B0604020202090204" pitchFamily="34" charset="0"/>
                        </a:rPr>
                        <a:t>MP</a:t>
                      </a: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5948</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19778</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6"/>
                  </a:ext>
                </a:extLst>
              </a:tr>
              <a:tr h="415348">
                <a:tc>
                  <a:txBody>
                    <a:bodyPr/>
                    <a:lstStyle/>
                    <a:p>
                      <a:pPr algn="r" fontAlgn="b"/>
                      <a:r>
                        <a:rPr lang="en-ZA" sz="1600" b="0" i="0" u="none" strike="noStrike" dirty="0">
                          <a:solidFill>
                            <a:srgbClr val="000000"/>
                          </a:solidFill>
                          <a:effectLst/>
                          <a:latin typeface="Arial" panose="020B0604020202090204" pitchFamily="34" charset="0"/>
                          <a:cs typeface="Arial" panose="020B0604020202090204" pitchFamily="34" charset="0"/>
                        </a:rPr>
                        <a:t>NC</a:t>
                      </a:r>
                    </a:p>
                  </a:txBody>
                  <a:tcPr marL="3810" marR="3810" marT="3810" marB="0" anchor="ctr"/>
                </a:tc>
                <a:tc>
                  <a:txBody>
                    <a:bodyPr/>
                    <a:lstStyle/>
                    <a:p>
                      <a:pPr algn="ctr" fontAlgn="b"/>
                      <a:r>
                        <a:rPr lang="en-ZA" sz="1600" b="0" u="none" strike="noStrike">
                          <a:solidFill>
                            <a:srgbClr val="000000"/>
                          </a:solidFill>
                          <a:effectLst/>
                          <a:latin typeface="Arial" panose="020B0604020202090204" pitchFamily="34" charset="0"/>
                          <a:cs typeface="Arial" panose="020B0604020202090204" pitchFamily="34" charset="0"/>
                        </a:rPr>
                        <a:t>0</a:t>
                      </a:r>
                      <a:endParaRPr lang="en-ZA" sz="1600" b="0" i="0" u="none" strike="noStrike">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284</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7"/>
                  </a:ext>
                </a:extLst>
              </a:tr>
              <a:tr h="415348">
                <a:tc>
                  <a:txBody>
                    <a:bodyPr/>
                    <a:lstStyle/>
                    <a:p>
                      <a:pPr algn="r" fontAlgn="b"/>
                      <a:r>
                        <a:rPr lang="en-ZA" sz="1600" b="0" i="0" u="none" strike="noStrike" dirty="0">
                          <a:solidFill>
                            <a:srgbClr val="000000"/>
                          </a:solidFill>
                          <a:effectLst/>
                          <a:latin typeface="Arial" panose="020B0604020202090204" pitchFamily="34" charset="0"/>
                          <a:cs typeface="Arial" panose="020B0604020202090204" pitchFamily="34" charset="0"/>
                        </a:rPr>
                        <a:t>NW</a:t>
                      </a:r>
                    </a:p>
                  </a:txBody>
                  <a:tcPr marL="3810" marR="3810" marT="3810" marB="0" anchor="ctr"/>
                </a:tc>
                <a:tc>
                  <a:txBody>
                    <a:bodyPr/>
                    <a:lstStyle/>
                    <a:p>
                      <a:pPr algn="ctr" fontAlgn="b"/>
                      <a:r>
                        <a:rPr lang="en-ZA" sz="1600" b="0" u="none" strike="noStrike">
                          <a:solidFill>
                            <a:srgbClr val="000000"/>
                          </a:solidFill>
                          <a:effectLst/>
                          <a:latin typeface="Arial" panose="020B0604020202090204" pitchFamily="34" charset="0"/>
                          <a:cs typeface="Arial" panose="020B0604020202090204" pitchFamily="34" charset="0"/>
                        </a:rPr>
                        <a:t>14389</a:t>
                      </a:r>
                      <a:endParaRPr lang="en-ZA" sz="1600" b="0" i="0" u="none" strike="noStrike">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14867</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8"/>
                  </a:ext>
                </a:extLst>
              </a:tr>
              <a:tr h="415348">
                <a:tc>
                  <a:txBody>
                    <a:bodyPr/>
                    <a:lstStyle/>
                    <a:p>
                      <a:pPr algn="r" fontAlgn="b"/>
                      <a:r>
                        <a:rPr lang="en-ZA" sz="1600" b="0" i="0" u="none" strike="noStrike" dirty="0">
                          <a:solidFill>
                            <a:srgbClr val="000000"/>
                          </a:solidFill>
                          <a:effectLst/>
                          <a:latin typeface="Arial" panose="020B0604020202090204" pitchFamily="34" charset="0"/>
                          <a:cs typeface="Arial" panose="020B0604020202090204" pitchFamily="34" charset="0"/>
                        </a:rPr>
                        <a:t>WC</a:t>
                      </a: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19388</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tc>
                  <a:txBody>
                    <a:bodyPr/>
                    <a:lstStyle/>
                    <a:p>
                      <a:pPr algn="ctr" fontAlgn="b"/>
                      <a:r>
                        <a:rPr lang="en-ZA" sz="1600" b="0" u="none" strike="noStrike" dirty="0">
                          <a:solidFill>
                            <a:srgbClr val="000000"/>
                          </a:solidFill>
                          <a:effectLst/>
                          <a:latin typeface="Arial" panose="020B0604020202090204" pitchFamily="34" charset="0"/>
                          <a:cs typeface="Arial" panose="020B0604020202090204" pitchFamily="34" charset="0"/>
                        </a:rPr>
                        <a:t>23823</a:t>
                      </a:r>
                      <a:endParaRPr lang="en-ZA" sz="1600" b="0"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tc>
                <a:extLst>
                  <a:ext uri="{0D108BD9-81ED-4DB2-BD59-A6C34878D82A}">
                    <a16:rowId xmlns:a16="http://schemas.microsoft.com/office/drawing/2014/main" val="10009"/>
                  </a:ext>
                </a:extLst>
              </a:tr>
              <a:tr h="415348">
                <a:tc>
                  <a:txBody>
                    <a:bodyPr/>
                    <a:lstStyle/>
                    <a:p>
                      <a:pPr algn="r" fontAlgn="b"/>
                      <a:r>
                        <a:rPr lang="en-ZA" sz="1600" b="1" i="0" u="none" strike="noStrike" dirty="0">
                          <a:solidFill>
                            <a:srgbClr val="000000"/>
                          </a:solidFill>
                          <a:effectLst/>
                          <a:latin typeface="Arial" panose="020B0604020202090204" pitchFamily="34" charset="0"/>
                          <a:cs typeface="Arial" panose="020B0604020202090204" pitchFamily="34" charset="0"/>
                        </a:rPr>
                        <a:t>Grand Total</a:t>
                      </a:r>
                    </a:p>
                  </a:txBody>
                  <a:tcPr marL="3810" marR="3810" marT="3810" marB="0" anchor="ctr">
                    <a:solidFill>
                      <a:schemeClr val="accent1">
                        <a:lumMod val="50000"/>
                      </a:schemeClr>
                    </a:solidFill>
                  </a:tcPr>
                </a:tc>
                <a:tc>
                  <a:txBody>
                    <a:bodyPr/>
                    <a:lstStyle/>
                    <a:p>
                      <a:pPr algn="ctr" fontAlgn="b"/>
                      <a:r>
                        <a:rPr lang="en-ZA" sz="1600" b="1" u="none" strike="noStrike" dirty="0">
                          <a:solidFill>
                            <a:srgbClr val="000000"/>
                          </a:solidFill>
                          <a:effectLst/>
                          <a:latin typeface="Arial" panose="020B0604020202090204" pitchFamily="34" charset="0"/>
                          <a:cs typeface="Arial" panose="020B0604020202090204" pitchFamily="34" charset="0"/>
                        </a:rPr>
                        <a:t>311952</a:t>
                      </a:r>
                      <a:endParaRPr lang="en-ZA" sz="1600" b="1"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solidFill>
                      <a:schemeClr val="accent1">
                        <a:lumMod val="50000"/>
                      </a:schemeClr>
                    </a:solidFill>
                  </a:tcPr>
                </a:tc>
                <a:tc>
                  <a:txBody>
                    <a:bodyPr/>
                    <a:lstStyle/>
                    <a:p>
                      <a:pPr algn="ctr" fontAlgn="b"/>
                      <a:r>
                        <a:rPr lang="en-ZA" sz="1600" b="1" u="none" strike="noStrike" dirty="0">
                          <a:solidFill>
                            <a:srgbClr val="000000"/>
                          </a:solidFill>
                          <a:effectLst/>
                          <a:latin typeface="Arial" panose="020B0604020202090204" pitchFamily="34" charset="0"/>
                          <a:cs typeface="Arial" panose="020B0604020202090204" pitchFamily="34" charset="0"/>
                        </a:rPr>
                        <a:t>403628</a:t>
                      </a:r>
                      <a:endParaRPr lang="en-ZA" sz="1600" b="1" i="0" u="none" strike="noStrike" dirty="0">
                        <a:solidFill>
                          <a:srgbClr val="000000"/>
                        </a:solidFill>
                        <a:effectLst/>
                        <a:latin typeface="Arial" panose="020B0604020202090204" pitchFamily="34" charset="0"/>
                        <a:cs typeface="Arial" panose="020B0604020202090204" pitchFamily="34" charset="0"/>
                      </a:endParaRPr>
                    </a:p>
                  </a:txBody>
                  <a:tcPr marL="3810" marR="3810" marT="3810" marB="0" anchor="ctr">
                    <a:solidFill>
                      <a:schemeClr val="accent1">
                        <a:lumMod val="50000"/>
                      </a:schemeClr>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10501" y="0"/>
            <a:ext cx="9144000" cy="6858000"/>
          </a:xfrm>
          <a:prstGeom prst="rect">
            <a:avLst/>
          </a:prstGeom>
          <a:solidFill>
            <a:srgbClr val="CCCC00"/>
          </a:solidFill>
          <a:ln w="9525">
            <a:noFill/>
            <a:miter lim="800000"/>
            <a:headEnd/>
            <a:tailEnd/>
          </a:ln>
        </p:spPr>
      </p:pic>
      <p:sp>
        <p:nvSpPr>
          <p:cNvPr id="3" name="Title 2"/>
          <p:cNvSpPr>
            <a:spLocks noGrp="1"/>
          </p:cNvSpPr>
          <p:nvPr>
            <p:ph type="title"/>
          </p:nvPr>
        </p:nvSpPr>
        <p:spPr>
          <a:xfrm>
            <a:off x="571499" y="629478"/>
            <a:ext cx="8001000" cy="589722"/>
          </a:xfrm>
        </p:spPr>
        <p:txBody>
          <a:bodyPr/>
          <a:lstStyle/>
          <a:p>
            <a:r>
              <a:rPr lang="en-ZA" sz="2000" b="1" dirty="0"/>
              <a:t>Provisionally Admitted and Registered Students (new) – EC</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13" name="Content Placeholder 12"/>
          <p:cNvGraphicFramePr>
            <a:graphicFrameLocks noGrp="1"/>
          </p:cNvGraphicFramePr>
          <p:nvPr>
            <p:ph idx="1"/>
          </p:nvPr>
        </p:nvGraphicFramePr>
        <p:xfrm>
          <a:off x="571499" y="1524003"/>
          <a:ext cx="8000999" cy="4721220"/>
        </p:xfrm>
        <a:graphic>
          <a:graphicData uri="http://schemas.openxmlformats.org/drawingml/2006/table">
            <a:tbl>
              <a:tblPr firstRow="1" firstCol="1" bandRow="1"/>
              <a:tblGrid>
                <a:gridCol w="5152347">
                  <a:extLst>
                    <a:ext uri="{9D8B030D-6E8A-4147-A177-3AD203B41FA5}">
                      <a16:colId xmlns:a16="http://schemas.microsoft.com/office/drawing/2014/main" val="20000"/>
                    </a:ext>
                  </a:extLst>
                </a:gridCol>
                <a:gridCol w="2848652">
                  <a:extLst>
                    <a:ext uri="{9D8B030D-6E8A-4147-A177-3AD203B41FA5}">
                      <a16:colId xmlns:a16="http://schemas.microsoft.com/office/drawing/2014/main" val="20001"/>
                    </a:ext>
                  </a:extLst>
                </a:gridCol>
              </a:tblGrid>
              <a:tr h="524580">
                <a:tc>
                  <a:txBody>
                    <a:bodyPr/>
                    <a:lstStyle/>
                    <a:p>
                      <a:pPr>
                        <a:lnSpc>
                          <a:spcPct val="150000"/>
                        </a:lnSpc>
                      </a:pPr>
                      <a:r>
                        <a:rPr lang="en-ZA" sz="1800" b="1" dirty="0">
                          <a:solidFill>
                            <a:srgbClr val="000000"/>
                          </a:solidFill>
                          <a:effectLst/>
                          <a:latin typeface="Arial" panose="020B0604020202090204" pitchFamily="34" charset="0"/>
                          <a:ea typeface="Calibri" pitchFamily="34" charset="0"/>
                          <a:cs typeface="Times New Roman" panose="02020503050405090304" pitchFamily="18" charset="0"/>
                        </a:rPr>
                        <a:t>EC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50000"/>
                        </a:lnSpc>
                      </a:pPr>
                      <a:r>
                        <a:rPr lang="en-ZA" sz="1800" b="1">
                          <a:solidFill>
                            <a:srgbClr val="000000"/>
                          </a:solidFill>
                          <a:effectLst/>
                          <a:latin typeface="Arial" panose="020B0604020202090204" pitchFamily="34" charset="0"/>
                          <a:ea typeface="Calibri" pitchFamily="34" charset="0"/>
                          <a:cs typeface="Times New Roman" panose="02020503050405090304" pitchFamily="18" charset="0"/>
                        </a:rPr>
                        <a:t>6305</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524580">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Buffalo City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462</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524580">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Eastcape Midlands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762</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524580">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Ikhala TVETC</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1316</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524580">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Ingwe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891</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524580">
                <a:tc>
                  <a:txBody>
                    <a:bodyPr/>
                    <a:lstStyle/>
                    <a:p>
                      <a:pPr>
                        <a:lnSpc>
                          <a:spcPct val="150000"/>
                        </a:lnSpc>
                      </a:pPr>
                      <a:r>
                        <a:rPr lang="en-ZA" sz="1800" b="1" dirty="0">
                          <a:solidFill>
                            <a:srgbClr val="C00000"/>
                          </a:solidFill>
                          <a:effectLst/>
                          <a:latin typeface="Arial" panose="020B0604020202090204" pitchFamily="34" charset="0"/>
                          <a:ea typeface="Calibri" pitchFamily="34" charset="0"/>
                          <a:cs typeface="Times New Roman" panose="02020503050405090304" pitchFamily="18" charset="0"/>
                        </a:rPr>
                        <a:t>King </a:t>
                      </a:r>
                      <a:r>
                        <a:rPr lang="en-ZA" sz="1800" b="1" dirty="0" err="1">
                          <a:solidFill>
                            <a:srgbClr val="C00000"/>
                          </a:solidFill>
                          <a:effectLst/>
                          <a:latin typeface="Arial" panose="020B0604020202090204" pitchFamily="34" charset="0"/>
                          <a:ea typeface="Calibri" pitchFamily="34" charset="0"/>
                          <a:cs typeface="Times New Roman" panose="02020503050405090304" pitchFamily="18" charset="0"/>
                        </a:rPr>
                        <a:t>Hintsa</a:t>
                      </a:r>
                      <a:r>
                        <a:rPr lang="en-ZA" sz="1800" b="1" dirty="0">
                          <a:solidFill>
                            <a:srgbClr val="C00000"/>
                          </a:solidFill>
                          <a:effectLst/>
                          <a:latin typeface="Arial" panose="020B0604020202090204" pitchFamily="34" charset="0"/>
                          <a:ea typeface="Calibri" pitchFamily="34" charset="0"/>
                          <a:cs typeface="Times New Roman" panose="02020503050405090304" pitchFamily="18" charset="0"/>
                        </a:rPr>
                        <a:t> </a:t>
                      </a:r>
                      <a:r>
                        <a:rPr lang="en-ZA" sz="1800" b="1" dirty="0" err="1">
                          <a:solidFill>
                            <a:srgbClr val="C00000"/>
                          </a:solidFill>
                          <a:effectLst/>
                          <a:latin typeface="Arial" panose="020B0604020202090204" pitchFamily="34" charset="0"/>
                          <a:ea typeface="Calibri" pitchFamily="34" charset="0"/>
                          <a:cs typeface="Times New Roman" panose="02020503050405090304" pitchFamily="18" charset="0"/>
                        </a:rPr>
                        <a:t>TVETC</a:t>
                      </a:r>
                      <a:endParaRPr lang="en-ZA" sz="1800" b="1" dirty="0">
                        <a:solidFill>
                          <a:srgbClr val="C00000"/>
                        </a:solidFill>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b="1" dirty="0">
                          <a:solidFill>
                            <a:srgbClr val="C00000"/>
                          </a:solidFill>
                          <a:effectLst/>
                          <a:latin typeface="Arial" panose="020B0604020202090204" pitchFamily="34" charset="0"/>
                          <a:ea typeface="Calibri" pitchFamily="34" charset="0"/>
                          <a:cs typeface="Times New Roman" panose="0202050305040509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524580">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King Sabata Dalindyebo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1552</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524580">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Lovedale TVETC</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1038</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r h="524580">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Port Elizabeth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284</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10501" y="0"/>
            <a:ext cx="9144000" cy="6858000"/>
          </a:xfrm>
          <a:prstGeom prst="rect">
            <a:avLst/>
          </a:prstGeom>
          <a:solidFill>
            <a:srgbClr val="CCCC00"/>
          </a:solidFill>
          <a:ln w="9525">
            <a:noFill/>
            <a:miter lim="800000"/>
            <a:headEnd/>
            <a:tailEnd/>
          </a:ln>
        </p:spPr>
      </p:pic>
      <p:sp>
        <p:nvSpPr>
          <p:cNvPr id="3" name="Title 2"/>
          <p:cNvSpPr>
            <a:spLocks noGrp="1"/>
          </p:cNvSpPr>
          <p:nvPr>
            <p:ph type="title"/>
          </p:nvPr>
        </p:nvSpPr>
        <p:spPr>
          <a:xfrm>
            <a:off x="571499" y="629478"/>
            <a:ext cx="8001000" cy="589722"/>
          </a:xfrm>
        </p:spPr>
        <p:txBody>
          <a:bodyPr/>
          <a:lstStyle/>
          <a:p>
            <a:r>
              <a:rPr lang="en-ZA" sz="2000" b="1" dirty="0"/>
              <a:t>Provisionally Admitted and Registered Students (new) – </a:t>
            </a:r>
            <a:r>
              <a:rPr lang="en-ZA" sz="2000" b="1" dirty="0" err="1"/>
              <a:t>FS&amp;GP</a:t>
            </a:r>
            <a:endParaRPr lang="en-ZA" sz="2000" b="1" dirty="0"/>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6" name="Content Placeholder 5"/>
          <p:cNvGraphicFramePr>
            <a:graphicFrameLocks noGrp="1"/>
          </p:cNvGraphicFramePr>
          <p:nvPr>
            <p:ph idx="1"/>
          </p:nvPr>
        </p:nvGraphicFramePr>
        <p:xfrm>
          <a:off x="571499" y="1219200"/>
          <a:ext cx="8115301" cy="4889500"/>
        </p:xfrm>
        <a:graphic>
          <a:graphicData uri="http://schemas.openxmlformats.org/drawingml/2006/table">
            <a:tbl>
              <a:tblPr firstRow="1" firstCol="1" bandRow="1"/>
              <a:tblGrid>
                <a:gridCol w="5225953">
                  <a:extLst>
                    <a:ext uri="{9D8B030D-6E8A-4147-A177-3AD203B41FA5}">
                      <a16:colId xmlns:a16="http://schemas.microsoft.com/office/drawing/2014/main" val="20000"/>
                    </a:ext>
                  </a:extLst>
                </a:gridCol>
                <a:gridCol w="2889348">
                  <a:extLst>
                    <a:ext uri="{9D8B030D-6E8A-4147-A177-3AD203B41FA5}">
                      <a16:colId xmlns:a16="http://schemas.microsoft.com/office/drawing/2014/main" val="20001"/>
                    </a:ext>
                  </a:extLst>
                </a:gridCol>
              </a:tblGrid>
              <a:tr h="349250">
                <a:tc>
                  <a:txBody>
                    <a:bodyPr/>
                    <a:lstStyle/>
                    <a:p>
                      <a:pPr>
                        <a:lnSpc>
                          <a:spcPct val="150000"/>
                        </a:lnSpc>
                        <a:tabLst>
                          <a:tab pos="457200" algn="l"/>
                        </a:tabLst>
                      </a:pPr>
                      <a:r>
                        <a:rPr lang="en-ZA" sz="1600" b="1"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FS</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50000"/>
                        </a:lnSpc>
                        <a:tabLst>
                          <a:tab pos="457200" algn="l"/>
                        </a:tabLst>
                      </a:pPr>
                      <a:r>
                        <a:rPr lang="en-ZA" sz="1600" b="1">
                          <a:solidFill>
                            <a:srgbClr val="000000"/>
                          </a:solidFill>
                          <a:effectLst/>
                          <a:latin typeface="Arial" panose="020B0604020202090204" pitchFamily="34" charset="0"/>
                          <a:ea typeface="Times New Roman" panose="02020503050405090304" pitchFamily="18" charset="0"/>
                          <a:cs typeface="Arial" panose="020B0604020202090204" pitchFamily="34" charset="0"/>
                        </a:rPr>
                        <a:t>3957</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349250">
                <a:tc>
                  <a:txBody>
                    <a:bodyPr/>
                    <a:lstStyle/>
                    <a:p>
                      <a:pPr indent="152400">
                        <a:lnSpc>
                          <a:spcPct val="150000"/>
                        </a:lnSpc>
                        <a:tabLst>
                          <a:tab pos="457200" algn="l"/>
                        </a:tabLst>
                      </a:pP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Flavius </a:t>
                      </a:r>
                      <a:r>
                        <a:rPr lang="en-ZA" sz="1600" dirty="0" err="1">
                          <a:solidFill>
                            <a:srgbClr val="000000"/>
                          </a:solidFill>
                          <a:effectLst/>
                          <a:latin typeface="Arial" panose="020B0604020202090204" pitchFamily="34" charset="0"/>
                          <a:ea typeface="Times New Roman" panose="02020503050405090304" pitchFamily="18" charset="0"/>
                          <a:cs typeface="Arial" panose="020B0604020202090204" pitchFamily="34" charset="0"/>
                        </a:rPr>
                        <a:t>Mareka</a:t>
                      </a: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 </a:t>
                      </a:r>
                      <a:r>
                        <a:rPr lang="en-ZA" sz="1600" dirty="0" err="1">
                          <a:solidFill>
                            <a:srgbClr val="000000"/>
                          </a:solidFill>
                          <a:effectLst/>
                          <a:latin typeface="Arial" panose="020B0604020202090204" pitchFamily="34" charset="0"/>
                          <a:ea typeface="Times New Roman" panose="02020503050405090304" pitchFamily="18" charset="0"/>
                          <a:cs typeface="Arial" panose="020B0604020202090204" pitchFamily="34" charset="0"/>
                        </a:rPr>
                        <a:t>TVETC</a:t>
                      </a: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 </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1275</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349250">
                <a:tc>
                  <a:txBody>
                    <a:bodyPr/>
                    <a:lstStyle/>
                    <a:p>
                      <a:pPr indent="152400">
                        <a:lnSpc>
                          <a:spcPct val="150000"/>
                        </a:lnSpc>
                        <a:tabLst>
                          <a:tab pos="457200" algn="l"/>
                        </a:tabLst>
                      </a:pP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Goldfields </a:t>
                      </a:r>
                      <a:r>
                        <a:rPr lang="en-ZA" sz="1600" dirty="0" err="1">
                          <a:solidFill>
                            <a:srgbClr val="000000"/>
                          </a:solidFill>
                          <a:effectLst/>
                          <a:latin typeface="Arial" panose="020B0604020202090204" pitchFamily="34" charset="0"/>
                          <a:ea typeface="Times New Roman" panose="02020503050405090304" pitchFamily="18" charset="0"/>
                          <a:cs typeface="Arial" panose="020B0604020202090204" pitchFamily="34" charset="0"/>
                        </a:rPr>
                        <a:t>TVETC</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560</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349250">
                <a:tc>
                  <a:txBody>
                    <a:bodyPr/>
                    <a:lstStyle/>
                    <a:p>
                      <a:pPr indent="152400">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Maluti TVETC</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851</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349250">
                <a:tc>
                  <a:txBody>
                    <a:bodyPr/>
                    <a:lstStyle/>
                    <a:p>
                      <a:pPr indent="152400">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Motheo TVETC</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1271</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349250">
                <a:tc>
                  <a:txBody>
                    <a:bodyPr/>
                    <a:lstStyle/>
                    <a:p>
                      <a:pPr>
                        <a:lnSpc>
                          <a:spcPct val="150000"/>
                        </a:lnSpc>
                        <a:tabLst>
                          <a:tab pos="457200" algn="l"/>
                        </a:tabLst>
                      </a:pPr>
                      <a:r>
                        <a:rPr lang="en-ZA" sz="1600" b="1"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GP</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50000"/>
                        </a:lnSpc>
                        <a:tabLst>
                          <a:tab pos="457200" algn="l"/>
                        </a:tabLst>
                      </a:pPr>
                      <a:r>
                        <a:rPr lang="en-ZA" sz="1600" b="1"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11035</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5"/>
                  </a:ext>
                </a:extLst>
              </a:tr>
              <a:tr h="349250">
                <a:tc>
                  <a:txBody>
                    <a:bodyPr/>
                    <a:lstStyle/>
                    <a:p>
                      <a:pPr indent="152400">
                        <a:lnSpc>
                          <a:spcPct val="150000"/>
                        </a:lnSpc>
                        <a:tabLst>
                          <a:tab pos="457200" algn="l"/>
                        </a:tabLst>
                      </a:pPr>
                      <a:r>
                        <a:rPr lang="en-ZA" sz="1600" b="1" dirty="0">
                          <a:solidFill>
                            <a:srgbClr val="C00000"/>
                          </a:solidFill>
                          <a:effectLst/>
                          <a:latin typeface="Arial" panose="020B0604020202090204" pitchFamily="34" charset="0"/>
                          <a:ea typeface="Times New Roman" panose="02020503050405090304" pitchFamily="18" charset="0"/>
                          <a:cs typeface="Arial" panose="020B0604020202090204" pitchFamily="34" charset="0"/>
                        </a:rPr>
                        <a:t>Central Johannesburg </a:t>
                      </a:r>
                      <a:r>
                        <a:rPr lang="en-ZA" sz="1600" b="1" dirty="0" err="1">
                          <a:solidFill>
                            <a:srgbClr val="C00000"/>
                          </a:solidFill>
                          <a:effectLst/>
                          <a:latin typeface="Arial" panose="020B0604020202090204" pitchFamily="34" charset="0"/>
                          <a:ea typeface="Times New Roman" panose="02020503050405090304" pitchFamily="18" charset="0"/>
                          <a:cs typeface="Arial" panose="020B0604020202090204" pitchFamily="34" charset="0"/>
                        </a:rPr>
                        <a:t>TVETC</a:t>
                      </a:r>
                      <a:r>
                        <a:rPr lang="en-ZA" sz="1600" b="1" dirty="0">
                          <a:solidFill>
                            <a:srgbClr val="C00000"/>
                          </a:solidFill>
                          <a:effectLst/>
                          <a:latin typeface="Arial" panose="020B0604020202090204" pitchFamily="34" charset="0"/>
                          <a:ea typeface="Times New Roman" panose="02020503050405090304" pitchFamily="18" charset="0"/>
                          <a:cs typeface="Arial" panose="020B0604020202090204" pitchFamily="34" charset="0"/>
                        </a:rPr>
                        <a:t> </a:t>
                      </a:r>
                      <a:endParaRPr lang="en-ZA" sz="1600" b="1" dirty="0">
                        <a:solidFill>
                          <a:srgbClr val="C00000"/>
                        </a:solidFill>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b="1" dirty="0">
                          <a:solidFill>
                            <a:srgbClr val="C00000"/>
                          </a:solidFill>
                          <a:effectLst/>
                          <a:latin typeface="Arial" panose="020B0604020202090204" pitchFamily="34" charset="0"/>
                          <a:ea typeface="Times New Roman" panose="02020503050405090304" pitchFamily="18" charset="0"/>
                          <a:cs typeface="Arial" panose="020B0604020202090204" pitchFamily="34" charset="0"/>
                        </a:rPr>
                        <a:t>0</a:t>
                      </a:r>
                      <a:endParaRPr lang="en-ZA" sz="1600" b="1" dirty="0">
                        <a:solidFill>
                          <a:srgbClr val="C00000"/>
                        </a:solidFill>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349250">
                <a:tc>
                  <a:txBody>
                    <a:bodyPr/>
                    <a:lstStyle/>
                    <a:p>
                      <a:pPr indent="152400">
                        <a:lnSpc>
                          <a:spcPct val="150000"/>
                        </a:lnSpc>
                        <a:tabLst>
                          <a:tab pos="457200" algn="l"/>
                        </a:tabLst>
                      </a:pPr>
                      <a:r>
                        <a:rPr lang="en-ZA" sz="1600" b="1" dirty="0">
                          <a:solidFill>
                            <a:srgbClr val="C00000"/>
                          </a:solidFill>
                          <a:effectLst/>
                          <a:latin typeface="Arial" panose="020B0604020202090204" pitchFamily="34" charset="0"/>
                          <a:ea typeface="Times New Roman" panose="02020503050405090304" pitchFamily="18" charset="0"/>
                          <a:cs typeface="Arial" panose="020B0604020202090204" pitchFamily="34" charset="0"/>
                        </a:rPr>
                        <a:t>Ekurhuleni East </a:t>
                      </a:r>
                      <a:r>
                        <a:rPr lang="en-ZA" sz="1600" b="1" dirty="0" err="1">
                          <a:solidFill>
                            <a:srgbClr val="C00000"/>
                          </a:solidFill>
                          <a:effectLst/>
                          <a:latin typeface="Arial" panose="020B0604020202090204" pitchFamily="34" charset="0"/>
                          <a:ea typeface="Times New Roman" panose="02020503050405090304" pitchFamily="18" charset="0"/>
                          <a:cs typeface="Arial" panose="020B0604020202090204" pitchFamily="34" charset="0"/>
                        </a:rPr>
                        <a:t>TVETC</a:t>
                      </a:r>
                      <a:endParaRPr lang="en-ZA" sz="1600" b="1" dirty="0">
                        <a:solidFill>
                          <a:srgbClr val="C00000"/>
                        </a:solidFill>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b="1" dirty="0">
                          <a:solidFill>
                            <a:srgbClr val="C00000"/>
                          </a:solidFill>
                          <a:effectLst/>
                          <a:latin typeface="Arial" panose="020B0604020202090204" pitchFamily="34" charset="0"/>
                          <a:ea typeface="Times New Roman" panose="02020503050405090304" pitchFamily="18" charset="0"/>
                          <a:cs typeface="Arial" panose="020B0604020202090204" pitchFamily="34" charset="0"/>
                        </a:rPr>
                        <a:t>0</a:t>
                      </a:r>
                      <a:endParaRPr lang="en-ZA" sz="1600" b="1" dirty="0">
                        <a:solidFill>
                          <a:srgbClr val="C00000"/>
                        </a:solidFill>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r h="349250">
                <a:tc>
                  <a:txBody>
                    <a:bodyPr/>
                    <a:lstStyle/>
                    <a:p>
                      <a:pPr indent="152400">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Ekurhuleni West TVETC</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365</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8"/>
                  </a:ext>
                </a:extLst>
              </a:tr>
              <a:tr h="349250">
                <a:tc>
                  <a:txBody>
                    <a:bodyPr/>
                    <a:lstStyle/>
                    <a:p>
                      <a:pPr indent="152400">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Sedibeng TVETC </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492</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9"/>
                  </a:ext>
                </a:extLst>
              </a:tr>
              <a:tr h="349250">
                <a:tc>
                  <a:txBody>
                    <a:bodyPr/>
                    <a:lstStyle/>
                    <a:p>
                      <a:pPr indent="152400">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South West Gauteng TVETC</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0</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10"/>
                  </a:ext>
                </a:extLst>
              </a:tr>
              <a:tr h="349250">
                <a:tc>
                  <a:txBody>
                    <a:bodyPr/>
                    <a:lstStyle/>
                    <a:p>
                      <a:pPr indent="152400">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Tshwane North TVETC </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8613</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11"/>
                  </a:ext>
                </a:extLst>
              </a:tr>
              <a:tr h="349250">
                <a:tc>
                  <a:txBody>
                    <a:bodyPr/>
                    <a:lstStyle/>
                    <a:p>
                      <a:pPr indent="152400">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Tshwane South TVETC </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840</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12"/>
                  </a:ext>
                </a:extLst>
              </a:tr>
              <a:tr h="349250">
                <a:tc>
                  <a:txBody>
                    <a:bodyPr/>
                    <a:lstStyle/>
                    <a:p>
                      <a:pPr indent="152400">
                        <a:lnSpc>
                          <a:spcPct val="150000"/>
                        </a:lnSpc>
                        <a:tabLst>
                          <a:tab pos="457200" algn="l"/>
                        </a:tabLst>
                      </a:pPr>
                      <a:r>
                        <a:rPr lang="en-ZA" sz="1600">
                          <a:solidFill>
                            <a:srgbClr val="000000"/>
                          </a:solidFill>
                          <a:effectLst/>
                          <a:latin typeface="Arial" panose="020B0604020202090204" pitchFamily="34" charset="0"/>
                          <a:ea typeface="Times New Roman" panose="02020503050405090304" pitchFamily="18" charset="0"/>
                          <a:cs typeface="Arial" panose="020B0604020202090204" pitchFamily="34" charset="0"/>
                        </a:rPr>
                        <a:t>Western TVETC </a:t>
                      </a:r>
                      <a:endParaRPr lang="en-ZA" sz="16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6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725</a:t>
                      </a:r>
                      <a:endParaRPr lang="en-ZA" sz="16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a:t>
            </a:fld>
            <a:endParaRPr lang="en-US" b="1" dirty="0"/>
          </a:p>
        </p:txBody>
      </p:sp>
      <p:sp>
        <p:nvSpPr>
          <p:cNvPr id="12" name="TextBox 11">
            <a:extLst>
              <a:ext uri="{FF2B5EF4-FFF2-40B4-BE49-F238E27FC236}">
                <a16:creationId xmlns:a16="http://schemas.microsoft.com/office/drawing/2014/main" id="{42F4E7DE-5559-FC3A-AEC0-B1D08F9D0C44}"/>
              </a:ext>
            </a:extLst>
          </p:cNvPr>
          <p:cNvSpPr txBox="1"/>
          <p:nvPr/>
        </p:nvSpPr>
        <p:spPr>
          <a:xfrm>
            <a:off x="544567" y="914400"/>
            <a:ext cx="8001000" cy="4442498"/>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The following slides, outline the focus areas of the Departmental Monitoring Tool All universities responded, either through completing the tool in advance of the monitoring visits, or by providing detailed responses in presentations during the visits, or both. </a:t>
            </a:r>
          </a:p>
          <a:p>
            <a:pPr algn="just">
              <a:lnSpc>
                <a:spcPct val="115000"/>
              </a:lnSpc>
              <a:spcAft>
                <a:spcPts val="1000"/>
              </a:spcAft>
            </a:pPr>
            <a:endParaRPr lang="en-ZA"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Data on enrolments, applications and accommodation spaces: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How many applications for new spaces did the University receive?</a:t>
            </a:r>
          </a:p>
          <a:p>
            <a:pPr marL="342900" lvl="0" indent="-342900" algn="just">
              <a:lnSpc>
                <a:spcPct val="115000"/>
              </a:lnSpc>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How many first-time entering spaces are available?</a:t>
            </a:r>
          </a:p>
          <a:p>
            <a:pPr marL="342900" lvl="0" indent="-342900" algn="just">
              <a:lnSpc>
                <a:spcPct val="115000"/>
              </a:lnSpc>
              <a:spcAft>
                <a:spcPts val="1000"/>
              </a:spcAft>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Is there adequate university owned, university leased and accredited accommodation? What is the extent of accommodation shortage if not?</a:t>
            </a:r>
          </a:p>
          <a:p>
            <a:pPr>
              <a:lnSpc>
                <a:spcPct val="115000"/>
              </a:lnSpc>
              <a:spcAft>
                <a:spcPts val="1000"/>
              </a:spcAft>
            </a:pPr>
            <a:endParaRPr lang="en-Z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7607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10501" y="0"/>
            <a:ext cx="9144000" cy="6858000"/>
          </a:xfrm>
          <a:prstGeom prst="rect">
            <a:avLst/>
          </a:prstGeom>
          <a:solidFill>
            <a:srgbClr val="CCCC00"/>
          </a:solidFill>
          <a:ln w="9525">
            <a:noFill/>
            <a:miter lim="800000"/>
            <a:headEnd/>
            <a:tailEnd/>
          </a:ln>
        </p:spPr>
      </p:pic>
      <p:sp>
        <p:nvSpPr>
          <p:cNvPr id="3" name="Title 2"/>
          <p:cNvSpPr>
            <a:spLocks noGrp="1"/>
          </p:cNvSpPr>
          <p:nvPr>
            <p:ph type="title"/>
          </p:nvPr>
        </p:nvSpPr>
        <p:spPr>
          <a:xfrm>
            <a:off x="571499" y="629478"/>
            <a:ext cx="8001000" cy="589722"/>
          </a:xfrm>
        </p:spPr>
        <p:txBody>
          <a:bodyPr/>
          <a:lstStyle/>
          <a:p>
            <a:r>
              <a:rPr lang="en-ZA" sz="2000" b="1" dirty="0"/>
              <a:t>Provisionally Admitted and Registered Students (new) – KZN</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7" name="Content Placeholder 6"/>
          <p:cNvGraphicFramePr>
            <a:graphicFrameLocks noGrp="1"/>
          </p:cNvGraphicFramePr>
          <p:nvPr>
            <p:ph idx="1"/>
          </p:nvPr>
        </p:nvGraphicFramePr>
        <p:xfrm>
          <a:off x="571499" y="1524004"/>
          <a:ext cx="8001000" cy="4721220"/>
        </p:xfrm>
        <a:graphic>
          <a:graphicData uri="http://schemas.openxmlformats.org/drawingml/2006/table">
            <a:tbl>
              <a:tblPr firstRow="1" firstCol="1" bandRow="1"/>
              <a:tblGrid>
                <a:gridCol w="5152348">
                  <a:extLst>
                    <a:ext uri="{9D8B030D-6E8A-4147-A177-3AD203B41FA5}">
                      <a16:colId xmlns:a16="http://schemas.microsoft.com/office/drawing/2014/main" val="20000"/>
                    </a:ext>
                  </a:extLst>
                </a:gridCol>
                <a:gridCol w="2848652">
                  <a:extLst>
                    <a:ext uri="{9D8B030D-6E8A-4147-A177-3AD203B41FA5}">
                      <a16:colId xmlns:a16="http://schemas.microsoft.com/office/drawing/2014/main" val="20001"/>
                    </a:ext>
                  </a:extLst>
                </a:gridCol>
              </a:tblGrid>
              <a:tr h="472122">
                <a:tc>
                  <a:txBody>
                    <a:bodyPr/>
                    <a:lstStyle/>
                    <a:p>
                      <a:pPr>
                        <a:lnSpc>
                          <a:spcPct val="150000"/>
                        </a:lnSpc>
                      </a:pPr>
                      <a:r>
                        <a:rPr lang="en-ZA" sz="1800" b="1" dirty="0">
                          <a:solidFill>
                            <a:srgbClr val="000000"/>
                          </a:solidFill>
                          <a:effectLst/>
                          <a:latin typeface="Arial" panose="020B0604020202090204" pitchFamily="34" charset="0"/>
                          <a:ea typeface="Calibri" pitchFamily="34" charset="0"/>
                          <a:cs typeface="Times New Roman" panose="02020503050405090304" pitchFamily="18" charset="0"/>
                        </a:rPr>
                        <a:t>KZN</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50000"/>
                        </a:lnSpc>
                      </a:pPr>
                      <a:r>
                        <a:rPr lang="en-ZA" sz="1800" b="1">
                          <a:solidFill>
                            <a:srgbClr val="000000"/>
                          </a:solidFill>
                          <a:effectLst/>
                          <a:latin typeface="Arial" panose="020B0604020202090204" pitchFamily="34" charset="0"/>
                          <a:ea typeface="Calibri" pitchFamily="34" charset="0"/>
                          <a:cs typeface="Times New Roman" panose="02020503050405090304" pitchFamily="18" charset="0"/>
                        </a:rPr>
                        <a:t>10025</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472122">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Coastal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2009</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472122">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Elangeni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1128</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472122">
                <a:tc>
                  <a:txBody>
                    <a:bodyPr/>
                    <a:lstStyle/>
                    <a:p>
                      <a:pPr>
                        <a:lnSpc>
                          <a:spcPct val="150000"/>
                        </a:lnSpc>
                      </a:pP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Esayidi</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1454</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472122">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Majuba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980</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472122">
                <a:tc>
                  <a:txBody>
                    <a:bodyPr/>
                    <a:lstStyle/>
                    <a:p>
                      <a:pPr>
                        <a:lnSpc>
                          <a:spcPct val="150000"/>
                        </a:lnSpc>
                      </a:pP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Mnambithi</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851</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472122">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Mthashana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629</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472122">
                <a:tc>
                  <a:txBody>
                    <a:bodyPr/>
                    <a:lstStyle/>
                    <a:p>
                      <a:pPr>
                        <a:lnSpc>
                          <a:spcPct val="150000"/>
                        </a:lnSpc>
                      </a:pP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Thekwini</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871</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r h="472122">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Umfolozi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1448</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8"/>
                  </a:ext>
                </a:extLst>
              </a:tr>
              <a:tr h="472122">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Umgungundlovu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655</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10501" y="0"/>
            <a:ext cx="9144000" cy="6858000"/>
          </a:xfrm>
          <a:prstGeom prst="rect">
            <a:avLst/>
          </a:prstGeom>
          <a:solidFill>
            <a:srgbClr val="CCCC00"/>
          </a:solidFill>
          <a:ln w="9525">
            <a:noFill/>
            <a:miter lim="800000"/>
            <a:headEnd/>
            <a:tailEnd/>
          </a:ln>
        </p:spPr>
      </p:pic>
      <p:sp>
        <p:nvSpPr>
          <p:cNvPr id="3" name="Title 2"/>
          <p:cNvSpPr>
            <a:spLocks noGrp="1"/>
          </p:cNvSpPr>
          <p:nvPr>
            <p:ph type="title"/>
          </p:nvPr>
        </p:nvSpPr>
        <p:spPr>
          <a:xfrm>
            <a:off x="571499" y="629478"/>
            <a:ext cx="8001000" cy="589722"/>
          </a:xfrm>
        </p:spPr>
        <p:txBody>
          <a:bodyPr/>
          <a:lstStyle/>
          <a:p>
            <a:r>
              <a:rPr lang="en-ZA" sz="2000" b="1" dirty="0"/>
              <a:t>Provisionally Admitted and Registered Students (new) – LP</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6" name="Content Placeholder 5"/>
          <p:cNvGraphicFramePr>
            <a:graphicFrameLocks noGrp="1"/>
          </p:cNvGraphicFramePr>
          <p:nvPr>
            <p:ph idx="1"/>
          </p:nvPr>
        </p:nvGraphicFramePr>
        <p:xfrm>
          <a:off x="571499" y="1295400"/>
          <a:ext cx="8001000" cy="4949824"/>
        </p:xfrm>
        <a:graphic>
          <a:graphicData uri="http://schemas.openxmlformats.org/drawingml/2006/table">
            <a:tbl>
              <a:tblPr firstRow="1" firstCol="1" bandRow="1"/>
              <a:tblGrid>
                <a:gridCol w="5152347">
                  <a:extLst>
                    <a:ext uri="{9D8B030D-6E8A-4147-A177-3AD203B41FA5}">
                      <a16:colId xmlns:a16="http://schemas.microsoft.com/office/drawing/2014/main" val="20000"/>
                    </a:ext>
                  </a:extLst>
                </a:gridCol>
                <a:gridCol w="2848653">
                  <a:extLst>
                    <a:ext uri="{9D8B030D-6E8A-4147-A177-3AD203B41FA5}">
                      <a16:colId xmlns:a16="http://schemas.microsoft.com/office/drawing/2014/main" val="20001"/>
                    </a:ext>
                  </a:extLst>
                </a:gridCol>
              </a:tblGrid>
              <a:tr h="618728">
                <a:tc>
                  <a:txBody>
                    <a:bodyPr/>
                    <a:lstStyle/>
                    <a:p>
                      <a:pPr>
                        <a:lnSpc>
                          <a:spcPct val="150000"/>
                        </a:lnSpc>
                      </a:pPr>
                      <a:r>
                        <a:rPr lang="en-ZA" sz="1800" b="1" dirty="0">
                          <a:solidFill>
                            <a:srgbClr val="000000"/>
                          </a:solidFill>
                          <a:effectLst/>
                          <a:latin typeface="Arial" panose="020B0604020202090204" pitchFamily="34" charset="0"/>
                          <a:ea typeface="Calibri" pitchFamily="34" charset="0"/>
                          <a:cs typeface="Times New Roman" panose="02020503050405090304" pitchFamily="18" charset="0"/>
                        </a:rPr>
                        <a:t>LP</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50000"/>
                        </a:lnSpc>
                      </a:pPr>
                      <a:r>
                        <a:rPr lang="en-ZA" sz="1800" b="1">
                          <a:solidFill>
                            <a:srgbClr val="000000"/>
                          </a:solidFill>
                          <a:effectLst/>
                          <a:latin typeface="Arial" panose="020B0604020202090204" pitchFamily="34" charset="0"/>
                          <a:ea typeface="Calibri" pitchFamily="34" charset="0"/>
                          <a:cs typeface="Times New Roman" panose="02020503050405090304" pitchFamily="18" charset="0"/>
                        </a:rPr>
                        <a:t>7703</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618728">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Capricorn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1908</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618728">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Lephalale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274</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618728">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Letaba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803</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618728">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Mopani South East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299</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618728">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Sekhukhune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933</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618728">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Vhembe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2847</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618728">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Waterberg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639</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10501" y="0"/>
            <a:ext cx="9144000" cy="6858000"/>
          </a:xfrm>
          <a:prstGeom prst="rect">
            <a:avLst/>
          </a:prstGeom>
          <a:solidFill>
            <a:srgbClr val="CCCC00"/>
          </a:solidFill>
          <a:ln w="9525">
            <a:noFill/>
            <a:miter lim="800000"/>
            <a:headEnd/>
            <a:tailEnd/>
          </a:ln>
        </p:spPr>
      </p:pic>
      <p:sp>
        <p:nvSpPr>
          <p:cNvPr id="3" name="Title 2"/>
          <p:cNvSpPr>
            <a:spLocks noGrp="1"/>
          </p:cNvSpPr>
          <p:nvPr>
            <p:ph type="title"/>
          </p:nvPr>
        </p:nvSpPr>
        <p:spPr>
          <a:xfrm>
            <a:off x="571499" y="629478"/>
            <a:ext cx="8001000" cy="589722"/>
          </a:xfrm>
        </p:spPr>
        <p:txBody>
          <a:bodyPr/>
          <a:lstStyle/>
          <a:p>
            <a:r>
              <a:rPr lang="en-ZA" sz="2000" b="1" dirty="0"/>
              <a:t>Provisionally Admitted and Registered Students (new) – LP</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6" name="Content Placeholder 5"/>
          <p:cNvGraphicFramePr>
            <a:graphicFrameLocks noGrp="1"/>
          </p:cNvGraphicFramePr>
          <p:nvPr>
            <p:ph idx="1"/>
          </p:nvPr>
        </p:nvGraphicFramePr>
        <p:xfrm>
          <a:off x="571499" y="1371600"/>
          <a:ext cx="8001000" cy="4873624"/>
        </p:xfrm>
        <a:graphic>
          <a:graphicData uri="http://schemas.openxmlformats.org/drawingml/2006/table">
            <a:tbl>
              <a:tblPr firstRow="1" firstCol="1" bandRow="1"/>
              <a:tblGrid>
                <a:gridCol w="5152347">
                  <a:extLst>
                    <a:ext uri="{9D8B030D-6E8A-4147-A177-3AD203B41FA5}">
                      <a16:colId xmlns:a16="http://schemas.microsoft.com/office/drawing/2014/main" val="20000"/>
                    </a:ext>
                  </a:extLst>
                </a:gridCol>
                <a:gridCol w="2848653">
                  <a:extLst>
                    <a:ext uri="{9D8B030D-6E8A-4147-A177-3AD203B41FA5}">
                      <a16:colId xmlns:a16="http://schemas.microsoft.com/office/drawing/2014/main" val="20001"/>
                    </a:ext>
                  </a:extLst>
                </a:gridCol>
              </a:tblGrid>
              <a:tr h="609203">
                <a:tc>
                  <a:txBody>
                    <a:bodyPr/>
                    <a:lstStyle/>
                    <a:p>
                      <a:pPr>
                        <a:lnSpc>
                          <a:spcPct val="150000"/>
                        </a:lnSpc>
                      </a:pPr>
                      <a:r>
                        <a:rPr lang="en-ZA" sz="1800" b="1" dirty="0">
                          <a:solidFill>
                            <a:srgbClr val="000000"/>
                          </a:solidFill>
                          <a:effectLst/>
                          <a:latin typeface="Arial" panose="020B0604020202090204" pitchFamily="34" charset="0"/>
                          <a:ea typeface="Calibri" pitchFamily="34" charset="0"/>
                          <a:cs typeface="Times New Roman" panose="02020503050405090304" pitchFamily="18" charset="0"/>
                        </a:rPr>
                        <a:t>LP</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50000"/>
                        </a:lnSpc>
                      </a:pPr>
                      <a:r>
                        <a:rPr lang="en-ZA" sz="1800" b="1">
                          <a:solidFill>
                            <a:srgbClr val="000000"/>
                          </a:solidFill>
                          <a:effectLst/>
                          <a:latin typeface="Arial" panose="020B0604020202090204" pitchFamily="34" charset="0"/>
                          <a:ea typeface="Calibri" pitchFamily="34" charset="0"/>
                          <a:cs typeface="Times New Roman" panose="02020503050405090304" pitchFamily="18" charset="0"/>
                        </a:rPr>
                        <a:t>7703</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609203">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Capricorn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1908</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609203">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Lephalale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274</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609203">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Letaba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803</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609203">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Mopani South East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299</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609203">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Sekhukhune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933</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609203">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Vhembe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2847</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609203">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Waterberg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639</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10501" y="0"/>
            <a:ext cx="9144000" cy="6858000"/>
          </a:xfrm>
          <a:prstGeom prst="rect">
            <a:avLst/>
          </a:prstGeom>
          <a:solidFill>
            <a:srgbClr val="CCCC00"/>
          </a:solidFill>
          <a:ln w="9525">
            <a:noFill/>
            <a:miter lim="800000"/>
            <a:headEnd/>
            <a:tailEnd/>
          </a:ln>
        </p:spPr>
      </p:pic>
      <p:sp>
        <p:nvSpPr>
          <p:cNvPr id="3" name="Title 2"/>
          <p:cNvSpPr>
            <a:spLocks noGrp="1"/>
          </p:cNvSpPr>
          <p:nvPr>
            <p:ph type="title"/>
          </p:nvPr>
        </p:nvSpPr>
        <p:spPr>
          <a:xfrm>
            <a:off x="571499" y="629478"/>
            <a:ext cx="8001000" cy="589722"/>
          </a:xfrm>
        </p:spPr>
        <p:txBody>
          <a:bodyPr/>
          <a:lstStyle/>
          <a:p>
            <a:r>
              <a:rPr lang="en-ZA" sz="2000" b="1" dirty="0"/>
              <a:t>Provisionally Admitted and Registered Students (new) – </a:t>
            </a:r>
            <a:r>
              <a:rPr lang="en-ZA" sz="2000" b="1" dirty="0" err="1"/>
              <a:t>MP&amp;NW</a:t>
            </a:r>
            <a:endParaRPr lang="en-ZA" sz="2000" b="1" dirty="0"/>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7" name="Content Placeholder 6"/>
          <p:cNvGraphicFramePr>
            <a:graphicFrameLocks noGrp="1"/>
          </p:cNvGraphicFramePr>
          <p:nvPr>
            <p:ph idx="1"/>
          </p:nvPr>
        </p:nvGraphicFramePr>
        <p:xfrm>
          <a:off x="571499" y="1524000"/>
          <a:ext cx="8115301" cy="4721224"/>
        </p:xfrm>
        <a:graphic>
          <a:graphicData uri="http://schemas.openxmlformats.org/drawingml/2006/table">
            <a:tbl>
              <a:tblPr firstRow="1" firstCol="1" bandRow="1"/>
              <a:tblGrid>
                <a:gridCol w="5225952">
                  <a:extLst>
                    <a:ext uri="{9D8B030D-6E8A-4147-A177-3AD203B41FA5}">
                      <a16:colId xmlns:a16="http://schemas.microsoft.com/office/drawing/2014/main" val="20000"/>
                    </a:ext>
                  </a:extLst>
                </a:gridCol>
                <a:gridCol w="2889349">
                  <a:extLst>
                    <a:ext uri="{9D8B030D-6E8A-4147-A177-3AD203B41FA5}">
                      <a16:colId xmlns:a16="http://schemas.microsoft.com/office/drawing/2014/main" val="20001"/>
                    </a:ext>
                  </a:extLst>
                </a:gridCol>
              </a:tblGrid>
              <a:tr h="615847">
                <a:tc>
                  <a:txBody>
                    <a:bodyPr/>
                    <a:lstStyle/>
                    <a:p>
                      <a:pPr>
                        <a:lnSpc>
                          <a:spcPct val="150000"/>
                        </a:lnSpc>
                        <a:tabLst>
                          <a:tab pos="457200" algn="l"/>
                        </a:tabLst>
                      </a:pPr>
                      <a:r>
                        <a:rPr lang="en-ZA" sz="1800" b="1"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MP</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50000"/>
                        </a:lnSpc>
                        <a:tabLst>
                          <a:tab pos="457200" algn="l"/>
                        </a:tabLst>
                      </a:pPr>
                      <a:r>
                        <a:rPr lang="en-ZA" sz="1800" b="1">
                          <a:solidFill>
                            <a:srgbClr val="000000"/>
                          </a:solidFill>
                          <a:effectLst/>
                          <a:latin typeface="Arial" panose="020B0604020202090204" pitchFamily="34" charset="0"/>
                          <a:ea typeface="Times New Roman" panose="02020503050405090304" pitchFamily="18" charset="0"/>
                          <a:cs typeface="Arial" panose="020B0604020202090204" pitchFamily="34" charset="0"/>
                        </a:rPr>
                        <a:t>799</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615847">
                <a:tc>
                  <a:txBody>
                    <a:bodyPr/>
                    <a:lstStyle/>
                    <a:p>
                      <a:pPr>
                        <a:lnSpc>
                          <a:spcPct val="150000"/>
                        </a:lnSpc>
                        <a:tabLst>
                          <a:tab pos="457200" algn="l"/>
                        </a:tabLst>
                      </a:pPr>
                      <a:r>
                        <a:rPr lang="en-ZA" sz="1800" b="1" dirty="0">
                          <a:solidFill>
                            <a:srgbClr val="C00000"/>
                          </a:solidFill>
                          <a:effectLst/>
                          <a:latin typeface="Arial" panose="020B0604020202090204" pitchFamily="34" charset="0"/>
                          <a:ea typeface="Times New Roman" panose="02020503050405090304" pitchFamily="18" charset="0"/>
                          <a:cs typeface="Arial" panose="020B0604020202090204" pitchFamily="34" charset="0"/>
                        </a:rPr>
                        <a:t>Ehlanzeni </a:t>
                      </a:r>
                      <a:r>
                        <a:rPr lang="en-ZA" sz="1800" b="1" dirty="0" err="1">
                          <a:solidFill>
                            <a:srgbClr val="C00000"/>
                          </a:solidFill>
                          <a:effectLst/>
                          <a:latin typeface="Arial" panose="020B0604020202090204" pitchFamily="34" charset="0"/>
                          <a:ea typeface="Times New Roman" panose="02020503050405090304" pitchFamily="18" charset="0"/>
                          <a:cs typeface="Arial" panose="020B0604020202090204" pitchFamily="34" charset="0"/>
                        </a:rPr>
                        <a:t>TVETC</a:t>
                      </a:r>
                      <a:r>
                        <a:rPr lang="en-ZA" sz="1800" b="1" dirty="0">
                          <a:solidFill>
                            <a:srgbClr val="C00000"/>
                          </a:solidFill>
                          <a:effectLst/>
                          <a:latin typeface="Arial" panose="020B0604020202090204" pitchFamily="34" charset="0"/>
                          <a:ea typeface="Times New Roman" panose="02020503050405090304" pitchFamily="18" charset="0"/>
                          <a:cs typeface="Arial" panose="020B0604020202090204" pitchFamily="34" charset="0"/>
                        </a:rPr>
                        <a:t> </a:t>
                      </a:r>
                      <a:endParaRPr lang="en-ZA" sz="1800" b="1" dirty="0">
                        <a:solidFill>
                          <a:srgbClr val="C00000"/>
                        </a:solidFill>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800" b="1" dirty="0">
                          <a:solidFill>
                            <a:srgbClr val="C00000"/>
                          </a:solidFill>
                          <a:effectLst/>
                          <a:latin typeface="Arial" panose="020B0604020202090204" pitchFamily="34" charset="0"/>
                          <a:ea typeface="Times New Roman" panose="02020503050405090304" pitchFamily="18" charset="0"/>
                          <a:cs typeface="Arial" panose="020B0604020202090204" pitchFamily="34" charset="0"/>
                        </a:rPr>
                        <a:t>0</a:t>
                      </a:r>
                      <a:endParaRPr lang="en-ZA" sz="1800" b="1" dirty="0">
                        <a:solidFill>
                          <a:srgbClr val="C00000"/>
                        </a:solidFill>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615847">
                <a:tc>
                  <a:txBody>
                    <a:bodyPr/>
                    <a:lstStyle/>
                    <a:p>
                      <a:pPr>
                        <a:lnSpc>
                          <a:spcPct val="150000"/>
                        </a:lnSpc>
                        <a:tabLst>
                          <a:tab pos="457200" algn="l"/>
                        </a:tabLst>
                      </a:pPr>
                      <a:r>
                        <a:rPr lang="en-ZA" sz="1800">
                          <a:solidFill>
                            <a:srgbClr val="000000"/>
                          </a:solidFill>
                          <a:effectLst/>
                          <a:latin typeface="Arial" panose="020B0604020202090204" pitchFamily="34" charset="0"/>
                          <a:ea typeface="Times New Roman" panose="02020503050405090304" pitchFamily="18" charset="0"/>
                          <a:cs typeface="Arial" panose="020B0604020202090204" pitchFamily="34" charset="0"/>
                        </a:rPr>
                        <a:t>Gert Sibande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8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606</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615847">
                <a:tc>
                  <a:txBody>
                    <a:bodyPr/>
                    <a:lstStyle/>
                    <a:p>
                      <a:pPr>
                        <a:lnSpc>
                          <a:spcPct val="150000"/>
                        </a:lnSpc>
                        <a:tabLst>
                          <a:tab pos="457200" algn="l"/>
                        </a:tabLst>
                      </a:pPr>
                      <a:r>
                        <a:rPr lang="en-ZA" sz="1800">
                          <a:solidFill>
                            <a:srgbClr val="000000"/>
                          </a:solidFill>
                          <a:effectLst/>
                          <a:latin typeface="Arial" panose="020B0604020202090204" pitchFamily="34" charset="0"/>
                          <a:ea typeface="Times New Roman" panose="02020503050405090304" pitchFamily="18" charset="0"/>
                          <a:cs typeface="Arial" panose="020B0604020202090204" pitchFamily="34" charset="0"/>
                        </a:rPr>
                        <a:t>Nkangala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8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193</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564459">
                <a:tc>
                  <a:txBody>
                    <a:bodyPr/>
                    <a:lstStyle/>
                    <a:p>
                      <a:pPr>
                        <a:lnSpc>
                          <a:spcPct val="150000"/>
                        </a:lnSpc>
                      </a:pPr>
                      <a:r>
                        <a:rPr lang="en-ZA" sz="1800" b="1" dirty="0">
                          <a:solidFill>
                            <a:srgbClr val="000000"/>
                          </a:solidFill>
                          <a:effectLst/>
                          <a:latin typeface="Arial" panose="020B0604020202090204" pitchFamily="34" charset="0"/>
                          <a:ea typeface="Calibri" pitchFamily="34" charset="0"/>
                          <a:cs typeface="Times New Roman" panose="02020503050405090304" pitchFamily="18" charset="0"/>
                        </a:rPr>
                        <a:t>NW</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50000"/>
                        </a:lnSpc>
                      </a:pPr>
                      <a:r>
                        <a:rPr lang="en-ZA" sz="1800" b="1" dirty="0">
                          <a:solidFill>
                            <a:srgbClr val="000000"/>
                          </a:solidFill>
                          <a:effectLst/>
                          <a:latin typeface="Arial" panose="020B0604020202090204" pitchFamily="34" charset="0"/>
                          <a:ea typeface="Calibri" pitchFamily="34" charset="0"/>
                          <a:cs typeface="Times New Roman" panose="02020503050405090304" pitchFamily="18" charset="0"/>
                        </a:rPr>
                        <a:t>1658</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4"/>
                  </a:ext>
                </a:extLst>
              </a:tr>
              <a:tr h="564459">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Orbit TVETC</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1075</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564459">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Taletso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149</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564459">
                <a:tc>
                  <a:txBody>
                    <a:bodyPr/>
                    <a:lstStyle/>
                    <a:p>
                      <a:pP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Vuselela  TVETC </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434</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solidFill>
            <a:srgbClr val="CCCC00"/>
          </a:solidFill>
          <a:ln w="9525">
            <a:noFill/>
            <a:miter lim="800000"/>
            <a:headEnd/>
            <a:tailEnd/>
          </a:ln>
        </p:spPr>
      </p:pic>
      <p:sp>
        <p:nvSpPr>
          <p:cNvPr id="3" name="Title 2"/>
          <p:cNvSpPr>
            <a:spLocks noGrp="1"/>
          </p:cNvSpPr>
          <p:nvPr>
            <p:ph type="title"/>
          </p:nvPr>
        </p:nvSpPr>
        <p:spPr>
          <a:xfrm>
            <a:off x="571499" y="629478"/>
            <a:ext cx="8001000" cy="589722"/>
          </a:xfrm>
        </p:spPr>
        <p:txBody>
          <a:bodyPr/>
          <a:lstStyle/>
          <a:p>
            <a:r>
              <a:rPr lang="en-ZA" sz="2000" b="1" dirty="0"/>
              <a:t>Provisionally Admitted and Registered Students (new) – </a:t>
            </a:r>
            <a:r>
              <a:rPr lang="en-ZA" sz="2000" b="1" dirty="0" err="1"/>
              <a:t>NC&amp;WC</a:t>
            </a:r>
            <a:endParaRPr lang="en-ZA" sz="2000" b="1" dirty="0"/>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6" name="Content Placeholder 5"/>
          <p:cNvGraphicFramePr>
            <a:graphicFrameLocks noGrp="1"/>
          </p:cNvGraphicFramePr>
          <p:nvPr>
            <p:ph idx="1"/>
          </p:nvPr>
        </p:nvGraphicFramePr>
        <p:xfrm>
          <a:off x="533399" y="1692191"/>
          <a:ext cx="8039099" cy="3292200"/>
        </p:xfrm>
        <a:graphic>
          <a:graphicData uri="http://schemas.openxmlformats.org/drawingml/2006/table">
            <a:tbl>
              <a:tblPr firstRow="1" firstCol="1" bandRow="1"/>
              <a:tblGrid>
                <a:gridCol w="5176882">
                  <a:extLst>
                    <a:ext uri="{9D8B030D-6E8A-4147-A177-3AD203B41FA5}">
                      <a16:colId xmlns:a16="http://schemas.microsoft.com/office/drawing/2014/main" val="20000"/>
                    </a:ext>
                  </a:extLst>
                </a:gridCol>
                <a:gridCol w="2862217">
                  <a:extLst>
                    <a:ext uri="{9D8B030D-6E8A-4147-A177-3AD203B41FA5}">
                      <a16:colId xmlns:a16="http://schemas.microsoft.com/office/drawing/2014/main" val="20001"/>
                    </a:ext>
                  </a:extLst>
                </a:gridCol>
              </a:tblGrid>
              <a:tr h="337623">
                <a:tc>
                  <a:txBody>
                    <a:bodyPr/>
                    <a:lstStyle/>
                    <a:p>
                      <a:pPr>
                        <a:lnSpc>
                          <a:spcPct val="150000"/>
                        </a:lnSpc>
                      </a:pPr>
                      <a:r>
                        <a:rPr lang="en-ZA" sz="1800" b="1" dirty="0">
                          <a:solidFill>
                            <a:srgbClr val="000000"/>
                          </a:solidFill>
                          <a:effectLst/>
                          <a:latin typeface="Arial" panose="020B0604020202090204" pitchFamily="34" charset="0"/>
                          <a:ea typeface="Calibri" pitchFamily="34" charset="0"/>
                          <a:cs typeface="Times New Roman" panose="02020503050405090304" pitchFamily="18" charset="0"/>
                        </a:rPr>
                        <a:t>NC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50000"/>
                        </a:lnSpc>
                      </a:pPr>
                      <a:r>
                        <a:rPr lang="en-ZA" sz="1800" b="1">
                          <a:solidFill>
                            <a:srgbClr val="000000"/>
                          </a:solidFill>
                          <a:effectLst/>
                          <a:latin typeface="Arial" panose="020B0604020202090204" pitchFamily="34" charset="0"/>
                          <a:ea typeface="Calibri" pitchFamily="34" charset="0"/>
                          <a:cs typeface="Times New Roman" panose="02020503050405090304" pitchFamily="18" charset="0"/>
                        </a:rPr>
                        <a:t>285</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337623">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Northern Cape Rural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221</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337623">
                <a:tc>
                  <a:txBody>
                    <a:bodyPr/>
                    <a:lstStyle/>
                    <a:p>
                      <a:pPr>
                        <a:lnSpc>
                          <a:spcPct val="150000"/>
                        </a:lnSpc>
                      </a:pP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Northern Cape Urban </a:t>
                      </a:r>
                      <a:r>
                        <a:rPr lang="en-ZA" sz="1800" dirty="0" err="1">
                          <a:solidFill>
                            <a:srgbClr val="000000"/>
                          </a:solidFill>
                          <a:effectLst/>
                          <a:latin typeface="Arial" panose="020B0604020202090204" pitchFamily="34" charset="0"/>
                          <a:ea typeface="Calibri" pitchFamily="34" charset="0"/>
                          <a:cs typeface="Times New Roman" panose="02020503050405090304" pitchFamily="18" charset="0"/>
                        </a:rPr>
                        <a:t>TVETC</a:t>
                      </a:r>
                      <a:r>
                        <a:rPr lang="en-ZA" sz="1800" dirty="0">
                          <a:solidFill>
                            <a:srgbClr val="000000"/>
                          </a:solidFill>
                          <a:effectLst/>
                          <a:latin typeface="Arial" panose="020B0604020202090204" pitchFamily="34" charset="0"/>
                          <a:ea typeface="Calibri" pitchFamily="34" charset="0"/>
                          <a:cs typeface="Times New Roman" panose="02020503050405090304" pitchFamily="18"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pPr>
                      <a:r>
                        <a:rPr lang="en-ZA" sz="1800">
                          <a:solidFill>
                            <a:srgbClr val="000000"/>
                          </a:solidFill>
                          <a:effectLst/>
                          <a:latin typeface="Arial" panose="020B0604020202090204" pitchFamily="34" charset="0"/>
                          <a:ea typeface="Calibri" pitchFamily="34" charset="0"/>
                          <a:cs typeface="Times New Roman" panose="02020503050405090304" pitchFamily="18" charset="0"/>
                        </a:rPr>
                        <a:t>64</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368360">
                <a:tc>
                  <a:txBody>
                    <a:bodyPr/>
                    <a:lstStyle/>
                    <a:p>
                      <a:pPr>
                        <a:lnSpc>
                          <a:spcPct val="150000"/>
                        </a:lnSpc>
                        <a:tabLst>
                          <a:tab pos="457200" algn="l"/>
                        </a:tabLst>
                      </a:pPr>
                      <a:r>
                        <a:rPr lang="en-ZA" sz="1800" b="1"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WC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50000"/>
                        </a:lnSpc>
                        <a:tabLst>
                          <a:tab pos="457200" algn="l"/>
                        </a:tabLst>
                      </a:pPr>
                      <a:r>
                        <a:rPr lang="en-ZA" sz="1800" b="1">
                          <a:solidFill>
                            <a:srgbClr val="000000"/>
                          </a:solidFill>
                          <a:effectLst/>
                          <a:latin typeface="Arial" panose="020B0604020202090204" pitchFamily="34" charset="0"/>
                          <a:ea typeface="Times New Roman" panose="02020503050405090304" pitchFamily="18" charset="0"/>
                          <a:cs typeface="Arial" panose="020B0604020202090204" pitchFamily="34" charset="0"/>
                        </a:rPr>
                        <a:t>3282</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3"/>
                  </a:ext>
                </a:extLst>
              </a:tr>
              <a:tr h="368360">
                <a:tc>
                  <a:txBody>
                    <a:bodyPr/>
                    <a:lstStyle/>
                    <a:p>
                      <a:pPr>
                        <a:lnSpc>
                          <a:spcPct val="150000"/>
                        </a:lnSpc>
                        <a:tabLst>
                          <a:tab pos="457200" algn="l"/>
                        </a:tabLst>
                      </a:pPr>
                      <a:r>
                        <a:rPr lang="en-ZA" sz="18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Boland </a:t>
                      </a:r>
                      <a:r>
                        <a:rPr lang="en-ZA" sz="1800" dirty="0" err="1">
                          <a:solidFill>
                            <a:srgbClr val="000000"/>
                          </a:solidFill>
                          <a:effectLst/>
                          <a:latin typeface="Arial" panose="020B0604020202090204" pitchFamily="34" charset="0"/>
                          <a:ea typeface="Times New Roman" panose="02020503050405090304" pitchFamily="18" charset="0"/>
                          <a:cs typeface="Arial" panose="020B0604020202090204" pitchFamily="34" charset="0"/>
                        </a:rPr>
                        <a:t>TVTEC</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800">
                          <a:solidFill>
                            <a:srgbClr val="000000"/>
                          </a:solidFill>
                          <a:effectLst/>
                          <a:latin typeface="Arial" panose="020B0604020202090204" pitchFamily="34" charset="0"/>
                          <a:ea typeface="Times New Roman" panose="02020503050405090304" pitchFamily="18" charset="0"/>
                          <a:cs typeface="Arial" panose="020B0604020202090204" pitchFamily="34" charset="0"/>
                        </a:rPr>
                        <a:t>1021</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368360">
                <a:tc>
                  <a:txBody>
                    <a:bodyPr/>
                    <a:lstStyle/>
                    <a:p>
                      <a:pPr>
                        <a:lnSpc>
                          <a:spcPct val="150000"/>
                        </a:lnSpc>
                        <a:tabLst>
                          <a:tab pos="457200" algn="l"/>
                        </a:tabLst>
                      </a:pPr>
                      <a:r>
                        <a:rPr lang="en-ZA" sz="18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College of Cape Town for TVET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800">
                          <a:solidFill>
                            <a:srgbClr val="000000"/>
                          </a:solidFill>
                          <a:effectLst/>
                          <a:latin typeface="Arial" panose="020B0604020202090204" pitchFamily="34" charset="0"/>
                          <a:ea typeface="Times New Roman" panose="02020503050405090304" pitchFamily="18" charset="0"/>
                          <a:cs typeface="Arial" panose="020B0604020202090204" pitchFamily="34" charset="0"/>
                        </a:rPr>
                        <a:t>796</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368360">
                <a:tc>
                  <a:txBody>
                    <a:bodyPr/>
                    <a:lstStyle/>
                    <a:p>
                      <a:pPr>
                        <a:lnSpc>
                          <a:spcPct val="150000"/>
                        </a:lnSpc>
                        <a:tabLst>
                          <a:tab pos="457200" algn="l"/>
                        </a:tabLst>
                      </a:pPr>
                      <a:r>
                        <a:rPr lang="en-ZA" sz="1800">
                          <a:solidFill>
                            <a:srgbClr val="000000"/>
                          </a:solidFill>
                          <a:effectLst/>
                          <a:latin typeface="Arial" panose="020B0604020202090204" pitchFamily="34" charset="0"/>
                          <a:ea typeface="Times New Roman" panose="02020503050405090304" pitchFamily="18" charset="0"/>
                          <a:cs typeface="Arial" panose="020B0604020202090204" pitchFamily="34" charset="0"/>
                        </a:rPr>
                        <a:t>False Bay TVETC</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8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1050</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368360">
                <a:tc>
                  <a:txBody>
                    <a:bodyPr/>
                    <a:lstStyle/>
                    <a:p>
                      <a:pPr>
                        <a:lnSpc>
                          <a:spcPct val="150000"/>
                        </a:lnSpc>
                        <a:tabLst>
                          <a:tab pos="457200" algn="l"/>
                        </a:tabLst>
                      </a:pPr>
                      <a:r>
                        <a:rPr lang="en-ZA" sz="18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South Cape </a:t>
                      </a:r>
                      <a:r>
                        <a:rPr lang="en-ZA" sz="1800" dirty="0" err="1">
                          <a:solidFill>
                            <a:srgbClr val="000000"/>
                          </a:solidFill>
                          <a:effectLst/>
                          <a:latin typeface="Arial" panose="020B0604020202090204" pitchFamily="34" charset="0"/>
                          <a:ea typeface="Times New Roman" panose="02020503050405090304" pitchFamily="18" charset="0"/>
                          <a:cs typeface="Arial" panose="020B0604020202090204" pitchFamily="34" charset="0"/>
                        </a:rPr>
                        <a:t>TVETC</a:t>
                      </a:r>
                      <a:r>
                        <a:rPr lang="en-ZA" sz="18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 </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8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67</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r h="368360">
                <a:tc>
                  <a:txBody>
                    <a:bodyPr/>
                    <a:lstStyle/>
                    <a:p>
                      <a:pPr>
                        <a:lnSpc>
                          <a:spcPct val="150000"/>
                        </a:lnSpc>
                        <a:tabLst>
                          <a:tab pos="457200" algn="l"/>
                        </a:tabLst>
                      </a:pPr>
                      <a:r>
                        <a:rPr lang="en-ZA" sz="1800">
                          <a:solidFill>
                            <a:srgbClr val="000000"/>
                          </a:solidFill>
                          <a:effectLst/>
                          <a:latin typeface="Arial" panose="020B0604020202090204" pitchFamily="34" charset="0"/>
                          <a:ea typeface="Times New Roman" panose="02020503050405090304" pitchFamily="18" charset="0"/>
                          <a:cs typeface="Arial" panose="020B0604020202090204" pitchFamily="34" charset="0"/>
                        </a:rPr>
                        <a:t>West Coast TVETC</a:t>
                      </a:r>
                      <a:endParaRPr lang="en-ZA" sz="180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50000"/>
                        </a:lnSpc>
                        <a:tabLst>
                          <a:tab pos="457200" algn="l"/>
                        </a:tabLst>
                      </a:pPr>
                      <a:r>
                        <a:rPr lang="en-ZA" sz="1800"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348</a:t>
                      </a:r>
                      <a:endParaRPr lang="en-ZA" sz="1800" dirty="0">
                        <a:effectLst/>
                        <a:latin typeface="Arial" panose="020B0604020202090204"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8"/>
                  </a:ext>
                </a:extLst>
              </a:tr>
            </a:tbl>
          </a:graphicData>
        </a:graphic>
      </p:graphicFrame>
      <p:graphicFrame>
        <p:nvGraphicFramePr>
          <p:cNvPr id="8" name="Table 7"/>
          <p:cNvGraphicFramePr>
            <a:graphicFrameLocks noGrp="1"/>
          </p:cNvGraphicFramePr>
          <p:nvPr/>
        </p:nvGraphicFramePr>
        <p:xfrm>
          <a:off x="1905000" y="5395511"/>
          <a:ext cx="5943600" cy="612000"/>
        </p:xfrm>
        <a:graphic>
          <a:graphicData uri="http://schemas.openxmlformats.org/drawingml/2006/table">
            <a:tbl>
              <a:tblPr firstRow="1" firstCol="1" bandRow="1"/>
              <a:tblGrid>
                <a:gridCol w="3827458">
                  <a:extLst>
                    <a:ext uri="{9D8B030D-6E8A-4147-A177-3AD203B41FA5}">
                      <a16:colId xmlns:a16="http://schemas.microsoft.com/office/drawing/2014/main" val="20000"/>
                    </a:ext>
                  </a:extLst>
                </a:gridCol>
                <a:gridCol w="2116142">
                  <a:extLst>
                    <a:ext uri="{9D8B030D-6E8A-4147-A177-3AD203B41FA5}">
                      <a16:colId xmlns:a16="http://schemas.microsoft.com/office/drawing/2014/main" val="20001"/>
                    </a:ext>
                  </a:extLst>
                </a:gridCol>
              </a:tblGrid>
              <a:tr h="612000">
                <a:tc>
                  <a:txBody>
                    <a:bodyPr/>
                    <a:lstStyle/>
                    <a:p>
                      <a:pPr algn="ctr">
                        <a:lnSpc>
                          <a:spcPct val="150000"/>
                        </a:lnSpc>
                        <a:tabLst>
                          <a:tab pos="457200" algn="l"/>
                        </a:tabLst>
                      </a:pPr>
                      <a:r>
                        <a:rPr lang="en-ZA" sz="2000" b="1"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Grand Total (National)</a:t>
                      </a:r>
                      <a:endParaRPr lang="en-ZA" sz="2000" dirty="0">
                        <a:effectLst/>
                        <a:latin typeface="Arial" panose="020B0604020202090204" pitchFamily="34" charset="0"/>
                        <a:ea typeface="Calibri" pitchFamily="34" charset="0"/>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tabLst>
                          <a:tab pos="457200" algn="l"/>
                        </a:tabLst>
                      </a:pPr>
                      <a:r>
                        <a:rPr lang="en-ZA" sz="2000" b="1" dirty="0">
                          <a:solidFill>
                            <a:srgbClr val="000000"/>
                          </a:solidFill>
                          <a:effectLst/>
                          <a:latin typeface="Arial" panose="020B0604020202090204" pitchFamily="34" charset="0"/>
                          <a:ea typeface="Times New Roman" panose="02020503050405090304" pitchFamily="18" charset="0"/>
                          <a:cs typeface="Arial" panose="020B0604020202090204" pitchFamily="34" charset="0"/>
                        </a:rPr>
                        <a:t>45049</a:t>
                      </a:r>
                      <a:endParaRPr lang="en-ZA" sz="2000" dirty="0">
                        <a:effectLst/>
                        <a:latin typeface="Arial" panose="020B0604020202090204" pitchFamily="34" charset="0"/>
                        <a:ea typeface="Calibri" pitchFamily="34" charset="0"/>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38100" y="-5862"/>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990600"/>
          </a:xfrm>
        </p:spPr>
        <p:txBody>
          <a:bodyPr/>
          <a:lstStyle/>
          <a:p>
            <a:r>
              <a:rPr lang="en-ZA" sz="3200" b="1" dirty="0"/>
              <a:t>Returning Students</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EA9EB2-108A-4BEC-BB25-443CCE96D918}"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5" name="Rectangle: Rounded Corners 4"/>
          <p:cNvSpPr/>
          <p:nvPr/>
        </p:nvSpPr>
        <p:spPr>
          <a:xfrm>
            <a:off x="685800" y="1440229"/>
            <a:ext cx="7696200" cy="693371"/>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90204"/>
                <a:ea typeface="+mn-ea"/>
                <a:cs typeface="+mn-cs"/>
              </a:rPr>
              <a:t>Colleges by enlarge still do not pre-enrol returning students in the previous academic year.</a:t>
            </a:r>
          </a:p>
        </p:txBody>
      </p:sp>
      <p:graphicFrame>
        <p:nvGraphicFramePr>
          <p:cNvPr id="7" name="Content Placeholder 6"/>
          <p:cNvGraphicFramePr>
            <a:graphicFrameLocks noGrp="1"/>
          </p:cNvGraphicFramePr>
          <p:nvPr>
            <p:ph idx="1"/>
          </p:nvPr>
        </p:nvGraphicFramePr>
        <p:xfrm>
          <a:off x="381001" y="2388441"/>
          <a:ext cx="8191498" cy="38567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ABFDD9-386B-4635-A8AB-4BCCAEB4E35F}" type="slidenum">
              <a:rPr kumimoji="0" lang="en-US" sz="1400" b="1" i="0" u="none" strike="noStrike" kern="1200" cap="none" spc="0" normalizeH="0" baseline="0" noProof="0" smtClean="0">
                <a:ln>
                  <a:noFill/>
                </a:ln>
                <a:solidFill>
                  <a:srgbClr val="000000"/>
                </a:solidFill>
                <a:effectLst/>
                <a:uLnTx/>
                <a:uFillTx/>
                <a:latin typeface="Arial" panose="020B0604020202090204" pitchFamily="34" charset="0"/>
                <a:ea typeface="+mn-ea"/>
                <a:cs typeface="Arial" panose="020B060402020209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1" i="0" u="none" strike="noStrike" kern="1200" cap="none" spc="0" normalizeH="0" baseline="0" noProof="0" dirty="0">
              <a:ln>
                <a:noFill/>
              </a:ln>
              <a:solidFill>
                <a:srgbClr val="000000"/>
              </a:solidFill>
              <a:effectLst/>
              <a:uLnTx/>
              <a:uFillTx/>
              <a:latin typeface="Arial" panose="020B0604020202090204" pitchFamily="34" charset="0"/>
              <a:ea typeface="+mn-ea"/>
              <a:cs typeface="Arial" panose="020B0604020202090204" pitchFamily="34" charset="0"/>
            </a:endParaRPr>
          </a:p>
        </p:txBody>
      </p:sp>
      <p:sp>
        <p:nvSpPr>
          <p:cNvPr id="85" name="Content Placeholder 2"/>
          <p:cNvSpPr txBox="1"/>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0" fontAlgn="base" latinLnBrk="0" hangingPunct="0">
              <a:lnSpc>
                <a:spcPct val="100000"/>
              </a:lnSpc>
              <a:spcBef>
                <a:spcPct val="20000"/>
              </a:spcBef>
              <a:spcAft>
                <a:spcPct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TextBox 85"/>
          <p:cNvSpPr txBox="1"/>
          <p:nvPr/>
        </p:nvSpPr>
        <p:spPr>
          <a:xfrm>
            <a:off x="304800" y="436337"/>
            <a:ext cx="8458200" cy="46166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57200" marR="0" lvl="1" indent="0" algn="ctr" defTabSz="914400" rtl="0" eaLnBrk="1" fontAlgn="base"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srgbClr val="000000"/>
                </a:solidFill>
                <a:effectLst/>
                <a:uLnTx/>
                <a:uFillTx/>
                <a:latin typeface="Arial"/>
                <a:ea typeface="+mn-ea"/>
                <a:cs typeface="+mn-cs"/>
              </a:rPr>
              <a:t>Curriculum Review</a:t>
            </a:r>
          </a:p>
        </p:txBody>
      </p:sp>
      <p:sp>
        <p:nvSpPr>
          <p:cNvPr id="6" name="Content Placeholder 5"/>
          <p:cNvSpPr>
            <a:spLocks noGrp="1"/>
          </p:cNvSpPr>
          <p:nvPr>
            <p:ph idx="1"/>
          </p:nvPr>
        </p:nvSpPr>
        <p:spPr>
          <a:xfrm>
            <a:off x="482184" y="1112837"/>
            <a:ext cx="8179632" cy="5234223"/>
          </a:xfrm>
        </p:spPr>
        <p:txBody>
          <a:bodyPr/>
          <a:lstStyle/>
          <a:p>
            <a:pPr>
              <a:lnSpc>
                <a:spcPct val="107000"/>
              </a:lnSpc>
              <a:spcAft>
                <a:spcPts val="800"/>
              </a:spcAft>
            </a:pPr>
            <a:r>
              <a:rPr lang="en-ZA" sz="1800" dirty="0">
                <a:effectLst/>
                <a:latin typeface="Arial" panose="020B0604020202090204" pitchFamily="34" charset="0"/>
                <a:ea typeface="Calibri" pitchFamily="34" charset="0"/>
                <a:cs typeface="Arial" panose="020B0604020202090204" pitchFamily="34" charset="0"/>
              </a:rPr>
              <a:t>The curriculum transformation approach consists of the following elements:</a:t>
            </a:r>
          </a:p>
          <a:p>
            <a:pPr marL="0" indent="0">
              <a:lnSpc>
                <a:spcPct val="107000"/>
              </a:lnSpc>
              <a:spcAft>
                <a:spcPts val="800"/>
              </a:spcAft>
              <a:buNone/>
            </a:pPr>
            <a:r>
              <a:rPr lang="en-ZA" sz="1800" dirty="0">
                <a:effectLst/>
                <a:latin typeface="Arial" panose="020B0604020202090204" pitchFamily="34" charset="0"/>
                <a:ea typeface="Calibri" pitchFamily="34" charset="0"/>
                <a:cs typeface="Arial" panose="020B0604020202090204" pitchFamily="34" charset="0"/>
              </a:rPr>
              <a:t>(</a:t>
            </a:r>
            <a:r>
              <a:rPr lang="en-ZA" sz="1800" b="1" dirty="0">
                <a:effectLst/>
                <a:latin typeface="Arial" panose="020B0604020202090204" pitchFamily="34" charset="0"/>
                <a:ea typeface="Calibri" pitchFamily="34" charset="0"/>
                <a:cs typeface="Arial" panose="020B0604020202090204" pitchFamily="34" charset="0"/>
              </a:rPr>
              <a:t>a) review and revise</a:t>
            </a:r>
            <a:r>
              <a:rPr lang="en-ZA" sz="1800" dirty="0">
                <a:effectLst/>
                <a:latin typeface="Arial" panose="020B0604020202090204" pitchFamily="34" charset="0"/>
                <a:ea typeface="Calibri" pitchFamily="34" charset="0"/>
                <a:cs typeface="Arial" panose="020B0604020202090204" pitchFamily="34" charset="0"/>
              </a:rPr>
              <a:t> </a:t>
            </a:r>
          </a:p>
          <a:p>
            <a:pPr algn="just">
              <a:lnSpc>
                <a:spcPct val="107000"/>
              </a:lnSpc>
              <a:spcAft>
                <a:spcPts val="800"/>
              </a:spcAft>
            </a:pPr>
            <a:r>
              <a:rPr lang="en-ZA" sz="1800" dirty="0">
                <a:effectLst/>
                <a:latin typeface="Arial" panose="020B0604020202090204" pitchFamily="34" charset="0"/>
                <a:ea typeface="Calibri" pitchFamily="34" charset="0"/>
                <a:cs typeface="Arial" panose="020B0604020202090204" pitchFamily="34" charset="0"/>
              </a:rPr>
              <a:t>This involves the review and revision of relevant subjects and programmes to update them with current knowledge, workplace standards, and teaching and learning methodologies which enable development of 21</a:t>
            </a:r>
            <a:r>
              <a:rPr lang="en-ZA" sz="1800" baseline="30000" dirty="0">
                <a:effectLst/>
                <a:latin typeface="Arial" panose="020B0604020202090204" pitchFamily="34" charset="0"/>
                <a:ea typeface="Calibri" pitchFamily="34" charset="0"/>
                <a:cs typeface="Arial" panose="020B0604020202090204" pitchFamily="34" charset="0"/>
              </a:rPr>
              <a:t>st</a:t>
            </a:r>
            <a:r>
              <a:rPr lang="en-ZA" sz="1800" dirty="0">
                <a:effectLst/>
                <a:latin typeface="Arial" panose="020B0604020202090204" pitchFamily="34" charset="0"/>
                <a:ea typeface="Calibri" pitchFamily="34" charset="0"/>
                <a:cs typeface="Arial" panose="020B0604020202090204" pitchFamily="34" charset="0"/>
              </a:rPr>
              <a:t> century skills. In this regard the DHET will continue in 2023 to review and revise identified subjects in the NATED programmes. Since 2018/19, more than 60 subjects have been reviewed and are implemented. </a:t>
            </a:r>
          </a:p>
          <a:p>
            <a:pPr marL="0" indent="0">
              <a:lnSpc>
                <a:spcPct val="107000"/>
              </a:lnSpc>
              <a:spcAft>
                <a:spcPts val="800"/>
              </a:spcAft>
              <a:buNone/>
            </a:pPr>
            <a:r>
              <a:rPr lang="en-ZA" sz="1800" dirty="0">
                <a:effectLst/>
                <a:latin typeface="Arial" panose="020B0604020202090204" pitchFamily="34" charset="0"/>
                <a:ea typeface="Calibri" pitchFamily="34" charset="0"/>
                <a:cs typeface="Arial" panose="020B0604020202090204" pitchFamily="34" charset="0"/>
              </a:rPr>
              <a:t>(</a:t>
            </a:r>
            <a:r>
              <a:rPr lang="en-ZA" sz="1800" b="1" dirty="0">
                <a:effectLst/>
                <a:latin typeface="Arial" panose="020B0604020202090204" pitchFamily="34" charset="0"/>
                <a:ea typeface="Calibri" pitchFamily="34" charset="0"/>
                <a:cs typeface="Arial" panose="020B0604020202090204" pitchFamily="34" charset="0"/>
              </a:rPr>
              <a:t>b) Rationalise programmes</a:t>
            </a:r>
            <a:endParaRPr lang="en-ZA" sz="1800" dirty="0">
              <a:effectLst/>
              <a:latin typeface="Arial" panose="020B0604020202090204" pitchFamily="34" charset="0"/>
              <a:ea typeface="Calibri" pitchFamily="34" charset="0"/>
              <a:cs typeface="Arial" panose="020B0604020202090204" pitchFamily="34" charset="0"/>
            </a:endParaRPr>
          </a:p>
          <a:p>
            <a:pPr algn="just">
              <a:lnSpc>
                <a:spcPct val="107000"/>
              </a:lnSpc>
              <a:spcAft>
                <a:spcPts val="800"/>
              </a:spcAft>
            </a:pPr>
            <a:r>
              <a:rPr lang="en-ZA" sz="1800" dirty="0">
                <a:effectLst/>
                <a:latin typeface="Arial" panose="020B0604020202090204" pitchFamily="34" charset="0"/>
                <a:ea typeface="Calibri" pitchFamily="34" charset="0"/>
                <a:cs typeface="Arial" panose="020B0604020202090204" pitchFamily="34" charset="0"/>
              </a:rPr>
              <a:t>Identify and discontinue (downscale) programmes and qualifications that do not serve a meaningful purpose anymore. These are either replaced with new appropriately designed programmes and qualifications or there is a total phase out. The preparation of phase out of N1 – N3 programmes will continue alongside the upscaling of Occupational Qualifications, mainly in the artisan training programmes. </a:t>
            </a:r>
          </a:p>
          <a:p>
            <a:endParaRPr lang="en-ZA" sz="2000" dirty="0">
              <a:latin typeface="Calibri" pitchFamily="34" charset="0"/>
              <a:cs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ABFDD9-386B-4635-A8AB-4BCCAEB4E35F}" type="slidenum">
              <a:rPr kumimoji="0" lang="en-US" sz="1400" b="1" i="0" u="none" strike="noStrike" kern="1200" cap="none" spc="0" normalizeH="0" baseline="0" noProof="0" smtClean="0">
                <a:ln>
                  <a:noFill/>
                </a:ln>
                <a:solidFill>
                  <a:srgbClr val="000000"/>
                </a:solidFill>
                <a:effectLst/>
                <a:uLnTx/>
                <a:uFillTx/>
                <a:latin typeface="Arial" panose="020B0604020202090204" pitchFamily="34" charset="0"/>
                <a:ea typeface="+mn-ea"/>
                <a:cs typeface="Arial" panose="020B060402020209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1" i="0" u="none" strike="noStrike" kern="1200" cap="none" spc="0" normalizeH="0" baseline="0" noProof="0" dirty="0">
              <a:ln>
                <a:noFill/>
              </a:ln>
              <a:solidFill>
                <a:srgbClr val="000000"/>
              </a:solidFill>
              <a:effectLst/>
              <a:uLnTx/>
              <a:uFillTx/>
              <a:latin typeface="Arial" panose="020B0604020202090204" pitchFamily="34" charset="0"/>
              <a:ea typeface="+mn-ea"/>
              <a:cs typeface="Arial" panose="020B0604020202090204" pitchFamily="34" charset="0"/>
            </a:endParaRPr>
          </a:p>
        </p:txBody>
      </p:sp>
      <p:sp>
        <p:nvSpPr>
          <p:cNvPr id="85" name="Content Placeholder 2"/>
          <p:cNvSpPr txBox="1"/>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0" fontAlgn="base" latinLnBrk="0" hangingPunct="0">
              <a:lnSpc>
                <a:spcPct val="100000"/>
              </a:lnSpc>
              <a:spcBef>
                <a:spcPct val="20000"/>
              </a:spcBef>
              <a:spcAft>
                <a:spcPct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Content Placeholder 5"/>
          <p:cNvSpPr>
            <a:spLocks noGrp="1"/>
          </p:cNvSpPr>
          <p:nvPr>
            <p:ph idx="1"/>
          </p:nvPr>
        </p:nvSpPr>
        <p:spPr>
          <a:xfrm>
            <a:off x="482184" y="1112837"/>
            <a:ext cx="8179632" cy="5234223"/>
          </a:xfrm>
        </p:spPr>
        <p:txBody>
          <a:bodyPr/>
          <a:lstStyle/>
          <a:p>
            <a:pPr marL="0" indent="0">
              <a:lnSpc>
                <a:spcPct val="107000"/>
              </a:lnSpc>
              <a:spcAft>
                <a:spcPts val="800"/>
              </a:spcAft>
              <a:buNone/>
            </a:pPr>
            <a:r>
              <a:rPr lang="en-ZA" sz="2000" b="1" dirty="0">
                <a:effectLst/>
                <a:latin typeface="Arial" panose="020B0604020202090204" pitchFamily="34" charset="0"/>
                <a:ea typeface="Calibri" pitchFamily="34" charset="0"/>
                <a:cs typeface="Arial" panose="020B0604020202090204" pitchFamily="34" charset="0"/>
              </a:rPr>
              <a:t>(c) </a:t>
            </a:r>
            <a:r>
              <a:rPr lang="en-ZA" sz="1800" b="1" dirty="0">
                <a:effectLst/>
                <a:latin typeface="Arial" panose="020B0604020202090204" pitchFamily="34" charset="0"/>
                <a:ea typeface="Calibri" pitchFamily="34" charset="0"/>
                <a:cs typeface="Arial" panose="020B0604020202090204" pitchFamily="34" charset="0"/>
              </a:rPr>
              <a:t>align PQMs with industry and societal</a:t>
            </a:r>
            <a:endParaRPr lang="en-ZA" sz="1800" dirty="0">
              <a:effectLst/>
              <a:latin typeface="Arial" panose="020B0604020202090204" pitchFamily="34" charset="0"/>
              <a:ea typeface="Calibri" pitchFamily="34" charset="0"/>
              <a:cs typeface="Arial" panose="020B0604020202090204" pitchFamily="34" charset="0"/>
            </a:endParaRPr>
          </a:p>
          <a:p>
            <a:pPr>
              <a:lnSpc>
                <a:spcPct val="107000"/>
              </a:lnSpc>
              <a:spcAft>
                <a:spcPts val="800"/>
              </a:spcAft>
            </a:pPr>
            <a:r>
              <a:rPr lang="en-ZA" sz="1800" dirty="0">
                <a:effectLst/>
                <a:latin typeface="Arial" panose="020B0604020202090204" pitchFamily="34" charset="0"/>
                <a:ea typeface="Calibri" pitchFamily="34" charset="0"/>
                <a:cs typeface="Arial" panose="020B0604020202090204" pitchFamily="34" charset="0"/>
              </a:rPr>
              <a:t>Support TVET colleges with aligning their Programmes and Qualifications Mix (PQMs) with the needs of their service areas. This involves linking programme offerings with priority skills needs, for e.g. Local and District Development Plans, Occupations in High Demand (OIHD), ERRP, National Digital Skills Strategy, etc.</a:t>
            </a:r>
          </a:p>
          <a:p>
            <a:pPr>
              <a:lnSpc>
                <a:spcPct val="107000"/>
              </a:lnSpc>
              <a:spcAft>
                <a:spcPts val="800"/>
              </a:spcAft>
            </a:pPr>
            <a:r>
              <a:rPr lang="en-ZA" sz="1800" dirty="0">
                <a:effectLst/>
                <a:latin typeface="Arial" panose="020B0604020202090204" pitchFamily="34" charset="0"/>
                <a:ea typeface="Calibri" pitchFamily="34" charset="0"/>
                <a:cs typeface="Arial" panose="020B0604020202090204" pitchFamily="34" charset="0"/>
              </a:rPr>
              <a:t>In 2023 the DHET is implementing the NCV IT&amp; Computer Sciences (Robotics) stream at 10 VET colleges. </a:t>
            </a:r>
          </a:p>
          <a:p>
            <a:pPr>
              <a:lnSpc>
                <a:spcPct val="107000"/>
              </a:lnSpc>
              <a:spcAft>
                <a:spcPts val="800"/>
              </a:spcAft>
            </a:pPr>
            <a:r>
              <a:rPr lang="en-ZA" sz="1800" dirty="0">
                <a:effectLst/>
                <a:latin typeface="Arial" panose="020B0604020202090204" pitchFamily="34" charset="0"/>
                <a:ea typeface="Calibri" pitchFamily="34" charset="0"/>
                <a:cs typeface="Arial" panose="020B0604020202090204" pitchFamily="34" charset="0"/>
              </a:rPr>
              <a:t>The TVET branch is currently setting up a structure to support the Curriculum Transformation agenda of the Department. This structure is envisaged to be comprised of various role-players including Labour, TVET CGC, SAPCO, SAVETSA, SETAs, Private Colleges and other relevant departmental units. </a:t>
            </a:r>
          </a:p>
          <a:p>
            <a:endParaRPr lang="en-ZA" sz="2000" dirty="0">
              <a:latin typeface="Calibri" pitchFamily="34" charset="0"/>
              <a:cs typeface="Calibri" pitchFamily="34" charset="0"/>
            </a:endParaRPr>
          </a:p>
        </p:txBody>
      </p:sp>
      <p:sp>
        <p:nvSpPr>
          <p:cNvPr id="7" name="TextBox 6"/>
          <p:cNvSpPr txBox="1"/>
          <p:nvPr/>
        </p:nvSpPr>
        <p:spPr>
          <a:xfrm>
            <a:off x="304800" y="436337"/>
            <a:ext cx="8458200" cy="46166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57200" marR="0" lvl="1" indent="0" algn="ctr" defTabSz="914400" rtl="0" eaLnBrk="1" fontAlgn="base"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srgbClr val="000000"/>
                </a:solidFill>
                <a:effectLst/>
                <a:uLnTx/>
                <a:uFillTx/>
                <a:latin typeface="Arial"/>
                <a:ea typeface="+mn-ea"/>
                <a:cs typeface="+mn-cs"/>
              </a:rPr>
              <a:t>…Continued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ABFDD9-386B-4635-A8AB-4BCCAEB4E35F}" type="slidenum">
              <a:rPr kumimoji="0" lang="en-US" sz="1400" b="1" i="0" u="none" strike="noStrike" kern="1200" cap="none" spc="0" normalizeH="0" baseline="0" noProof="0" smtClean="0">
                <a:ln>
                  <a:noFill/>
                </a:ln>
                <a:solidFill>
                  <a:srgbClr val="000000"/>
                </a:solidFill>
                <a:effectLst/>
                <a:uLnTx/>
                <a:uFillTx/>
                <a:latin typeface="Arial" panose="020B0604020202090204" pitchFamily="34" charset="0"/>
                <a:ea typeface="+mn-ea"/>
                <a:cs typeface="Arial" panose="020B060402020209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1" i="0" u="none" strike="noStrike" kern="1200" cap="none" spc="0" normalizeH="0" baseline="0" noProof="0" dirty="0">
              <a:ln>
                <a:noFill/>
              </a:ln>
              <a:solidFill>
                <a:srgbClr val="000000"/>
              </a:solidFill>
              <a:effectLst/>
              <a:uLnTx/>
              <a:uFillTx/>
              <a:latin typeface="Arial" panose="020B0604020202090204" pitchFamily="34" charset="0"/>
              <a:ea typeface="+mn-ea"/>
              <a:cs typeface="Arial" panose="020B0604020202090204" pitchFamily="34" charset="0"/>
            </a:endParaRPr>
          </a:p>
        </p:txBody>
      </p:sp>
      <p:sp>
        <p:nvSpPr>
          <p:cNvPr id="85" name="Content Placeholder 2"/>
          <p:cNvSpPr txBox="1"/>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0" fontAlgn="base" latinLnBrk="0" hangingPunct="0">
              <a:lnSpc>
                <a:spcPct val="100000"/>
              </a:lnSpc>
              <a:spcBef>
                <a:spcPct val="20000"/>
              </a:spcBef>
              <a:spcAft>
                <a:spcPct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TextBox 85"/>
          <p:cNvSpPr txBox="1"/>
          <p:nvPr/>
        </p:nvSpPr>
        <p:spPr>
          <a:xfrm>
            <a:off x="430924" y="429480"/>
            <a:ext cx="8204616" cy="46166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57200" marR="0" lvl="1" indent="0" algn="l" defTabSz="914400" rtl="0" eaLnBrk="1" fontAlgn="base"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srgbClr val="000000"/>
                </a:solidFill>
                <a:effectLst/>
                <a:uLnTx/>
                <a:uFillTx/>
                <a:latin typeface="Arial"/>
                <a:ea typeface="+mn-ea"/>
                <a:cs typeface="+mn-cs"/>
              </a:rPr>
              <a:t>TVET Lecturer Capacity Building</a:t>
            </a:r>
          </a:p>
        </p:txBody>
      </p:sp>
      <p:sp>
        <p:nvSpPr>
          <p:cNvPr id="6" name="Content Placeholder 5"/>
          <p:cNvSpPr>
            <a:spLocks noGrp="1"/>
          </p:cNvSpPr>
          <p:nvPr>
            <p:ph idx="1"/>
          </p:nvPr>
        </p:nvSpPr>
        <p:spPr>
          <a:xfrm>
            <a:off x="482184" y="1112837"/>
            <a:ext cx="8179632" cy="5188535"/>
          </a:xfrm>
        </p:spPr>
        <p:txBody>
          <a:bodyPr/>
          <a:lstStyle/>
          <a:p>
            <a:pPr>
              <a:lnSpc>
                <a:spcPct val="107000"/>
              </a:lnSpc>
              <a:spcAft>
                <a:spcPts val="800"/>
              </a:spcAft>
            </a:pPr>
            <a:r>
              <a:rPr lang="en-ZA" sz="1800" dirty="0">
                <a:effectLst/>
                <a:ea typeface="Calibri" pitchFamily="34" charset="0"/>
                <a:cs typeface="Times New Roman" panose="02020503050405090304" pitchFamily="18" charset="0"/>
              </a:rPr>
              <a:t>Lecturers to support the new stream in the NCV:IT&amp;CS (Robotics) were trained from 21-25 November and 05-09 December 2022  in preparation for implementation of this new curriculum in January 2023 </a:t>
            </a:r>
          </a:p>
          <a:p>
            <a:pPr>
              <a:lnSpc>
                <a:spcPct val="107000"/>
              </a:lnSpc>
              <a:spcAft>
                <a:spcPts val="800"/>
              </a:spcAft>
            </a:pPr>
            <a:r>
              <a:rPr lang="en-ZA" sz="1800" dirty="0">
                <a:effectLst/>
                <a:ea typeface="Calibri" pitchFamily="34" charset="0"/>
                <a:cs typeface="Times New Roman" panose="02020503050405090304" pitchFamily="18" charset="0"/>
              </a:rPr>
              <a:t>Several initiatives and partnerships are in place to support colleges take blended learning to scale in 2023. These include support in lecturer training, use of e-Textbooks and multi-media, substantive partnerships with  HUAWEI, CISCO, GIZ, IYF (Irish Youth Fund), etc. It is important to note that these partnerships involves various other secondary partners in developing lecturers, such as Microsoft</a:t>
            </a:r>
            <a:r>
              <a:rPr lang="en-ZA" sz="1800">
                <a:effectLst/>
                <a:ea typeface="Calibri" pitchFamily="34" charset="0"/>
                <a:cs typeface="Times New Roman" panose="02020503050405090304" pitchFamily="18" charset="0"/>
              </a:rPr>
              <a:t>, </a:t>
            </a:r>
            <a:endParaRPr lang="en-ZA" sz="1800" dirty="0">
              <a:effectLst/>
              <a:ea typeface="Calibri" pitchFamily="34" charset="0"/>
              <a:cs typeface="Times New Roman" panose="02020503050405090304" pitchFamily="18" charset="0"/>
            </a:endParaRPr>
          </a:p>
          <a:p>
            <a:pPr>
              <a:lnSpc>
                <a:spcPct val="107000"/>
              </a:lnSpc>
              <a:spcAft>
                <a:spcPts val="800"/>
              </a:spcAft>
            </a:pPr>
            <a:r>
              <a:rPr lang="en-ZA" sz="1800" dirty="0">
                <a:effectLst/>
                <a:ea typeface="Calibri" pitchFamily="34" charset="0"/>
                <a:cs typeface="Times New Roman" panose="02020503050405090304" pitchFamily="18" charset="0"/>
              </a:rPr>
              <a:t>More TVET colleges have plans to enhance the Learner Management Systems to support multi-modal learning. This is expansion as a result of momentum gained from the initiatives started during the Covid-19 pandemic</a:t>
            </a:r>
          </a:p>
          <a:p>
            <a:pPr>
              <a:spcBef>
                <a:spcPts val="0"/>
              </a:spcBef>
              <a:spcAft>
                <a:spcPts val="600"/>
              </a:spcAft>
            </a:pPr>
            <a:endParaRPr lang="en-US" sz="2000" dirty="0">
              <a:latin typeface="Calibri" pitchFamily="34" charset="0"/>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ABFDD9-386B-4635-A8AB-4BCCAEB4E35F}" type="slidenum">
              <a:rPr kumimoji="0" lang="en-US" sz="1400" b="1" i="0" u="none" strike="noStrike" kern="1200" cap="none" spc="0" normalizeH="0" baseline="0" noProof="0" smtClean="0">
                <a:ln>
                  <a:noFill/>
                </a:ln>
                <a:solidFill>
                  <a:srgbClr val="000000"/>
                </a:solidFill>
                <a:effectLst/>
                <a:uLnTx/>
                <a:uFillTx/>
                <a:latin typeface="Arial" panose="020B0604020202090204" pitchFamily="34" charset="0"/>
                <a:ea typeface="+mn-ea"/>
                <a:cs typeface="Arial" panose="020B060402020209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1" i="0" u="none" strike="noStrike" kern="1200" cap="none" spc="0" normalizeH="0" baseline="0" noProof="0" dirty="0">
              <a:ln>
                <a:noFill/>
              </a:ln>
              <a:solidFill>
                <a:srgbClr val="000000"/>
              </a:solidFill>
              <a:effectLst/>
              <a:uLnTx/>
              <a:uFillTx/>
              <a:latin typeface="Arial" panose="020B0604020202090204" pitchFamily="34" charset="0"/>
              <a:ea typeface="+mn-ea"/>
              <a:cs typeface="Arial" panose="020B0604020202090204" pitchFamily="34" charset="0"/>
            </a:endParaRPr>
          </a:p>
        </p:txBody>
      </p:sp>
      <p:sp>
        <p:nvSpPr>
          <p:cNvPr id="85" name="Content Placeholder 2"/>
          <p:cNvSpPr txBox="1"/>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0" fontAlgn="base" latinLnBrk="0" hangingPunct="0">
              <a:lnSpc>
                <a:spcPct val="100000"/>
              </a:lnSpc>
              <a:spcBef>
                <a:spcPct val="20000"/>
              </a:spcBef>
              <a:spcAft>
                <a:spcPct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TextBox 85"/>
          <p:cNvSpPr txBox="1"/>
          <p:nvPr/>
        </p:nvSpPr>
        <p:spPr>
          <a:xfrm>
            <a:off x="381000" y="436337"/>
            <a:ext cx="8458200" cy="46166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57200" marR="0" lvl="1" indent="0" algn="ctr" defTabSz="914400" rtl="0" eaLnBrk="1" fontAlgn="base"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srgbClr val="000000"/>
                </a:solidFill>
                <a:effectLst/>
                <a:uLnTx/>
                <a:uFillTx/>
                <a:latin typeface="Arial"/>
                <a:ea typeface="+mn-ea"/>
                <a:cs typeface="+mn-cs"/>
              </a:rPr>
              <a:t>Teaching and learning monitoring plans</a:t>
            </a:r>
          </a:p>
        </p:txBody>
      </p:sp>
      <p:sp>
        <p:nvSpPr>
          <p:cNvPr id="6" name="Content Placeholder 5"/>
          <p:cNvSpPr>
            <a:spLocks noGrp="1"/>
          </p:cNvSpPr>
          <p:nvPr>
            <p:ph idx="1"/>
          </p:nvPr>
        </p:nvSpPr>
        <p:spPr>
          <a:xfrm>
            <a:off x="482184" y="952700"/>
            <a:ext cx="8179632" cy="5475819"/>
          </a:xfrm>
        </p:spPr>
        <p:txBody>
          <a:bodyPr/>
          <a:lstStyle/>
          <a:p>
            <a:pPr>
              <a:lnSpc>
                <a:spcPct val="107000"/>
              </a:lnSpc>
              <a:spcAft>
                <a:spcPts val="800"/>
              </a:spcAft>
            </a:pPr>
            <a:r>
              <a:rPr lang="en-ZA" sz="1800" dirty="0">
                <a:effectLst/>
                <a:ea typeface="Calibri" pitchFamily="34" charset="0"/>
                <a:cs typeface="Times New Roman" panose="02020503050405090304" pitchFamily="18" charset="0"/>
              </a:rPr>
              <a:t>All NC(V) Learner Teacher and Support Materials (LTSM) approved and available for procurement, listed on the Textbook Catalogue and updated on the DHET website.</a:t>
            </a:r>
          </a:p>
          <a:p>
            <a:pPr>
              <a:lnSpc>
                <a:spcPct val="107000"/>
              </a:lnSpc>
              <a:spcAft>
                <a:spcPts val="800"/>
              </a:spcAft>
            </a:pPr>
            <a:r>
              <a:rPr lang="en-ZA" sz="1800" dirty="0">
                <a:effectLst/>
                <a:ea typeface="Calibri" pitchFamily="34" charset="0"/>
                <a:cs typeface="Times New Roman" panose="02020503050405090304" pitchFamily="18" charset="0"/>
              </a:rPr>
              <a:t>The Reviewed Report 191 subject LTSMs are approved and available for procurement and the catalogue updated and placed on the DHET website. Both for Engineering, Business and Services studies</a:t>
            </a:r>
          </a:p>
          <a:p>
            <a:pPr>
              <a:lnSpc>
                <a:spcPct val="107000"/>
              </a:lnSpc>
              <a:spcAft>
                <a:spcPts val="800"/>
              </a:spcAft>
            </a:pPr>
            <a:r>
              <a:rPr lang="en-ZA" sz="1800" dirty="0">
                <a:effectLst/>
                <a:ea typeface="Calibri" pitchFamily="34" charset="0"/>
                <a:cs typeface="Times New Roman" panose="02020503050405090304" pitchFamily="18" charset="0"/>
              </a:rPr>
              <a:t>The Teaching and Learning Plan(TLP) framework approved by the DG for 2023, was distributed to Regional officials for distribution to TVET colleges.</a:t>
            </a:r>
          </a:p>
          <a:p>
            <a:pPr>
              <a:lnSpc>
                <a:spcPct val="107000"/>
              </a:lnSpc>
              <a:spcAft>
                <a:spcPts val="800"/>
              </a:spcAft>
            </a:pPr>
            <a:r>
              <a:rPr lang="en-ZA" sz="1800" dirty="0">
                <a:effectLst/>
                <a:ea typeface="Calibri" pitchFamily="34" charset="0"/>
                <a:cs typeface="Times New Roman" panose="02020503050405090304" pitchFamily="18" charset="0"/>
              </a:rPr>
              <a:t>Internal Continuous Assessment (ICASS) guidelines for NC(V), Report 191 and PLP approved by the DDG, placed on the DHET website and distributed to all TVET colleges.</a:t>
            </a:r>
          </a:p>
          <a:p>
            <a:pPr>
              <a:lnSpc>
                <a:spcPct val="107000"/>
              </a:lnSpc>
              <a:spcAft>
                <a:spcPts val="800"/>
              </a:spcAft>
            </a:pPr>
            <a:r>
              <a:rPr lang="en-ZA" sz="1800" dirty="0">
                <a:ea typeface="Calibri" pitchFamily="34" charset="0"/>
                <a:cs typeface="Times New Roman" panose="02020503050405090304" pitchFamily="18" charset="0"/>
              </a:rPr>
              <a:t>T</a:t>
            </a:r>
            <a:r>
              <a:rPr lang="en-ZA" sz="1800" dirty="0">
                <a:effectLst/>
                <a:ea typeface="Calibri" pitchFamily="34" charset="0"/>
                <a:cs typeface="Times New Roman" panose="02020503050405090304" pitchFamily="18" charset="0"/>
              </a:rPr>
              <a:t>he DHET has a resource list which includes all safety equipment such as PPEs, depending on the subject on offer. All other required resources are listed in each subject syllabus.</a:t>
            </a:r>
          </a:p>
          <a:p>
            <a:pPr>
              <a:spcBef>
                <a:spcPts val="0"/>
              </a:spcBef>
              <a:spcAft>
                <a:spcPts val="600"/>
              </a:spcAft>
            </a:pPr>
            <a:endParaRPr lang="en-US" sz="2000" b="0" i="0" dirty="0">
              <a:solidFill>
                <a:srgbClr val="333333"/>
              </a:solidFill>
              <a:effectLst/>
              <a:latin typeface="Calibri" pitchFamily="34" charset="0"/>
              <a:ea typeface="Open Sans" panose="020B0606030504020204"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4</a:t>
            </a:fld>
            <a:endParaRPr lang="en-US" b="1" dirty="0"/>
          </a:p>
        </p:txBody>
      </p:sp>
      <p:sp>
        <p:nvSpPr>
          <p:cNvPr id="12" name="TextBox 11">
            <a:extLst>
              <a:ext uri="{FF2B5EF4-FFF2-40B4-BE49-F238E27FC236}">
                <a16:creationId xmlns:a16="http://schemas.microsoft.com/office/drawing/2014/main" id="{42F4E7DE-5559-FC3A-AEC0-B1D08F9D0C44}"/>
              </a:ext>
            </a:extLst>
          </p:cNvPr>
          <p:cNvSpPr txBox="1"/>
          <p:nvPr/>
        </p:nvSpPr>
        <p:spPr>
          <a:xfrm>
            <a:off x="609600" y="838201"/>
            <a:ext cx="8001000" cy="5965736"/>
          </a:xfrm>
          <a:prstGeom prst="rect">
            <a:avLst/>
          </a:prstGeom>
          <a:noFill/>
        </p:spPr>
        <p:txBody>
          <a:bodyPr wrap="square">
            <a:spAutoFit/>
          </a:bodyPr>
          <a:lstStyle/>
          <a:p>
            <a:pPr>
              <a:lnSpc>
                <a:spcPct val="115000"/>
              </a:lnSpc>
              <a:spcAft>
                <a:spcPts val="10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Registration and NSFAS related matters: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b="1" dirty="0">
                <a:effectLst/>
                <a:latin typeface="Calibri" panose="020F0502020204030204" pitchFamily="34" charset="0"/>
                <a:ea typeface="Calibri" panose="020F0502020204030204" pitchFamily="34" charset="0"/>
                <a:cs typeface="Times New Roman" panose="02020603050405020304" pitchFamily="18" charset="0"/>
              </a:rPr>
              <a:t>Exchange of registration data with NSFAS:</a:t>
            </a:r>
            <a:r>
              <a:rPr lang="en-ZA" sz="2000" dirty="0">
                <a:effectLst/>
                <a:latin typeface="Calibri" panose="020F0502020204030204" pitchFamily="34" charset="0"/>
                <a:ea typeface="Calibri" panose="020F0502020204030204" pitchFamily="34" charset="0"/>
                <a:cs typeface="Times New Roman" panose="02020603050405020304" pitchFamily="18" charset="0"/>
              </a:rPr>
              <a:t> what is the current status of eligibility data received from NSFAS to enable institutions to process NSFAS-qualifying new students, continuing students, and to enable students to appeal? What problems are anticipated should confirmation be late for continuing students?</a:t>
            </a:r>
          </a:p>
          <a:p>
            <a:pPr marL="342900" lvl="0" indent="-342900">
              <a:lnSpc>
                <a:spcPct val="115000"/>
              </a:lnSpc>
              <a:buFont typeface="Wingdings" panose="05000000000000000000" pitchFamily="2" charset="2"/>
              <a:buChar char=""/>
            </a:pP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How is the University planning to manage the </a:t>
            </a: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payment of allowances for NSFAS students</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 at the start of the academic year?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Have there been any challenges/issues with the </a:t>
            </a: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exchange of results information</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 with NSFAS to enable the N+ rule to be applied? What are the mitigating strategies in place?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Does the University assist students with regards to the </a:t>
            </a: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appeals process with NSFAS</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What concerns that relate to </a:t>
            </a: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NSFAS </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remain at the University and require clarification?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en-Z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158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395"/>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4" name="TextBox 3"/>
          <p:cNvSpPr txBox="1"/>
          <p:nvPr/>
        </p:nvSpPr>
        <p:spPr>
          <a:xfrm>
            <a:off x="419100" y="990600"/>
            <a:ext cx="8420100" cy="646331"/>
          </a:xfrm>
          <a:prstGeom prst="rect">
            <a:avLst/>
          </a:prstGeom>
          <a:noFill/>
        </p:spPr>
        <p:txBody>
          <a:bodyPr wrap="square" rtlCol="0">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endParaRPr kumimoji="0" lang="en-ZA" sz="1800" b="0" i="0" u="none" strike="noStrike" kern="1200" cap="none" spc="0" normalizeH="0" baseline="0" noProof="0" dirty="0">
              <a:ln>
                <a:noFill/>
              </a:ln>
              <a:solidFill>
                <a:srgbClr val="000000"/>
              </a:solidFill>
              <a:effectLst/>
              <a:uLnTx/>
              <a:uFillTx/>
              <a:latin typeface="Calibri" pitchFamily="34" charset="0"/>
              <a:ea typeface="Calibri" pitchFamily="34" charset="0"/>
              <a:cs typeface="Times New Roman" panose="02020503050405090304"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10" name="Slide Number Placeholder 7"/>
          <p:cNvSpPr>
            <a:spLocks noGrp="1"/>
          </p:cNvSpPr>
          <p:nvPr>
            <p:ph type="sldNum" sz="quarter" idx="12"/>
          </p:nvPr>
        </p:nvSpPr>
        <p:spPr>
          <a:xfrm>
            <a:off x="6929438" y="6544080"/>
            <a:ext cx="2133600" cy="365125"/>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7411B-AB77-409F-B9F6-2D0EDA52287E}" type="slidenum">
              <a:rPr kumimoji="0" lang="en-US" sz="1400" b="1"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1"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8" name="Content Placeholder 2"/>
          <p:cNvSpPr>
            <a:spLocks noGrp="1"/>
          </p:cNvSpPr>
          <p:nvPr>
            <p:ph idx="1"/>
          </p:nvPr>
        </p:nvSpPr>
        <p:spPr>
          <a:xfrm>
            <a:off x="419099" y="898003"/>
            <a:ext cx="8100333" cy="5482490"/>
          </a:xfrm>
        </p:spPr>
        <p:txBody>
          <a:bodyPr>
            <a:normAutofit/>
          </a:bodyPr>
          <a:lstStyle/>
          <a:p>
            <a:pPr algn="just">
              <a:lnSpc>
                <a:spcPct val="100000"/>
              </a:lnSpc>
            </a:pPr>
            <a:r>
              <a:rPr lang="en-US" sz="1800" dirty="0">
                <a:solidFill>
                  <a:srgbClr val="000000"/>
                </a:solidFill>
                <a:effectLst/>
                <a:ea typeface="Times New Roman" panose="02020503050405090304" pitchFamily="18" charset="0"/>
                <a:cs typeface="+mn-lt"/>
              </a:rPr>
              <a:t>Career advisory services were provided to all prospective students in the last quarter of the academic year in 2022 </a:t>
            </a:r>
          </a:p>
          <a:p>
            <a:pPr algn="just">
              <a:lnSpc>
                <a:spcPct val="100000"/>
              </a:lnSpc>
            </a:pPr>
            <a:r>
              <a:rPr lang="en-US" sz="1800" dirty="0">
                <a:solidFill>
                  <a:srgbClr val="000000"/>
                </a:solidFill>
                <a:effectLst/>
                <a:ea typeface="Times New Roman" panose="02020503050405090304" pitchFamily="18" charset="0"/>
                <a:cs typeface="+mn-lt"/>
              </a:rPr>
              <a:t>In addition to career advisory service</a:t>
            </a:r>
            <a:r>
              <a:rPr lang="en-US" sz="1800" dirty="0">
                <a:solidFill>
                  <a:srgbClr val="000000"/>
                </a:solidFill>
                <a:ea typeface="Times New Roman" panose="02020503050405090304" pitchFamily="18" charset="0"/>
                <a:cs typeface="+mn-lt"/>
              </a:rPr>
              <a:t>s, s</a:t>
            </a:r>
            <a:r>
              <a:rPr lang="en-US" sz="1800" dirty="0">
                <a:solidFill>
                  <a:srgbClr val="000000"/>
                </a:solidFill>
                <a:effectLst/>
                <a:ea typeface="Times New Roman" panose="02020503050405090304" pitchFamily="18" charset="0"/>
                <a:cs typeface="+mn-lt"/>
              </a:rPr>
              <a:t>election and placement tests were administered </a:t>
            </a:r>
          </a:p>
          <a:p>
            <a:pPr algn="just">
              <a:lnSpc>
                <a:spcPct val="100000"/>
              </a:lnSpc>
            </a:pPr>
            <a:r>
              <a:rPr lang="en-US" sz="1800" dirty="0">
                <a:solidFill>
                  <a:srgbClr val="000000"/>
                </a:solidFill>
                <a:effectLst/>
                <a:ea typeface="Times New Roman" panose="02020503050405090304" pitchFamily="18" charset="0"/>
                <a:cs typeface="+mn-lt"/>
              </a:rPr>
              <a:t>These tests are intended to assist to place students into relevant programmes aligned to their interests and cognitive abilities</a:t>
            </a:r>
          </a:p>
          <a:p>
            <a:pPr algn="just">
              <a:lnSpc>
                <a:spcPct val="100000"/>
              </a:lnSpc>
            </a:pPr>
            <a:r>
              <a:rPr lang="en-US" sz="1800" dirty="0">
                <a:solidFill>
                  <a:srgbClr val="000000"/>
                </a:solidFill>
                <a:effectLst/>
                <a:ea typeface="Times New Roman" panose="02020503050405090304" pitchFamily="18" charset="0"/>
                <a:cs typeface="+mn-lt"/>
              </a:rPr>
              <a:t>New students who do not meet the college requirements for admission are being placed in a foundational programme known as Pre- Vocational Learning Programme (</a:t>
            </a:r>
            <a:r>
              <a:rPr lang="en-US" sz="1800" dirty="0" err="1">
                <a:solidFill>
                  <a:srgbClr val="000000"/>
                </a:solidFill>
                <a:effectLst/>
                <a:ea typeface="Times New Roman" panose="02020503050405090304" pitchFamily="18" charset="0"/>
                <a:cs typeface="+mn-lt"/>
              </a:rPr>
              <a:t>PLP</a:t>
            </a:r>
            <a:r>
              <a:rPr lang="en-US" sz="1800" dirty="0">
                <a:solidFill>
                  <a:srgbClr val="000000"/>
                </a:solidFill>
                <a:effectLst/>
                <a:ea typeface="Times New Roman" panose="02020503050405090304" pitchFamily="18" charset="0"/>
                <a:cs typeface="+mn-lt"/>
              </a:rPr>
              <a:t>)</a:t>
            </a:r>
          </a:p>
          <a:p>
            <a:pPr algn="just">
              <a:lnSpc>
                <a:spcPct val="100000"/>
              </a:lnSpc>
            </a:pPr>
            <a:r>
              <a:rPr lang="en-US" sz="1800" dirty="0" err="1">
                <a:solidFill>
                  <a:srgbClr val="000000"/>
                </a:solidFill>
                <a:effectLst/>
                <a:ea typeface="Times New Roman" panose="02020503050405090304" pitchFamily="18" charset="0"/>
                <a:cs typeface="+mn-lt"/>
                <a:sym typeface="+mn-ea"/>
              </a:rPr>
              <a:t>PLP</a:t>
            </a:r>
            <a:r>
              <a:rPr lang="en-US" sz="1800" dirty="0">
                <a:solidFill>
                  <a:srgbClr val="000000"/>
                </a:solidFill>
                <a:effectLst/>
                <a:ea typeface="Times New Roman" panose="02020503050405090304" pitchFamily="18" charset="0"/>
                <a:cs typeface="+mn-lt"/>
                <a:sym typeface="+mn-ea"/>
              </a:rPr>
              <a:t> is a one-year academic programme intended to bridge the gap in students’ foundational knowledge in subjects such as English, Mathematics and Science, and over and above that it also includes computer literacy and life skills</a:t>
            </a:r>
          </a:p>
          <a:p>
            <a:pPr algn="just">
              <a:lnSpc>
                <a:spcPct val="100000"/>
              </a:lnSpc>
            </a:pPr>
            <a:r>
              <a:rPr lang="en-US" sz="1800" dirty="0">
                <a:solidFill>
                  <a:srgbClr val="000000"/>
                </a:solidFill>
                <a:ea typeface="Times New Roman" panose="02020503050405090304" pitchFamily="18" charset="0"/>
                <a:cs typeface="+mn-lt"/>
                <a:sym typeface="+mn-ea"/>
              </a:rPr>
              <a:t>Upon completion of the registration process, an induction and orientation programme will be conducted to orientate new students to the college programme offerings and college life</a:t>
            </a:r>
            <a:r>
              <a:rPr lang="en-US" sz="1800" dirty="0">
                <a:solidFill>
                  <a:srgbClr val="000000"/>
                </a:solidFill>
                <a:effectLst/>
                <a:ea typeface="Times New Roman" panose="02020503050405090304" pitchFamily="18" charset="0"/>
                <a:cs typeface="+mn-lt"/>
                <a:sym typeface="+mn-ea"/>
              </a:rPr>
              <a:t> </a:t>
            </a:r>
          </a:p>
          <a:p>
            <a:pPr algn="just">
              <a:lnSpc>
                <a:spcPct val="100000"/>
              </a:lnSpc>
            </a:pPr>
            <a:endParaRPr lang="en-US" sz="2100" dirty="0">
              <a:solidFill>
                <a:srgbClr val="000000"/>
              </a:solidFill>
              <a:effectLst/>
              <a:latin typeface="Arial Nova" panose="020B0504020202020204" pitchFamily="34" charset="0"/>
              <a:ea typeface="Times New Roman" panose="02020503050405090304" pitchFamily="18" charset="0"/>
            </a:endParaRPr>
          </a:p>
          <a:p>
            <a:pPr marL="0" indent="0" algn="just">
              <a:buNone/>
            </a:pPr>
            <a:endParaRPr lang="en-US" sz="1900" i="0" dirty="0">
              <a:solidFill>
                <a:srgbClr val="000000"/>
              </a:solidFill>
              <a:effectLst/>
              <a:latin typeface="Arial" panose="020B0604020202090204" pitchFamily="34" charset="0"/>
              <a:cs typeface="Arial" panose="020B0604020202090204" pitchFamily="34" charset="0"/>
            </a:endParaRPr>
          </a:p>
        </p:txBody>
      </p:sp>
      <p:sp>
        <p:nvSpPr>
          <p:cNvPr id="2" name="TextBox 1"/>
          <p:cNvSpPr txBox="1"/>
          <p:nvPr/>
        </p:nvSpPr>
        <p:spPr>
          <a:xfrm>
            <a:off x="381000" y="436337"/>
            <a:ext cx="8458200" cy="46166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57200" marR="0" lvl="1" indent="0" algn="ctr" defTabSz="914400" rtl="0" eaLnBrk="1" fontAlgn="base" latinLnBrk="0" hangingPunct="1">
              <a:lnSpc>
                <a:spcPct val="100000"/>
              </a:lnSpc>
              <a:spcBef>
                <a:spcPct val="0"/>
              </a:spcBef>
              <a:spcAft>
                <a:spcPts val="0"/>
              </a:spcAft>
              <a:buClrTx/>
              <a:buSzTx/>
              <a:buFontTx/>
              <a:buNone/>
              <a:tabLst/>
              <a:defRPr/>
            </a:pPr>
            <a:r>
              <a:rPr kumimoji="0" lang="en-ZA" sz="2400" b="0" i="0" u="none" strike="noStrike" kern="1200" cap="none" spc="0" normalizeH="0" baseline="0" noProof="0" dirty="0">
                <a:ln>
                  <a:noFill/>
                </a:ln>
                <a:solidFill>
                  <a:srgbClr val="000000"/>
                </a:solidFill>
                <a:effectLst/>
                <a:uLnTx/>
                <a:uFillTx/>
                <a:latin typeface="Arial"/>
                <a:ea typeface="+mn-ea"/>
                <a:cs typeface="+mn-cs"/>
              </a:rPr>
              <a:t>Selection and Placement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2" name="Title 1"/>
          <p:cNvSpPr>
            <a:spLocks noGrp="1"/>
          </p:cNvSpPr>
          <p:nvPr>
            <p:ph type="title"/>
          </p:nvPr>
        </p:nvSpPr>
        <p:spPr>
          <a:xfrm>
            <a:off x="361950" y="321868"/>
            <a:ext cx="8420100" cy="509806"/>
          </a:xfrm>
          <a:solidFill>
            <a:srgbClr val="00B050"/>
          </a:solidFill>
        </p:spPr>
        <p:txBody>
          <a:bodyPr/>
          <a:lstStyle/>
          <a:p>
            <a:r>
              <a:rPr lang="en-US" sz="2400" dirty="0">
                <a:sym typeface="+mn-ea"/>
              </a:rPr>
              <a:t>Outstanding Exam Results </a:t>
            </a:r>
            <a:endParaRPr lang="en-ZA" sz="2400" b="1" dirty="0">
              <a:latin typeface="+mn-lt"/>
            </a:endParaRPr>
          </a:p>
        </p:txBody>
      </p:sp>
      <p:sp>
        <p:nvSpPr>
          <p:cNvPr id="5" name="Content Placeholder 4"/>
          <p:cNvSpPr>
            <a:spLocks noGrp="1"/>
          </p:cNvSpPr>
          <p:nvPr>
            <p:ph idx="1"/>
          </p:nvPr>
        </p:nvSpPr>
        <p:spPr>
          <a:xfrm>
            <a:off x="409575" y="831674"/>
            <a:ext cx="8324850" cy="5492926"/>
          </a:xfrm>
        </p:spPr>
        <p:txBody>
          <a:bodyPr/>
          <a:lstStyle/>
          <a:p>
            <a:pPr marR="0" lvl="0" algn="just" defTabSz="457200" rtl="0" eaLnBrk="0" fontAlgn="base" latinLnBrk="0" hangingPunct="0">
              <a:lnSpc>
                <a:spcPct val="100000"/>
              </a:lnSpc>
              <a:spcBef>
                <a:spcPts val="0"/>
              </a:spcBef>
              <a:spcAft>
                <a:spcPct val="0"/>
              </a:spcAft>
              <a:buClrTx/>
              <a:buSzTx/>
              <a:defRPr/>
            </a:pPr>
            <a:r>
              <a:rPr lang="en-US" sz="2400" dirty="0">
                <a:latin typeface="Arial Narrow" panose="020B0606020202030204" pitchFamily="34" charset="0"/>
                <a:cs typeface="Arial" panose="020B0604020202090204" pitchFamily="34" charset="0"/>
              </a:rPr>
              <a:t>All examination results were released on the 16th and 17th January 2023. </a:t>
            </a:r>
          </a:p>
          <a:p>
            <a:pPr marR="0" lvl="0" algn="just" defTabSz="457200" rtl="0" eaLnBrk="0" fontAlgn="base" latinLnBrk="0" hangingPunct="0">
              <a:lnSpc>
                <a:spcPct val="100000"/>
              </a:lnSpc>
              <a:spcBef>
                <a:spcPts val="0"/>
              </a:spcBef>
              <a:spcAft>
                <a:spcPct val="0"/>
              </a:spcAft>
              <a:buClrTx/>
              <a:buSzTx/>
              <a:defRPr/>
            </a:pPr>
            <a:r>
              <a:rPr lang="en-US" sz="2400" dirty="0">
                <a:latin typeface="Arial Narrow" panose="020B0606020202030204" pitchFamily="34" charset="0"/>
                <a:cs typeface="Arial" panose="020B0604020202090204" pitchFamily="34" charset="0"/>
              </a:rPr>
              <a:t>however, it has since been brought by some of the colleges that they are experiencing some technical glitches in retrieving some of the results and the National Examinations and Assessments is assisting colleges in addressing all their exam related queries.</a:t>
            </a:r>
          </a:p>
          <a:p>
            <a:pPr marR="0" lvl="0" algn="just" defTabSz="457200" rtl="0" eaLnBrk="0" fontAlgn="base" latinLnBrk="0" hangingPunct="0">
              <a:lnSpc>
                <a:spcPct val="100000"/>
              </a:lnSpc>
              <a:spcBef>
                <a:spcPts val="0"/>
              </a:spcBef>
              <a:spcAft>
                <a:spcPct val="0"/>
              </a:spcAft>
              <a:buClrTx/>
              <a:buSzTx/>
              <a:defRPr/>
            </a:pPr>
            <a:r>
              <a:rPr lang="en-US" sz="2400" dirty="0">
                <a:latin typeface="Arial Narrow" panose="020B0606020202030204" pitchFamily="34" charset="0"/>
                <a:cs typeface="Arial" panose="020B0604020202090204" pitchFamily="34" charset="0"/>
              </a:rPr>
              <a:t>The Department hope that all above issues will be finalised before the 28 February 2023 in ensuring that students are not disadvantaged in registering for 2023.</a:t>
            </a:r>
          </a:p>
          <a:p>
            <a:pPr marR="0" lvl="0" algn="just" defTabSz="457200" rtl="0" eaLnBrk="0" fontAlgn="base" latinLnBrk="0" hangingPunct="0">
              <a:lnSpc>
                <a:spcPct val="100000"/>
              </a:lnSpc>
              <a:spcBef>
                <a:spcPts val="0"/>
              </a:spcBef>
              <a:spcAft>
                <a:spcPct val="0"/>
              </a:spcAft>
              <a:buClrTx/>
              <a:buSzTx/>
              <a:defRPr/>
            </a:pPr>
            <a:r>
              <a:rPr lang="en-US" sz="2400" dirty="0">
                <a:latin typeface="Arial Narrow" panose="020B0606020202030204" pitchFamily="34" charset="0"/>
                <a:cs typeface="Arial" panose="020B0604020202090204" pitchFamily="34" charset="0"/>
              </a:rPr>
              <a:t>The other outstanding results relates to irregulairities that were reported during the 2022 examinations and will only be released once investigtion has been finalised.</a:t>
            </a:r>
            <a:endParaRPr lang="en-US" sz="1800" dirty="0">
              <a:latin typeface="Arial Narrow" panose="020B0606020202030204" pitchFamily="34" charset="0"/>
              <a:cs typeface="Arial" panose="020B0604020202090204" pitchFamily="34" charset="0"/>
            </a:endParaRPr>
          </a:p>
          <a:p>
            <a:pPr marL="313055" indent="-285750">
              <a:buFont typeface="Arial" panose="020B0604020202090204" pitchFamily="34" charset="0"/>
              <a:buChar char="•"/>
              <a:defRPr/>
            </a:pPr>
            <a:endParaRPr lang="en-US" sz="1400" dirty="0">
              <a:latin typeface="Arial Narrow" panose="020B0606020202030204" pitchFamily="34" charset="0"/>
              <a:cs typeface="Arial" panose="020B0604020202090204" pitchFamily="34" charset="0"/>
            </a:endParaRPr>
          </a:p>
          <a:p>
            <a:pPr marL="313055" indent="-285750">
              <a:buFont typeface="Arial" panose="020B0604020202090204" pitchFamily="34" charset="0"/>
              <a:buChar char="•"/>
              <a:defRPr/>
            </a:pPr>
            <a:endParaRPr lang="en-US" sz="1400" dirty="0">
              <a:latin typeface="Arial Narrow" panose="020B0606020202030204" pitchFamily="34" charset="0"/>
              <a:cs typeface="Arial" panose="020B0604020202090204" pitchFamily="34" charset="0"/>
            </a:endParaRPr>
          </a:p>
          <a:p>
            <a:pPr marL="313055" indent="-285750">
              <a:buFont typeface="Arial" panose="020B0604020202090204" pitchFamily="34" charset="0"/>
              <a:buChar char="•"/>
              <a:defRPr/>
            </a:pPr>
            <a:endParaRPr lang="en-ZA" sz="1400" dirty="0">
              <a:cs typeface="+mn-lt"/>
            </a:endParaRPr>
          </a:p>
        </p:txBody>
      </p:sp>
      <p:sp>
        <p:nvSpPr>
          <p:cNvPr id="10" name="Slide Number Placeholder 7"/>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7411B-AB77-409F-B9F6-2D0EDA52287E}" type="slidenum">
              <a:rPr kumimoji="0" lang="en-US" sz="1400" b="1"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1"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4" cstate="print"/>
          <a:srcRect/>
          <a:stretch>
            <a:fillRect/>
          </a:stretch>
        </p:blipFill>
        <p:spPr bwMode="auto">
          <a:xfrm>
            <a:off x="1981200" y="1981200"/>
            <a:ext cx="4419600" cy="1447799"/>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707886"/>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a:ea typeface="+mn-ea"/>
                <a:cs typeface="+mn-cs"/>
              </a:rPr>
              <a:t>Thank You</a:t>
            </a: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0468BB-C55C-44F1-A22B-78402AAAE336}" type="slidenum">
              <a:rPr kumimoji="0" lang="en-US" sz="1400" b="0"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5</a:t>
            </a:fld>
            <a:endParaRPr lang="en-US" b="1" dirty="0"/>
          </a:p>
        </p:txBody>
      </p:sp>
      <p:sp>
        <p:nvSpPr>
          <p:cNvPr id="12" name="TextBox 11">
            <a:extLst>
              <a:ext uri="{FF2B5EF4-FFF2-40B4-BE49-F238E27FC236}">
                <a16:creationId xmlns:a16="http://schemas.microsoft.com/office/drawing/2014/main" id="{42F4E7DE-5559-FC3A-AEC0-B1D08F9D0C44}"/>
              </a:ext>
            </a:extLst>
          </p:cNvPr>
          <p:cNvSpPr txBox="1"/>
          <p:nvPr/>
        </p:nvSpPr>
        <p:spPr>
          <a:xfrm>
            <a:off x="609600" y="838201"/>
            <a:ext cx="8001000" cy="5108321"/>
          </a:xfrm>
          <a:prstGeom prst="rect">
            <a:avLst/>
          </a:prstGeom>
          <a:noFill/>
        </p:spPr>
        <p:txBody>
          <a:bodyPr wrap="square">
            <a:spAutoFit/>
          </a:bodyPr>
          <a:lstStyle/>
          <a:p>
            <a:pPr>
              <a:lnSpc>
                <a:spcPct val="115000"/>
              </a:lnSpc>
              <a:spcAft>
                <a:spcPts val="1000"/>
              </a:spcAft>
            </a:pPr>
            <a:r>
              <a:rPr lang="en-ZA" b="1" dirty="0">
                <a:effectLst/>
                <a:latin typeface="Calibri" panose="020F0502020204030204" pitchFamily="34" charset="0"/>
                <a:ea typeface="Calibri" panose="020F0502020204030204" pitchFamily="34" charset="0"/>
                <a:cs typeface="Times New Roman" panose="02020603050405020304" pitchFamily="18" charset="0"/>
              </a:rPr>
              <a:t>Student Accommodation related matters: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dirty="0">
                <a:effectLst/>
                <a:latin typeface="Calibri" panose="020F0502020204030204" pitchFamily="34" charset="0"/>
                <a:ea typeface="Times New Roman" panose="02020603050405020304" pitchFamily="18" charset="0"/>
                <a:cs typeface="Times New Roman" panose="02020603050405020304" pitchFamily="18" charset="0"/>
              </a:rPr>
              <a:t>Are there challenges with NSFAS and other students being placed in </a:t>
            </a:r>
            <a:r>
              <a:rPr lang="en-ZA" b="1" dirty="0">
                <a:effectLst/>
                <a:latin typeface="Calibri" panose="020F0502020204030204" pitchFamily="34" charset="0"/>
                <a:ea typeface="Times New Roman" panose="02020603050405020304" pitchFamily="18" charset="0"/>
                <a:cs typeface="Times New Roman" panose="02020603050405020304" pitchFamily="18" charset="0"/>
              </a:rPr>
              <a:t>unaccredited private residences?</a:t>
            </a:r>
            <a:r>
              <a:rPr lang="en-ZA"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b="1" dirty="0">
                <a:effectLst/>
                <a:latin typeface="Calibri" panose="020F0502020204030204" pitchFamily="34" charset="0"/>
                <a:ea typeface="Calibri" panose="020F0502020204030204" pitchFamily="34" charset="0"/>
                <a:cs typeface="Times New Roman" panose="02020603050405020304" pitchFamily="18" charset="0"/>
              </a:rPr>
              <a:t>Accommodation arrangements</a:t>
            </a:r>
            <a:r>
              <a:rPr lang="en-ZA" dirty="0">
                <a:effectLst/>
                <a:latin typeface="Calibri" panose="020F0502020204030204" pitchFamily="34" charset="0"/>
                <a:ea typeface="Calibri" panose="020F0502020204030204" pitchFamily="34" charset="0"/>
                <a:cs typeface="Times New Roman" panose="02020603050405020304" pitchFamily="18" charset="0"/>
              </a:rPr>
              <a:t>: what arrangements are in place to assist students who are not placed in university-owned or leased accommodation? Is there adequate accredited accommodation available? What problems are anticipated in this area?</a:t>
            </a:r>
          </a:p>
          <a:p>
            <a:pPr marL="342900" lvl="0" indent="-342900">
              <a:lnSpc>
                <a:spcPct val="115000"/>
              </a:lnSpc>
              <a:buFont typeface="Wingdings" panose="05000000000000000000" pitchFamily="2" charset="2"/>
              <a:buChar char=""/>
            </a:pPr>
            <a:r>
              <a:rPr lang="en-ZA" b="1" dirty="0">
                <a:effectLst/>
                <a:latin typeface="Calibri" panose="020F0502020204030204" pitchFamily="34" charset="0"/>
                <a:ea typeface="Times New Roman" panose="02020603050405020304" pitchFamily="18" charset="0"/>
                <a:cs typeface="Times New Roman" panose="02020603050405020304" pitchFamily="18" charset="0"/>
              </a:rPr>
              <a:t>What is the status of communication</a:t>
            </a:r>
            <a:r>
              <a:rPr lang="en-ZA" dirty="0">
                <a:effectLst/>
                <a:latin typeface="Calibri" panose="020F0502020204030204" pitchFamily="34" charset="0"/>
                <a:ea typeface="Times New Roman" panose="02020603050405020304" pitchFamily="18" charset="0"/>
                <a:cs typeface="Times New Roman" panose="02020603050405020304" pitchFamily="18" charset="0"/>
              </a:rPr>
              <a:t> to all continuing and entering students regarding registration? Is registration taking place online or physically or both? What are the arrangements in this regard? When do students start arriving on campus?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ZA" dirty="0">
                <a:effectLst/>
                <a:latin typeface="Calibri" panose="020F0502020204030204" pitchFamily="34" charset="0"/>
                <a:ea typeface="Times New Roman" panose="02020603050405020304" pitchFamily="18" charset="0"/>
                <a:cs typeface="Times New Roman" panose="02020603050405020304" pitchFamily="18" charset="0"/>
              </a:rPr>
              <a:t>Are there </a:t>
            </a:r>
            <a:r>
              <a:rPr lang="en-ZA" b="1" dirty="0">
                <a:effectLst/>
                <a:latin typeface="Calibri" panose="020F0502020204030204" pitchFamily="34" charset="0"/>
                <a:ea typeface="Times New Roman" panose="02020603050405020304" pitchFamily="18" charset="0"/>
                <a:cs typeface="Times New Roman" panose="02020603050405020304" pitchFamily="18" charset="0"/>
              </a:rPr>
              <a:t>emergency accommodation plans</a:t>
            </a:r>
            <a:r>
              <a:rPr lang="en-ZA" dirty="0">
                <a:effectLst/>
                <a:latin typeface="Calibri" panose="020F0502020204030204" pitchFamily="34" charset="0"/>
                <a:ea typeface="Times New Roman" panose="02020603050405020304" pitchFamily="18" charset="0"/>
                <a:cs typeface="Times New Roman" panose="02020603050405020304" pitchFamily="18" charset="0"/>
              </a:rPr>
              <a:t> in place to assist students whilst they are waiting to finalise registration and accommodation plans?</a:t>
            </a:r>
          </a:p>
          <a:p>
            <a:pPr lvl="0">
              <a:lnSpc>
                <a:spcPct val="115000"/>
              </a:lnSpc>
              <a:spcAft>
                <a:spcPts val="1000"/>
              </a:spcAft>
            </a:pPr>
            <a:r>
              <a:rPr lang="en-ZA" b="1" dirty="0">
                <a:effectLst/>
                <a:latin typeface="Calibri" panose="020F0502020204030204" pitchFamily="34" charset="0"/>
                <a:ea typeface="Calibri" panose="020F0502020204030204" pitchFamily="34" charset="0"/>
                <a:cs typeface="Times New Roman" panose="02020603050405020304" pitchFamily="18" charset="0"/>
              </a:rPr>
              <a:t>Maintenance of private residences</a:t>
            </a:r>
            <a:r>
              <a:rPr lang="en-ZA" dirty="0">
                <a:effectLst/>
                <a:latin typeface="Calibri" panose="020F0502020204030204" pitchFamily="34" charset="0"/>
                <a:ea typeface="Calibri" panose="020F0502020204030204" pitchFamily="34" charset="0"/>
                <a:cs typeface="Times New Roman" panose="02020603050405020304" pitchFamily="18" charset="0"/>
              </a:rPr>
              <a:t> leased by the University. How are universities monitoring the contracts?</a:t>
            </a:r>
            <a:endParaRPr lang="en-ZA"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29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6</a:t>
            </a:fld>
            <a:endParaRPr lang="en-US" b="1" dirty="0"/>
          </a:p>
        </p:txBody>
      </p:sp>
      <p:sp>
        <p:nvSpPr>
          <p:cNvPr id="4" name="TextBox 3">
            <a:extLst>
              <a:ext uri="{FF2B5EF4-FFF2-40B4-BE49-F238E27FC236}">
                <a16:creationId xmlns:a16="http://schemas.microsoft.com/office/drawing/2014/main" id="{34D517B0-ED35-A2C7-98D1-67164F0C0494}"/>
              </a:ext>
            </a:extLst>
          </p:cNvPr>
          <p:cNvSpPr txBox="1"/>
          <p:nvPr/>
        </p:nvSpPr>
        <p:spPr>
          <a:xfrm>
            <a:off x="552450" y="1088033"/>
            <a:ext cx="8039100" cy="5380704"/>
          </a:xfrm>
          <a:prstGeom prst="rect">
            <a:avLst/>
          </a:prstGeom>
          <a:noFill/>
        </p:spPr>
        <p:txBody>
          <a:bodyPr wrap="square">
            <a:spAutoFit/>
          </a:bodyPr>
          <a:lstStyle/>
          <a:p>
            <a:pPr marL="457200">
              <a:lnSpc>
                <a:spcPct val="115000"/>
              </a:lnSpc>
            </a:pPr>
            <a:r>
              <a:rPr lang="en-ZA" sz="2000" b="1" dirty="0">
                <a:effectLst/>
                <a:latin typeface="Calibri" panose="020F0502020204030204" pitchFamily="34" charset="0"/>
                <a:ea typeface="Calibri" panose="020F0502020204030204" pitchFamily="34" charset="0"/>
                <a:cs typeface="Times New Roman" panose="02020603050405020304" pitchFamily="18" charset="0"/>
              </a:rPr>
              <a:t>Registration related matters: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Given the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late announcement of NSC results</a:t>
            </a:r>
            <a:r>
              <a:rPr lang="en-ZA" sz="2000" dirty="0">
                <a:effectLst/>
                <a:latin typeface="Calibri" panose="020F0502020204030204" pitchFamily="34" charset="0"/>
                <a:ea typeface="Calibri" panose="020F0502020204030204" pitchFamily="34" charset="0"/>
                <a:cs typeface="Times New Roman" panose="02020603050405020304" pitchFamily="18" charset="0"/>
              </a:rPr>
              <a:t>, what plans are in place to ensure that institutions can meet registration dates and ensure enrolment numbers are reached?  Are there likely to be any extensions to the registration dates? Under what circumstances?</a:t>
            </a:r>
          </a:p>
          <a:p>
            <a:pPr marL="342900" lvl="0" indent="-342900">
              <a:lnSpc>
                <a:spcPct val="115000"/>
              </a:lnSpc>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What challenges exist in relation to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confirmation of offers</a:t>
            </a:r>
            <a:r>
              <a:rPr lang="en-ZA" sz="2000" dirty="0">
                <a:effectLst/>
                <a:latin typeface="Calibri" panose="020F0502020204030204" pitchFamily="34" charset="0"/>
                <a:ea typeface="Calibri" panose="020F0502020204030204" pitchFamily="34" charset="0"/>
                <a:cs typeface="Times New Roman" panose="02020603050405020304" pitchFamily="18" charset="0"/>
              </a:rPr>
              <a:t> for new students who are NSFAS qualifying? What systems are in place to mitigate this?</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When does orientation commence? Any anticipated glitches? Lessons learnt from the previous years? Any plans in place for mitigation?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When do classes commence</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 and for which students? Any anticipation of related challenges? Any plans for mitigation of them? Any structures that have been set up to deal with arising challenges?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Are there challenges or anticipated challenges with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online registration processes</a:t>
            </a:r>
            <a:r>
              <a:rPr lang="en-ZA" sz="2000" dirty="0">
                <a:effectLst/>
                <a:latin typeface="Calibri" panose="020F0502020204030204" pitchFamily="34" charset="0"/>
                <a:ea typeface="Calibri" panose="020F0502020204030204" pitchFamily="34" charset="0"/>
                <a:cs typeface="Times New Roman" panose="02020603050405020304" pitchFamily="18" charset="0"/>
              </a:rPr>
              <a:t> and what plans are in place to assist students in this regard?</a:t>
            </a:r>
          </a:p>
        </p:txBody>
      </p:sp>
    </p:spTree>
    <p:extLst>
      <p:ext uri="{BB962C8B-B14F-4D97-AF65-F5344CB8AC3E}">
        <p14:creationId xmlns:p14="http://schemas.microsoft.com/office/powerpoint/2010/main" val="325405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7</a:t>
            </a:fld>
            <a:endParaRPr lang="en-US" b="1" dirty="0"/>
          </a:p>
        </p:txBody>
      </p:sp>
      <p:sp>
        <p:nvSpPr>
          <p:cNvPr id="4" name="TextBox 3">
            <a:extLst>
              <a:ext uri="{FF2B5EF4-FFF2-40B4-BE49-F238E27FC236}">
                <a16:creationId xmlns:a16="http://schemas.microsoft.com/office/drawing/2014/main" id="{34D517B0-ED35-A2C7-98D1-67164F0C0494}"/>
              </a:ext>
            </a:extLst>
          </p:cNvPr>
          <p:cNvSpPr txBox="1"/>
          <p:nvPr/>
        </p:nvSpPr>
        <p:spPr>
          <a:xfrm>
            <a:off x="552450" y="1088033"/>
            <a:ext cx="8039100" cy="3126240"/>
          </a:xfrm>
          <a:prstGeom prst="rect">
            <a:avLst/>
          </a:prstGeom>
          <a:noFill/>
        </p:spPr>
        <p:txBody>
          <a:bodyPr wrap="square">
            <a:spAutoFit/>
          </a:bodyPr>
          <a:lstStyle/>
          <a:p>
            <a:pPr>
              <a:lnSpc>
                <a:spcPct val="115000"/>
              </a:lnSpc>
              <a:spcAft>
                <a:spcPts val="10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Registration of returning students: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Academic exclusions</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 are there anticipated disruptions relating to academic exclusions?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ZA" sz="2000" b="1" dirty="0">
                <a:effectLst/>
                <a:latin typeface="Calibri" panose="020F0502020204030204" pitchFamily="34" charset="0"/>
                <a:ea typeface="Calibri" panose="020F0502020204030204" pitchFamily="34" charset="0"/>
                <a:cs typeface="Times New Roman" panose="02020603050405020304" pitchFamily="18" charset="0"/>
              </a:rPr>
              <a:t>Higher Certificate articulation</a:t>
            </a:r>
            <a:r>
              <a:rPr lang="en-ZA" sz="2000" dirty="0">
                <a:effectLst/>
                <a:latin typeface="Calibri" panose="020F0502020204030204" pitchFamily="34" charset="0"/>
                <a:ea typeface="Calibri" panose="020F0502020204030204" pitchFamily="34" charset="0"/>
                <a:cs typeface="Times New Roman" panose="02020603050405020304" pitchFamily="18" charset="0"/>
              </a:rPr>
              <a:t>: are there anticipated problems in this area? (a lack of articulation for higher certificate students into degree and diploma programmes has arisen in the past: is your institution affected by this?).</a:t>
            </a:r>
          </a:p>
          <a:p>
            <a:pPr marL="457200">
              <a:lnSpc>
                <a:spcPct val="115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776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8</a:t>
            </a:fld>
            <a:endParaRPr lang="en-US" b="1" dirty="0"/>
          </a:p>
        </p:txBody>
      </p:sp>
      <p:sp>
        <p:nvSpPr>
          <p:cNvPr id="4" name="TextBox 3">
            <a:extLst>
              <a:ext uri="{FF2B5EF4-FFF2-40B4-BE49-F238E27FC236}">
                <a16:creationId xmlns:a16="http://schemas.microsoft.com/office/drawing/2014/main" id="{34D517B0-ED35-A2C7-98D1-67164F0C0494}"/>
              </a:ext>
            </a:extLst>
          </p:cNvPr>
          <p:cNvSpPr txBox="1"/>
          <p:nvPr/>
        </p:nvSpPr>
        <p:spPr>
          <a:xfrm>
            <a:off x="381000" y="827846"/>
            <a:ext cx="8382000" cy="6311728"/>
          </a:xfrm>
          <a:prstGeom prst="rect">
            <a:avLst/>
          </a:prstGeom>
          <a:noFill/>
        </p:spPr>
        <p:txBody>
          <a:bodyPr wrap="square">
            <a:spAutoFit/>
          </a:bodyPr>
          <a:lstStyle/>
          <a:p>
            <a:pPr>
              <a:lnSpc>
                <a:spcPct val="115000"/>
              </a:lnSpc>
              <a:spcAft>
                <a:spcPts val="10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Financial matters: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In relation to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increases in general fees and registration fees for 2023</a:t>
            </a:r>
            <a:r>
              <a:rPr lang="en-ZA" sz="2000" dirty="0">
                <a:effectLst/>
                <a:latin typeface="Calibri" panose="020F0502020204030204" pitchFamily="34" charset="0"/>
                <a:ea typeface="Calibri" panose="020F0502020204030204" pitchFamily="34" charset="0"/>
                <a:cs typeface="Times New Roman" panose="02020603050405020304" pitchFamily="18" charset="0"/>
              </a:rPr>
              <a:t>, what challenges are anticipated and what mitigating strategies are in place? ( do universities require registration fees? has the university engaged the critical stakeholders in determining the new fee structure if fees have changed).</a:t>
            </a:r>
          </a:p>
          <a:p>
            <a:pPr marL="342900" lvl="0" indent="-342900" algn="just">
              <a:lnSpc>
                <a:spcPct val="115000"/>
              </a:lnSpc>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What plans are in place to assist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unfunded students</a:t>
            </a:r>
            <a:r>
              <a:rPr lang="en-ZA" sz="2000" dirty="0">
                <a:effectLst/>
                <a:latin typeface="Calibri" panose="020F0502020204030204" pitchFamily="34" charset="0"/>
                <a:ea typeface="Calibri" panose="020F0502020204030204" pitchFamily="34" charset="0"/>
                <a:cs typeface="Times New Roman" panose="02020603050405020304" pitchFamily="18" charset="0"/>
              </a:rPr>
              <a:t> that are doing well academically? </a:t>
            </a:r>
          </a:p>
          <a:p>
            <a:pPr marL="342900" lvl="0" indent="-342900" algn="just">
              <a:lnSpc>
                <a:spcPct val="115000"/>
              </a:lnSpc>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What are the changes to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upfront registration payments</a:t>
            </a:r>
            <a:r>
              <a:rPr lang="en-ZA"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15000"/>
              </a:lnSpc>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What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concessions </a:t>
            </a:r>
            <a:r>
              <a:rPr lang="en-ZA" sz="2000" dirty="0">
                <a:effectLst/>
                <a:latin typeface="Calibri" panose="020F0502020204030204" pitchFamily="34" charset="0"/>
                <a:ea typeface="Calibri" panose="020F0502020204030204" pitchFamily="34" charset="0"/>
                <a:cs typeface="Times New Roman" panose="02020603050405020304" pitchFamily="18" charset="0"/>
              </a:rPr>
              <a:t>are in place to enable students with debt to be able to register? What are the qualifying criteria for this?</a:t>
            </a:r>
          </a:p>
          <a:p>
            <a:pPr marL="342900" lvl="0" indent="-342900" algn="just">
              <a:lnSpc>
                <a:spcPct val="115000"/>
              </a:lnSpc>
              <a:buFont typeface="Wingdings" panose="05000000000000000000" pitchFamily="2" charset="2"/>
              <a:buChar char=""/>
            </a:pPr>
            <a:r>
              <a:rPr lang="en-ZA" sz="2000" b="1" dirty="0">
                <a:effectLst/>
                <a:latin typeface="Calibri" panose="020F0502020204030204" pitchFamily="34" charset="0"/>
                <a:ea typeface="Calibri" panose="020F0502020204030204" pitchFamily="34" charset="0"/>
                <a:cs typeface="Times New Roman" panose="02020603050405020304" pitchFamily="18" charset="0"/>
              </a:rPr>
              <a:t>Access to academic transcripts and certificates of completion</a:t>
            </a:r>
            <a:r>
              <a:rPr lang="en-ZA" sz="2000" dirty="0">
                <a:effectLst/>
                <a:latin typeface="Calibri" panose="020F0502020204030204" pitchFamily="34" charset="0"/>
                <a:ea typeface="Calibri" panose="020F0502020204030204" pitchFamily="34" charset="0"/>
                <a:cs typeface="Times New Roman" panose="02020603050405020304" pitchFamily="18" charset="0"/>
              </a:rPr>
              <a:t>: what plans are in place at the University in relation to this for students with outstanding debt? Is the University working according to the USAf agreement on this matter?</a:t>
            </a:r>
          </a:p>
          <a:p>
            <a:pPr marL="342900" lvl="0" indent="-342900">
              <a:lnSpc>
                <a:spcPct val="115000"/>
              </a:lnSpc>
              <a:spcAft>
                <a:spcPts val="1000"/>
              </a:spcAft>
              <a:buFont typeface="Wingdings" panose="05000000000000000000" pitchFamily="2" charset="2"/>
              <a:buChar char=""/>
            </a:pP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What information and mitigation strategies are in place to assist </a:t>
            </a: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postgraduate students</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 to identify possible </a:t>
            </a: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funding sources</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725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9100" y="273850"/>
            <a:ext cx="8343900" cy="523220"/>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2800" dirty="0">
                <a:latin typeface="Calibri" panose="020F0502020204030204" pitchFamily="34" charset="0"/>
                <a:cs typeface="Calibri" panose="020F0502020204030204" pitchFamily="34" charset="0"/>
              </a:rPr>
              <a:t>Registration Period 2023 in Universities: major issues</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TextBox 3"/>
          <p:cNvSpPr txBox="1"/>
          <p:nvPr/>
        </p:nvSpPr>
        <p:spPr>
          <a:xfrm>
            <a:off x="419100" y="990600"/>
            <a:ext cx="8343900" cy="6299160"/>
          </a:xfrm>
          <a:prstGeom prst="rect">
            <a:avLst/>
          </a:prstGeom>
          <a:noFill/>
        </p:spPr>
        <p:txBody>
          <a:bodyPr wrap="square" rtlCol="0">
            <a:spAutoFit/>
          </a:bodyPr>
          <a:lstStyle/>
          <a:p>
            <a:pPr marL="285750" indent="-285750" algn="just">
              <a:spcAft>
                <a:spcPts val="100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The late release of NSC results affected all universities, though they were able to ensure alignment with the registration periods and decision-making on admissions. </a:t>
            </a:r>
          </a:p>
          <a:p>
            <a:pPr marL="285750" indent="-285750" algn="just">
              <a:spcAft>
                <a:spcPts val="100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Significant increase in applications for first time entering places system wide.</a:t>
            </a:r>
          </a:p>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Main </a:t>
            </a:r>
            <a:r>
              <a:rPr lang="en-ZA" sz="2000" dirty="0">
                <a:latin typeface="Calibri" panose="020F0502020204030204" pitchFamily="34" charset="0"/>
                <a:ea typeface="Calibri" panose="020F0502020204030204" pitchFamily="34" charset="0"/>
                <a:cs typeface="Calibri" panose="020F0502020204030204" pitchFamily="34" charset="0"/>
              </a:rPr>
              <a:t>effect on delayed registration for some students related to a lack of funding decision from NSFAS, which was delayed because of the late closure of NSFAS applications (31 January 2023). </a:t>
            </a:r>
          </a:p>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Most universities can allow students to accept places but will not be able to finalise registration until funding status has been finalised. </a:t>
            </a:r>
          </a:p>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Some universities had to adjust orientation schedules to accommodate late registering students, as well as to ensure opportunity for extended registration for those students who require it. </a:t>
            </a:r>
          </a:p>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Majority of institutions use online registration</a:t>
            </a:r>
            <a:r>
              <a:rPr lang="en-ZA" sz="2000" dirty="0">
                <a:latin typeface="Calibri" panose="020F0502020204030204" pitchFamily="34" charset="0"/>
                <a:ea typeface="Calibri" panose="020F0502020204030204" pitchFamily="34" charset="0"/>
                <a:cs typeface="Calibri" panose="020F0502020204030204" pitchFamily="34" charset="0"/>
              </a:rPr>
              <a:t> with opportunities also for face to face and assisted registration on campus.</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Aft>
                <a:spcPts val="1000"/>
              </a:spcAft>
              <a:buFont typeface="Arial" panose="020B0604020202020204" pitchFamily="34" charset="0"/>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9</a:t>
            </a:fld>
            <a:endParaRPr lang="en-US" b="1" dirty="0"/>
          </a:p>
        </p:txBody>
      </p:sp>
    </p:spTree>
    <p:extLst>
      <p:ext uri="{BB962C8B-B14F-4D97-AF65-F5344CB8AC3E}">
        <p14:creationId xmlns:p14="http://schemas.microsoft.com/office/powerpoint/2010/main" val="7438088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1498</TotalTime>
  <Words>3720</Words>
  <Application>Microsoft Office PowerPoint</Application>
  <PresentationFormat>On-screen Show (4:3)</PresentationFormat>
  <Paragraphs>620</Paragraphs>
  <Slides>42</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Arial Black</vt:lpstr>
      <vt:lpstr>Arial Narrow</vt:lpstr>
      <vt:lpstr>Arial Nova</vt:lpstr>
      <vt:lpstr>Arial Regular</vt:lpstr>
      <vt:lpstr>Calibri</vt:lpstr>
      <vt:lpstr>Times New Roman</vt:lpstr>
      <vt:lpstr>Wingdings</vt:lpstr>
      <vt:lpstr>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TVET Colleges Planned Enrolments for 2023</vt:lpstr>
      <vt:lpstr>Planned First Time Enrolments for 2023 Per Province </vt:lpstr>
      <vt:lpstr>Planned First Time Enrolment Per College for 2023: Eastern Cape</vt:lpstr>
      <vt:lpstr>Planned First Time Enrolment Per College for 2023: Free State/Gauteng</vt:lpstr>
      <vt:lpstr>Planned First Time Enrolment Per College for 2023: KwaZulu-Natal</vt:lpstr>
      <vt:lpstr>Planned First Time Enrolment Per College for 2023: Limpopo</vt:lpstr>
      <vt:lpstr>Planned First Time Enrolment Per College for 2023: Mpumalanga/North West</vt:lpstr>
      <vt:lpstr>Planned First Time Enrolment for 2023: Northern Cape/Western Cape</vt:lpstr>
      <vt:lpstr>Oversight Enrolment Monitoring</vt:lpstr>
      <vt:lpstr>PowerPoint Presentation</vt:lpstr>
      <vt:lpstr>Oversight Enrolment Monitoring</vt:lpstr>
      <vt:lpstr>Oversight Enrolment Monitoring</vt:lpstr>
      <vt:lpstr>Applications by First Closing Date</vt:lpstr>
      <vt:lpstr>Applications by Second Closing Date</vt:lpstr>
      <vt:lpstr>Total National Applications –Unduplicated Count</vt:lpstr>
      <vt:lpstr>Provisionally Admitted and Registered Students (new) – EC</vt:lpstr>
      <vt:lpstr>Provisionally Admitted and Registered Students (new) – FS&amp;GP</vt:lpstr>
      <vt:lpstr>Provisionally Admitted and Registered Students (new) – KZN</vt:lpstr>
      <vt:lpstr>Provisionally Admitted and Registered Students (new) – LP</vt:lpstr>
      <vt:lpstr>Provisionally Admitted and Registered Students (new) – LP</vt:lpstr>
      <vt:lpstr>Provisionally Admitted and Registered Students (new) – MP&amp;NW</vt:lpstr>
      <vt:lpstr>Provisionally Admitted and Registered Students (new) – NC&amp;WC</vt:lpstr>
      <vt:lpstr>Returning Students</vt:lpstr>
      <vt:lpstr> </vt:lpstr>
      <vt:lpstr> </vt:lpstr>
      <vt:lpstr> </vt:lpstr>
      <vt:lpstr> </vt:lpstr>
      <vt:lpstr>PowerPoint Presentation</vt:lpstr>
      <vt:lpstr>Outstanding Exam Results </vt:lpstr>
      <vt:lpstr>PowerPoint Presentation</vt:lpstr>
    </vt:vector>
  </TitlesOfParts>
  <Company>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Babulele</cp:lastModifiedBy>
  <cp:revision>825</cp:revision>
  <cp:lastPrinted>2022-11-18T08:23:45Z</cp:lastPrinted>
  <dcterms:created xsi:type="dcterms:W3CDTF">2010-10-01T19:49:50Z</dcterms:created>
  <dcterms:modified xsi:type="dcterms:W3CDTF">2023-02-21T14:17:46Z</dcterms:modified>
</cp:coreProperties>
</file>