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handoutMasterIdLst>
    <p:handoutMasterId r:id="rId43"/>
  </p:handoutMasterIdLst>
  <p:sldIdLst>
    <p:sldId id="339" r:id="rId3"/>
    <p:sldId id="649" r:id="rId4"/>
    <p:sldId id="446" r:id="rId5"/>
    <p:sldId id="673" r:id="rId6"/>
    <p:sldId id="674" r:id="rId7"/>
    <p:sldId id="481" r:id="rId8"/>
    <p:sldId id="451" r:id="rId9"/>
    <p:sldId id="483" r:id="rId10"/>
    <p:sldId id="270" r:id="rId11"/>
    <p:sldId id="453" r:id="rId12"/>
    <p:sldId id="651" r:id="rId13"/>
    <p:sldId id="652" r:id="rId14"/>
    <p:sldId id="653" r:id="rId15"/>
    <p:sldId id="656" r:id="rId16"/>
    <p:sldId id="671" r:id="rId17"/>
    <p:sldId id="340" r:id="rId18"/>
    <p:sldId id="380" r:id="rId19"/>
    <p:sldId id="381" r:id="rId20"/>
    <p:sldId id="667" r:id="rId21"/>
    <p:sldId id="666" r:id="rId22"/>
    <p:sldId id="570" r:id="rId23"/>
    <p:sldId id="575" r:id="rId24"/>
    <p:sldId id="578" r:id="rId25"/>
    <p:sldId id="657" r:id="rId26"/>
    <p:sldId id="542" r:id="rId27"/>
    <p:sldId id="541" r:id="rId28"/>
    <p:sldId id="658" r:id="rId29"/>
    <p:sldId id="659" r:id="rId30"/>
    <p:sldId id="660" r:id="rId31"/>
    <p:sldId id="662" r:id="rId32"/>
    <p:sldId id="580" r:id="rId33"/>
    <p:sldId id="670" r:id="rId34"/>
    <p:sldId id="668" r:id="rId35"/>
    <p:sldId id="600" r:id="rId36"/>
    <p:sldId id="601" r:id="rId37"/>
    <p:sldId id="602" r:id="rId38"/>
    <p:sldId id="669" r:id="rId39"/>
    <p:sldId id="645" r:id="rId40"/>
    <p:sldId id="349" r:id="rId4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ada.L" initials="M" lastIdx="1" clrIdx="0">
    <p:extLst>
      <p:ext uri="{19B8F6BF-5375-455C-9EA6-DF929625EA0E}">
        <p15:presenceInfo xmlns:p15="http://schemas.microsoft.com/office/powerpoint/2012/main" xmlns="" userId="S-1-5-21-1035630543-1431987748-622671684-25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392C"/>
    <a:srgbClr val="CC6600"/>
    <a:srgbClr val="FFD03B"/>
    <a:srgbClr val="F27900"/>
    <a:srgbClr val="FFE2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095" autoAdjust="0"/>
  </p:normalViewPr>
  <p:slideViewPr>
    <p:cSldViewPr>
      <p:cViewPr varScale="1">
        <p:scale>
          <a:sx n="73" d="100"/>
          <a:sy n="73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8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572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572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r">
              <a:defRPr sz="1200"/>
            </a:lvl1pPr>
          </a:lstStyle>
          <a:p>
            <a:fld id="{3A1DBF95-1974-4547-B356-33C6936DB2AE}" type="datetimeFigureOut">
              <a:rPr lang="en-GB" smtClean="0"/>
              <a:pPr/>
              <a:t>22/02/2023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42"/>
            <a:ext cx="2944958" cy="496572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30042"/>
            <a:ext cx="2944958" cy="496572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r">
              <a:defRPr sz="1200"/>
            </a:lvl1pPr>
          </a:lstStyle>
          <a:p>
            <a:fld id="{298B58D7-D352-42DD-8117-2301855798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2155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4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4FE5677-892E-4BED-92CF-AF569250AD42}" type="datetimeFigureOut">
              <a:rPr lang="en-GB" smtClean="0"/>
              <a:pPr/>
              <a:t>22/02/2023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715868"/>
            <a:ext cx="5438775" cy="446842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138"/>
            <a:ext cx="2946400" cy="4964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EF23C9C-A437-4464-8EA1-C2072187B2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813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3C9C-A437-4464-8EA1-C2072187B26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1642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BCF5C-793D-4E2E-8A58-2738429E75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59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3C9C-A437-4464-8EA1-C2072187B26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4399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800C-8102-462F-8F41-3920782201F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800C-8102-462F-8F41-3920782201F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1036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C12FD-F097-41F7-AA9A-A988CB842655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2023/02/22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1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028384" cy="90872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8E1FB-30FC-4DF2-BCF4-3AB5211FFE0D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2023/02/22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5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E4AA3-DDB1-47CC-8846-77A6E2B2A148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2023/02/22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00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800C-8102-462F-8F41-3920782201F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800C-8102-462F-8F41-3920782201F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800C-8102-462F-8F41-3920782201F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800C-8102-462F-8F41-3920782201F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800C-8102-462F-8F41-3920782201F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31439-2095-438C-BEFB-FF6A1884D838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2023/02/22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82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28992" cy="316835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ANALYSIS, IMPLICATIONS AND IMPACT OF THE </a:t>
            </a:r>
            <a:r>
              <a:rPr lang="en-US" sz="6000" b="1">
                <a:solidFill>
                  <a:schemeClr val="accent2">
                    <a:lumMod val="75000"/>
                  </a:schemeClr>
                </a:solidFill>
              </a:rPr>
              <a:t>PRESIDENT’S </a:t>
            </a:r>
            <a:r>
              <a:rPr lang="en-US" sz="6000" b="1" smtClean="0">
                <a:solidFill>
                  <a:schemeClr val="accent2">
                    <a:lumMod val="75000"/>
                  </a:schemeClr>
                </a:solidFill>
              </a:rPr>
              <a:t>2023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SONA </a:t>
            </a:r>
            <a:r>
              <a:rPr lang="en-US" sz="49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9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9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9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dirty="0"/>
              <a:t>Presentation to the Portfolio Committee </a:t>
            </a:r>
            <a:br>
              <a:rPr lang="en-US" sz="3600" dirty="0"/>
            </a:br>
            <a:r>
              <a:rPr lang="en-US" sz="3600" dirty="0"/>
              <a:t>on Basic Education 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en-ZA" sz="2000" b="1" dirty="0">
                <a:solidFill>
                  <a:srgbClr val="CC6600"/>
                </a:solidFill>
              </a:rPr>
              <a:t>21 FEBRUARY 2023</a:t>
            </a:r>
            <a:r>
              <a:rPr lang="en-US" sz="2000" b="1" dirty="0">
                <a:solidFill>
                  <a:srgbClr val="CC6600"/>
                </a:solidFill>
              </a:rPr>
              <a:t/>
            </a:r>
            <a:br>
              <a:rPr lang="en-US" sz="2000" b="1" dirty="0">
                <a:solidFill>
                  <a:srgbClr val="CC66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1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289" y="924392"/>
            <a:ext cx="5208794" cy="5028795"/>
          </a:xfrm>
          <a:prstGeom prst="rect">
            <a:avLst/>
          </a:prstGeom>
        </p:spPr>
      </p:pic>
      <p:sp>
        <p:nvSpPr>
          <p:cNvPr id="8" name="Content Placeholder 14"/>
          <p:cNvSpPr txBox="1">
            <a:spLocks/>
          </p:cNvSpPr>
          <p:nvPr/>
        </p:nvSpPr>
        <p:spPr bwMode="auto">
          <a:xfrm>
            <a:off x="-29980" y="528140"/>
            <a:ext cx="2933156" cy="114379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sz="1350" b="1" dirty="0">
                <a:solidFill>
                  <a:prstClr val="black"/>
                </a:solidFill>
              </a:rPr>
              <a:t>Sector plan</a:t>
            </a:r>
          </a:p>
          <a:p>
            <a:pPr algn="ctr">
              <a:defRPr/>
            </a:pPr>
            <a:r>
              <a:rPr lang="en-ZA" sz="1350" b="1" dirty="0">
                <a:solidFill>
                  <a:prstClr val="black"/>
                </a:solidFill>
              </a:rPr>
              <a:t>Action Plan to 2024: </a:t>
            </a:r>
            <a:r>
              <a:rPr lang="en-ZA" sz="1350" dirty="0">
                <a:solidFill>
                  <a:prstClr val="black"/>
                </a:solidFill>
              </a:rPr>
              <a:t>Towards the realisation of Schooling 2030 (access, redress, equity, inclusivity, quality, &amp; efficiency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52880" y="1736455"/>
            <a:ext cx="1852776" cy="4455066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1350" b="1" dirty="0">
                <a:solidFill>
                  <a:prstClr val="black"/>
                </a:solidFill>
              </a:rPr>
              <a:t>Goals 1 to 13: </a:t>
            </a:r>
          </a:p>
          <a:p>
            <a:pPr algn="ctr">
              <a:defRPr/>
            </a:pPr>
            <a:r>
              <a:rPr lang="en-ZA" sz="1350" b="1" dirty="0">
                <a:solidFill>
                  <a:prstClr val="black"/>
                </a:solidFill>
              </a:rPr>
              <a:t>Improvement of  Learning Outcomes</a:t>
            </a:r>
          </a:p>
          <a:p>
            <a:pPr>
              <a:defRPr/>
            </a:pPr>
            <a:endParaRPr lang="en-ZA" sz="1350" b="1" dirty="0">
              <a:solidFill>
                <a:prstClr val="black"/>
              </a:solidFill>
            </a:endParaRPr>
          </a:p>
          <a:p>
            <a:pPr marL="214313" indent="-214313">
              <a:buFontTx/>
              <a:buChar char="-"/>
              <a:defRPr/>
            </a:pPr>
            <a:r>
              <a:rPr lang="en-ZA" sz="1350" dirty="0">
                <a:solidFill>
                  <a:prstClr val="black"/>
                </a:solidFill>
              </a:rPr>
              <a:t>Improve learning outcomes in Language, Mathematics and Science as measured in Grades 3, 6, 9 and 12</a:t>
            </a:r>
          </a:p>
          <a:p>
            <a:pPr marL="214313" indent="-214313">
              <a:buFontTx/>
              <a:buChar char="-"/>
              <a:defRPr/>
            </a:pPr>
            <a:r>
              <a:rPr lang="en-ZA" sz="1350" dirty="0">
                <a:solidFill>
                  <a:prstClr val="black"/>
                </a:solidFill>
              </a:rPr>
              <a:t>Ensure full access to compulsory schooling</a:t>
            </a:r>
          </a:p>
          <a:p>
            <a:pPr marL="214313" indent="-214313">
              <a:buFontTx/>
              <a:buChar char="-"/>
              <a:defRPr/>
            </a:pPr>
            <a:r>
              <a:rPr lang="en-ZA" sz="1350" dirty="0">
                <a:solidFill>
                  <a:prstClr val="black"/>
                </a:solidFill>
              </a:rPr>
              <a:t>Decrease grade repetition and retention</a:t>
            </a:r>
          </a:p>
          <a:p>
            <a:pPr marL="214313" indent="-214313">
              <a:buFontTx/>
              <a:buChar char="-"/>
              <a:defRPr/>
            </a:pPr>
            <a:r>
              <a:rPr lang="en-ZA" sz="1350" dirty="0">
                <a:solidFill>
                  <a:prstClr val="black"/>
                </a:solidFill>
              </a:rPr>
              <a:t>Improve access to FET colleges</a:t>
            </a:r>
          </a:p>
          <a:p>
            <a:pPr marL="214313" indent="-214313">
              <a:buFontTx/>
              <a:buChar char="-"/>
              <a:defRPr/>
            </a:pPr>
            <a:r>
              <a:rPr lang="en-ZA" sz="1350" dirty="0">
                <a:solidFill>
                  <a:prstClr val="black"/>
                </a:solidFill>
              </a:rPr>
              <a:t>Improve quality of Grade 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558" y="5237606"/>
            <a:ext cx="2148840" cy="7155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1350" b="1" dirty="0">
                <a:solidFill>
                  <a:prstClr val="white"/>
                </a:solidFill>
              </a:rPr>
              <a:t>Goals 14 to 27: </a:t>
            </a:r>
          </a:p>
          <a:p>
            <a:pPr algn="ctr">
              <a:defRPr/>
            </a:pPr>
            <a:r>
              <a:rPr lang="en-ZA" sz="1350" b="1" dirty="0">
                <a:solidFill>
                  <a:prstClr val="white"/>
                </a:solidFill>
              </a:rPr>
              <a:t>Support the improvement of 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1907" y="804445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4108" y="894188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5608" y="1193275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1201" y="1572443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0527" y="2034063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4982" y="2554416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9330" y="3771638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855" y="3174268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3428" y="4293823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1441" y="4875288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9027" y="5304520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3177" y="5781358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74677" y="5655121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61834" y="5813128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06957" y="5803146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0456" y="5655121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70083" y="5390259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19709" y="4937952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5714" y="4327597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48209" y="3236235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16116" y="1949563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23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34346" y="3813947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16450" y="2558556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22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81507" y="1568096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24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65084" y="1132424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3010" y="903325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26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20212" y="778450"/>
            <a:ext cx="571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>
                <a:solidFill>
                  <a:prstClr val="black"/>
                </a:solidFill>
              </a:rPr>
              <a:t> 27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0" y="65253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10</a:t>
            </a:r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65304"/>
            <a:ext cx="1619671" cy="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2536" y="-49220"/>
            <a:ext cx="972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STRATEGIC THRUST</a:t>
            </a:r>
          </a:p>
        </p:txBody>
      </p:sp>
    </p:spTree>
    <p:extLst>
      <p:ext uri="{BB962C8B-B14F-4D97-AF65-F5344CB8AC3E}">
        <p14:creationId xmlns:p14="http://schemas.microsoft.com/office/powerpoint/2010/main" xmlns="" val="110297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917" y="2924944"/>
            <a:ext cx="8027223" cy="2520280"/>
          </a:xfrm>
        </p:spPr>
        <p:txBody>
          <a:bodyPr>
            <a:normAutofit/>
          </a:bodyPr>
          <a:lstStyle/>
          <a:p>
            <a:r>
              <a:rPr lang="en-ZA" sz="6000" b="1" dirty="0">
                <a:solidFill>
                  <a:schemeClr val="accent2">
                    <a:lumMod val="75000"/>
                  </a:schemeClr>
                </a:solidFill>
              </a:rPr>
              <a:t>Progress in the sector 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65304"/>
            <a:ext cx="1619671" cy="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636" y="1886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60" y="65973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52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sz="4000" dirty="0"/>
              <a:t>PROGRESS IN THE SCHOOLING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950237"/>
            <a:ext cx="8712968" cy="5364596"/>
          </a:xfrm>
        </p:spPr>
        <p:txBody>
          <a:bodyPr>
            <a:normAutofit/>
          </a:bodyPr>
          <a:lstStyle/>
          <a:p>
            <a:pPr algn="just"/>
            <a:r>
              <a:rPr lang="en-ZA" sz="2400" dirty="0"/>
              <a:t>The basic education sector in South Africa has made significant progress towards transformation along </a:t>
            </a:r>
            <a:r>
              <a:rPr lang="en-ZA" sz="2400" b="1" dirty="0"/>
              <a:t>six internationally acknowledged dimensions</a:t>
            </a:r>
            <a:r>
              <a:rPr lang="en-ZA" sz="2400" dirty="0"/>
              <a:t>: access, redress, equity, quality, efficiency and inclusivity. </a:t>
            </a:r>
          </a:p>
          <a:p>
            <a:pPr algn="just"/>
            <a:r>
              <a:rPr lang="en-ZA" sz="2400" dirty="0"/>
              <a:t>There is now near-universal access to schooling – measured by the attendance rate amongst learners of the compulsory school-going age (7 to 15-year-olds)</a:t>
            </a:r>
          </a:p>
          <a:p>
            <a:pPr lvl="1" algn="just"/>
            <a:r>
              <a:rPr lang="en-ZA" sz="2400" dirty="0"/>
              <a:t>this has been above 98% ever since about 2009. </a:t>
            </a:r>
          </a:p>
          <a:p>
            <a:pPr algn="just"/>
            <a:r>
              <a:rPr lang="en-ZA" sz="2400" dirty="0"/>
              <a:t>South Africa continues to participate in international assessments of learning (e.g. TIMSS, PIRLS, SACMEQ)</a:t>
            </a:r>
          </a:p>
          <a:p>
            <a:pPr lvl="1" algn="just"/>
            <a:r>
              <a:rPr lang="en-ZA" sz="2400" dirty="0"/>
              <a:t>Assessments have collectively revealed significant improvements in the learning since about 2002, albeit from a weak starting point</a:t>
            </a:r>
            <a:endParaRPr lang="en-US" sz="2400" dirty="0"/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dirty="0"/>
          </a:p>
          <a:p>
            <a:pPr algn="just">
              <a:buFont typeface="+mj-lt"/>
              <a:buAutoNum type="arabicPeriod"/>
            </a:pPr>
            <a:endParaRPr lang="en-US" dirty="0"/>
          </a:p>
          <a:p>
            <a:pPr algn="just">
              <a:buFont typeface="+mj-lt"/>
              <a:buAutoNum type="arabicPeriod"/>
            </a:pPr>
            <a:endParaRPr lang="en-US" dirty="0"/>
          </a:p>
          <a:p>
            <a:pPr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8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908720"/>
          </a:xfrm>
        </p:spPr>
        <p:txBody>
          <a:bodyPr>
            <a:noAutofit/>
          </a:bodyPr>
          <a:lstStyle/>
          <a:p>
            <a:r>
              <a:rPr lang="en-US" sz="4000" dirty="0"/>
              <a:t>PROGRESS IN THE SCHOOLING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268759"/>
            <a:ext cx="8712968" cy="508759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cs typeface="Arial" panose="020B0604020202020204" pitchFamily="34" charset="0"/>
              </a:rPr>
              <a:t>The </a:t>
            </a:r>
            <a:r>
              <a:rPr lang="en-US" sz="2400" b="1" dirty="0">
                <a:cs typeface="Arial" panose="020B0604020202020204" pitchFamily="34" charset="0"/>
              </a:rPr>
              <a:t>TIMSS 2019 </a:t>
            </a:r>
            <a:r>
              <a:rPr lang="en-US" sz="2400" dirty="0">
                <a:cs typeface="Arial" panose="020B0604020202020204" pitchFamily="34" charset="0"/>
              </a:rPr>
              <a:t>result showed a substantive </a:t>
            </a:r>
            <a:r>
              <a:rPr lang="en-US" sz="2400" b="1" dirty="0">
                <a:cs typeface="Arial" panose="020B0604020202020204" pitchFamily="34" charset="0"/>
              </a:rPr>
              <a:t>improvement</a:t>
            </a:r>
            <a:r>
              <a:rPr lang="en-US" sz="2400" dirty="0">
                <a:cs typeface="Arial" panose="020B0604020202020204" pitchFamily="34" charset="0"/>
              </a:rPr>
              <a:t> in the </a:t>
            </a:r>
            <a:r>
              <a:rPr lang="en-US" sz="2400" dirty="0" err="1">
                <a:cs typeface="Arial" panose="020B0604020202020204" pitchFamily="34" charset="0"/>
              </a:rPr>
              <a:t>Maths</a:t>
            </a:r>
            <a:r>
              <a:rPr lang="en-US" sz="2400" dirty="0">
                <a:cs typeface="Arial" panose="020B0604020202020204" pitchFamily="34" charset="0"/>
              </a:rPr>
              <a:t> and Science performance of Grade 9 learners. </a:t>
            </a:r>
          </a:p>
          <a:p>
            <a:pPr lvl="1" algn="just"/>
            <a:r>
              <a:rPr lang="en-US" sz="2400" dirty="0">
                <a:cs typeface="Arial" panose="020B0604020202020204" pitchFamily="34" charset="0"/>
              </a:rPr>
              <a:t> In 2002, merely 10.5% of Grade 9 learners performed at or above a minimum proficiency level  in Mathematics</a:t>
            </a:r>
          </a:p>
          <a:p>
            <a:pPr lvl="2" algn="just"/>
            <a:r>
              <a:rPr lang="en-US" sz="2000" dirty="0">
                <a:cs typeface="Arial" panose="020B0604020202020204" pitchFamily="34" charset="0"/>
              </a:rPr>
              <a:t>in 2019 this has increased to 41%.</a:t>
            </a:r>
          </a:p>
          <a:p>
            <a:pPr marL="457200" lvl="1" indent="0" algn="just">
              <a:buNone/>
            </a:pP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The </a:t>
            </a:r>
            <a:r>
              <a:rPr lang="en-US" sz="2400" b="1" dirty="0">
                <a:cs typeface="Arial" panose="020B0604020202020204" pitchFamily="34" charset="0"/>
              </a:rPr>
              <a:t>PIRLS</a:t>
            </a:r>
            <a:r>
              <a:rPr lang="en-US" sz="2400" dirty="0">
                <a:cs typeface="Arial" panose="020B0604020202020204" pitchFamily="34" charset="0"/>
              </a:rPr>
              <a:t> results between 2006 and 2016 similarly showed that South Africa is at a fast rate of improvement by international standards and had the steepest improvement after Morocco and Oman (Gustafsson, 2020).  </a:t>
            </a:r>
          </a:p>
          <a:p>
            <a:pPr lvl="1" algn="just"/>
            <a:r>
              <a:rPr lang="en-US" sz="2000" dirty="0">
                <a:cs typeface="Arial" panose="020B0604020202020204" pitchFamily="34" charset="0"/>
              </a:rPr>
              <a:t>PIRLS 2021 coming out in May 2023</a:t>
            </a: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86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164" y="58060"/>
            <a:ext cx="9144000" cy="908720"/>
          </a:xfrm>
        </p:spPr>
        <p:txBody>
          <a:bodyPr>
            <a:noAutofit/>
          </a:bodyPr>
          <a:lstStyle/>
          <a:p>
            <a:r>
              <a:rPr lang="en-US" sz="4000" dirty="0"/>
              <a:t>PROGRESS IN THE SCHOOLING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243092"/>
            <a:ext cx="8712968" cy="53645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Impact of the pandemic: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Lost teaching time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Young children most affected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Dropout not yet an issue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Improved efficiency – NSC results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Massive learning losses – reiterates the major long-term challenge</a:t>
            </a:r>
          </a:p>
          <a:p>
            <a:pPr marL="0" indent="0">
              <a:buNone/>
            </a:pPr>
            <a:endParaRPr lang="en-US" sz="3600" dirty="0"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60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164" y="58060"/>
            <a:ext cx="9144000" cy="908720"/>
          </a:xfrm>
        </p:spPr>
        <p:txBody>
          <a:bodyPr>
            <a:noAutofit/>
          </a:bodyPr>
          <a:lstStyle/>
          <a:p>
            <a:r>
              <a:rPr lang="en-US" sz="4000" dirty="0"/>
              <a:t>PROGRESS IN THE SCHOOLING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243092"/>
            <a:ext cx="8712968" cy="53645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4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2022 NSC shows resilience of the system: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More candidates, passes and bachelor passes have been recorded than ever before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NSC recipients doubled from 287,500 (1994) to 580,555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Girls make up 56.3% of overall NSC passes.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65.1% of learners qualify for Higher Education (472,171), with 3,235 progressed learners admitted to bachelor studies.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95.9% of Correctional Services learners passed the NSC.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439 learners with special needs admitted to bachelor studies with a 79% pass rate.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Black African Grade 12 learners achieving engineering faculty requirements have tripled in 20 years, while it has remained stable for white learners.</a:t>
            </a:r>
            <a:endParaRPr lang="en-US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79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6926"/>
            <a:ext cx="8229600" cy="63949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SIGNIFICANCE OF SONA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438"/>
            <a:ext cx="9144000" cy="52788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/>
              <a:t>Presidential pronouncements contribute to </a:t>
            </a:r>
            <a:r>
              <a:rPr lang="en-US" sz="3600" b="1" dirty="0"/>
              <a:t>setting the key government priorities and deliverables</a:t>
            </a:r>
            <a:r>
              <a:rPr lang="en-US" sz="3600" dirty="0"/>
              <a:t>:</a:t>
            </a:r>
          </a:p>
          <a:p>
            <a:pPr lvl="1" algn="just"/>
            <a:r>
              <a:rPr lang="en-US" dirty="0"/>
              <a:t>In turn, </a:t>
            </a:r>
            <a:r>
              <a:rPr lang="en-US" b="1" dirty="0"/>
              <a:t>determine the priorities of the DBE </a:t>
            </a:r>
            <a:r>
              <a:rPr lang="en-US" dirty="0"/>
              <a:t>and the basic education sector broadly.</a:t>
            </a:r>
          </a:p>
          <a:p>
            <a:pPr lvl="1" algn="just"/>
            <a:r>
              <a:rPr lang="en-US" dirty="0"/>
              <a:t>The pronouncements </a:t>
            </a:r>
            <a:r>
              <a:rPr lang="en-US" b="1" dirty="0"/>
              <a:t>commit the DBE, </a:t>
            </a:r>
            <a:r>
              <a:rPr lang="en-US" dirty="0"/>
              <a:t>in public, to key activities and outcomes.</a:t>
            </a:r>
          </a:p>
          <a:p>
            <a:pPr lvl="1" algn="just"/>
            <a:r>
              <a:rPr lang="en-US" dirty="0"/>
              <a:t>It is important to ensure and show </a:t>
            </a:r>
            <a:r>
              <a:rPr lang="en-US" b="1" dirty="0"/>
              <a:t>alignment to current annual plans </a:t>
            </a:r>
            <a:r>
              <a:rPr lang="en-US" dirty="0"/>
              <a:t>for the DBE and for the sector.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5304"/>
            <a:ext cx="1691680" cy="782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638563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1391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857"/>
            <a:ext cx="9144000" cy="5021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088"/>
            <a:ext cx="8229600" cy="86645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SONA 2023 </a:t>
            </a:r>
            <a:endParaRPr lang="en-ZA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8020" y="1366288"/>
            <a:ext cx="2585980" cy="1647110"/>
          </a:xfrm>
        </p:spPr>
        <p:txBody>
          <a:bodyPr>
            <a:normAutofit fontScale="92500" lnSpcReduction="10000"/>
          </a:bodyPr>
          <a:lstStyle/>
          <a:p>
            <a:pPr lvl="2"/>
            <a:endParaRPr lang="en-GB" dirty="0"/>
          </a:p>
          <a:p>
            <a:pPr marL="0" indent="0">
              <a:buNone/>
            </a:pPr>
            <a:r>
              <a:rPr lang="en-GB" sz="1700" b="1" dirty="0">
                <a:solidFill>
                  <a:schemeClr val="bg1"/>
                </a:solidFill>
              </a:rPr>
              <a:t>“</a:t>
            </a:r>
            <a:r>
              <a:rPr lang="en-US" sz="1700" b="1" dirty="0">
                <a:solidFill>
                  <a:schemeClr val="bg1"/>
                </a:solidFill>
              </a:rPr>
              <a:t>Even in these trying times, it is hope that sustains us and fuels our determination to overcome even the greatest of difficulties</a:t>
            </a:r>
            <a:r>
              <a:rPr lang="en-GB" sz="1700" b="1" dirty="0">
                <a:solidFill>
                  <a:schemeClr val="bg1"/>
                </a:solidFill>
              </a:rPr>
              <a:t>.”</a:t>
            </a:r>
            <a:endParaRPr lang="en-ZA" sz="17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84222"/>
            <a:ext cx="1512168" cy="750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063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</a:t>
            </a:r>
            <a:endParaRPr lang="en-ZA" dirty="0"/>
          </a:p>
        </p:txBody>
      </p:sp>
      <p:sp>
        <p:nvSpPr>
          <p:cNvPr id="8" name="AutoShape 2" descr="See the source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54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13" y="-8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SONA 2023</a:t>
            </a:r>
            <a:b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30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" y="791045"/>
            <a:ext cx="9144000" cy="51154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</a:rPr>
              <a:t>Early Childhood Development</a:t>
            </a:r>
          </a:p>
          <a:p>
            <a:pPr marL="0" indent="0" algn="ctr">
              <a:buNone/>
            </a:pPr>
            <a:r>
              <a:rPr lang="en-US" sz="3400" b="1" dirty="0"/>
              <a:t>“</a:t>
            </a:r>
            <a:r>
              <a:rPr lang="en-US" sz="2600" dirty="0"/>
              <a:t>We need to start with children who are very young, providing them with the foundation they need to write and read for meaning, to learn and develop.”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600" dirty="0"/>
              <a:t>“It is, therefore, significant that the number of children who receive the Early Childhood Development (ECD) subsidy has more than doubled between 2019 and 2022, reaching one-and-a-half million children.”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“The Department of Basic Education is streamlining the requirements for ECD </a:t>
            </a:r>
            <a:r>
              <a:rPr lang="en-US" sz="2600" dirty="0" err="1"/>
              <a:t>centres</a:t>
            </a:r>
            <a:r>
              <a:rPr lang="en-US" sz="2600" dirty="0"/>
              <a:t> to access support and enable thousands more to receive subsidies from government</a:t>
            </a:r>
            <a:r>
              <a:rPr lang="en-US" dirty="0"/>
              <a:t>.”  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972072"/>
            <a:ext cx="1505843" cy="871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32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7197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13" y="-8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SONA 2023</a:t>
            </a:r>
            <a:b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30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" y="791045"/>
            <a:ext cx="9144000" cy="5115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Infrastructure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252525"/>
                </a:solidFill>
              </a:rPr>
              <a:t>“The Sanitation Appropriate for Education Initiative – known as SAFE – together with government’s Accelerated School Infrastructure Delivery Initiative has built 55 000 appropriate toilets with resources from the public and private sector.”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Three Streams Model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252525"/>
                </a:solidFill>
                <a:latin typeface="open_sansregular"/>
              </a:rPr>
              <a:t>“</a:t>
            </a:r>
            <a:r>
              <a:rPr lang="en-US" sz="2200" dirty="0">
                <a:solidFill>
                  <a:srgbClr val="252525"/>
                </a:solidFill>
              </a:rPr>
              <a:t>To produce the skills our country needs, we are expanding vocational education and training systems through the implementation of the approved curriculum of the three stream model.” </a:t>
            </a:r>
            <a:r>
              <a:rPr lang="en-US" dirty="0">
                <a:solidFill>
                  <a:srgbClr val="252525"/>
                </a:solidFill>
                <a:latin typeface="open_sansregular"/>
              </a:rPr>
              <a:t> 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972072"/>
            <a:ext cx="1505843" cy="871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32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9361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0167"/>
            <a:ext cx="9144000" cy="6023695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ZA" sz="5400" b="1" dirty="0"/>
              <a:t>Purpose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sz="5400" dirty="0"/>
              <a:t>Background:</a:t>
            </a:r>
            <a:r>
              <a:rPr lang="en-ZA" sz="5400" b="1" dirty="0"/>
              <a:t> Strategic Priorities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sz="5400" b="1" dirty="0"/>
              <a:t>Progress in the sector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sz="5400" b="1" dirty="0"/>
              <a:t>Significance</a:t>
            </a:r>
            <a:r>
              <a:rPr lang="en-ZA" sz="5400" dirty="0"/>
              <a:t> of the SONA </a:t>
            </a:r>
          </a:p>
          <a:p>
            <a:pPr marL="0" indent="0" algn="just">
              <a:buNone/>
            </a:pPr>
            <a:r>
              <a:rPr lang="en-ZA" sz="5400" dirty="0"/>
              <a:t>    and government priorities</a:t>
            </a:r>
          </a:p>
          <a:p>
            <a:pPr marL="0" indent="0" algn="just">
              <a:buNone/>
            </a:pPr>
            <a:r>
              <a:rPr lang="en-ZA" sz="5400" b="1" dirty="0"/>
              <a:t>5. Analysis </a:t>
            </a:r>
            <a:r>
              <a:rPr lang="en-ZA" sz="5400" dirty="0"/>
              <a:t>of SONA 2023</a:t>
            </a:r>
          </a:p>
          <a:p>
            <a:pPr marL="0" indent="0" algn="just">
              <a:buNone/>
            </a:pPr>
            <a:r>
              <a:rPr lang="en-ZA" sz="5400" b="1" dirty="0"/>
              <a:t>6. Comparison </a:t>
            </a:r>
            <a:r>
              <a:rPr lang="en-ZA" sz="5400" dirty="0"/>
              <a:t>with Recent SONAs</a:t>
            </a:r>
          </a:p>
          <a:p>
            <a:pPr marL="0" indent="0" algn="just">
              <a:buNone/>
            </a:pPr>
            <a:r>
              <a:rPr lang="en-US" sz="5400" b="1" dirty="0"/>
              <a:t>7. Progress </a:t>
            </a:r>
            <a:r>
              <a:rPr lang="en-US" sz="5400" dirty="0"/>
              <a:t>against previous SONAs</a:t>
            </a:r>
          </a:p>
          <a:p>
            <a:pPr marL="0" indent="0" algn="just">
              <a:buNone/>
            </a:pPr>
            <a:r>
              <a:rPr lang="en-US" sz="5400" b="1" dirty="0"/>
              <a:t>8</a:t>
            </a:r>
            <a:r>
              <a:rPr lang="en-US" sz="5400" dirty="0"/>
              <a:t>. Recommendations. </a:t>
            </a:r>
          </a:p>
          <a:p>
            <a:pPr marL="0" indent="0">
              <a:buNone/>
            </a:pPr>
            <a:endParaRPr lang="en-US" sz="60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ZA" sz="24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828549"/>
          </a:xfrm>
        </p:spPr>
        <p:txBody>
          <a:bodyPr>
            <a:noAutofit/>
          </a:bodyPr>
          <a:lstStyle/>
          <a:p>
            <a:r>
              <a:rPr lang="en-ZA" sz="6000" b="1" dirty="0">
                <a:solidFill>
                  <a:schemeClr val="accent2">
                    <a:lumMod val="75000"/>
                  </a:schemeClr>
                </a:solidFill>
              </a:rPr>
              <a:t>PRESENTATION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1691680" cy="326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6296" y="63563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967507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13" y="-8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SONA 2023</a:t>
            </a:r>
            <a:b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30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1045"/>
            <a:ext cx="9144000" cy="51154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Matric Results</a:t>
            </a:r>
            <a:endParaRPr lang="en-US" sz="2600" dirty="0"/>
          </a:p>
          <a:p>
            <a:pPr marL="0" indent="0" algn="ctr">
              <a:buNone/>
            </a:pPr>
            <a:r>
              <a:rPr lang="en-US" sz="2800" dirty="0"/>
              <a:t>“</a:t>
            </a:r>
            <a:r>
              <a:rPr lang="en-US" sz="2400" dirty="0"/>
              <a:t>While at the other end of the basic education journey, we must applaud last year’s matric pass rate of 80%, with all provinces showing improved results.”   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“This was up from 76% the year before.”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“The share of bachelor passes in no-fee schools improved from 55% in 2019 to 64% in 2022.”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“This means that the performance of learners from poorer schools is steadily improving, confirming the value of the support that government provides to them.”  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“What these results reveal is that there is a silent revolution taking place in our schools.</a:t>
            </a:r>
            <a:r>
              <a:rPr lang="en-US" sz="2800" dirty="0"/>
              <a:t>”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972072"/>
            <a:ext cx="1505843" cy="871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32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6485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700808"/>
            <a:ext cx="8964488" cy="3960440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chemeClr val="accent6">
                    <a:lumMod val="50000"/>
                  </a:schemeClr>
                </a:solidFill>
              </a:rPr>
              <a:t>COMPARISON TO RECENT SONAs</a:t>
            </a:r>
            <a:r>
              <a:rPr lang="en-ZA" sz="9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ZA" sz="9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ZA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5229200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38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75" y="0"/>
            <a:ext cx="8141665" cy="1238540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accent2">
                    <a:lumMod val="75000"/>
                  </a:schemeClr>
                </a:solidFill>
              </a:rPr>
              <a:t>COMPARISON OF PREVIOUS SONA Focus areas </a:t>
            </a:r>
            <a:endParaRPr lang="en-ZA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708596" y="3330364"/>
            <a:ext cx="2596782" cy="1937532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Focus on ECD planning and funding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7251092" y="2846723"/>
            <a:ext cx="1829988" cy="184590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Improving educational outcomes</a:t>
            </a:r>
            <a:endParaRPr lang="en-ZA" sz="1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28184" y="758406"/>
            <a:ext cx="1652424" cy="66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/>
              <a:t>Feb 2021</a:t>
            </a:r>
            <a:endParaRPr lang="en-ZA" sz="2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8511" y="758406"/>
            <a:ext cx="1652424" cy="66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/>
              <a:t>Feb 2020</a:t>
            </a:r>
            <a:endParaRPr lang="en-ZA" sz="2200" b="1" dirty="0"/>
          </a:p>
        </p:txBody>
      </p:sp>
      <p:sp>
        <p:nvSpPr>
          <p:cNvPr id="17" name="Flowchart: Connector 16"/>
          <p:cNvSpPr/>
          <p:nvPr/>
        </p:nvSpPr>
        <p:spPr>
          <a:xfrm>
            <a:off x="1522550" y="1659140"/>
            <a:ext cx="2460471" cy="2323964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Migration of ECD</a:t>
            </a:r>
            <a:endParaRPr lang="en-ZA" dirty="0"/>
          </a:p>
        </p:txBody>
      </p:sp>
      <p:sp>
        <p:nvSpPr>
          <p:cNvPr id="18" name="Flowchart: Connector 17"/>
          <p:cNvSpPr/>
          <p:nvPr/>
        </p:nvSpPr>
        <p:spPr>
          <a:xfrm>
            <a:off x="4310893" y="1512346"/>
            <a:ext cx="2254720" cy="1823076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Lessen Covid-19 related school disruptions</a:t>
            </a:r>
            <a:endParaRPr lang="en-ZA" sz="1200" dirty="0"/>
          </a:p>
        </p:txBody>
      </p:sp>
      <p:sp>
        <p:nvSpPr>
          <p:cNvPr id="19" name="Flowchart: Connector 18"/>
          <p:cNvSpPr/>
          <p:nvPr/>
        </p:nvSpPr>
        <p:spPr>
          <a:xfrm>
            <a:off x="171847" y="3248396"/>
            <a:ext cx="1726234" cy="1563384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Fourth Industrial Revolution and ICTS/Operation Phakisa</a:t>
            </a:r>
            <a:endParaRPr lang="en-ZA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67" y="6040156"/>
            <a:ext cx="1691680" cy="8367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2063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ZA" dirty="0"/>
          </a:p>
        </p:txBody>
      </p:sp>
      <p:sp>
        <p:nvSpPr>
          <p:cNvPr id="24" name="Flowchart: Connector 23"/>
          <p:cNvSpPr/>
          <p:nvPr/>
        </p:nvSpPr>
        <p:spPr>
          <a:xfrm>
            <a:off x="6884926" y="4724989"/>
            <a:ext cx="2259074" cy="1352508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Improving school readiness and safety</a:t>
            </a:r>
            <a:endParaRPr lang="en-ZA" sz="1200" dirty="0"/>
          </a:p>
        </p:txBody>
      </p:sp>
      <p:sp>
        <p:nvSpPr>
          <p:cNvPr id="26" name="Flowchart: Connector 25"/>
          <p:cNvSpPr/>
          <p:nvPr/>
        </p:nvSpPr>
        <p:spPr>
          <a:xfrm>
            <a:off x="1742084" y="5653551"/>
            <a:ext cx="1104408" cy="100105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LSEN Support: SASL as HL</a:t>
            </a:r>
            <a:endParaRPr lang="en-ZA" sz="1200" dirty="0"/>
          </a:p>
        </p:txBody>
      </p:sp>
      <p:sp>
        <p:nvSpPr>
          <p:cNvPr id="23" name="Flowchart: Connector 22"/>
          <p:cNvSpPr/>
          <p:nvPr/>
        </p:nvSpPr>
        <p:spPr>
          <a:xfrm>
            <a:off x="1929565" y="4077072"/>
            <a:ext cx="1710825" cy="156338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Competencies  and Skills  for a Changing World</a:t>
            </a:r>
            <a:endParaRPr lang="en-ZA" sz="1200" dirty="0"/>
          </a:p>
        </p:txBody>
      </p:sp>
      <p:sp>
        <p:nvSpPr>
          <p:cNvPr id="29" name="Flowchart: Connector 28"/>
          <p:cNvSpPr/>
          <p:nvPr/>
        </p:nvSpPr>
        <p:spPr>
          <a:xfrm>
            <a:off x="890406" y="4761885"/>
            <a:ext cx="1162624" cy="1103716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Coding &amp; Robotics </a:t>
            </a:r>
            <a:endParaRPr lang="en-ZA" sz="12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178511" y="1445863"/>
            <a:ext cx="1617837" cy="1559630"/>
          </a:xfrm>
          <a:prstGeom prst="flowChartConnector">
            <a:avLst/>
          </a:prstGeom>
          <a:solidFill>
            <a:srgbClr val="FFD0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Early Learning: Reading &amp; Numeracy</a:t>
            </a:r>
            <a:endParaRPr lang="en-ZA" sz="1400" dirty="0"/>
          </a:p>
        </p:txBody>
      </p:sp>
      <p:sp>
        <p:nvSpPr>
          <p:cNvPr id="3" name="Right Arrow 2"/>
          <p:cNvSpPr/>
          <p:nvPr/>
        </p:nvSpPr>
        <p:spPr>
          <a:xfrm>
            <a:off x="3779912" y="3564808"/>
            <a:ext cx="936104" cy="5122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lowchart: Connector 26"/>
          <p:cNvSpPr/>
          <p:nvPr/>
        </p:nvSpPr>
        <p:spPr>
          <a:xfrm>
            <a:off x="6762433" y="1369596"/>
            <a:ext cx="1617837" cy="1559630"/>
          </a:xfrm>
          <a:prstGeom prst="flowChartConnector">
            <a:avLst/>
          </a:prstGeom>
          <a:solidFill>
            <a:srgbClr val="FFD0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Early Learning: Reading &amp; Numeracy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82822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COMPARISON OF PREVIOUS SONA Focus areas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2026568" cy="864096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200" dirty="0"/>
              <a:t>Lessen Covid-19 related school disruptions</a:t>
            </a:r>
            <a:endParaRPr lang="en-ZA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0280"/>
            <a:ext cx="1364770" cy="66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/>
              <a:t>Feb 2021</a:t>
            </a:r>
            <a:endParaRPr lang="en-ZA" sz="2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4376" y="830280"/>
            <a:ext cx="1652424" cy="66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/>
              <a:t>Feb 2022</a:t>
            </a:r>
            <a:endParaRPr lang="en-ZA" sz="2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83908" y="3738077"/>
            <a:ext cx="2092726" cy="1937532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Focus on ECD planning and funding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2954163" y="1329865"/>
            <a:ext cx="1617837" cy="1559630"/>
          </a:xfrm>
          <a:prstGeom prst="flowChartConnector">
            <a:avLst/>
          </a:prstGeom>
          <a:solidFill>
            <a:srgbClr val="FFD0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Early Learning: Reading &amp; Numeracy</a:t>
            </a:r>
            <a:endParaRPr lang="en-ZA" sz="1400" dirty="0"/>
          </a:p>
        </p:txBody>
      </p:sp>
      <p:sp>
        <p:nvSpPr>
          <p:cNvPr id="10" name="Flowchart: Connector 9"/>
          <p:cNvSpPr/>
          <p:nvPr/>
        </p:nvSpPr>
        <p:spPr>
          <a:xfrm>
            <a:off x="1907704" y="2695873"/>
            <a:ext cx="1829988" cy="184590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Improving educational outcomes</a:t>
            </a:r>
            <a:endParaRPr lang="en-ZA" sz="10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2312926" y="4916787"/>
            <a:ext cx="2259074" cy="1352508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Improving school readiness and safety</a:t>
            </a:r>
            <a:endParaRPr lang="en-ZA" sz="1200" dirty="0"/>
          </a:p>
        </p:txBody>
      </p:sp>
      <p:sp>
        <p:nvSpPr>
          <p:cNvPr id="12" name="Right Arrow 11"/>
          <p:cNvSpPr/>
          <p:nvPr/>
        </p:nvSpPr>
        <p:spPr>
          <a:xfrm>
            <a:off x="3779912" y="3564808"/>
            <a:ext cx="936104" cy="5122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329709" y="4149080"/>
            <a:ext cx="2448272" cy="2305910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/>
              <a:t>Teacher Assistants</a:t>
            </a:r>
            <a:endParaRPr lang="en-ZA" dirty="0"/>
          </a:p>
        </p:txBody>
      </p:sp>
      <p:sp>
        <p:nvSpPr>
          <p:cNvPr id="17" name="Flowchart: Connector 16"/>
          <p:cNvSpPr/>
          <p:nvPr/>
        </p:nvSpPr>
        <p:spPr>
          <a:xfrm>
            <a:off x="6420891" y="1628800"/>
            <a:ext cx="2265909" cy="158417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School infrastructure</a:t>
            </a:r>
            <a:endParaRPr lang="en-ZA" sz="1400" dirty="0"/>
          </a:p>
        </p:txBody>
      </p:sp>
      <p:sp>
        <p:nvSpPr>
          <p:cNvPr id="18" name="Flowchart: Connector 17"/>
          <p:cNvSpPr/>
          <p:nvPr/>
        </p:nvSpPr>
        <p:spPr>
          <a:xfrm>
            <a:off x="4932040" y="3068959"/>
            <a:ext cx="1800200" cy="1693959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Learning Recovery</a:t>
            </a:r>
            <a:endParaRPr lang="en-ZA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063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9570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COMPARISON OF PREVIOUS SONA Focus areas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0280"/>
            <a:ext cx="1364770" cy="66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Feb 2022</a:t>
            </a: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4376" y="830280"/>
            <a:ext cx="1652424" cy="66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Feb 2023</a:t>
            </a: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79912" y="3564808"/>
            <a:ext cx="936104" cy="5122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5741595" y="4292251"/>
            <a:ext cx="2706787" cy="2565748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/>
              <a:t>Matric Results</a:t>
            </a:r>
            <a:endParaRPr lang="en-ZA" dirty="0"/>
          </a:p>
        </p:txBody>
      </p:sp>
      <p:sp>
        <p:nvSpPr>
          <p:cNvPr id="17" name="Flowchart: Connector 16"/>
          <p:cNvSpPr/>
          <p:nvPr/>
        </p:nvSpPr>
        <p:spPr>
          <a:xfrm>
            <a:off x="7086366" y="2893210"/>
            <a:ext cx="2140432" cy="1573594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 infrastructure, SAFE &amp; ASIDI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721421" y="3189897"/>
            <a:ext cx="2040349" cy="1418335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Expansion of vocational training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063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5"/>
          <p:cNvSpPr txBox="1">
            <a:spLocks/>
          </p:cNvSpPr>
          <p:nvPr/>
        </p:nvSpPr>
        <p:spPr>
          <a:xfrm>
            <a:off x="5225869" y="1163737"/>
            <a:ext cx="2830512" cy="2071915"/>
          </a:xfrm>
          <a:prstGeom prst="flowChartConnector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Focus on ECD support and expansion</a:t>
            </a:r>
            <a:endParaRPr lang="en-ZA" sz="18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AE8274D8-13D6-E387-8DD7-7A307F5F13CB}"/>
              </a:ext>
            </a:extLst>
          </p:cNvPr>
          <p:cNvSpPr/>
          <p:nvPr/>
        </p:nvSpPr>
        <p:spPr>
          <a:xfrm>
            <a:off x="1325277" y="1973280"/>
            <a:ext cx="2265909" cy="158417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School infrastructure</a:t>
            </a:r>
            <a:endParaRPr lang="en-ZA" sz="1400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886B4F61-D490-DC00-A1A1-515EC799F1FD}"/>
              </a:ext>
            </a:extLst>
          </p:cNvPr>
          <p:cNvSpPr/>
          <p:nvPr/>
        </p:nvSpPr>
        <p:spPr>
          <a:xfrm>
            <a:off x="239485" y="3578417"/>
            <a:ext cx="1800200" cy="1693959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Learning Recovery</a:t>
            </a:r>
            <a:endParaRPr lang="en-ZA" sz="2000" dirty="0"/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xmlns="" id="{7CA9566C-3D3D-A62B-3141-D04DAED39D5F}"/>
              </a:ext>
            </a:extLst>
          </p:cNvPr>
          <p:cNvSpPr txBox="1">
            <a:spLocks/>
          </p:cNvSpPr>
          <p:nvPr/>
        </p:nvSpPr>
        <p:spPr>
          <a:xfrm>
            <a:off x="1919830" y="4140381"/>
            <a:ext cx="2448272" cy="2305910"/>
          </a:xfrm>
          <a:prstGeom prst="flowChartConnector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Teacher Assistants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6839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16835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PROGRESS AGAINST PREVIOUS SONAs</a:t>
            </a:r>
            <a:r>
              <a:rPr lang="en-ZA" sz="8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ZA" sz="8800" dirty="0">
                <a:solidFill>
                  <a:schemeClr val="accent6">
                    <a:lumMod val="50000"/>
                  </a:schemeClr>
                </a:solidFill>
              </a:rPr>
            </a:br>
            <a:endParaRPr lang="en-ZA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25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170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A6EA7-D574-4A84-876E-E0CBA813E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61460"/>
          </a:xfrm>
        </p:spPr>
        <p:txBody>
          <a:bodyPr>
            <a:normAutofit lnSpcReduction="10000"/>
          </a:bodyPr>
          <a:lstStyle/>
          <a:p>
            <a:pPr marL="8255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five strategies for improving the quality of ECD in South Africa: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Curriculum-based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early learning for all children birth to 5 years – implementing the National Curriculum Framework.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 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arly childhood development programmes for all children from birth to 5 years – a continuum of programmes.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Training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development for all those working in ECD – career paths, with intensive but flexible training opportunities. 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Co-ordination of all ECD 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flexible 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funding and provisioning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framework. 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6F1201A-E2ED-4801-8CF9-69FE2FBBF74F}"/>
              </a:ext>
            </a:extLst>
          </p:cNvPr>
          <p:cNvSpPr txBox="1">
            <a:spLocks/>
          </p:cNvSpPr>
          <p:nvPr/>
        </p:nvSpPr>
        <p:spPr>
          <a:xfrm>
            <a:off x="125760" y="0"/>
            <a:ext cx="8892480" cy="83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cap="small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The Vision for ECD with DBE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72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8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</a:rPr>
              <a:t>EARLY CHILDHOOD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063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27</a:t>
            </a:r>
            <a:endParaRPr lang="en-ZA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4415697"/>
              </p:ext>
            </p:extLst>
          </p:nvPr>
        </p:nvGraphicFramePr>
        <p:xfrm>
          <a:off x="5262" y="1004791"/>
          <a:ext cx="9138737" cy="51213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5386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3756844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636507">
                  <a:extLst>
                    <a:ext uri="{9D8B030D-6E8A-4147-A177-3AD203B41FA5}">
                      <a16:colId xmlns:a16="http://schemas.microsoft.com/office/drawing/2014/main" xmlns="" val="2530668748"/>
                    </a:ext>
                  </a:extLst>
                </a:gridCol>
              </a:tblGrid>
              <a:tr h="728313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4393060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COMMITMENTS</a:t>
                      </a:r>
                    </a:p>
                    <a:p>
                      <a:pPr algn="just"/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 will also ensure that </a:t>
                      </a:r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young people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</a:t>
                      </a:r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employed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social economy jobs such as ECD &amp; health care.</a:t>
                      </a:r>
                      <a:endParaRPr lang="en-GB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Investigating the possibility of a Presidential Stimulus</a:t>
                      </a:r>
                      <a:r>
                        <a:rPr lang="en-US" sz="2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Package for ECD. A framework to detail what this package could look like has been developed. 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en-ZA" sz="2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not yet confirmed</a:t>
                      </a:r>
                      <a:endParaRPr lang="en-ZA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2773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8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</a:rPr>
              <a:t>EARLY CHILDHOOD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063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ZA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2982013"/>
              </p:ext>
            </p:extLst>
          </p:nvPr>
        </p:nvGraphicFramePr>
        <p:xfrm>
          <a:off x="-1" y="836711"/>
          <a:ext cx="9144001" cy="55583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9977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4225998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638026">
                  <a:extLst>
                    <a:ext uri="{9D8B030D-6E8A-4147-A177-3AD203B41FA5}">
                      <a16:colId xmlns:a16="http://schemas.microsoft.com/office/drawing/2014/main" xmlns="" val="2530668748"/>
                    </a:ext>
                  </a:extLst>
                </a:gridCol>
              </a:tblGrid>
              <a:tr h="620557"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4668896">
                <a:tc>
                  <a:txBody>
                    <a:bodyPr/>
                    <a:lstStyle/>
                    <a:p>
                      <a:pPr algn="just"/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algn="just"/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COMMITMENTS</a:t>
                      </a:r>
                    </a:p>
                    <a:p>
                      <a:pPr algn="just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school readiness, ECD planning and funding, protection against preventable diseases, policy reform around child welfare and reducing violence against children.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ECD funding: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Public Expenditure and Institutional Review has been conducted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collaboration with the World Bank, National Treasury, the Department of Health and the Department of Social Development.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department is using two methods of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payment</a:t>
                      </a: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the subsidy paid through the Equitable Share and the Conditional Grant (CG).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standardization, the department reviewed the subsidy guidelines to guide provinces on the implementation of the above subsidies. The 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of the guidelines have been finalized.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expenditure by provinces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Delays in appraisal of business plans and signing of service level agreements</a:t>
                      </a:r>
                      <a:endParaRPr lang="en-ZA" sz="2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8792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8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</a:rPr>
              <a:t>EARLY CHILDHOOD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063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29</a:t>
            </a:r>
            <a:endParaRPr lang="en-ZA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3990997"/>
              </p:ext>
            </p:extLst>
          </p:nvPr>
        </p:nvGraphicFramePr>
        <p:xfrm>
          <a:off x="0" y="775791"/>
          <a:ext cx="9144000" cy="53503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9977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4225999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638024">
                  <a:extLst>
                    <a:ext uri="{9D8B030D-6E8A-4147-A177-3AD203B41FA5}">
                      <a16:colId xmlns:a16="http://schemas.microsoft.com/office/drawing/2014/main" xmlns="" val="2530668748"/>
                    </a:ext>
                  </a:extLst>
                </a:gridCol>
              </a:tblGrid>
              <a:tr h="711626"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4638747">
                <a:tc>
                  <a:txBody>
                    <a:bodyPr/>
                    <a:lstStyle/>
                    <a:p>
                      <a:pPr algn="just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algn="just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COMMITMENTS</a:t>
                      </a:r>
                    </a:p>
                    <a:p>
                      <a:pPr algn="just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school readiness, ECD planning and funding, protection against preventable diseases, policy reform around child welfare and reducing violence against children.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ECD planning: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 signed with </a:t>
                      </a:r>
                      <a:r>
                        <a:rPr lang="en-Z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Ilifa</a:t>
                      </a: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Labantwana for the long-term development of an ECD MIS system based on the customization of the WC NPO system; ECD Census data integration is being consolidated by Data Innovators and Nelson Mandela Foundation for the short run use of the </a:t>
                      </a:r>
                      <a:r>
                        <a:rPr lang="en-Z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Vangasali</a:t>
                      </a: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Registration Management Tool</a:t>
                      </a:r>
                      <a:endParaRPr lang="en-US" sz="1800" b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of the </a:t>
                      </a:r>
                      <a:r>
                        <a:rPr lang="en-US" sz="1800" b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Vangasali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Campaign for registration </a:t>
                      </a:r>
                      <a:r>
                        <a:rPr lang="en-US" sz="1800" b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massification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Provinces to capture the information of registered </a:t>
                      </a:r>
                      <a:r>
                        <a:rPr lang="en-US" sz="1800" b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programmes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the system and to process new registrations on the </a:t>
                      </a:r>
                      <a:r>
                        <a:rPr lang="en-US" sz="1800" b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Vangasali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Registration Management Tool.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Insufficient resources transferred in provinces for registration processing.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885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116631"/>
            <a:ext cx="8568952" cy="864097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PURPOSE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/>
              <a:t>To </a:t>
            </a:r>
            <a:r>
              <a:rPr lang="en-US" sz="5400" b="1" dirty="0"/>
              <a:t>present</a:t>
            </a:r>
            <a:r>
              <a:rPr lang="en-US" sz="5400" dirty="0"/>
              <a:t> the </a:t>
            </a:r>
            <a:r>
              <a:rPr lang="en-US" sz="5400" b="1" dirty="0"/>
              <a:t>Analysis</a:t>
            </a:r>
            <a:r>
              <a:rPr lang="en-US" sz="5400" dirty="0"/>
              <a:t>, </a:t>
            </a:r>
            <a:r>
              <a:rPr lang="en-US" sz="5400" b="1" dirty="0"/>
              <a:t>Implications,</a:t>
            </a:r>
            <a:r>
              <a:rPr lang="en-US" sz="5400" dirty="0"/>
              <a:t> and </a:t>
            </a:r>
            <a:r>
              <a:rPr lang="en-US" sz="5400" b="1" dirty="0"/>
              <a:t>Impact </a:t>
            </a:r>
            <a:r>
              <a:rPr lang="en-US" sz="5400" dirty="0"/>
              <a:t>of the President’s SONA and the Budget to the Portfolio Committee on Basic Education.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4163749" y="63813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18761"/>
            <a:ext cx="1619671" cy="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6887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2683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</a:rPr>
              <a:t>EARLY CHILDHOOD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063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30</a:t>
            </a:r>
            <a:endParaRPr lang="en-ZA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4981206"/>
              </p:ext>
            </p:extLst>
          </p:nvPr>
        </p:nvGraphicFramePr>
        <p:xfrm>
          <a:off x="0" y="938552"/>
          <a:ext cx="9144000" cy="5187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9977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4225997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638026">
                  <a:extLst>
                    <a:ext uri="{9D8B030D-6E8A-4147-A177-3AD203B41FA5}">
                      <a16:colId xmlns:a16="http://schemas.microsoft.com/office/drawing/2014/main" xmlns="" val="2530668748"/>
                    </a:ext>
                  </a:extLst>
                </a:gridCol>
              </a:tblGrid>
              <a:tr h="455213"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4732399">
                <a:tc>
                  <a:txBody>
                    <a:bodyPr/>
                    <a:lstStyle/>
                    <a:p>
                      <a:pPr algn="just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algn="just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COMMITMENTS</a:t>
                      </a:r>
                    </a:p>
                    <a:p>
                      <a:pPr algn="just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school readiness, ECD planning and funding, protection against preventable diseases, policy reform around child welfare and reducing violence against children.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Improving ECD planning: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DBE is in the process of developing a Quality Assurance and Support System. In November the tools have been alpha tested in the Eastern Cape and the Western Cape. A workshop was also held on developing the business processes for the QASS.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DBE has also drafted Second Children’s Amendment Bill, and is busy reviewing the regulations, norms and standards. The purpose of this is to reduce red tape in the sector.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DBE will be conducting an implementation evaluation of the National Integrated Early Childhood Development Policy (NIECDP). The TOR for a service provider has been drafted. 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Tools can only be finalised once the Norms &amp; Standards for ECD is finalised. </a:t>
                      </a: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Processing SCAB through Parliament</a:t>
                      </a:r>
                      <a:endParaRPr lang="en-ZA" sz="16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ZA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116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5" y="72008"/>
            <a:ext cx="8028384" cy="476672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READING</a:t>
            </a:r>
            <a:endParaRPr lang="en-ZA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5819246"/>
              </p:ext>
            </p:extLst>
          </p:nvPr>
        </p:nvGraphicFramePr>
        <p:xfrm>
          <a:off x="0" y="644336"/>
          <a:ext cx="9144000" cy="55929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4987637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xmlns="" val="1077235863"/>
                    </a:ext>
                  </a:extLst>
                </a:gridCol>
              </a:tblGrid>
              <a:tr h="487661"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5105314">
                <a:tc>
                  <a:txBody>
                    <a:bodyPr/>
                    <a:lstStyle/>
                    <a:p>
                      <a:pPr algn="just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2019/2020 COMMITMENTS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implementing the Early Grade Reading Programme, which consists of an integrated package of lesson plans, additional reading materials &amp; professional support to Foundation Phase teachers.</a:t>
                      </a:r>
                      <a:endParaRPr lang="en-ZA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EARLY GRADE READING STUDY(EGRS)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EGRS: 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mpact evaluation results at the end of Grade 7 show sustained impact of EGRP intervention.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EGRP: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 Implementation in Dr RSM in 140 schools from 2021-2023 is ongoing. Can DH’s play a coaching role within schools?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African Languages Reading Benchmarks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: Nguni languages, EFAL, Sesotho-Setswana, Afrikaans benchmarks reports launched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The Xitsonga and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TshiVenda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 benchmarks under development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Teacher benchmark usage research underway.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Planning and funding for expansion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4396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5" y="72008"/>
            <a:ext cx="8028384" cy="476672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READING</a:t>
            </a:r>
            <a:endParaRPr lang="en-ZA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8429868"/>
              </p:ext>
            </p:extLst>
          </p:nvPr>
        </p:nvGraphicFramePr>
        <p:xfrm>
          <a:off x="0" y="644336"/>
          <a:ext cx="9144000" cy="55929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4987637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xmlns="" val="1077235863"/>
                    </a:ext>
                  </a:extLst>
                </a:gridCol>
              </a:tblGrid>
              <a:tr h="487661"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5105314">
                <a:tc>
                  <a:txBody>
                    <a:bodyPr/>
                    <a:lstStyle/>
                    <a:p>
                      <a:pPr algn="just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2019/2020 COMMITMENTS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teaching 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how to teach reading  for meaning in the early grades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ETDPSETA has approved funding for PSRIP 5 for implementation from Nov 2022 – Dec 2023.  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Foundation teachers (Gr 1 -3) 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70 Subject advisors as well as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teachers (Gr 4- 7) and 70 Subject advisors in the Intersen phase will be trained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PSRIP methodology.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4 of the Reading Champion programme will include quality refinements to use young people to improve reading; Phase 3: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849(97%)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of surveyed Reading Champions thought they had made learners in their school more interested in reading.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campaigns are ongoing to raise awareness across society about the value of reading: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to Lead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Reading Coalition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Book clubs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 collection boxes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Budgetary</a:t>
                      </a:r>
                      <a:r>
                        <a:rPr lang="en-ZA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constraints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9554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7383"/>
            <a:ext cx="6624736" cy="70018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INCLUSIVE EDUCATION</a:t>
            </a:r>
            <a:endParaRPr lang="en-Z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9299229"/>
              </p:ext>
            </p:extLst>
          </p:nvPr>
        </p:nvGraphicFramePr>
        <p:xfrm>
          <a:off x="0" y="802337"/>
          <a:ext cx="9144000" cy="60830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0530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4657187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446283">
                  <a:extLst>
                    <a:ext uri="{9D8B030D-6E8A-4147-A177-3AD203B41FA5}">
                      <a16:colId xmlns:a16="http://schemas.microsoft.com/office/drawing/2014/main" xmlns="" val="541591512"/>
                    </a:ext>
                  </a:extLst>
                </a:gridCol>
              </a:tblGrid>
              <a:tr h="356205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5726842">
                <a:tc>
                  <a:txBody>
                    <a:bodyPr/>
                    <a:lstStyle/>
                    <a:p>
                      <a:pPr algn="just"/>
                      <a:r>
                        <a:rPr lang="en-Z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2019/2020 COMMITMENTS</a:t>
                      </a:r>
                    </a:p>
                    <a:p>
                      <a:pPr algn="just" fontAlgn="base"/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need to provide skills &amp; create economic opportunities for persons with disabilities.</a:t>
                      </a:r>
                      <a:endParaRPr lang="en-ZA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therefore a matter of great concern that there are around half a million children of school-going age with disabilities who are not in school. </a:t>
                      </a:r>
                      <a:endParaRPr lang="en-ZA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Directorate: Inclusive Education has:</a:t>
                      </a:r>
                    </a:p>
                    <a:p>
                      <a:pPr algn="l"/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Focused on implementing inclusive education across the system, including: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Mobilizing out-of-school children/learners of school-going age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Improving admission processes via the district office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+mj-lt"/>
                        <a:buAutoNum type="arabicPeriod" startAt="2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Strengthened teacher competencies and qualifications in specialized areas of inclusion, including: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Collaboration with British Council, DHET, and HEIs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Funza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Lushaka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funds teachers who take courses in specialized areas of inclusion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Q2: 19,093 teachers trained on SASL, Autism, braille, and other areas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+mj-lt"/>
                        <a:buAutoNum type="arabicPeriod" startAt="3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Implemented SIAS as a mechanism for early identification and addressing of barriers to learning and development.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5100" indent="-1651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Insufficient spaces in special</a:t>
                      </a:r>
                      <a:r>
                        <a:rPr lang="en-ZW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schools</a:t>
                      </a:r>
                      <a:endParaRPr lang="en-ZW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65100" indent="-1651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 pace on the placement of learners from special care centres to schools</a:t>
                      </a:r>
                    </a:p>
                    <a:p>
                      <a:pPr marL="165100" indent="-1651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Backlogs in the assessment of the intellectual functioning of learners for appropriate support.</a:t>
                      </a:r>
                    </a:p>
                    <a:p>
                      <a:pPr marL="165100" indent="-1651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Vacancies of inclusive education personnel at district level.</a:t>
                      </a:r>
                    </a:p>
                    <a:p>
                      <a:pPr marL="165100" indent="-1651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W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65100" indent="-1651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W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65100" indent="-1651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W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65100" indent="-1651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Vacancies at district level in some PEDs: Inadequate therapeutic support mechanisms at that level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ZA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7346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016"/>
            <a:ext cx="9108504" cy="65794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THREE STREAM MODEL</a:t>
            </a:r>
            <a:endParaRPr lang="en-ZA" sz="4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6434258"/>
              </p:ext>
            </p:extLst>
          </p:nvPr>
        </p:nvGraphicFramePr>
        <p:xfrm>
          <a:off x="0" y="848941"/>
          <a:ext cx="9144000" cy="6111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4533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5138166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101301">
                  <a:extLst>
                    <a:ext uri="{9D8B030D-6E8A-4147-A177-3AD203B41FA5}">
                      <a16:colId xmlns:a16="http://schemas.microsoft.com/office/drawing/2014/main" xmlns="" val="1097525334"/>
                    </a:ext>
                  </a:extLst>
                </a:gridCol>
              </a:tblGrid>
              <a:tr h="191828"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400" dirty="0"/>
                        <a:t>CHALLENGES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5829460">
                <a:tc>
                  <a:txBody>
                    <a:bodyPr/>
                    <a:lstStyle/>
                    <a:p>
                      <a:pPr algn="just"/>
                      <a:r>
                        <a:rPr lang="en-GB" sz="1200" b="1" kern="1200" dirty="0">
                          <a:effectLst/>
                        </a:rPr>
                        <a:t>2019 COMMITMENTS</a:t>
                      </a:r>
                    </a:p>
                    <a:p>
                      <a:pPr algn="just" fontAlgn="base"/>
                      <a:r>
                        <a:rPr lang="en-GB" sz="1200" kern="1200" dirty="0">
                          <a:effectLst/>
                        </a:rPr>
                        <a:t>Several new technology subjects and specialisations will be introduced.</a:t>
                      </a:r>
                      <a:r>
                        <a:rPr lang="en-GB" sz="1200" kern="1200" baseline="0" dirty="0">
                          <a:effectLst/>
                        </a:rPr>
                        <a:t> </a:t>
                      </a:r>
                      <a:r>
                        <a:rPr lang="en-GB" sz="1200" kern="1200" dirty="0">
                          <a:effectLst/>
                        </a:rPr>
                        <a:t>To expand participation in the technical streams, </a:t>
                      </a:r>
                      <a:r>
                        <a:rPr lang="en-GB" sz="1200" kern="1200" dirty="0">
                          <a:solidFill>
                            <a:srgbClr val="FF0000"/>
                          </a:solidFill>
                          <a:effectLst/>
                        </a:rPr>
                        <a:t>several ordinary public schools will be transformed into technical high schools.</a:t>
                      </a:r>
                    </a:p>
                    <a:p>
                      <a:pPr algn="just"/>
                      <a:endParaRPr lang="en-GB" sz="1200" kern="1200" dirty="0">
                        <a:effectLst/>
                      </a:endParaRPr>
                    </a:p>
                    <a:p>
                      <a:pPr algn="just"/>
                      <a:r>
                        <a:rPr lang="en-GB" sz="1200" b="1" kern="1200" dirty="0">
                          <a:effectLst/>
                        </a:rPr>
                        <a:t>2020 COMMITMENTS</a:t>
                      </a:r>
                    </a:p>
                    <a:p>
                      <a:pPr algn="just" fontAlgn="base"/>
                      <a:r>
                        <a:rPr lang="en-GB" sz="1200" kern="1200" dirty="0">
                          <a:effectLst/>
                        </a:rPr>
                        <a:t>We are making progress with the introduction of </a:t>
                      </a:r>
                      <a:r>
                        <a:rPr lang="en-GB" sz="1200" kern="1200" dirty="0">
                          <a:solidFill>
                            <a:srgbClr val="FF0000"/>
                          </a:solidFill>
                          <a:effectLst/>
                        </a:rPr>
                        <a:t>the three-stream curriculum model</a:t>
                      </a:r>
                      <a:r>
                        <a:rPr lang="en-GB" sz="1200" kern="1200" dirty="0">
                          <a:effectLst/>
                        </a:rPr>
                        <a:t>, heralding a fundamental shift in focus towards more </a:t>
                      </a:r>
                      <a:r>
                        <a:rPr lang="en-GB" sz="1200" kern="1200" dirty="0">
                          <a:solidFill>
                            <a:srgbClr val="FF0000"/>
                          </a:solidFill>
                          <a:effectLst/>
                        </a:rPr>
                        <a:t>vocational and technical education.</a:t>
                      </a:r>
                      <a:endParaRPr lang="en-ZA" sz="1200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GB" sz="1200" kern="1200" dirty="0">
                          <a:effectLst/>
                        </a:rPr>
                        <a:t>Various technical vocational specialisations have already been introduced in </a:t>
                      </a:r>
                      <a:r>
                        <a:rPr lang="en-GB" sz="1200" kern="1200" dirty="0">
                          <a:solidFill>
                            <a:srgbClr val="FF0000"/>
                          </a:solidFill>
                          <a:effectLst/>
                        </a:rPr>
                        <a:t>550 schools</a:t>
                      </a:r>
                      <a:r>
                        <a:rPr lang="en-GB" sz="1200" kern="1200" dirty="0">
                          <a:effectLst/>
                        </a:rPr>
                        <a:t> and 67 schools are now piloting </a:t>
                      </a:r>
                      <a:r>
                        <a:rPr lang="en-GB" sz="1200" kern="1200" dirty="0">
                          <a:solidFill>
                            <a:srgbClr val="FF0000"/>
                          </a:solidFill>
                          <a:effectLst/>
                        </a:rPr>
                        <a:t>the occupational stream.</a:t>
                      </a:r>
                      <a:endParaRPr lang="en-GB" sz="120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INCREASED ENROLMENTS in technical subjects (2019 -2021)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23% Civil </a:t>
                      </a:r>
                      <a:r>
                        <a:rPr lang="en-US" sz="1400" b="0" baseline="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Specialisations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(6020 – 7395)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18 % Electrical </a:t>
                      </a:r>
                      <a:r>
                        <a:rPr lang="en-US" sz="1400" b="0" baseline="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Specialisations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(6057 - 7138)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17 % Mechanical </a:t>
                      </a:r>
                      <a:r>
                        <a:rPr lang="en-US" sz="1400" b="0" baseline="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Specialisations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(6478 – 7578 )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15% Engineering Graphics &amp; Design (32 280 - 37 131)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37% Technical Mathematics (9 670-13 295)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34% Technical Science (10 862 – 14 533)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baseline="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PARTNERSHIPS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Sasol Foundation to quality assure LTSM and supporting a Skills Competition.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DHET Skills </a:t>
                      </a:r>
                      <a:r>
                        <a:rPr lang="en-US" sz="1400" b="0" baseline="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Centres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for teacher training on practical components (</a:t>
                      </a:r>
                      <a:r>
                        <a:rPr lang="en-US" sz="1400" b="0" baseline="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Voc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&amp; </a:t>
                      </a:r>
                      <a:r>
                        <a:rPr lang="en-US" sz="1400" b="0" baseline="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Occ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National Assoc. of Schools of Technology (NAST)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baseline="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GET BAND</a:t>
                      </a:r>
                      <a:endParaRPr lang="en-US" sz="1400" b="1" baseline="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Draft CAPS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finalised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for 37 GET subjects by DBE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105 Public Ordinary Schools piloting 13 Vocational Subjects for Grades 8 &amp; 9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74 Schools of Skills (Years 1-4)  offering  Occupational Subjects in GET Band.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268 POSs piloting General Education Certificate (GEC)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programme</a:t>
                      </a:r>
                      <a:endParaRPr kumimoji="0" lang="en-US" sz="14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LTSM - Vocational 48 books completed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LTSM - Occupational 166 books completed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46 Provincial coordinators trained on Occupational and Vocational Curriculum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baseline="0" dirty="0"/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Lack of suitably qualified subject advisors and teachers for the new Occupational and Vocational subjects (GET)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ZA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ZA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Inadequate funding for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teacher training on the practical component for Occupational subjects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220072" y="642026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E2C0AE55-7E06-4976-960B-3D98813CB3CF}" type="slidenum">
              <a:rPr lang="en-Z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34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51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94" y="116632"/>
            <a:ext cx="8560506" cy="440781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SKILLS FOR A CHANGING WORLD</a:t>
            </a:r>
            <a:endParaRPr lang="en-ZA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0039976"/>
              </p:ext>
            </p:extLst>
          </p:nvPr>
        </p:nvGraphicFramePr>
        <p:xfrm>
          <a:off x="0" y="557433"/>
          <a:ext cx="9144000" cy="63005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8961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3781289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623750">
                  <a:extLst>
                    <a:ext uri="{9D8B030D-6E8A-4147-A177-3AD203B41FA5}">
                      <a16:colId xmlns:a16="http://schemas.microsoft.com/office/drawing/2014/main" xmlns="" val="311042988"/>
                    </a:ext>
                  </a:extLst>
                </a:gridCol>
              </a:tblGrid>
              <a:tr h="441123"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58594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2019 COMMITMENTS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line with our Framework for Skills for a Changing World, we are expanding the training of both educators and learners to respond to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emerging technologie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 including the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internet of things, robotics and artificial intelligence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is why we are emphasising the teaching of science, technology, engineering &amp; maths in schools, why we are introducing subjects like coding &amp; data analytics.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Improve the education system and develop the skills that we need now and into the future.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2020 COMMTMENTS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This year, we will be introducing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Coding and Robotics in Grades R to 3 in 200 schools, 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 a plan to implement it fully by 2022.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u="sng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CODING AND ROBOTICS: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CAPS finalised 2020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 Pilot implementation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Grades R-3 (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schools) and Grade 7 (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schools)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 Review and Revision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draft CAPS finalised by DBE.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LTSM, devices and kits 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provided to piloting schools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Lesson plans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 available for grades R-3 on the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MOOC/UNISA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platform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Teacher training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provided to Grade R-3 teachers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all piloting schools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Coding Clubs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formed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PED Project Management Teams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established and functional.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1" u="sng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  <a:r>
                        <a:rPr lang="en-ZA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training in </a:t>
                      </a: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been successfully implemented</a:t>
                      </a:r>
                      <a:endParaRPr lang="en-ZA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 lead teachers &amp; 17 316 teachers trained</a:t>
                      </a:r>
                      <a:endParaRPr lang="en-ZA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forms indicate that teachers</a:t>
                      </a:r>
                      <a:r>
                        <a:rPr lang="en-ZA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have a clearer understanding of coding and robotics.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PEDs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 specialists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 not appointed.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DBE-PED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dedicated funding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teacher training for Grades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R-3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Grades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4-6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PEDs expenditure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procurement of equipment still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inadequate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though improving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Load shedding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disrupts curriculum delivery &amp; teacher training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64088" y="63180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E2C0AE55-7E06-4976-960B-3D98813CB3CF}" type="slidenum">
              <a:rPr lang="en-Z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35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699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00" y="0"/>
            <a:ext cx="8028384" cy="90872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INFRASTRUCTURE</a:t>
            </a:r>
            <a:endParaRPr lang="en-Z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9848637"/>
              </p:ext>
            </p:extLst>
          </p:nvPr>
        </p:nvGraphicFramePr>
        <p:xfrm>
          <a:off x="0" y="981397"/>
          <a:ext cx="9144001" cy="5903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4474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3789841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629686">
                  <a:extLst>
                    <a:ext uri="{9D8B030D-6E8A-4147-A177-3AD203B41FA5}">
                      <a16:colId xmlns:a16="http://schemas.microsoft.com/office/drawing/2014/main" xmlns="" val="3319526381"/>
                    </a:ext>
                  </a:extLst>
                </a:gridCol>
              </a:tblGrid>
              <a:tr h="417587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5271045">
                <a:tc>
                  <a:txBody>
                    <a:bodyPr/>
                    <a:lstStyle/>
                    <a:p>
                      <a:pPr algn="just"/>
                      <a:r>
                        <a:rPr lang="en-Z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en-ZA" sz="2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/2020 </a:t>
                      </a:r>
                      <a:r>
                        <a:rPr lang="en-Z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COMMITMENTS</a:t>
                      </a:r>
                    </a:p>
                    <a:p>
                      <a:pPr algn="just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determined to eradicate unsafe and inappropriate sanitation facilities within the next three years targeting the nearly 4 000 schools that still have inappropriate sanitation facilities.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GB" sz="2400" dirty="0"/>
                        <a:t>Under ASIDI:</a:t>
                      </a:r>
                    </a:p>
                    <a:p>
                      <a:pPr algn="just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 new schools built, 21 to be completed in 2022/23.</a:t>
                      </a:r>
                    </a:p>
                    <a:p>
                      <a:pPr algn="just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1,251 water supply projects done, 21 to finish in 2022/23.</a:t>
                      </a:r>
                    </a:p>
                    <a:p>
                      <a:pPr algn="just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15,000 toilets built in 1,047 schools, 6 schools to be completed in 2022/23.</a:t>
                      </a:r>
                    </a:p>
                    <a:p>
                      <a:pPr algn="just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 schools provided with electrical connections.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en-GB" sz="2400" dirty="0"/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n-GB" sz="2400" dirty="0"/>
                        <a:t>Under SAFE:</a:t>
                      </a:r>
                    </a:p>
                    <a:p>
                      <a:pPr lvl="0" algn="just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SAFE programme was launched to address the eradication of basic pit toilets at 3 395 schools.</a:t>
                      </a:r>
                    </a:p>
                    <a:p>
                      <a:pPr lvl="0" algn="just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50 000 appropriate toilets were constructed at 2 388 schools.  Sanitation projects at the remaining 1 007 schools are scheduled for completion in 2023/24.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remain, including unreliable water sources, inadequate buildings, and overcrowding.</a:t>
                      </a:r>
                      <a:endParaRPr lang="en-ZA" sz="18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652120" y="6165304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863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10341"/>
            <a:ext cx="8028384" cy="504056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SOCIAL COHESION </a:t>
            </a:r>
            <a:endParaRPr lang="en-Z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0495700"/>
              </p:ext>
            </p:extLst>
          </p:nvPr>
        </p:nvGraphicFramePr>
        <p:xfrm>
          <a:off x="1" y="692696"/>
          <a:ext cx="9144000" cy="5433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3839">
                  <a:extLst>
                    <a:ext uri="{9D8B030D-6E8A-4147-A177-3AD203B41FA5}">
                      <a16:colId xmlns:a16="http://schemas.microsoft.com/office/drawing/2014/main" xmlns="" val="2544149028"/>
                    </a:ext>
                  </a:extLst>
                </a:gridCol>
                <a:gridCol w="4629891">
                  <a:extLst>
                    <a:ext uri="{9D8B030D-6E8A-4147-A177-3AD203B41FA5}">
                      <a16:colId xmlns:a16="http://schemas.microsoft.com/office/drawing/2014/main" xmlns="" val="3450366837"/>
                    </a:ext>
                  </a:extLst>
                </a:gridCol>
                <a:gridCol w="2240270">
                  <a:extLst>
                    <a:ext uri="{9D8B030D-6E8A-4147-A177-3AD203B41FA5}">
                      <a16:colId xmlns:a16="http://schemas.microsoft.com/office/drawing/2014/main" xmlns="" val="2197860422"/>
                    </a:ext>
                  </a:extLst>
                </a:gridCol>
              </a:tblGrid>
              <a:tr h="555114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 COMMITMENTS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81561"/>
                  </a:ext>
                </a:extLst>
              </a:tr>
              <a:tr h="48783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en-ZA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/2020 </a:t>
                      </a:r>
                      <a:r>
                        <a:rPr lang="en-Z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the first 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1 000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days in every child’s life through investment in adequate health care, positive socialisation, good nutrition, social grants, quality childcare, a clean and safe environment and structured early learning. </a:t>
                      </a:r>
                      <a:endParaRPr lang="en-GB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NSNP provides 9M+ meals/day, crucial during pandemic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ECD menus for 2-5 y/o presented to Senior Management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Gender Responsive Pedagogy Toolkit for ECE developed and rolled out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School Safety Framework (NSSF)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DBE monitoring tool for school safety, sports, gender &amp; social cohesion implemented in 60 districts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DBE Policy on the 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Prevention and Management of Learner Pregnancy in Schools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(LPPM):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disseminated across provinces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</a:t>
                      </a:r>
                      <a:r>
                        <a:rPr lang="en-US" sz="1600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issues hinder EDC practitioners from accessing GRP4ECE digital resources.</a:t>
                      </a:r>
                      <a:endParaRPr lang="en-ZA" sz="16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Inadequate personnel of Social Cohesion and School Safety Coordinators at District Level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866083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4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2" y="255166"/>
            <a:ext cx="9144000" cy="90871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44" y="1348551"/>
            <a:ext cx="8784976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/>
              <a:t>It is </a:t>
            </a:r>
            <a:r>
              <a:rPr lang="en-US" sz="4800" b="1" dirty="0"/>
              <a:t>recommended </a:t>
            </a:r>
            <a:r>
              <a:rPr lang="en-US" sz="4800" dirty="0"/>
              <a:t>that the Portfolio Committee on Basic Education to </a:t>
            </a:r>
            <a:r>
              <a:rPr lang="en-US" sz="4800" b="1" dirty="0"/>
              <a:t>note</a:t>
            </a:r>
            <a:r>
              <a:rPr lang="en-US" sz="4800" dirty="0"/>
              <a:t> the </a:t>
            </a:r>
            <a:r>
              <a:rPr lang="en-US" sz="4800" b="1" dirty="0"/>
              <a:t>analysis</a:t>
            </a:r>
            <a:r>
              <a:rPr lang="en-US" sz="4800" dirty="0"/>
              <a:t> of the education components of the SONA and </a:t>
            </a:r>
            <a:r>
              <a:rPr lang="en-US" sz="4800" b="1" dirty="0"/>
              <a:t>discusses implications </a:t>
            </a:r>
            <a:r>
              <a:rPr lang="en-US" sz="4800" dirty="0"/>
              <a:t>for the sector.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4"/>
            <a:ext cx="1691680" cy="731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87068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2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87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116631"/>
            <a:ext cx="8568952" cy="86409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3285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GB" sz="16000" dirty="0"/>
              <a:t>“By 2030, South Africans should have access to education and training of the </a:t>
            </a:r>
            <a:r>
              <a:rPr lang="en-GB" sz="16000" b="1" i="1" dirty="0"/>
              <a:t>highest quality</a:t>
            </a:r>
            <a:r>
              <a:rPr lang="en-GB" sz="16000" dirty="0"/>
              <a:t>, leading to significantly </a:t>
            </a:r>
            <a:r>
              <a:rPr lang="en-GB" sz="16000" b="1" i="1" dirty="0"/>
              <a:t>improved learning outcomes</a:t>
            </a:r>
            <a:r>
              <a:rPr lang="en-GB" sz="16000" dirty="0"/>
              <a:t>. The performance of South African learners in </a:t>
            </a:r>
            <a:r>
              <a:rPr lang="en-GB" sz="16000" b="1" i="1" dirty="0"/>
              <a:t>international standardised tests </a:t>
            </a:r>
            <a:r>
              <a:rPr lang="en-GB" sz="16000" dirty="0"/>
              <a:t>should be comparable to the performance of learners from countries at a similar level of development and with similar levels of access.” </a:t>
            </a:r>
            <a:endParaRPr lang="en-GB" sz="16000" dirty="0" smtClean="0"/>
          </a:p>
          <a:p>
            <a:pPr marL="0" indent="0" algn="just">
              <a:buNone/>
            </a:pPr>
            <a:endParaRPr lang="en-GB" sz="5200" dirty="0" smtClean="0"/>
          </a:p>
          <a:p>
            <a:pPr marL="0" indent="0" algn="r">
              <a:buNone/>
            </a:pPr>
            <a:r>
              <a:rPr lang="en-GB" sz="4800" b="1" dirty="0" smtClean="0"/>
              <a:t>(National Planning Commission: National Development Plan, November 2011)</a:t>
            </a:r>
          </a:p>
          <a:p>
            <a:pPr marL="0" indent="0" algn="just">
              <a:buNone/>
            </a:pPr>
            <a:endParaRPr lang="en-GB" sz="5200" dirty="0"/>
          </a:p>
          <a:p>
            <a:pPr marL="0" indent="0" algn="just">
              <a:buNone/>
            </a:pPr>
            <a:endParaRPr lang="en-GB" sz="5200" dirty="0" smtClean="0"/>
          </a:p>
          <a:p>
            <a:pPr marL="0" indent="0" algn="just">
              <a:buNone/>
            </a:pPr>
            <a:endParaRPr lang="en-GB" sz="5400" dirty="0"/>
          </a:p>
          <a:p>
            <a:pPr marL="0" indent="0" algn="just">
              <a:buNone/>
            </a:pP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4163749" y="63813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76962"/>
            <a:ext cx="1619671" cy="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898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920" y="0"/>
            <a:ext cx="9144000" cy="129614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TRACKING IMPLEMENTATION OF SONA COMMITMENTS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4700" dirty="0"/>
              <a:t>Branches are </a:t>
            </a:r>
            <a:r>
              <a:rPr lang="en-GB" sz="4700" dirty="0" smtClean="0"/>
              <a:t>encouraged </a:t>
            </a:r>
            <a:r>
              <a:rPr lang="en-GB" sz="4700" dirty="0"/>
              <a:t>to make </a:t>
            </a:r>
            <a:r>
              <a:rPr lang="en-GB" sz="4700" b="1" dirty="0"/>
              <a:t>SONA pronouncements part of their </a:t>
            </a:r>
            <a:r>
              <a:rPr lang="en-GB" sz="4700" b="1" dirty="0" smtClean="0"/>
              <a:t>deliverables and make sure recourses are availed</a:t>
            </a:r>
            <a:r>
              <a:rPr lang="en-GB" sz="4700" dirty="0" smtClean="0"/>
              <a:t>. </a:t>
            </a:r>
            <a:endParaRPr lang="en-GB" sz="4700" dirty="0"/>
          </a:p>
          <a:p>
            <a:pPr algn="just"/>
            <a:r>
              <a:rPr lang="en-GB" sz="4700" dirty="0" smtClean="0"/>
              <a:t>The DG holds </a:t>
            </a:r>
            <a:r>
              <a:rPr lang="en-GB" sz="4700" b="1" dirty="0" smtClean="0"/>
              <a:t>quarterly reporting meetings </a:t>
            </a:r>
            <a:r>
              <a:rPr lang="en-GB" sz="4700" dirty="0" smtClean="0"/>
              <a:t>where DBE line functions to report on the progress made on the SONA commitments. </a:t>
            </a:r>
          </a:p>
          <a:p>
            <a:pPr algn="just"/>
            <a:r>
              <a:rPr lang="en-GB" sz="4700" dirty="0" smtClean="0"/>
              <a:t>The DBE also submits </a:t>
            </a:r>
            <a:r>
              <a:rPr lang="en-GB" sz="4700" b="1" dirty="0" smtClean="0"/>
              <a:t>progress reports to the Presidency</a:t>
            </a:r>
            <a:r>
              <a:rPr lang="en-GB" sz="4700" dirty="0" smtClean="0"/>
              <a:t>. </a:t>
            </a:r>
          </a:p>
          <a:p>
            <a:pPr marL="0" indent="0" algn="just">
              <a:buNone/>
            </a:pPr>
            <a:endParaRPr lang="en-GB" sz="5200" dirty="0" smtClean="0"/>
          </a:p>
          <a:p>
            <a:pPr marL="0" indent="0" algn="just">
              <a:buNone/>
            </a:pPr>
            <a:endParaRPr lang="en-GB" sz="5200" dirty="0"/>
          </a:p>
          <a:p>
            <a:pPr marL="0" indent="0" algn="just">
              <a:buNone/>
            </a:pPr>
            <a:endParaRPr lang="en-GB" sz="5200" dirty="0" smtClean="0"/>
          </a:p>
          <a:p>
            <a:pPr marL="0" indent="0" algn="just">
              <a:buNone/>
            </a:pPr>
            <a:endParaRPr lang="en-GB" sz="5400" dirty="0"/>
          </a:p>
          <a:p>
            <a:pPr marL="0" indent="0" algn="just">
              <a:buNone/>
            </a:pP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4163749" y="63813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25344"/>
            <a:ext cx="1619671" cy="2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3721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209" y="2276872"/>
            <a:ext cx="8027223" cy="2520280"/>
          </a:xfrm>
        </p:spPr>
        <p:txBody>
          <a:bodyPr>
            <a:normAutofit fontScale="85000" lnSpcReduction="10000"/>
          </a:bodyPr>
          <a:lstStyle/>
          <a:p>
            <a:r>
              <a:rPr lang="en-ZA" sz="6000" b="1" dirty="0">
                <a:solidFill>
                  <a:schemeClr val="accent2">
                    <a:lumMod val="75000"/>
                  </a:schemeClr>
                </a:solidFill>
              </a:rPr>
              <a:t>BACKGROUND: </a:t>
            </a:r>
          </a:p>
          <a:p>
            <a:r>
              <a:rPr lang="en-ZA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STRATEGIC PRIORITY AREAS IN BASIC EDUCATION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65304"/>
            <a:ext cx="1619671" cy="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636" y="1886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60" y="65973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099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3"/>
          <p:cNvSpPr>
            <a:spLocks noGrp="1"/>
          </p:cNvSpPr>
          <p:nvPr>
            <p:ph type="title"/>
          </p:nvPr>
        </p:nvSpPr>
        <p:spPr>
          <a:xfrm>
            <a:off x="107504" y="142875"/>
            <a:ext cx="8579296" cy="765845"/>
          </a:xfrm>
        </p:spPr>
        <p:txBody>
          <a:bodyPr>
            <a:noAutofit/>
          </a:bodyPr>
          <a:lstStyle/>
          <a:p>
            <a:pPr eaLnBrk="1" hangingPunct="1"/>
            <a:r>
              <a:rPr lang="en-ZA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STRATEGIC DIRECTION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E3EDA9-E6AD-48B3-802B-314BBC816E01}" type="slidenum">
              <a:rPr lang="en-ZA"/>
              <a:pPr>
                <a:defRPr/>
              </a:pPr>
              <a:t>7</a:t>
            </a:fld>
            <a:endParaRPr lang="en-ZA" dirty="0"/>
          </a:p>
        </p:txBody>
      </p:sp>
      <p:sp>
        <p:nvSpPr>
          <p:cNvPr id="24581" name="Content Placeholder 14"/>
          <p:cNvSpPr>
            <a:spLocks noGrp="1"/>
          </p:cNvSpPr>
          <p:nvPr>
            <p:ph idx="1"/>
          </p:nvPr>
        </p:nvSpPr>
        <p:spPr>
          <a:xfrm>
            <a:off x="35496" y="857250"/>
            <a:ext cx="9108504" cy="411510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ZA" sz="3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sector plan relates to Sustainable Development Goals and other plans (and reports)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endParaRPr lang="en-ZA" sz="2800" dirty="0"/>
          </a:p>
        </p:txBody>
      </p:sp>
      <p:sp>
        <p:nvSpPr>
          <p:cNvPr id="8" name="Content Placeholder 14"/>
          <p:cNvSpPr txBox="1">
            <a:spLocks/>
          </p:cNvSpPr>
          <p:nvPr/>
        </p:nvSpPr>
        <p:spPr bwMode="auto">
          <a:xfrm>
            <a:off x="3580944" y="1137127"/>
            <a:ext cx="3690768" cy="166131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Sector plan</a:t>
            </a:r>
          </a:p>
          <a:p>
            <a:pPr algn="ctr">
              <a:defRPr/>
            </a:pP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Action Plan to 2024: Towards the realisation of Schooling 2030 (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access, redress, equity, inclusivity, quality, &amp; efficiency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ctr">
              <a:spcBef>
                <a:spcPct val="20000"/>
              </a:spcBef>
              <a:buFont typeface="Arial" charset="0"/>
              <a:buNone/>
              <a:defRPr/>
            </a:pPr>
            <a:endParaRPr lang="en-ZA" i="1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i="1" dirty="0">
              <a:latin typeface="+mn-lt"/>
              <a:cs typeface="+mn-cs"/>
            </a:endParaRPr>
          </a:p>
        </p:txBody>
      </p:sp>
      <p:sp>
        <p:nvSpPr>
          <p:cNvPr id="24583" name="Content Placeholder 14"/>
          <p:cNvSpPr txBox="1">
            <a:spLocks/>
          </p:cNvSpPr>
          <p:nvPr/>
        </p:nvSpPr>
        <p:spPr bwMode="auto">
          <a:xfrm>
            <a:off x="395537" y="2857500"/>
            <a:ext cx="2533402" cy="6429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 dirty="0"/>
              <a:t>Medium Term Strategic Framework (MTSF)</a:t>
            </a:r>
          </a:p>
        </p:txBody>
      </p:sp>
      <p:sp>
        <p:nvSpPr>
          <p:cNvPr id="10" name="Content Placeholder 14"/>
          <p:cNvSpPr txBox="1">
            <a:spLocks/>
          </p:cNvSpPr>
          <p:nvPr/>
        </p:nvSpPr>
        <p:spPr bwMode="auto">
          <a:xfrm>
            <a:off x="500063" y="1714500"/>
            <a:ext cx="2428875" cy="928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NATIONAL DEVELOPMENT PLAN (NDP)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/>
          </a:p>
        </p:txBody>
      </p:sp>
      <p:sp>
        <p:nvSpPr>
          <p:cNvPr id="11" name="Content Placeholder 14"/>
          <p:cNvSpPr txBox="1">
            <a:spLocks/>
          </p:cNvSpPr>
          <p:nvPr/>
        </p:nvSpPr>
        <p:spPr bwMode="auto">
          <a:xfrm>
            <a:off x="3714750" y="3286125"/>
            <a:ext cx="1714500" cy="10001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DBE and PED five-year strategic plans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4"/>
          <p:cNvSpPr txBox="1">
            <a:spLocks/>
          </p:cNvSpPr>
          <p:nvPr/>
        </p:nvSpPr>
        <p:spPr bwMode="auto">
          <a:xfrm>
            <a:off x="3714750" y="4714875"/>
            <a:ext cx="1714500" cy="12144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DBE and PED annual performance plans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4"/>
          <p:cNvSpPr txBox="1">
            <a:spLocks/>
          </p:cNvSpPr>
          <p:nvPr/>
        </p:nvSpPr>
        <p:spPr bwMode="auto">
          <a:xfrm>
            <a:off x="5857875" y="3357563"/>
            <a:ext cx="2857500" cy="12144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Periodic reports on progress in the sector (see e.g., 2011 and 2013 reports on DBE website)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>
              <a:spcBef>
                <a:spcPct val="20000"/>
              </a:spcBef>
              <a:buFont typeface="Arial" charset="0"/>
              <a:buNone/>
              <a:defRPr/>
            </a:pPr>
            <a:endParaRPr lang="en-ZA" i="1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i="1" dirty="0">
              <a:latin typeface="+mn-lt"/>
              <a:cs typeface="+mn-cs"/>
            </a:endParaRPr>
          </a:p>
        </p:txBody>
      </p:sp>
      <p:sp>
        <p:nvSpPr>
          <p:cNvPr id="15" name="Content Placeholder 14"/>
          <p:cNvSpPr txBox="1">
            <a:spLocks/>
          </p:cNvSpPr>
          <p:nvPr/>
        </p:nvSpPr>
        <p:spPr bwMode="auto">
          <a:xfrm>
            <a:off x="5929313" y="4786313"/>
            <a:ext cx="1714500" cy="6334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DBE and PED annual reports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50" y="1571625"/>
            <a:ext cx="2857500" cy="28575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17" name="Content Placeholder 14"/>
          <p:cNvSpPr txBox="1">
            <a:spLocks/>
          </p:cNvSpPr>
          <p:nvPr/>
        </p:nvSpPr>
        <p:spPr bwMode="auto">
          <a:xfrm>
            <a:off x="764521" y="3750469"/>
            <a:ext cx="1714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b="1" dirty="0">
                <a:latin typeface="Arial" pitchFamily="34" charset="0"/>
                <a:cs typeface="Arial" pitchFamily="34" charset="0"/>
              </a:rPr>
              <a:t>Presidency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0" idx="2"/>
            <a:endCxn id="24583" idx="0"/>
          </p:cNvCxnSpPr>
          <p:nvPr/>
        </p:nvCxnSpPr>
        <p:spPr>
          <a:xfrm flipH="1">
            <a:off x="1662238" y="2643188"/>
            <a:ext cx="52263" cy="2143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8" idx="1"/>
          </p:cNvCxnSpPr>
          <p:nvPr/>
        </p:nvCxnSpPr>
        <p:spPr>
          <a:xfrm flipV="1">
            <a:off x="2928938" y="1967787"/>
            <a:ext cx="652006" cy="21105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1" idx="0"/>
          </p:cNvCxnSpPr>
          <p:nvPr/>
        </p:nvCxnSpPr>
        <p:spPr>
          <a:xfrm flipH="1">
            <a:off x="4572000" y="2798446"/>
            <a:ext cx="854328" cy="48767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2" idx="0"/>
          </p:cNvCxnSpPr>
          <p:nvPr/>
        </p:nvCxnSpPr>
        <p:spPr>
          <a:xfrm rot="5400000">
            <a:off x="4357688" y="4500563"/>
            <a:ext cx="428625" cy="31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  <a:endCxn id="15" idx="1"/>
          </p:cNvCxnSpPr>
          <p:nvPr/>
        </p:nvCxnSpPr>
        <p:spPr>
          <a:xfrm flipV="1">
            <a:off x="5429250" y="5103813"/>
            <a:ext cx="500063" cy="2190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0"/>
            <a:endCxn id="13" idx="2"/>
          </p:cNvCxnSpPr>
          <p:nvPr/>
        </p:nvCxnSpPr>
        <p:spPr>
          <a:xfrm rot="5400000" flipH="1" flipV="1">
            <a:off x="6929437" y="4429126"/>
            <a:ext cx="214313" cy="50006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14"/>
          <p:cNvSpPr txBox="1">
            <a:spLocks/>
          </p:cNvSpPr>
          <p:nvPr/>
        </p:nvSpPr>
        <p:spPr bwMode="auto">
          <a:xfrm>
            <a:off x="7368541" y="1714500"/>
            <a:ext cx="1643062" cy="1143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Independent analysis conducted by DBE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>
              <a:spcBef>
                <a:spcPct val="20000"/>
              </a:spcBef>
              <a:buFont typeface="Arial" charset="0"/>
              <a:buNone/>
              <a:defRPr/>
            </a:pPr>
            <a:endParaRPr lang="en-ZA" i="1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i="1" dirty="0">
              <a:latin typeface="+mn-lt"/>
              <a:cs typeface="+mn-cs"/>
            </a:endParaRPr>
          </a:p>
        </p:txBody>
      </p:sp>
      <p:cxnSp>
        <p:nvCxnSpPr>
          <p:cNvPr id="55" name="Straight Arrow Connector 54"/>
          <p:cNvCxnSpPr>
            <a:stCxn id="54" idx="2"/>
            <a:endCxn id="13" idx="0"/>
          </p:cNvCxnSpPr>
          <p:nvPr/>
        </p:nvCxnSpPr>
        <p:spPr>
          <a:xfrm flipH="1">
            <a:off x="7286625" y="2857500"/>
            <a:ext cx="903447" cy="5000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2" idx="1"/>
          </p:cNvCxnSpPr>
          <p:nvPr/>
        </p:nvCxnSpPr>
        <p:spPr>
          <a:xfrm>
            <a:off x="3447138" y="5322094"/>
            <a:ext cx="26761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928938" y="2564904"/>
            <a:ext cx="652006" cy="578347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2" idx="3"/>
          </p:cNvCxnSpPr>
          <p:nvPr/>
        </p:nvCxnSpPr>
        <p:spPr>
          <a:xfrm>
            <a:off x="5429250" y="5322888"/>
            <a:ext cx="1071563" cy="4635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14"/>
          <p:cNvSpPr txBox="1">
            <a:spLocks/>
          </p:cNvSpPr>
          <p:nvPr/>
        </p:nvSpPr>
        <p:spPr bwMode="auto">
          <a:xfrm>
            <a:off x="6500813" y="5500688"/>
            <a:ext cx="1714500" cy="6334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PED quarterly sector reports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5400000" flipH="1" flipV="1">
            <a:off x="7608094" y="4964906"/>
            <a:ext cx="928688" cy="1428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14"/>
          <p:cNvSpPr txBox="1">
            <a:spLocks/>
          </p:cNvSpPr>
          <p:nvPr/>
        </p:nvSpPr>
        <p:spPr bwMode="auto">
          <a:xfrm>
            <a:off x="35496" y="4869159"/>
            <a:ext cx="1944216" cy="1224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UNESCO 2030 AGENDA &amp; CESA 2016-25 on the AFRICAN AGENDA 2063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1007604" y="2786064"/>
            <a:ext cx="3313652" cy="208309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14"/>
          <p:cNvSpPr txBox="1">
            <a:spLocks/>
          </p:cNvSpPr>
          <p:nvPr/>
        </p:nvSpPr>
        <p:spPr bwMode="auto">
          <a:xfrm>
            <a:off x="1905991" y="4502150"/>
            <a:ext cx="1541147" cy="151730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External evaluations of key programmes;</a:t>
            </a:r>
          </a:p>
          <a:p>
            <a:pPr algn="ctr">
              <a:defRPr/>
            </a:pPr>
            <a:r>
              <a:rPr lang="en-ZA" b="1" dirty="0">
                <a:latin typeface="Arial" pitchFamily="34" charset="0"/>
                <a:cs typeface="Arial" pitchFamily="34" charset="0"/>
              </a:rPr>
              <a:t>SONAs</a:t>
            </a:r>
            <a:r>
              <a:rPr lang="en-ZA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143250" y="2786064"/>
            <a:ext cx="1571625" cy="171608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5750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270442"/>
            <a:ext cx="1691680" cy="58755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164803" y="61092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4510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8316416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5 GOALS/OUTCOMES FOR GOVERNMENT – MTSF 2019-2024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40"/>
            <a:ext cx="8964488" cy="470853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n-US" dirty="0"/>
              <a:t>We must overcome </a:t>
            </a:r>
            <a:r>
              <a:rPr lang="en-US" b="1" dirty="0"/>
              <a:t>poverty</a:t>
            </a:r>
            <a:r>
              <a:rPr lang="en-US" dirty="0"/>
              <a:t> and hunger, </a:t>
            </a:r>
            <a:r>
              <a:rPr lang="en-US" b="1" dirty="0"/>
              <a:t>joblessness</a:t>
            </a:r>
            <a:r>
              <a:rPr lang="en-US" dirty="0"/>
              <a:t> and </a:t>
            </a:r>
            <a:r>
              <a:rPr lang="en-US" b="1" dirty="0"/>
              <a:t>inequality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/>
              <a:t>We must overcome a legacy of exclusion and dispossession that continues to impoverish our people.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/>
              <a:t>Our economy will </a:t>
            </a:r>
            <a:r>
              <a:rPr lang="en-US" b="1" dirty="0"/>
              <a:t>grow</a:t>
            </a:r>
            <a:r>
              <a:rPr lang="en-US" dirty="0"/>
              <a:t> at a much </a:t>
            </a:r>
            <a:r>
              <a:rPr lang="en-US" b="1" dirty="0"/>
              <a:t>faster</a:t>
            </a:r>
            <a:r>
              <a:rPr lang="en-US" dirty="0"/>
              <a:t> rate than our population.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Our schools will have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better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educational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outcomes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and every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year old will be able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read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meaning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b="1" dirty="0"/>
              <a:t>Violent</a:t>
            </a:r>
            <a:r>
              <a:rPr lang="en-US" dirty="0"/>
              <a:t> crime will be </a:t>
            </a:r>
            <a:r>
              <a:rPr lang="en-US" b="1" dirty="0"/>
              <a:t>halved.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9094" y="617197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65304"/>
            <a:ext cx="1619671" cy="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337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28" y="299881"/>
            <a:ext cx="6723366" cy="986297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MEDIUM-TERM STRATEGIC FRAMEWORK (MTSF)</a:t>
            </a:r>
            <a:b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2019-2024 OUTCOMES (EDUCATION)</a:t>
            </a:r>
            <a:endParaRPr lang="en-Z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08" y="1833472"/>
            <a:ext cx="8548007" cy="4187816"/>
          </a:xfrm>
        </p:spPr>
        <p:txBody>
          <a:bodyPr>
            <a:normAutofit/>
          </a:bodyPr>
          <a:lstStyle/>
          <a:p>
            <a:pPr algn="just"/>
            <a:r>
              <a:rPr lang="en-ZA" sz="2400" b="1" dirty="0"/>
              <a:t>Outcome 1:</a:t>
            </a:r>
            <a:r>
              <a:rPr lang="en-ZA" sz="2400" dirty="0"/>
              <a:t> </a:t>
            </a:r>
            <a:r>
              <a:rPr lang="en-ZA" sz="2400" u="sng" dirty="0"/>
              <a:t>Improved </a:t>
            </a:r>
            <a:r>
              <a:rPr lang="en-ZA" sz="2400" b="1" u="sng" dirty="0"/>
              <a:t>school-readiness</a:t>
            </a:r>
            <a:r>
              <a:rPr lang="en-ZA" sz="2400" u="sng" dirty="0"/>
              <a:t> of children.</a:t>
            </a:r>
          </a:p>
          <a:p>
            <a:pPr algn="just">
              <a:lnSpc>
                <a:spcPct val="115000"/>
              </a:lnSpc>
            </a:pPr>
            <a:r>
              <a:rPr lang="en-ZA" sz="2400" b="1" dirty="0"/>
              <a:t>Outcome 2:</a:t>
            </a:r>
            <a:r>
              <a:rPr lang="en-ZA" sz="2400" dirty="0"/>
              <a:t> </a:t>
            </a:r>
            <a:r>
              <a:rPr lang="en-US" sz="2400" u="sng" dirty="0"/>
              <a:t>10-year-old learners enrolled in publicly funded schools </a:t>
            </a:r>
            <a:r>
              <a:rPr lang="en-US" sz="2400" b="1" u="sng" dirty="0"/>
              <a:t>read for meaning</a:t>
            </a:r>
            <a:r>
              <a:rPr lang="en-US" sz="2400" u="sng" dirty="0"/>
              <a:t>.</a:t>
            </a:r>
          </a:p>
          <a:p>
            <a:pPr algn="just">
              <a:lnSpc>
                <a:spcPct val="115000"/>
              </a:lnSpc>
            </a:pPr>
            <a:r>
              <a:rPr lang="en-ZA" sz="2400" b="1" dirty="0"/>
              <a:t>Outcome 3:</a:t>
            </a:r>
            <a:r>
              <a:rPr lang="en-ZA" sz="2400" dirty="0"/>
              <a:t> </a:t>
            </a:r>
            <a:r>
              <a:rPr lang="en-US" sz="2400" u="sng" dirty="0"/>
              <a:t>Youths better </a:t>
            </a:r>
            <a:r>
              <a:rPr lang="en-US" sz="2400" b="1" u="sng" dirty="0"/>
              <a:t>prepared for further studies and the world of work </a:t>
            </a:r>
            <a:r>
              <a:rPr lang="en-US" sz="2400" u="sng" dirty="0"/>
              <a:t>beyond Grade 9.</a:t>
            </a:r>
          </a:p>
          <a:p>
            <a:pPr algn="just"/>
            <a:r>
              <a:rPr lang="en-ZA" sz="2400" b="1" dirty="0"/>
              <a:t>Outcome 4:</a:t>
            </a:r>
            <a:r>
              <a:rPr lang="en-ZA" sz="2400" dirty="0"/>
              <a:t> </a:t>
            </a:r>
            <a:r>
              <a:rPr lang="en-ZA" sz="2400" u="sng" dirty="0"/>
              <a:t>Youths leaving the schooling system more prepared to </a:t>
            </a:r>
            <a:r>
              <a:rPr lang="en-ZA" sz="2400" b="1" u="sng" dirty="0"/>
              <a:t>contribute towards a prosperous and equitable South Africa.</a:t>
            </a:r>
          </a:p>
          <a:p>
            <a:pPr algn="just"/>
            <a:r>
              <a:rPr lang="en-ZA" sz="2400" b="1" dirty="0"/>
              <a:t>Outcome 5</a:t>
            </a:r>
            <a:r>
              <a:rPr lang="en-ZA" sz="2400" dirty="0"/>
              <a:t>: </a:t>
            </a:r>
            <a:r>
              <a:rPr lang="en-US" sz="2400" b="1" u="sng" dirty="0"/>
              <a:t>School physical infrastructure </a:t>
            </a:r>
            <a:r>
              <a:rPr lang="en-US" sz="2400" u="sng" dirty="0"/>
              <a:t>and environment that inspires learners to learn and teachers to teach.</a:t>
            </a:r>
            <a:endParaRPr lang="en-US" sz="2400" u="sng" dirty="0">
              <a:latin typeface="Gill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601393-DEBC-F432-62DA-09F0511283AC}"/>
              </a:ext>
            </a:extLst>
          </p:cNvPr>
          <p:cNvSpPr/>
          <p:nvPr/>
        </p:nvSpPr>
        <p:spPr>
          <a:xfrm>
            <a:off x="4279505" y="605657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00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250"/>
  <p:tag name="ARS_SLIDE_PARTICIPANTNUM" val="25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250"/>
  <p:tag name="ARS_SLIDE_PARTICIPANTNUM" val="25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250"/>
  <p:tag name="ARS_SLIDE_PARTICIPANTNUM" val="25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250"/>
  <p:tag name="ARS_SLIDE_PARTICIPANTNUM" val="25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FLBP TO HEDCOM 10 AUGUST</Template>
  <TotalTime>49735</TotalTime>
  <Words>3359</Words>
  <Application>Microsoft Office PowerPoint</Application>
  <PresentationFormat>On-screen Show (4:3)</PresentationFormat>
  <Paragraphs>557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New DBE Presentation template</vt:lpstr>
      <vt:lpstr>1_New DBE Presentation template</vt:lpstr>
      <vt:lpstr>            ANALYSIS, IMPLICATIONS AND IMPACT OF THE PRESIDENT’S 2023 SONA   Presentation to the Portfolio Committee  on Basic Education  21 FEBRUARY 2023        </vt:lpstr>
      <vt:lpstr>PRESENTATION OUTLINE</vt:lpstr>
      <vt:lpstr>PURPOSE </vt:lpstr>
      <vt:lpstr>INTRODUCTION</vt:lpstr>
      <vt:lpstr>TRACKING IMPLEMENTATION OF SONA COMMITMENTS</vt:lpstr>
      <vt:lpstr>Slide 6</vt:lpstr>
      <vt:lpstr>STRATEGIC DIRECTION</vt:lpstr>
      <vt:lpstr>5 GOALS/OUTCOMES FOR GOVERNMENT – MTSF 2019-2024</vt:lpstr>
      <vt:lpstr>MEDIUM-TERM STRATEGIC FRAMEWORK (MTSF)  2019-2024 OUTCOMES (EDUCATION)</vt:lpstr>
      <vt:lpstr>Slide 10</vt:lpstr>
      <vt:lpstr>Slide 11</vt:lpstr>
      <vt:lpstr>PROGRESS IN THE SCHOOLING SYSTEM</vt:lpstr>
      <vt:lpstr>PROGRESS IN THE SCHOOLING SYSTEM</vt:lpstr>
      <vt:lpstr>PROGRESS IN THE SCHOOLING SYSTEM</vt:lpstr>
      <vt:lpstr>PROGRESS IN THE SCHOOLING SYSTEM</vt:lpstr>
      <vt:lpstr>SIGNIFICANCE OF SONA</vt:lpstr>
      <vt:lpstr> SONA 2023 </vt:lpstr>
      <vt:lpstr>SONA 2023 </vt:lpstr>
      <vt:lpstr>SONA 2023 </vt:lpstr>
      <vt:lpstr>SONA 2023 </vt:lpstr>
      <vt:lpstr>COMPARISON TO RECENT SONAs </vt:lpstr>
      <vt:lpstr>COMPARISON OF PREVIOUS SONA Focus areas </vt:lpstr>
      <vt:lpstr>COMPARISON OF PREVIOUS SONA Focus areas </vt:lpstr>
      <vt:lpstr>COMPARISON OF PREVIOUS SONA Focus areas </vt:lpstr>
      <vt:lpstr>PROGRESS AGAINST PREVIOUS SONAs </vt:lpstr>
      <vt:lpstr>Slide 26</vt:lpstr>
      <vt:lpstr>EARLY CHILDHOOD DEVELOPMENT</vt:lpstr>
      <vt:lpstr>EARLY CHILDHOOD DEVELOPMENT</vt:lpstr>
      <vt:lpstr>EARLY CHILDHOOD DEVELOPMENT</vt:lpstr>
      <vt:lpstr>EARLY CHILDHOOD DEVELOPMENT</vt:lpstr>
      <vt:lpstr>READING</vt:lpstr>
      <vt:lpstr>READING</vt:lpstr>
      <vt:lpstr>INCLUSIVE EDUCATION</vt:lpstr>
      <vt:lpstr>THREE STREAM MODEL</vt:lpstr>
      <vt:lpstr>SKILLS FOR A CHANGING WORLD</vt:lpstr>
      <vt:lpstr>INFRASTRUCTURE</vt:lpstr>
      <vt:lpstr>       SOCIAL COHESION </vt:lpstr>
      <vt:lpstr>RECOMMENDATION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issues in the management of the Funza Lushaka Bursary Programme in 2016</dc:title>
  <dc:creator>maluleke.j</dc:creator>
  <cp:lastModifiedBy>USER</cp:lastModifiedBy>
  <cp:revision>645</cp:revision>
  <cp:lastPrinted>2020-02-19T12:08:26Z</cp:lastPrinted>
  <dcterms:created xsi:type="dcterms:W3CDTF">2016-10-03T09:18:40Z</dcterms:created>
  <dcterms:modified xsi:type="dcterms:W3CDTF">2023-02-22T07:50:12Z</dcterms:modified>
</cp:coreProperties>
</file>