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15C5E-891F-02E6-3868-8DB0635AF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A079A7C-8570-0251-BCD9-35134F61B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E9F721-B335-DF71-6D1C-64833353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ABEF-F775-4565-A101-4B4777C2F39E}" type="datetimeFigureOut">
              <a:rPr lang="x-none" smtClean="0"/>
              <a:pPr/>
              <a:t>2023/02/21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6FB91A-A7F6-A8E4-9120-E771EE238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9714B4-B2D9-03E9-60B2-0BAEA0DC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69F7-B4A7-4BF7-94DB-52DD3BD29D3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18023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8E1100-A76E-410F-F050-5648E0D76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F541AE-22B3-4372-5A66-2F6489AEC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15579A-5C18-E740-54B5-C6F35CF9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ABEF-F775-4565-A101-4B4777C2F39E}" type="datetimeFigureOut">
              <a:rPr lang="x-none" smtClean="0"/>
              <a:pPr/>
              <a:t>2023/02/21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939196-316E-0F54-5759-04967243C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92E4B4-DFDB-DD63-3C9F-A31D4BA04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69F7-B4A7-4BF7-94DB-52DD3BD29D3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66983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1B43BE2-95DE-C3D0-0523-560B47696F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35EA0D1-172A-779C-C858-95C12D1F0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AF63B2-4FF1-7C67-1A0A-A748647E3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ABEF-F775-4565-A101-4B4777C2F39E}" type="datetimeFigureOut">
              <a:rPr lang="x-none" smtClean="0"/>
              <a:pPr/>
              <a:t>2023/02/21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E45D69-5247-D0F2-B3D2-F96B3F81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0DA33D-7309-B98E-882D-4EDA813F4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69F7-B4A7-4BF7-94DB-52DD3BD29D3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4121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A6D035-8E47-B64C-2361-305470881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A832EC-132C-299E-C152-70FE13C48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466E43-D3AA-CF1E-35AA-4915CD245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ABEF-F775-4565-A101-4B4777C2F39E}" type="datetimeFigureOut">
              <a:rPr lang="x-none" smtClean="0"/>
              <a:pPr/>
              <a:t>2023/02/21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E060A7-091D-9E19-F708-A0BF6065C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A7DDA6-4462-CAD0-F333-48A22C349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69F7-B4A7-4BF7-94DB-52DD3BD29D3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4637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E3D768-654E-7698-C831-88DA390B3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5E6638A-1BD1-E0F3-6A8B-536EF1963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1D53E5-A96A-3A29-E5E6-5FA2FF433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ABEF-F775-4565-A101-4B4777C2F39E}" type="datetimeFigureOut">
              <a:rPr lang="x-none" smtClean="0"/>
              <a:pPr/>
              <a:t>2023/02/21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1C8172-52D2-E625-03CD-52EA67FD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501D03-9B93-1944-972C-6ADE739B1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69F7-B4A7-4BF7-94DB-52DD3BD29D3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03460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408301-D67B-1E81-3728-5702056A4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7AF9FB-668E-F91A-2E5A-D90440DEB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CC3ED86-6AE5-8E58-E864-7E00DBD76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18A6557-55C3-D1AB-0B0A-8185B01D8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ABEF-F775-4565-A101-4B4777C2F39E}" type="datetimeFigureOut">
              <a:rPr lang="x-none" smtClean="0"/>
              <a:pPr/>
              <a:t>2023/02/21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198E97-4412-0963-8F52-D4F872B6F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DDA6BF-0191-D5AD-8C56-B955A8764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69F7-B4A7-4BF7-94DB-52DD3BD29D3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96953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7E873B-0B5A-B636-3B4D-82BEDE93A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B3793A-7ADB-4DCC-7FF1-92A605BC6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40921B-27B0-AA87-3CBB-6C0249CCB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C2A094E-84F9-FA57-CF93-405C76FBC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8BB830B-FB38-4488-46C8-461756319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E9039D8-6C44-FCFD-54A0-9F8B338F8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ABEF-F775-4565-A101-4B4777C2F39E}" type="datetimeFigureOut">
              <a:rPr lang="x-none" smtClean="0"/>
              <a:pPr/>
              <a:t>2023/02/21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6E79EB4-40EE-BC93-E915-BD5F2899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8FA3B17-4FF4-725F-A1D2-A6A0516DB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69F7-B4A7-4BF7-94DB-52DD3BD29D3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39792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BF7E72-E89E-4DA1-FEC3-C45A405E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5970D3-C758-0EA3-23C4-A580C4677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ABEF-F775-4565-A101-4B4777C2F39E}" type="datetimeFigureOut">
              <a:rPr lang="x-none" smtClean="0"/>
              <a:pPr/>
              <a:t>2023/02/21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2DB33D-4CF4-6889-6586-5FD2E47C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61B32A-65D9-4D83-41B7-DD1B0A68B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69F7-B4A7-4BF7-94DB-52DD3BD29D3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48500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795ABC7-B0BF-F9D9-0E31-DAEE27D75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ABEF-F775-4565-A101-4B4777C2F39E}" type="datetimeFigureOut">
              <a:rPr lang="x-none" smtClean="0"/>
              <a:pPr/>
              <a:t>2023/02/21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68245AF-4F02-C4C3-8E69-A32654B7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3271F5-FA7D-B589-6458-139C19B3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69F7-B4A7-4BF7-94DB-52DD3BD29D3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7511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3BEBAB-DDCB-4BED-F820-81B1BE1D7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A61E4C-6FFA-FDDB-52F7-0D772E894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789B21A-4872-BD3B-AAE3-9935BE4D3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B0B182-4972-0583-8247-5A81E0984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ABEF-F775-4565-A101-4B4777C2F39E}" type="datetimeFigureOut">
              <a:rPr lang="x-none" smtClean="0"/>
              <a:pPr/>
              <a:t>2023/02/21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95CDB9-2CE4-7CEB-A6D2-F4A834E6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1638D2-73B9-4EF1-AE61-B3F9128B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69F7-B4A7-4BF7-94DB-52DD3BD29D3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26515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AC3D0E-2214-AD47-CFEE-0BCF9085D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57D25F9-F1B6-054E-8630-0B1EA3FE1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DC68FFF-B620-9EAA-C56B-63A0C8C55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5BDF97-563C-A4D2-EF58-A1272F103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ABEF-F775-4565-A101-4B4777C2F39E}" type="datetimeFigureOut">
              <a:rPr lang="x-none" smtClean="0"/>
              <a:pPr/>
              <a:t>2023/02/21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0A693B-E42F-B8E3-A548-D7E378E07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5B33B7A-F4EB-DEFF-4774-39E1AAD2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69F7-B4A7-4BF7-94DB-52DD3BD29D3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52339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1A3071C-A724-45E2-6BBD-FC509048D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D1BC46-C41E-1877-21C8-23F7BA34E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1B2565-41F8-AF78-52ED-D3F9B3A796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0ABEF-F775-4565-A101-4B4777C2F39E}" type="datetimeFigureOut">
              <a:rPr lang="x-none" smtClean="0"/>
              <a:pPr/>
              <a:t>2023/02/21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D5F152-C2F0-E6B3-0D64-7949F5373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42440C-DCA5-0B56-D3CF-0DB029596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069F7-B4A7-4BF7-94DB-52DD3BD29D3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90243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aiipl.co.za/wp-content/uploads/2023/01/SAIIPL-submission-Copyright-And-Performers-Protection-Amendment-Bill-January-2023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651F0F-E7BE-76AD-CD5E-70DCF9E3C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30205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+mn-lt"/>
              </a:rPr>
              <a:t>South African Institute of Intellectual Property Law submission </a:t>
            </a:r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>to the </a:t>
            </a:r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>National Council of Provinces and Provincial Legislatures </a:t>
            </a:r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>on </a:t>
            </a:r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>the Copyright Amendment Bill B 13D of 2017 and the Performers’ Protection Amendment Bill B 24D of 2016</a:t>
            </a: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b="1" dirty="0">
                <a:latin typeface="+mn-lt"/>
              </a:rPr>
              <a:t>21 February 2023</a:t>
            </a:r>
            <a:endParaRPr lang="x-none" sz="2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B88735D-852A-A10F-9AC9-9066C4AEE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9919"/>
            <a:ext cx="9144000" cy="1655762"/>
          </a:xfrm>
        </p:spPr>
        <p:txBody>
          <a:bodyPr>
            <a:normAutofit/>
          </a:bodyPr>
          <a:lstStyle/>
          <a:p>
            <a:endParaRPr lang="en-GB" sz="2000" dirty="0"/>
          </a:p>
          <a:p>
            <a:pPr algn="l"/>
            <a:endParaRPr lang="en-GB" sz="2000" dirty="0"/>
          </a:p>
          <a:p>
            <a:pPr algn="l"/>
            <a:r>
              <a:rPr lang="en-GB" sz="2000" dirty="0"/>
              <a:t>Presented by Stephen Hollis</a:t>
            </a:r>
            <a:endParaRPr lang="x-none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AF44901-ED27-21FA-E189-5ABD3D7270A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4201139"/>
            <a:ext cx="24384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872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72121F44-42E1-FB99-A666-C68BF6A67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058" y="479845"/>
            <a:ext cx="1027471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South African Institute of Intellectual Property Law submission to </a:t>
            </a:r>
            <a:endParaRPr kumimoji="0" lang="en-GB" altLang="x-none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National Council of Provinces and Provincial Legislatures </a:t>
            </a:r>
            <a:endParaRPr kumimoji="0" lang="x-none" altLang="x-non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x-none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x-non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Provisions of the Copyright Amendment Bill B 13D of 2017 commented on</a:t>
            </a:r>
            <a:r>
              <a:rPr kumimoji="0" lang="en-GB" altLang="x-non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altLang="x-non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x-non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</a:t>
            </a:r>
            <a:r>
              <a:rPr kumimoji="0" lang="en-GB" altLang="x-non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https://saiipl.co.za/wp-content/uploads/2023/01/SAIIPL-submission-Copyright-And-Performers-Protection-Amendment-Bill-January-2023.pdf</a:t>
            </a:r>
            <a:endParaRPr kumimoji="0" lang="en-GB" altLang="x-non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28316450-A05A-4589-6E3D-37A963C72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1217791"/>
              </p:ext>
            </p:extLst>
          </p:nvPr>
        </p:nvGraphicFramePr>
        <p:xfrm>
          <a:off x="1238865" y="2064773"/>
          <a:ext cx="9285625" cy="41000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92847">
                  <a:extLst>
                    <a:ext uri="{9D8B030D-6E8A-4147-A177-3AD203B41FA5}">
                      <a16:colId xmlns:a16="http://schemas.microsoft.com/office/drawing/2014/main" xmlns="" val="1150660690"/>
                    </a:ext>
                  </a:extLst>
                </a:gridCol>
                <a:gridCol w="4192778">
                  <a:extLst>
                    <a:ext uri="{9D8B030D-6E8A-4147-A177-3AD203B41FA5}">
                      <a16:colId xmlns:a16="http://schemas.microsoft.com/office/drawing/2014/main" xmlns="" val="520028873"/>
                    </a:ext>
                  </a:extLst>
                </a:gridCol>
              </a:tblGrid>
              <a:tr h="1069579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Copyright owned by the State and “local organizations” designated by the Minister: 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Amendments to Sections 5(2), 21(2) and 22(1) of the Act and new Sections 6A(6)(c), 7A(6)(c) of the Act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Clauses 3, 5, 7, 24(b) and 25(a) of the Bill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x-non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Ownership of copyright in commissioned works: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Amendments to Section 21 of the Act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Clause 24 of the Bill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x-non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68325099"/>
                  </a:ext>
                </a:extLst>
              </a:tr>
              <a:tr h="713053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The qualification of the new distribution right by exhaustion: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New Section 12B(6) of the Act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Clause 15 of the Bill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x-non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Unenforceable contract terms: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New Section 39B of the Act and new definition of “open licence”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Clauses 36 and 1(</a:t>
                      </a:r>
                      <a:r>
                        <a:rPr lang="en-GB" sz="1100" dirty="0" err="1">
                          <a:effectLst/>
                        </a:rPr>
                        <a:t>i</a:t>
                      </a:r>
                      <a:r>
                        <a:rPr lang="en-GB" sz="1100" dirty="0">
                          <a:effectLst/>
                        </a:rPr>
                        <a:t>) of the Bill 	</a:t>
                      </a:r>
                      <a:endParaRPr lang="x-non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85672088"/>
                  </a:ext>
                </a:extLst>
              </a:tr>
              <a:tr h="1069579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New statutory royalty entitlements for authors of literary, musical and visual artistic works, and for performers whose performances are fixed in audiovisual works: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New Sections 6A, 7A, 8A and 9A(1)(aA) of the Act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Clauses 5, 7, 9 and 11 of the Bill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x-non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25-year limit on the term of assignments of copyright in literary and musical works: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Amendment of Section 22(3) of the Act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Clause 25(b) of the Bill</a:t>
                      </a:r>
                      <a:endParaRPr lang="x-non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63349264"/>
                  </a:ext>
                </a:extLst>
              </a:tr>
              <a:tr h="1247843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Technological Protection Measures and Copyright Management Information: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New Sections 27(5)B, 28O, 28P, 28R and 28S and new definitions of “technological protection measure”, “technological protection measure circumvention device or service” and “copyright management information” in the Act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Clauses 1, 29 and 31 of the Bill  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x-non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Minister’s powers to set compulsory standard contract terms and royalty rates and tariffs: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Amendments to Section 39 of the Act.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Clauses 35 and 36 of the Bill 	</a:t>
                      </a:r>
                      <a:endParaRPr lang="x-non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86655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340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789370E-1ADA-9693-694C-2BBDF3A99B83}"/>
              </a:ext>
            </a:extLst>
          </p:cNvPr>
          <p:cNvSpPr txBox="1"/>
          <p:nvPr/>
        </p:nvSpPr>
        <p:spPr>
          <a:xfrm>
            <a:off x="983226" y="617340"/>
            <a:ext cx="103828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South African Institute of Intellectual Property Law submission to </a:t>
            </a:r>
            <a:endParaRPr kumimoji="0" lang="en-GB" altLang="x-non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National Council of Provinces and Provincial Legislatures </a:t>
            </a:r>
            <a:endParaRPr kumimoji="0" lang="x-none" altLang="x-non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x-non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x-non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Provisions of the Copyright Amendment Bill B 13D of 2017 commented on</a:t>
            </a:r>
            <a:r>
              <a:rPr kumimoji="0" lang="en-GB" altLang="x-non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(continued)</a:t>
            </a:r>
            <a:endParaRPr kumimoji="0" lang="en-GB" altLang="x-non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D90EF16-AB70-BBBA-CD95-86BE07F6F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7221481"/>
              </p:ext>
            </p:extLst>
          </p:nvPr>
        </p:nvGraphicFramePr>
        <p:xfrm>
          <a:off x="1140542" y="1986116"/>
          <a:ext cx="9383948" cy="394303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46774">
                  <a:extLst>
                    <a:ext uri="{9D8B030D-6E8A-4147-A177-3AD203B41FA5}">
                      <a16:colId xmlns:a16="http://schemas.microsoft.com/office/drawing/2014/main" xmlns="" val="3084039391"/>
                    </a:ext>
                  </a:extLst>
                </a:gridCol>
                <a:gridCol w="4237174">
                  <a:extLst>
                    <a:ext uri="{9D8B030D-6E8A-4147-A177-3AD203B41FA5}">
                      <a16:colId xmlns:a16="http://schemas.microsoft.com/office/drawing/2014/main" xmlns="" val="404785944"/>
                    </a:ext>
                  </a:extLst>
                </a:gridCol>
              </a:tblGrid>
              <a:tr h="89614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Copyright exceptions and ‘fair use’: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New Sections 2A(1), 12A, 12B, 12C, 12D, 19B, and 19C of the Act and amendment of Section 15 of the Act 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Clauses 2, 15, 16, 21 and 22 of the Bill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x-non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Copyright exceptions -  Persons with a disability: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New Section 19D of the Act and new definitions for “accessible format copy” and “person with disability” in Section 1 of the Act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Clauses 1 and 22 of the Bill</a:t>
                      </a:r>
                      <a:endParaRPr lang="x-non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53822607"/>
                  </a:ext>
                </a:extLst>
              </a:tr>
              <a:tr h="716916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Parallel imports: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Amendments to Section 28 of the Act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Clause 30 of the Bill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x-non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Statutory licences for reproduction and translation: 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New Schedule 2 of the Act, amendment to Section 22(3) of the </a:t>
                      </a:r>
                      <a:r>
                        <a:rPr lang="en-GB" sz="1100" dirty="0" err="1">
                          <a:effectLst/>
                        </a:rPr>
                        <a:t>ActClauses</a:t>
                      </a:r>
                      <a:r>
                        <a:rPr lang="en-GB" sz="1100" dirty="0">
                          <a:effectLst/>
                        </a:rPr>
                        <a:t> 25 and 37 of the Bill 	</a:t>
                      </a:r>
                      <a:endParaRPr lang="x-non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94420175"/>
                  </a:ext>
                </a:extLst>
              </a:tr>
              <a:tr h="1075374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Resale royalty right: 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 New Sections 7B-7F of the Act, new Section 39(</a:t>
                      </a:r>
                      <a:r>
                        <a:rPr lang="en-GB" sz="1100" dirty="0" err="1">
                          <a:effectLst/>
                        </a:rPr>
                        <a:t>cI</a:t>
                      </a:r>
                      <a:r>
                        <a:rPr lang="en-GB" sz="1100" dirty="0">
                          <a:effectLst/>
                        </a:rPr>
                        <a:t>) of the Act,  </a:t>
                      </a:r>
                    </a:p>
                    <a:p>
                      <a:r>
                        <a:rPr lang="en-GB" sz="1100" dirty="0">
                          <a:effectLst/>
                        </a:rPr>
                        <a:t>new definitions of “art market professional”, “visual artistic work” in Section 1 of the Act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Clauses 7, 35 and 1(b) and (l) of the Bill 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x-non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Orphan Works: 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New Section 22A and new definition of “orphan work” in the Act.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Clauses 26 and 1(i) of the Bill  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x-non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88818921"/>
                  </a:ext>
                </a:extLst>
              </a:tr>
              <a:tr h="537687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Replacement of defined term “cinematograph film” with “audiovisual work”: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Clauses 38 and 1(b) of the Bill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x-non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Intellectual Property Laws Amendment Act, 2013: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Clause 39 of the Bill</a:t>
                      </a:r>
                      <a:endParaRPr lang="x-non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85887450"/>
                  </a:ext>
                </a:extLst>
              </a:tr>
              <a:tr h="716916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Disproportionality of new criminal sanctions: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New Sections 8A(6), 9A(4), 22C(4) and Section 27(6) and (9)(a) of the Act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Clauses 9, 11, 27 and 29 of the Bill</a:t>
                      </a:r>
                      <a:endParaRPr lang="x-none" sz="1100">
                        <a:effectLst/>
                      </a:endParaRPr>
                    </a:p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x-non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Tribunal: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Substitution of Section 29, new Sections 29A to 29H of the Act, and repeal of Sections 30, 31, 32, and 33 of the Act</a:t>
                      </a:r>
                      <a:endParaRPr lang="x-none" sz="11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</a:rPr>
                        <a:t>Clauses 32, 33 and 34 of the Bill</a:t>
                      </a:r>
                      <a:endParaRPr lang="x-non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06164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5031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8F1B696-492B-327F-2983-DC75D52E7CE8}"/>
              </a:ext>
            </a:extLst>
          </p:cNvPr>
          <p:cNvSpPr txBox="1"/>
          <p:nvPr/>
        </p:nvSpPr>
        <p:spPr>
          <a:xfrm>
            <a:off x="1111045" y="1661652"/>
            <a:ext cx="9232490" cy="4121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SAIIPL recommendations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Bills be rejected and that they be allowed to lapse in Parliament.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Revision of the Acts in two stages:</a:t>
            </a:r>
            <a:endParaRPr lang="x-non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irst stage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Amend the Copyright Act in limited respects and replace the Performers’ Protection Act.  Could be done swiftly.</a:t>
            </a:r>
            <a:endParaRPr lang="x-non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Amendments to the Copyright Act following the recommendations of the Copyright Review Commission and to introduce amendments to align the Act with WCT and the Marrakesh Treaty.</a:t>
            </a:r>
            <a:endParaRPr lang="x-non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Urgent need for exceptions for the reproduction right for the benefit of educational institutions and libraries having a public character can be introduced by regulation.</a:t>
            </a:r>
            <a:endParaRPr lang="x-non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new Performers’ Protection Amendment Bill aligned with WPPT and the Beijing Treaty, and grants legal protection to indigenous performances and performers of indigenous works.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 stage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In-depth revision of the Copyright Act, possible replacement of the current Act.</a:t>
            </a:r>
            <a:endParaRPr lang="x-non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x-non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16D426A-D8D2-1AC1-88BA-B41F2A0F6E7A}"/>
              </a:ext>
            </a:extLst>
          </p:cNvPr>
          <p:cNvSpPr txBox="1"/>
          <p:nvPr/>
        </p:nvSpPr>
        <p:spPr>
          <a:xfrm>
            <a:off x="1111045" y="836193"/>
            <a:ext cx="92324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South African Institute of Intellectual Property Law submission to </a:t>
            </a:r>
            <a:endParaRPr kumimoji="0" lang="en-GB" altLang="x-non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National Council of Provinces and Provincial Legislatures </a:t>
            </a:r>
            <a:endParaRPr kumimoji="0" lang="x-none" altLang="x-non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2E2FEF5-806C-837B-CB52-99C4F87C533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17858" y="5558280"/>
            <a:ext cx="1425677" cy="8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9668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853</Words>
  <Application>Microsoft Office PowerPoint</Application>
  <PresentationFormat>Custom</PresentationFormat>
  <Paragraphs>86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South African Institute of Intellectual Property Law submission  to the  National Council of Provinces and Provincial Legislatures  on  the Copyright Amendment Bill B 13D of 2017 and the Performers’ Protection Amendment Bill B 24D of 2016  21 February 2023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African Institute of Intellectual Property Law submission  to the  National Council of Provinces and Provincial Legislatures  on  the Copyright Amendment Bill B 13D of 2017 and the Performers’ Protection Amendment Bill B 24D of 2016  21 February 2023</dc:title>
  <dc:creator>Andre Myburgh</dc:creator>
  <cp:lastModifiedBy>USER</cp:lastModifiedBy>
  <cp:revision>2</cp:revision>
  <dcterms:created xsi:type="dcterms:W3CDTF">2023-02-20T07:49:40Z</dcterms:created>
  <dcterms:modified xsi:type="dcterms:W3CDTF">2023-02-21T12:21:13Z</dcterms:modified>
</cp:coreProperties>
</file>