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6" r:id="rId3"/>
    <p:sldId id="270" r:id="rId4"/>
    <p:sldId id="267" r:id="rId5"/>
    <p:sldId id="27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408" autoAdjust="0"/>
  </p:normalViewPr>
  <p:slideViewPr>
    <p:cSldViewPr snapToGrid="0">
      <p:cViewPr varScale="1">
        <p:scale>
          <a:sx n="63" d="100"/>
          <a:sy n="63" d="100"/>
        </p:scale>
        <p:origin x="-522" y="-96"/>
      </p:cViewPr>
      <p:guideLst>
        <p:guide orient="horz" pos="2160"/>
        <p:guide pos="3840"/>
      </p:guideLst>
    </p:cSldViewPr>
  </p:slideViewPr>
  <p:outlineViewPr>
    <p:cViewPr>
      <p:scale>
        <a:sx n="33" d="100"/>
        <a:sy n="33" d="100"/>
      </p:scale>
      <p:origin x="0" y="-1712"/>
    </p:cViewPr>
  </p:outlineViewPr>
  <p:notesTextViewPr>
    <p:cViewPr>
      <p:scale>
        <a:sx n="1" d="1"/>
        <a:sy n="1" d="1"/>
      </p:scale>
      <p:origin x="0" y="0"/>
    </p:cViewPr>
  </p:notesTextViewPr>
  <p:notesViewPr>
    <p:cSldViewPr snapToGrid="0">
      <p:cViewPr varScale="1">
        <p:scale>
          <a:sx n="93" d="100"/>
          <a:sy n="93" d="100"/>
        </p:scale>
        <p:origin x="3784" y="21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pPr/>
              <a:t>2/23/2023</a:t>
            </a:fld>
            <a:endParaRPr lang="en-US"/>
          </a:p>
        </p:txBody>
      </p:sp>
      <p:sp>
        <p:nvSpPr>
          <p:cNvPr id="4" name="Footer Placeholder 3">
            <a:extLst>
              <a:ext uri="{FF2B5EF4-FFF2-40B4-BE49-F238E27FC236}">
                <a16:creationId xmlns:a16="http://schemas.microsoft.com/office/drawing/2014/main" xmlns=""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pPr/>
              <a:t>‹#›</a:t>
            </a:fld>
            <a:endParaRPr lang="en-US"/>
          </a:p>
        </p:txBody>
      </p:sp>
    </p:spTree>
    <p:extLst>
      <p:ext uri="{BB962C8B-B14F-4D97-AF65-F5344CB8AC3E}">
        <p14:creationId xmlns:p14="http://schemas.microsoft.com/office/powerpoint/2010/main" xmlns=""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pPr/>
              <a:t>2/23/2023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pPr/>
              <a:t>‹#›</a:t>
            </a:fld>
            <a:endParaRPr lang="en-US" dirty="0"/>
          </a:p>
        </p:txBody>
      </p:sp>
    </p:spTree>
    <p:extLst>
      <p:ext uri="{BB962C8B-B14F-4D97-AF65-F5344CB8AC3E}">
        <p14:creationId xmlns:p14="http://schemas.microsoft.com/office/powerpoint/2010/main" xmlns=""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Honourable Chairperson of the NCOP and honourable members, our colleagues in the struggle for the transformation of our society.</a:t>
            </a:r>
          </a:p>
          <a:p>
            <a:endParaRPr lang="en-ZA" dirty="0"/>
          </a:p>
          <a:p>
            <a:r>
              <a:rPr lang="en-ZA" dirty="0"/>
              <a:t>We appreciate the time afforded to us and our partners who are in support of the CAB</a:t>
            </a:r>
            <a:endParaRPr lang="en-US" dirty="0"/>
          </a:p>
        </p:txBody>
      </p:sp>
      <p:sp>
        <p:nvSpPr>
          <p:cNvPr id="4" name="Slide Number Placeholder 3"/>
          <p:cNvSpPr>
            <a:spLocks noGrp="1"/>
          </p:cNvSpPr>
          <p:nvPr>
            <p:ph type="sldNum" sz="quarter" idx="5"/>
          </p:nvPr>
        </p:nvSpPr>
        <p:spPr/>
        <p:txBody>
          <a:bodyPr/>
          <a:lstStyle/>
          <a:p>
            <a:fld id="{BC849E9A-41F7-4779-A581-48A7C374A227}" type="slidenum">
              <a:rPr lang="en-US" smtClean="0"/>
              <a:pPr/>
              <a:t>1</a:t>
            </a:fld>
            <a:endParaRPr lang="en-US" dirty="0"/>
          </a:p>
        </p:txBody>
      </p:sp>
    </p:spTree>
    <p:extLst>
      <p:ext uri="{BB962C8B-B14F-4D97-AF65-F5344CB8AC3E}">
        <p14:creationId xmlns:p14="http://schemas.microsoft.com/office/powerpoint/2010/main" xmlns="" val="131889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pPr/>
              <a:t>2</a:t>
            </a:fld>
            <a:endParaRPr lang="en-US" dirty="0"/>
          </a:p>
        </p:txBody>
      </p:sp>
    </p:spTree>
    <p:extLst>
      <p:ext uri="{BB962C8B-B14F-4D97-AF65-F5344CB8AC3E}">
        <p14:creationId xmlns:p14="http://schemas.microsoft.com/office/powerpoint/2010/main" xmlns="" val="2295961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latin typeface="Segoe UI" panose="020B0502040204020203" pitchFamily="34" charset="0"/>
                <a:cs typeface="Segoe UI" panose="020B0502040204020203" pitchFamily="34" charset="0"/>
              </a:rPr>
              <a:t>Once you find your sources, you will want to evaluate your sources using the following questions: </a:t>
            </a:r>
          </a:p>
          <a:p>
            <a:endParaRPr lang="en-US" i="0" dirty="0">
              <a:latin typeface="Segoe UI" panose="020B0502040204020203" pitchFamily="34" charset="0"/>
              <a:cs typeface="Segoe UI" panose="020B0502040204020203" pitchFamily="34" charset="0"/>
            </a:endParaRPr>
          </a:p>
          <a:p>
            <a:r>
              <a:rPr lang="en-US" b="1" i="0" dirty="0">
                <a:latin typeface="Segoe UI" panose="020B0502040204020203" pitchFamily="34" charset="0"/>
                <a:cs typeface="Segoe UI" panose="020B0502040204020203" pitchFamily="34" charset="0"/>
              </a:rPr>
              <a:t>Author: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Who is the author?</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Why should I believe what he or she has to say on the topic?</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author seen as an expert on the topic? How do you know?</a:t>
            </a:r>
          </a:p>
          <a:p>
            <a:pPr marL="171450" indent="-171450">
              <a:buFont typeface="Arial" panose="020B0604020202020204" pitchFamily="34" charset="0"/>
              <a:buChar char="•"/>
            </a:pPr>
            <a:endParaRPr lang="en-US"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Current: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How current is the information in the source?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When was the source published?</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out-of-date?</a:t>
            </a:r>
          </a:p>
          <a:p>
            <a:pPr marL="171450" indent="-171450">
              <a:buFont typeface="Arial" panose="020B0604020202020204" pitchFamily="34" charset="0"/>
              <a:buChar char="•"/>
            </a:pPr>
            <a:endParaRPr lang="en-US" b="1"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Accuracy: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content accurate?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presented objectively?  Do they share the pros and cons?</a:t>
            </a:r>
          </a:p>
        </p:txBody>
      </p:sp>
      <p:sp>
        <p:nvSpPr>
          <p:cNvPr id="4" name="Slide Number Placeholder 3"/>
          <p:cNvSpPr>
            <a:spLocks noGrp="1"/>
          </p:cNvSpPr>
          <p:nvPr>
            <p:ph type="sldNum" sz="quarter" idx="10"/>
          </p:nvPr>
        </p:nvSpPr>
        <p:spPr/>
        <p:txBody>
          <a:bodyPr/>
          <a:lstStyle/>
          <a:p>
            <a:fld id="{BC849E9A-41F7-4779-A581-48A7C374A227}" type="slidenum">
              <a:rPr lang="en-US" smtClean="0"/>
              <a:pPr/>
              <a:t>3</a:t>
            </a:fld>
            <a:endParaRPr lang="en-US" dirty="0"/>
          </a:p>
        </p:txBody>
      </p:sp>
    </p:spTree>
    <p:extLst>
      <p:ext uri="{BB962C8B-B14F-4D97-AF65-F5344CB8AC3E}">
        <p14:creationId xmlns:p14="http://schemas.microsoft.com/office/powerpoint/2010/main" xmlns="" val="898123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pPr/>
              <a:t>4</a:t>
            </a:fld>
            <a:endParaRPr lang="en-US" dirty="0"/>
          </a:p>
        </p:txBody>
      </p:sp>
    </p:spTree>
    <p:extLst>
      <p:ext uri="{BB962C8B-B14F-4D97-AF65-F5344CB8AC3E}">
        <p14:creationId xmlns:p14="http://schemas.microsoft.com/office/powerpoint/2010/main" xmlns="" val="4224310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Exceptions support suburban, poor and rural schools. Tertiary education is also well supported because libraries and persons with disabilities. </a:t>
            </a:r>
          </a:p>
          <a:p>
            <a:r>
              <a:rPr lang="en-ZA" dirty="0"/>
              <a:t>Enhance open science, open educational resources, open data and other open content.</a:t>
            </a:r>
          </a:p>
          <a:p>
            <a:r>
              <a:rPr lang="en-ZA" dirty="0"/>
              <a:t>12A Fair Use doesn’t infringe copyright in that work.: Research, teaching, criticism or review of that work or another work. This will motivate writers to write and produce books that we so dearly need. What about archives? </a:t>
            </a:r>
          </a:p>
          <a:p>
            <a:pPr algn="just"/>
            <a:r>
              <a:rPr lang="en-GB" sz="1200" dirty="0">
                <a:effectLst/>
                <a:latin typeface="Arial" panose="020B0604020202020204" pitchFamily="34" charset="0"/>
                <a:ea typeface="Calibri" panose="020F0502020204030204" pitchFamily="34" charset="0"/>
                <a:cs typeface="Times New Roman" panose="02020603050405020304" pitchFamily="18" charset="0"/>
              </a:rPr>
              <a:t>12B. (1) Copyright in a work shall not be infringed by any of the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following acts:</a:t>
            </a:r>
          </a:p>
          <a:p>
            <a:pPr algn="just"/>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1200" dirty="0">
                <a:effectLst/>
                <a:latin typeface="Arial" panose="020B0604020202020204" pitchFamily="34" charset="0"/>
                <a:ea typeface="Calibri" panose="020F0502020204030204" pitchFamily="34" charset="0"/>
                <a:cs typeface="Times New Roman" panose="02020603050405020304" pitchFamily="18" charset="0"/>
              </a:rPr>
              <a:t>(a) Any quotation: Provided that—</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1200" dirty="0">
                <a:effectLst/>
                <a:latin typeface="Arial" panose="020B0604020202020204" pitchFamily="34" charset="0"/>
                <a:ea typeface="Calibri" panose="020F0502020204030204" pitchFamily="34" charset="0"/>
                <a:cs typeface="Times New Roman" panose="02020603050405020304" pitchFamily="18" charset="0"/>
              </a:rPr>
              <a:t>(i) the extent thereof shall not exceed the extent reasonably</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justified by the purpose; and</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1200" dirty="0">
                <a:effectLst/>
                <a:latin typeface="Arial" panose="020B0604020202020204" pitchFamily="34" charset="0"/>
                <a:ea typeface="Calibri" panose="020F0502020204030204" pitchFamily="34" charset="0"/>
                <a:cs typeface="Times New Roman" panose="02020603050405020304" pitchFamily="18" charset="0"/>
              </a:rPr>
              <a:t>(ii) to the extent that it is practicable, the source and the name of</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the author, if it appears on or in the work, shall be mentioned in the quotation;</a:t>
            </a:r>
          </a:p>
          <a:p>
            <a:pPr algn="just"/>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1200" dirty="0">
                <a:effectLst/>
                <a:latin typeface="Arial" panose="020B0604020202020204" pitchFamily="34" charset="0"/>
                <a:ea typeface="Calibri" panose="020F0502020204030204" pitchFamily="34" charset="0"/>
                <a:cs typeface="Times New Roman" panose="02020603050405020304" pitchFamily="18" charset="0"/>
              </a:rPr>
              <a:t>(b) any illustration in a publication, broadcast, sound or visual record for</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the purpose of teaching: Provided that such use shall not exceed the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extent justified by the purpose: Provided further that, to the extent that</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it is practicable, the source and the name of the author, if it appears on</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or in the work, shall be mentioned in the act of teaching or in the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illustration in question;</a:t>
            </a:r>
          </a:p>
          <a:p>
            <a:pPr algn="just"/>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1200" dirty="0">
                <a:effectLst/>
                <a:latin typeface="Arial" panose="020B0604020202020204" pitchFamily="34" charset="0"/>
                <a:ea typeface="Calibri" panose="020F0502020204030204" pitchFamily="34" charset="0"/>
                <a:cs typeface="Times New Roman" panose="02020603050405020304" pitchFamily="18" charset="0"/>
              </a:rPr>
              <a:t>(d) the reproduction in the press or by broadcasting of a lecture, address or</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other work of a similar nature which is delivered in public, if such</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reproduction or broadcast is for information purposes: Provided that</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the source and the name of the author should be indicated and that the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author of the lecture, address or other work so reproduced shall have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the exclusive right of making a collection thereof;</a:t>
            </a:r>
          </a:p>
          <a:p>
            <a:pPr algn="just"/>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90538" indent="-481013" algn="just"/>
            <a:r>
              <a:rPr lang="en-GB" sz="1200" dirty="0">
                <a:effectLst/>
                <a:latin typeface="Arial" panose="020B0604020202020204" pitchFamily="34" charset="0"/>
                <a:ea typeface="Calibri" panose="020F0502020204030204" pitchFamily="34" charset="0"/>
                <a:cs typeface="Times New Roman" panose="02020603050405020304" pitchFamily="18" charset="0"/>
              </a:rPr>
              <a:t>12C.</a:t>
            </a:r>
          </a:p>
          <a:p>
            <a:pPr marL="52388" algn="just"/>
            <a:r>
              <a:rPr lang="en-GB" sz="1200" dirty="0">
                <a:effectLst/>
                <a:latin typeface="Arial" panose="020B0604020202020204" pitchFamily="34" charset="0"/>
                <a:ea typeface="Calibri" panose="020F0502020204030204" pitchFamily="34" charset="0"/>
                <a:cs typeface="Times New Roman" panose="02020603050405020304" pitchFamily="18" charset="0"/>
              </a:rPr>
              <a:t>Any person may make transient or incidental copies or adaptations</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of a work, including reformatting, where such copies or adaptations are an</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integral and essential part of a technical process and the purpose of those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copies or adaptations is—</a:t>
            </a:r>
          </a:p>
          <a:p>
            <a:pPr marL="490538" indent="-481013" algn="just"/>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90538" indent="-481013" algn="just">
              <a:buAutoNum type="alphaLcParenBoth"/>
            </a:pPr>
            <a:r>
              <a:rPr lang="en-GB" sz="1200" dirty="0">
                <a:effectLst/>
                <a:latin typeface="Arial" panose="020B0604020202020204" pitchFamily="34" charset="0"/>
                <a:ea typeface="Calibri" panose="020F0502020204030204" pitchFamily="34" charset="0"/>
                <a:cs typeface="Times New Roman" panose="02020603050405020304" pitchFamily="18" charset="0"/>
              </a:rPr>
              <a:t>to enable the transmission of the work in a network between third</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parties by an intermediary or any other lawful use of the work; or</a:t>
            </a:r>
          </a:p>
          <a:p>
            <a:pPr marL="9525" algn="just"/>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490538" indent="-481013" algn="just"/>
            <a:r>
              <a:rPr lang="en-GB" sz="1200" dirty="0">
                <a:effectLst/>
                <a:latin typeface="Arial" panose="020B0604020202020204" pitchFamily="34" charset="0"/>
                <a:ea typeface="Calibri" panose="020F0502020204030204" pitchFamily="34" charset="0"/>
                <a:cs typeface="Times New Roman" panose="02020603050405020304" pitchFamily="18" charset="0"/>
              </a:rPr>
              <a:t>(b) to adapt the work to allow use on different technological devices, such</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as mobile devices, as long as there is no independent, economic</a:t>
            </a:r>
            <a:r>
              <a:rPr lang="en-ZA"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significance to these acts.</a:t>
            </a:r>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ZA"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C849E9A-41F7-4779-A581-48A7C374A227}" type="slidenum">
              <a:rPr lang="en-US" smtClean="0"/>
              <a:pPr/>
              <a:t>5</a:t>
            </a:fld>
            <a:endParaRPr lang="en-US" dirty="0"/>
          </a:p>
        </p:txBody>
      </p:sp>
    </p:spTree>
    <p:extLst>
      <p:ext uri="{BB962C8B-B14F-4D97-AF65-F5344CB8AC3E}">
        <p14:creationId xmlns:p14="http://schemas.microsoft.com/office/powerpoint/2010/main" xmlns="" val="1066329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pPr/>
              <a:t>6</a:t>
            </a:fld>
            <a:endParaRPr lang="en-US" dirty="0"/>
          </a:p>
        </p:txBody>
      </p:sp>
    </p:spTree>
    <p:extLst>
      <p:ext uri="{BB962C8B-B14F-4D97-AF65-F5344CB8AC3E}">
        <p14:creationId xmlns:p14="http://schemas.microsoft.com/office/powerpoint/2010/main" xmlns="" val="182534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535AEE24-534A-40F1-99E4-00B7D5FD9124}"/>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5" name="Footer Placeholder 4">
            <a:extLst>
              <a:ext uri="{FF2B5EF4-FFF2-40B4-BE49-F238E27FC236}">
                <a16:creationId xmlns:a16="http://schemas.microsoft.com/office/drawing/2014/main" xmlns=""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880EFCD-7E72-4882-86DC-2F371D7D9516}"/>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47D73-EDDA-49A6-BA12-1CA980DA9BC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2189B82E-4CA1-47A5-B133-FBD4D8A8398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938A267F-D142-4D04-9F03-6CB099E6FA32}"/>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5" name="Footer Placeholder 4">
            <a:extLst>
              <a:ext uri="{FF2B5EF4-FFF2-40B4-BE49-F238E27FC236}">
                <a16:creationId xmlns:a16="http://schemas.microsoft.com/office/drawing/2014/main" xmlns=""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D5F0BA5-F4EE-4282-B111-76B869BE267D}"/>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256E92A-52E0-4710-BDEF-0A153468540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B7A240E1-5EB0-47FD-AA37-BF945D136CC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A1A14243-F1E4-487A-ABEC-30516A01DF2B}"/>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5" name="Footer Placeholder 4">
            <a:extLst>
              <a:ext uri="{FF2B5EF4-FFF2-40B4-BE49-F238E27FC236}">
                <a16:creationId xmlns:a16="http://schemas.microsoft.com/office/drawing/2014/main" xmlns=""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4998D5A-820D-4519-967F-33320971CBAB}"/>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6334F3-0709-471B-A734-C4B404F55B8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AF795016-AF78-4708-9C5F-21110C197B0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2AAEA2D1-B124-4454-AFDC-EA60A14BA121}"/>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5" name="Footer Placeholder 4">
            <a:extLst>
              <a:ext uri="{FF2B5EF4-FFF2-40B4-BE49-F238E27FC236}">
                <a16:creationId xmlns:a16="http://schemas.microsoft.com/office/drawing/2014/main" xmlns=""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0D22AAD-0D08-4F47-8D5A-EFE29017E8DD}"/>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084BB3D1-3138-4B69-BF5D-4B1A213451CA}"/>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5" name="Footer Placeholder 4">
            <a:extLst>
              <a:ext uri="{FF2B5EF4-FFF2-40B4-BE49-F238E27FC236}">
                <a16:creationId xmlns:a16="http://schemas.microsoft.com/office/drawing/2014/main" xmlns=""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51F787E-B946-4091-ABC6-F9DB06BBEE34}"/>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0CAA11-CC97-44E5-AE4D-808FD741A0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683AB6CB-9460-4BCA-86C5-5F26357AB80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69FAB0F6-401D-4BAF-A300-65AD684DF96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C4561BBA-B185-4B45-B152-3D320E15F550}"/>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6" name="Footer Placeholder 5">
            <a:extLst>
              <a:ext uri="{FF2B5EF4-FFF2-40B4-BE49-F238E27FC236}">
                <a16:creationId xmlns:a16="http://schemas.microsoft.com/office/drawing/2014/main" xmlns=""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F750665-D5B5-4D0B-B2F0-CB6B027CDEC7}"/>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EA47C3-C498-415A-A057-E19BCEB5F28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F871B54A-6775-4978-8E19-32694C9B5E3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BE8E898F-5B79-46F1-89C1-F827997CC48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6B417A4D-2EC9-4294-BFF4-EAE22EE1099A}"/>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8" name="Footer Placeholder 7">
            <a:extLst>
              <a:ext uri="{FF2B5EF4-FFF2-40B4-BE49-F238E27FC236}">
                <a16:creationId xmlns:a16="http://schemas.microsoft.com/office/drawing/2014/main" xmlns=""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50CE2C97-E26C-4A8B-93A0-B01E2C7F4522}"/>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9F68FC-5755-447A-8D7F-9ADED3E994A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8AB50287-81AA-46CA-8CB3-53A7F8313741}"/>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4" name="Footer Placeholder 3">
            <a:extLst>
              <a:ext uri="{FF2B5EF4-FFF2-40B4-BE49-F238E27FC236}">
                <a16:creationId xmlns:a16="http://schemas.microsoft.com/office/drawing/2014/main" xmlns=""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AB2A2C8F-DBB4-4235-A67E-FB4039D9AA24}"/>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46ACAA5-F8E7-46E9-8BA7-A510948B62CC}"/>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3" name="Footer Placeholder 2">
            <a:extLst>
              <a:ext uri="{FF2B5EF4-FFF2-40B4-BE49-F238E27FC236}">
                <a16:creationId xmlns:a16="http://schemas.microsoft.com/office/drawing/2014/main" xmlns=""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0B179A5-4329-4057-9DEB-5B6E3AD1183F}"/>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E5D8562E-E6F1-449B-909C-98426BA86B36}"/>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6" name="Footer Placeholder 5">
            <a:extLst>
              <a:ext uri="{FF2B5EF4-FFF2-40B4-BE49-F238E27FC236}">
                <a16:creationId xmlns:a16="http://schemas.microsoft.com/office/drawing/2014/main" xmlns=""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BFF841F-796A-4FE6-B5E0-C8A4986793EE}"/>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a:extLst>
              <a:ext uri="{FF2B5EF4-FFF2-40B4-BE49-F238E27FC236}">
                <a16:creationId xmlns:a16="http://schemas.microsoft.com/office/drawing/2014/main" xmlns=""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533293F4-2B70-4BB5-A982-219E4133E251}"/>
              </a:ext>
            </a:extLst>
          </p:cNvPr>
          <p:cNvSpPr>
            <a:spLocks noGrp="1"/>
          </p:cNvSpPr>
          <p:nvPr>
            <p:ph type="dt" sz="half" idx="10"/>
          </p:nvPr>
        </p:nvSpPr>
        <p:spPr/>
        <p:txBody>
          <a:bodyPr/>
          <a:lstStyle/>
          <a:p>
            <a:fld id="{DECF21A4-E71B-4D3A-AF45-E989C23A7BB1}" type="datetimeFigureOut">
              <a:rPr lang="en-US" smtClean="0"/>
              <a:pPr/>
              <a:t>2/23/2023</a:t>
            </a:fld>
            <a:endParaRPr lang="en-US" dirty="0"/>
          </a:p>
        </p:txBody>
      </p:sp>
      <p:sp>
        <p:nvSpPr>
          <p:cNvPr id="6" name="Footer Placeholder 5">
            <a:extLst>
              <a:ext uri="{FF2B5EF4-FFF2-40B4-BE49-F238E27FC236}">
                <a16:creationId xmlns:a16="http://schemas.microsoft.com/office/drawing/2014/main" xmlns=""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0A95BDC-FC58-4638-AA59-A3DA9931FD3D}"/>
              </a:ext>
            </a:extLst>
          </p:cNvPr>
          <p:cNvSpPr>
            <a:spLocks noGrp="1"/>
          </p:cNvSpPr>
          <p:nvPr>
            <p:ph type="sldNum" sz="quarter" idx="12"/>
          </p:nvPr>
        </p:nvSpPr>
        <p:spPr/>
        <p:txBody>
          <a:body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pPr/>
              <a:t>2/23/2023</a:t>
            </a:fld>
            <a:endParaRPr lang="en-US" dirty="0"/>
          </a:p>
        </p:txBody>
      </p:sp>
      <p:sp>
        <p:nvSpPr>
          <p:cNvPr id="5" name="Footer Placeholder 4">
            <a:extLst>
              <a:ext uri="{FF2B5EF4-FFF2-40B4-BE49-F238E27FC236}">
                <a16:creationId xmlns:a16="http://schemas.microsoft.com/office/drawing/2014/main" xmlns=""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pPr/>
              <a:t>‹#›</a:t>
            </a:fld>
            <a:endParaRPr lang="en-US" dirty="0"/>
          </a:p>
        </p:txBody>
      </p:sp>
    </p:spTree>
    <p:extLst>
      <p:ext uri="{BB962C8B-B14F-4D97-AF65-F5344CB8AC3E}">
        <p14:creationId xmlns:p14="http://schemas.microsoft.com/office/powerpoint/2010/main" xmlns=""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5.png"/><Relationship Id="rId4" Type="http://schemas.openxmlformats.org/officeDocument/2006/relationships/image" Target="../media/image2.svg"/><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1.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8.png"/><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2.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bg1">
              <a:tint val="95000"/>
              <a:satMod val="170000"/>
            </a:schemeClr>
          </a:fgClr>
          <a:bgClr>
            <a:srgbClr val="00B050"/>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61AC0E-7195-4ACF-AA0A-5E2923A987F7}"/>
              </a:ext>
            </a:extLst>
          </p:cNvPr>
          <p:cNvSpPr>
            <a:spLocks noGrp="1"/>
          </p:cNvSpPr>
          <p:nvPr>
            <p:ph type="ctrTitle"/>
          </p:nvPr>
        </p:nvSpPr>
        <p:spPr>
          <a:xfrm>
            <a:off x="4095281" y="3964111"/>
            <a:ext cx="4937937" cy="1363215"/>
          </a:xfrm>
        </p:spPr>
        <p:txBody>
          <a:bodyPr anchor="t">
            <a:normAutofit/>
          </a:bodyPr>
          <a:lstStyle/>
          <a:p>
            <a:r>
              <a:rPr lang="en-ZA" sz="3700" b="1" dirty="0">
                <a:effectLst/>
                <a:latin typeface="Arial" panose="020B0604020202020204" pitchFamily="34" charset="0"/>
              </a:rPr>
              <a:t>SADTU COPYRIGHT PRESENTATION </a:t>
            </a:r>
            <a:endParaRPr lang="en-US" sz="37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xmlns="" id="{814253EE-4FA2-4843-BE27-C7D5B08FFB81}"/>
              </a:ext>
            </a:extLst>
          </p:cNvPr>
          <p:cNvSpPr>
            <a:spLocks noGrp="1"/>
          </p:cNvSpPr>
          <p:nvPr>
            <p:ph type="subTitle" idx="1"/>
          </p:nvPr>
        </p:nvSpPr>
        <p:spPr>
          <a:xfrm>
            <a:off x="4095281" y="5337882"/>
            <a:ext cx="4937936" cy="1258346"/>
          </a:xfrm>
        </p:spPr>
        <p:txBody>
          <a:bodyPr anchor="b">
            <a:normAutofit/>
          </a:bodyPr>
          <a:lstStyle/>
          <a:p>
            <a:r>
              <a:rPr lang="en-US" sz="2000" b="1" i="1" dirty="0">
                <a:latin typeface="Franklin Gothic Book" panose="020B0503020102020204" pitchFamily="34" charset="0"/>
              </a:rPr>
              <a:t>To the NCOP Parliamentary Hearing</a:t>
            </a:r>
          </a:p>
          <a:p>
            <a:r>
              <a:rPr lang="en-US" sz="2000" b="1" i="1" dirty="0">
                <a:latin typeface="Franklin Gothic Book" panose="020B0503020102020204" pitchFamily="34" charset="0"/>
              </a:rPr>
              <a:t>Tuesday 21 , February 2023</a:t>
            </a:r>
          </a:p>
          <a:p>
            <a:pPr algn="l"/>
            <a:endParaRPr lang="en-US" sz="2000" dirty="0">
              <a:latin typeface="Franklin Gothic Book" panose="020B0503020102020204" pitchFamily="34" charset="0"/>
            </a:endParaRPr>
          </a:p>
        </p:txBody>
      </p:sp>
      <p:sp>
        <p:nvSpPr>
          <p:cNvPr id="121" name="Freeform: Shape 111">
            <a:extLst>
              <a:ext uri="{FF2B5EF4-FFF2-40B4-BE49-F238E27FC236}">
                <a16:creationId xmlns:a16="http://schemas.microsoft.com/office/drawing/2014/main" xmlns="" id="{2E2D6188-24E5-426A-BB2A-3FA2D6B9C3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288331"/>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3" name="Freeform: Shape 113">
            <a:extLst>
              <a:ext uri="{FF2B5EF4-FFF2-40B4-BE49-F238E27FC236}">
                <a16:creationId xmlns:a16="http://schemas.microsoft.com/office/drawing/2014/main" xmlns="" id="{F6E384F5-137A-40B1-97F0-694CC6ECD59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5" name="Freeform: Shape 115">
            <a:extLst>
              <a:ext uri="{FF2B5EF4-FFF2-40B4-BE49-F238E27FC236}">
                <a16:creationId xmlns:a16="http://schemas.microsoft.com/office/drawing/2014/main" xmlns="" id="{9DBC4630-03DA-474F-BBCB-BA3AE6B317A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7" name="Freeform: Shape 117">
            <a:extLst>
              <a:ext uri="{FF2B5EF4-FFF2-40B4-BE49-F238E27FC236}">
                <a16:creationId xmlns:a16="http://schemas.microsoft.com/office/drawing/2014/main" xmlns="" id="{1208BC59-C84F-483F-80CD-FAEC74229B9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46573"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Freeform: Shape 119">
            <a:extLst>
              <a:ext uri="{FF2B5EF4-FFF2-40B4-BE49-F238E27FC236}">
                <a16:creationId xmlns:a16="http://schemas.microsoft.com/office/drawing/2014/main" xmlns="" id="{A1DABD52-05DF-4F31-AFB9-B330D8BE46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25559" y="725908"/>
            <a:ext cx="2852928" cy="2852928"/>
          </a:xfrm>
          <a:custGeom>
            <a:avLst/>
            <a:gdLst>
              <a:gd name="connsiteX0" fmla="*/ 1426464 w 2852928"/>
              <a:gd name="connsiteY0" fmla="*/ 0 h 2852928"/>
              <a:gd name="connsiteX1" fmla="*/ 2852928 w 2852928"/>
              <a:gd name="connsiteY1" fmla="*/ 1426464 h 2852928"/>
              <a:gd name="connsiteX2" fmla="*/ 1426464 w 2852928"/>
              <a:gd name="connsiteY2" fmla="*/ 2852928 h 2852928"/>
              <a:gd name="connsiteX3" fmla="*/ 0 w 2852928"/>
              <a:gd name="connsiteY3" fmla="*/ 1426464 h 2852928"/>
              <a:gd name="connsiteX4" fmla="*/ 1426464 w 2852928"/>
              <a:gd name="connsiteY4" fmla="*/ 0 h 2852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Oval 121">
            <a:extLst>
              <a:ext uri="{FF2B5EF4-FFF2-40B4-BE49-F238E27FC236}">
                <a16:creationId xmlns:a16="http://schemas.microsoft.com/office/drawing/2014/main" xmlns="" id="{78418A25-6EAC-4140-BFE6-284E1925B5E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360967" y="561316"/>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xmlns="" id="{93E427C7-0218-4592-82DA-2431E4BF8756}"/>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6037880" y="1272777"/>
            <a:ext cx="1829652" cy="1829652"/>
          </a:xfrm>
          <a:prstGeom prst="rect">
            <a:avLst/>
          </a:prstGeom>
        </p:spPr>
      </p:pic>
      <p:sp>
        <p:nvSpPr>
          <p:cNvPr id="124" name="Freeform: Shape 123">
            <a:extLst>
              <a:ext uri="{FF2B5EF4-FFF2-40B4-BE49-F238E27FC236}">
                <a16:creationId xmlns:a16="http://schemas.microsoft.com/office/drawing/2014/main" xmlns="" id="{6B9D64DB-4D5C-4A91-B45F-F301E3174F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52568" y="-4332"/>
            <a:ext cx="3439432" cy="3550083"/>
          </a:xfrm>
          <a:custGeom>
            <a:avLst/>
            <a:gdLst>
              <a:gd name="connsiteX0" fmla="*/ 115336 w 3439432"/>
              <a:gd name="connsiteY0" fmla="*/ 0 h 3550083"/>
              <a:gd name="connsiteX1" fmla="*/ 3439432 w 3439432"/>
              <a:gd name="connsiteY1" fmla="*/ 0 h 3550083"/>
              <a:gd name="connsiteX2" fmla="*/ 3439432 w 3439432"/>
              <a:gd name="connsiteY2" fmla="*/ 3462762 h 3550083"/>
              <a:gd name="connsiteX3" fmla="*/ 3318024 w 3439432"/>
              <a:gd name="connsiteY3" fmla="*/ 3493980 h 3550083"/>
              <a:gd name="connsiteX4" fmla="*/ 2761488 w 3439432"/>
              <a:gd name="connsiteY4" fmla="*/ 3550083 h 3550083"/>
              <a:gd name="connsiteX5" fmla="*/ 0 w 3439432"/>
              <a:gd name="connsiteY5" fmla="*/ 788595 h 3550083"/>
              <a:gd name="connsiteX6" fmla="*/ 70713 w 3439432"/>
              <a:gd name="connsiteY6" fmla="*/ 164949 h 355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550083">
                <a:moveTo>
                  <a:pt x="115336" y="0"/>
                </a:moveTo>
                <a:lnTo>
                  <a:pt x="3439432" y="0"/>
                </a:lnTo>
                <a:lnTo>
                  <a:pt x="3439432" y="3462762"/>
                </a:lnTo>
                <a:lnTo>
                  <a:pt x="3318024" y="3493980"/>
                </a:lnTo>
                <a:cubicBezTo>
                  <a:pt x="3138258" y="3530765"/>
                  <a:pt x="2952129" y="3550083"/>
                  <a:pt x="2761488" y="3550083"/>
                </a:cubicBezTo>
                <a:cubicBezTo>
                  <a:pt x="1236360" y="3550083"/>
                  <a:pt x="0" y="2313723"/>
                  <a:pt x="0" y="788595"/>
                </a:cubicBezTo>
                <a:cubicBezTo>
                  <a:pt x="0" y="574124"/>
                  <a:pt x="24450" y="365364"/>
                  <a:pt x="70713" y="164949"/>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 name="Freeform: Shape 125">
            <a:extLst>
              <a:ext uri="{FF2B5EF4-FFF2-40B4-BE49-F238E27FC236}">
                <a16:creationId xmlns:a16="http://schemas.microsoft.com/office/drawing/2014/main" xmlns="" id="{8E4F04B5-4D4A-4F70-8549-384AF53513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8761" y="-4330"/>
            <a:ext cx="3273238" cy="3383891"/>
          </a:xfrm>
          <a:custGeom>
            <a:avLst/>
            <a:gdLst>
              <a:gd name="connsiteX0" fmla="*/ 122841 w 3273238"/>
              <a:gd name="connsiteY0" fmla="*/ 0 h 3383891"/>
              <a:gd name="connsiteX1" fmla="*/ 3273238 w 3273238"/>
              <a:gd name="connsiteY1" fmla="*/ 0 h 3383891"/>
              <a:gd name="connsiteX2" fmla="*/ 3273238 w 3273238"/>
              <a:gd name="connsiteY2" fmla="*/ 3291335 h 3383891"/>
              <a:gd name="connsiteX3" fmla="*/ 3118338 w 3273238"/>
              <a:gd name="connsiteY3" fmla="*/ 3331164 h 3383891"/>
              <a:gd name="connsiteX4" fmla="*/ 2595295 w 3273238"/>
              <a:gd name="connsiteY4" fmla="*/ 3383891 h 3383891"/>
              <a:gd name="connsiteX5" fmla="*/ 0 w 3273238"/>
              <a:gd name="connsiteY5" fmla="*/ 788596 h 3383891"/>
              <a:gd name="connsiteX6" fmla="*/ 116679 w 3273238"/>
              <a:gd name="connsiteY6" fmla="*/ 16835 h 338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383891">
                <a:moveTo>
                  <a:pt x="122841" y="0"/>
                </a:moveTo>
                <a:lnTo>
                  <a:pt x="3273238" y="0"/>
                </a:lnTo>
                <a:lnTo>
                  <a:pt x="3273238" y="3291335"/>
                </a:lnTo>
                <a:lnTo>
                  <a:pt x="3118338" y="3331164"/>
                </a:lnTo>
                <a:cubicBezTo>
                  <a:pt x="2949390" y="3365736"/>
                  <a:pt x="2774463" y="3383891"/>
                  <a:pt x="2595295" y="3383891"/>
                </a:cubicBezTo>
                <a:cubicBezTo>
                  <a:pt x="1161953" y="3383891"/>
                  <a:pt x="0" y="2221938"/>
                  <a:pt x="0" y="788596"/>
                </a:cubicBezTo>
                <a:cubicBezTo>
                  <a:pt x="0" y="519845"/>
                  <a:pt x="40850" y="260634"/>
                  <a:pt x="116679" y="1683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Books on Shelf">
            <a:extLst>
              <a:ext uri="{FF2B5EF4-FFF2-40B4-BE49-F238E27FC236}">
                <a16:creationId xmlns:a16="http://schemas.microsoft.com/office/drawing/2014/main" xmlns="" id="{18A239E6-97C0-4A74-8E7A-C9FD39A8C92C}"/>
              </a:ext>
            </a:extLst>
          </p:cNvPr>
          <p:cNvPicPr>
            <a:picLocks noChangeAspect="1"/>
          </p:cNvPicPr>
          <p:nvPr/>
        </p:nvPicPr>
        <p:blipFill>
          <a:blip r:embed="rId5" cstate="print">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tretch>
            <a:fillRect/>
          </a:stretch>
        </p:blipFill>
        <p:spPr>
          <a:xfrm>
            <a:off x="9829800" y="368428"/>
            <a:ext cx="1952160" cy="1952160"/>
          </a:xfrm>
          <a:prstGeom prst="rect">
            <a:avLst/>
          </a:prstGeom>
        </p:spPr>
      </p:pic>
      <p:sp>
        <p:nvSpPr>
          <p:cNvPr id="128" name="Freeform: Shape 127">
            <a:extLst>
              <a:ext uri="{FF2B5EF4-FFF2-40B4-BE49-F238E27FC236}">
                <a16:creationId xmlns:a16="http://schemas.microsoft.com/office/drawing/2014/main" xmlns="" id="{0D14DB62-3EB3-452E-89EE-30B0CDB0C8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63236" y="4071322"/>
            <a:ext cx="2828765" cy="2786678"/>
          </a:xfrm>
          <a:custGeom>
            <a:avLst/>
            <a:gdLst>
              <a:gd name="connsiteX0" fmla="*/ 1888236 w 2828765"/>
              <a:gd name="connsiteY0" fmla="*/ 0 h 2786678"/>
              <a:gd name="connsiteX1" fmla="*/ 2788281 w 2828765"/>
              <a:gd name="connsiteY1" fmla="*/ 227900 h 2786678"/>
              <a:gd name="connsiteX2" fmla="*/ 2828765 w 2828765"/>
              <a:gd name="connsiteY2" fmla="*/ 252495 h 2786678"/>
              <a:gd name="connsiteX3" fmla="*/ 2828765 w 2828765"/>
              <a:gd name="connsiteY3" fmla="*/ 2786678 h 2786678"/>
              <a:gd name="connsiteX4" fmla="*/ 227128 w 2828765"/>
              <a:gd name="connsiteY4" fmla="*/ 2786678 h 2786678"/>
              <a:gd name="connsiteX5" fmla="*/ 148387 w 2828765"/>
              <a:gd name="connsiteY5" fmla="*/ 2623223 h 2786678"/>
              <a:gd name="connsiteX6" fmla="*/ 0 w 2828765"/>
              <a:gd name="connsiteY6" fmla="*/ 1888236 h 2786678"/>
              <a:gd name="connsiteX7" fmla="*/ 1888236 w 2828765"/>
              <a:gd name="connsiteY7" fmla="*/ 0 h 278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765" h="2786678">
                <a:moveTo>
                  <a:pt x="1888236" y="0"/>
                </a:moveTo>
                <a:cubicBezTo>
                  <a:pt x="2214125" y="0"/>
                  <a:pt x="2520731" y="82558"/>
                  <a:pt x="2788281" y="227900"/>
                </a:cubicBezTo>
                <a:lnTo>
                  <a:pt x="2828765" y="252495"/>
                </a:lnTo>
                <a:lnTo>
                  <a:pt x="2828765" y="2786678"/>
                </a:lnTo>
                <a:lnTo>
                  <a:pt x="227128" y="2786678"/>
                </a:lnTo>
                <a:lnTo>
                  <a:pt x="148387" y="2623223"/>
                </a:lnTo>
                <a:cubicBezTo>
                  <a:pt x="52837" y="2397318"/>
                  <a:pt x="0" y="2148947"/>
                  <a:pt x="0" y="1888236"/>
                </a:cubicBezTo>
                <a:cubicBezTo>
                  <a:pt x="0" y="845392"/>
                  <a:pt x="845392" y="0"/>
                  <a:pt x="188823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0" name="Freeform: Shape 129">
            <a:extLst>
              <a:ext uri="{FF2B5EF4-FFF2-40B4-BE49-F238E27FC236}">
                <a16:creationId xmlns:a16="http://schemas.microsoft.com/office/drawing/2014/main" xmlns="" id="{CB14CE1B-4BC5-4EF2-BE3D-05E4F580B3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99331" y="3907418"/>
            <a:ext cx="2992669" cy="2950582"/>
          </a:xfrm>
          <a:custGeom>
            <a:avLst/>
            <a:gdLst>
              <a:gd name="connsiteX0" fmla="*/ 2052140 w 2992669"/>
              <a:gd name="connsiteY0" fmla="*/ 0 h 2950582"/>
              <a:gd name="connsiteX1" fmla="*/ 2850926 w 2992669"/>
              <a:gd name="connsiteY1" fmla="*/ 161267 h 2950582"/>
              <a:gd name="connsiteX2" fmla="*/ 2992669 w 2992669"/>
              <a:gd name="connsiteY2" fmla="*/ 229549 h 2950582"/>
              <a:gd name="connsiteX3" fmla="*/ 2992669 w 2992669"/>
              <a:gd name="connsiteY3" fmla="*/ 2950582 h 2950582"/>
              <a:gd name="connsiteX4" fmla="*/ 209274 w 2992669"/>
              <a:gd name="connsiteY4" fmla="*/ 2950582 h 2950582"/>
              <a:gd name="connsiteX5" fmla="*/ 161267 w 2992669"/>
              <a:gd name="connsiteY5" fmla="*/ 2850926 h 2950582"/>
              <a:gd name="connsiteX6" fmla="*/ 0 w 2992669"/>
              <a:gd name="connsiteY6" fmla="*/ 2052140 h 2950582"/>
              <a:gd name="connsiteX7" fmla="*/ 2052140 w 2992669"/>
              <a:gd name="connsiteY7" fmla="*/ 0 h 29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2669" h="2950582">
                <a:moveTo>
                  <a:pt x="2052140" y="0"/>
                </a:moveTo>
                <a:cubicBezTo>
                  <a:pt x="2335482" y="0"/>
                  <a:pt x="2605411" y="57424"/>
                  <a:pt x="2850926" y="161267"/>
                </a:cubicBezTo>
                <a:lnTo>
                  <a:pt x="2992669" y="229549"/>
                </a:lnTo>
                <a:lnTo>
                  <a:pt x="2992669" y="2950582"/>
                </a:lnTo>
                <a:lnTo>
                  <a:pt x="209274" y="2950582"/>
                </a:lnTo>
                <a:lnTo>
                  <a:pt x="161267" y="2850926"/>
                </a:lnTo>
                <a:cubicBezTo>
                  <a:pt x="57423" y="2605411"/>
                  <a:pt x="0" y="2335482"/>
                  <a:pt x="0" y="2052140"/>
                </a:cubicBezTo>
                <a:cubicBezTo>
                  <a:pt x="0" y="918774"/>
                  <a:pt x="918774" y="0"/>
                  <a:pt x="205214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xmlns="" id="{FF26872B-B051-E827-8396-856737FC76DD}"/>
              </a:ext>
            </a:extLst>
          </p:cNvPr>
          <p:cNvPicPr>
            <a:picLocks noChangeAspect="1"/>
          </p:cNvPicPr>
          <p:nvPr/>
        </p:nvPicPr>
        <p:blipFill>
          <a:blip r:embed="rId7" cstate="print">
            <a:extLst>
              <a:ext uri="{BEBA8EAE-BF5A-486C-A8C5-ECC9F3942E4B}">
                <a14:imgProps xmlns:a14="http://schemas.microsoft.com/office/drawing/2010/main" xmlns="">
                  <a14:imgLayer r:embed="rId8">
                    <a14:imgEffect>
                      <a14:backgroundRemoval t="0" b="100000" l="0" r="100000">
                        <a14:foregroundMark x1="3901" y1="35816" x2="3901" y2="35816"/>
                        <a14:foregroundMark x1="12057" y1="20213" x2="12057" y2="20213"/>
                        <a14:foregroundMark x1="35461" y1="84752" x2="35461" y2="84752"/>
                        <a14:foregroundMark x1="29787" y1="65603" x2="29787" y2="65603"/>
                        <a14:foregroundMark x1="40426" y1="71277" x2="40426" y2="71277"/>
                        <a14:foregroundMark x1="47518" y1="66667" x2="47518" y2="66667"/>
                        <a14:foregroundMark x1="48227" y1="56028" x2="48227" y2="56028"/>
                        <a14:foregroundMark x1="44326" y1="57447" x2="44326" y2="57447"/>
                        <a14:foregroundMark x1="49645" y1="51064" x2="49645" y2="51064"/>
                        <a14:foregroundMark x1="49291" y1="48227" x2="49291" y2="48227"/>
                        <a14:foregroundMark x1="6738" y1="28723" x2="6738" y2="28723"/>
                        <a14:foregroundMark x1="10993" y1="78014" x2="10993" y2="78014"/>
                        <a14:foregroundMark x1="68440" y1="94681" x2="68440" y2="94681"/>
                        <a14:foregroundMark x1="81915" y1="85816" x2="81915" y2="85816"/>
                        <a14:foregroundMark x1="75887" y1="10993" x2="75887" y2="10993"/>
                        <a14:foregroundMark x1="68794" y1="17376" x2="68794" y2="17376"/>
                        <a14:foregroundMark x1="56738" y1="33333" x2="56738" y2="33333"/>
                        <a14:foregroundMark x1="50000" y1="70213" x2="50000" y2="70213"/>
                        <a14:foregroundMark x1="33688" y1="70213" x2="33688" y2="70213"/>
                        <a14:foregroundMark x1="44681" y1="75887" x2="44681" y2="75887"/>
                        <a14:foregroundMark x1="49645" y1="58865" x2="49645" y2="58865"/>
                        <a14:foregroundMark x1="50709" y1="53191" x2="50709" y2="53191"/>
                        <a14:foregroundMark x1="50709" y1="69858" x2="50709" y2="69858"/>
                        <a14:foregroundMark x1="56028" y1="74113" x2="56028" y2="74113"/>
                        <a14:foregroundMark x1="38652" y1="66667" x2="38652" y2="66667"/>
                        <a14:foregroundMark x1="24113" y1="78014" x2="24113" y2="78014"/>
                        <a14:foregroundMark x1="39007" y1="78014" x2="39007" y2="78014"/>
                        <a14:foregroundMark x1="39007" y1="74468" x2="39007" y2="74468"/>
                        <a14:foregroundMark x1="40071" y1="75177" x2="40071" y2="75177"/>
                        <a14:foregroundMark x1="52482" y1="78723" x2="52482" y2="78723"/>
                        <a14:foregroundMark x1="48936" y1="74113" x2="48936" y2="74113"/>
                        <a14:foregroundMark x1="57801" y1="80851" x2="57801" y2="80851"/>
                        <a14:foregroundMark x1="61348" y1="81915" x2="61348" y2="81915"/>
                        <a14:foregroundMark x1="59574" y1="74468" x2="59574" y2="74468"/>
                        <a14:foregroundMark x1="53546" y1="67730" x2="53546" y2="67730"/>
                        <a14:foregroundMark x1="52837" y1="48227" x2="52837" y2="48227"/>
                        <a14:foregroundMark x1="67730" y1="16667" x2="67730" y2="16667"/>
                        <a14:foregroundMark x1="67021" y1="13830" x2="67021" y2="13830"/>
                        <a14:foregroundMark x1="87234" y1="21631" x2="87234" y2="21631"/>
                        <a14:foregroundMark x1="89362" y1="24113" x2="89362" y2="24113"/>
                        <a14:foregroundMark x1="93617" y1="31206" x2="93617" y2="31206"/>
                        <a14:foregroundMark x1="94681" y1="35461" x2="94681" y2="35461"/>
                        <a14:foregroundMark x1="97163" y1="47872" x2="97163" y2="47872"/>
                        <a14:foregroundMark x1="97518" y1="43262" x2="97518" y2="43262"/>
                        <a14:foregroundMark x1="47163" y1="61348" x2="47163" y2="61348"/>
                        <a14:foregroundMark x1="29078" y1="72340" x2="29078" y2="72340"/>
                        <a14:foregroundMark x1="29078" y1="77305" x2="29078" y2="77305"/>
                        <a14:foregroundMark x1="55674" y1="79787" x2="55674" y2="79787"/>
                        <a14:foregroundMark x1="46099" y1="77305" x2="46099" y2="77305"/>
                        <a14:foregroundMark x1="92553" y1="68085" x2="92553" y2="68085"/>
                        <a14:foregroundMark x1="91844" y1="72340" x2="91844" y2="72340"/>
                        <a14:foregroundMark x1="87589" y1="78369" x2="87589" y2="78369"/>
                        <a14:foregroundMark x1="76596" y1="90071" x2="76596" y2="90071"/>
                        <a14:foregroundMark x1="57801" y1="96809" x2="57801" y2="96809"/>
                        <a14:foregroundMark x1="37589" y1="95390" x2="37589" y2="95390"/>
                        <a14:foregroundMark x1="21986" y1="87943" x2="21986" y2="87943"/>
                        <a14:foregroundMark x1="36525" y1="3191" x2="36525" y2="3191"/>
                        <a14:foregroundMark x1="32979" y1="76596" x2="32979" y2="76596"/>
                        <a14:foregroundMark x1="33688" y1="75177" x2="33688" y2="75177"/>
                        <a14:foregroundMark x1="33688" y1="74113" x2="33688" y2="74113"/>
                        <a14:foregroundMark x1="32270" y1="65248" x2="32270" y2="65248"/>
                        <a14:foregroundMark x1="29787" y1="68440" x2="29787" y2="68440"/>
                        <a14:foregroundMark x1="33688" y1="67376" x2="33688" y2="67376"/>
                        <a14:foregroundMark x1="20213" y1="79787" x2="20213" y2="79787"/>
                        <a14:foregroundMark x1="96809" y1="60284" x2="96809" y2="60284"/>
                        <a14:foregroundMark x1="96809" y1="53901" x2="96809" y2="53901"/>
                        <a14:foregroundMark x1="21631" y1="10284" x2="21631" y2="10284"/>
                        <a14:foregroundMark x1="31915" y1="5674" x2="31915" y2="5674"/>
                        <a14:foregroundMark x1="43972" y1="2482" x2="43972" y2="2482"/>
                        <a14:foregroundMark x1="45035" y1="70213" x2="45035" y2="70213"/>
                        <a14:foregroundMark x1="14539" y1="83688" x2="14539" y2="83688"/>
                        <a14:foregroundMark x1="6738" y1="68794" x2="6738" y2="68794"/>
                        <a14:foregroundMark x1="2128" y1="62766" x2="2128" y2="62766"/>
                        <a14:foregroundMark x1="12057" y1="58156" x2="12057" y2="58156"/>
                        <a14:foregroundMark x1="19858" y1="51773" x2="19858" y2="51773"/>
                        <a14:foregroundMark x1="8511" y1="51773" x2="8511" y2="51773"/>
                        <a14:foregroundMark x1="22695" y1="65248" x2="22695" y2="65248"/>
                        <a14:foregroundMark x1="23759" y1="53191" x2="23759" y2="53191"/>
                        <a14:foregroundMark x1="77305" y1="76950" x2="77305" y2="76950"/>
                        <a14:foregroundMark x1="82979" y1="70567" x2="82979" y2="70567"/>
                        <a14:foregroundMark x1="88652" y1="63830" x2="88652" y2="63830"/>
                        <a14:foregroundMark x1="88652" y1="53546" x2="88652" y2="53546"/>
                        <a14:foregroundMark x1="94326" y1="65248" x2="94326" y2="65248"/>
                        <a14:foregroundMark x1="71631" y1="93262" x2="71631" y2="93262"/>
                        <a14:foregroundMark x1="45035" y1="97872" x2="45035" y2="97872"/>
                        <a14:foregroundMark x1="54255" y1="94326" x2="54255" y2="94326"/>
                        <a14:foregroundMark x1="59574" y1="85816" x2="59574" y2="85816"/>
                        <a14:foregroundMark x1="68440" y1="81560" x2="68440" y2="81560"/>
                        <a14:foregroundMark x1="78014" y1="73404" x2="78014" y2="73404"/>
                        <a14:foregroundMark x1="51064" y1="12766" x2="51064" y2="12766"/>
                        <a14:foregroundMark x1="55319" y1="2482" x2="55319" y2="2482"/>
                        <a14:foregroundMark x1="59929" y1="5319" x2="59929" y2="5319"/>
                        <a14:foregroundMark x1="64539" y1="6028" x2="64539" y2="6028"/>
                        <a14:foregroundMark x1="24823" y1="9929" x2="24823" y2="9929"/>
                        <a14:foregroundMark x1="1418" y1="57092" x2="1418" y2="57092"/>
                        <a14:foregroundMark x1="2128" y1="43972" x2="2128" y2="43972"/>
                        <a14:foregroundMark x1="1773" y1="54255" x2="1773" y2="54255"/>
                        <a14:foregroundMark x1="29078" y1="93972" x2="29078" y2="93972"/>
                        <a14:foregroundMark x1="68085" y1="84752" x2="68085" y2="84752"/>
                        <a14:foregroundMark x1="41844" y1="16667" x2="41844" y2="16667"/>
                        <a14:foregroundMark x1="31206" y1="17021" x2="31206" y2="17021"/>
                        <a14:foregroundMark x1="42908" y1="12766" x2="42908" y2="12766"/>
                        <a14:foregroundMark x1="39007" y1="30142" x2="39007" y2="30142"/>
                        <a14:foregroundMark x1="29787" y1="36879" x2="29787" y2="36879"/>
                        <a14:foregroundMark x1="24113" y1="31560" x2="24113" y2="31560"/>
                        <a14:foregroundMark x1="24468" y1="24113" x2="24468" y2="24113"/>
                        <a14:foregroundMark x1="23404" y1="18440" x2="23404" y2="18440"/>
                        <a14:foregroundMark x1="15603" y1="64894" x2="15603" y2="64894"/>
                        <a14:foregroundMark x1="36170" y1="52128" x2="36170" y2="52128"/>
                        <a14:foregroundMark x1="71631" y1="82270" x2="71631" y2="82270"/>
                        <a14:foregroundMark x1="62057" y1="89716" x2="62057" y2="89716"/>
                        <a14:foregroundMark x1="79787" y1="75532" x2="79787" y2="75532"/>
                        <a14:foregroundMark x1="82624" y1="65603" x2="82624" y2="65603"/>
                        <a14:foregroundMark x1="60284" y1="78014" x2="60284" y2="78014"/>
                        <a14:foregroundMark x1="78723" y1="30851" x2="78723" y2="30851"/>
                        <a14:foregroundMark x1="79078" y1="20922" x2="79078" y2="20922"/>
                        <a14:foregroundMark x1="78369" y1="17376" x2="78369" y2="17376"/>
                        <a14:foregroundMark x1="54965" y1="10638" x2="54965" y2="10638"/>
                        <a14:foregroundMark x1="62411" y1="11348" x2="62411" y2="11348"/>
                        <a14:foregroundMark x1="21986" y1="89362" x2="21986" y2="89362"/>
                        <a14:foregroundMark x1="16667" y1="71277" x2="16667" y2="71277"/>
                        <a14:foregroundMark x1="54255" y1="19149" x2="54255" y2="19149"/>
                        <a14:foregroundMark x1="37589" y1="48936" x2="37589" y2="48936"/>
                        <a14:foregroundMark x1="90071" y1="59929" x2="90071" y2="59929"/>
                        <a14:foregroundMark x1="86525" y1="52837" x2="86525" y2="52837"/>
                        <a14:foregroundMark x1="86525" y1="49645" x2="86525" y2="49645"/>
                        <a14:foregroundMark x1="91844" y1="35816" x2="91844" y2="35816"/>
                        <a14:foregroundMark x1="84043" y1="32624" x2="84043" y2="32624"/>
                        <a14:foregroundMark x1="70213" y1="33688" x2="70213" y2="33688"/>
                        <a14:foregroundMark x1="42908" y1="18085" x2="42908" y2="18085"/>
                        <a14:foregroundMark x1="21986" y1="48227" x2="21986" y2="48227"/>
                        <a14:foregroundMark x1="25887" y1="56738" x2="25887" y2="56738"/>
                        <a14:foregroundMark x1="8511" y1="45035" x2="8511" y2="45035"/>
                        <a14:foregroundMark x1="8865" y1="38298" x2="8865" y2="38298"/>
                        <a14:foregroundMark x1="36170" y1="23050" x2="36170" y2="23050"/>
                        <a14:foregroundMark x1="36525" y1="13475" x2="36525" y2="13475"/>
                        <a14:foregroundMark x1="40071" y1="12057" x2="40071" y2="12057"/>
                        <a14:foregroundMark x1="45390" y1="91844" x2="45390" y2="91844"/>
                        <a14:foregroundMark x1="34397" y1="90780" x2="34397" y2="90780"/>
                        <a14:foregroundMark x1="27305" y1="85461" x2="27305" y2="85461"/>
                        <a14:foregroundMark x1="22695" y1="82624" x2="22695" y2="82624"/>
                        <a14:foregroundMark x1="16312" y1="73404" x2="16312" y2="73404"/>
                        <a14:foregroundMark x1="19858" y1="73050" x2="19858" y2="73050"/>
                        <a14:foregroundMark x1="49291" y1="30496" x2="49291" y2="30496"/>
                        <a14:foregroundMark x1="69504" y1="30496" x2="69504" y2="30496"/>
                        <a14:foregroundMark x1="57447" y1="31206" x2="57447" y2="31206"/>
                        <a14:foregroundMark x1="17021" y1="35816" x2="17021" y2="35816"/>
                        <a14:foregroundMark x1="9220" y1="32979" x2="9220" y2="32979"/>
                        <a14:foregroundMark x1="39716" y1="47872" x2="39716" y2="47872"/>
                        <a14:foregroundMark x1="57801" y1="27305" x2="57801" y2="27305"/>
                        <a14:foregroundMark x1="13830" y1="54965" x2="13830" y2="54965"/>
                        <a14:foregroundMark x1="57092" y1="71277" x2="57092" y2="71277"/>
                        <a14:foregroundMark x1="46454" y1="80851" x2="46454" y2="80851"/>
                        <a14:foregroundMark x1="40071" y1="79078" x2="40071" y2="79078"/>
                        <a14:foregroundMark x1="50355" y1="46809" x2="50355" y2="46809"/>
                        <a14:foregroundMark x1="52837" y1="49645" x2="52837" y2="49645"/>
                        <a14:foregroundMark x1="53191" y1="51773" x2="53191" y2="51773"/>
                        <a14:foregroundMark x1="50709" y1="81915" x2="50709" y2="81915"/>
                        <a14:foregroundMark x1="54610" y1="82979" x2="54610" y2="82979"/>
                        <a14:foregroundMark x1="32270" y1="79078" x2="32270" y2="79078"/>
                        <a14:foregroundMark x1="24823" y1="74468" x2="24823" y2="74468"/>
                        <a14:foregroundMark x1="35106" y1="65603" x2="35106" y2="65603"/>
                        <a14:foregroundMark x1="52837" y1="47518" x2="52837" y2="47518"/>
                        <a14:foregroundMark x1="52482" y1="46809" x2="52482" y2="46809"/>
                        <a14:foregroundMark x1="46809" y1="47163" x2="46809" y2="47163"/>
                        <a14:foregroundMark x1="44681" y1="49291" x2="44681" y2="49291"/>
                        <a14:foregroundMark x1="42908" y1="21986" x2="42908" y2="21986"/>
                        <a14:foregroundMark x1="50000" y1="76596" x2="50000" y2="76596"/>
                        <a14:foregroundMark x1="43262" y1="74113" x2="43262" y2="74113"/>
                        <a14:foregroundMark x1="42199" y1="67021" x2="42199" y2="67021"/>
                        <a14:foregroundMark x1="44326" y1="63830" x2="44326" y2="63830"/>
                        <a14:foregroundMark x1="53191" y1="78723" x2="53191" y2="78723"/>
                        <a14:foregroundMark x1="52482" y1="75887" x2="52482" y2="75887"/>
                        <a14:foregroundMark x1="59574" y1="74468" x2="59574" y2="74468"/>
                        <a14:foregroundMark x1="57801" y1="69504" x2="57801" y2="69504"/>
                        <a14:foregroundMark x1="54965" y1="67376" x2="54965" y2="67376"/>
                        <a14:foregroundMark x1="52128" y1="60993" x2="52128" y2="60993"/>
                        <a14:foregroundMark x1="53191" y1="56738" x2="53191" y2="56738"/>
                        <a14:foregroundMark x1="54255" y1="53191" x2="54255" y2="53191"/>
                        <a14:foregroundMark x1="35106" y1="74113" x2="35106" y2="74113"/>
                        <a14:foregroundMark x1="35816" y1="77305" x2="35816" y2="77305"/>
                        <a14:foregroundMark x1="25177" y1="78369" x2="25177" y2="78369"/>
                        <a14:foregroundMark x1="54965" y1="84752" x2="54965" y2="84752"/>
                        <a14:foregroundMark x1="41489" y1="78723" x2="41489" y2="78723"/>
                        <a14:foregroundMark x1="45745" y1="74823" x2="45745" y2="74823"/>
                        <a14:foregroundMark x1="45390" y1="73759" x2="45390" y2="73759"/>
                        <a14:foregroundMark x1="62057" y1="83333" x2="62057" y2="83333"/>
                        <a14:foregroundMark x1="60638" y1="77660" x2="60638" y2="77660"/>
                        <a14:foregroundMark x1="59574" y1="74823" x2="59574" y2="74823"/>
                        <a14:foregroundMark x1="62411" y1="80142" x2="62411" y2="80142"/>
                        <a14:foregroundMark x1="28723" y1="75177" x2="28723" y2="75177"/>
                        <a14:foregroundMark x1="14184" y1="56738" x2="14184" y2="56738"/>
                        <a14:foregroundMark x1="27305" y1="26950" x2="27305" y2="26950"/>
                        <a14:foregroundMark x1="50000" y1="3191" x2="50000" y2="3191"/>
                        <a14:foregroundMark x1="29787" y1="68440" x2="29787" y2="68440"/>
                        <a14:foregroundMark x1="30851" y1="68085" x2="30851" y2="68085"/>
                        <a14:foregroundMark x1="29787" y1="77305" x2="29787" y2="77305"/>
                        <a14:foregroundMark x1="29787" y1="75532" x2="29787" y2="75532"/>
                        <a14:foregroundMark x1="50709" y1="81206" x2="50709" y2="81206"/>
                        <a14:foregroundMark x1="44681" y1="79787" x2="44681" y2="79787"/>
                        <a14:foregroundMark x1="41844" y1="78723" x2="41844" y2="78723"/>
                        <a14:foregroundMark x1="37234" y1="79433" x2="37234" y2="79433"/>
                        <a14:foregroundMark x1="34043" y1="78014" x2="34043" y2="78014"/>
                        <a14:foregroundMark x1="26241" y1="71631" x2="26241" y2="71631"/>
                        <a14:foregroundMark x1="25532" y1="73404" x2="25532" y2="73404"/>
                        <a14:foregroundMark x1="29433" y1="70922" x2="29433" y2="70922"/>
                        <a14:foregroundMark x1="30851" y1="76596" x2="30851" y2="76596"/>
                        <a14:foregroundMark x1="52128" y1="46454" x2="52128" y2="46454"/>
                        <a14:foregroundMark x1="53901" y1="51773" x2="53901" y2="51773"/>
                        <a14:foregroundMark x1="54255" y1="49645" x2="54255" y2="49645"/>
                        <a14:foregroundMark x1="59220" y1="71631" x2="59220" y2="71631"/>
                        <a14:foregroundMark x1="60638" y1="74113" x2="60638" y2="74113"/>
                        <a14:foregroundMark x1="57447" y1="80851" x2="57447" y2="80851"/>
                        <a14:foregroundMark x1="58156" y1="82270" x2="58156" y2="82270"/>
                        <a14:foregroundMark x1="58156" y1="79078" x2="58156" y2="79078"/>
                        <a14:foregroundMark x1="37234" y1="72695" x2="37234" y2="72695"/>
                        <a14:foregroundMark x1="40780" y1="72695" x2="40780" y2="72695"/>
                        <a14:foregroundMark x1="53901" y1="81560" x2="53901" y2="81560"/>
                      </a14:backgroundRemoval>
                    </a14:imgEffect>
                  </a14:imgLayer>
                </a14:imgProps>
              </a:ext>
            </a:extLst>
          </a:blip>
          <a:stretch>
            <a:fillRect/>
          </a:stretch>
        </p:blipFill>
        <p:spPr>
          <a:xfrm>
            <a:off x="85247" y="3379561"/>
            <a:ext cx="2862999" cy="2862999"/>
          </a:xfrm>
          <a:prstGeom prst="rect">
            <a:avLst/>
          </a:prstGeom>
          <a:effectLst>
            <a:softEdge rad="31750"/>
          </a:effectLst>
        </p:spPr>
      </p:pic>
      <p:pic>
        <p:nvPicPr>
          <p:cNvPr id="5" name="Picture 5">
            <a:extLst>
              <a:ext uri="{FF2B5EF4-FFF2-40B4-BE49-F238E27FC236}">
                <a16:creationId xmlns:a16="http://schemas.microsoft.com/office/drawing/2014/main" xmlns="" id="{B630D824-5573-AC57-6457-1B9422E19264}"/>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865376" y="228223"/>
            <a:ext cx="2644038" cy="1686215"/>
          </a:xfrm>
          <a:prstGeom prst="rect">
            <a:avLst/>
          </a:prstGeom>
        </p:spPr>
      </p:pic>
      <p:pic>
        <p:nvPicPr>
          <p:cNvPr id="7" name="Graphic 6" descr="Chat">
            <a:extLst>
              <a:ext uri="{FF2B5EF4-FFF2-40B4-BE49-F238E27FC236}">
                <a16:creationId xmlns:a16="http://schemas.microsoft.com/office/drawing/2014/main" xmlns="" id="{B21F8BF1-6575-830F-82C3-59B7005EF22F}"/>
              </a:ext>
            </a:extLst>
          </p:cNvPr>
          <p:cNvPicPr>
            <a:picLocks noChangeAspect="1"/>
          </p:cNvPicPr>
          <p:nvPr/>
        </p:nvPicPr>
        <p:blipFill>
          <a:blip r:embed="rId10" cstate="print">
            <a:extLst>
              <a:ext uri="{28A0092B-C50C-407E-A947-70E740481C1C}">
                <a14:useLocalDpi xmlns:a14="http://schemas.microsoft.com/office/drawing/2010/main" xmlns="" val="0"/>
              </a:ext>
              <a:ext uri="{96DAC541-7B7A-43D3-8B79-37D633B846F1}">
                <asvg:svgBlip xmlns="" xmlns:asvg="http://schemas.microsoft.com/office/drawing/2016/SVG/main" r:embed="rId11"/>
              </a:ext>
            </a:extLst>
          </a:blip>
          <a:stretch>
            <a:fillRect/>
          </a:stretch>
        </p:blipFill>
        <p:spPr>
          <a:xfrm>
            <a:off x="9662634" y="4753265"/>
            <a:ext cx="2066062" cy="2066062"/>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Tree>
    <p:extLst>
      <p:ext uri="{BB962C8B-B14F-4D97-AF65-F5344CB8AC3E}">
        <p14:creationId xmlns:p14="http://schemas.microsoft.com/office/powerpoint/2010/main" xmlns=""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0D9B4E-C292-45AA-8116-562703040382}"/>
              </a:ext>
            </a:extLst>
          </p:cNvPr>
          <p:cNvSpPr>
            <a:spLocks noGrp="1"/>
          </p:cNvSpPr>
          <p:nvPr>
            <p:ph type="title"/>
          </p:nvPr>
        </p:nvSpPr>
        <p:spPr>
          <a:xfrm>
            <a:off x="1531500" y="81353"/>
            <a:ext cx="5406902" cy="1469965"/>
          </a:xfrm>
        </p:spPr>
        <p:txBody>
          <a:bodyPr anchor="ctr">
            <a:normAutofit/>
          </a:bodyPr>
          <a:lstStyle/>
          <a:p>
            <a:r>
              <a:rPr lang="en-US" sz="3200" dirty="0">
                <a:latin typeface="Arial" panose="020B0604020202020204" pitchFamily="34" charset="0"/>
                <a:cs typeface="Arial" panose="020B0604020202020204" pitchFamily="34" charset="0"/>
              </a:rPr>
              <a:t>Introduction</a:t>
            </a:r>
          </a:p>
        </p:txBody>
      </p:sp>
      <p:pic>
        <p:nvPicPr>
          <p:cNvPr id="5" name="Graphic 4" descr="Open Book">
            <a:extLst>
              <a:ext uri="{FF2B5EF4-FFF2-40B4-BE49-F238E27FC236}">
                <a16:creationId xmlns:a16="http://schemas.microsoft.com/office/drawing/2014/main" xmlns="" id="{DEFE964D-9F1C-4F69-ADD3-0E1AB324E198}"/>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199572" y="267697"/>
            <a:ext cx="1097280" cy="1097280"/>
          </a:xfrm>
          <a:prstGeom prst="rect">
            <a:avLst/>
          </a:prstGeom>
        </p:spPr>
      </p:pic>
      <p:sp>
        <p:nvSpPr>
          <p:cNvPr id="3" name="Content Placeholder 2">
            <a:extLst>
              <a:ext uri="{FF2B5EF4-FFF2-40B4-BE49-F238E27FC236}">
                <a16:creationId xmlns:a16="http://schemas.microsoft.com/office/drawing/2014/main" xmlns="" id="{81072FAC-EEE9-4F26-A784-BC07EACCBE9F}"/>
              </a:ext>
            </a:extLst>
          </p:cNvPr>
          <p:cNvSpPr>
            <a:spLocks noGrp="1"/>
          </p:cNvSpPr>
          <p:nvPr>
            <p:ph idx="1"/>
          </p:nvPr>
        </p:nvSpPr>
        <p:spPr>
          <a:xfrm>
            <a:off x="325241" y="1551316"/>
            <a:ext cx="6316189" cy="5225327"/>
          </a:xfrm>
        </p:spPr>
        <p:txBody>
          <a:bodyPr vert="horz" lIns="91440" tIns="45720" rIns="91440" bIns="45720" rtlCol="0" anchor="t">
            <a:noAutofit/>
          </a:bodyPr>
          <a:lstStyle/>
          <a:p>
            <a:pPr algn="just">
              <a:lnSpc>
                <a:spcPct val="100000"/>
              </a:lnSpc>
              <a:buFont typeface="Wingdings" pitchFamily="2" charset="2"/>
              <a:buChar char="q"/>
              <a:defRPr/>
            </a:pPr>
            <a:r>
              <a:rPr lang="en-ZA" sz="1700" dirty="0">
                <a:effectLst/>
                <a:latin typeface="Arial" panose="020B0604020202020204" pitchFamily="34" charset="0"/>
                <a:ea typeface="Calibri" panose="020F0502020204030204" pitchFamily="34" charset="0"/>
              </a:rPr>
              <a:t>SADTU represents approximately 264 000 teachers and education support personnel, and we are also affiliated to Education International, a global trade union with approximately 32.8 million members across the globe.</a:t>
            </a:r>
            <a:endParaRPr lang="en-ZA" sz="1700" dirty="0">
              <a:effectLst/>
              <a:latin typeface="Arial" panose="020B0604020202020204" pitchFamily="34" charset="0"/>
            </a:endParaRPr>
          </a:p>
          <a:p>
            <a:pPr algn="just">
              <a:lnSpc>
                <a:spcPct val="100000"/>
              </a:lnSpc>
              <a:buFont typeface="Wingdings" pitchFamily="2" charset="2"/>
              <a:buChar char="q"/>
              <a:defRPr/>
            </a:pPr>
            <a:r>
              <a:rPr lang="en-ZA" sz="1700" dirty="0">
                <a:effectLst/>
                <a:latin typeface="Arial" panose="020B0604020202020204" pitchFamily="34" charset="0"/>
              </a:rPr>
              <a:t>In pursuing free, quality and inclusive education for all, we are guided by both national and international instruments, i.e. Article 26 of Universal Declaration of Human Rights, and the Bill of Rights (Chapter 2 of the Constitution). These </a:t>
            </a:r>
            <a:r>
              <a:rPr lang="en-ZA" sz="1700" dirty="0">
                <a:effectLst/>
                <a:latin typeface="Arial" panose="020B0604020202020204" pitchFamily="34" charset="0"/>
                <a:ea typeface="Calibri" panose="020F0502020204030204" pitchFamily="34" charset="0"/>
              </a:rPr>
              <a:t>instruments declare education as human right</a:t>
            </a:r>
          </a:p>
          <a:p>
            <a:pPr algn="just">
              <a:lnSpc>
                <a:spcPct val="100000"/>
              </a:lnSpc>
              <a:buFont typeface="Wingdings" pitchFamily="2" charset="2"/>
              <a:buChar char="q"/>
              <a:defRPr/>
            </a:pPr>
            <a:r>
              <a:rPr lang="en-ZA" sz="1700" dirty="0">
                <a:effectLst/>
                <a:latin typeface="Arial" panose="020B0604020202020204" pitchFamily="34" charset="0"/>
                <a:ea typeface="Times New Roman" panose="02020603050405020304" pitchFamily="18" charset="0"/>
              </a:rPr>
              <a:t>We see ourselves as revolutionary professionals whose fundamental task remains the total socio-economic emancipation of our people utilising the classroom as an effective site of struggle</a:t>
            </a:r>
            <a:r>
              <a:rPr lang="en-ZA" sz="1700" dirty="0">
                <a:effectLst/>
                <a:latin typeface="Arial" panose="020B0604020202020204" pitchFamily="34" charset="0"/>
                <a:ea typeface="Calibri" panose="020F0502020204030204" pitchFamily="34" charset="0"/>
              </a:rPr>
              <a:t> </a:t>
            </a:r>
          </a:p>
          <a:p>
            <a:pPr algn="just">
              <a:lnSpc>
                <a:spcPct val="100000"/>
              </a:lnSpc>
              <a:buFont typeface="Wingdings" pitchFamily="2" charset="2"/>
              <a:buChar char="q"/>
              <a:defRPr/>
            </a:pPr>
            <a:r>
              <a:rPr lang="en-ZA" sz="1700" dirty="0">
                <a:latin typeface="Arial" panose="020B0604020202020204" pitchFamily="34" charset="0"/>
              </a:rPr>
              <a:t>In line with socio-economic emancipation, we pursuing free, </a:t>
            </a:r>
            <a:r>
              <a:rPr lang="en-ZA" sz="1700" dirty="0">
                <a:effectLst/>
                <a:latin typeface="Arial" panose="020B0604020202020204" pitchFamily="34" charset="0"/>
              </a:rPr>
              <a:t>quality and inclusive education in that all children are able to realise their potential to participate in the economic mainstream of the country to overcome poverty </a:t>
            </a:r>
            <a:endParaRPr lang="en-ZA" sz="1700" dirty="0">
              <a:latin typeface="Arial" panose="020B0604020202020204" pitchFamily="34" charset="0"/>
            </a:endParaRPr>
          </a:p>
        </p:txBody>
      </p:sp>
      <p:pic>
        <p:nvPicPr>
          <p:cNvPr id="9" name="Graphic 8">
            <a:extLst>
              <a:ext uri="{FF2B5EF4-FFF2-40B4-BE49-F238E27FC236}">
                <a16:creationId xmlns:a16="http://schemas.microsoft.com/office/drawing/2014/main" xmlns="" id="{35127EDA-5861-47AB-8729-620CFC7DAC07}"/>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5" cstate="print">
            <a:alphaModFix amt="15000"/>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xmlns=""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DE5079-B185-4DE0-AF2C-AE4B7709FBC3}"/>
              </a:ext>
            </a:extLst>
          </p:cNvPr>
          <p:cNvSpPr>
            <a:spLocks noGrp="1"/>
          </p:cNvSpPr>
          <p:nvPr>
            <p:ph type="title"/>
          </p:nvPr>
        </p:nvSpPr>
        <p:spPr>
          <a:xfrm>
            <a:off x="1745871" y="267696"/>
            <a:ext cx="6425671" cy="1469965"/>
          </a:xfrm>
        </p:spPr>
        <p:txBody>
          <a:bodyPr anchor="ctr">
            <a:normAutofit/>
          </a:bodyPr>
          <a:lstStyle/>
          <a:p>
            <a:r>
              <a:rPr lang="en-ZA" sz="3200" dirty="0">
                <a:solidFill>
                  <a:schemeClr val="tx1"/>
                </a:solidFill>
                <a:latin typeface="Arial" panose="020B0604020202020204" pitchFamily="34" charset="0"/>
              </a:rPr>
              <a:t>Current Copyright Law</a:t>
            </a:r>
            <a:endParaRPr lang="en-US" sz="3200" dirty="0">
              <a:latin typeface="Franklin Gothic Book" panose="020B0503020102020204" pitchFamily="34" charset="0"/>
              <a:cs typeface="Segoe UI" panose="020B0502040204020203" pitchFamily="34" charset="0"/>
            </a:endParaRPr>
          </a:p>
        </p:txBody>
      </p:sp>
      <p:pic>
        <p:nvPicPr>
          <p:cNvPr id="4" name="Content Placeholder 4" descr="Scales of Justice">
            <a:extLst>
              <a:ext uri="{FF2B5EF4-FFF2-40B4-BE49-F238E27FC236}">
                <a16:creationId xmlns:a16="http://schemas.microsoft.com/office/drawing/2014/main" xmlns="" id="{53025FED-9BCD-4BE9-B74C-707E5FD74028}"/>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325242" y="267696"/>
            <a:ext cx="1097280" cy="1097280"/>
          </a:xfrm>
          <a:prstGeom prst="rect">
            <a:avLst/>
          </a:prstGeom>
        </p:spPr>
      </p:pic>
      <p:sp>
        <p:nvSpPr>
          <p:cNvPr id="3" name="Content Placeholder 2">
            <a:extLst>
              <a:ext uri="{FF2B5EF4-FFF2-40B4-BE49-F238E27FC236}">
                <a16:creationId xmlns:a16="http://schemas.microsoft.com/office/drawing/2014/main" xmlns="" id="{89B4E0E8-07C8-4A23-99E2-20D6DFD6FA7A}"/>
              </a:ext>
            </a:extLst>
          </p:cNvPr>
          <p:cNvSpPr>
            <a:spLocks noGrp="1"/>
          </p:cNvSpPr>
          <p:nvPr>
            <p:ph idx="1"/>
          </p:nvPr>
        </p:nvSpPr>
        <p:spPr>
          <a:xfrm>
            <a:off x="325242" y="1524000"/>
            <a:ext cx="6528843" cy="4876799"/>
          </a:xfrm>
        </p:spPr>
        <p:txBody>
          <a:bodyPr vert="horz" lIns="91440" tIns="45720" rIns="91440" bIns="45720" rtlCol="0" anchor="t">
            <a:normAutofit/>
          </a:bodyPr>
          <a:lstStyle/>
          <a:p>
            <a:pPr marL="0" indent="0" algn="just" eaLnBrk="1" hangingPunct="1">
              <a:lnSpc>
                <a:spcPct val="100000"/>
              </a:lnSpc>
              <a:buFont typeface="Arial" panose="020B0604020202020204" pitchFamily="34" charset="0"/>
              <a:buNone/>
              <a:defRPr/>
            </a:pPr>
            <a:r>
              <a:rPr lang="en-US" sz="1700" b="1" dirty="0">
                <a:effectLst/>
                <a:latin typeface="Arial" panose="020B0604020202020204" pitchFamily="34" charset="0"/>
              </a:rPr>
              <a:t>We note that the current copyright law:</a:t>
            </a:r>
          </a:p>
          <a:p>
            <a:pPr algn="just" eaLnBrk="1" hangingPunct="1">
              <a:lnSpc>
                <a:spcPct val="100000"/>
              </a:lnSpc>
              <a:buFont typeface="Wingdings" pitchFamily="2" charset="2"/>
              <a:buChar char="q"/>
              <a:defRPr/>
            </a:pPr>
            <a:r>
              <a:rPr lang="en-US" sz="1700" dirty="0">
                <a:effectLst/>
                <a:latin typeface="Arial" panose="020B0604020202020204" pitchFamily="34" charset="0"/>
              </a:rPr>
              <a:t>Is deeply rooted in apartheid education system</a:t>
            </a:r>
          </a:p>
          <a:p>
            <a:pPr algn="just" eaLnBrk="1" hangingPunct="1">
              <a:lnSpc>
                <a:spcPct val="100000"/>
              </a:lnSpc>
              <a:buFont typeface="Wingdings" pitchFamily="2" charset="2"/>
              <a:buChar char="q"/>
              <a:defRPr/>
            </a:pPr>
            <a:r>
              <a:rPr lang="en-ZA" sz="1700" dirty="0">
                <a:effectLst/>
                <a:latin typeface="Arial" panose="020B0604020202020204" pitchFamily="34" charset="0"/>
                <a:ea typeface="Times New Roman" panose="02020603050405020304" pitchFamily="18" charset="0"/>
              </a:rPr>
              <a:t>It fails to address the daily needs of our teachers, learners and librarians by imposing unnecessary restrictions on access to teaching and learning materials</a:t>
            </a:r>
          </a:p>
          <a:p>
            <a:pPr algn="just" eaLnBrk="1" hangingPunct="1">
              <a:lnSpc>
                <a:spcPct val="100000"/>
              </a:lnSpc>
              <a:buFont typeface="Wingdings" pitchFamily="2" charset="2"/>
              <a:buChar char="q"/>
              <a:defRPr/>
            </a:pPr>
            <a:r>
              <a:rPr lang="en-ZA" sz="1700" dirty="0">
                <a:effectLst/>
                <a:latin typeface="Arial" panose="020B0604020202020204" pitchFamily="34" charset="0"/>
                <a:ea typeface="Times New Roman" panose="02020603050405020304" pitchFamily="18" charset="0"/>
              </a:rPr>
              <a:t>It also prohibits the conversion of teaching and learning materials into accessible formats for teachers or learners who are blind or visually impaired, thus putting them at a serious disadvantage to those who are sighted</a:t>
            </a:r>
          </a:p>
          <a:p>
            <a:pPr algn="just" eaLnBrk="1" hangingPunct="1">
              <a:lnSpc>
                <a:spcPct val="100000"/>
              </a:lnSpc>
              <a:buFont typeface="Wingdings" pitchFamily="2" charset="2"/>
              <a:buChar char="q"/>
              <a:defRPr/>
            </a:pPr>
            <a:r>
              <a:rPr lang="en-ZA" sz="1700" dirty="0">
                <a:effectLst/>
                <a:latin typeface="Arial" panose="020B0604020202020204" pitchFamily="34" charset="0"/>
                <a:ea typeface="Times New Roman" panose="02020603050405020304" pitchFamily="18" charset="0"/>
              </a:rPr>
              <a:t>It perpetuates discrimination and lack of dignity in our educational system, contrary to the spirit of our Bill of Rights and other related international instruments</a:t>
            </a:r>
            <a:endParaRPr lang="en-ZA" sz="1700" dirty="0">
              <a:effectLst/>
              <a:latin typeface="Arial" panose="020B0604020202020204" pitchFamily="34" charset="0"/>
              <a:ea typeface="Calibri" panose="020F0502020204030204" pitchFamily="34" charset="0"/>
            </a:endParaRPr>
          </a:p>
        </p:txBody>
      </p:sp>
      <p:pic>
        <p:nvPicPr>
          <p:cNvPr id="8" name="Content Placeholder 4">
            <a:extLst>
              <a:ext uri="{FF2B5EF4-FFF2-40B4-BE49-F238E27FC236}">
                <a16:creationId xmlns:a16="http://schemas.microsoft.com/office/drawing/2014/main" xmlns="" id="{17062073-5027-4AA3-AB16-4D2C8C505AF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5" cstate="print">
            <a:alphaModFix amt="15000"/>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xmlns="" val="882630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34CEF4-01D3-4AF7-9E84-F43030ACA972}"/>
              </a:ext>
            </a:extLst>
          </p:cNvPr>
          <p:cNvSpPr>
            <a:spLocks noGrp="1"/>
          </p:cNvSpPr>
          <p:nvPr>
            <p:ph type="title"/>
          </p:nvPr>
        </p:nvSpPr>
        <p:spPr>
          <a:xfrm>
            <a:off x="1745871" y="197559"/>
            <a:ext cx="8878585" cy="1469965"/>
          </a:xfrm>
        </p:spPr>
        <p:txBody>
          <a:bodyPr anchor="ctr">
            <a:normAutofit/>
          </a:bodyPr>
          <a:lstStyle/>
          <a:p>
            <a:pPr marL="0" indent="0" algn="just">
              <a:buFont typeface="Arial" panose="020B0604020202020204" pitchFamily="34" charset="0"/>
              <a:buNone/>
              <a:defRPr/>
            </a:pPr>
            <a:r>
              <a:rPr lang="en-US" sz="3200" dirty="0">
                <a:latin typeface="Arial" panose="020B0604020202020204" pitchFamily="34" charset="0"/>
              </a:rPr>
              <a:t>Copyright Amendment Bill </a:t>
            </a:r>
          </a:p>
        </p:txBody>
      </p:sp>
      <p:pic>
        <p:nvPicPr>
          <p:cNvPr id="4" name="Graphic 3" descr="Books on Shelf">
            <a:extLst>
              <a:ext uri="{FF2B5EF4-FFF2-40B4-BE49-F238E27FC236}">
                <a16:creationId xmlns:a16="http://schemas.microsoft.com/office/drawing/2014/main" xmlns="" id="{3DE94ADA-0031-43D4-A79A-B89B95993082}"/>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325242" y="383902"/>
            <a:ext cx="1097280" cy="1097280"/>
          </a:xfrm>
          <a:prstGeom prst="rect">
            <a:avLst/>
          </a:prstGeom>
        </p:spPr>
      </p:pic>
      <p:sp>
        <p:nvSpPr>
          <p:cNvPr id="3" name="Content Placeholder 2">
            <a:extLst>
              <a:ext uri="{FF2B5EF4-FFF2-40B4-BE49-F238E27FC236}">
                <a16:creationId xmlns:a16="http://schemas.microsoft.com/office/drawing/2014/main" xmlns="" id="{31EFD88C-EC41-4850-9D1D-676D6AEE0358}"/>
              </a:ext>
            </a:extLst>
          </p:cNvPr>
          <p:cNvSpPr>
            <a:spLocks noGrp="1"/>
          </p:cNvSpPr>
          <p:nvPr>
            <p:ph idx="1"/>
          </p:nvPr>
        </p:nvSpPr>
        <p:spPr>
          <a:xfrm>
            <a:off x="142362" y="1624582"/>
            <a:ext cx="6960929" cy="4136315"/>
          </a:xfrm>
        </p:spPr>
        <p:txBody>
          <a:bodyPr vert="horz" lIns="91440" tIns="45720" rIns="91440" bIns="45720" rtlCol="0" anchor="t">
            <a:normAutofit/>
          </a:bodyPr>
          <a:lstStyle/>
          <a:p>
            <a:pPr marL="0" indent="0" algn="just">
              <a:lnSpc>
                <a:spcPct val="100000"/>
              </a:lnSpc>
              <a:buNone/>
              <a:defRPr/>
            </a:pPr>
            <a:r>
              <a:rPr lang="en-ZA" sz="1700" b="1" dirty="0">
                <a:latin typeface="Arial" panose="020B0604020202020204" pitchFamily="34" charset="0"/>
                <a:ea typeface="Times New Roman" panose="02020603050405020304" pitchFamily="18" charset="0"/>
              </a:rPr>
              <a:t>We fully support the CAB because we believe that:</a:t>
            </a:r>
          </a:p>
          <a:p>
            <a:pPr algn="just">
              <a:lnSpc>
                <a:spcPct val="100000"/>
              </a:lnSpc>
              <a:buFont typeface="Wingdings" pitchFamily="2" charset="2"/>
              <a:buChar char="q"/>
              <a:defRPr/>
            </a:pPr>
            <a:r>
              <a:rPr lang="en-ZA" sz="1700" dirty="0">
                <a:latin typeface="Arial" panose="020B0604020202020204" pitchFamily="34" charset="0"/>
                <a:ea typeface="Times New Roman" panose="02020603050405020304" pitchFamily="18" charset="0"/>
              </a:rPr>
              <a:t>It i</a:t>
            </a:r>
            <a:r>
              <a:rPr lang="en-ZA" sz="1700" dirty="0">
                <a:effectLst/>
                <a:latin typeface="Arial" panose="020B0604020202020204" pitchFamily="34" charset="0"/>
                <a:ea typeface="Times New Roman" panose="02020603050405020304" pitchFamily="18" charset="0"/>
              </a:rPr>
              <a:t>s aligned to our Bill of Rights and is the key to turning our backs on the past, dismantling the statutes of apartheid copyright legislation, and fast-tracking access to teaching and learning materials</a:t>
            </a:r>
          </a:p>
          <a:p>
            <a:pPr algn="just">
              <a:lnSpc>
                <a:spcPct val="100000"/>
              </a:lnSpc>
              <a:buFont typeface="Wingdings" pitchFamily="2" charset="2"/>
              <a:buChar char="q"/>
              <a:defRPr/>
            </a:pPr>
            <a:r>
              <a:rPr lang="en-ZA" sz="1700" dirty="0">
                <a:effectLst/>
                <a:latin typeface="Arial" panose="020B0604020202020204" pitchFamily="34" charset="0"/>
                <a:ea typeface="Times New Roman" panose="02020603050405020304" pitchFamily="18" charset="0"/>
              </a:rPr>
              <a:t>It enhances access to and shar</a:t>
            </a:r>
            <a:r>
              <a:rPr lang="en-ZA" sz="1700" dirty="0">
                <a:latin typeface="Arial" panose="020B0604020202020204" pitchFamily="34" charset="0"/>
                <a:ea typeface="Times New Roman" panose="02020603050405020304" pitchFamily="18" charset="0"/>
              </a:rPr>
              <a:t>ing of teaching and learning materials for face-to-face and blended and online learning, including distance learning, training and lifelong learning</a:t>
            </a:r>
            <a:endParaRPr lang="en-ZA" sz="1700" dirty="0">
              <a:effectLst/>
              <a:latin typeface="Arial" panose="020B0604020202020204" pitchFamily="34" charset="0"/>
              <a:ea typeface="Times New Roman" panose="02020603050405020304" pitchFamily="18" charset="0"/>
            </a:endParaRPr>
          </a:p>
          <a:p>
            <a:pPr algn="just">
              <a:lnSpc>
                <a:spcPct val="100000"/>
              </a:lnSpc>
              <a:buFont typeface="Wingdings" pitchFamily="2" charset="2"/>
              <a:buChar char="q"/>
              <a:defRPr/>
            </a:pPr>
            <a:r>
              <a:rPr lang="en-ZA" sz="1700" dirty="0">
                <a:effectLst/>
                <a:latin typeface="Arial" panose="020B0604020202020204" pitchFamily="34" charset="0"/>
                <a:ea typeface="Calibri" panose="020F0502020204030204" pitchFamily="34" charset="0"/>
              </a:rPr>
              <a:t>It brings about access to quality teaching and learning materials to realise and achieve knowledge contribution without borders</a:t>
            </a:r>
          </a:p>
          <a:p>
            <a:pPr algn="just">
              <a:lnSpc>
                <a:spcPct val="100000"/>
              </a:lnSpc>
              <a:buFont typeface="Wingdings" pitchFamily="2" charset="2"/>
              <a:buChar char="q"/>
              <a:defRPr/>
            </a:pPr>
            <a:r>
              <a:rPr lang="en-ZA" sz="1700" dirty="0">
                <a:effectLst/>
                <a:latin typeface="Arial" panose="020B0604020202020204" pitchFamily="34" charset="0"/>
                <a:ea typeface="Times New Roman" panose="02020603050405020304" pitchFamily="18" charset="0"/>
              </a:rPr>
              <a:t>It promotes conversion of teaching and learning materials into accessible formats for teachers or learners who are blind or visually impaired to realise their potential</a:t>
            </a:r>
            <a:endParaRPr lang="en-ZA" sz="1600" dirty="0">
              <a:effectLst/>
              <a:latin typeface="Arial" panose="020B0604020202020204" pitchFamily="34" charset="0"/>
              <a:ea typeface="Calibri" panose="020F0502020204030204" pitchFamily="34" charset="0"/>
            </a:endParaRPr>
          </a:p>
        </p:txBody>
      </p:sp>
      <p:pic>
        <p:nvPicPr>
          <p:cNvPr id="8" name="Graphic 7">
            <a:extLst>
              <a:ext uri="{FF2B5EF4-FFF2-40B4-BE49-F238E27FC236}">
                <a16:creationId xmlns:a16="http://schemas.microsoft.com/office/drawing/2014/main" xmlns="" id="{984A409A-26BF-476C-858A-CFA0EBFAB6F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5" cstate="print">
            <a:alphaModFix amt="15000"/>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xmlns="" val="39707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231598CC-E9D8-46F1-A31D-21527BFD63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B23B008-D582-131D-7E1B-6AA2685308FD}"/>
              </a:ext>
            </a:extLst>
          </p:cNvPr>
          <p:cNvSpPr>
            <a:spLocks noGrp="1"/>
          </p:cNvSpPr>
          <p:nvPr>
            <p:ph type="title"/>
          </p:nvPr>
        </p:nvSpPr>
        <p:spPr>
          <a:xfrm>
            <a:off x="236134" y="365125"/>
            <a:ext cx="5995427" cy="1325563"/>
          </a:xfrm>
        </p:spPr>
        <p:txBody>
          <a:bodyPr>
            <a:normAutofit fontScale="90000"/>
          </a:bodyPr>
          <a:lstStyle/>
          <a:p>
            <a:r>
              <a:rPr lang="en-US" sz="4400" dirty="0">
                <a:latin typeface="Arial" panose="020B0604020202020204" pitchFamily="34" charset="0"/>
              </a:rPr>
              <a:t>SADTU Technical Inputs on the Sections of the Bill </a:t>
            </a:r>
            <a:endParaRPr lang="en-US" dirty="0"/>
          </a:p>
        </p:txBody>
      </p:sp>
      <p:sp>
        <p:nvSpPr>
          <p:cNvPr id="12" name="Freeform: Shape 11">
            <a:extLst>
              <a:ext uri="{FF2B5EF4-FFF2-40B4-BE49-F238E27FC236}">
                <a16:creationId xmlns:a16="http://schemas.microsoft.com/office/drawing/2014/main" xmlns="" id="{CB147A70-DC29-4DDF-A34C-2B82C6E229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xmlns="" id="{09F17FC6-1D41-F42D-5F64-51AD576FF3F3}"/>
              </a:ext>
            </a:extLst>
          </p:cNvPr>
          <p:cNvSpPr>
            <a:spLocks noGrp="1"/>
          </p:cNvSpPr>
          <p:nvPr>
            <p:ph idx="1"/>
          </p:nvPr>
        </p:nvSpPr>
        <p:spPr>
          <a:xfrm>
            <a:off x="451821" y="1980568"/>
            <a:ext cx="5779740" cy="4291139"/>
          </a:xfrm>
        </p:spPr>
        <p:txBody>
          <a:bodyPr>
            <a:normAutofit fontScale="77500" lnSpcReduction="20000"/>
          </a:bodyPr>
          <a:lstStyle/>
          <a:p>
            <a:pPr marL="0" indent="0" algn="just">
              <a:lnSpc>
                <a:spcPct val="100000"/>
              </a:lnSpc>
              <a:buNone/>
              <a:defRPr/>
            </a:pPr>
            <a:r>
              <a:rPr lang="en-ZA" sz="2600" b="1" kern="0" dirty="0">
                <a:solidFill>
                  <a:srgbClr val="000000"/>
                </a:solidFill>
                <a:latin typeface="Arial" panose="020B0604020202020204" pitchFamily="34" charset="0"/>
                <a:ea typeface="Tahoma" panose="020B0604030504040204" pitchFamily="34" charset="0"/>
                <a:cs typeface="Arial" panose="020B0604020202020204" pitchFamily="34" charset="0"/>
              </a:rPr>
              <a:t>We are fully rallying behind the following provisions:</a:t>
            </a:r>
          </a:p>
          <a:p>
            <a:pPr marL="0" indent="0" algn="just">
              <a:lnSpc>
                <a:spcPct val="100000"/>
              </a:lnSpc>
              <a:buNone/>
              <a:defRPr/>
            </a:pPr>
            <a:endParaRPr lang="en-ZA" sz="2600" b="1" dirty="0">
              <a:latin typeface="Arial" panose="020B0604020202020204" pitchFamily="34" charset="0"/>
              <a:ea typeface="Times New Roman" panose="02020603050405020304" pitchFamily="18" charset="0"/>
            </a:endParaRPr>
          </a:p>
          <a:p>
            <a:pPr algn="just">
              <a:lnSpc>
                <a:spcPct val="100000"/>
              </a:lnSpc>
              <a:buFont typeface="Wingdings" pitchFamily="2" charset="2"/>
              <a:buChar char="q"/>
              <a:defRPr/>
            </a:pPr>
            <a:r>
              <a:rPr lang="en-ZA" sz="2600" b="1" dirty="0">
                <a:solidFill>
                  <a:srgbClr val="000000"/>
                </a:solidFill>
                <a:effectLst/>
                <a:latin typeface="Arial" panose="020B0604020202020204" pitchFamily="34" charset="0"/>
                <a:ea typeface="Tahoma" panose="020B0604030504040204" pitchFamily="34" charset="0"/>
              </a:rPr>
              <a:t>S.12B-D </a:t>
            </a:r>
            <a:r>
              <a:rPr lang="en-ZA" sz="2600" dirty="0">
                <a:solidFill>
                  <a:srgbClr val="000000"/>
                </a:solidFill>
                <a:effectLst/>
                <a:latin typeface="Arial" panose="020B0604020202020204" pitchFamily="34" charset="0"/>
                <a:ea typeface="Tahoma" panose="020B0604030504040204" pitchFamily="34" charset="0"/>
              </a:rPr>
              <a:t>- these are very pertinent exceptions, in particular for education and research fraternity. They enhance </a:t>
            </a:r>
            <a:r>
              <a:rPr lang="en-ZA" sz="2600" dirty="0">
                <a:effectLst/>
                <a:latin typeface="Arial" panose="020B0604020202020204" pitchFamily="34" charset="0"/>
                <a:ea typeface="Times New Roman" panose="02020603050405020304" pitchFamily="18" charset="0"/>
              </a:rPr>
              <a:t>access to and shar</a:t>
            </a:r>
            <a:r>
              <a:rPr lang="en-ZA" sz="2600" dirty="0">
                <a:latin typeface="Arial" panose="020B0604020202020204" pitchFamily="34" charset="0"/>
                <a:ea typeface="Times New Roman" panose="02020603050405020304" pitchFamily="18" charset="0"/>
              </a:rPr>
              <a:t>ing of teaching and learning materials for face-to-face and blended and online learning, including distance learning, training and lifelong learning as well as access to </a:t>
            </a:r>
            <a:r>
              <a:rPr lang="en-ZA" sz="2600" dirty="0">
                <a:solidFill>
                  <a:srgbClr val="000000"/>
                </a:solidFill>
                <a:latin typeface="Arial" panose="020B0604020202020204" pitchFamily="34" charset="0"/>
                <a:ea typeface="Tahoma" panose="020B0604030504040204" pitchFamily="34" charset="0"/>
              </a:rPr>
              <a:t>research resources</a:t>
            </a:r>
          </a:p>
          <a:p>
            <a:pPr algn="just">
              <a:lnSpc>
                <a:spcPct val="100000"/>
              </a:lnSpc>
              <a:buFont typeface="Wingdings" pitchFamily="2" charset="2"/>
              <a:buChar char="q"/>
              <a:defRPr/>
            </a:pPr>
            <a:r>
              <a:rPr lang="en-ZA" sz="2600" b="1" dirty="0">
                <a:solidFill>
                  <a:srgbClr val="000000"/>
                </a:solidFill>
                <a:effectLst/>
                <a:latin typeface="Arial" panose="020B0604020202020204" pitchFamily="34" charset="0"/>
                <a:ea typeface="Tahoma" panose="020B0604030504040204" pitchFamily="34" charset="0"/>
              </a:rPr>
              <a:t>S.12A </a:t>
            </a:r>
            <a:r>
              <a:rPr lang="en-ZA" sz="2600" dirty="0">
                <a:solidFill>
                  <a:srgbClr val="000000"/>
                </a:solidFill>
                <a:effectLst/>
                <a:latin typeface="Arial" panose="020B0604020202020204" pitchFamily="34" charset="0"/>
                <a:ea typeface="Tahoma" panose="020B0604030504040204" pitchFamily="34" charset="0"/>
              </a:rPr>
              <a:t>– this fair use provision promotes access to information for all in the domain of 4IR which is characterised by robotics in the classroom context</a:t>
            </a:r>
            <a:endParaRPr lang="en-ZA" sz="2600" dirty="0">
              <a:effectLst/>
              <a:latin typeface="Arial" panose="020B0604020202020204" pitchFamily="34" charset="0"/>
              <a:ea typeface="Calibri" panose="020F0502020204030204" pitchFamily="34" charset="0"/>
            </a:endParaRPr>
          </a:p>
          <a:p>
            <a:pPr marL="0" indent="0">
              <a:buNone/>
            </a:pPr>
            <a:endParaRPr lang="en-US" dirty="0"/>
          </a:p>
        </p:txBody>
      </p:sp>
      <p:sp>
        <p:nvSpPr>
          <p:cNvPr id="14" name="Oval 13">
            <a:extLst>
              <a:ext uri="{FF2B5EF4-FFF2-40B4-BE49-F238E27FC236}">
                <a16:creationId xmlns:a16="http://schemas.microsoft.com/office/drawing/2014/main" xmlns="" id="{3B438362-1E1E-4C62-A99E-4134CB1636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00631"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Chat">
            <a:extLst>
              <a:ext uri="{FF2B5EF4-FFF2-40B4-BE49-F238E27FC236}">
                <a16:creationId xmlns:a16="http://schemas.microsoft.com/office/drawing/2014/main" xmlns="" id="{5C77F347-47D1-6A7C-D64A-AAA8F1AC12A5}"/>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8745968" y="1109670"/>
            <a:ext cx="2482114" cy="2482114"/>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16" name="Freeform: Shape 15">
            <a:extLst>
              <a:ext uri="{FF2B5EF4-FFF2-40B4-BE49-F238E27FC236}">
                <a16:creationId xmlns:a16="http://schemas.microsoft.com/office/drawing/2014/main" xmlns="" id="{6C077334-5571-4B83-A83E-4CCCFA7B5E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00632" y="0"/>
            <a:ext cx="2093996" cy="1402773"/>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xmlns="" id="{2F61ABFD-DE05-41FD-A6B7-6D40196C157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955865" y="1026771"/>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xmlns="" id="{93A83B57-DD4A-AD8D-8681-99B2BE35A17F}"/>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6911331" y="4626194"/>
            <a:ext cx="2066062" cy="2066062"/>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20" name="Freeform: Shape 19">
            <a:extLst>
              <a:ext uri="{FF2B5EF4-FFF2-40B4-BE49-F238E27FC236}">
                <a16:creationId xmlns:a16="http://schemas.microsoft.com/office/drawing/2014/main" xmlns="" id="{0F646DF8-223D-47DD-95B1-F2654229E5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xmlns="" id="{4D3DC50D-CA0F-48F9-B17E-20D8669AA4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897791" y="402001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xmlns="" val="37879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B0DF90E-6BAD-4E82-8FDF-717C9A3573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3">
            <a:extLst>
              <a:ext uri="{FF2B5EF4-FFF2-40B4-BE49-F238E27FC236}">
                <a16:creationId xmlns:a16="http://schemas.microsoft.com/office/drawing/2014/main" xmlns="" id="{13DCC859-0434-4BB8-B6C5-09C88AE698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1">
            <a:extLst>
              <a:ext uri="{FF2B5EF4-FFF2-40B4-BE49-F238E27FC236}">
                <a16:creationId xmlns:a16="http://schemas.microsoft.com/office/drawing/2014/main" xmlns="" id="{08E7ACFB-B791-4C23-8B17-013FEDC09A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phic 3" descr="Blackboard">
            <a:extLst>
              <a:ext uri="{FF2B5EF4-FFF2-40B4-BE49-F238E27FC236}">
                <a16:creationId xmlns:a16="http://schemas.microsoft.com/office/drawing/2014/main" xmlns="" id="{A4298283-DDB8-4365-95A1-90935E16BE2B}"/>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p:blipFill>
        <p:spPr>
          <a:xfrm>
            <a:off x="839788" y="2022475"/>
            <a:ext cx="4149725" cy="4154488"/>
          </a:xfrm>
          <a:prstGeom prst="rect">
            <a:avLst/>
          </a:prstGeom>
        </p:spPr>
      </p:pic>
      <p:pic>
        <p:nvPicPr>
          <p:cNvPr id="9" name="Content Placeholder 8" descr="Text&#10;&#10;Description automatically generated">
            <a:extLst>
              <a:ext uri="{FF2B5EF4-FFF2-40B4-BE49-F238E27FC236}">
                <a16:creationId xmlns:a16="http://schemas.microsoft.com/office/drawing/2014/main" xmlns="" id="{5B4F9D74-F77B-949A-7396-E7B793CDDD82}"/>
              </a:ext>
            </a:extLst>
          </p:cNvPr>
          <p:cNvPicPr>
            <a:picLocks noGrp="1" noChangeAspect="1"/>
          </p:cNvPicPr>
          <p:nvPr>
            <p:ph idx="1"/>
          </p:nvPr>
        </p:nvPicPr>
        <p:blipFill>
          <a:blip r:embed="rId5" cstate="print">
            <a:extLst>
              <a:ext uri="{28A0092B-C50C-407E-A947-70E740481C1C}">
                <a14:useLocalDpi xmlns:a14="http://schemas.microsoft.com/office/drawing/2010/main" xmlns="" val="0"/>
              </a:ext>
            </a:extLst>
          </a:blip>
          <a:stretch>
            <a:fillRect/>
          </a:stretch>
        </p:blipFill>
        <p:spPr>
          <a:xfrm>
            <a:off x="5060950" y="2022475"/>
            <a:ext cx="6289675" cy="4154488"/>
          </a:xfrm>
        </p:spPr>
      </p:pic>
      <p:sp>
        <p:nvSpPr>
          <p:cNvPr id="2" name="Title 1">
            <a:extLst>
              <a:ext uri="{FF2B5EF4-FFF2-40B4-BE49-F238E27FC236}">
                <a16:creationId xmlns:a16="http://schemas.microsoft.com/office/drawing/2014/main" xmlns="" id="{DD648CF1-C72A-4313-8FC7-BF6DD4642AFE}"/>
              </a:ext>
            </a:extLst>
          </p:cNvPr>
          <p:cNvSpPr>
            <a:spLocks noGrp="1"/>
          </p:cNvSpPr>
          <p:nvPr>
            <p:ph type="title"/>
          </p:nvPr>
        </p:nvSpPr>
        <p:spPr>
          <a:xfrm>
            <a:off x="833002" y="365125"/>
            <a:ext cx="10520702" cy="1325563"/>
          </a:xfrm>
        </p:spPr>
        <p:txBody>
          <a:bodyPr>
            <a:normAutofit fontScale="90000"/>
          </a:bodyPr>
          <a:lstStyle/>
          <a:p>
            <a:r>
              <a:rPr lang="en-ZA" b="1" i="1" u="sng" dirty="0">
                <a:latin typeface="Franklin Gothic Book" panose="020B0503020102020204" pitchFamily="34" charset="0"/>
                <a:cs typeface="Segoe UI" panose="020B0502040204020203" pitchFamily="34" charset="0"/>
              </a:rPr>
              <a:t>Change is painful but necessary. The time for CAB is now. Our economy needs this CAB for creativity and innovation</a:t>
            </a:r>
            <a:endParaRPr lang="en-US" b="1" i="1" u="sng" dirty="0">
              <a:latin typeface="Franklin Gothic Book" panose="020B0503020102020204" pitchFamily="34" charset="0"/>
              <a:cs typeface="Segoe UI" panose="020B0502040204020203" pitchFamily="34" charset="0"/>
            </a:endParaRPr>
          </a:p>
        </p:txBody>
      </p:sp>
    </p:spTree>
    <p:extLst>
      <p:ext uri="{BB962C8B-B14F-4D97-AF65-F5344CB8AC3E}">
        <p14:creationId xmlns:p14="http://schemas.microsoft.com/office/powerpoint/2010/main" xmlns="" val="351489288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44781794_win32_fixed.potx" id="{FFA6945E-0D2E-49A3-B8AE-0157B47B7617}" vid="{3D53E5D5-FE42-40E3-89B4-70F55FAC3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{EEEC8A61-1DE8-2A4C-A758-C82D9DE9940E}tf16401369</Template>
  <TotalTime>182</TotalTime>
  <Words>1298</Words>
  <Application>Microsoft Office PowerPoint</Application>
  <PresentationFormat>Custom</PresentationFormat>
  <Paragraphs>87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SADTU COPYRIGHT PRESENTATION </vt:lpstr>
      <vt:lpstr>Introduction</vt:lpstr>
      <vt:lpstr>Current Copyright Law</vt:lpstr>
      <vt:lpstr>Copyright Amendment Bill </vt:lpstr>
      <vt:lpstr>SADTU Technical Inputs on the Sections of the Bill </vt:lpstr>
      <vt:lpstr>Change is painful but necessary. The time for CAB is now. Our economy needs this CAB for creativity and innovation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SADTU COPYRIGHT PRESENTATION</dc:title>
  <dc:creator>Cindy De Lange</dc:creator>
  <cp:lastModifiedBy>USER</cp:lastModifiedBy>
  <cp:revision>9</cp:revision>
  <dcterms:created xsi:type="dcterms:W3CDTF">2023-02-09T05:00:32Z</dcterms:created>
  <dcterms:modified xsi:type="dcterms:W3CDTF">2023-02-23T08:22:12Z</dcterms:modified>
</cp:coreProperties>
</file>