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7" r:id="rId3"/>
    <p:sldId id="261" r:id="rId4"/>
    <p:sldId id="258" r:id="rId5"/>
    <p:sldId id="259" r:id="rId6"/>
    <p:sldId id="260" r:id="rId7"/>
    <p:sldId id="262" r:id="rId8"/>
    <p:sldId id="263" r:id="rId9"/>
    <p:sldId id="265" r:id="rId10"/>
    <p:sldId id="264"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4" autoAdjust="0"/>
    <p:restoredTop sz="94660"/>
  </p:normalViewPr>
  <p:slideViewPr>
    <p:cSldViewPr snapToGrid="0">
      <p:cViewPr varScale="1">
        <p:scale>
          <a:sx n="68" d="100"/>
          <a:sy n="68" d="100"/>
        </p:scale>
        <p:origin x="-78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C51928-096F-4B6C-ACF4-89C5B8C73C53}" type="datetimeFigureOut">
              <a:rPr lang="en-ZA" smtClean="0"/>
              <a:pPr/>
              <a:t>2023/02/21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1642B-33BF-4BD8-BF9F-4B8847ECFDEA}" type="slidenum">
              <a:rPr lang="en-ZA" smtClean="0"/>
              <a:pPr/>
              <a:t>‹#›</a:t>
            </a:fld>
            <a:endParaRPr lang="en-ZA"/>
          </a:p>
        </p:txBody>
      </p:sp>
    </p:spTree>
    <p:extLst>
      <p:ext uri="{BB962C8B-B14F-4D97-AF65-F5344CB8AC3E}">
        <p14:creationId xmlns:p14="http://schemas.microsoft.com/office/powerpoint/2010/main" xmlns="" val="784120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aa) It is not part of US fair use.</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t>iv) </a:t>
            </a:r>
            <a:r>
              <a:rPr lang="en-GB" sz="1200" dirty="0" smtClean="0">
                <a:effectLst/>
                <a:latin typeface="Times New Roman" panose="02020603050405020304" pitchFamily="18" charset="0"/>
                <a:ea typeface="Calibri" panose="020F0502020204030204" pitchFamily="34" charset="0"/>
                <a:cs typeface="Times New Roman" panose="02020603050405020304" pitchFamily="18" charset="0"/>
              </a:rPr>
              <a:t>The US clause is the one highlighted in green, and the US Copyright Office indicates that in this requirement, ‘courts review whether, and to what extent, the unlicensed use harms the existing or future market for the copyright owner’s original work. In assessing this factor, courts consider whether the use is hurting the current market for the original work (for example, by displacing sales of the original) and/or whether the use could cause substantial harm if it were to become widespread,’ https://www.copyright.gov/fair-use/ . </a:t>
            </a:r>
            <a:endParaRPr lang="en-ZA"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10"/>
          </p:nvPr>
        </p:nvSpPr>
        <p:spPr/>
        <p:txBody>
          <a:bodyPr/>
          <a:lstStyle/>
          <a:p>
            <a:fld id="{EBE1642B-33BF-4BD8-BF9F-4B8847ECFDEA}" type="slidenum">
              <a:rPr lang="en-ZA" smtClean="0"/>
              <a:pPr/>
              <a:t>6</a:t>
            </a:fld>
            <a:endParaRPr lang="en-ZA"/>
          </a:p>
        </p:txBody>
      </p:sp>
    </p:spTree>
    <p:extLst>
      <p:ext uri="{BB962C8B-B14F-4D97-AF65-F5344CB8AC3E}">
        <p14:creationId xmlns:p14="http://schemas.microsoft.com/office/powerpoint/2010/main" xmlns="" val="1216116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2/21/2023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groundup.org.za/article/tough-negotiations-us-over-sa-copyright-bil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g.co.za/author/andre-myburgh/" TargetMode="External"/><Relationship Id="rId2" Type="http://schemas.openxmlformats.org/officeDocument/2006/relationships/hyperlink" Target="https://www.dailymaverick.co.za/author/sasha-planting-2/" TargetMode="External"/><Relationship Id="rId1" Type="http://schemas.openxmlformats.org/officeDocument/2006/relationships/slideLayout" Target="../slideLayouts/slideLayout2.xml"/><Relationship Id="rId4" Type="http://schemas.openxmlformats.org/officeDocument/2006/relationships/hyperlink" Target="https://meta.wikimedia.org/wiki/Wikimedia_South_Africa/Copyright_Amendment_Bil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qz.com/africa/1326834/naspers-multichoice-wants-netflix-regulated-as-dstv-loses-subscriber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sz="3200" dirty="0" smtClean="0"/>
              <a:t>COPYRIGHT AMENDMENT BILL PRESENTATION TO NCOP</a:t>
            </a:r>
            <a:endParaRPr lang="en-ZA" sz="3200" dirty="0"/>
          </a:p>
        </p:txBody>
      </p:sp>
      <p:sp>
        <p:nvSpPr>
          <p:cNvPr id="3" name="Subtitle 2"/>
          <p:cNvSpPr>
            <a:spLocks noGrp="1"/>
          </p:cNvSpPr>
          <p:nvPr>
            <p:ph type="subTitle" idx="1"/>
          </p:nvPr>
        </p:nvSpPr>
        <p:spPr/>
        <p:txBody>
          <a:bodyPr/>
          <a:lstStyle/>
          <a:p>
            <a:r>
              <a:rPr lang="en-ZA" dirty="0" smtClean="0"/>
              <a:t>Prof Malebakeng Forere,</a:t>
            </a:r>
          </a:p>
          <a:p>
            <a:r>
              <a:rPr lang="en-ZA" dirty="0" smtClean="0"/>
              <a:t>University of the Witwatersrand</a:t>
            </a:r>
            <a:endParaRPr lang="en-ZA" dirty="0"/>
          </a:p>
        </p:txBody>
      </p:sp>
    </p:spTree>
    <p:extLst>
      <p:ext uri="{BB962C8B-B14F-4D97-AF65-F5344CB8AC3E}">
        <p14:creationId xmlns:p14="http://schemas.microsoft.com/office/powerpoint/2010/main" xmlns="" val="2147347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3. Mandatory Royalties in the Film Industry, s8A</a:t>
            </a:r>
            <a:endParaRPr lang="en-ZA" dirty="0"/>
          </a:p>
        </p:txBody>
      </p:sp>
      <p:sp>
        <p:nvSpPr>
          <p:cNvPr id="3" name="Content Placeholder 2"/>
          <p:cNvSpPr>
            <a:spLocks noGrp="1"/>
          </p:cNvSpPr>
          <p:nvPr>
            <p:ph idx="1"/>
          </p:nvPr>
        </p:nvSpPr>
        <p:spPr/>
        <p:txBody>
          <a:bodyPr/>
          <a:lstStyle/>
          <a:p>
            <a:pPr marL="0" indent="0">
              <a:buNone/>
            </a:pPr>
            <a:r>
              <a:rPr lang="en-ZA" dirty="0" smtClean="0"/>
              <a:t>Medical aid analogy</a:t>
            </a:r>
          </a:p>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2981041137"/>
              </p:ext>
            </p:extLst>
          </p:nvPr>
        </p:nvGraphicFramePr>
        <p:xfrm>
          <a:off x="850006" y="3103880"/>
          <a:ext cx="10509160" cy="3022600"/>
        </p:xfrm>
        <a:graphic>
          <a:graphicData uri="http://schemas.openxmlformats.org/drawingml/2006/table">
            <a:tbl>
              <a:tblPr firstRow="1" bandRow="1">
                <a:tableStyleId>{5C22544A-7EE6-4342-B048-85BDC9FD1C3A}</a:tableStyleId>
              </a:tblPr>
              <a:tblGrid>
                <a:gridCol w="5254580">
                  <a:extLst>
                    <a:ext uri="{9D8B030D-6E8A-4147-A177-3AD203B41FA5}">
                      <a16:colId xmlns:a16="http://schemas.microsoft.com/office/drawing/2014/main" xmlns="" val="1324513255"/>
                    </a:ext>
                  </a:extLst>
                </a:gridCol>
                <a:gridCol w="5254580">
                  <a:extLst>
                    <a:ext uri="{9D8B030D-6E8A-4147-A177-3AD203B41FA5}">
                      <a16:colId xmlns:a16="http://schemas.microsoft.com/office/drawing/2014/main" xmlns="" val="3123705428"/>
                    </a:ext>
                  </a:extLst>
                </a:gridCol>
              </a:tblGrid>
              <a:tr h="370840">
                <a:tc>
                  <a:txBody>
                    <a:bodyPr/>
                    <a:lstStyle/>
                    <a:p>
                      <a:r>
                        <a:rPr lang="en-ZA" dirty="0" smtClean="0"/>
                        <a:t>Closed scheme</a:t>
                      </a:r>
                      <a:endParaRPr lang="en-ZA" dirty="0"/>
                    </a:p>
                  </a:txBody>
                  <a:tcPr/>
                </a:tc>
                <a:tc>
                  <a:txBody>
                    <a:bodyPr/>
                    <a:lstStyle/>
                    <a:p>
                      <a:r>
                        <a:rPr lang="en-ZA" dirty="0" smtClean="0"/>
                        <a:t>Open Scheme</a:t>
                      </a:r>
                      <a:endParaRPr lang="en-ZA" dirty="0"/>
                    </a:p>
                  </a:txBody>
                  <a:tcPr/>
                </a:tc>
                <a:extLst>
                  <a:ext uri="{0D108BD9-81ED-4DB2-BD59-A6C34878D82A}">
                    <a16:rowId xmlns:a16="http://schemas.microsoft.com/office/drawing/2014/main" xmlns="" val="1348110898"/>
                  </a:ext>
                </a:extLst>
              </a:tr>
              <a:tr h="370840">
                <a:tc>
                  <a:txBody>
                    <a:bodyPr/>
                    <a:lstStyle/>
                    <a:p>
                      <a:r>
                        <a:rPr lang="en-ZA" dirty="0" smtClean="0"/>
                        <a:t>Members</a:t>
                      </a:r>
                      <a:r>
                        <a:rPr lang="en-ZA" baseline="0" dirty="0" smtClean="0"/>
                        <a:t> subsidise one another </a:t>
                      </a:r>
                    </a:p>
                    <a:p>
                      <a:r>
                        <a:rPr lang="en-ZA" baseline="0" dirty="0" smtClean="0"/>
                        <a:t>- The young seldom get sick v old and sickly yet all never run out of cover</a:t>
                      </a:r>
                      <a:endParaRPr lang="en-ZA" dirty="0"/>
                    </a:p>
                  </a:txBody>
                  <a:tcPr/>
                </a:tc>
                <a:tc>
                  <a:txBody>
                    <a:bodyPr/>
                    <a:lstStyle/>
                    <a:p>
                      <a:r>
                        <a:rPr lang="en-ZA" dirty="0" smtClean="0"/>
                        <a:t>Each member onto themselves within a pool</a:t>
                      </a:r>
                    </a:p>
                    <a:p>
                      <a:pPr marL="285750" indent="-285750">
                        <a:buFontTx/>
                        <a:buChar char="-"/>
                      </a:pPr>
                      <a:r>
                        <a:rPr lang="en-ZA" dirty="0" smtClean="0"/>
                        <a:t>Young</a:t>
                      </a:r>
                      <a:r>
                        <a:rPr lang="en-ZA" baseline="0" dirty="0" smtClean="0"/>
                        <a:t> &amp; not sickly = MSA is in the positive</a:t>
                      </a:r>
                    </a:p>
                    <a:p>
                      <a:pPr marL="285750" indent="-285750">
                        <a:buFontTx/>
                        <a:buChar char="-"/>
                      </a:pPr>
                      <a:r>
                        <a:rPr lang="en-ZA" baseline="0" dirty="0" smtClean="0"/>
                        <a:t>Old &amp; sickly = runs out of funds</a:t>
                      </a:r>
                      <a:endParaRPr lang="en-ZA" dirty="0"/>
                    </a:p>
                  </a:txBody>
                  <a:tcPr/>
                </a:tc>
                <a:extLst>
                  <a:ext uri="{0D108BD9-81ED-4DB2-BD59-A6C34878D82A}">
                    <a16:rowId xmlns:a16="http://schemas.microsoft.com/office/drawing/2014/main" xmlns="" val="4132567168"/>
                  </a:ext>
                </a:extLst>
              </a:tr>
              <a:tr h="370840">
                <a:tc>
                  <a:txBody>
                    <a:bodyPr/>
                    <a:lstStyle/>
                    <a:p>
                      <a:pPr marL="285750" indent="-285750">
                        <a:buFontTx/>
                        <a:buChar char="-"/>
                      </a:pPr>
                      <a:r>
                        <a:rPr lang="en-ZA" dirty="0" smtClean="0"/>
                        <a:t>Gains and loses spread across resulting in everybody taking decent income home</a:t>
                      </a:r>
                    </a:p>
                    <a:p>
                      <a:pPr marL="285750" indent="-285750">
                        <a:buFontTx/>
                        <a:buChar char="-"/>
                      </a:pPr>
                      <a:r>
                        <a:rPr lang="en-ZA" dirty="0" smtClean="0"/>
                        <a:t>Encourages investment in young</a:t>
                      </a:r>
                      <a:r>
                        <a:rPr lang="en-ZA" baseline="0" dirty="0" smtClean="0"/>
                        <a:t> &amp; unknown as failure can be offset by good productions </a:t>
                      </a:r>
                      <a:endParaRPr lang="en-ZA" dirty="0"/>
                    </a:p>
                  </a:txBody>
                  <a:tcPr/>
                </a:tc>
                <a:tc>
                  <a:txBody>
                    <a:bodyPr/>
                    <a:lstStyle/>
                    <a:p>
                      <a:pPr marL="285750" indent="-285750">
                        <a:buFontTx/>
                        <a:buChar char="-"/>
                      </a:pPr>
                      <a:r>
                        <a:rPr lang="en-ZA" dirty="0" smtClean="0"/>
                        <a:t>A</a:t>
                      </a:r>
                      <a:r>
                        <a:rPr lang="en-ZA" baseline="0" dirty="0" smtClean="0"/>
                        <a:t>-listers and/or best seller titles make a killing in royalties</a:t>
                      </a:r>
                    </a:p>
                    <a:p>
                      <a:pPr marL="285750" indent="-285750">
                        <a:buFontTx/>
                        <a:buChar char="-"/>
                      </a:pPr>
                      <a:r>
                        <a:rPr lang="en-ZA" baseline="0" dirty="0" smtClean="0"/>
                        <a:t>C-</a:t>
                      </a:r>
                      <a:r>
                        <a:rPr lang="en-ZA" baseline="0" dirty="0" err="1" smtClean="0"/>
                        <a:t>listers</a:t>
                      </a:r>
                      <a:r>
                        <a:rPr lang="en-ZA" baseline="0" dirty="0" smtClean="0"/>
                        <a:t> (our majority) and poor-performing films get peanuts</a:t>
                      </a:r>
                    </a:p>
                    <a:p>
                      <a:pPr marL="0" indent="0">
                        <a:buFontTx/>
                        <a:buNone/>
                      </a:pPr>
                      <a:r>
                        <a:rPr lang="en-ZA" baseline="0" dirty="0" smtClean="0"/>
                        <a:t>= winner takes it all</a:t>
                      </a:r>
                    </a:p>
                    <a:p>
                      <a:pPr marL="285750" indent="-285750">
                        <a:buFontTx/>
                        <a:buChar char="-"/>
                      </a:pPr>
                      <a:endParaRPr lang="en-ZA" dirty="0"/>
                    </a:p>
                  </a:txBody>
                  <a:tcPr/>
                </a:tc>
                <a:extLst>
                  <a:ext uri="{0D108BD9-81ED-4DB2-BD59-A6C34878D82A}">
                    <a16:rowId xmlns:a16="http://schemas.microsoft.com/office/drawing/2014/main" xmlns="" val="2282653542"/>
                  </a:ext>
                </a:extLst>
              </a:tr>
            </a:tbl>
          </a:graphicData>
        </a:graphic>
      </p:graphicFrame>
    </p:spTree>
    <p:extLst>
      <p:ext uri="{BB962C8B-B14F-4D97-AF65-F5344CB8AC3E}">
        <p14:creationId xmlns:p14="http://schemas.microsoft.com/office/powerpoint/2010/main" xmlns="" val="2122828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4000" dirty="0">
                <a:solidFill>
                  <a:prstClr val="black">
                    <a:lumMod val="85000"/>
                    <a:lumOff val="15000"/>
                  </a:prstClr>
                </a:solidFill>
              </a:rPr>
              <a:t>3. Mandatory Royalties in the Film Industry, s8A</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40107231"/>
              </p:ext>
            </p:extLst>
          </p:nvPr>
        </p:nvGraphicFramePr>
        <p:xfrm>
          <a:off x="1295400" y="2557463"/>
          <a:ext cx="9601200" cy="3693160"/>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xmlns="" val="513468123"/>
                    </a:ext>
                  </a:extLst>
                </a:gridCol>
                <a:gridCol w="4800600">
                  <a:extLst>
                    <a:ext uri="{9D8B030D-6E8A-4147-A177-3AD203B41FA5}">
                      <a16:colId xmlns:a16="http://schemas.microsoft.com/office/drawing/2014/main" xmlns="" val="2026799631"/>
                    </a:ext>
                  </a:extLst>
                </a:gridCol>
              </a:tblGrid>
              <a:tr h="370840">
                <a:tc>
                  <a:txBody>
                    <a:bodyPr/>
                    <a:lstStyle/>
                    <a:p>
                      <a:r>
                        <a:rPr lang="en-ZA" dirty="0" smtClean="0"/>
                        <a:t>WHAT SECTION</a:t>
                      </a:r>
                      <a:r>
                        <a:rPr lang="en-ZA" baseline="0" dirty="0" smtClean="0"/>
                        <a:t> 8A DOES</a:t>
                      </a:r>
                      <a:endParaRPr lang="en-ZA" dirty="0"/>
                    </a:p>
                  </a:txBody>
                  <a:tcPr/>
                </a:tc>
                <a:tc>
                  <a:txBody>
                    <a:bodyPr/>
                    <a:lstStyle/>
                    <a:p>
                      <a:r>
                        <a:rPr lang="en-ZA" dirty="0" smtClean="0"/>
                        <a:t>WHAT SECTION 8A SHOULDN’T DO</a:t>
                      </a:r>
                      <a:endParaRPr lang="en-ZA" dirty="0"/>
                    </a:p>
                  </a:txBody>
                  <a:tcPr/>
                </a:tc>
                <a:extLst>
                  <a:ext uri="{0D108BD9-81ED-4DB2-BD59-A6C34878D82A}">
                    <a16:rowId xmlns:a16="http://schemas.microsoft.com/office/drawing/2014/main" xmlns="" val="1483470006"/>
                  </a:ext>
                </a:extLst>
              </a:tr>
              <a:tr h="370840">
                <a:tc>
                  <a:txBody>
                    <a:bodyPr/>
                    <a:lstStyle/>
                    <a:p>
                      <a:r>
                        <a:rPr lang="en-ZA" dirty="0" smtClean="0"/>
                        <a:t>It makes</a:t>
                      </a:r>
                      <a:r>
                        <a:rPr lang="en-ZA" baseline="0" dirty="0" smtClean="0"/>
                        <a:t> payment of royalties mandatory; thus, </a:t>
                      </a:r>
                    </a:p>
                    <a:p>
                      <a:pPr marL="285750" indent="-285750">
                        <a:buFontTx/>
                        <a:buChar char="-"/>
                      </a:pPr>
                      <a:r>
                        <a:rPr lang="en-ZA" baseline="0" dirty="0" smtClean="0"/>
                        <a:t>it takes away options for other forms of remuneration such as upfront lump sum</a:t>
                      </a:r>
                    </a:p>
                    <a:p>
                      <a:pPr marL="285750" indent="-285750">
                        <a:buFontTx/>
                        <a:buChar char="-"/>
                      </a:pPr>
                      <a:r>
                        <a:rPr lang="en-ZA" baseline="0" dirty="0" smtClean="0"/>
                        <a:t>It takes away freedom to contract, which is problematic in a democratic society</a:t>
                      </a:r>
                      <a:endParaRPr lang="en-ZA" dirty="0"/>
                    </a:p>
                  </a:txBody>
                  <a:tcPr/>
                </a:tc>
                <a:tc>
                  <a:txBody>
                    <a:bodyPr/>
                    <a:lstStyle/>
                    <a:p>
                      <a:r>
                        <a:rPr lang="en-ZA" dirty="0" smtClean="0"/>
                        <a:t>It should not make royalties</a:t>
                      </a:r>
                      <a:r>
                        <a:rPr lang="en-ZA" baseline="0" dirty="0" smtClean="0"/>
                        <a:t> mandatory; rather, it should introduce fair or equitable remuneration – EU Model</a:t>
                      </a:r>
                    </a:p>
                    <a:p>
                      <a:r>
                        <a:rPr lang="en-ZA" baseline="0" dirty="0" smtClean="0"/>
                        <a:t>It should respect parties’ freedom to contract</a:t>
                      </a:r>
                      <a:endParaRPr lang="en-ZA" dirty="0"/>
                    </a:p>
                  </a:txBody>
                  <a:tcPr/>
                </a:tc>
                <a:extLst>
                  <a:ext uri="{0D108BD9-81ED-4DB2-BD59-A6C34878D82A}">
                    <a16:rowId xmlns:a16="http://schemas.microsoft.com/office/drawing/2014/main" xmlns="" val="1447256172"/>
                  </a:ext>
                </a:extLst>
              </a:tr>
              <a:tr h="370840">
                <a:tc gridSpan="2">
                  <a:txBody>
                    <a:bodyPr/>
                    <a:lstStyle/>
                    <a:p>
                      <a:pPr algn="ctr"/>
                      <a:r>
                        <a:rPr lang="en-ZA" b="1" dirty="0" smtClean="0"/>
                        <a:t>What</a:t>
                      </a:r>
                      <a:r>
                        <a:rPr lang="en-ZA" b="1" baseline="0" dirty="0" smtClean="0"/>
                        <a:t> about where artist has been paid less yet the film becomes a hit?</a:t>
                      </a:r>
                    </a:p>
                    <a:p>
                      <a:r>
                        <a:rPr lang="en-ZA" baseline="0" dirty="0" smtClean="0"/>
                        <a:t>Section 8A must have a renegotiation clause for best sellers</a:t>
                      </a:r>
                      <a:endParaRPr lang="en-ZA" dirty="0"/>
                    </a:p>
                  </a:txBody>
                  <a:tcPr/>
                </a:tc>
                <a:tc hMerge="1">
                  <a:txBody>
                    <a:bodyPr/>
                    <a:lstStyle/>
                    <a:p>
                      <a:endParaRPr lang="en-ZA" dirty="0"/>
                    </a:p>
                  </a:txBody>
                  <a:tcPr/>
                </a:tc>
                <a:extLst>
                  <a:ext uri="{0D108BD9-81ED-4DB2-BD59-A6C34878D82A}">
                    <a16:rowId xmlns:a16="http://schemas.microsoft.com/office/drawing/2014/main" xmlns="" val="3218311555"/>
                  </a:ext>
                </a:extLst>
              </a:tr>
              <a:tr h="370840">
                <a:tc gridSpan="2">
                  <a:txBody>
                    <a:bodyPr/>
                    <a:lstStyle/>
                    <a:p>
                      <a:pPr algn="ctr"/>
                      <a:r>
                        <a:rPr lang="en-ZA" b="1" dirty="0" smtClean="0"/>
                        <a:t>Excessive</a:t>
                      </a:r>
                      <a:r>
                        <a:rPr lang="en-ZA" b="1" baseline="0" dirty="0" smtClean="0"/>
                        <a:t> reporting of content usage:</a:t>
                      </a:r>
                    </a:p>
                    <a:p>
                      <a:r>
                        <a:rPr lang="en-ZA" baseline="0" dirty="0" smtClean="0"/>
                        <a:t>Beware of admin costs lest they consume more than it is collected</a:t>
                      </a:r>
                      <a:endParaRPr lang="en-ZA" dirty="0"/>
                    </a:p>
                  </a:txBody>
                  <a:tcPr/>
                </a:tc>
                <a:tc hMerge="1">
                  <a:txBody>
                    <a:bodyPr/>
                    <a:lstStyle/>
                    <a:p>
                      <a:endParaRPr lang="en-ZA"/>
                    </a:p>
                  </a:txBody>
                  <a:tcPr/>
                </a:tc>
                <a:extLst>
                  <a:ext uri="{0D108BD9-81ED-4DB2-BD59-A6C34878D82A}">
                    <a16:rowId xmlns:a16="http://schemas.microsoft.com/office/drawing/2014/main" xmlns="" val="51407968"/>
                  </a:ext>
                </a:extLst>
              </a:tr>
              <a:tr h="370840">
                <a:tc gridSpan="2">
                  <a:txBody>
                    <a:bodyPr/>
                    <a:lstStyle/>
                    <a:p>
                      <a:pPr algn="ctr"/>
                      <a:r>
                        <a:rPr lang="en-ZA" sz="1600" b="1" dirty="0" smtClean="0"/>
                        <a:t>SOMETIMES WE JUST HAVE TO ALLOW INDUSTRY</a:t>
                      </a:r>
                      <a:r>
                        <a:rPr lang="en-ZA" sz="1600" b="1" baseline="0" dirty="0" smtClean="0"/>
                        <a:t> TO GOVERN ITSELF WITHIN FAIRNESS PRINCIPLES</a:t>
                      </a:r>
                      <a:endParaRPr lang="en-ZA" sz="1600" b="1" dirty="0"/>
                    </a:p>
                  </a:txBody>
                  <a:tcPr/>
                </a:tc>
                <a:tc hMerge="1">
                  <a:txBody>
                    <a:bodyPr/>
                    <a:lstStyle/>
                    <a:p>
                      <a:endParaRPr lang="en-ZA"/>
                    </a:p>
                  </a:txBody>
                  <a:tcPr/>
                </a:tc>
                <a:extLst>
                  <a:ext uri="{0D108BD9-81ED-4DB2-BD59-A6C34878D82A}">
                    <a16:rowId xmlns:a16="http://schemas.microsoft.com/office/drawing/2014/main" xmlns="" val="3517828554"/>
                  </a:ext>
                </a:extLst>
              </a:tr>
            </a:tbl>
          </a:graphicData>
        </a:graphic>
      </p:graphicFrame>
    </p:spTree>
    <p:extLst>
      <p:ext uri="{BB962C8B-B14F-4D97-AF65-F5344CB8AC3E}">
        <p14:creationId xmlns:p14="http://schemas.microsoft.com/office/powerpoint/2010/main" xmlns="" val="1314150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4. s19D, </a:t>
            </a:r>
            <a:r>
              <a:rPr lang="en-ZA" i="1" dirty="0" err="1" smtClean="0"/>
              <a:t>BlindSA</a:t>
            </a:r>
            <a:r>
              <a:rPr lang="en-ZA" dirty="0" smtClean="0"/>
              <a:t> Decision &amp; Marrakesh</a:t>
            </a:r>
            <a:endParaRPr lang="en-ZA" dirty="0"/>
          </a:p>
        </p:txBody>
      </p:sp>
      <p:sp>
        <p:nvSpPr>
          <p:cNvPr id="3" name="Content Placeholder 2"/>
          <p:cNvSpPr>
            <a:spLocks noGrp="1"/>
          </p:cNvSpPr>
          <p:nvPr>
            <p:ph idx="1"/>
          </p:nvPr>
        </p:nvSpPr>
        <p:spPr/>
        <p:txBody>
          <a:bodyPr/>
          <a:lstStyle/>
          <a:p>
            <a:r>
              <a:rPr lang="en-ZA" dirty="0" smtClean="0"/>
              <a:t>Please note that </a:t>
            </a:r>
            <a:r>
              <a:rPr lang="en-ZA" i="1" dirty="0" err="1" smtClean="0"/>
              <a:t>BlindSA</a:t>
            </a:r>
            <a:r>
              <a:rPr lang="en-ZA" dirty="0" smtClean="0"/>
              <a:t> decision added ‘adaptation’ exception yet Marrakesh makes exception to reproduction, making available and distribution rights</a:t>
            </a:r>
          </a:p>
          <a:p>
            <a:r>
              <a:rPr lang="en-ZA" dirty="0" smtClean="0"/>
              <a:t>Align s19D, </a:t>
            </a:r>
            <a:r>
              <a:rPr lang="en-ZA" i="1" dirty="0" err="1" smtClean="0"/>
              <a:t>BlindSA</a:t>
            </a:r>
            <a:r>
              <a:rPr lang="en-ZA" dirty="0" smtClean="0"/>
              <a:t> Decision with Marrakesh Art 4.</a:t>
            </a:r>
            <a:endParaRPr lang="en-ZA" dirty="0"/>
          </a:p>
        </p:txBody>
      </p:sp>
    </p:spTree>
    <p:extLst>
      <p:ext uri="{BB962C8B-B14F-4D97-AF65-F5344CB8AC3E}">
        <p14:creationId xmlns:p14="http://schemas.microsoft.com/office/powerpoint/2010/main" xmlns="" val="2449423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5. CONCLUSION</a:t>
            </a:r>
            <a:endParaRPr lang="en-ZA" dirty="0"/>
          </a:p>
        </p:txBody>
      </p:sp>
      <p:sp>
        <p:nvSpPr>
          <p:cNvPr id="3" name="Content Placeholder 2"/>
          <p:cNvSpPr>
            <a:spLocks noGrp="1"/>
          </p:cNvSpPr>
          <p:nvPr>
            <p:ph idx="1"/>
          </p:nvPr>
        </p:nvSpPr>
        <p:spPr/>
        <p:txBody>
          <a:bodyPr/>
          <a:lstStyle/>
          <a:p>
            <a:r>
              <a:rPr lang="en-ZA" dirty="0" smtClean="0"/>
              <a:t>THE BILL IS NOT PERFECT BUT WORKABLE AND IT CAN BE REMEDIED</a:t>
            </a:r>
          </a:p>
          <a:p>
            <a:r>
              <a:rPr lang="en-ZA" dirty="0" smtClean="0"/>
              <a:t>REJECTING THE BILL WOULD AMOUNT TO WASTEFUL EXPENDITURE WHICH WE SHOULD NOT ALLOW </a:t>
            </a:r>
          </a:p>
          <a:p>
            <a:r>
              <a:rPr lang="en-ZA" dirty="0" smtClean="0"/>
              <a:t>ENERGIES MUST BE DIRECTED AT SALAVAGING THE BILL</a:t>
            </a:r>
            <a:endParaRPr lang="en-ZA" dirty="0"/>
          </a:p>
        </p:txBody>
      </p:sp>
    </p:spTree>
    <p:extLst>
      <p:ext uri="{BB962C8B-B14F-4D97-AF65-F5344CB8AC3E}">
        <p14:creationId xmlns:p14="http://schemas.microsoft.com/office/powerpoint/2010/main" xmlns="" val="2957333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Clauses of concern</a:t>
            </a:r>
            <a:endParaRPr lang="en-ZA" dirty="0"/>
          </a:p>
        </p:txBody>
      </p:sp>
      <p:sp>
        <p:nvSpPr>
          <p:cNvPr id="3" name="Content Placeholder 2"/>
          <p:cNvSpPr>
            <a:spLocks noGrp="1"/>
          </p:cNvSpPr>
          <p:nvPr>
            <p:ph idx="1"/>
          </p:nvPr>
        </p:nvSpPr>
        <p:spPr/>
        <p:txBody>
          <a:bodyPr/>
          <a:lstStyle/>
          <a:p>
            <a:pPr marL="457200" indent="-457200">
              <a:buAutoNum type="arabicPeriod"/>
            </a:pPr>
            <a:r>
              <a:rPr lang="en-ZA" dirty="0" smtClean="0"/>
              <a:t>Fair use, section 12A and other exceptions</a:t>
            </a:r>
          </a:p>
          <a:p>
            <a:pPr marL="457200" indent="-457200">
              <a:buAutoNum type="arabicPeriod"/>
            </a:pPr>
            <a:r>
              <a:rPr lang="en-ZA" dirty="0" smtClean="0"/>
              <a:t>Mandatory royalty in the film industry, section 8A</a:t>
            </a:r>
          </a:p>
          <a:p>
            <a:pPr marL="457200" indent="-457200">
              <a:buAutoNum type="arabicPeriod"/>
            </a:pPr>
            <a:r>
              <a:rPr lang="en-ZA" dirty="0" smtClean="0"/>
              <a:t>Compliance of section 19D with Marrakesh, Art 4</a:t>
            </a:r>
          </a:p>
          <a:p>
            <a:pPr marL="457200" indent="-457200">
              <a:buAutoNum type="arabicPeriod"/>
            </a:pPr>
            <a:endParaRPr lang="en-ZA" dirty="0"/>
          </a:p>
        </p:txBody>
      </p:sp>
    </p:spTree>
    <p:extLst>
      <p:ext uri="{BB962C8B-B14F-4D97-AF65-F5344CB8AC3E}">
        <p14:creationId xmlns:p14="http://schemas.microsoft.com/office/powerpoint/2010/main" xmlns="" val="558950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Fair use: background</a:t>
            </a:r>
            <a:endParaRPr lang="en-ZA" dirty="0"/>
          </a:p>
        </p:txBody>
      </p:sp>
      <p:sp>
        <p:nvSpPr>
          <p:cNvPr id="3" name="Content Placeholder 2"/>
          <p:cNvSpPr>
            <a:spLocks noGrp="1"/>
          </p:cNvSpPr>
          <p:nvPr>
            <p:ph idx="1"/>
          </p:nvPr>
        </p:nvSpPr>
        <p:spPr>
          <a:xfrm>
            <a:off x="914400" y="2556931"/>
            <a:ext cx="9982197" cy="3596733"/>
          </a:xfrm>
        </p:spPr>
        <p:txBody>
          <a:bodyPr>
            <a:normAutofit fontScale="92500" lnSpcReduction="10000"/>
          </a:bodyPr>
          <a:lstStyle/>
          <a:p>
            <a:r>
              <a:rPr lang="en-ZA" dirty="0" smtClean="0"/>
              <a:t>Replaces fair dealing, which was only litigated once in </a:t>
            </a:r>
            <a:r>
              <a:rPr lang="en-ZA" i="1" dirty="0" err="1" smtClean="0"/>
              <a:t>Moneyweb</a:t>
            </a:r>
            <a:endParaRPr lang="en-ZA" i="1" dirty="0" smtClean="0"/>
          </a:p>
          <a:p>
            <a:pPr lvl="1"/>
            <a:r>
              <a:rPr lang="en-ZA" dirty="0" smtClean="0"/>
              <a:t>NB: fair dealing has not been proved inadequate in </a:t>
            </a:r>
            <a:r>
              <a:rPr lang="en-ZA" i="1" dirty="0" err="1" smtClean="0"/>
              <a:t>Moneyweb</a:t>
            </a:r>
            <a:endParaRPr lang="en-ZA" i="1" dirty="0" smtClean="0"/>
          </a:p>
          <a:p>
            <a:r>
              <a:rPr lang="en-ZA" dirty="0" smtClean="0"/>
              <a:t>Only a handful countries have fair use clause: Israel; Malaysia; Poland; Singapore; </a:t>
            </a:r>
            <a:r>
              <a:rPr lang="en-ZA" dirty="0" err="1" smtClean="0"/>
              <a:t>S.Korea</a:t>
            </a:r>
            <a:endParaRPr lang="en-ZA" dirty="0" smtClean="0"/>
          </a:p>
          <a:p>
            <a:r>
              <a:rPr lang="en-ZA" dirty="0" smtClean="0"/>
              <a:t>Copied from US fair use although modified – modification bothers </a:t>
            </a:r>
            <a:r>
              <a:rPr lang="en-ZA" dirty="0" err="1" smtClean="0"/>
              <a:t>S.Africans</a:t>
            </a:r>
            <a:r>
              <a:rPr lang="en-ZA" dirty="0" smtClean="0"/>
              <a:t> [and US Government – “</a:t>
            </a:r>
            <a:r>
              <a:rPr lang="en-ZA" sz="1700" b="1" dirty="0">
                <a:solidFill>
                  <a:srgbClr val="333333"/>
                </a:solidFill>
                <a:latin typeface="Inter"/>
              </a:rPr>
              <a:t>Tough negotiations in US over SA copyright </a:t>
            </a:r>
            <a:r>
              <a:rPr lang="en-ZA" sz="1700" b="1" dirty="0" smtClean="0">
                <a:solidFill>
                  <a:srgbClr val="333333"/>
                </a:solidFill>
                <a:latin typeface="Inter"/>
              </a:rPr>
              <a:t>bill” (</a:t>
            </a:r>
            <a:r>
              <a:rPr lang="en-ZA" sz="1700" b="1" dirty="0" err="1" smtClean="0">
                <a:solidFill>
                  <a:srgbClr val="333333"/>
                </a:solidFill>
                <a:latin typeface="Inter"/>
              </a:rPr>
              <a:t>Groundup</a:t>
            </a:r>
            <a:r>
              <a:rPr lang="en-ZA" sz="1700" b="1" dirty="0">
                <a:solidFill>
                  <a:srgbClr val="333333"/>
                </a:solidFill>
                <a:latin typeface="Inter"/>
              </a:rPr>
              <a:t>, 30 Jan 2020), </a:t>
            </a:r>
            <a:r>
              <a:rPr lang="en-ZA" sz="1700" b="1" dirty="0">
                <a:solidFill>
                  <a:srgbClr val="333333"/>
                </a:solidFill>
                <a:latin typeface="Inter"/>
                <a:hlinkClick r:id="rId2"/>
              </a:rPr>
              <a:t>https://www.groundup.org.za/article/tough-negotiations-us-over-sa-copyright-bill</a:t>
            </a:r>
            <a:r>
              <a:rPr lang="en-ZA" sz="1700" b="1" dirty="0" smtClean="0">
                <a:solidFill>
                  <a:srgbClr val="333333"/>
                </a:solidFill>
                <a:latin typeface="Inter"/>
                <a:hlinkClick r:id="rId2"/>
              </a:rPr>
              <a:t>/</a:t>
            </a:r>
            <a:r>
              <a:rPr lang="en-ZA" sz="1700" b="1" dirty="0" smtClean="0">
                <a:solidFill>
                  <a:srgbClr val="333333"/>
                </a:solidFill>
                <a:latin typeface="Inter"/>
              </a:rPr>
              <a:t>; https</a:t>
            </a:r>
            <a:r>
              <a:rPr lang="en-ZA" sz="1700" b="1" dirty="0">
                <a:solidFill>
                  <a:srgbClr val="333333"/>
                </a:solidFill>
                <a:latin typeface="Inter"/>
              </a:rPr>
              <a:t>://libguides.wits.ac.za/Copyright_and_Related_Issues/tradeissues</a:t>
            </a:r>
            <a:endParaRPr lang="en-ZA" sz="1700" dirty="0" smtClean="0"/>
          </a:p>
          <a:p>
            <a:r>
              <a:rPr lang="en-ZA" dirty="0" smtClean="0"/>
              <a:t>Most divisive clause of CAB that has divided </a:t>
            </a:r>
            <a:r>
              <a:rPr lang="en-ZA" dirty="0" err="1" smtClean="0"/>
              <a:t>S.Africans</a:t>
            </a:r>
            <a:r>
              <a:rPr lang="en-ZA" dirty="0" smtClean="0"/>
              <a:t> into two groups</a:t>
            </a:r>
          </a:p>
          <a:p>
            <a:pPr lvl="1"/>
            <a:r>
              <a:rPr lang="en-ZA" dirty="0" smtClean="0"/>
              <a:t>Interestingly South African and American copyright industries speak in one voice against fair use</a:t>
            </a:r>
            <a:endParaRPr lang="en-ZA" dirty="0"/>
          </a:p>
        </p:txBody>
      </p:sp>
    </p:spTree>
    <p:extLst>
      <p:ext uri="{BB962C8B-B14F-4D97-AF65-F5344CB8AC3E}">
        <p14:creationId xmlns:p14="http://schemas.microsoft.com/office/powerpoint/2010/main" xmlns="" val="1695503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Fair use, s12A</a:t>
            </a:r>
            <a:endParaRPr lang="en-ZA" dirty="0"/>
          </a:p>
        </p:txBody>
      </p:sp>
      <p:sp>
        <p:nvSpPr>
          <p:cNvPr id="3" name="Content Placeholder 2"/>
          <p:cNvSpPr>
            <a:spLocks noGrp="1"/>
          </p:cNvSpPr>
          <p:nvPr>
            <p:ph idx="1"/>
          </p:nvPr>
        </p:nvSpPr>
        <p:spPr/>
        <p:txBody>
          <a:bodyPr>
            <a:normAutofit fontScale="55000" lnSpcReduction="20000"/>
          </a:bodyPr>
          <a:lstStyle/>
          <a:p>
            <a:pPr marL="0" indent="0">
              <a:buNone/>
            </a:pPr>
            <a:r>
              <a:rPr lang="en-ZA" sz="4600" b="1" dirty="0">
                <a:solidFill>
                  <a:schemeClr val="tx1">
                    <a:lumMod val="95000"/>
                    <a:lumOff val="5000"/>
                  </a:schemeClr>
                </a:solidFill>
                <a:hlinkClick r:id="rId2" tooltip="Sasha Planting"/>
              </a:rPr>
              <a:t>Interests involved in the fair use clause</a:t>
            </a:r>
          </a:p>
          <a:p>
            <a:pPr fontAlgn="ctr"/>
            <a:r>
              <a:rPr lang="en-ZA" sz="3100" b="1" dirty="0" smtClean="0">
                <a:solidFill>
                  <a:schemeClr val="tx1">
                    <a:lumMod val="95000"/>
                    <a:lumOff val="5000"/>
                  </a:schemeClr>
                </a:solidFill>
                <a:latin typeface="Droid Sans"/>
                <a:hlinkClick r:id="rId3" tooltip="Posts by Andre Myburgh"/>
              </a:rPr>
              <a:t>Andre </a:t>
            </a:r>
            <a:r>
              <a:rPr lang="en-ZA" sz="3100" b="1" dirty="0" err="1" smtClean="0">
                <a:solidFill>
                  <a:schemeClr val="tx1">
                    <a:lumMod val="95000"/>
                    <a:lumOff val="5000"/>
                  </a:schemeClr>
                </a:solidFill>
                <a:latin typeface="Droid Sans"/>
                <a:hlinkClick r:id="rId3" tooltip="Posts by Andre Myburgh"/>
              </a:rPr>
              <a:t>Myburgh</a:t>
            </a:r>
            <a:r>
              <a:rPr lang="en-ZA" sz="3100" b="1" dirty="0" smtClean="0">
                <a:solidFill>
                  <a:schemeClr val="tx1">
                    <a:lumMod val="95000"/>
                    <a:lumOff val="5000"/>
                  </a:schemeClr>
                </a:solidFill>
                <a:latin typeface="Droid Sans"/>
              </a:rPr>
              <a:t>, “</a:t>
            </a:r>
            <a:r>
              <a:rPr lang="en-ZA" sz="3100" b="1" dirty="0">
                <a:solidFill>
                  <a:schemeClr val="tx1">
                    <a:lumMod val="95000"/>
                    <a:lumOff val="5000"/>
                  </a:schemeClr>
                </a:solidFill>
                <a:latin typeface="Helvetica Neue"/>
              </a:rPr>
              <a:t>Behind </a:t>
            </a:r>
            <a:r>
              <a:rPr lang="en-ZA" sz="3100" b="1" dirty="0" err="1">
                <a:solidFill>
                  <a:schemeClr val="tx1">
                    <a:lumMod val="95000"/>
                    <a:lumOff val="5000"/>
                  </a:schemeClr>
                </a:solidFill>
                <a:latin typeface="Helvetica Neue"/>
              </a:rPr>
              <a:t>Ramaphosa’s</a:t>
            </a:r>
            <a:r>
              <a:rPr lang="en-ZA" sz="3100" b="1" dirty="0">
                <a:solidFill>
                  <a:schemeClr val="tx1">
                    <a:lumMod val="95000"/>
                    <a:lumOff val="5000"/>
                  </a:schemeClr>
                </a:solidFill>
                <a:latin typeface="Helvetica Neue"/>
              </a:rPr>
              <a:t> rejection of the Copyright </a:t>
            </a:r>
            <a:r>
              <a:rPr lang="en-ZA" sz="3100" b="1" dirty="0" smtClean="0">
                <a:solidFill>
                  <a:schemeClr val="tx1">
                    <a:lumMod val="95000"/>
                    <a:lumOff val="5000"/>
                  </a:schemeClr>
                </a:solidFill>
                <a:latin typeface="Helvetica Neue"/>
              </a:rPr>
              <a:t>Bill,” (</a:t>
            </a:r>
            <a:r>
              <a:rPr lang="en-ZA" sz="3100" b="1" dirty="0" err="1" smtClean="0">
                <a:solidFill>
                  <a:schemeClr val="tx1">
                    <a:lumMod val="95000"/>
                    <a:lumOff val="5000"/>
                  </a:schemeClr>
                </a:solidFill>
                <a:latin typeface="Helvetica Neue"/>
              </a:rPr>
              <a:t>Mail&amp;Guardian</a:t>
            </a:r>
            <a:r>
              <a:rPr lang="en-ZA" sz="3100" b="1" dirty="0" smtClean="0">
                <a:solidFill>
                  <a:schemeClr val="tx1">
                    <a:lumMod val="95000"/>
                    <a:lumOff val="5000"/>
                  </a:schemeClr>
                </a:solidFill>
                <a:latin typeface="Helvetica Neue"/>
              </a:rPr>
              <a:t>, 2 Jul 2020)</a:t>
            </a:r>
            <a:endParaRPr lang="en-ZA" sz="3100" dirty="0">
              <a:solidFill>
                <a:schemeClr val="tx1">
                  <a:lumMod val="95000"/>
                  <a:lumOff val="5000"/>
                </a:schemeClr>
              </a:solidFill>
              <a:latin typeface="Open Sans" panose="020B0606030504020204" pitchFamily="34" charset="0"/>
            </a:endParaRPr>
          </a:p>
          <a:p>
            <a:pPr lvl="0">
              <a:buClr>
                <a:srgbClr val="83992A"/>
              </a:buClr>
            </a:pPr>
            <a:r>
              <a:rPr lang="en-ZA" sz="3100" u="sng" dirty="0">
                <a:solidFill>
                  <a:prstClr val="black">
                    <a:lumMod val="95000"/>
                    <a:lumOff val="5000"/>
                  </a:prstClr>
                </a:solidFill>
                <a:latin typeface="Georgia" panose="02040502050405020303" pitchFamily="18" charset="0"/>
                <a:hlinkClick r:id="rId2" tooltip="Sasha Planting"/>
              </a:rPr>
              <a:t>Sasha </a:t>
            </a:r>
            <a:r>
              <a:rPr lang="en-ZA" sz="3100" u="sng" dirty="0" smtClean="0">
                <a:solidFill>
                  <a:prstClr val="black">
                    <a:lumMod val="95000"/>
                    <a:lumOff val="5000"/>
                  </a:prstClr>
                </a:solidFill>
                <a:latin typeface="Georgia" panose="02040502050405020303" pitchFamily="18" charset="0"/>
                <a:hlinkClick r:id="rId2" tooltip="Sasha Planting"/>
              </a:rPr>
              <a:t>Planting</a:t>
            </a:r>
            <a:r>
              <a:rPr lang="en-ZA" sz="3100" dirty="0">
                <a:solidFill>
                  <a:prstClr val="black">
                    <a:lumMod val="95000"/>
                    <a:lumOff val="5000"/>
                  </a:prstClr>
                </a:solidFill>
                <a:latin typeface="roboto"/>
              </a:rPr>
              <a:t>, “</a:t>
            </a:r>
            <a:r>
              <a:rPr lang="en-ZA" sz="3100" dirty="0">
                <a:solidFill>
                  <a:prstClr val="black">
                    <a:lumMod val="95000"/>
                    <a:lumOff val="5000"/>
                  </a:prstClr>
                </a:solidFill>
                <a:latin typeface="inherit"/>
              </a:rPr>
              <a:t>SA’s new copyright law, backed by Google, is slated by the creative industry,” (Daily Maverick, </a:t>
            </a:r>
            <a:r>
              <a:rPr lang="en-ZA" sz="3100" dirty="0">
                <a:solidFill>
                  <a:prstClr val="black">
                    <a:lumMod val="95000"/>
                    <a:lumOff val="5000"/>
                  </a:prstClr>
                </a:solidFill>
                <a:latin typeface="roboto"/>
              </a:rPr>
              <a:t>12 Jun 2022 )</a:t>
            </a:r>
          </a:p>
          <a:p>
            <a:r>
              <a:rPr lang="en-ZA" sz="3100" dirty="0" smtClean="0">
                <a:solidFill>
                  <a:schemeClr val="tx1">
                    <a:lumMod val="95000"/>
                    <a:lumOff val="5000"/>
                  </a:schemeClr>
                </a:solidFill>
                <a:latin typeface="Linux Libertine"/>
              </a:rPr>
              <a:t>Wikimedia </a:t>
            </a:r>
            <a:r>
              <a:rPr lang="en-ZA" sz="3100" dirty="0">
                <a:solidFill>
                  <a:schemeClr val="tx1">
                    <a:lumMod val="95000"/>
                    <a:lumOff val="5000"/>
                  </a:schemeClr>
                </a:solidFill>
                <a:latin typeface="Linux Libertine"/>
              </a:rPr>
              <a:t>South Africa/Copyright Amendment Bill, </a:t>
            </a:r>
            <a:r>
              <a:rPr lang="en-ZA" sz="3100" dirty="0">
                <a:solidFill>
                  <a:schemeClr val="tx1">
                    <a:lumMod val="95000"/>
                    <a:lumOff val="5000"/>
                  </a:schemeClr>
                </a:solidFill>
                <a:latin typeface="Linux Libertine"/>
                <a:hlinkClick r:id="rId4"/>
              </a:rPr>
              <a:t>https://</a:t>
            </a:r>
            <a:r>
              <a:rPr lang="en-ZA" sz="3100" dirty="0" smtClean="0">
                <a:solidFill>
                  <a:schemeClr val="tx1">
                    <a:lumMod val="95000"/>
                    <a:lumOff val="5000"/>
                  </a:schemeClr>
                </a:solidFill>
                <a:latin typeface="Linux Libertine"/>
                <a:hlinkClick r:id="rId4"/>
              </a:rPr>
              <a:t>meta.wikimedia.org/wiki/Wikimedia_South_Africa/Copyright_Amendment_Bill#Supporters</a:t>
            </a:r>
            <a:endParaRPr lang="en-ZA" sz="3100" dirty="0" smtClean="0">
              <a:solidFill>
                <a:schemeClr val="tx1">
                  <a:lumMod val="95000"/>
                  <a:lumOff val="5000"/>
                </a:schemeClr>
              </a:solidFill>
              <a:latin typeface="Linux Libertine"/>
            </a:endParaRPr>
          </a:p>
          <a:p>
            <a:pPr marL="0" indent="0" algn="ctr">
              <a:buNone/>
            </a:pPr>
            <a:r>
              <a:rPr lang="en-ZA" b="1" dirty="0">
                <a:solidFill>
                  <a:srgbClr val="444444"/>
                </a:solidFill>
                <a:latin typeface="Droid Sans"/>
              </a:rPr>
              <a:t/>
            </a:r>
            <a:br>
              <a:rPr lang="en-ZA" b="1" dirty="0">
                <a:solidFill>
                  <a:srgbClr val="444444"/>
                </a:solidFill>
                <a:latin typeface="Droid Sans"/>
              </a:rPr>
            </a:br>
            <a:r>
              <a:rPr lang="en-ZA" b="1" dirty="0" smtClean="0">
                <a:solidFill>
                  <a:srgbClr val="444444"/>
                </a:solidFill>
                <a:latin typeface="Droid Sans"/>
              </a:rPr>
              <a:t>ROLE OF PARLIAMENT: CREATING CONDUCIVE LEGAL FRAMEWORK FOR BUSINESS TO GROW WHILE ENSURING REASONABLE ACCESS TO PROTECTED WORKS, WHICH REQUIRES BALANCING THE INTERESTS OF BUSINESS AND THE PUBLIC</a:t>
            </a:r>
            <a:r>
              <a:rPr lang="en-ZA" b="1" dirty="0"/>
              <a:t/>
            </a:r>
            <a:br>
              <a:rPr lang="en-ZA" b="1" dirty="0"/>
            </a:br>
            <a:endParaRPr lang="en-ZA" b="1" dirty="0"/>
          </a:p>
        </p:txBody>
      </p:sp>
    </p:spTree>
    <p:extLst>
      <p:ext uri="{BB962C8B-B14F-4D97-AF65-F5344CB8AC3E}">
        <p14:creationId xmlns:p14="http://schemas.microsoft.com/office/powerpoint/2010/main" xmlns="" val="854755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Contents of SA fair dealing vs SA fair use vs USA fair use</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364195330"/>
              </p:ext>
            </p:extLst>
          </p:nvPr>
        </p:nvGraphicFramePr>
        <p:xfrm>
          <a:off x="111212" y="2285999"/>
          <a:ext cx="11442355" cy="4627254"/>
        </p:xfrm>
        <a:graphic>
          <a:graphicData uri="http://schemas.openxmlformats.org/drawingml/2006/table">
            <a:tbl>
              <a:tblPr firstRow="1" bandRow="1">
                <a:tableStyleId>{5C22544A-7EE6-4342-B048-85BDC9FD1C3A}</a:tableStyleId>
              </a:tblPr>
              <a:tblGrid>
                <a:gridCol w="1131379">
                  <a:extLst>
                    <a:ext uri="{9D8B030D-6E8A-4147-A177-3AD203B41FA5}">
                      <a16:colId xmlns:a16="http://schemas.microsoft.com/office/drawing/2014/main" xmlns="" val="1771840698"/>
                    </a:ext>
                  </a:extLst>
                </a:gridCol>
                <a:gridCol w="3895542">
                  <a:extLst>
                    <a:ext uri="{9D8B030D-6E8A-4147-A177-3AD203B41FA5}">
                      <a16:colId xmlns:a16="http://schemas.microsoft.com/office/drawing/2014/main" xmlns="" val="173261084"/>
                    </a:ext>
                  </a:extLst>
                </a:gridCol>
                <a:gridCol w="3304141">
                  <a:extLst>
                    <a:ext uri="{9D8B030D-6E8A-4147-A177-3AD203B41FA5}">
                      <a16:colId xmlns:a16="http://schemas.microsoft.com/office/drawing/2014/main" xmlns="" val="1458214992"/>
                    </a:ext>
                  </a:extLst>
                </a:gridCol>
                <a:gridCol w="3111293">
                  <a:extLst>
                    <a:ext uri="{9D8B030D-6E8A-4147-A177-3AD203B41FA5}">
                      <a16:colId xmlns:a16="http://schemas.microsoft.com/office/drawing/2014/main" xmlns="" val="1486716310"/>
                    </a:ext>
                  </a:extLst>
                </a:gridCol>
              </a:tblGrid>
              <a:tr h="604919">
                <a:tc>
                  <a:txBody>
                    <a:bodyPr/>
                    <a:lstStyle/>
                    <a:p>
                      <a:endParaRPr lang="en-ZA" dirty="0"/>
                    </a:p>
                  </a:txBody>
                  <a:tcPr/>
                </a:tc>
                <a:tc>
                  <a:txBody>
                    <a:bodyPr/>
                    <a:lstStyle/>
                    <a:p>
                      <a:r>
                        <a:rPr lang="en-ZA" dirty="0" smtClean="0"/>
                        <a:t>Fair</a:t>
                      </a:r>
                      <a:r>
                        <a:rPr lang="en-ZA" baseline="0" dirty="0" smtClean="0"/>
                        <a:t> dealing, s12</a:t>
                      </a:r>
                      <a:endParaRPr lang="en-ZA" dirty="0"/>
                    </a:p>
                  </a:txBody>
                  <a:tcPr/>
                </a:tc>
                <a:tc>
                  <a:txBody>
                    <a:bodyPr/>
                    <a:lstStyle/>
                    <a:p>
                      <a:r>
                        <a:rPr lang="en-ZA" dirty="0" smtClean="0"/>
                        <a:t>Fair use,</a:t>
                      </a:r>
                      <a:r>
                        <a:rPr lang="en-ZA" baseline="0" dirty="0" smtClean="0"/>
                        <a:t> s12A</a:t>
                      </a:r>
                      <a:endParaRPr lang="en-ZA" dirty="0"/>
                    </a:p>
                  </a:txBody>
                  <a:tcPr/>
                </a:tc>
                <a:tc>
                  <a:txBody>
                    <a:bodyPr/>
                    <a:lstStyle/>
                    <a:p>
                      <a:r>
                        <a:rPr lang="en-ZA" dirty="0" smtClean="0"/>
                        <a:t>Specific exceptions</a:t>
                      </a:r>
                      <a:r>
                        <a:rPr lang="en-ZA" baseline="0" dirty="0" smtClean="0"/>
                        <a:t> to all works, s12B</a:t>
                      </a:r>
                      <a:endParaRPr lang="en-ZA" dirty="0"/>
                    </a:p>
                  </a:txBody>
                  <a:tcPr/>
                </a:tc>
                <a:extLst>
                  <a:ext uri="{0D108BD9-81ED-4DB2-BD59-A6C34878D82A}">
                    <a16:rowId xmlns:a16="http://schemas.microsoft.com/office/drawing/2014/main" xmlns="" val="2316675156"/>
                  </a:ext>
                </a:extLst>
              </a:tr>
              <a:tr h="621268">
                <a:tc>
                  <a:txBody>
                    <a:bodyPr/>
                    <a:lstStyle/>
                    <a:p>
                      <a:r>
                        <a:rPr lang="en-ZA" dirty="0" smtClean="0"/>
                        <a:t>Fair uses</a:t>
                      </a:r>
                      <a:endParaRPr lang="en-ZA" dirty="0"/>
                    </a:p>
                  </a:txBody>
                  <a:tcPr/>
                </a:tc>
                <a:tc>
                  <a:txBody>
                    <a:bodyPr/>
                    <a:lstStyle/>
                    <a:p>
                      <a:r>
                        <a:rPr lang="en-GB" sz="1400" dirty="0" smtClean="0">
                          <a:effectLst/>
                          <a:latin typeface="Times New Roman" panose="02020603050405020304" pitchFamily="18" charset="0"/>
                          <a:ea typeface="Calibri" panose="020F0502020204030204" pitchFamily="34" charset="0"/>
                        </a:rPr>
                        <a:t>Research and private study or for personal or private use</a:t>
                      </a:r>
                      <a:endParaRPr lang="en-ZA" sz="1400" dirty="0"/>
                    </a:p>
                  </a:txBody>
                  <a:tcPr/>
                </a:tc>
                <a:tc>
                  <a:txBody>
                    <a:bodyPr/>
                    <a:lstStyle/>
                    <a:p>
                      <a:r>
                        <a:rPr lang="en-GB" sz="1400" dirty="0" smtClean="0">
                          <a:effectLst/>
                          <a:latin typeface="Times New Roman" panose="02020603050405020304" pitchFamily="18" charset="0"/>
                          <a:ea typeface="Calibri" panose="020F0502020204030204" pitchFamily="34" charset="0"/>
                        </a:rPr>
                        <a:t>Research, personal study and private use, including time shifting and format shifting</a:t>
                      </a:r>
                      <a:endParaRPr lang="en-ZA" sz="1400" dirty="0"/>
                    </a:p>
                  </a:txBody>
                  <a:tcPr/>
                </a:tc>
                <a:tc>
                  <a:txBody>
                    <a:bodyPr/>
                    <a:lstStyle/>
                    <a:p>
                      <a:endParaRPr lang="en-ZA" sz="1400"/>
                    </a:p>
                  </a:txBody>
                  <a:tcPr/>
                </a:tc>
                <a:extLst>
                  <a:ext uri="{0D108BD9-81ED-4DB2-BD59-A6C34878D82A}">
                    <a16:rowId xmlns:a16="http://schemas.microsoft.com/office/drawing/2014/main" xmlns="" val="2718565954"/>
                  </a:ext>
                </a:extLst>
              </a:tr>
              <a:tr h="345668">
                <a:tc>
                  <a:txBody>
                    <a:bodyPr/>
                    <a:lstStyle/>
                    <a:p>
                      <a:endParaRPr lang="en-ZA"/>
                    </a:p>
                  </a:txBody>
                  <a:tcPr/>
                </a:tc>
                <a:tc>
                  <a:txBody>
                    <a:bodyPr/>
                    <a:lstStyle/>
                    <a:p>
                      <a:r>
                        <a:rPr lang="en-GB" sz="1400" dirty="0" smtClean="0">
                          <a:effectLst/>
                          <a:latin typeface="Times New Roman" panose="02020603050405020304" pitchFamily="18" charset="0"/>
                          <a:ea typeface="Calibri" panose="020F0502020204030204" pitchFamily="34" charset="0"/>
                        </a:rPr>
                        <a:t>Criticism or review </a:t>
                      </a:r>
                      <a:endParaRPr lang="en-ZA" sz="1400" dirty="0"/>
                    </a:p>
                  </a:txBody>
                  <a:tcPr/>
                </a:tc>
                <a:tc>
                  <a:txBody>
                    <a:bodyPr/>
                    <a:lstStyle/>
                    <a:p>
                      <a:r>
                        <a:rPr lang="en-GB" sz="1400" dirty="0" smtClean="0">
                          <a:effectLst/>
                          <a:latin typeface="Times New Roman" panose="02020603050405020304" pitchFamily="18" charset="0"/>
                          <a:ea typeface="Calibri" panose="020F0502020204030204" pitchFamily="34" charset="0"/>
                        </a:rPr>
                        <a:t>Criticism or review </a:t>
                      </a:r>
                      <a:endParaRPr lang="en-ZA" sz="1400" dirty="0"/>
                    </a:p>
                  </a:txBody>
                  <a:tcPr/>
                </a:tc>
                <a:tc>
                  <a:txBody>
                    <a:bodyPr/>
                    <a:lstStyle/>
                    <a:p>
                      <a:endParaRPr lang="en-ZA" sz="1400" dirty="0"/>
                    </a:p>
                  </a:txBody>
                  <a:tcPr/>
                </a:tc>
                <a:extLst>
                  <a:ext uri="{0D108BD9-81ED-4DB2-BD59-A6C34878D82A}">
                    <a16:rowId xmlns:a16="http://schemas.microsoft.com/office/drawing/2014/main" xmlns="" val="1139540094"/>
                  </a:ext>
                </a:extLst>
              </a:tr>
              <a:tr h="652903">
                <a:tc>
                  <a:txBody>
                    <a:bodyPr/>
                    <a:lstStyle/>
                    <a:p>
                      <a:endParaRPr lang="en-ZA"/>
                    </a:p>
                  </a:txBody>
                  <a:tcPr/>
                </a:tc>
                <a:tc>
                  <a:txBody>
                    <a:bodyPr/>
                    <a:lstStyle/>
                    <a:p>
                      <a:pPr algn="just">
                        <a:lnSpc>
                          <a:spcPct val="107000"/>
                        </a:lnSpc>
                        <a:spcAft>
                          <a:spcPts val="800"/>
                        </a:spcAft>
                      </a:pPr>
                      <a:r>
                        <a:rPr lang="en-GB" sz="1400" dirty="0" smtClean="0">
                          <a:effectLst/>
                          <a:latin typeface="Times New Roman" panose="02020603050405020304" pitchFamily="18" charset="0"/>
                          <a:ea typeface="Calibri" panose="020F0502020204030204" pitchFamily="34" charset="0"/>
                          <a:cs typeface="Times New Roman" panose="02020603050405020304" pitchFamily="18" charset="0"/>
                        </a:rPr>
                        <a:t>Reporting current events</a:t>
                      </a:r>
                      <a:endParaRPr lang="en-ZA" sz="1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ZA" sz="1400" dirty="0"/>
                    </a:p>
                  </a:txBody>
                  <a:tcPr/>
                </a:tc>
                <a:tc>
                  <a:txBody>
                    <a:bodyPr/>
                    <a:lstStyle/>
                    <a:p>
                      <a:pPr algn="just">
                        <a:lnSpc>
                          <a:spcPct val="107000"/>
                        </a:lnSpc>
                        <a:spcAft>
                          <a:spcPts val="800"/>
                        </a:spcAft>
                      </a:pPr>
                      <a:r>
                        <a:rPr lang="en-GB" sz="1400" dirty="0" smtClean="0">
                          <a:effectLst/>
                          <a:latin typeface="Times New Roman" panose="02020603050405020304" pitchFamily="18" charset="0"/>
                          <a:ea typeface="Calibri" panose="020F0502020204030204" pitchFamily="34" charset="0"/>
                          <a:cs typeface="Times New Roman" panose="02020603050405020304" pitchFamily="18" charset="0"/>
                        </a:rPr>
                        <a:t>Reporting current events</a:t>
                      </a:r>
                      <a:endParaRPr lang="en-ZA" sz="1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ZA" sz="1400" dirty="0"/>
                    </a:p>
                  </a:txBody>
                  <a:tcPr/>
                </a:tc>
                <a:tc>
                  <a:txBody>
                    <a:bodyPr/>
                    <a:lstStyle/>
                    <a:p>
                      <a:pPr algn="just">
                        <a:lnSpc>
                          <a:spcPct val="107000"/>
                        </a:lnSpc>
                        <a:spcAft>
                          <a:spcPts val="800"/>
                        </a:spcAft>
                      </a:pPr>
                      <a:r>
                        <a:rPr lang="en-GB" sz="1400" dirty="0" smtClean="0">
                          <a:effectLst/>
                          <a:latin typeface="Times New Roman" panose="02020603050405020304" pitchFamily="18" charset="0"/>
                          <a:ea typeface="Calibri" panose="020F0502020204030204" pitchFamily="34" charset="0"/>
                          <a:cs typeface="Times New Roman" panose="02020603050405020304" pitchFamily="18" charset="0"/>
                        </a:rPr>
                        <a:t>indicate source and name</a:t>
                      </a:r>
                      <a:endParaRPr lang="en-ZA" sz="1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ZA" sz="1400" dirty="0"/>
                    </a:p>
                  </a:txBody>
                  <a:tcPr/>
                </a:tc>
                <a:extLst>
                  <a:ext uri="{0D108BD9-81ED-4DB2-BD59-A6C34878D82A}">
                    <a16:rowId xmlns:a16="http://schemas.microsoft.com/office/drawing/2014/main" xmlns="" val="2365821786"/>
                  </a:ext>
                </a:extLst>
              </a:tr>
              <a:tr h="486705">
                <a:tc>
                  <a:txBody>
                    <a:bodyPr/>
                    <a:lstStyle/>
                    <a:p>
                      <a:endParaRPr lang="en-ZA"/>
                    </a:p>
                  </a:txBody>
                  <a:tcPr/>
                </a:tc>
                <a:tc>
                  <a:txBody>
                    <a:bodyPr/>
                    <a:lstStyle/>
                    <a:p>
                      <a:r>
                        <a:rPr lang="en-ZA" sz="1400" dirty="0" smtClean="0"/>
                        <a:t>Judicial</a:t>
                      </a:r>
                      <a:r>
                        <a:rPr lang="en-ZA" sz="1400" baseline="0" dirty="0" smtClean="0"/>
                        <a:t> proceedings</a:t>
                      </a:r>
                      <a:endParaRPr lang="en-ZA" sz="1400" dirty="0"/>
                    </a:p>
                  </a:txBody>
                  <a:tcPr/>
                </a:tc>
                <a:tc>
                  <a:txBody>
                    <a:bodyPr/>
                    <a:lstStyle/>
                    <a:p>
                      <a:endParaRPr lang="en-ZA" sz="1400" dirty="0"/>
                    </a:p>
                  </a:txBody>
                  <a:tcPr/>
                </a:tc>
                <a:tc>
                  <a:txBody>
                    <a:bodyPr/>
                    <a:lstStyle/>
                    <a:p>
                      <a:r>
                        <a:rPr lang="en-ZA" sz="1400" dirty="0" smtClean="0"/>
                        <a:t>Judicial proceedings</a:t>
                      </a:r>
                      <a:endParaRPr lang="en-ZA" sz="1400" dirty="0"/>
                    </a:p>
                  </a:txBody>
                  <a:tcPr/>
                </a:tc>
                <a:extLst>
                  <a:ext uri="{0D108BD9-81ED-4DB2-BD59-A6C34878D82A}">
                    <a16:rowId xmlns:a16="http://schemas.microsoft.com/office/drawing/2014/main" xmlns="" val="2375111515"/>
                  </a:ext>
                </a:extLst>
              </a:tr>
              <a:tr h="605081">
                <a:tc>
                  <a:txBody>
                    <a:bodyPr/>
                    <a:lstStyle/>
                    <a:p>
                      <a:endParaRPr lang="en-ZA" dirty="0"/>
                    </a:p>
                  </a:txBody>
                  <a:tcPr/>
                </a:tc>
                <a:tc>
                  <a:txBody>
                    <a:bodyPr/>
                    <a:lstStyle/>
                    <a:p>
                      <a:r>
                        <a:rPr lang="en-GB" sz="1400" dirty="0" smtClean="0">
                          <a:effectLst/>
                          <a:latin typeface="Times New Roman" panose="02020603050405020304" pitchFamily="18" charset="0"/>
                          <a:ea typeface="Calibri" panose="020F0502020204030204" pitchFamily="34" charset="0"/>
                        </a:rPr>
                        <a:t>Quotations and illustration for teaching purposes subject</a:t>
                      </a:r>
                      <a:r>
                        <a:rPr lang="en-GB" sz="1400" baseline="0" dirty="0" smtClean="0">
                          <a:effectLst/>
                          <a:latin typeface="Times New Roman" panose="02020603050405020304" pitchFamily="18" charset="0"/>
                          <a:ea typeface="Calibri" panose="020F0502020204030204" pitchFamily="34" charset="0"/>
                        </a:rPr>
                        <a:t> to fair practice…</a:t>
                      </a:r>
                      <a:endParaRPr lang="en-ZA" sz="1400" dirty="0"/>
                    </a:p>
                  </a:txBody>
                  <a:tcPr/>
                </a:tc>
                <a:tc>
                  <a:txBody>
                    <a:bodyPr/>
                    <a:lstStyle/>
                    <a:p>
                      <a:endParaRPr lang="en-ZA" sz="1400" dirty="0"/>
                    </a:p>
                  </a:txBody>
                  <a:tcPr/>
                </a:tc>
                <a:tc>
                  <a:txBody>
                    <a:bodyPr/>
                    <a:lstStyle/>
                    <a:p>
                      <a:r>
                        <a:rPr lang="en-GB" sz="1400" u="sng" dirty="0" smtClean="0">
                          <a:effectLst/>
                          <a:latin typeface="Times New Roman" panose="02020603050405020304" pitchFamily="18" charset="0"/>
                          <a:ea typeface="Calibri" panose="020F0502020204030204" pitchFamily="34" charset="0"/>
                        </a:rPr>
                        <a:t>Any</a:t>
                      </a:r>
                      <a:r>
                        <a:rPr lang="en-GB" sz="1400" dirty="0" smtClean="0">
                          <a:effectLst/>
                          <a:latin typeface="Times New Roman" panose="02020603050405020304" pitchFamily="18" charset="0"/>
                          <a:ea typeface="Calibri" panose="020F0502020204030204" pitchFamily="34" charset="0"/>
                        </a:rPr>
                        <a:t> quotation</a:t>
                      </a:r>
                      <a:r>
                        <a:rPr lang="en-GB" sz="1400" baseline="0" dirty="0" smtClean="0">
                          <a:effectLst/>
                          <a:latin typeface="Times New Roman" panose="02020603050405020304" pitchFamily="18" charset="0"/>
                          <a:ea typeface="Calibri" panose="020F0502020204030204" pitchFamily="34" charset="0"/>
                        </a:rPr>
                        <a:t> subject to fair practice…</a:t>
                      </a:r>
                      <a:endParaRPr lang="en-ZA" sz="1400" dirty="0"/>
                    </a:p>
                  </a:txBody>
                  <a:tcPr/>
                </a:tc>
                <a:extLst>
                  <a:ext uri="{0D108BD9-81ED-4DB2-BD59-A6C34878D82A}">
                    <a16:rowId xmlns:a16="http://schemas.microsoft.com/office/drawing/2014/main" xmlns="" val="4074268954"/>
                  </a:ext>
                </a:extLst>
              </a:tr>
              <a:tr h="1255457">
                <a:tc>
                  <a:txBody>
                    <a:bodyPr/>
                    <a:lstStyle/>
                    <a:p>
                      <a:endParaRPr lang="en-ZA"/>
                    </a:p>
                  </a:txBody>
                  <a:tcPr/>
                </a:tc>
                <a:tc>
                  <a:txBody>
                    <a:bodyPr/>
                    <a:lstStyle/>
                    <a:p>
                      <a:endParaRPr lang="en-ZA" sz="1400" dirty="0"/>
                    </a:p>
                  </a:txBody>
                  <a:tcPr/>
                </a:tc>
                <a:tc>
                  <a:txBody>
                    <a:bodyPr/>
                    <a:lstStyle/>
                    <a:p>
                      <a:endParaRPr lang="en-ZA" sz="1400" dirty="0"/>
                    </a:p>
                  </a:txBody>
                  <a:tcPr/>
                </a:tc>
                <a:tc>
                  <a:txBody>
                    <a:bodyPr/>
                    <a:lstStyle/>
                    <a:p>
                      <a:r>
                        <a:rPr lang="en-GB" sz="1400" dirty="0" smtClean="0">
                          <a:solidFill>
                            <a:srgbClr val="C00000"/>
                          </a:solidFill>
                          <a:effectLst/>
                          <a:latin typeface="Times New Roman" panose="02020603050405020304" pitchFamily="18" charset="0"/>
                          <a:ea typeface="Calibri" panose="020F0502020204030204" pitchFamily="34" charset="0"/>
                        </a:rPr>
                        <a:t>Personal copies by natural persons for non-commercial purposes</a:t>
                      </a:r>
                      <a:r>
                        <a:rPr lang="en-GB" sz="1400" baseline="0" dirty="0" smtClean="0">
                          <a:solidFill>
                            <a:srgbClr val="C00000"/>
                          </a:solidFill>
                          <a:effectLst/>
                          <a:latin typeface="Times New Roman" panose="02020603050405020304" pitchFamily="18" charset="0"/>
                          <a:ea typeface="Calibri" panose="020F0502020204030204" pitchFamily="34" charset="0"/>
                        </a:rPr>
                        <a:t>: </a:t>
                      </a:r>
                      <a:r>
                        <a:rPr lang="en-GB" sz="1400" dirty="0" smtClean="0">
                          <a:solidFill>
                            <a:srgbClr val="C00000"/>
                          </a:solidFill>
                          <a:effectLst/>
                          <a:latin typeface="Times New Roman" panose="02020603050405020304" pitchFamily="18" charset="0"/>
                          <a:ea typeface="Calibri" panose="020F0502020204030204" pitchFamily="34" charset="0"/>
                        </a:rPr>
                        <a:t>back-up copy, format/time shifting, storage include electronic storage</a:t>
                      </a:r>
                      <a:endParaRPr lang="en-ZA" sz="1400" dirty="0">
                        <a:solidFill>
                          <a:srgbClr val="C00000"/>
                        </a:solidFill>
                      </a:endParaRPr>
                    </a:p>
                  </a:txBody>
                  <a:tcPr/>
                </a:tc>
                <a:extLst>
                  <a:ext uri="{0D108BD9-81ED-4DB2-BD59-A6C34878D82A}">
                    <a16:rowId xmlns:a16="http://schemas.microsoft.com/office/drawing/2014/main" xmlns="" val="896029148"/>
                  </a:ext>
                </a:extLst>
              </a:tr>
            </a:tbl>
          </a:graphicData>
        </a:graphic>
      </p:graphicFrame>
    </p:spTree>
    <p:extLst>
      <p:ext uri="{BB962C8B-B14F-4D97-AF65-F5344CB8AC3E}">
        <p14:creationId xmlns:p14="http://schemas.microsoft.com/office/powerpoint/2010/main" xmlns="" val="188574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Contents of fair use vs fair dealing</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016171289"/>
              </p:ext>
            </p:extLst>
          </p:nvPr>
        </p:nvGraphicFramePr>
        <p:xfrm>
          <a:off x="231820" y="2003673"/>
          <a:ext cx="11719773" cy="4803987"/>
        </p:xfrm>
        <a:graphic>
          <a:graphicData uri="http://schemas.openxmlformats.org/drawingml/2006/table">
            <a:tbl>
              <a:tblPr firstRow="1" bandRow="1">
                <a:tableStyleId>{5C22544A-7EE6-4342-B048-85BDC9FD1C3A}</a:tableStyleId>
              </a:tblPr>
              <a:tblGrid>
                <a:gridCol w="1288979">
                  <a:extLst>
                    <a:ext uri="{9D8B030D-6E8A-4147-A177-3AD203B41FA5}">
                      <a16:colId xmlns:a16="http://schemas.microsoft.com/office/drawing/2014/main" xmlns="" val="2976922552"/>
                    </a:ext>
                  </a:extLst>
                </a:gridCol>
                <a:gridCol w="4145142">
                  <a:extLst>
                    <a:ext uri="{9D8B030D-6E8A-4147-A177-3AD203B41FA5}">
                      <a16:colId xmlns:a16="http://schemas.microsoft.com/office/drawing/2014/main" xmlns="" val="1653955195"/>
                    </a:ext>
                  </a:extLst>
                </a:gridCol>
                <a:gridCol w="5229182">
                  <a:extLst>
                    <a:ext uri="{9D8B030D-6E8A-4147-A177-3AD203B41FA5}">
                      <a16:colId xmlns:a16="http://schemas.microsoft.com/office/drawing/2014/main" xmlns="" val="4188321084"/>
                    </a:ext>
                  </a:extLst>
                </a:gridCol>
                <a:gridCol w="1056470">
                  <a:extLst>
                    <a:ext uri="{9D8B030D-6E8A-4147-A177-3AD203B41FA5}">
                      <a16:colId xmlns:a16="http://schemas.microsoft.com/office/drawing/2014/main" xmlns="" val="3523021520"/>
                    </a:ext>
                  </a:extLst>
                </a:gridCol>
              </a:tblGrid>
              <a:tr h="348866">
                <a:tc>
                  <a:txBody>
                    <a:bodyPr/>
                    <a:lstStyle/>
                    <a:p>
                      <a:endParaRPr lang="en-ZA" dirty="0"/>
                    </a:p>
                  </a:txBody>
                  <a:tcPr/>
                </a:tc>
                <a:tc>
                  <a:txBody>
                    <a:bodyPr/>
                    <a:lstStyle/>
                    <a:p>
                      <a:r>
                        <a:rPr lang="en-ZA" dirty="0" smtClean="0"/>
                        <a:t>Fair dealing, s12</a:t>
                      </a:r>
                      <a:endParaRPr lang="en-ZA" dirty="0"/>
                    </a:p>
                  </a:txBody>
                  <a:tcPr/>
                </a:tc>
                <a:tc>
                  <a:txBody>
                    <a:bodyPr/>
                    <a:lstStyle/>
                    <a:p>
                      <a:r>
                        <a:rPr lang="en-ZA" dirty="0" smtClean="0"/>
                        <a:t>Fair use, s12A</a:t>
                      </a:r>
                      <a:endParaRPr lang="en-ZA" dirty="0"/>
                    </a:p>
                  </a:txBody>
                  <a:tcPr/>
                </a:tc>
                <a:tc>
                  <a:txBody>
                    <a:bodyPr/>
                    <a:lstStyle/>
                    <a:p>
                      <a:r>
                        <a:rPr lang="en-ZA" dirty="0" smtClean="0"/>
                        <a:t>s12B</a:t>
                      </a:r>
                      <a:endParaRPr lang="en-ZA" dirty="0"/>
                    </a:p>
                  </a:txBody>
                  <a:tcPr/>
                </a:tc>
                <a:extLst>
                  <a:ext uri="{0D108BD9-81ED-4DB2-BD59-A6C34878D82A}">
                    <a16:rowId xmlns:a16="http://schemas.microsoft.com/office/drawing/2014/main" xmlns="" val="131151539"/>
                  </a:ext>
                </a:extLst>
              </a:tr>
              <a:tr h="872165">
                <a:tc>
                  <a:txBody>
                    <a:bodyPr/>
                    <a:lstStyle/>
                    <a:p>
                      <a:r>
                        <a:rPr lang="en-ZA" dirty="0" smtClean="0"/>
                        <a:t>Criteria for adding new uses</a:t>
                      </a:r>
                      <a:endParaRPr lang="en-ZA" dirty="0"/>
                    </a:p>
                  </a:txBody>
                  <a:tcPr/>
                </a:tc>
                <a:tc>
                  <a:txBody>
                    <a:bodyPr/>
                    <a:lstStyle/>
                    <a:p>
                      <a:r>
                        <a:rPr lang="en-ZA" dirty="0" smtClean="0"/>
                        <a:t>N/A</a:t>
                      </a:r>
                      <a:r>
                        <a:rPr lang="en-ZA" baseline="0" dirty="0" smtClean="0"/>
                        <a:t> because list is closed</a:t>
                      </a:r>
                      <a:endParaRPr lang="en-ZA" dirty="0"/>
                    </a:p>
                  </a:txBody>
                  <a:tcPr/>
                </a:tc>
                <a:tc>
                  <a:txBody>
                    <a:bodyPr/>
                    <a:lstStyle/>
                    <a:p>
                      <a:r>
                        <a:rPr lang="en-ZA" dirty="0" smtClean="0"/>
                        <a:t>Open list:</a:t>
                      </a:r>
                      <a:r>
                        <a:rPr lang="en-ZA" baseline="0" dirty="0" smtClean="0"/>
                        <a:t> </a:t>
                      </a:r>
                      <a:r>
                        <a:rPr lang="en-ZA" b="1" dirty="0" smtClean="0">
                          <a:solidFill>
                            <a:srgbClr val="C00000"/>
                          </a:solidFill>
                        </a:rPr>
                        <a:t>Not provided for, leaving it </a:t>
                      </a:r>
                      <a:r>
                        <a:rPr lang="en-ZA" b="1" dirty="0" err="1" smtClean="0">
                          <a:solidFill>
                            <a:srgbClr val="C00000"/>
                          </a:solidFill>
                        </a:rPr>
                        <a:t>upto</a:t>
                      </a:r>
                      <a:r>
                        <a:rPr lang="en-ZA" b="1" dirty="0" smtClean="0">
                          <a:solidFill>
                            <a:srgbClr val="C00000"/>
                          </a:solidFill>
                        </a:rPr>
                        <a:t> the courts</a:t>
                      </a:r>
                      <a:endParaRPr lang="en-ZA" b="1" dirty="0">
                        <a:solidFill>
                          <a:srgbClr val="C00000"/>
                        </a:solidFill>
                      </a:endParaRPr>
                    </a:p>
                  </a:txBody>
                  <a:tcPr/>
                </a:tc>
                <a:tc>
                  <a:txBody>
                    <a:bodyPr/>
                    <a:lstStyle/>
                    <a:p>
                      <a:r>
                        <a:rPr lang="en-ZA" dirty="0" smtClean="0"/>
                        <a:t>N/A</a:t>
                      </a:r>
                      <a:endParaRPr lang="en-ZA" dirty="0"/>
                    </a:p>
                  </a:txBody>
                  <a:tcPr/>
                </a:tc>
                <a:extLst>
                  <a:ext uri="{0D108BD9-81ED-4DB2-BD59-A6C34878D82A}">
                    <a16:rowId xmlns:a16="http://schemas.microsoft.com/office/drawing/2014/main" xmlns="" val="4115619261"/>
                  </a:ext>
                </a:extLst>
              </a:tr>
              <a:tr h="3523827">
                <a:tc>
                  <a:txBody>
                    <a:bodyPr/>
                    <a:lstStyle/>
                    <a:p>
                      <a:r>
                        <a:rPr lang="en-ZA" dirty="0" smtClean="0"/>
                        <a:t>Criteria for determining</a:t>
                      </a:r>
                      <a:r>
                        <a:rPr lang="en-ZA" baseline="0" dirty="0" smtClean="0"/>
                        <a:t> fairness</a:t>
                      </a:r>
                      <a:endParaRPr lang="en-ZA" dirty="0"/>
                    </a:p>
                  </a:txBody>
                  <a:tcPr/>
                </a:tc>
                <a:tc>
                  <a:txBody>
                    <a:bodyPr/>
                    <a:lstStyle/>
                    <a:p>
                      <a:r>
                        <a:rPr lang="en-ZA" dirty="0" smtClean="0"/>
                        <a:t>Courts</a:t>
                      </a:r>
                      <a:r>
                        <a:rPr lang="en-ZA" baseline="0" dirty="0" smtClean="0"/>
                        <a:t> developed it in </a:t>
                      </a:r>
                      <a:r>
                        <a:rPr lang="en-ZA" baseline="0" dirty="0" err="1" smtClean="0"/>
                        <a:t>Moneyweb</a:t>
                      </a:r>
                      <a:endParaRPr lang="en-ZA" baseline="0" dirty="0" smtClean="0"/>
                    </a:p>
                    <a:p>
                      <a:pPr marL="342900" lvl="0" indent="-342900" algn="just">
                        <a:buFont typeface="+mj-lt"/>
                        <a:buAutoNum type="romanLcParenR"/>
                      </a:pPr>
                      <a:r>
                        <a:rPr lang="en-GB" dirty="0" smtClean="0">
                          <a:effectLst/>
                          <a:latin typeface="Times New Roman" panose="02020603050405020304" pitchFamily="18" charset="0"/>
                          <a:ea typeface="Calibri" panose="020F0502020204030204" pitchFamily="34" charset="0"/>
                          <a:cs typeface="Times New Roman" panose="02020603050405020304" pitchFamily="18" charset="0"/>
                        </a:rPr>
                        <a:t>‘the nature of the medium in which the works have been published;</a:t>
                      </a:r>
                      <a:endParaRPr lang="en-ZA"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romanLcParenR"/>
                      </a:pPr>
                      <a:r>
                        <a:rPr lang="en-GB" dirty="0" smtClean="0">
                          <a:effectLst/>
                          <a:latin typeface="Times New Roman" panose="02020603050405020304" pitchFamily="18" charset="0"/>
                          <a:ea typeface="Calibri" panose="020F0502020204030204" pitchFamily="34" charset="0"/>
                          <a:cs typeface="Times New Roman" panose="02020603050405020304" pitchFamily="18" charset="0"/>
                        </a:rPr>
                        <a:t>whether the original work has already been published; </a:t>
                      </a:r>
                      <a:endParaRPr lang="en-ZA"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romanLcParenR"/>
                      </a:pPr>
                      <a:r>
                        <a:rPr lang="en-GB" dirty="0" smtClean="0">
                          <a:effectLst/>
                          <a:latin typeface="Times New Roman" panose="02020603050405020304" pitchFamily="18" charset="0"/>
                          <a:ea typeface="Calibri" panose="020F0502020204030204" pitchFamily="34" charset="0"/>
                          <a:cs typeface="Times New Roman" panose="02020603050405020304" pitchFamily="18" charset="0"/>
                        </a:rPr>
                        <a:t>the time lapse between the publication of the two works; </a:t>
                      </a:r>
                      <a:endParaRPr lang="en-ZA"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romanLcParenR"/>
                      </a:pPr>
                      <a:r>
                        <a:rPr lang="en-GB" dirty="0" smtClean="0">
                          <a:effectLst/>
                          <a:latin typeface="Times New Roman" panose="02020603050405020304" pitchFamily="18" charset="0"/>
                          <a:ea typeface="Calibri" panose="020F0502020204030204" pitchFamily="34" charset="0"/>
                          <a:cs typeface="Times New Roman" panose="02020603050405020304" pitchFamily="18" charset="0"/>
                        </a:rPr>
                        <a:t>the amount (quality and quantity) of the work that has been taken; and </a:t>
                      </a:r>
                      <a:endParaRPr lang="en-ZA"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sz="1100" dirty="0" smtClean="0">
                          <a:effectLst/>
                          <a:latin typeface="Times New Roman" panose="02020603050405020304" pitchFamily="18" charset="0"/>
                          <a:ea typeface="Calibri" panose="020F0502020204030204" pitchFamily="34" charset="0"/>
                        </a:rPr>
                        <a:t> the extent of the acknowledgement given to the original work.</a:t>
                      </a:r>
                      <a:endParaRPr lang="en-ZA" dirty="0"/>
                    </a:p>
                  </a:txBody>
                  <a:tcPr/>
                </a:tc>
                <a:tc>
                  <a:txBody>
                    <a:bodyPr/>
                    <a:lstStyle/>
                    <a:p>
                      <a:pPr algn="just">
                        <a:lnSpc>
                          <a:spcPct val="107000"/>
                        </a:lnSpc>
                        <a:spcAft>
                          <a:spcPts val="800"/>
                        </a:spcAft>
                      </a:pPr>
                      <a:r>
                        <a:rPr lang="en-ZA" dirty="0" smtClean="0"/>
                        <a:t>Provided for</a:t>
                      </a:r>
                      <a:r>
                        <a:rPr lang="en-ZA" baseline="0" dirty="0" smtClean="0"/>
                        <a:t> in the Bill</a:t>
                      </a:r>
                      <a:r>
                        <a:rPr lang="en-GB"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romanLcParenR"/>
                      </a:pPr>
                      <a:r>
                        <a:rPr lang="en-GB" dirty="0" smtClean="0">
                          <a:effectLst/>
                          <a:latin typeface="Times New Roman" panose="02020603050405020304" pitchFamily="18" charset="0"/>
                          <a:ea typeface="Calibri" panose="020F0502020204030204" pitchFamily="34" charset="0"/>
                        </a:rPr>
                        <a:t>The nature of the work in question</a:t>
                      </a:r>
                      <a:endParaRPr lang="en-ZA" dirty="0" smtClean="0">
                        <a:effectLst/>
                      </a:endParaRPr>
                    </a:p>
                    <a:p>
                      <a:pPr marL="342900" lvl="0" indent="-342900" algn="just">
                        <a:buFont typeface="+mj-lt"/>
                        <a:buAutoNum type="romanLcParenR"/>
                      </a:pPr>
                      <a:r>
                        <a:rPr lang="en-GB" dirty="0" smtClean="0">
                          <a:effectLst/>
                          <a:latin typeface="Times New Roman" panose="02020603050405020304" pitchFamily="18" charset="0"/>
                          <a:ea typeface="Calibri" panose="020F0502020204030204" pitchFamily="34" charset="0"/>
                        </a:rPr>
                        <a:t>Whether the work taken is substantial in relation to entire work</a:t>
                      </a:r>
                      <a:endParaRPr lang="en-ZA" dirty="0" smtClean="0">
                        <a:effectLst/>
                      </a:endParaRPr>
                    </a:p>
                    <a:p>
                      <a:pPr marL="342900" lvl="0" indent="-342900" algn="just">
                        <a:buFont typeface="+mj-lt"/>
                        <a:buAutoNum type="romanLcParenR"/>
                      </a:pPr>
                      <a:r>
                        <a:rPr lang="en-GB" dirty="0" smtClean="0">
                          <a:effectLst/>
                          <a:latin typeface="Times New Roman" panose="02020603050405020304" pitchFamily="18" charset="0"/>
                          <a:ea typeface="Calibri" panose="020F0502020204030204" pitchFamily="34" charset="0"/>
                        </a:rPr>
                        <a:t>The nature and purpose of the work, which includes</a:t>
                      </a:r>
                      <a:endParaRPr lang="en-ZA" dirty="0" smtClean="0">
                        <a:effectLst/>
                      </a:endParaRPr>
                    </a:p>
                    <a:p>
                      <a:r>
                        <a:rPr lang="en-GB" sz="1600" dirty="0" smtClean="0">
                          <a:effectLst/>
                          <a:latin typeface="Times New Roman" panose="02020603050405020304" pitchFamily="18" charset="0"/>
                          <a:ea typeface="Calibri" panose="020F0502020204030204" pitchFamily="34" charset="0"/>
                        </a:rPr>
                        <a:t>    </a:t>
                      </a:r>
                      <a:r>
                        <a:rPr lang="en-GB" sz="1800" dirty="0" smtClean="0">
                          <a:effectLst/>
                          <a:latin typeface="Times New Roman" panose="02020603050405020304" pitchFamily="18" charset="0"/>
                          <a:ea typeface="Calibri" panose="020F0502020204030204" pitchFamily="34" charset="0"/>
                        </a:rPr>
                        <a:t>aa) </a:t>
                      </a:r>
                      <a:r>
                        <a:rPr lang="en-GB" sz="1800" dirty="0" smtClean="0">
                          <a:effectLst/>
                          <a:highlight>
                            <a:srgbClr val="FF0000"/>
                          </a:highlight>
                          <a:latin typeface="Times New Roman" panose="02020603050405020304" pitchFamily="18" charset="0"/>
                          <a:ea typeface="Calibri" panose="020F0502020204030204" pitchFamily="34" charset="0"/>
                        </a:rPr>
                        <a:t>whether the use is different</a:t>
                      </a:r>
                      <a:endParaRPr lang="en-ZA" sz="1800" baseline="0" dirty="0" smtClean="0"/>
                    </a:p>
                    <a:p>
                      <a:pPr marL="202565" algn="just"/>
                      <a:r>
                        <a:rPr lang="en-GB" dirty="0" smtClean="0">
                          <a:effectLst/>
                          <a:latin typeface="Times New Roman" panose="02020603050405020304" pitchFamily="18" charset="0"/>
                          <a:ea typeface="Calibri" panose="020F0502020204030204" pitchFamily="34" charset="0"/>
                        </a:rPr>
                        <a:t>bb) whether the use is for commercial or non-profit research, library or educational</a:t>
                      </a:r>
                      <a:endParaRPr lang="en-ZA" dirty="0" smtClean="0">
                        <a:effectLst/>
                      </a:endParaRPr>
                    </a:p>
                    <a:p>
                      <a:pPr algn="just">
                        <a:spcAft>
                          <a:spcPts val="0"/>
                        </a:spcAft>
                      </a:pPr>
                      <a:r>
                        <a:rPr lang="en-GB" sz="1800" dirty="0" smtClean="0">
                          <a:effectLst/>
                          <a:latin typeface="Times New Roman" panose="02020603050405020304" pitchFamily="18" charset="0"/>
                          <a:ea typeface="Calibri" panose="020F0502020204030204" pitchFamily="34" charset="0"/>
                        </a:rPr>
                        <a:t>iv) </a:t>
                      </a:r>
                      <a:r>
                        <a:rPr lang="en-GB" sz="1600" dirty="0" smtClean="0">
                          <a:solidFill>
                            <a:srgbClr val="222A35"/>
                          </a:solidFill>
                          <a:effectLst/>
                          <a:highlight>
                            <a:srgbClr val="FF0000"/>
                          </a:highlight>
                          <a:latin typeface="Times New Roman" panose="02020603050405020304" pitchFamily="18" charset="0"/>
                          <a:ea typeface="Calibri" panose="020F0502020204030204" pitchFamily="34" charset="0"/>
                        </a:rPr>
                        <a:t>The substitution effect upon potential market </a:t>
                      </a:r>
                      <a:r>
                        <a:rPr lang="en-GB" sz="1600" dirty="0" smtClean="0">
                          <a:solidFill>
                            <a:srgbClr val="222A35"/>
                          </a:solidFill>
                          <a:effectLst/>
                          <a:highlight>
                            <a:srgbClr val="00FFFF"/>
                          </a:highlight>
                          <a:latin typeface="Times New Roman" panose="02020603050405020304" pitchFamily="18" charset="0"/>
                          <a:ea typeface="Calibri" panose="020F0502020204030204" pitchFamily="34" charset="0"/>
                        </a:rPr>
                        <a:t>vs “</a:t>
                      </a:r>
                      <a:r>
                        <a:rPr lang="en-GB" sz="1600" b="1" dirty="0" smtClean="0">
                          <a:solidFill>
                            <a:srgbClr val="222A35"/>
                          </a:solidFill>
                          <a:effectLst/>
                          <a:highlight>
                            <a:srgbClr val="00FF00"/>
                          </a:highlight>
                          <a:latin typeface="Times New Roman" panose="02020603050405020304" pitchFamily="18" charset="0"/>
                          <a:ea typeface="Calibri" panose="020F0502020204030204" pitchFamily="34" charset="0"/>
                        </a:rPr>
                        <a:t>Effect of the use upon the potential market for or value of the copyrighted work”</a:t>
                      </a:r>
                      <a:endParaRPr lang="en-ZA" sz="1600" dirty="0"/>
                    </a:p>
                  </a:txBody>
                  <a:tcPr/>
                </a:tc>
                <a:tc>
                  <a:txBody>
                    <a:bodyPr/>
                    <a:lstStyle/>
                    <a:p>
                      <a:r>
                        <a:rPr lang="en-ZA" dirty="0" smtClean="0"/>
                        <a:t>N/A</a:t>
                      </a:r>
                    </a:p>
                    <a:p>
                      <a:endParaRPr lang="en-ZA" dirty="0" smtClean="0"/>
                    </a:p>
                    <a:p>
                      <a:endParaRPr lang="en-ZA" dirty="0"/>
                    </a:p>
                  </a:txBody>
                  <a:tcPr/>
                </a:tc>
                <a:extLst>
                  <a:ext uri="{0D108BD9-81ED-4DB2-BD59-A6C34878D82A}">
                    <a16:rowId xmlns:a16="http://schemas.microsoft.com/office/drawing/2014/main" xmlns="" val="3885455986"/>
                  </a:ext>
                </a:extLst>
              </a:tr>
            </a:tbl>
          </a:graphicData>
        </a:graphic>
      </p:graphicFrame>
    </p:spTree>
    <p:extLst>
      <p:ext uri="{BB962C8B-B14F-4D97-AF65-F5344CB8AC3E}">
        <p14:creationId xmlns:p14="http://schemas.microsoft.com/office/powerpoint/2010/main" xmlns="" val="2417568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Recommendations/Submissions</a:t>
            </a:r>
            <a:endParaRPr lang="en-ZA" dirty="0"/>
          </a:p>
        </p:txBody>
      </p:sp>
      <p:sp>
        <p:nvSpPr>
          <p:cNvPr id="3" name="Content Placeholder 2"/>
          <p:cNvSpPr>
            <a:spLocks noGrp="1"/>
          </p:cNvSpPr>
          <p:nvPr>
            <p:ph idx="1"/>
          </p:nvPr>
        </p:nvSpPr>
        <p:spPr/>
        <p:txBody>
          <a:bodyPr/>
          <a:lstStyle/>
          <a:p>
            <a:r>
              <a:rPr lang="en-ZA" dirty="0" smtClean="0"/>
              <a:t>In light of there being no shortcomings with current fair dealing, less countries using fair use and pushback from industry, and bearing in mind the plight of artists in SA that led to the Copyright Review Commission as well as the advice given by 4-member panel of experts to Parliament -why not retain fair dealing?</a:t>
            </a:r>
          </a:p>
          <a:p>
            <a:r>
              <a:rPr lang="en-ZA" dirty="0" smtClean="0"/>
              <a:t>Compromise: cut and paste from the US’s fair dealing as the proposed modifications are unsettling.  State that new uses shall only be limited to </a:t>
            </a:r>
            <a:r>
              <a:rPr lang="en-ZA" b="1" u="sng" dirty="0" smtClean="0"/>
              <a:t>future new uses occasioned by technological developments </a:t>
            </a:r>
            <a:endParaRPr lang="en-ZA" b="1" u="sng" dirty="0"/>
          </a:p>
        </p:txBody>
      </p:sp>
    </p:spTree>
    <p:extLst>
      <p:ext uri="{BB962C8B-B14F-4D97-AF65-F5344CB8AC3E}">
        <p14:creationId xmlns:p14="http://schemas.microsoft.com/office/powerpoint/2010/main" xmlns="" val="3005060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2. Diminished income from reproduction rights</a:t>
            </a:r>
            <a:endParaRPr lang="en-ZA" dirty="0"/>
          </a:p>
        </p:txBody>
      </p:sp>
      <p:sp>
        <p:nvSpPr>
          <p:cNvPr id="3" name="Content Placeholder 2"/>
          <p:cNvSpPr>
            <a:spLocks noGrp="1"/>
          </p:cNvSpPr>
          <p:nvPr>
            <p:ph idx="1"/>
          </p:nvPr>
        </p:nvSpPr>
        <p:spPr/>
        <p:txBody>
          <a:bodyPr>
            <a:normAutofit fontScale="92500" lnSpcReduction="20000"/>
          </a:bodyPr>
          <a:lstStyle/>
          <a:p>
            <a:r>
              <a:rPr lang="en-ZA" dirty="0" smtClean="0"/>
              <a:t>Objectives of the Bill – introduce more exceptions</a:t>
            </a:r>
          </a:p>
          <a:p>
            <a:pPr lvl="1"/>
            <a:r>
              <a:rPr lang="en-ZA" dirty="0" smtClean="0"/>
              <a:t>They are many and unmitigated thereby affecting income of the very artists that the Bill seeks to protect </a:t>
            </a:r>
          </a:p>
          <a:p>
            <a:r>
              <a:rPr lang="en-ZA" dirty="0" smtClean="0"/>
              <a:t>Even despite exceptions – reproduction rights have in particular been affected by technology</a:t>
            </a:r>
          </a:p>
          <a:p>
            <a:r>
              <a:rPr lang="en-ZA" dirty="0" smtClean="0"/>
              <a:t>Private copying = mitigated by copying levies </a:t>
            </a:r>
          </a:p>
          <a:p>
            <a:r>
              <a:rPr lang="en-ZA" dirty="0" smtClean="0"/>
              <a:t>Studies by CISAC on copying levies – increasingly adding more income than reproduction rights</a:t>
            </a:r>
          </a:p>
          <a:p>
            <a:r>
              <a:rPr lang="en-ZA" b="1" dirty="0" smtClean="0"/>
              <a:t>SUBMISSION: Humbly request introduction of copying levy in the Bill</a:t>
            </a:r>
            <a:endParaRPr lang="en-ZA" b="1" dirty="0"/>
          </a:p>
        </p:txBody>
      </p:sp>
    </p:spTree>
    <p:extLst>
      <p:ext uri="{BB962C8B-B14F-4D97-AF65-F5344CB8AC3E}">
        <p14:creationId xmlns:p14="http://schemas.microsoft.com/office/powerpoint/2010/main" xmlns="" val="1283624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3. Mandatory royalties, s8A</a:t>
            </a:r>
            <a:endParaRPr lang="en-ZA" dirty="0"/>
          </a:p>
        </p:txBody>
      </p:sp>
      <p:sp>
        <p:nvSpPr>
          <p:cNvPr id="3" name="Content Placeholder 2"/>
          <p:cNvSpPr>
            <a:spLocks noGrp="1"/>
          </p:cNvSpPr>
          <p:nvPr>
            <p:ph idx="1"/>
          </p:nvPr>
        </p:nvSpPr>
        <p:spPr>
          <a:xfrm>
            <a:off x="772732" y="2446985"/>
            <a:ext cx="10844012" cy="3760631"/>
          </a:xfrm>
        </p:spPr>
        <p:txBody>
          <a:bodyPr>
            <a:normAutofit fontScale="92500" lnSpcReduction="10000"/>
          </a:bodyPr>
          <a:lstStyle/>
          <a:p>
            <a:pPr marL="0" indent="0">
              <a:buNone/>
            </a:pPr>
            <a:r>
              <a:rPr lang="en-ZA" b="1" dirty="0" smtClean="0"/>
              <a:t>Prelude</a:t>
            </a:r>
          </a:p>
          <a:p>
            <a:r>
              <a:rPr lang="en-ZA" dirty="0" smtClean="0"/>
              <a:t>SA film industry is not Hollywood - massive investment needed for high quality production</a:t>
            </a:r>
          </a:p>
          <a:p>
            <a:pPr algn="just">
              <a:spcAft>
                <a:spcPts val="0"/>
              </a:spcAft>
            </a:pPr>
            <a:r>
              <a:rPr lang="en-ZA" dirty="0" err="1" smtClean="0"/>
              <a:t>Multichoice</a:t>
            </a:r>
            <a:r>
              <a:rPr lang="en-ZA" dirty="0" smtClean="0"/>
              <a:t> expressed pain with local content as viewers switch to providers not bound by local content requirements thereby being able to show high quality overseas production, </a:t>
            </a:r>
            <a:r>
              <a:rPr lang="en-ZA" dirty="0" smtClean="0">
                <a:latin typeface="Times New Roman" panose="02020603050405020304" pitchFamily="18" charset="0"/>
                <a:ea typeface="Calibri" panose="020F0502020204030204" pitchFamily="34" charset="0"/>
                <a:cs typeface="Times New Roman" panose="02020603050405020304" pitchFamily="18" charset="0"/>
              </a:rPr>
              <a:t>‘</a:t>
            </a:r>
            <a:r>
              <a:rPr lang="en-ZA" dirty="0">
                <a:latin typeface="Times New Roman" panose="02020603050405020304" pitchFamily="18" charset="0"/>
                <a:ea typeface="Calibri" panose="020F0502020204030204" pitchFamily="34" charset="0"/>
                <a:cs typeface="Times New Roman" panose="02020603050405020304" pitchFamily="18" charset="0"/>
              </a:rPr>
              <a:t>Playing victim:</a:t>
            </a:r>
            <a:r>
              <a:rPr lang="en-ZA"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ZA" dirty="0">
                <a:latin typeface="Times New Roman" panose="02020603050405020304" pitchFamily="18" charset="0"/>
                <a:ea typeface="Calibri" panose="020F0502020204030204" pitchFamily="34" charset="0"/>
                <a:cs typeface="Times New Roman" panose="02020603050405020304" pitchFamily="18" charset="0"/>
              </a:rPr>
              <a:t>Africa’s biggest TV player is lobbying to have Netflix regulated’ </a:t>
            </a:r>
            <a:r>
              <a:rPr lang="en-ZA" i="1" dirty="0">
                <a:latin typeface="Times New Roman" panose="02020603050405020304" pitchFamily="18" charset="0"/>
                <a:ea typeface="Calibri" panose="020F0502020204030204" pitchFamily="34" charset="0"/>
                <a:cs typeface="Times New Roman" panose="02020603050405020304" pitchFamily="18" charset="0"/>
              </a:rPr>
              <a:t>Quartz Africa</a:t>
            </a:r>
            <a:r>
              <a:rPr lang="en-ZA" dirty="0">
                <a:latin typeface="Times New Roman" panose="02020603050405020304" pitchFamily="18" charset="0"/>
                <a:ea typeface="Calibri" panose="020F0502020204030204" pitchFamily="34" charset="0"/>
                <a:cs typeface="Times New Roman" panose="02020603050405020304" pitchFamily="18" charset="0"/>
              </a:rPr>
              <a:t> (12 July 2018), available </a:t>
            </a:r>
            <a:r>
              <a:rPr lang="en-ZA" dirty="0" smtClean="0">
                <a:latin typeface="Times New Roman" panose="02020603050405020304" pitchFamily="18" charset="0"/>
                <a:ea typeface="Calibri" panose="020F0502020204030204" pitchFamily="34" charset="0"/>
                <a:cs typeface="Times New Roman" panose="02020603050405020304" pitchFamily="18" charset="0"/>
              </a:rPr>
              <a:t>at</a:t>
            </a:r>
            <a:r>
              <a:rPr lang="en-ZA" dirty="0" smtClean="0">
                <a:latin typeface="Calibri" panose="020F0502020204030204" pitchFamily="34" charset="0"/>
                <a:ea typeface="Calibri" panose="020F0502020204030204" pitchFamily="34" charset="0"/>
                <a:cs typeface="Times New Roman" panose="02020603050405020304" pitchFamily="18" charset="0"/>
              </a:rPr>
              <a:t> </a:t>
            </a:r>
            <a:r>
              <a:rPr lang="en-ZA" sz="3200" dirty="0" smtClean="0">
                <a:latin typeface="Times New Roman" panose="02020603050405020304" pitchFamily="18" charset="0"/>
                <a:ea typeface="Calibri" panose="020F0502020204030204" pitchFamily="34" charset="0"/>
                <a:hlinkClick r:id="rId2"/>
              </a:rPr>
              <a:t>https</a:t>
            </a:r>
            <a:r>
              <a:rPr lang="en-ZA" sz="3200" dirty="0">
                <a:latin typeface="Times New Roman" panose="02020603050405020304" pitchFamily="18" charset="0"/>
                <a:ea typeface="Calibri" panose="020F0502020204030204" pitchFamily="34" charset="0"/>
                <a:hlinkClick r:id="rId2"/>
              </a:rPr>
              <a:t>://qz.com/africa/1326834/naspers-multichoice-wants-netflix-regulated-as-dstv-loses-subscribers</a:t>
            </a:r>
            <a:r>
              <a:rPr lang="en-ZA" sz="3200" dirty="0" smtClean="0">
                <a:latin typeface="Times New Roman" panose="02020603050405020304" pitchFamily="18" charset="0"/>
                <a:ea typeface="Calibri" panose="020F0502020204030204" pitchFamily="34" charset="0"/>
                <a:hlinkClick r:id="rId2"/>
              </a:rPr>
              <a:t>/</a:t>
            </a:r>
            <a:endParaRPr lang="en-ZA" sz="3200" dirty="0" smtClean="0">
              <a:latin typeface="Times New Roman" panose="02020603050405020304" pitchFamily="18" charset="0"/>
              <a:ea typeface="Calibri" panose="020F0502020204030204" pitchFamily="34" charset="0"/>
            </a:endParaRPr>
          </a:p>
          <a:p>
            <a:pPr algn="just">
              <a:spcAft>
                <a:spcPts val="0"/>
              </a:spcAft>
            </a:pPr>
            <a:r>
              <a:rPr lang="en-ZA" dirty="0" smtClean="0"/>
              <a:t>Artists are free-lancers, don’t fit typical requirements for many financial services providers</a:t>
            </a:r>
          </a:p>
          <a:p>
            <a:pPr algn="just">
              <a:spcAft>
                <a:spcPts val="0"/>
              </a:spcAft>
            </a:pPr>
            <a:r>
              <a:rPr lang="en-ZA" dirty="0" smtClean="0"/>
              <a:t>Business model in the content industry: on-demand video streaming subscription, which does not go well with royalties, Netflix, Amazon Prime Video, Disney +, </a:t>
            </a:r>
            <a:r>
              <a:rPr lang="en-ZA" dirty="0" err="1" smtClean="0"/>
              <a:t>etc</a:t>
            </a:r>
            <a:endParaRPr lang="en-ZA" dirty="0" smtClean="0"/>
          </a:p>
          <a:p>
            <a:pPr algn="just">
              <a:spcAft>
                <a:spcPts val="0"/>
              </a:spcAft>
            </a:pPr>
            <a:endParaRPr lang="en-ZA" dirty="0"/>
          </a:p>
        </p:txBody>
      </p:sp>
    </p:spTree>
    <p:extLst>
      <p:ext uri="{BB962C8B-B14F-4D97-AF65-F5344CB8AC3E}">
        <p14:creationId xmlns:p14="http://schemas.microsoft.com/office/powerpoint/2010/main" xmlns="" val="33404946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427</TotalTime>
  <Words>1157</Words>
  <Application>Microsoft Office PowerPoint</Application>
  <PresentationFormat>Custom</PresentationFormat>
  <Paragraphs>113</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Organic</vt:lpstr>
      <vt:lpstr>COPYRIGHT AMENDMENT BILL PRESENTATION TO NCOP</vt:lpstr>
      <vt:lpstr>Clauses of concern</vt:lpstr>
      <vt:lpstr>Fair use: background</vt:lpstr>
      <vt:lpstr>Fair use, s12A</vt:lpstr>
      <vt:lpstr>Contents of SA fair dealing vs SA fair use vs USA fair use</vt:lpstr>
      <vt:lpstr>Contents of fair use vs fair dealing</vt:lpstr>
      <vt:lpstr>Recommendations/Submissions</vt:lpstr>
      <vt:lpstr>2. Diminished income from reproduction rights</vt:lpstr>
      <vt:lpstr>3. Mandatory royalties, s8A</vt:lpstr>
      <vt:lpstr>3. Mandatory Royalties in the Film Industry, s8A</vt:lpstr>
      <vt:lpstr>3. Mandatory Royalties in the Film Industry, s8A</vt:lpstr>
      <vt:lpstr>4. s19D, BlindSA Decision &amp; Marrakesh</vt:lpstr>
      <vt:lpstr>5. 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Malebakeng Forere</dc:creator>
  <cp:lastModifiedBy>USER</cp:lastModifiedBy>
  <cp:revision>28</cp:revision>
  <dcterms:created xsi:type="dcterms:W3CDTF">2023-02-19T13:08:46Z</dcterms:created>
  <dcterms:modified xsi:type="dcterms:W3CDTF">2023-02-21T12:23:21Z</dcterms:modified>
</cp:coreProperties>
</file>