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embeddedFontLst>
    <p:embeddedFont>
      <p:font typeface="Century Gothic" pitchFamily="34" charset="0"/>
      <p:regular r:id="rId40"/>
      <p:bold r:id="rId41"/>
      <p:italic r:id="rId42"/>
      <p:boldItalic r:id="rId43"/>
    </p:embeddedFont>
    <p:embeddedFont>
      <p:font typeface="Calibri" pitchFamily="34" charset="0"/>
      <p:regular r:id="rId44"/>
      <p:bold r:id="rId45"/>
      <p:italic r:id="rId46"/>
      <p:boldItalic r:id="rId47"/>
    </p:embeddedFont>
    <p:embeddedFont>
      <p:font typeface="Corbel" pitchFamily="34" charset="0"/>
      <p:regular r:id="rId48"/>
      <p:bold r:id="rId49"/>
      <p:italic r:id="rId50"/>
      <p:boldItalic r:id="rId51"/>
    </p:embeddedFont>
    <p:embeddedFont>
      <p:font typeface="Source Code Pro"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gLHcAhIfTRchBH7hsajoVTz3j7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2DE2CC5-1A8A-4A37-8F84-471A20324A90}">
  <a:tblStyle styleId="{52DE2CC5-1A8A-4A37-8F84-471A20324A9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Series1</c:v>
                </c:pt>
              </c:strCache>
            </c:strRef>
          </c:tx>
          <c:dPt>
            <c:idx val="0"/>
            <c:spPr>
              <a:solidFill>
                <a:srgbClr val="9B1D23"/>
              </a:solidFill>
              <a:ln>
                <a:noFill/>
              </a:ln>
              <a:effectLst/>
            </c:spPr>
            <c:extLst xmlns:c16r2="http://schemas.microsoft.com/office/drawing/2015/06/chart">
              <c:ext xmlns:c16="http://schemas.microsoft.com/office/drawing/2014/chart" uri="{C3380CC4-5D6E-409C-BE32-E72D297353CC}">
                <c16:uniqueId val="{00000001-0EFE-4EE2-8DDF-58018BE66398}"/>
              </c:ext>
            </c:extLst>
          </c:dPt>
          <c:dPt>
            <c:idx val="1"/>
            <c:spPr>
              <a:solidFill>
                <a:srgbClr val="002060"/>
              </a:solidFill>
              <a:ln>
                <a:noFill/>
              </a:ln>
              <a:effectLst/>
            </c:spPr>
            <c:extLst xmlns:c16r2="http://schemas.microsoft.com/office/drawing/2015/06/chart">
              <c:ext xmlns:c16="http://schemas.microsoft.com/office/drawing/2014/chart" uri="{C3380CC4-5D6E-409C-BE32-E72D297353CC}">
                <c16:uniqueId val="{00000003-0EFE-4EE2-8DDF-58018BE66398}"/>
              </c:ext>
            </c:extLst>
          </c:dPt>
          <c:dPt>
            <c:idx val="2"/>
            <c:spPr>
              <a:solidFill>
                <a:srgbClr val="585858"/>
              </a:solidFill>
              <a:ln>
                <a:noFill/>
              </a:ln>
              <a:effectLst/>
            </c:spPr>
            <c:extLst xmlns:c16r2="http://schemas.microsoft.com/office/drawing/2015/06/chart">
              <c:ext xmlns:c16="http://schemas.microsoft.com/office/drawing/2014/chart" uri="{C3380CC4-5D6E-409C-BE32-E72D297353CC}">
                <c16:uniqueId val="{00000005-0EFE-4EE2-8DDF-58018BE66398}"/>
              </c:ext>
            </c:extLst>
          </c:dPt>
          <c:dPt>
            <c:idx val="3"/>
            <c:spPr>
              <a:solidFill>
                <a:srgbClr val="470003"/>
              </a:solidFill>
              <a:ln>
                <a:noFill/>
              </a:ln>
              <a:effectLst/>
            </c:spPr>
            <c:extLst xmlns:c16r2="http://schemas.microsoft.com/office/drawing/2015/06/chart">
              <c:ext xmlns:c16="http://schemas.microsoft.com/office/drawing/2014/chart" uri="{C3380CC4-5D6E-409C-BE32-E72D297353CC}">
                <c16:uniqueId val="{00000007-0EFE-4EE2-8DDF-58018BE66398}"/>
              </c:ext>
            </c:extLst>
          </c:dPt>
          <c:dPt>
            <c:idx val="4"/>
            <c:spPr>
              <a:solidFill>
                <a:srgbClr val="D9D9D9"/>
              </a:solidFill>
              <a:ln>
                <a:noFill/>
              </a:ln>
              <a:effectLst/>
            </c:spPr>
            <c:extLst xmlns:c16r2="http://schemas.microsoft.com/office/drawing/2015/06/chart">
              <c:ext xmlns:c16="http://schemas.microsoft.com/office/drawing/2014/chart" uri="{C3380CC4-5D6E-409C-BE32-E72D297353CC}">
                <c16:uniqueId val="{00000009-0EFE-4EE2-8DDF-58018BE66398}"/>
              </c:ext>
            </c:extLst>
          </c:dPt>
          <c:dPt>
            <c:idx val="5"/>
            <c:spPr>
              <a:solidFill>
                <a:schemeClr val="tx1"/>
              </a:solidFill>
              <a:ln>
                <a:noFill/>
              </a:ln>
              <a:effectLst/>
            </c:spPr>
            <c:extLst xmlns:c16r2="http://schemas.microsoft.com/office/drawing/2015/06/chart">
              <c:ext xmlns:c16="http://schemas.microsoft.com/office/drawing/2014/chart" uri="{C3380CC4-5D6E-409C-BE32-E72D297353CC}">
                <c16:uniqueId val="{0000000B-0EFE-4EE2-8DDF-58018BE66398}"/>
              </c:ext>
            </c:extLst>
          </c:dPt>
          <c:dPt>
            <c:idx val="6"/>
            <c:spPr>
              <a:solidFill>
                <a:srgbClr val="458690"/>
              </a:solidFill>
              <a:ln>
                <a:noFill/>
              </a:ln>
              <a:effectLst/>
            </c:spPr>
            <c:extLst xmlns:c16r2="http://schemas.microsoft.com/office/drawing/2015/06/chart">
              <c:ext xmlns:c16="http://schemas.microsoft.com/office/drawing/2014/chart" uri="{C3380CC4-5D6E-409C-BE32-E72D297353CC}">
                <c16:uniqueId val="{0000000D-0EFE-4EE2-8DDF-58018BE66398}"/>
              </c:ext>
            </c:extLst>
          </c:dPt>
          <c:dPt>
            <c:idx val="7"/>
            <c:spPr>
              <a:solidFill>
                <a:srgbClr val="C00000"/>
              </a:solidFill>
              <a:ln>
                <a:noFill/>
              </a:ln>
              <a:effectLst/>
            </c:spPr>
            <c:extLst xmlns:c16r2="http://schemas.microsoft.com/office/drawing/2015/06/chart">
              <c:ext xmlns:c16="http://schemas.microsoft.com/office/drawing/2014/chart" uri="{C3380CC4-5D6E-409C-BE32-E72D297353CC}">
                <c16:uniqueId val="{0000000F-0EFE-4EE2-8DDF-58018BE66398}"/>
              </c:ext>
            </c:extLst>
          </c:dPt>
          <c:dPt>
            <c:idx val="8"/>
            <c:spPr>
              <a:solidFill>
                <a:srgbClr val="9AA9BD"/>
              </a:solidFill>
              <a:ln>
                <a:noFill/>
              </a:ln>
              <a:effectLst/>
            </c:spPr>
            <c:extLst xmlns:c16r2="http://schemas.microsoft.com/office/drawing/2015/06/chart">
              <c:ext xmlns:c16="http://schemas.microsoft.com/office/drawing/2014/chart" uri="{C3380CC4-5D6E-409C-BE32-E72D297353CC}">
                <c16:uniqueId val="{00000011-0EFE-4EE2-8DDF-58018BE66398}"/>
              </c:ext>
            </c:extLst>
          </c:dPt>
          <c:dPt>
            <c:idx val="9"/>
            <c:spPr>
              <a:solidFill>
                <a:schemeClr val="accent6">
                  <a:lumMod val="80000"/>
                </a:schemeClr>
              </a:solidFill>
              <a:ln>
                <a:noFill/>
              </a:ln>
              <a:effectLst/>
            </c:spPr>
            <c:extLst xmlns:c16r2="http://schemas.microsoft.com/office/drawing/2015/06/chart">
              <c:ext xmlns:c16="http://schemas.microsoft.com/office/drawing/2014/chart" uri="{C3380CC4-5D6E-409C-BE32-E72D297353CC}">
                <c16:uniqueId val="{00000013-0EFE-4EE2-8DDF-58018BE66398}"/>
              </c:ext>
            </c:extLst>
          </c:dPt>
          <c:dPt>
            <c:idx val="10"/>
            <c:spPr>
              <a:solidFill>
                <a:schemeClr val="accent5">
                  <a:lumMod val="80000"/>
                </a:schemeClr>
              </a:solidFill>
              <a:ln>
                <a:noFill/>
              </a:ln>
              <a:effectLst/>
            </c:spPr>
            <c:extLst xmlns:c16r2="http://schemas.microsoft.com/office/drawing/2015/06/chart">
              <c:ext xmlns:c16="http://schemas.microsoft.com/office/drawing/2014/chart" uri="{C3380CC4-5D6E-409C-BE32-E72D297353CC}">
                <c16:uniqueId val="{00000015-0EFE-4EE2-8DDF-58018BE66398}"/>
              </c:ext>
            </c:extLst>
          </c:dPt>
          <c:dPt>
            <c:idx val="11"/>
            <c:spPr>
              <a:solidFill>
                <a:schemeClr val="accent4">
                  <a:lumMod val="80000"/>
                </a:schemeClr>
              </a:solidFill>
              <a:ln>
                <a:noFill/>
              </a:ln>
              <a:effectLst/>
            </c:spPr>
            <c:extLst xmlns:c16r2="http://schemas.microsoft.com/office/drawing/2015/06/chart">
              <c:ext xmlns:c16="http://schemas.microsoft.com/office/drawing/2014/chart" uri="{C3380CC4-5D6E-409C-BE32-E72D297353CC}">
                <c16:uniqueId val="{00000017-0EFE-4EE2-8DDF-58018BE66398}"/>
              </c:ext>
            </c:extLst>
          </c:dPt>
          <c:dPt>
            <c:idx val="12"/>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9-0EFE-4EE2-8DDF-58018BE66398}"/>
              </c:ext>
            </c:extLst>
          </c:dPt>
          <c:dPt>
            <c:idx val="13"/>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1B-0EFE-4EE2-8DDF-58018BE66398}"/>
              </c:ext>
            </c:extLst>
          </c:dPt>
          <c:dLbls>
            <c:dLbl>
              <c:idx val="0"/>
              <c:spPr>
                <a:noFill/>
                <a:ln>
                  <a:noFill/>
                </a:ln>
                <a:effectLst/>
              </c:spPr>
              <c:txPr>
                <a:bodyPr rot="0" spcFirstLastPara="1" vertOverflow="ellipsis" vert="horz" wrap="square" anchor="ctr" anchorCtr="1"/>
                <a:lstStyle/>
                <a:p>
                  <a:pPr>
                    <a:defRPr sz="1197" b="0" i="0" u="none" strike="noStrike" baseline="0">
                      <a:solidFill>
                        <a:schemeClr val="bg1"/>
                      </a:solidFill>
                      <a:latin typeface="Corbel" panose="020B0503020204020204" pitchFamily="34" charset="0"/>
                      <a:ea typeface="+mn-ea"/>
                      <a:cs typeface="+mn-cs"/>
                    </a:defRPr>
                  </a:pPr>
                  <a:endParaRPr lang="en-US"/>
                </a:p>
              </c:txPr>
            </c:dLbl>
            <c:dLbl>
              <c:idx val="1"/>
              <c:spPr>
                <a:noFill/>
                <a:ln>
                  <a:noFill/>
                </a:ln>
                <a:effectLst/>
              </c:spPr>
              <c:txPr>
                <a:bodyPr rot="0" spcFirstLastPara="1" vertOverflow="ellipsis" vert="horz" wrap="square" anchor="ctr" anchorCtr="1"/>
                <a:lstStyle/>
                <a:p>
                  <a:pPr>
                    <a:defRPr sz="1197" b="0" i="0" u="none" strike="noStrike" baseline="0">
                      <a:solidFill>
                        <a:schemeClr val="bg1"/>
                      </a:solidFill>
                      <a:latin typeface="Corbel" panose="020B0503020204020204" pitchFamily="34" charset="0"/>
                      <a:ea typeface="+mn-ea"/>
                      <a:cs typeface="+mn-cs"/>
                    </a:defRPr>
                  </a:pPr>
                  <a:endParaRPr lang="en-US"/>
                </a:p>
              </c:txPr>
            </c:dLbl>
            <c:dLbl>
              <c:idx val="2"/>
              <c:spPr>
                <a:noFill/>
                <a:ln>
                  <a:noFill/>
                </a:ln>
                <a:effectLst/>
              </c:spPr>
              <c:txPr>
                <a:bodyPr rot="0" spcFirstLastPara="1" vertOverflow="ellipsis" vert="horz" wrap="square" anchor="ctr" anchorCtr="1"/>
                <a:lstStyle/>
                <a:p>
                  <a:pPr>
                    <a:defRPr sz="1197" b="0" i="0" u="none" strike="noStrike" baseline="0">
                      <a:solidFill>
                        <a:schemeClr val="bg1"/>
                      </a:solidFill>
                      <a:latin typeface="Corbel" panose="020B0503020204020204" pitchFamily="34" charset="0"/>
                      <a:ea typeface="+mn-ea"/>
                      <a:cs typeface="+mn-cs"/>
                    </a:defRPr>
                  </a:pPr>
                  <a:endParaRPr lang="en-US"/>
                </a:p>
              </c:txPr>
            </c:dLbl>
            <c:dLbl>
              <c:idx val="3"/>
              <c:spPr>
                <a:noFill/>
                <a:ln>
                  <a:noFill/>
                </a:ln>
                <a:effectLst/>
              </c:spPr>
              <c:txPr>
                <a:bodyPr rot="0" spcFirstLastPara="1" vertOverflow="ellipsis" vert="horz" wrap="square" anchor="ctr" anchorCtr="1"/>
                <a:lstStyle/>
                <a:p>
                  <a:pPr>
                    <a:defRPr sz="1197" b="0" i="0" u="none" strike="noStrike" baseline="0">
                      <a:solidFill>
                        <a:schemeClr val="bg1"/>
                      </a:solidFill>
                      <a:latin typeface="Corbel" panose="020B0503020204020204" pitchFamily="34" charset="0"/>
                      <a:ea typeface="+mn-ea"/>
                      <a:cs typeface="+mn-cs"/>
                    </a:defRPr>
                  </a:pPr>
                  <a:endParaRPr lang="en-US"/>
                </a:p>
              </c:txPr>
            </c:dLbl>
            <c:dLbl>
              <c:idx val="5"/>
              <c:spPr>
                <a:noFill/>
                <a:ln>
                  <a:noFill/>
                </a:ln>
                <a:effectLst/>
              </c:spPr>
              <c:txPr>
                <a:bodyPr rot="0" spcFirstLastPara="1" vertOverflow="ellipsis" vert="horz" wrap="square" anchor="ctr" anchorCtr="1"/>
                <a:lstStyle/>
                <a:p>
                  <a:pPr>
                    <a:defRPr sz="1197" b="0" i="0" u="none" strike="noStrike" baseline="0">
                      <a:solidFill>
                        <a:schemeClr val="bg1"/>
                      </a:solidFill>
                      <a:latin typeface="Corbel" panose="020B0503020204020204" pitchFamily="34" charset="0"/>
                      <a:ea typeface="+mn-ea"/>
                      <a:cs typeface="+mn-cs"/>
                    </a:defRPr>
                  </a:pPr>
                  <a:endParaRPr lang="en-US"/>
                </a:p>
              </c:txPr>
            </c:dLbl>
            <c:spPr>
              <a:noFill/>
              <a:ln>
                <a:noFill/>
              </a:ln>
              <a:effectLst/>
            </c:spPr>
            <c:txPr>
              <a:bodyPr rot="0" spcFirstLastPara="1" vertOverflow="ellipsis" vert="horz" wrap="square" anchor="ctr" anchorCtr="1"/>
              <a:lstStyle/>
              <a:p>
                <a:pPr>
                  <a:defRPr sz="1197" b="0" i="0" u="none" strike="noStrike" baseline="0">
                    <a:solidFill>
                      <a:schemeClr val="tx1"/>
                    </a:solidFill>
                    <a:latin typeface="Corbel" panose="020B0503020204020204" pitchFamily="34" charset="0"/>
                    <a:ea typeface="+mn-ea"/>
                    <a:cs typeface="+mn-cs"/>
                  </a:defRPr>
                </a:pPr>
                <a:endParaRPr lang="en-US"/>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Sheet1!$A$2:$A$15</c:f>
              <c:strCache>
                <c:ptCount val="14"/>
                <c:pt idx="0">
                  <c:v>Screen Production Specific</c:v>
                </c:pt>
                <c:pt idx="1">
                  <c:v>Business Support</c:v>
                </c:pt>
                <c:pt idx="2">
                  <c:v>Construction</c:v>
                </c:pt>
                <c:pt idx="3">
                  <c:v>VFX &amp; Interactive</c:v>
                </c:pt>
                <c:pt idx="4">
                  <c:v>Travel &amp; Transport</c:v>
                </c:pt>
                <c:pt idx="5">
                  <c:v>Hospitality &amp; Catering</c:v>
                </c:pt>
                <c:pt idx="6">
                  <c:v>Finance &amp; Legal</c:v>
                </c:pt>
                <c:pt idx="7">
                  <c:v>Real Estate</c:v>
                </c:pt>
                <c:pt idx="8">
                  <c:v>Fashion &amp; Beauty</c:v>
                </c:pt>
                <c:pt idx="9">
                  <c:v>Music &amp; Performing Arts</c:v>
                </c:pt>
                <c:pt idx="10">
                  <c:v>Power &amp; Utilities</c:v>
                </c:pt>
                <c:pt idx="11">
                  <c:v>Safety &amp; Security</c:v>
                </c:pt>
                <c:pt idx="12">
                  <c:v>Training &amp; Education</c:v>
                </c:pt>
                <c:pt idx="13">
                  <c:v>Health &amp; Medical</c:v>
                </c:pt>
              </c:strCache>
            </c:strRef>
          </c:cat>
          <c:val>
            <c:numRef>
              <c:f>Sheet1!$B$2:$B$15</c:f>
              <c:numCache>
                <c:formatCode>General</c:formatCode>
                <c:ptCount val="14"/>
                <c:pt idx="0">
                  <c:v>33.1</c:v>
                </c:pt>
                <c:pt idx="1">
                  <c:v>12.2</c:v>
                </c:pt>
                <c:pt idx="2">
                  <c:v>11.2</c:v>
                </c:pt>
                <c:pt idx="3">
                  <c:v>6.7</c:v>
                </c:pt>
                <c:pt idx="4">
                  <c:v>8.1</c:v>
                </c:pt>
                <c:pt idx="5">
                  <c:v>6.6</c:v>
                </c:pt>
                <c:pt idx="6">
                  <c:v>5.6</c:v>
                </c:pt>
                <c:pt idx="7">
                  <c:v>5.5</c:v>
                </c:pt>
                <c:pt idx="8">
                  <c:v>5.0999999999999996</c:v>
                </c:pt>
                <c:pt idx="9">
                  <c:v>3.5</c:v>
                </c:pt>
                <c:pt idx="10">
                  <c:v>0.8</c:v>
                </c:pt>
                <c:pt idx="11">
                  <c:v>0.70000000000000007</c:v>
                </c:pt>
                <c:pt idx="12">
                  <c:v>0.60000000000000009</c:v>
                </c:pt>
                <c:pt idx="13">
                  <c:v>0.5</c:v>
                </c:pt>
              </c:numCache>
            </c:numRef>
          </c:val>
          <c:extLst xmlns:c16r2="http://schemas.microsoft.com/office/drawing/2015/06/chart">
            <c:ext xmlns:c16="http://schemas.microsoft.com/office/drawing/2014/chart" uri="{C3380CC4-5D6E-409C-BE32-E72D297353CC}">
              <c16:uniqueId val="{00000000-437C-4378-A6F9-56C75514687C}"/>
            </c:ext>
          </c:extLst>
        </c:ser>
        <c:dLbls/>
        <c:firstSliceAng val="0"/>
      </c:pieChart>
      <c:spPr>
        <a:noFill/>
        <a:ln>
          <a:noFill/>
        </a:ln>
        <a:effectLst/>
      </c:spPr>
    </c:plotArea>
    <c:legend>
      <c:legendPos val="r"/>
      <c:layout/>
      <c:spPr>
        <a:noFill/>
        <a:ln>
          <a:noFill/>
        </a:ln>
        <a:effectLst/>
      </c:spPr>
      <c:txPr>
        <a:bodyPr rot="0" spcFirstLastPara="1" vertOverflow="ellipsis" vert="horz" wrap="square" anchor="ctr" anchorCtr="1"/>
        <a:lstStyle/>
        <a:p>
          <a:pPr>
            <a:defRPr sz="1197" b="0" i="0" u="none" strike="noStrike" baseline="0">
              <a:solidFill>
                <a:schemeClr val="tx1"/>
              </a:solidFill>
              <a:latin typeface="Corbel" panose="020B0503020204020204" pitchFamily="34" charset="0"/>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Corbel" panose="020B0503020204020204" pitchFamily="34"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0e7bc55f2a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20e7bc55f2a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0e975e504f_3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g20e975e504f_3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0e7bc55f2a_1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g20e7bc55f2a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06b3ea94a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06b3ea94a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g206b3ea94a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pPr marL="0" lvl="0" indent="0" algn="r" rtl="0">
                <a:lnSpc>
                  <a:spcPct val="100000"/>
                </a:lnSpc>
                <a:spcBef>
                  <a:spcPts val="0"/>
                </a:spcBef>
                <a:spcAft>
                  <a:spcPts val="0"/>
                </a:spcAft>
                <a:buClr>
                  <a:srgbClr val="000000"/>
                </a:buClr>
                <a:buSzPts val="1400"/>
                <a:buFont typeface="Arial"/>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f35bf6e527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1f35bf6e527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g1f35bf6e527_0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pPr marL="0" lvl="0" indent="0" algn="r" rtl="0">
                <a:lnSpc>
                  <a:spcPct val="100000"/>
                </a:lnSpc>
                <a:spcBef>
                  <a:spcPts val="0"/>
                </a:spcBef>
                <a:spcAft>
                  <a:spcPts val="0"/>
                </a:spcAft>
                <a:buClr>
                  <a:srgbClr val="000000"/>
                </a:buClr>
                <a:buSzPts val="1400"/>
                <a:buFont typeface="Arial"/>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06b3ea94ab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206b3ea94ab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g206b3ea94ab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pPr marL="0" lvl="0" indent="0" algn="r" rtl="0">
                <a:lnSpc>
                  <a:spcPct val="100000"/>
                </a:lnSpc>
                <a:spcBef>
                  <a:spcPts val="0"/>
                </a:spcBef>
                <a:spcAft>
                  <a:spcPts val="0"/>
                </a:spcAft>
                <a:buClr>
                  <a:srgbClr val="000000"/>
                </a:buClr>
                <a:buSzPts val="1400"/>
                <a:buFont typeface="Arial"/>
                <a:buNone/>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06b3ea94ab_0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206b3ea94ab_0_1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206b3ea94ab_0_1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06b3ea94ab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206b3ea94ab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206b3ea94ab_0_1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06b3ea94ab_0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206b3ea94ab_0_1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206b3ea94ab_0_1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06b3ea94ab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206b3ea94ab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g206b3ea94ab_0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pPr marL="0" lvl="0" indent="0" algn="r" rtl="0">
                <a:lnSpc>
                  <a:spcPct val="100000"/>
                </a:lnSpc>
                <a:spcBef>
                  <a:spcPts val="0"/>
                </a:spcBef>
                <a:spcAft>
                  <a:spcPts val="0"/>
                </a:spcAft>
                <a:buClr>
                  <a:srgbClr val="000000"/>
                </a:buClr>
                <a:buSzPts val="1400"/>
                <a:buFont typeface="Arial"/>
                <a:buNone/>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06b3ea94ab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206b3ea94ab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g206b3ea94ab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pPr marL="0" lvl="0" indent="0" algn="r" rtl="0">
                <a:lnSpc>
                  <a:spcPct val="100000"/>
                </a:lnSpc>
                <a:spcBef>
                  <a:spcPts val="0"/>
                </a:spcBef>
                <a:spcAft>
                  <a:spcPts val="0"/>
                </a:spcAft>
                <a:buClr>
                  <a:srgbClr val="000000"/>
                </a:buClr>
                <a:buSzPts val="1400"/>
                <a:buFont typeface="Arial"/>
                <a:buNone/>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06b3ea94ab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206b3ea94ab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g206b3ea94ab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06b3ea94ab_0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206b3ea94ab_0_1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g206b3ea94ab_0_1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06b3ea94ab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206b3ea94ab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206b3ea94ab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pPr marL="0" lvl="0" indent="0" algn="r" rtl="0">
                <a:lnSpc>
                  <a:spcPct val="100000"/>
                </a:lnSpc>
                <a:spcBef>
                  <a:spcPts val="0"/>
                </a:spcBef>
                <a:spcAft>
                  <a:spcPts val="0"/>
                </a:spcAft>
                <a:buClr>
                  <a:srgbClr val="000000"/>
                </a:buClr>
                <a:buSzPts val="1400"/>
                <a:buFont typeface="Arial"/>
                <a:buNone/>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06b3ea94a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206b3ea94a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g206b3ea94a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pPr marL="0" lvl="0" indent="0" algn="r" rtl="0">
                <a:lnSpc>
                  <a:spcPct val="100000"/>
                </a:lnSpc>
                <a:spcBef>
                  <a:spcPts val="0"/>
                </a:spcBef>
                <a:spcAft>
                  <a:spcPts val="0"/>
                </a:spcAft>
                <a:buClr>
                  <a:srgbClr val="000000"/>
                </a:buClr>
                <a:buSzPts val="1400"/>
                <a:buFont typeface="Arial"/>
                <a:buNone/>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06b3ea94ab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206b3ea94ab_0_1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g206b3ea94ab_0_1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f35bf6e527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1f35bf6e527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g1f35bf6e527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06b3ea94ab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206b3ea94ab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g206b3ea94ab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pPr marL="0" lvl="0" indent="0" algn="r" rtl="0">
                <a:lnSpc>
                  <a:spcPct val="100000"/>
                </a:lnSpc>
                <a:spcBef>
                  <a:spcPts val="0"/>
                </a:spcBef>
                <a:spcAft>
                  <a:spcPts val="0"/>
                </a:spcAft>
                <a:buClr>
                  <a:srgbClr val="000000"/>
                </a:buClr>
                <a:buSzPts val="1400"/>
                <a:buFont typeface="Arial"/>
                <a:buNone/>
              </a:p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06b3ea94ab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206b3ea94ab_0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g206b3ea94ab_0_1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pPr marL="0" lvl="0" indent="0" algn="r" rtl="0">
                <a:lnSpc>
                  <a:spcPct val="100000"/>
                </a:lnSpc>
                <a:spcBef>
                  <a:spcPts val="0"/>
                </a:spcBef>
                <a:spcAft>
                  <a:spcPts val="0"/>
                </a:spcAft>
                <a:buClr>
                  <a:srgbClr val="000000"/>
                </a:buClr>
                <a:buSzPts val="1400"/>
                <a:buFont typeface="Arial"/>
                <a:buNone/>
              </a:p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06b3ea94ab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g206b3ea94ab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g206b3ea94ab_0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pPr marL="0" lvl="0" indent="0" algn="r" rtl="0">
                <a:lnSpc>
                  <a:spcPct val="100000"/>
                </a:lnSpc>
                <a:spcBef>
                  <a:spcPts val="0"/>
                </a:spcBef>
                <a:spcAft>
                  <a:spcPts val="0"/>
                </a:spcAft>
                <a:buClr>
                  <a:srgbClr val="000000"/>
                </a:buClr>
                <a:buSzPts val="1400"/>
                <a:buFont typeface="Arial"/>
                <a:buNone/>
              </a:p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06b3ea94ab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206b3ea94ab_0_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g206b3ea94ab_0_1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pPr marL="0" lvl="0" indent="0" algn="r" rtl="0">
                <a:lnSpc>
                  <a:spcPct val="100000"/>
                </a:lnSpc>
                <a:spcBef>
                  <a:spcPts val="0"/>
                </a:spcBef>
                <a:spcAft>
                  <a:spcPts val="0"/>
                </a:spcAft>
                <a:buClr>
                  <a:srgbClr val="000000"/>
                </a:buClr>
                <a:buSzPts val="1400"/>
                <a:buFont typeface="Arial"/>
                <a:buNone/>
              </a:p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06b3ea94ab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206b3ea94ab_0_1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g206b3ea94ab_0_1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06b3ea94ab_2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g206b3ea94ab_2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266700" algn="l" rtl="0">
              <a:lnSpc>
                <a:spcPct val="100000"/>
              </a:lnSpc>
              <a:spcBef>
                <a:spcPts val="0"/>
              </a:spcBef>
              <a:spcAft>
                <a:spcPts val="0"/>
              </a:spcAft>
              <a:buClr>
                <a:schemeClr val="dk1"/>
              </a:buClr>
              <a:buSzPts val="1200"/>
              <a:buFont typeface="Noto Sans Symbols"/>
              <a:buNone/>
            </a:pPr>
            <a:endParaRPr sz="1200" b="0" i="0">
              <a:solidFill>
                <a:schemeClr val="dk1"/>
              </a:solidFill>
              <a:latin typeface="Arial"/>
              <a:ea typeface="Arial"/>
              <a:cs typeface="Arial"/>
              <a:sym typeface="Arial"/>
            </a:endParaRPr>
          </a:p>
        </p:txBody>
      </p:sp>
      <p:sp>
        <p:nvSpPr>
          <p:cNvPr id="143" name="Google Shape;14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a:solidFill>
                <a:schemeClr val="dk1"/>
              </a:solidFill>
              <a:latin typeface="Arial"/>
              <a:ea typeface="Arial"/>
              <a:cs typeface="Arial"/>
              <a:sym typeface="Arial"/>
            </a:endParaRPr>
          </a:p>
        </p:txBody>
      </p:sp>
      <p:sp>
        <p:nvSpPr>
          <p:cNvPr id="158" name="Google Shape;15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625"/>
          </a:xfrm>
          <a:prstGeom prst="rect">
            <a:avLst/>
          </a:prstGeom>
          <a:noFill/>
          <a:ln>
            <a:noFill/>
          </a:ln>
        </p:spPr>
      </p:sp>
      <p:sp>
        <p:nvSpPr>
          <p:cNvPr id="68" name="Google Shape;68;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27.png"/><Relationship Id="rId5" Type="http://schemas.openxmlformats.org/officeDocument/2006/relationships/image" Target="../media/image6.png"/><Relationship Id="rId10" Type="http://schemas.openxmlformats.org/officeDocument/2006/relationships/image" Target="../media/image26.png"/><Relationship Id="rId4" Type="http://schemas.openxmlformats.org/officeDocument/2006/relationships/image" Target="../media/image5.png"/><Relationship Id="rId9"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995923" y="3045025"/>
            <a:ext cx="9979361" cy="154563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800"/>
              <a:buFont typeface="Century Gothic"/>
              <a:buNone/>
            </a:pPr>
            <a:r>
              <a:rPr lang="en-GB" sz="2800">
                <a:latin typeface="Century Gothic"/>
                <a:ea typeface="Century Gothic"/>
                <a:cs typeface="Century Gothic"/>
                <a:sym typeface="Century Gothic"/>
              </a:rPr>
              <a:t/>
            </a:r>
            <a:br>
              <a:rPr lang="en-GB" sz="2800">
                <a:latin typeface="Century Gothic"/>
                <a:ea typeface="Century Gothic"/>
                <a:cs typeface="Century Gothic"/>
                <a:sym typeface="Century Gothic"/>
              </a:rPr>
            </a:br>
            <a:r>
              <a:rPr lang="en-GB" sz="2800">
                <a:latin typeface="Century Gothic"/>
                <a:ea typeface="Century Gothic"/>
                <a:cs typeface="Century Gothic"/>
                <a:sym typeface="Century Gothic"/>
              </a:rPr>
              <a:t/>
            </a:r>
            <a:br>
              <a:rPr lang="en-GB" sz="2800">
                <a:latin typeface="Century Gothic"/>
                <a:ea typeface="Century Gothic"/>
                <a:cs typeface="Century Gothic"/>
                <a:sym typeface="Century Gothic"/>
              </a:rPr>
            </a:br>
            <a:r>
              <a:rPr lang="en-GB" sz="2800">
                <a:latin typeface="Century Gothic"/>
                <a:ea typeface="Century Gothic"/>
                <a:cs typeface="Century Gothic"/>
                <a:sym typeface="Century Gothic"/>
              </a:rPr>
              <a:t> </a:t>
            </a:r>
            <a:endParaRPr sz="2000">
              <a:latin typeface="Century Gothic"/>
              <a:ea typeface="Century Gothic"/>
              <a:cs typeface="Century Gothic"/>
              <a:sym typeface="Century Gothic"/>
            </a:endParaRPr>
          </a:p>
        </p:txBody>
      </p:sp>
      <p:pic>
        <p:nvPicPr>
          <p:cNvPr id="89" name="Google Shape;89;p1" descr="A close up of a logo&#10;&#10;Description automatically generated"/>
          <p:cNvPicPr preferRelativeResize="0"/>
          <p:nvPr/>
        </p:nvPicPr>
        <p:blipFill rotWithShape="1">
          <a:blip r:embed="rId3">
            <a:alphaModFix/>
          </a:blip>
          <a:srcRect/>
          <a:stretch/>
        </p:blipFill>
        <p:spPr>
          <a:xfrm>
            <a:off x="398612" y="4818429"/>
            <a:ext cx="4431982" cy="1661993"/>
          </a:xfrm>
          <a:prstGeom prst="rect">
            <a:avLst/>
          </a:prstGeom>
          <a:noFill/>
          <a:ln>
            <a:noFill/>
          </a:ln>
        </p:spPr>
      </p:pic>
      <p:pic>
        <p:nvPicPr>
          <p:cNvPr id="90" name="Google Shape;90;p1" descr="A picture containing game&#10;&#10;Description automatically generated"/>
          <p:cNvPicPr preferRelativeResize="0"/>
          <p:nvPr/>
        </p:nvPicPr>
        <p:blipFill rotWithShape="1">
          <a:blip r:embed="rId4">
            <a:alphaModFix/>
          </a:blip>
          <a:srcRect t="29758" r="6884" b="61472"/>
          <a:stretch/>
        </p:blipFill>
        <p:spPr>
          <a:xfrm>
            <a:off x="660137" y="239921"/>
            <a:ext cx="11352628" cy="191274"/>
          </a:xfrm>
          <a:prstGeom prst="rect">
            <a:avLst/>
          </a:prstGeom>
          <a:noFill/>
          <a:ln>
            <a:noFill/>
          </a:ln>
        </p:spPr>
      </p:pic>
      <p:sp>
        <p:nvSpPr>
          <p:cNvPr id="91" name="Google Shape;91;p1"/>
          <p:cNvSpPr/>
          <p:nvPr/>
        </p:nvSpPr>
        <p:spPr>
          <a:xfrm>
            <a:off x="908293" y="98951"/>
            <a:ext cx="10066991"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entury Gothic"/>
                <a:ea typeface="Century Gothic"/>
                <a:cs typeface="Century Gothic"/>
                <a:sym typeface="Century Gothic"/>
              </a:rPr>
              <a:t>Joint oral presentation on 21 February 2023 to</a:t>
            </a:r>
            <a:br>
              <a:rPr lang="en-GB" sz="2400" b="0" i="0" u="none" strike="noStrike" cap="none">
                <a:solidFill>
                  <a:schemeClr val="dk1"/>
                </a:solidFill>
                <a:latin typeface="Century Gothic"/>
                <a:ea typeface="Century Gothic"/>
                <a:cs typeface="Century Gothic"/>
                <a:sym typeface="Century Gothic"/>
              </a:rPr>
            </a:br>
            <a:endParaRPr sz="2400" b="0" i="0" u="none" strike="noStrike" cap="none">
              <a:solidFill>
                <a:schemeClr val="dk1"/>
              </a:solidFill>
              <a:latin typeface="Calibri"/>
              <a:ea typeface="Calibri"/>
              <a:cs typeface="Calibri"/>
              <a:sym typeface="Calibri"/>
            </a:endParaRPr>
          </a:p>
        </p:txBody>
      </p:sp>
      <p:sp>
        <p:nvSpPr>
          <p:cNvPr id="92" name="Google Shape;92;p1"/>
          <p:cNvSpPr txBox="1"/>
          <p:nvPr/>
        </p:nvSpPr>
        <p:spPr>
          <a:xfrm>
            <a:off x="1247100" y="3092557"/>
            <a:ext cx="96978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Century Gothic"/>
                <a:ea typeface="Century Gothic"/>
                <a:cs typeface="Century Gothic"/>
                <a:sym typeface="Century Gothic"/>
              </a:rPr>
              <a:t>Copyright Amendment Bill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Century Gothic"/>
                <a:ea typeface="Century Gothic"/>
                <a:cs typeface="Century Gothic"/>
                <a:sym typeface="Century Gothic"/>
              </a:rPr>
              <a:t>&amp; Performers’ Protection Amendment Bill</a:t>
            </a:r>
            <a:endParaRPr sz="3600" b="0" i="0" u="none" strike="noStrike" cap="none">
              <a:solidFill>
                <a:schemeClr val="dk1"/>
              </a:solidFill>
              <a:latin typeface="Century Gothic"/>
              <a:ea typeface="Century Gothic"/>
              <a:cs typeface="Century Gothic"/>
              <a:sym typeface="Century Gothic"/>
            </a:endParaRPr>
          </a:p>
        </p:txBody>
      </p:sp>
      <p:sp>
        <p:nvSpPr>
          <p:cNvPr id="93" name="Google Shape;93;p1"/>
          <p:cNvSpPr txBox="1"/>
          <p:nvPr/>
        </p:nvSpPr>
        <p:spPr>
          <a:xfrm>
            <a:off x="890406" y="1367720"/>
            <a:ext cx="10190400"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alibri"/>
                <a:ea typeface="Calibri"/>
                <a:cs typeface="Calibri"/>
                <a:sym typeface="Calibri"/>
              </a:rPr>
              <a:t>The Select Committee on Trade, Industry, Economic Development, Small Business Development, Tourism, Employment and Labour</a:t>
            </a:r>
            <a:endParaRPr sz="2800" b="1" i="0" u="none" strike="noStrike" cap="none">
              <a:solidFill>
                <a:schemeClr val="dk1"/>
              </a:solidFill>
              <a:latin typeface="Calibri"/>
              <a:ea typeface="Calibri"/>
              <a:cs typeface="Calibri"/>
              <a:sym typeface="Calibri"/>
            </a:endParaRPr>
          </a:p>
        </p:txBody>
      </p:sp>
      <p:pic>
        <p:nvPicPr>
          <p:cNvPr id="94" name="Google Shape;94;p1" descr="https://lh3.googleusercontent.com/3PKr0pfU0wP60gvhx7QFRAsq6JVAHzcymtk2Gs6mpjNyZzKEr5u1LlY7OXRewACR8u64bM57oNnaJNl-Uu5xgEZ5tbWI13aAcmNP0hqDyV2iMMatByL0pTz4wwgvnlYpyZ24xRTe"/>
          <p:cNvPicPr preferRelativeResize="0"/>
          <p:nvPr/>
        </p:nvPicPr>
        <p:blipFill rotWithShape="1">
          <a:blip r:embed="rId5">
            <a:alphaModFix/>
          </a:blip>
          <a:srcRect/>
          <a:stretch/>
        </p:blipFill>
        <p:spPr>
          <a:xfrm>
            <a:off x="5370032" y="5063930"/>
            <a:ext cx="1143512" cy="1123450"/>
          </a:xfrm>
          <a:prstGeom prst="rect">
            <a:avLst/>
          </a:prstGeom>
          <a:noFill/>
          <a:ln>
            <a:noFill/>
          </a:ln>
        </p:spPr>
      </p:pic>
      <p:pic>
        <p:nvPicPr>
          <p:cNvPr id="95" name="Google Shape;95;p1"/>
          <p:cNvPicPr preferRelativeResize="0"/>
          <p:nvPr/>
        </p:nvPicPr>
        <p:blipFill rotWithShape="1">
          <a:blip r:embed="rId6">
            <a:alphaModFix/>
          </a:blip>
          <a:srcRect/>
          <a:stretch/>
        </p:blipFill>
        <p:spPr>
          <a:xfrm>
            <a:off x="8132950" y="5212650"/>
            <a:ext cx="3072326" cy="826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0e7bc55f2a_1_2"/>
          <p:cNvSpPr txBox="1">
            <a:spLocks noGrp="1"/>
          </p:cNvSpPr>
          <p:nvPr>
            <p:ph type="ctrTitle"/>
          </p:nvPr>
        </p:nvSpPr>
        <p:spPr>
          <a:xfrm>
            <a:off x="995923" y="2142169"/>
            <a:ext cx="10316100" cy="3016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800"/>
              <a:buFont typeface="Century Gothic"/>
              <a:buNone/>
            </a:pPr>
            <a:r>
              <a:rPr lang="en-GB" sz="2800">
                <a:latin typeface="Century Gothic"/>
                <a:ea typeface="Century Gothic"/>
                <a:cs typeface="Century Gothic"/>
                <a:sym typeface="Century Gothic"/>
              </a:rPr>
              <a:t/>
            </a:r>
            <a:br>
              <a:rPr lang="en-GB" sz="2800">
                <a:latin typeface="Century Gothic"/>
                <a:ea typeface="Century Gothic"/>
                <a:cs typeface="Century Gothic"/>
                <a:sym typeface="Century Gothic"/>
              </a:rPr>
            </a:br>
            <a:r>
              <a:rPr lang="en-GB" sz="2800">
                <a:latin typeface="Century Gothic"/>
                <a:ea typeface="Century Gothic"/>
                <a:cs typeface="Century Gothic"/>
                <a:sym typeface="Century Gothic"/>
              </a:rPr>
              <a:t> </a:t>
            </a:r>
            <a:br>
              <a:rPr lang="en-GB" sz="2800">
                <a:latin typeface="Century Gothic"/>
                <a:ea typeface="Century Gothic"/>
                <a:cs typeface="Century Gothic"/>
                <a:sym typeface="Century Gothic"/>
              </a:rPr>
            </a:br>
            <a:endParaRPr sz="2800">
              <a:latin typeface="Century Gothic"/>
              <a:ea typeface="Century Gothic"/>
              <a:cs typeface="Century Gothic"/>
              <a:sym typeface="Century Gothic"/>
            </a:endParaRPr>
          </a:p>
        </p:txBody>
      </p:sp>
      <p:pic>
        <p:nvPicPr>
          <p:cNvPr id="193" name="Google Shape;193;g20e7bc55f2a_1_2" descr="A picture containing game&#10;&#10;Description automatically generated"/>
          <p:cNvPicPr preferRelativeResize="0"/>
          <p:nvPr/>
        </p:nvPicPr>
        <p:blipFill rotWithShape="1">
          <a:blip r:embed="rId3">
            <a:alphaModFix/>
          </a:blip>
          <a:srcRect t="29758" r="6881" b="61471"/>
          <a:stretch/>
        </p:blipFill>
        <p:spPr>
          <a:xfrm>
            <a:off x="520923" y="462516"/>
            <a:ext cx="11535140" cy="194349"/>
          </a:xfrm>
          <a:prstGeom prst="rect">
            <a:avLst/>
          </a:prstGeom>
          <a:noFill/>
          <a:ln>
            <a:noFill/>
          </a:ln>
        </p:spPr>
      </p:pic>
      <p:sp>
        <p:nvSpPr>
          <p:cNvPr id="194" name="Google Shape;194;g20e7bc55f2a_1_2"/>
          <p:cNvSpPr txBox="1"/>
          <p:nvPr/>
        </p:nvSpPr>
        <p:spPr>
          <a:xfrm>
            <a:off x="2556495" y="97991"/>
            <a:ext cx="7464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About the South African AV Sector - economic overview:</a:t>
            </a:r>
            <a:endParaRPr sz="2400" b="1" i="0" u="none" strike="noStrike" cap="none">
              <a:solidFill>
                <a:schemeClr val="dk1"/>
              </a:solidFill>
              <a:latin typeface="Calibri"/>
              <a:ea typeface="Calibri"/>
              <a:cs typeface="Calibri"/>
              <a:sym typeface="Calibri"/>
            </a:endParaRPr>
          </a:p>
        </p:txBody>
      </p:sp>
      <p:sp>
        <p:nvSpPr>
          <p:cNvPr id="195" name="Google Shape;195;g20e7bc55f2a_1_2"/>
          <p:cNvSpPr txBox="1"/>
          <p:nvPr/>
        </p:nvSpPr>
        <p:spPr>
          <a:xfrm>
            <a:off x="854368" y="1047276"/>
            <a:ext cx="11201700" cy="2847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GB" sz="2200" b="0" i="1" u="none" strike="noStrike" cap="none">
                <a:solidFill>
                  <a:schemeClr val="dk1"/>
                </a:solidFill>
                <a:latin typeface="Calibri"/>
                <a:ea typeface="Calibri"/>
                <a:cs typeface="Calibri"/>
                <a:sym typeface="Calibri"/>
              </a:rPr>
              <a:t>However, the 2021 NFVF Impact study shows it has </a:t>
            </a:r>
            <a:endParaRPr sz="1600"/>
          </a:p>
          <a:p>
            <a:pPr marL="285750" marR="0" lvl="0" indent="-298450" algn="l" rtl="0">
              <a:lnSpc>
                <a:spcPct val="100000"/>
              </a:lnSpc>
              <a:spcBef>
                <a:spcPts val="0"/>
              </a:spcBef>
              <a:spcAft>
                <a:spcPts val="0"/>
              </a:spcAft>
              <a:buClr>
                <a:schemeClr val="dk1"/>
              </a:buClr>
              <a:buSzPts val="2600"/>
              <a:buFont typeface="Arial"/>
              <a:buChar char="•"/>
            </a:pPr>
            <a:r>
              <a:rPr lang="en-GB" sz="2200" b="0" i="1" u="none" strike="noStrike" cap="none">
                <a:solidFill>
                  <a:schemeClr val="dk1"/>
                </a:solidFill>
                <a:latin typeface="Calibri"/>
                <a:ea typeface="Calibri"/>
                <a:cs typeface="Calibri"/>
                <a:sym typeface="Calibri"/>
              </a:rPr>
              <a:t>shrunk by 59% to R2,89 billion</a:t>
            </a:r>
            <a:endParaRPr sz="1600"/>
          </a:p>
          <a:p>
            <a:pPr marL="285750" marR="0" lvl="0" indent="-298450" algn="l" rtl="0">
              <a:lnSpc>
                <a:spcPct val="100000"/>
              </a:lnSpc>
              <a:spcBef>
                <a:spcPts val="0"/>
              </a:spcBef>
              <a:spcAft>
                <a:spcPts val="0"/>
              </a:spcAft>
              <a:buClr>
                <a:schemeClr val="dk1"/>
              </a:buClr>
              <a:buSzPts val="2600"/>
              <a:buFont typeface="Arial"/>
              <a:buChar char="•"/>
            </a:pPr>
            <a:r>
              <a:rPr lang="en-GB" sz="2200" b="0" i="1" u="none" strike="noStrike" cap="none">
                <a:solidFill>
                  <a:schemeClr val="dk1"/>
                </a:solidFill>
                <a:latin typeface="Calibri"/>
                <a:ea typeface="Calibri"/>
                <a:cs typeface="Calibri"/>
                <a:sym typeface="Calibri"/>
              </a:rPr>
              <a:t>Lost jobs from 60 000 down to 12 775 </a:t>
            </a:r>
            <a:endParaRPr sz="1600"/>
          </a:p>
          <a:p>
            <a:pPr marL="285750" marR="0" lvl="0" indent="-298450" algn="l" rtl="0">
              <a:lnSpc>
                <a:spcPct val="100000"/>
              </a:lnSpc>
              <a:spcBef>
                <a:spcPts val="0"/>
              </a:spcBef>
              <a:spcAft>
                <a:spcPts val="0"/>
              </a:spcAft>
              <a:buClr>
                <a:schemeClr val="dk1"/>
              </a:buClr>
              <a:buSzPts val="2600"/>
              <a:buFont typeface="Arial"/>
              <a:buChar char="•"/>
            </a:pPr>
            <a:r>
              <a:rPr lang="en-GB" sz="2200" b="0" i="1" u="none" strike="noStrike" cap="none">
                <a:solidFill>
                  <a:schemeClr val="dk1"/>
                </a:solidFill>
                <a:latin typeface="Calibri"/>
                <a:ea typeface="Calibri"/>
                <a:cs typeface="Calibri"/>
                <a:sym typeface="Calibri"/>
              </a:rPr>
              <a:t>38% of business have closed  </a:t>
            </a:r>
            <a:endParaRPr sz="2200" b="0" i="1" u="none" strike="noStrike" cap="none">
              <a:solidFill>
                <a:schemeClr val="dk1"/>
              </a:solidFill>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2200"/>
              <a:buFont typeface="Calibri"/>
              <a:buChar char="•"/>
            </a:pPr>
            <a:r>
              <a:rPr lang="en-GB" sz="2200" i="1">
                <a:solidFill>
                  <a:schemeClr val="dk1"/>
                </a:solidFill>
                <a:latin typeface="Calibri"/>
                <a:ea typeface="Calibri"/>
                <a:cs typeface="Calibri"/>
                <a:sym typeface="Calibri"/>
              </a:rPr>
              <a:t>In Q2 &amp; Q3 2021 we lost at least R2,5 billion in international productions intended for South Africa but moved to other countries</a:t>
            </a:r>
            <a:endParaRPr sz="2200" i="1">
              <a:solidFill>
                <a:schemeClr val="dk1"/>
              </a:solidFill>
              <a:latin typeface="Calibri"/>
              <a:ea typeface="Calibri"/>
              <a:cs typeface="Calibri"/>
              <a:sym typeface="Calibri"/>
            </a:endParaRPr>
          </a:p>
          <a:p>
            <a:pPr marL="342900" marR="0" lvl="0" indent="-292100" algn="l" rtl="0">
              <a:lnSpc>
                <a:spcPct val="100000"/>
              </a:lnSpc>
              <a:spcBef>
                <a:spcPts val="0"/>
              </a:spcBef>
              <a:spcAft>
                <a:spcPts val="0"/>
              </a:spcAft>
              <a:buClr>
                <a:schemeClr val="dk1"/>
              </a:buClr>
              <a:buSzPts val="800"/>
              <a:buFont typeface="Arial"/>
              <a:buNone/>
            </a:pPr>
            <a:endParaRPr sz="9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(Sources: NFF 2021 EIA, NAB, Industry Survey, SA Cultural Observatory, Olsberg.spi)</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0"/>
          <p:cNvSpPr txBox="1">
            <a:spLocks noGrp="1"/>
          </p:cNvSpPr>
          <p:nvPr>
            <p:ph type="ctrTitle"/>
          </p:nvPr>
        </p:nvSpPr>
        <p:spPr>
          <a:xfrm>
            <a:off x="995923" y="2142169"/>
            <a:ext cx="10316035" cy="301622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800"/>
              <a:buFont typeface="Century Gothic"/>
              <a:buNone/>
            </a:pPr>
            <a:r>
              <a:rPr lang="en-GB" sz="2800">
                <a:latin typeface="Century Gothic"/>
                <a:ea typeface="Century Gothic"/>
                <a:cs typeface="Century Gothic"/>
                <a:sym typeface="Century Gothic"/>
              </a:rPr>
              <a:t/>
            </a:r>
            <a:br>
              <a:rPr lang="en-GB" sz="2800">
                <a:latin typeface="Century Gothic"/>
                <a:ea typeface="Century Gothic"/>
                <a:cs typeface="Century Gothic"/>
                <a:sym typeface="Century Gothic"/>
              </a:rPr>
            </a:br>
            <a:r>
              <a:rPr lang="en-GB" sz="2800">
                <a:latin typeface="Century Gothic"/>
                <a:ea typeface="Century Gothic"/>
                <a:cs typeface="Century Gothic"/>
                <a:sym typeface="Century Gothic"/>
              </a:rPr>
              <a:t> </a:t>
            </a:r>
            <a:br>
              <a:rPr lang="en-GB" sz="2800">
                <a:latin typeface="Century Gothic"/>
                <a:ea typeface="Century Gothic"/>
                <a:cs typeface="Century Gothic"/>
                <a:sym typeface="Century Gothic"/>
              </a:rPr>
            </a:br>
            <a:endParaRPr sz="2800">
              <a:latin typeface="Century Gothic"/>
              <a:ea typeface="Century Gothic"/>
              <a:cs typeface="Century Gothic"/>
              <a:sym typeface="Century Gothic"/>
            </a:endParaRPr>
          </a:p>
        </p:txBody>
      </p:sp>
      <p:pic>
        <p:nvPicPr>
          <p:cNvPr id="201" name="Google Shape;201;p10" descr="A picture containing game&#10;&#10;Description automatically generated"/>
          <p:cNvPicPr preferRelativeResize="0"/>
          <p:nvPr/>
        </p:nvPicPr>
        <p:blipFill rotWithShape="1">
          <a:blip r:embed="rId3">
            <a:alphaModFix/>
          </a:blip>
          <a:srcRect t="29758" r="6884" b="61472"/>
          <a:stretch/>
        </p:blipFill>
        <p:spPr>
          <a:xfrm>
            <a:off x="477625" y="586248"/>
            <a:ext cx="11535139" cy="194349"/>
          </a:xfrm>
          <a:prstGeom prst="rect">
            <a:avLst/>
          </a:prstGeom>
          <a:noFill/>
          <a:ln>
            <a:noFill/>
          </a:ln>
        </p:spPr>
      </p:pic>
      <p:sp>
        <p:nvSpPr>
          <p:cNvPr id="202" name="Google Shape;202;p10"/>
          <p:cNvSpPr txBox="1"/>
          <p:nvPr/>
        </p:nvSpPr>
        <p:spPr>
          <a:xfrm>
            <a:off x="2779951" y="124558"/>
            <a:ext cx="66321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About the Global AV Sector </a:t>
            </a:r>
            <a:endParaRPr sz="2400" b="1" i="0" u="none" strike="noStrike" cap="none">
              <a:solidFill>
                <a:schemeClr val="dk1"/>
              </a:solidFill>
              <a:latin typeface="Calibri"/>
              <a:ea typeface="Calibri"/>
              <a:cs typeface="Calibri"/>
              <a:sym typeface="Calibri"/>
            </a:endParaRPr>
          </a:p>
        </p:txBody>
      </p:sp>
      <p:sp>
        <p:nvSpPr>
          <p:cNvPr id="203" name="Google Shape;203;p10"/>
          <p:cNvSpPr txBox="1"/>
          <p:nvPr/>
        </p:nvSpPr>
        <p:spPr>
          <a:xfrm>
            <a:off x="432175" y="693433"/>
            <a:ext cx="11443500" cy="6588000"/>
          </a:xfrm>
          <a:prstGeom prst="rect">
            <a:avLst/>
          </a:prstGeom>
          <a:noFill/>
          <a:ln>
            <a:noFill/>
          </a:ln>
        </p:spPr>
        <p:txBody>
          <a:bodyPr spcFirstLastPara="1" wrap="square" lIns="91425" tIns="45700" rIns="91425" bIns="45700" anchor="t" anchorCtr="0">
            <a:spAutoFit/>
          </a:bodyPr>
          <a:lstStyle/>
          <a:p>
            <a:pPr marL="342900" marR="0" lvl="0" indent="-336550" algn="l" rtl="0">
              <a:lnSpc>
                <a:spcPct val="100000"/>
              </a:lnSpc>
              <a:spcBef>
                <a:spcPts val="0"/>
              </a:spcBef>
              <a:spcAft>
                <a:spcPts val="0"/>
              </a:spcAft>
              <a:buClr>
                <a:schemeClr val="dk1"/>
              </a:buClr>
              <a:buSzPts val="2300"/>
              <a:buFont typeface="Arial"/>
              <a:buChar char="•"/>
            </a:pPr>
            <a:r>
              <a:rPr lang="en-GB" sz="2000" b="0" i="0" u="none" strike="noStrike" cap="none">
                <a:solidFill>
                  <a:schemeClr val="dk1"/>
                </a:solidFill>
                <a:latin typeface="Calibri"/>
                <a:ea typeface="Calibri"/>
                <a:cs typeface="Calibri"/>
                <a:sym typeface="Calibri"/>
              </a:rPr>
              <a:t>the film &amp; TV production sector is one of </a:t>
            </a:r>
            <a:r>
              <a:rPr lang="en-GB" sz="2000" b="1" i="0" u="none" strike="noStrike" cap="none">
                <a:solidFill>
                  <a:schemeClr val="dk1"/>
                </a:solidFill>
                <a:latin typeface="Calibri"/>
                <a:ea typeface="Calibri"/>
                <a:cs typeface="Calibri"/>
                <a:sym typeface="Calibri"/>
              </a:rPr>
              <a:t>fastest growing sectors in the world at +-25% pa</a:t>
            </a:r>
            <a:endParaRPr sz="2000" b="1" i="0" u="none" strike="noStrike" cap="none">
              <a:solidFill>
                <a:srgbClr val="000000"/>
              </a:solidFill>
            </a:endParaRPr>
          </a:p>
          <a:p>
            <a:pPr marL="342900" marR="0" lvl="0" indent="-336550" algn="l" rtl="0">
              <a:lnSpc>
                <a:spcPct val="100000"/>
              </a:lnSpc>
              <a:spcBef>
                <a:spcPts val="0"/>
              </a:spcBef>
              <a:spcAft>
                <a:spcPts val="0"/>
              </a:spcAft>
              <a:buClr>
                <a:schemeClr val="dk1"/>
              </a:buClr>
              <a:buSzPts val="2300"/>
              <a:buFont typeface="Arial"/>
              <a:buChar char="•"/>
            </a:pPr>
            <a:r>
              <a:rPr lang="en-GB" sz="2000" b="0" i="0" u="none" strike="noStrike" cap="none">
                <a:solidFill>
                  <a:schemeClr val="dk1"/>
                </a:solidFill>
                <a:latin typeface="Calibri"/>
                <a:ea typeface="Calibri"/>
                <a:cs typeface="Calibri"/>
                <a:sym typeface="Calibri"/>
              </a:rPr>
              <a:t>in 2019/2020 until lockdown, it reached a new global high watermark of $177bn, creating 14 million jobs globally</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GB" sz="2000" b="0" i="0" u="none" strike="noStrike" cap="none">
                <a:solidFill>
                  <a:schemeClr val="dk1"/>
                </a:solidFill>
                <a:latin typeface="Calibri"/>
                <a:ea typeface="Calibri"/>
                <a:cs typeface="Calibri"/>
                <a:sym typeface="Calibri"/>
              </a:rPr>
              <a:t>since reopening in Q3 2020, it exploded to $220 billion, with a seemingly insatiable global appetite for content also fuelled by pandemic, now topping $250 billion</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GB" sz="2000" b="0" i="0" u="none" strike="noStrike" cap="none">
                <a:solidFill>
                  <a:schemeClr val="dk1"/>
                </a:solidFill>
                <a:latin typeface="Calibri"/>
                <a:ea typeface="Calibri"/>
                <a:cs typeface="Calibri"/>
                <a:sym typeface="Calibri"/>
              </a:rPr>
              <a:t>some countries, eg Croatia, Romania</a:t>
            </a:r>
            <a:r>
              <a:rPr lang="en-GB" sz="2000">
                <a:solidFill>
                  <a:schemeClr val="dk1"/>
                </a:solidFill>
                <a:latin typeface="Calibri"/>
                <a:ea typeface="Calibri"/>
                <a:cs typeface="Calibri"/>
                <a:sym typeface="Calibri"/>
              </a:rPr>
              <a:t>,</a:t>
            </a:r>
            <a:r>
              <a:rPr lang="en-GB" sz="2000" b="0" i="0" u="none" strike="noStrike" cap="none">
                <a:solidFill>
                  <a:schemeClr val="dk1"/>
                </a:solidFill>
                <a:latin typeface="Calibri"/>
                <a:ea typeface="Calibri"/>
                <a:cs typeface="Calibri"/>
                <a:sym typeface="Calibri"/>
              </a:rPr>
              <a:t> Greece (the new Hollywood of Europe!)</a:t>
            </a:r>
            <a:r>
              <a:rPr lang="en-GB" sz="2000">
                <a:solidFill>
                  <a:schemeClr val="dk1"/>
                </a:solidFill>
                <a:latin typeface="Calibri"/>
                <a:ea typeface="Calibri"/>
                <a:cs typeface="Calibri"/>
                <a:sym typeface="Calibri"/>
              </a:rPr>
              <a:t> and UK</a:t>
            </a:r>
            <a:r>
              <a:rPr lang="en-GB" sz="2000" b="0" i="0" u="none" strike="noStrike" cap="none">
                <a:solidFill>
                  <a:schemeClr val="dk1"/>
                </a:solidFill>
                <a:latin typeface="Calibri"/>
                <a:ea typeface="Calibri"/>
                <a:cs typeface="Calibri"/>
                <a:sym typeface="Calibri"/>
              </a:rPr>
              <a:t> are running out of equipment, studios and skills to service their production booms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GB" sz="2000" b="0" i="0" u="none" strike="noStrike" cap="none">
                <a:solidFill>
                  <a:schemeClr val="dk1"/>
                </a:solidFill>
                <a:latin typeface="Calibri"/>
                <a:ea typeface="Calibri"/>
                <a:cs typeface="Calibri"/>
                <a:sym typeface="Calibri"/>
              </a:rPr>
              <a:t>South Africa is currently not only shrinking its own industry</a:t>
            </a:r>
            <a:r>
              <a:rPr lang="en-GB" sz="2000">
                <a:solidFill>
                  <a:schemeClr val="dk1"/>
                </a:solidFill>
                <a:latin typeface="Calibri"/>
                <a:ea typeface="Calibri"/>
                <a:cs typeface="Calibri"/>
                <a:sym typeface="Calibri"/>
              </a:rPr>
              <a:t>, but also </a:t>
            </a:r>
            <a:r>
              <a:rPr lang="en-GB" sz="2000" b="0" i="0" u="none" strike="noStrike" cap="none">
                <a:solidFill>
                  <a:schemeClr val="dk1"/>
                </a:solidFill>
                <a:latin typeface="Calibri"/>
                <a:ea typeface="Calibri"/>
                <a:cs typeface="Calibri"/>
                <a:sym typeface="Calibri"/>
              </a:rPr>
              <a:t>losing out on this share of global growth as work moves to th</a:t>
            </a:r>
            <a:r>
              <a:rPr lang="en-GB" sz="2000">
                <a:solidFill>
                  <a:schemeClr val="dk1"/>
                </a:solidFill>
                <a:latin typeface="Calibri"/>
                <a:ea typeface="Calibri"/>
                <a:cs typeface="Calibri"/>
                <a:sym typeface="Calibri"/>
              </a:rPr>
              <a:t>e</a:t>
            </a:r>
            <a:r>
              <a:rPr lang="en-GB" sz="2000" b="0" i="0" u="none" strike="noStrike" cap="none">
                <a:solidFill>
                  <a:schemeClr val="dk1"/>
                </a:solidFill>
                <a:latin typeface="Calibri"/>
                <a:ea typeface="Calibri"/>
                <a:cs typeface="Calibri"/>
                <a:sym typeface="Calibri"/>
              </a:rPr>
              <a:t>se countries. </a:t>
            </a:r>
            <a:endParaRPr sz="20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GB" sz="2000">
                <a:solidFill>
                  <a:schemeClr val="dk1"/>
                </a:solidFill>
                <a:latin typeface="Calibri"/>
                <a:ea typeface="Calibri"/>
                <a:cs typeface="Calibri"/>
                <a:sym typeface="Calibri"/>
              </a:rPr>
              <a:t>It is </a:t>
            </a:r>
            <a:r>
              <a:rPr lang="en-GB" sz="2000" b="0" i="0" u="none" strike="noStrike" cap="none">
                <a:solidFill>
                  <a:schemeClr val="dk1"/>
                </a:solidFill>
                <a:latin typeface="Calibri"/>
                <a:ea typeface="Calibri"/>
                <a:cs typeface="Calibri"/>
                <a:sym typeface="Calibri"/>
              </a:rPr>
              <a:t>also rapidly losing key and scarce skills to these countries</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GB" sz="2000" b="0" i="0" u="none" strike="noStrike" cap="none">
                <a:solidFill>
                  <a:schemeClr val="dk1"/>
                </a:solidFill>
                <a:latin typeface="Calibri"/>
                <a:ea typeface="Calibri"/>
                <a:cs typeface="Calibri"/>
                <a:sym typeface="Calibri"/>
              </a:rPr>
              <a:t>Why? </a:t>
            </a:r>
            <a:r>
              <a:rPr lang="en-GB" sz="2000" b="0" i="1" u="none" strike="noStrike" cap="none">
                <a:solidFill>
                  <a:schemeClr val="dk1"/>
                </a:solidFill>
                <a:latin typeface="Calibri"/>
                <a:ea typeface="Calibri"/>
                <a:cs typeface="Calibri"/>
                <a:sym typeface="Calibri"/>
              </a:rPr>
              <a:t>Policy uncertainty, challenges with DTIC incentive scheme, electricity crisis, crime </a:t>
            </a:r>
            <a:r>
              <a:rPr lang="en-GB" sz="2000" i="1">
                <a:solidFill>
                  <a:schemeClr val="dk1"/>
                </a:solidFill>
                <a:latin typeface="Calibri"/>
                <a:ea typeface="Calibri"/>
                <a:cs typeface="Calibri"/>
                <a:sym typeface="Calibri"/>
              </a:rPr>
              <a:t>= </a:t>
            </a:r>
            <a:r>
              <a:rPr lang="en-GB" sz="2000" b="0" i="1" u="none" strike="noStrike" cap="none">
                <a:solidFill>
                  <a:schemeClr val="dk1"/>
                </a:solidFill>
                <a:latin typeface="Calibri"/>
                <a:ea typeface="Calibri"/>
                <a:cs typeface="Calibri"/>
                <a:sym typeface="Calibri"/>
              </a:rPr>
              <a:t>loss of investor confidence</a:t>
            </a:r>
            <a:r>
              <a:rPr lang="en-GB" sz="2000" b="0" i="0" u="none" strike="noStrike" cap="none">
                <a:solidFill>
                  <a:schemeClr val="dk1"/>
                </a:solidFill>
                <a:latin typeface="Calibri"/>
                <a:ea typeface="Calibri"/>
                <a:cs typeface="Calibri"/>
                <a:sym typeface="Calibri"/>
              </a:rPr>
              <a:t> – an already high-risk industry has become too high-risk in SA</a:t>
            </a:r>
            <a:endParaRPr sz="2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GB" sz="2000" b="0" i="0" u="none" strike="noStrike" cap="none">
                <a:solidFill>
                  <a:schemeClr val="dk1"/>
                </a:solidFill>
                <a:latin typeface="Calibri"/>
                <a:ea typeface="Calibri"/>
                <a:cs typeface="Calibri"/>
                <a:sym typeface="Calibri"/>
              </a:rPr>
              <a:t>This will worsen under these Bills - their inherent policy</a:t>
            </a:r>
            <a:r>
              <a:rPr lang="en-GB" sz="2000">
                <a:solidFill>
                  <a:schemeClr val="dk1"/>
                </a:solidFill>
                <a:latin typeface="Calibri"/>
                <a:ea typeface="Calibri"/>
                <a:cs typeface="Calibri"/>
                <a:sym typeface="Calibri"/>
              </a:rPr>
              <a:t> (</a:t>
            </a:r>
            <a:r>
              <a:rPr lang="en-GB" sz="2000" b="0" i="0" u="none" strike="noStrike" cap="none">
                <a:solidFill>
                  <a:schemeClr val="dk1"/>
                </a:solidFill>
                <a:latin typeface="Calibri"/>
                <a:ea typeface="Calibri"/>
                <a:cs typeface="Calibri"/>
                <a:sym typeface="Calibri"/>
              </a:rPr>
              <a:t>legal and financial) uncertainty will further elevate South Africa’s international risk profile</a:t>
            </a:r>
            <a:endParaRPr sz="2000" b="0" i="0" u="none" strike="noStrike" cap="none">
              <a:solidFill>
                <a:srgbClr val="000000"/>
              </a:solidFill>
              <a:latin typeface="Arial"/>
              <a:ea typeface="Arial"/>
              <a:cs typeface="Arial"/>
              <a:sym typeface="Arial"/>
            </a:endParaRPr>
          </a:p>
          <a:p>
            <a:pPr marL="342900" marR="0" lvl="0" indent="-29210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Without a conducive, globally attractive</a:t>
            </a:r>
            <a:r>
              <a:rPr lang="en-GB" sz="2400">
                <a:solidFill>
                  <a:schemeClr val="dk1"/>
                </a:solidFill>
                <a:latin typeface="Calibri"/>
                <a:ea typeface="Calibri"/>
                <a:cs typeface="Calibri"/>
                <a:sym typeface="Calibri"/>
              </a:rPr>
              <a:t>,</a:t>
            </a:r>
            <a:r>
              <a:rPr lang="en-GB" sz="2400" b="0" i="0" u="none" strike="noStrike" cap="none">
                <a:solidFill>
                  <a:schemeClr val="dk1"/>
                </a:solidFill>
                <a:latin typeface="Calibri"/>
                <a:ea typeface="Calibri"/>
                <a:cs typeface="Calibri"/>
                <a:sym typeface="Calibri"/>
              </a:rPr>
              <a:t> internationally aligned &amp; </a:t>
            </a:r>
            <a:r>
              <a:rPr lang="en-GB" sz="2400">
                <a:solidFill>
                  <a:schemeClr val="dk1"/>
                </a:solidFill>
                <a:latin typeface="Calibri"/>
                <a:ea typeface="Calibri"/>
                <a:cs typeface="Calibri"/>
                <a:sym typeface="Calibri"/>
              </a:rPr>
              <a:t>competitive</a:t>
            </a:r>
            <a:r>
              <a:rPr lang="en-GB" sz="2400" b="0" i="0" u="none" strike="noStrike" cap="none">
                <a:solidFill>
                  <a:schemeClr val="dk1"/>
                </a:solidFill>
                <a:latin typeface="Calibri"/>
                <a:ea typeface="Calibri"/>
                <a:cs typeface="Calibri"/>
                <a:sym typeface="Calibri"/>
              </a:rPr>
              <a:t> legislative framework, the country will lose billions in economic activity and FDI and thousands of jobs.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										</a:t>
            </a:r>
            <a:r>
              <a:rPr lang="en-GB" sz="1800" b="0" i="0" u="none" strike="noStrike" cap="none">
                <a:solidFill>
                  <a:schemeClr val="dk1"/>
                </a:solidFill>
                <a:latin typeface="Calibri"/>
                <a:ea typeface="Calibri"/>
                <a:cs typeface="Calibri"/>
                <a:sym typeface="Calibri"/>
              </a:rPr>
              <a:t>(Sources: Olsberg.spi, The Guardian, tveurope.com)</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txBox="1">
            <a:spLocks noGrp="1"/>
          </p:cNvSpPr>
          <p:nvPr>
            <p:ph type="ctrTitle"/>
          </p:nvPr>
        </p:nvSpPr>
        <p:spPr>
          <a:xfrm>
            <a:off x="995923" y="2142169"/>
            <a:ext cx="10316035" cy="301622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800"/>
              <a:buFont typeface="Century Gothic"/>
              <a:buNone/>
            </a:pPr>
            <a:r>
              <a:rPr lang="en-GB" sz="2800">
                <a:latin typeface="Century Gothic"/>
                <a:ea typeface="Century Gothic"/>
                <a:cs typeface="Century Gothic"/>
                <a:sym typeface="Century Gothic"/>
              </a:rPr>
              <a:t/>
            </a:r>
            <a:br>
              <a:rPr lang="en-GB" sz="2800">
                <a:latin typeface="Century Gothic"/>
                <a:ea typeface="Century Gothic"/>
                <a:cs typeface="Century Gothic"/>
                <a:sym typeface="Century Gothic"/>
              </a:rPr>
            </a:br>
            <a:r>
              <a:rPr lang="en-GB" sz="2800">
                <a:latin typeface="Century Gothic"/>
                <a:ea typeface="Century Gothic"/>
                <a:cs typeface="Century Gothic"/>
                <a:sym typeface="Century Gothic"/>
              </a:rPr>
              <a:t> </a:t>
            </a:r>
            <a:br>
              <a:rPr lang="en-GB" sz="2800">
                <a:latin typeface="Century Gothic"/>
                <a:ea typeface="Century Gothic"/>
                <a:cs typeface="Century Gothic"/>
                <a:sym typeface="Century Gothic"/>
              </a:rPr>
            </a:br>
            <a:endParaRPr sz="2800">
              <a:latin typeface="Century Gothic"/>
              <a:ea typeface="Century Gothic"/>
              <a:cs typeface="Century Gothic"/>
              <a:sym typeface="Century Gothic"/>
            </a:endParaRPr>
          </a:p>
        </p:txBody>
      </p:sp>
      <p:pic>
        <p:nvPicPr>
          <p:cNvPr id="209" name="Google Shape;209;p11" descr="A picture containing game&#10;&#10;Description automatically generated"/>
          <p:cNvPicPr preferRelativeResize="0"/>
          <p:nvPr/>
        </p:nvPicPr>
        <p:blipFill rotWithShape="1">
          <a:blip r:embed="rId3">
            <a:alphaModFix/>
          </a:blip>
          <a:srcRect t="29758" r="6884" b="61472"/>
          <a:stretch/>
        </p:blipFill>
        <p:spPr>
          <a:xfrm>
            <a:off x="477623" y="406285"/>
            <a:ext cx="11535139" cy="194349"/>
          </a:xfrm>
          <a:prstGeom prst="rect">
            <a:avLst/>
          </a:prstGeom>
          <a:noFill/>
          <a:ln>
            <a:noFill/>
          </a:ln>
        </p:spPr>
      </p:pic>
      <p:sp>
        <p:nvSpPr>
          <p:cNvPr id="210" name="Google Shape;210;p11"/>
          <p:cNvSpPr txBox="1"/>
          <p:nvPr/>
        </p:nvSpPr>
        <p:spPr>
          <a:xfrm>
            <a:off x="840358" y="0"/>
            <a:ext cx="1080969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The AV Sector’s Response to the Bills – </a:t>
            </a:r>
            <a:r>
              <a:rPr lang="en-GB" sz="2400" b="1">
                <a:solidFill>
                  <a:schemeClr val="dk1"/>
                </a:solidFill>
                <a:latin typeface="Calibri"/>
                <a:ea typeface="Calibri"/>
                <a:cs typeface="Calibri"/>
                <a:sym typeface="Calibri"/>
              </a:rPr>
              <a:t>Don’t believe the myths!</a:t>
            </a:r>
            <a:endParaRPr sz="2400" b="1" i="0" u="none" strike="noStrike" cap="none">
              <a:solidFill>
                <a:schemeClr val="dk1"/>
              </a:solidFill>
              <a:latin typeface="Calibri"/>
              <a:ea typeface="Calibri"/>
              <a:cs typeface="Calibri"/>
              <a:sym typeface="Calibri"/>
            </a:endParaRPr>
          </a:p>
        </p:txBody>
      </p:sp>
      <p:sp>
        <p:nvSpPr>
          <p:cNvPr id="211" name="Google Shape;211;p11"/>
          <p:cNvSpPr txBox="1"/>
          <p:nvPr/>
        </p:nvSpPr>
        <p:spPr>
          <a:xfrm>
            <a:off x="78550" y="600625"/>
            <a:ext cx="12113400" cy="6187800"/>
          </a:xfrm>
          <a:prstGeom prst="rect">
            <a:avLst/>
          </a:prstGeom>
          <a:noFill/>
          <a:ln>
            <a:noFill/>
          </a:ln>
        </p:spPr>
        <p:txBody>
          <a:bodyPr spcFirstLastPara="1" wrap="square" lIns="91425" tIns="45700" rIns="91425" bIns="45700" anchor="t" anchorCtr="0">
            <a:spAutoFit/>
          </a:bodyPr>
          <a:lstStyle/>
          <a:p>
            <a:pPr marL="457200" marR="0" lvl="0" indent="-368300" algn="l" rtl="0">
              <a:lnSpc>
                <a:spcPct val="10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“The bills controversial”: Almost the entire business end of affected industries are united in opposing the bills because they will reduce work for all.</a:t>
            </a:r>
            <a:endParaRPr sz="2200">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a:t>
            </a:r>
            <a:r>
              <a:rPr lang="en-GB" sz="2200" b="0" i="0" u="none" strike="noStrike" cap="none">
                <a:solidFill>
                  <a:schemeClr val="dk1"/>
                </a:solidFill>
                <a:latin typeface="Calibri"/>
                <a:ea typeface="Calibri"/>
                <a:cs typeface="Calibri"/>
                <a:sym typeface="Calibri"/>
              </a:rPr>
              <a:t>T</a:t>
            </a:r>
            <a:r>
              <a:rPr lang="en-GB" sz="2200">
                <a:solidFill>
                  <a:schemeClr val="dk1"/>
                </a:solidFill>
                <a:latin typeface="Calibri"/>
                <a:ea typeface="Calibri"/>
                <a:cs typeface="Calibri"/>
                <a:sym typeface="Calibri"/>
              </a:rPr>
              <a:t>hese Bills will take South Africa into the 21st Century”:  They will not! They will take the entire value chain of all the creative industries into a very bleak future.</a:t>
            </a:r>
            <a:endParaRPr sz="2200">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“These Bills are pro-poor”. They are not! The poor will get poorer as there will be less work for all.</a:t>
            </a:r>
            <a:endParaRPr sz="2200">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“The anti-Bills lobby represents foreign interests and big business”. The anti-Bills lobby represents thousands of small businesses, mostly black, and large businesses all trying to create work for all in the creative industries and satellite economies (it could be argued that foreign interests and big business best describes those behind the pro-Bills lobby, those megalithic companies which stand to gain/earn the most from these bills being passed)</a:t>
            </a:r>
            <a:endParaRPr sz="2200">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“Fair Use exists elsewhere in the world”: But NOT as contained in these Bills! This provision is a hybrid mess which will open the door to wholesale, and undefendable, copyright infringements </a:t>
            </a:r>
            <a:endParaRPr sz="2200">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“Actors will be better off by getting a share of profits”: They won’t. They’ll get lower upfront payments with no guarantees of future royalties as most productions don’t make a profit, and there will be less work for them under these Bills. Royalties on nothing = nothing.</a:t>
            </a:r>
            <a:endParaRPr sz="2200">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“These Bills are internationally aligned”: They are not. They do not pass the three-step test, they contain provisions that will render South Africa a global outlier. This will be a serious deterrent to working in or with South Africa</a:t>
            </a:r>
            <a:endParaRPr sz="22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0e975e504f_3_2"/>
          <p:cNvSpPr txBox="1">
            <a:spLocks noGrp="1"/>
          </p:cNvSpPr>
          <p:nvPr>
            <p:ph type="ctrTitle"/>
          </p:nvPr>
        </p:nvSpPr>
        <p:spPr>
          <a:xfrm>
            <a:off x="995923" y="2142169"/>
            <a:ext cx="10316100" cy="3016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800"/>
              <a:buFont typeface="Century Gothic"/>
              <a:buNone/>
            </a:pPr>
            <a:r>
              <a:rPr lang="en-GB" sz="2800">
                <a:latin typeface="Century Gothic"/>
                <a:ea typeface="Century Gothic"/>
                <a:cs typeface="Century Gothic"/>
                <a:sym typeface="Century Gothic"/>
              </a:rPr>
              <a:t/>
            </a:r>
            <a:br>
              <a:rPr lang="en-GB" sz="2800">
                <a:latin typeface="Century Gothic"/>
                <a:ea typeface="Century Gothic"/>
                <a:cs typeface="Century Gothic"/>
                <a:sym typeface="Century Gothic"/>
              </a:rPr>
            </a:br>
            <a:r>
              <a:rPr lang="en-GB" sz="2800">
                <a:latin typeface="Century Gothic"/>
                <a:ea typeface="Century Gothic"/>
                <a:cs typeface="Century Gothic"/>
                <a:sym typeface="Century Gothic"/>
              </a:rPr>
              <a:t> </a:t>
            </a:r>
            <a:br>
              <a:rPr lang="en-GB" sz="2800">
                <a:latin typeface="Century Gothic"/>
                <a:ea typeface="Century Gothic"/>
                <a:cs typeface="Century Gothic"/>
                <a:sym typeface="Century Gothic"/>
              </a:rPr>
            </a:br>
            <a:endParaRPr sz="2800">
              <a:latin typeface="Century Gothic"/>
              <a:ea typeface="Century Gothic"/>
              <a:cs typeface="Century Gothic"/>
              <a:sym typeface="Century Gothic"/>
            </a:endParaRPr>
          </a:p>
        </p:txBody>
      </p:sp>
      <p:pic>
        <p:nvPicPr>
          <p:cNvPr id="217" name="Google Shape;217;g20e975e504f_3_2" descr="A picture containing game&#10;&#10;Description automatically generated"/>
          <p:cNvPicPr preferRelativeResize="0"/>
          <p:nvPr/>
        </p:nvPicPr>
        <p:blipFill rotWithShape="1">
          <a:blip r:embed="rId3">
            <a:alphaModFix/>
          </a:blip>
          <a:srcRect t="29758" r="6881" b="61471"/>
          <a:stretch/>
        </p:blipFill>
        <p:spPr>
          <a:xfrm>
            <a:off x="477623" y="406285"/>
            <a:ext cx="11535140" cy="194349"/>
          </a:xfrm>
          <a:prstGeom prst="rect">
            <a:avLst/>
          </a:prstGeom>
          <a:noFill/>
          <a:ln>
            <a:noFill/>
          </a:ln>
        </p:spPr>
      </p:pic>
      <p:sp>
        <p:nvSpPr>
          <p:cNvPr id="218" name="Google Shape;218;g20e975e504f_3_2"/>
          <p:cNvSpPr txBox="1"/>
          <p:nvPr/>
        </p:nvSpPr>
        <p:spPr>
          <a:xfrm>
            <a:off x="840358" y="0"/>
            <a:ext cx="10809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The AV Sector’s Response to the Bills – will undermine other government initiatives</a:t>
            </a:r>
            <a:endParaRPr sz="2400" b="1" i="0" u="none" strike="noStrike" cap="none">
              <a:solidFill>
                <a:schemeClr val="dk1"/>
              </a:solidFill>
              <a:latin typeface="Calibri"/>
              <a:ea typeface="Calibri"/>
              <a:cs typeface="Calibri"/>
              <a:sym typeface="Calibri"/>
            </a:endParaRPr>
          </a:p>
        </p:txBody>
      </p:sp>
      <p:sp>
        <p:nvSpPr>
          <p:cNvPr id="219" name="Google Shape;219;g20e975e504f_3_2"/>
          <p:cNvSpPr txBox="1"/>
          <p:nvPr/>
        </p:nvSpPr>
        <p:spPr>
          <a:xfrm>
            <a:off x="584500" y="600626"/>
            <a:ext cx="11321400" cy="621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Calibri"/>
                <a:ea typeface="Calibri"/>
                <a:cs typeface="Calibri"/>
                <a:sym typeface="Calibri"/>
              </a:rPr>
              <a:t>The NDP 2030 ‘recognises that the creative sector should be supported by government …. as a sector that has great potential for growth and job creation over and above its role of facilitating dialogue for nation building’.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Calibri"/>
                <a:ea typeface="Calibri"/>
                <a:cs typeface="Calibri"/>
                <a:sym typeface="Calibri"/>
              </a:rPr>
              <a:t>The Presidential Masterplan for the sector – one of 17 key sectors identified for their economic potential - seeks to implement plans to optimise such economic recovery, growth and job creation, towards the NDP 2030 goals</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Calibri"/>
                <a:ea typeface="Calibri"/>
                <a:cs typeface="Calibri"/>
                <a:sym typeface="Calibri"/>
              </a:rPr>
              <a:t>Gauteng has listed the Creative Industries, including the AV sector, as a priority sector in its Roadmap to 2030 and other key strategic documents, aiming to position Gauteng as the ‘hub of Africa’s Creative &amp; Cultural Industries… t</a:t>
            </a:r>
            <a:r>
              <a:rPr lang="en-GB" sz="2200" b="0" i="1" u="none" strike="noStrike" cap="none">
                <a:solidFill>
                  <a:schemeClr val="dk1"/>
                </a:solidFill>
                <a:latin typeface="Calibri"/>
                <a:ea typeface="Calibri"/>
                <a:cs typeface="Calibri"/>
                <a:sym typeface="Calibri"/>
              </a:rPr>
              <a:t>o position this important sector an unlock its dynamic potential role on job creation, social cohesion and nation-building’ and to make the Province globally competitive, </a:t>
            </a:r>
            <a:r>
              <a:rPr lang="en-GB" sz="2200" b="0" u="none" strike="noStrike" cap="none">
                <a:solidFill>
                  <a:schemeClr val="dk1"/>
                </a:solidFill>
                <a:latin typeface="Calibri"/>
                <a:ea typeface="Calibri"/>
                <a:cs typeface="Calibri"/>
                <a:sym typeface="Calibri"/>
              </a:rPr>
              <a:t>with a focus on attracting international productions and stimulating animation and gaming production</a:t>
            </a:r>
            <a:r>
              <a:rPr lang="en-GB" sz="2200" b="0" i="1" u="none" strike="noStrike" cap="none">
                <a:solidFill>
                  <a:schemeClr val="dk1"/>
                </a:solidFill>
                <a:latin typeface="Calibri"/>
                <a:ea typeface="Calibri"/>
                <a:cs typeface="Calibri"/>
                <a:sym typeface="Calibri"/>
              </a:rPr>
              <a:t>.</a:t>
            </a:r>
            <a:endParaRPr sz="16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Calibri"/>
                <a:ea typeface="Calibri"/>
                <a:cs typeface="Calibri"/>
                <a:sym typeface="Calibri"/>
              </a:rPr>
              <a:t>These noble plans will be unachievable under these Bills. Any legislative provisions that threaten foreign and local investment in the sector will undermine the success of any of the above initiatives and cost not just producers, the industry’s transformation and development of small, often Black-owned, businesses, but the country at large, and must be avoided at all costs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2"/>
          <p:cNvSpPr txBox="1">
            <a:spLocks noGrp="1"/>
          </p:cNvSpPr>
          <p:nvPr>
            <p:ph type="ctrTitle"/>
          </p:nvPr>
        </p:nvSpPr>
        <p:spPr>
          <a:xfrm>
            <a:off x="995923" y="2142169"/>
            <a:ext cx="10316035" cy="301622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800"/>
              <a:buFont typeface="Century Gothic"/>
              <a:buNone/>
            </a:pPr>
            <a:r>
              <a:rPr lang="en-GB" sz="2800">
                <a:latin typeface="Century Gothic"/>
                <a:ea typeface="Century Gothic"/>
                <a:cs typeface="Century Gothic"/>
                <a:sym typeface="Century Gothic"/>
              </a:rPr>
              <a:t/>
            </a:r>
            <a:br>
              <a:rPr lang="en-GB" sz="2800">
                <a:latin typeface="Century Gothic"/>
                <a:ea typeface="Century Gothic"/>
                <a:cs typeface="Century Gothic"/>
                <a:sym typeface="Century Gothic"/>
              </a:rPr>
            </a:br>
            <a:r>
              <a:rPr lang="en-GB" sz="2800">
                <a:latin typeface="Century Gothic"/>
                <a:ea typeface="Century Gothic"/>
                <a:cs typeface="Century Gothic"/>
                <a:sym typeface="Century Gothic"/>
              </a:rPr>
              <a:t> </a:t>
            </a:r>
            <a:br>
              <a:rPr lang="en-GB" sz="2800">
                <a:latin typeface="Century Gothic"/>
                <a:ea typeface="Century Gothic"/>
                <a:cs typeface="Century Gothic"/>
                <a:sym typeface="Century Gothic"/>
              </a:rPr>
            </a:br>
            <a:endParaRPr sz="2800">
              <a:latin typeface="Century Gothic"/>
              <a:ea typeface="Century Gothic"/>
              <a:cs typeface="Century Gothic"/>
              <a:sym typeface="Century Gothic"/>
            </a:endParaRPr>
          </a:p>
        </p:txBody>
      </p:sp>
      <p:pic>
        <p:nvPicPr>
          <p:cNvPr id="225" name="Google Shape;225;p12" descr="A picture containing game&#10;&#10;Description automatically generated"/>
          <p:cNvPicPr preferRelativeResize="0"/>
          <p:nvPr/>
        </p:nvPicPr>
        <p:blipFill rotWithShape="1">
          <a:blip r:embed="rId3">
            <a:alphaModFix/>
          </a:blip>
          <a:srcRect t="29758" r="6884" b="61472"/>
          <a:stretch/>
        </p:blipFill>
        <p:spPr>
          <a:xfrm>
            <a:off x="520872" y="475266"/>
            <a:ext cx="11535139" cy="194349"/>
          </a:xfrm>
          <a:prstGeom prst="rect">
            <a:avLst/>
          </a:prstGeom>
          <a:noFill/>
          <a:ln>
            <a:noFill/>
          </a:ln>
        </p:spPr>
      </p:pic>
      <p:sp>
        <p:nvSpPr>
          <p:cNvPr id="226" name="Google Shape;226;p12"/>
          <p:cNvSpPr txBox="1"/>
          <p:nvPr/>
        </p:nvSpPr>
        <p:spPr>
          <a:xfrm>
            <a:off x="520872" y="61773"/>
            <a:ext cx="10796325"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AV Sector’s  response to the Bills - they will not achieve their stated objectives</a:t>
            </a:r>
            <a:endParaRPr sz="2400" b="1" i="0" u="none" strike="noStrike" cap="none">
              <a:solidFill>
                <a:schemeClr val="dk1"/>
              </a:solidFill>
              <a:latin typeface="Calibri"/>
              <a:ea typeface="Calibri"/>
              <a:cs typeface="Calibri"/>
              <a:sym typeface="Calibri"/>
            </a:endParaRPr>
          </a:p>
        </p:txBody>
      </p:sp>
      <p:sp>
        <p:nvSpPr>
          <p:cNvPr id="227" name="Google Shape;227;p12"/>
          <p:cNvSpPr txBox="1"/>
          <p:nvPr/>
        </p:nvSpPr>
        <p:spPr>
          <a:xfrm>
            <a:off x="490387" y="475274"/>
            <a:ext cx="11327100" cy="651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Calibri"/>
                <a:ea typeface="Calibri"/>
                <a:cs typeface="Calibri"/>
                <a:sym typeface="Calibri"/>
              </a:rPr>
              <a:t>We agree that the Bills need to be updated, especially for this digital era,</a:t>
            </a:r>
            <a:r>
              <a:rPr lang="en-GB" sz="2200">
                <a:solidFill>
                  <a:schemeClr val="dk1"/>
                </a:solidFill>
                <a:latin typeface="Calibri"/>
                <a:ea typeface="Calibri"/>
                <a:cs typeface="Calibri"/>
                <a:sym typeface="Calibri"/>
              </a:rPr>
              <a:t> and</a:t>
            </a:r>
            <a:r>
              <a:rPr lang="en-GB" sz="2200" b="0" i="0" u="none" strike="noStrike" cap="none">
                <a:solidFill>
                  <a:schemeClr val="dk1"/>
                </a:solidFill>
                <a:latin typeface="Calibri"/>
                <a:ea typeface="Calibri"/>
                <a:cs typeface="Calibri"/>
                <a:sym typeface="Calibri"/>
              </a:rPr>
              <a:t> recognise and support the Bills’ noble objectives of seeking to improve the lot of all in the Creative Industries. However, we assure you that these Bills will have the exact opposite effect. They will</a:t>
            </a:r>
            <a:r>
              <a:rPr lang="en-GB" sz="2400" b="0" i="0" u="none" strike="noStrike" cap="none">
                <a:solidFill>
                  <a:schemeClr val="dk1"/>
                </a:solidFill>
                <a:latin typeface="Calibri"/>
                <a:ea typeface="Calibri"/>
                <a:cs typeface="Calibri"/>
                <a:sym typeface="Calibri"/>
              </a:rPr>
              <a:t>:</a:t>
            </a:r>
            <a:endParaRPr sz="9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Drive away investment in local content</a:t>
            </a:r>
            <a:endParaRPr sz="1200" b="0" i="0" u="none" strike="noStrike" cap="none">
              <a:solidFill>
                <a:srgbClr val="000000"/>
              </a:solidFill>
              <a:latin typeface="Arial"/>
              <a:ea typeface="Arial"/>
              <a:cs typeface="Arial"/>
              <a:sym typeface="Arial"/>
            </a:endParaRPr>
          </a:p>
          <a:p>
            <a:pPr marL="457200" marR="0" lvl="0" indent="-368300" algn="l" rtl="0">
              <a:lnSpc>
                <a:spcPct val="100000"/>
              </a:lnSpc>
              <a:spcBef>
                <a:spcPts val="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Stifle opportunities for international co-productions</a:t>
            </a:r>
            <a:endParaRPr sz="1200" b="0" i="0" u="none" strike="noStrike" cap="none">
              <a:solidFill>
                <a:srgbClr val="000000"/>
              </a:solidFill>
              <a:latin typeface="Arial"/>
              <a:ea typeface="Arial"/>
              <a:cs typeface="Arial"/>
              <a:sym typeface="Arial"/>
            </a:endParaRPr>
          </a:p>
          <a:p>
            <a:pPr marL="457200" marR="0" lvl="0" indent="-368300" algn="l" rtl="0">
              <a:lnSpc>
                <a:spcPct val="100000"/>
              </a:lnSpc>
              <a:spcBef>
                <a:spcPts val="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See big budget international productions taken to other countries, along with the massive investments of FDI they bring and the thousands of jobs they create</a:t>
            </a:r>
            <a:endParaRPr sz="1200" b="0" i="0" u="none" strike="noStrike" cap="none">
              <a:solidFill>
                <a:srgbClr val="000000"/>
              </a:solidFill>
              <a:latin typeface="Arial"/>
              <a:ea typeface="Arial"/>
              <a:cs typeface="Arial"/>
              <a:sym typeface="Arial"/>
            </a:endParaRPr>
          </a:p>
          <a:p>
            <a:pPr marL="457200" marR="0" lvl="0" indent="-368300" algn="l" rtl="0">
              <a:lnSpc>
                <a:spcPct val="100000"/>
              </a:lnSpc>
              <a:spcBef>
                <a:spcPts val="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Put a stranglehold on the industry, especially small, emerging production companies</a:t>
            </a:r>
            <a:endParaRPr sz="2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Frustrate transformation efforts in the industry and the ability to build sustainable businesses</a:t>
            </a:r>
            <a:endParaRPr/>
          </a:p>
          <a:p>
            <a:pPr marL="457200" marR="0" lvl="0" indent="-387350" algn="l" rtl="0">
              <a:lnSpc>
                <a:spcPct val="100000"/>
              </a:lnSpc>
              <a:spcBef>
                <a:spcPts val="0"/>
              </a:spcBef>
              <a:spcAft>
                <a:spcPts val="0"/>
              </a:spcAft>
              <a:buClr>
                <a:schemeClr val="dk1"/>
              </a:buClr>
              <a:buSzPts val="2500"/>
              <a:buFont typeface="Calibri"/>
              <a:buChar char="●"/>
            </a:pPr>
            <a:r>
              <a:rPr lang="en-GB" sz="2100" b="0" i="0" u="none" strike="noStrike" cap="none">
                <a:solidFill>
                  <a:srgbClr val="000000"/>
                </a:solidFill>
                <a:latin typeface="Calibri"/>
                <a:ea typeface="Calibri"/>
                <a:cs typeface="Calibri"/>
                <a:sym typeface="Calibri"/>
              </a:rPr>
              <a:t>Make it nigh-impossible for young, emerging filmmakers to make their first productions which serve as calling cards for future work and growth - impossible to comply with Bills</a:t>
            </a:r>
            <a:endParaRPr sz="2100" b="0" i="0" u="none" strike="noStrike" cap="none">
              <a:solidFill>
                <a:srgbClr val="000000"/>
              </a:solidFill>
              <a:latin typeface="Calibri"/>
              <a:ea typeface="Calibri"/>
              <a:cs typeface="Calibri"/>
              <a:sym typeface="Calibri"/>
            </a:endParaRPr>
          </a:p>
          <a:p>
            <a:pPr marL="457200" marR="0" lvl="0" indent="-361950" algn="l" rtl="0">
              <a:lnSpc>
                <a:spcPct val="100000"/>
              </a:lnSpc>
              <a:spcBef>
                <a:spcPts val="0"/>
              </a:spcBef>
              <a:spcAft>
                <a:spcPts val="0"/>
              </a:spcAft>
              <a:buSzPts val="2100"/>
              <a:buFont typeface="Calibri"/>
              <a:buChar char="●"/>
            </a:pPr>
            <a:r>
              <a:rPr lang="en-GB" sz="2100">
                <a:latin typeface="Calibri"/>
                <a:ea typeface="Calibri"/>
                <a:cs typeface="Calibri"/>
                <a:sym typeface="Calibri"/>
              </a:rPr>
              <a:t>Hamper efforts to increase film collaborations across Africa and with BRICS countries</a:t>
            </a:r>
            <a:endParaRPr sz="2100">
              <a:latin typeface="Calibri"/>
              <a:ea typeface="Calibri"/>
              <a:cs typeface="Calibri"/>
              <a:sym typeface="Calibri"/>
            </a:endParaRPr>
          </a:p>
          <a:p>
            <a:pPr marL="457200" marR="0" lvl="0" indent="-228600" algn="l" rtl="0">
              <a:lnSpc>
                <a:spcPct val="100000"/>
              </a:lnSpc>
              <a:spcBef>
                <a:spcPts val="0"/>
              </a:spcBef>
              <a:spcAft>
                <a:spcPts val="0"/>
              </a:spcAft>
              <a:buClr>
                <a:schemeClr val="dk1"/>
              </a:buClr>
              <a:buSzPts val="2200"/>
              <a:buFont typeface="Calibri"/>
              <a:buNone/>
            </a:pPr>
            <a:endParaRPr sz="6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Ultimately, work and income-generating opportunities for </a:t>
            </a:r>
            <a:r>
              <a:rPr lang="en-GB" sz="2200" b="0" i="1" u="none" strike="noStrike" cap="none">
                <a:solidFill>
                  <a:schemeClr val="dk1"/>
                </a:solidFill>
                <a:latin typeface="Calibri"/>
                <a:ea typeface="Calibri"/>
                <a:cs typeface="Calibri"/>
                <a:sym typeface="Calibri"/>
              </a:rPr>
              <a:t>all </a:t>
            </a:r>
            <a:r>
              <a:rPr lang="en-GB" sz="2200" b="0" i="0" u="none" strike="noStrike" cap="none">
                <a:solidFill>
                  <a:schemeClr val="dk1"/>
                </a:solidFill>
                <a:latin typeface="Calibri"/>
                <a:ea typeface="Calibri"/>
                <a:cs typeface="Calibri"/>
                <a:sym typeface="Calibri"/>
              </a:rPr>
              <a:t>working in, suppliers to and downstream beneficiaries of the AV sector will shrivel</a:t>
            </a:r>
            <a:endParaRPr sz="1200" b="0" i="0" u="none" strike="noStrike" cap="none">
              <a:solidFill>
                <a:srgbClr val="000000"/>
              </a:solidFill>
              <a:latin typeface="Arial"/>
              <a:ea typeface="Arial"/>
              <a:cs typeface="Arial"/>
              <a:sym typeface="Arial"/>
            </a:endParaRPr>
          </a:p>
          <a:p>
            <a:pPr marL="457200" marR="0" lvl="0" indent="-368300" algn="l" rtl="0">
              <a:lnSpc>
                <a:spcPct val="100000"/>
              </a:lnSpc>
              <a:spcBef>
                <a:spcPts val="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The country will lose the many benefits the sector offers and its potential to contribute to economic recovery, growth, jobs, skills transfer, investor confidence and tourism</a:t>
            </a:r>
            <a:endParaRPr sz="22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We urge decision-makers to take the harsh and irrefutable economic realities into account in your deliberations going forward and do the right thing - reject the Bills</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0e7bc55f2a_1_9"/>
          <p:cNvSpPr txBox="1">
            <a:spLocks noGrp="1"/>
          </p:cNvSpPr>
          <p:nvPr>
            <p:ph type="ctrTitle"/>
          </p:nvPr>
        </p:nvSpPr>
        <p:spPr>
          <a:xfrm>
            <a:off x="831100" y="669625"/>
            <a:ext cx="10650300" cy="5877600"/>
          </a:xfrm>
          <a:prstGeom prst="rect">
            <a:avLst/>
          </a:prstGeom>
          <a:noFill/>
          <a:ln>
            <a:noFill/>
          </a:ln>
        </p:spPr>
        <p:txBody>
          <a:bodyPr spcFirstLastPara="1" wrap="square" lIns="91425" tIns="45700" rIns="91425" bIns="45700" anchor="b" anchorCtr="0">
            <a:noAutofit/>
          </a:bodyPr>
          <a:lstStyle/>
          <a:p>
            <a:pPr marL="0" lvl="0" indent="0" algn="just" rtl="0">
              <a:lnSpc>
                <a:spcPct val="115000"/>
              </a:lnSpc>
              <a:spcBef>
                <a:spcPts val="1200"/>
              </a:spcBef>
              <a:spcAft>
                <a:spcPts val="0"/>
              </a:spcAft>
              <a:buSzPts val="990"/>
              <a:buNone/>
            </a:pPr>
            <a:r>
              <a:rPr lang="en-GB" sz="1779">
                <a:latin typeface="Arial"/>
                <a:ea typeface="Arial"/>
                <a:cs typeface="Arial"/>
                <a:sym typeface="Arial"/>
              </a:rPr>
              <a:t>T</a:t>
            </a:r>
            <a:r>
              <a:rPr lang="en-GB" sz="1879">
                <a:latin typeface="Arial"/>
                <a:ea typeface="Arial"/>
                <a:cs typeface="Arial"/>
                <a:sym typeface="Arial"/>
              </a:rPr>
              <a:t>he Bills give on the one hand, but take away significant economic and transformative growth potential with the other hand, leaving rights holders with new rights (that may not be enforceable), while at the same time severely limiting those same rights by prejudicing producers’ ability to control and manage their rights. This lack of control and predictability disables producers from giving the necessary guarantees to secure financing for new productions, and will deter investment and international productions and co-productions.</a:t>
            </a:r>
            <a:endParaRPr sz="1180">
              <a:latin typeface="Arial"/>
              <a:ea typeface="Arial"/>
              <a:cs typeface="Arial"/>
              <a:sym typeface="Arial"/>
            </a:endParaRPr>
          </a:p>
          <a:p>
            <a:pPr marL="0" lvl="0" indent="0" algn="just" rtl="0">
              <a:lnSpc>
                <a:spcPct val="115000"/>
              </a:lnSpc>
              <a:spcBef>
                <a:spcPts val="1200"/>
              </a:spcBef>
              <a:spcAft>
                <a:spcPts val="1200"/>
              </a:spcAft>
              <a:buSzPts val="990"/>
              <a:buNone/>
            </a:pPr>
            <a:r>
              <a:rPr lang="en-GB" sz="1679">
                <a:latin typeface="Arial"/>
                <a:ea typeface="Arial"/>
                <a:cs typeface="Arial"/>
                <a:sym typeface="Arial"/>
              </a:rPr>
              <a:t>We will not</a:t>
            </a:r>
            <a:r>
              <a:rPr lang="en-GB" sz="1879">
                <a:latin typeface="Arial"/>
                <a:ea typeface="Arial"/>
                <a:cs typeface="Arial"/>
                <a:sym typeface="Arial"/>
              </a:rPr>
              <a:t> delve into the legal obstacles in the many problematic provisions, but will summarize our key concerns at a high-level and provide more practical information to </a:t>
            </a:r>
            <a:r>
              <a:rPr lang="en-GB" sz="1879" i="1">
                <a:latin typeface="Arial"/>
                <a:ea typeface="Arial"/>
                <a:cs typeface="Arial"/>
                <a:sym typeface="Arial"/>
              </a:rPr>
              <a:t>illustrate that the Bills are not fit for purpose: they will directly and negatively impact government’s own key imperatives for the development of our economy - key among this are Black Economic Empowerment and effective transformation of the sector, Youth empowerment and ensuring the future strength of our country is secured, Women empowerment and Social Cohesion. If businesses in this sector die, we inevitably cannot secure the work of performers and in turn any rights they fight for will become non- existent because productions simply will not take place, further contributing to job loss statistics in our country. No production IP protection equals low investment, which equals less or no work for ALL.</a:t>
            </a:r>
            <a:r>
              <a:rPr lang="en-GB" sz="1879">
                <a:latin typeface="Arial"/>
                <a:ea typeface="Arial"/>
                <a:cs typeface="Arial"/>
                <a:sym typeface="Arial"/>
              </a:rPr>
              <a:t> </a:t>
            </a:r>
            <a:endParaRPr sz="1280" u="sng">
              <a:solidFill>
                <a:schemeClr val="hlink"/>
              </a:solidFill>
              <a:latin typeface="Arial"/>
              <a:ea typeface="Arial"/>
              <a:cs typeface="Arial"/>
              <a:sym typeface="Arial"/>
            </a:endParaRPr>
          </a:p>
        </p:txBody>
      </p:sp>
      <p:pic>
        <p:nvPicPr>
          <p:cNvPr id="233" name="Google Shape;233;g20e7bc55f2a_1_9" descr="A picture containing game&#10;&#10;Description automatically generated"/>
          <p:cNvPicPr preferRelativeResize="0"/>
          <p:nvPr/>
        </p:nvPicPr>
        <p:blipFill rotWithShape="1">
          <a:blip r:embed="rId3">
            <a:alphaModFix/>
          </a:blip>
          <a:srcRect t="29758" r="6881" b="61471"/>
          <a:stretch/>
        </p:blipFill>
        <p:spPr>
          <a:xfrm>
            <a:off x="520872" y="475266"/>
            <a:ext cx="11535140" cy="194349"/>
          </a:xfrm>
          <a:prstGeom prst="rect">
            <a:avLst/>
          </a:prstGeom>
          <a:noFill/>
          <a:ln>
            <a:noFill/>
          </a:ln>
        </p:spPr>
      </p:pic>
      <p:sp>
        <p:nvSpPr>
          <p:cNvPr id="234" name="Google Shape;234;g20e7bc55f2a_1_9"/>
          <p:cNvSpPr txBox="1"/>
          <p:nvPr/>
        </p:nvSpPr>
        <p:spPr>
          <a:xfrm>
            <a:off x="520872" y="61773"/>
            <a:ext cx="107964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AV Sector’s  response to the Bills - why they will not achieve their stated objectives</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06b3ea94ab_0_0"/>
          <p:cNvSpPr txBox="1"/>
          <p:nvPr/>
        </p:nvSpPr>
        <p:spPr>
          <a:xfrm>
            <a:off x="386224" y="126575"/>
            <a:ext cx="11627700" cy="529200"/>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rgbClr val="000000"/>
              </a:buClr>
              <a:buSzPts val="358"/>
              <a:buFont typeface="Arial"/>
              <a:buNone/>
            </a:pPr>
            <a:r>
              <a:rPr lang="en-GB" sz="2400" b="1" i="0" u="none" strike="noStrike" cap="none">
                <a:solidFill>
                  <a:srgbClr val="212121"/>
                </a:solidFill>
                <a:latin typeface="Calibri"/>
                <a:ea typeface="Calibri"/>
                <a:cs typeface="Calibri"/>
                <a:sym typeface="Calibri"/>
              </a:rPr>
              <a:t>Unwaivable performer royalties </a:t>
            </a:r>
            <a:r>
              <a:rPr lang="en-GB" sz="2400" b="1">
                <a:solidFill>
                  <a:srgbClr val="212121"/>
                </a:solidFill>
                <a:latin typeface="Calibri"/>
                <a:ea typeface="Calibri"/>
                <a:cs typeface="Calibri"/>
                <a:sym typeface="Calibri"/>
              </a:rPr>
              <a:t>- Determined by the Minister</a:t>
            </a:r>
            <a:endParaRPr sz="2400" b="1" i="0" u="none" strike="noStrike" cap="none">
              <a:solidFill>
                <a:srgbClr val="212121"/>
              </a:solidFill>
              <a:latin typeface="Calibri"/>
              <a:ea typeface="Calibri"/>
              <a:cs typeface="Calibri"/>
              <a:sym typeface="Calibri"/>
            </a:endParaRPr>
          </a:p>
        </p:txBody>
      </p:sp>
      <p:pic>
        <p:nvPicPr>
          <p:cNvPr id="241" name="Google Shape;241;g206b3ea94ab_0_0"/>
          <p:cNvPicPr preferRelativeResize="0"/>
          <p:nvPr/>
        </p:nvPicPr>
        <p:blipFill rotWithShape="1">
          <a:blip r:embed="rId3">
            <a:alphaModFix/>
          </a:blip>
          <a:srcRect/>
          <a:stretch/>
        </p:blipFill>
        <p:spPr>
          <a:xfrm>
            <a:off x="378103" y="1342777"/>
            <a:ext cx="4883174" cy="4144443"/>
          </a:xfrm>
          <a:prstGeom prst="rect">
            <a:avLst/>
          </a:prstGeom>
          <a:noFill/>
          <a:ln>
            <a:noFill/>
          </a:ln>
        </p:spPr>
      </p:pic>
      <p:pic>
        <p:nvPicPr>
          <p:cNvPr id="242" name="Google Shape;242;g206b3ea94ab_0_0"/>
          <p:cNvPicPr preferRelativeResize="0"/>
          <p:nvPr/>
        </p:nvPicPr>
        <p:blipFill rotWithShape="1">
          <a:blip r:embed="rId4">
            <a:alphaModFix/>
          </a:blip>
          <a:srcRect/>
          <a:stretch/>
        </p:blipFill>
        <p:spPr>
          <a:xfrm>
            <a:off x="5955244" y="1433668"/>
            <a:ext cx="6131007" cy="1835254"/>
          </a:xfrm>
          <a:prstGeom prst="rect">
            <a:avLst/>
          </a:prstGeom>
          <a:noFill/>
          <a:ln>
            <a:noFill/>
          </a:ln>
        </p:spPr>
      </p:pic>
      <p:pic>
        <p:nvPicPr>
          <p:cNvPr id="243" name="Google Shape;243;g206b3ea94ab_0_0"/>
          <p:cNvPicPr preferRelativeResize="0"/>
          <p:nvPr/>
        </p:nvPicPr>
        <p:blipFill rotWithShape="1">
          <a:blip r:embed="rId5">
            <a:alphaModFix/>
          </a:blip>
          <a:srcRect/>
          <a:stretch/>
        </p:blipFill>
        <p:spPr>
          <a:xfrm>
            <a:off x="6231189" y="3268937"/>
            <a:ext cx="4334449" cy="3589062"/>
          </a:xfrm>
          <a:prstGeom prst="rect">
            <a:avLst/>
          </a:prstGeom>
          <a:noFill/>
          <a:ln>
            <a:noFill/>
          </a:ln>
        </p:spPr>
      </p:pic>
      <p:pic>
        <p:nvPicPr>
          <p:cNvPr id="244" name="Google Shape;244;g206b3ea94ab_0_0"/>
          <p:cNvPicPr preferRelativeResize="0"/>
          <p:nvPr/>
        </p:nvPicPr>
        <p:blipFill rotWithShape="1">
          <a:blip r:embed="rId6">
            <a:alphaModFix/>
          </a:blip>
          <a:srcRect/>
          <a:stretch/>
        </p:blipFill>
        <p:spPr>
          <a:xfrm>
            <a:off x="167750" y="5645031"/>
            <a:ext cx="5424731" cy="1212969"/>
          </a:xfrm>
          <a:prstGeom prst="rect">
            <a:avLst/>
          </a:prstGeom>
          <a:noFill/>
          <a:ln>
            <a:noFill/>
          </a:ln>
        </p:spPr>
      </p:pic>
      <p:sp>
        <p:nvSpPr>
          <p:cNvPr id="245" name="Google Shape;245;g206b3ea94ab_0_0"/>
          <p:cNvSpPr txBox="1"/>
          <p:nvPr/>
        </p:nvSpPr>
        <p:spPr>
          <a:xfrm>
            <a:off x="386224" y="655783"/>
            <a:ext cx="11627700" cy="5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rgbClr val="212121"/>
              </a:solidFill>
              <a:latin typeface="Calibri"/>
              <a:ea typeface="Calibri"/>
              <a:cs typeface="Calibri"/>
              <a:sym typeface="Calibri"/>
            </a:endParaRPr>
          </a:p>
        </p:txBody>
      </p:sp>
      <p:pic>
        <p:nvPicPr>
          <p:cNvPr id="246" name="Google Shape;246;g206b3ea94ab_0_0" descr="A picture containing game&#10;&#10;Description automatically generated"/>
          <p:cNvPicPr preferRelativeResize="0"/>
          <p:nvPr/>
        </p:nvPicPr>
        <p:blipFill rotWithShape="1">
          <a:blip r:embed="rId7">
            <a:alphaModFix/>
          </a:blip>
          <a:srcRect t="29757" r="6880" b="61473"/>
          <a:stretch/>
        </p:blipFill>
        <p:spPr>
          <a:xfrm>
            <a:off x="477625" y="586248"/>
            <a:ext cx="11535140" cy="1943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g1f35bf6e527_0_47" descr="A picture containing game&#10;&#10;Description automatically generated"/>
          <p:cNvPicPr preferRelativeResize="0"/>
          <p:nvPr/>
        </p:nvPicPr>
        <p:blipFill rotWithShape="1">
          <a:blip r:embed="rId3">
            <a:alphaModFix/>
          </a:blip>
          <a:srcRect t="29756" r="6881" b="61473"/>
          <a:stretch/>
        </p:blipFill>
        <p:spPr>
          <a:xfrm>
            <a:off x="477625" y="586248"/>
            <a:ext cx="11535140" cy="194349"/>
          </a:xfrm>
          <a:prstGeom prst="rect">
            <a:avLst/>
          </a:prstGeom>
          <a:noFill/>
          <a:ln>
            <a:noFill/>
          </a:ln>
        </p:spPr>
      </p:pic>
      <p:sp>
        <p:nvSpPr>
          <p:cNvPr id="253" name="Google Shape;253;g1f35bf6e527_0_47"/>
          <p:cNvSpPr txBox="1"/>
          <p:nvPr/>
        </p:nvSpPr>
        <p:spPr>
          <a:xfrm>
            <a:off x="311700" y="1729650"/>
            <a:ext cx="12645600" cy="51282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1200"/>
              </a:spcAft>
              <a:buClr>
                <a:srgbClr val="000000"/>
              </a:buClr>
              <a:buSzPts val="1800"/>
              <a:buFont typeface="Arial"/>
              <a:buNone/>
            </a:pPr>
            <a:endParaRPr sz="1800" b="0" i="0" u="none" strike="noStrike" cap="none">
              <a:solidFill>
                <a:srgbClr val="666666"/>
              </a:solidFill>
              <a:latin typeface="Source Code Pro"/>
              <a:ea typeface="Source Code Pro"/>
              <a:cs typeface="Source Code Pro"/>
              <a:sym typeface="Source Code Pro"/>
            </a:endParaRPr>
          </a:p>
        </p:txBody>
      </p:sp>
      <p:graphicFrame>
        <p:nvGraphicFramePr>
          <p:cNvPr id="254" name="Google Shape;254;g1f35bf6e527_0_47"/>
          <p:cNvGraphicFramePr/>
          <p:nvPr/>
        </p:nvGraphicFramePr>
        <p:xfrm>
          <a:off x="7" y="1314427"/>
          <a:ext cx="3000000" cy="3000000"/>
        </p:xfrm>
        <a:graphic>
          <a:graphicData uri="http://schemas.openxmlformats.org/drawingml/2006/table">
            <a:tbl>
              <a:tblPr>
                <a:noFill/>
                <a:tableStyleId>{52DE2CC5-1A8A-4A37-8F84-471A20324A90}</a:tableStyleId>
              </a:tblPr>
              <a:tblGrid>
                <a:gridCol w="2962375">
                  <a:extLst>
                    <a:ext uri="{9D8B030D-6E8A-4147-A177-3AD203B41FA5}">
                      <a16:colId xmlns:a16="http://schemas.microsoft.com/office/drawing/2014/main" xmlns="" val="20000"/>
                    </a:ext>
                  </a:extLst>
                </a:gridCol>
                <a:gridCol w="9229625">
                  <a:extLst>
                    <a:ext uri="{9D8B030D-6E8A-4147-A177-3AD203B41FA5}">
                      <a16:colId xmlns:a16="http://schemas.microsoft.com/office/drawing/2014/main" xmlns="" val="20001"/>
                    </a:ext>
                  </a:extLst>
                </a:gridCol>
              </a:tblGrid>
              <a:tr h="415225">
                <a:tc>
                  <a:txBody>
                    <a:bodyPr/>
                    <a:lstStyle/>
                    <a:p>
                      <a:pPr marL="0" marR="0" lvl="0" indent="0" algn="l" rtl="0">
                        <a:lnSpc>
                          <a:spcPct val="115000"/>
                        </a:lnSpc>
                        <a:spcBef>
                          <a:spcPts val="0"/>
                        </a:spcBef>
                        <a:spcAft>
                          <a:spcPts val="0"/>
                        </a:spcAft>
                        <a:buClr>
                          <a:srgbClr val="000000"/>
                        </a:buClr>
                        <a:buSzPts val="1800"/>
                        <a:buFont typeface="Arial"/>
                        <a:buNone/>
                      </a:pPr>
                      <a:r>
                        <a:rPr lang="en-GB" sz="1900" u="none" strike="noStrike" cap="none">
                          <a:solidFill>
                            <a:schemeClr val="dk1"/>
                          </a:solidFill>
                          <a:latin typeface="Calibri"/>
                          <a:ea typeface="Calibri"/>
                          <a:cs typeface="Calibri"/>
                          <a:sym typeface="Calibri"/>
                        </a:rPr>
                        <a:t>Good for performers.</a:t>
                      </a:r>
                      <a:endParaRPr sz="1900"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GB" sz="1900" u="none" strike="noStrike" cap="none">
                          <a:solidFill>
                            <a:schemeClr val="dk1"/>
                          </a:solidFill>
                          <a:latin typeface="Calibri"/>
                          <a:ea typeface="Calibri"/>
                          <a:cs typeface="Calibri"/>
                          <a:sym typeface="Calibri"/>
                        </a:rPr>
                        <a:t>Bad for performers.</a:t>
                      </a:r>
                      <a:endParaRPr sz="1500"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0"/>
                  </a:ext>
                </a:extLst>
              </a:tr>
              <a:tr h="6698725">
                <a:tc>
                  <a:txBody>
                    <a:bodyPr/>
                    <a:lstStyle/>
                    <a:p>
                      <a:pPr marL="0" lvl="0" indent="0" algn="l" rtl="0">
                        <a:lnSpc>
                          <a:spcPct val="115000"/>
                        </a:lnSpc>
                        <a:spcBef>
                          <a:spcPts val="1200"/>
                        </a:spcBef>
                        <a:spcAft>
                          <a:spcPts val="0"/>
                        </a:spcAft>
                        <a:buClr>
                          <a:schemeClr val="dk1"/>
                        </a:buClr>
                        <a:buSzPts val="1100"/>
                        <a:buFont typeface="Arial"/>
                        <a:buNone/>
                      </a:pPr>
                      <a:r>
                        <a:rPr lang="en-GB" sz="1900">
                          <a:solidFill>
                            <a:schemeClr val="dk1"/>
                          </a:solidFill>
                          <a:latin typeface="Calibri"/>
                          <a:ea typeface="Calibri"/>
                          <a:cs typeface="Calibri"/>
                          <a:sym typeface="Calibri"/>
                        </a:rPr>
                        <a:t>“Contractual exploitation has been the main driver of poverty amongst within the creative and cultural industries.”</a:t>
                      </a:r>
                      <a:endParaRPr sz="1900">
                        <a:solidFill>
                          <a:schemeClr val="dk1"/>
                        </a:solidFill>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GB" sz="1900">
                          <a:solidFill>
                            <a:schemeClr val="dk1"/>
                          </a:solidFill>
                          <a:latin typeface="Calibri"/>
                          <a:ea typeface="Calibri"/>
                          <a:cs typeface="Calibri"/>
                          <a:sym typeface="Calibri"/>
                        </a:rPr>
                        <a:t>Evidence to support this statement? No economic impact study has been conducted. In reality, the main driver of poverty for creatives is the lack of work opportunities, which will be exacerbated and intensified by the bill. </a:t>
                      </a:r>
                      <a:endParaRPr sz="19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r>
                        <a:rPr lang="en-GB" sz="1900" b="1">
                          <a:solidFill>
                            <a:schemeClr val="dk1"/>
                          </a:solidFill>
                          <a:latin typeface="Calibri"/>
                          <a:ea typeface="Calibri"/>
                          <a:cs typeface="Calibri"/>
                          <a:sym typeface="Calibri"/>
                        </a:rPr>
                        <a:t>FACTS</a:t>
                      </a:r>
                      <a:r>
                        <a:rPr lang="en-GB" sz="1900">
                          <a:solidFill>
                            <a:schemeClr val="dk1"/>
                          </a:solidFill>
                          <a:latin typeface="Calibri"/>
                          <a:ea typeface="Calibri"/>
                          <a:cs typeface="Calibri"/>
                          <a:sym typeface="Calibri"/>
                        </a:rPr>
                        <a:t>: On i</a:t>
                      </a:r>
                      <a:r>
                        <a:rPr lang="en-GB" sz="1900" b="1">
                          <a:solidFill>
                            <a:schemeClr val="dk1"/>
                          </a:solidFill>
                          <a:latin typeface="Calibri"/>
                          <a:ea typeface="Calibri"/>
                          <a:cs typeface="Calibri"/>
                          <a:sym typeface="Calibri"/>
                        </a:rPr>
                        <a:t>nternational productions</a:t>
                      </a:r>
                      <a:r>
                        <a:rPr lang="en-GB" sz="1900">
                          <a:solidFill>
                            <a:schemeClr val="dk1"/>
                          </a:solidFill>
                          <a:latin typeface="Calibri"/>
                          <a:ea typeface="Calibri"/>
                          <a:cs typeface="Calibri"/>
                          <a:sym typeface="Calibri"/>
                        </a:rPr>
                        <a:t> filmed here local actor rates are:</a:t>
                      </a:r>
                      <a:endParaRPr sz="19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GB" sz="1900">
                          <a:solidFill>
                            <a:schemeClr val="dk1"/>
                          </a:solidFill>
                          <a:latin typeface="Calibri"/>
                          <a:ea typeface="Calibri"/>
                          <a:cs typeface="Calibri"/>
                          <a:sym typeface="Calibri"/>
                        </a:rPr>
                        <a:t>Lead : between R20,000 and R25,000 per day but would usually do a global at between R60,000 and R100,000 per episode or, for a feature, depending on length of show, between R200,000 and R300,000 global deal. Could be more depending on budget of film.</a:t>
                      </a:r>
                      <a:endParaRPr sz="19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GB" sz="1900">
                          <a:solidFill>
                            <a:schemeClr val="dk1"/>
                          </a:solidFill>
                          <a:latin typeface="Calibri"/>
                          <a:ea typeface="Calibri"/>
                          <a:cs typeface="Calibri"/>
                          <a:sym typeface="Calibri"/>
                        </a:rPr>
                        <a:t>Support Cast : between R12,000 and R20,000 per day</a:t>
                      </a:r>
                      <a:endParaRPr sz="19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GB" sz="1900">
                          <a:solidFill>
                            <a:schemeClr val="dk1"/>
                          </a:solidFill>
                          <a:latin typeface="Calibri"/>
                          <a:ea typeface="Calibri"/>
                          <a:cs typeface="Calibri"/>
                          <a:sym typeface="Calibri"/>
                        </a:rPr>
                        <a:t>Day Player : between R7,500 and R12,000 per day.</a:t>
                      </a:r>
                      <a:endParaRPr sz="19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r>
                        <a:rPr lang="en-GB" sz="1900">
                          <a:solidFill>
                            <a:schemeClr val="dk1"/>
                          </a:solidFill>
                          <a:latin typeface="Calibri"/>
                          <a:ea typeface="Calibri"/>
                          <a:cs typeface="Calibri"/>
                          <a:sym typeface="Calibri"/>
                        </a:rPr>
                        <a:t>Rates for actors in </a:t>
                      </a:r>
                      <a:r>
                        <a:rPr lang="en-GB" sz="1900" b="1">
                          <a:solidFill>
                            <a:schemeClr val="dk1"/>
                          </a:solidFill>
                          <a:latin typeface="Calibri"/>
                          <a:ea typeface="Calibri"/>
                          <a:cs typeface="Calibri"/>
                          <a:sym typeface="Calibri"/>
                        </a:rPr>
                        <a:t>TV co-productions</a:t>
                      </a:r>
                      <a:r>
                        <a:rPr lang="en-GB" sz="1900">
                          <a:solidFill>
                            <a:schemeClr val="dk1"/>
                          </a:solidFill>
                          <a:latin typeface="Calibri"/>
                          <a:ea typeface="Calibri"/>
                          <a:cs typeface="Calibri"/>
                          <a:sym typeface="Calibri"/>
                        </a:rPr>
                        <a:t> range from R1 000 (extras) to R15 000 per day for leads. </a:t>
                      </a:r>
                      <a:endParaRPr sz="19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800"/>
                        <a:buFont typeface="Arial"/>
                        <a:buNone/>
                      </a:pPr>
                      <a:r>
                        <a:rPr lang="en-GB" sz="1900" b="1">
                          <a:solidFill>
                            <a:schemeClr val="dk1"/>
                          </a:solidFill>
                          <a:latin typeface="Calibri"/>
                          <a:ea typeface="Calibri"/>
                          <a:cs typeface="Calibri"/>
                          <a:sym typeface="Calibri"/>
                        </a:rPr>
                        <a:t>Local TV daily rates: </a:t>
                      </a:r>
                      <a:r>
                        <a:rPr lang="en-GB" sz="1900">
                          <a:solidFill>
                            <a:schemeClr val="dk1"/>
                          </a:solidFill>
                          <a:latin typeface="Calibri"/>
                          <a:ea typeface="Calibri"/>
                          <a:cs typeface="Calibri"/>
                          <a:sym typeface="Calibri"/>
                        </a:rPr>
                        <a:t>Extra/background artist: R600-R800. Featured extra: R800-R1500. Guest star: R2500-R4000. Supporting artist: R3000 - R5000. Lead: R4500 - R8000</a:t>
                      </a:r>
                      <a:endParaRPr sz="19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r>
                        <a:rPr lang="en-GB" sz="2100" b="1">
                          <a:solidFill>
                            <a:schemeClr val="dk1"/>
                          </a:solidFill>
                          <a:latin typeface="Calibri"/>
                          <a:ea typeface="Calibri"/>
                          <a:cs typeface="Calibri"/>
                          <a:sym typeface="Calibri"/>
                        </a:rPr>
                        <a:t>Is this unfair or exploitative remuneration??</a:t>
                      </a:r>
                      <a:endParaRPr sz="2100" b="1">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endParaRPr sz="1900" b="1">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900" b="1">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900" b="1">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endParaRPr sz="1900" b="1">
                        <a:solidFill>
                          <a:schemeClr val="dk1"/>
                        </a:solidFill>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1"/>
                  </a:ext>
                </a:extLst>
              </a:tr>
            </a:tbl>
          </a:graphicData>
        </a:graphic>
      </p:graphicFrame>
      <p:sp>
        <p:nvSpPr>
          <p:cNvPr id="255" name="Google Shape;255;g1f35bf6e527_0_47"/>
          <p:cNvSpPr txBox="1"/>
          <p:nvPr/>
        </p:nvSpPr>
        <p:spPr>
          <a:xfrm>
            <a:off x="5033562" y="833910"/>
            <a:ext cx="9097800" cy="7176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0"/>
              </a:spcAft>
              <a:buClr>
                <a:srgbClr val="000000"/>
              </a:buClr>
              <a:buSzPts val="3000"/>
              <a:buFont typeface="Arial"/>
              <a:buNone/>
            </a:pPr>
            <a:r>
              <a:rPr lang="en-GB" sz="2400" b="1" i="0" u="none" strike="noStrike" cap="none">
                <a:solidFill>
                  <a:srgbClr val="212121"/>
                </a:solidFill>
                <a:latin typeface="Calibri"/>
                <a:ea typeface="Calibri"/>
                <a:cs typeface="Calibri"/>
                <a:sym typeface="Calibri"/>
              </a:rPr>
              <a:t>Reality /Consequences</a:t>
            </a:r>
            <a:endParaRPr sz="2400" b="1" i="0" u="none" strike="noStrike" cap="none">
              <a:solidFill>
                <a:srgbClr val="212121"/>
              </a:solidFill>
              <a:latin typeface="Calibri"/>
              <a:ea typeface="Calibri"/>
              <a:cs typeface="Calibri"/>
              <a:sym typeface="Calibri"/>
            </a:endParaRPr>
          </a:p>
        </p:txBody>
      </p:sp>
      <p:sp>
        <p:nvSpPr>
          <p:cNvPr id="256" name="Google Shape;256;g1f35bf6e527_0_47"/>
          <p:cNvSpPr txBox="1"/>
          <p:nvPr/>
        </p:nvSpPr>
        <p:spPr>
          <a:xfrm>
            <a:off x="386224" y="126575"/>
            <a:ext cx="11627700" cy="529200"/>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rgbClr val="000000"/>
              </a:buClr>
              <a:buSzPts val="358"/>
              <a:buFont typeface="Arial"/>
              <a:buNone/>
            </a:pPr>
            <a:r>
              <a:rPr lang="en-GB" sz="2400" b="1" i="0" u="none" strike="noStrike" cap="none">
                <a:solidFill>
                  <a:srgbClr val="212121"/>
                </a:solidFill>
                <a:latin typeface="Calibri"/>
                <a:ea typeface="Calibri"/>
                <a:cs typeface="Calibri"/>
                <a:sym typeface="Calibri"/>
              </a:rPr>
              <a:t>Unwaivable performer royalties </a:t>
            </a:r>
            <a:r>
              <a:rPr lang="en-GB" sz="2400" b="1">
                <a:solidFill>
                  <a:srgbClr val="212121"/>
                </a:solidFill>
                <a:latin typeface="Calibri"/>
                <a:ea typeface="Calibri"/>
                <a:cs typeface="Calibri"/>
                <a:sym typeface="Calibri"/>
              </a:rPr>
              <a:t>- Determined by the Minister</a:t>
            </a:r>
            <a:endParaRPr sz="2400" b="1" i="0" u="none" strike="noStrike" cap="none">
              <a:solidFill>
                <a:srgbClr val="212121"/>
              </a:solidFill>
              <a:latin typeface="Calibri"/>
              <a:ea typeface="Calibri"/>
              <a:cs typeface="Calibri"/>
              <a:sym typeface="Calibri"/>
            </a:endParaRPr>
          </a:p>
        </p:txBody>
      </p:sp>
      <p:sp>
        <p:nvSpPr>
          <p:cNvPr id="257" name="Google Shape;257;g1f35bf6e527_0_47"/>
          <p:cNvSpPr txBox="1"/>
          <p:nvPr/>
        </p:nvSpPr>
        <p:spPr>
          <a:xfrm>
            <a:off x="0" y="833923"/>
            <a:ext cx="9097800" cy="7176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0"/>
              </a:spcAft>
              <a:buClr>
                <a:srgbClr val="000000"/>
              </a:buClr>
              <a:buSzPts val="3000"/>
              <a:buFont typeface="Arial"/>
              <a:buNone/>
            </a:pPr>
            <a:r>
              <a:rPr lang="en-GB" sz="2400" b="1" i="0" u="none" strike="noStrike" cap="none">
                <a:solidFill>
                  <a:srgbClr val="212121"/>
                </a:solidFill>
                <a:latin typeface="Calibri"/>
                <a:ea typeface="Calibri"/>
                <a:cs typeface="Calibri"/>
                <a:sym typeface="Calibri"/>
              </a:rPr>
              <a:t>Claims/Intentions</a:t>
            </a:r>
            <a:endParaRPr sz="2400" b="1" i="0" u="none" strike="noStrike" cap="none">
              <a:solidFill>
                <a:srgbClr val="21212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06b3ea94ab_0_12"/>
          <p:cNvSpPr txBox="1"/>
          <p:nvPr/>
        </p:nvSpPr>
        <p:spPr>
          <a:xfrm>
            <a:off x="311700" y="1729659"/>
            <a:ext cx="11880300" cy="51282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1200"/>
              </a:spcAft>
              <a:buClr>
                <a:srgbClr val="000000"/>
              </a:buClr>
              <a:buSzPts val="1800"/>
              <a:buFont typeface="Arial"/>
              <a:buNone/>
            </a:pPr>
            <a:endParaRPr sz="1800" b="0" i="0" u="none" strike="noStrike" cap="none">
              <a:solidFill>
                <a:srgbClr val="666666"/>
              </a:solidFill>
              <a:latin typeface="Source Code Pro"/>
              <a:ea typeface="Source Code Pro"/>
              <a:cs typeface="Source Code Pro"/>
              <a:sym typeface="Source Code Pro"/>
            </a:endParaRPr>
          </a:p>
        </p:txBody>
      </p:sp>
      <p:graphicFrame>
        <p:nvGraphicFramePr>
          <p:cNvPr id="264" name="Google Shape;264;g206b3ea94ab_0_12"/>
          <p:cNvGraphicFramePr/>
          <p:nvPr/>
        </p:nvGraphicFramePr>
        <p:xfrm>
          <a:off x="74219" y="1385352"/>
          <a:ext cx="3000000" cy="3000000"/>
        </p:xfrm>
        <a:graphic>
          <a:graphicData uri="http://schemas.openxmlformats.org/drawingml/2006/table">
            <a:tbl>
              <a:tblPr>
                <a:noFill/>
                <a:tableStyleId>{52DE2CC5-1A8A-4A37-8F84-471A20324A90}</a:tableStyleId>
              </a:tblPr>
              <a:tblGrid>
                <a:gridCol w="3398850">
                  <a:extLst>
                    <a:ext uri="{9D8B030D-6E8A-4147-A177-3AD203B41FA5}">
                      <a16:colId xmlns:a16="http://schemas.microsoft.com/office/drawing/2014/main" xmlns="" val="20000"/>
                    </a:ext>
                  </a:extLst>
                </a:gridCol>
                <a:gridCol w="8625075">
                  <a:extLst>
                    <a:ext uri="{9D8B030D-6E8A-4147-A177-3AD203B41FA5}">
                      <a16:colId xmlns:a16="http://schemas.microsoft.com/office/drawing/2014/main" xmlns="" val="20001"/>
                    </a:ext>
                  </a:extLst>
                </a:gridCol>
              </a:tblGrid>
              <a:tr h="2527525">
                <a:tc>
                  <a:txBody>
                    <a:bodyPr/>
                    <a:lstStyle/>
                    <a:p>
                      <a:pPr marL="0" marR="0" lvl="0" indent="0" algn="l" rtl="0">
                        <a:lnSpc>
                          <a:spcPct val="115000"/>
                        </a:lnSpc>
                        <a:spcBef>
                          <a:spcPts val="0"/>
                        </a:spcBef>
                        <a:spcAft>
                          <a:spcPts val="0"/>
                        </a:spcAft>
                        <a:buClr>
                          <a:srgbClr val="000000"/>
                        </a:buClr>
                        <a:buSzPts val="1800"/>
                        <a:buFont typeface="Arial"/>
                        <a:buNone/>
                      </a:pPr>
                      <a:r>
                        <a:rPr lang="en-GB" sz="1900">
                          <a:solidFill>
                            <a:schemeClr val="dk1"/>
                          </a:solidFill>
                          <a:latin typeface="Calibri"/>
                          <a:ea typeface="Calibri"/>
                          <a:cs typeface="Calibri"/>
                          <a:sym typeface="Calibri"/>
                        </a:rPr>
                        <a:t>“Will give artists and performers certain protections and will, for the first time, the right to earn fair royalties. It promotes performers' economic rights”. </a:t>
                      </a:r>
                      <a:endParaRPr sz="1900">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1800"/>
                        <a:buFont typeface="Arial"/>
                        <a:buNone/>
                      </a:pPr>
                      <a:r>
                        <a:rPr lang="en-GB" sz="1900" u="none" strike="noStrike" cap="none">
                          <a:solidFill>
                            <a:schemeClr val="dk1"/>
                          </a:solidFill>
                          <a:latin typeface="Calibri"/>
                          <a:ea typeface="Calibri"/>
                          <a:cs typeface="Calibri"/>
                          <a:sym typeface="Calibri"/>
                        </a:rPr>
                        <a:t>Mandatory, unwaivable royalties will significantly reduce work opportunities in cases where </a:t>
                      </a:r>
                      <a:r>
                        <a:rPr lang="en-GB" sz="1900">
                          <a:solidFill>
                            <a:schemeClr val="dk1"/>
                          </a:solidFill>
                          <a:latin typeface="Calibri"/>
                          <a:ea typeface="Calibri"/>
                          <a:cs typeface="Calibri"/>
                          <a:sym typeface="Calibri"/>
                        </a:rPr>
                        <a:t>royalties aren’t possible</a:t>
                      </a:r>
                      <a:r>
                        <a:rPr lang="en-GB" sz="1900" u="none" strike="noStrike" cap="none">
                          <a:solidFill>
                            <a:schemeClr val="dk1"/>
                          </a:solidFill>
                          <a:latin typeface="Calibri"/>
                          <a:ea typeface="Calibri"/>
                          <a:cs typeface="Calibri"/>
                          <a:sym typeface="Calibri"/>
                        </a:rPr>
                        <a:t>. It will also reduce and remove the upfront fees they are typically paid. Royalty payments depend on profits. 9/10 films don’t make profits so performers will work on risk and will have to wait years to receive anything, but will most likely receive nothing. It would also be impossible for subscription-based streaming services to pay royalties as their revenue is generated through subscribers paying to access their entire catalogue</a:t>
                      </a:r>
                      <a:r>
                        <a:rPr lang="en-GB" sz="1900">
                          <a:solidFill>
                            <a:schemeClr val="dk1"/>
                          </a:solidFill>
                          <a:latin typeface="Calibri"/>
                          <a:ea typeface="Calibri"/>
                          <a:cs typeface="Calibri"/>
                          <a:sym typeface="Calibri"/>
                        </a:rPr>
                        <a:t>, not</a:t>
                      </a:r>
                      <a:r>
                        <a:rPr lang="en-GB" sz="1900" u="none" strike="noStrike" cap="none">
                          <a:solidFill>
                            <a:schemeClr val="dk1"/>
                          </a:solidFill>
                          <a:latin typeface="Calibri"/>
                          <a:ea typeface="Calibri"/>
                          <a:cs typeface="Calibri"/>
                          <a:sym typeface="Calibri"/>
                        </a:rPr>
                        <a:t> specific </a:t>
                      </a:r>
                      <a:r>
                        <a:rPr lang="en-GB" sz="1900">
                          <a:solidFill>
                            <a:schemeClr val="dk1"/>
                          </a:solidFill>
                          <a:latin typeface="Calibri"/>
                          <a:ea typeface="Calibri"/>
                          <a:cs typeface="Calibri"/>
                          <a:sym typeface="Calibri"/>
                        </a:rPr>
                        <a:t>titles</a:t>
                      </a:r>
                      <a:r>
                        <a:rPr lang="en-GB" sz="1900" u="none" strike="noStrike" cap="none">
                          <a:solidFill>
                            <a:schemeClr val="dk1"/>
                          </a:solidFill>
                          <a:latin typeface="Calibri"/>
                          <a:ea typeface="Calibri"/>
                          <a:cs typeface="Calibri"/>
                          <a:sym typeface="Calibri"/>
                        </a:rPr>
                        <a:t>. It will actively work against </a:t>
                      </a:r>
                      <a:r>
                        <a:rPr lang="en-GB" sz="1900">
                          <a:solidFill>
                            <a:schemeClr val="dk1"/>
                          </a:solidFill>
                          <a:latin typeface="Calibri"/>
                          <a:ea typeface="Calibri"/>
                          <a:cs typeface="Calibri"/>
                          <a:sym typeface="Calibri"/>
                        </a:rPr>
                        <a:t>the economic interests of performers. </a:t>
                      </a:r>
                      <a:endParaRPr sz="1900" u="none" strike="noStrike" cap="none">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0"/>
                  </a:ext>
                </a:extLst>
              </a:tr>
              <a:tr h="1633700">
                <a:tc>
                  <a:txBody>
                    <a:bodyPr/>
                    <a:lstStyle/>
                    <a:p>
                      <a:pPr marL="0" lvl="0" indent="0" algn="l" rtl="0">
                        <a:lnSpc>
                          <a:spcPct val="115000"/>
                        </a:lnSpc>
                        <a:spcBef>
                          <a:spcPts val="0"/>
                        </a:spcBef>
                        <a:spcAft>
                          <a:spcPts val="0"/>
                        </a:spcAft>
                        <a:buClr>
                          <a:schemeClr val="dk1"/>
                        </a:buClr>
                        <a:buSzPts val="1800"/>
                        <a:buFont typeface="Arial"/>
                        <a:buNone/>
                      </a:pPr>
                      <a:r>
                        <a:rPr lang="en-GB" sz="1900">
                          <a:solidFill>
                            <a:schemeClr val="dk1"/>
                          </a:solidFill>
                          <a:latin typeface="Calibri"/>
                          <a:ea typeface="Calibri"/>
                          <a:cs typeface="Calibri"/>
                          <a:sym typeface="Calibri"/>
                        </a:rPr>
                        <a:t>Mandatory, unwaivable royalties will provide better contractual protection. “The bill safeguards the rights of contracting parties”</a:t>
                      </a:r>
                      <a:endParaRPr sz="1900">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GB" sz="1900" u="none" strike="noStrike" cap="none">
                          <a:solidFill>
                            <a:schemeClr val="dk1"/>
                          </a:solidFill>
                          <a:latin typeface="Calibri"/>
                          <a:ea typeface="Calibri"/>
                          <a:cs typeface="Calibri"/>
                          <a:sym typeface="Calibri"/>
                        </a:rPr>
                        <a:t>No contractual freedom. The CAB prevents performers from choosing remuneration packages which work best for them. Royalties are mandatory and unwaivable. Neither party has contractual flexibility. </a:t>
                      </a:r>
                      <a:r>
                        <a:rPr lang="en-GB" sz="1900">
                          <a:solidFill>
                            <a:schemeClr val="dk1"/>
                          </a:solidFill>
                          <a:latin typeface="Calibri"/>
                          <a:ea typeface="Calibri"/>
                          <a:cs typeface="Calibri"/>
                          <a:sym typeface="Calibri"/>
                        </a:rPr>
                        <a:t>It also prevents the producers from being able to consolidate the rights</a:t>
                      </a:r>
                      <a:endParaRPr sz="1900" u="none" strike="noStrike" cap="none">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1"/>
                  </a:ext>
                </a:extLst>
              </a:tr>
              <a:tr h="1248575">
                <a:tc>
                  <a:txBody>
                    <a:bodyPr/>
                    <a:lstStyle/>
                    <a:p>
                      <a:pPr marL="0" marR="0" lvl="0" indent="0" algn="l" rtl="0">
                        <a:lnSpc>
                          <a:spcPct val="115000"/>
                        </a:lnSpc>
                        <a:spcBef>
                          <a:spcPts val="0"/>
                        </a:spcBef>
                        <a:spcAft>
                          <a:spcPts val="0"/>
                        </a:spcAft>
                        <a:buClr>
                          <a:srgbClr val="000000"/>
                        </a:buClr>
                        <a:buSzPts val="1800"/>
                        <a:buFont typeface="Arial"/>
                        <a:buNone/>
                      </a:pPr>
                      <a:r>
                        <a:rPr lang="en-GB" sz="1900" u="none" strike="noStrike" cap="none">
                          <a:solidFill>
                            <a:schemeClr val="dk1"/>
                          </a:solidFill>
                          <a:latin typeface="Calibri"/>
                          <a:ea typeface="Calibri"/>
                          <a:cs typeface="Calibri"/>
                          <a:sym typeface="Calibri"/>
                        </a:rPr>
                        <a:t>Just like musicians are paid needletime, performers should be paid royalties.</a:t>
                      </a:r>
                      <a:endParaRPr sz="1900" u="none" strike="noStrike" cap="none">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GB" sz="1900" u="none" strike="noStrike" cap="none">
                          <a:solidFill>
                            <a:schemeClr val="dk1"/>
                          </a:solidFill>
                          <a:latin typeface="Calibri"/>
                          <a:ea typeface="Calibri"/>
                          <a:cs typeface="Calibri"/>
                          <a:sym typeface="Calibri"/>
                        </a:rPr>
                        <a:t>Needletime is a remuneration right, not an exclusive right. Users only need to remunerate, they don’t need to ask for permission to use it. It applies only to musicians and not to audiovisual works (different business models entirely)</a:t>
                      </a:r>
                      <a:endParaRPr sz="1700" u="none" strike="noStrike" cap="none">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2"/>
                  </a:ext>
                </a:extLst>
              </a:tr>
            </a:tbl>
          </a:graphicData>
        </a:graphic>
      </p:graphicFrame>
      <p:pic>
        <p:nvPicPr>
          <p:cNvPr id="265" name="Google Shape;265;g206b3ea94ab_0_12" descr="A picture containing game&#10;&#10;Description automatically generated"/>
          <p:cNvPicPr preferRelativeResize="0"/>
          <p:nvPr/>
        </p:nvPicPr>
        <p:blipFill rotWithShape="1">
          <a:blip r:embed="rId3">
            <a:alphaModFix/>
          </a:blip>
          <a:srcRect t="29757" r="6880" b="61473"/>
          <a:stretch/>
        </p:blipFill>
        <p:spPr>
          <a:xfrm>
            <a:off x="477625" y="586248"/>
            <a:ext cx="11535140" cy="194349"/>
          </a:xfrm>
          <a:prstGeom prst="rect">
            <a:avLst/>
          </a:prstGeom>
          <a:noFill/>
          <a:ln>
            <a:noFill/>
          </a:ln>
        </p:spPr>
      </p:pic>
      <p:sp>
        <p:nvSpPr>
          <p:cNvPr id="266" name="Google Shape;266;g206b3ea94ab_0_12"/>
          <p:cNvSpPr txBox="1"/>
          <p:nvPr/>
        </p:nvSpPr>
        <p:spPr>
          <a:xfrm>
            <a:off x="386224" y="126575"/>
            <a:ext cx="11627700" cy="529200"/>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rgbClr val="000000"/>
              </a:buClr>
              <a:buSzPts val="358"/>
              <a:buFont typeface="Arial"/>
              <a:buNone/>
            </a:pPr>
            <a:r>
              <a:rPr lang="en-GB" sz="2400" b="1" i="0" u="none" strike="noStrike" cap="none">
                <a:solidFill>
                  <a:srgbClr val="212121"/>
                </a:solidFill>
                <a:latin typeface="Calibri"/>
                <a:ea typeface="Calibri"/>
                <a:cs typeface="Calibri"/>
                <a:sym typeface="Calibri"/>
              </a:rPr>
              <a:t>Unwaivable performer royalties </a:t>
            </a:r>
            <a:r>
              <a:rPr lang="en-GB" sz="2400" b="1">
                <a:solidFill>
                  <a:srgbClr val="212121"/>
                </a:solidFill>
                <a:latin typeface="Calibri"/>
                <a:ea typeface="Calibri"/>
                <a:cs typeface="Calibri"/>
                <a:sym typeface="Calibri"/>
              </a:rPr>
              <a:t>- Determined by the Minister</a:t>
            </a:r>
            <a:endParaRPr sz="2400" b="1" i="0" u="none" strike="noStrike" cap="none">
              <a:solidFill>
                <a:srgbClr val="212121"/>
              </a:solidFill>
              <a:latin typeface="Calibri"/>
              <a:ea typeface="Calibri"/>
              <a:cs typeface="Calibri"/>
              <a:sym typeface="Calibri"/>
            </a:endParaRPr>
          </a:p>
        </p:txBody>
      </p:sp>
      <p:sp>
        <p:nvSpPr>
          <p:cNvPr id="267" name="Google Shape;267;g206b3ea94ab_0_12"/>
          <p:cNvSpPr txBox="1"/>
          <p:nvPr/>
        </p:nvSpPr>
        <p:spPr>
          <a:xfrm>
            <a:off x="5033562" y="833910"/>
            <a:ext cx="9097800" cy="7176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0"/>
              </a:spcAft>
              <a:buClr>
                <a:srgbClr val="000000"/>
              </a:buClr>
              <a:buSzPts val="3000"/>
              <a:buFont typeface="Arial"/>
              <a:buNone/>
            </a:pPr>
            <a:r>
              <a:rPr lang="en-GB" sz="2400" b="1" i="0" u="none" strike="noStrike" cap="none">
                <a:solidFill>
                  <a:srgbClr val="212121"/>
                </a:solidFill>
                <a:latin typeface="Calibri"/>
                <a:ea typeface="Calibri"/>
                <a:cs typeface="Calibri"/>
                <a:sym typeface="Calibri"/>
              </a:rPr>
              <a:t>Reality /Consequences</a:t>
            </a:r>
            <a:endParaRPr sz="2400" b="1" i="0" u="none" strike="noStrike" cap="none">
              <a:solidFill>
                <a:srgbClr val="212121"/>
              </a:solidFill>
              <a:latin typeface="Calibri"/>
              <a:ea typeface="Calibri"/>
              <a:cs typeface="Calibri"/>
              <a:sym typeface="Calibri"/>
            </a:endParaRPr>
          </a:p>
        </p:txBody>
      </p:sp>
      <p:sp>
        <p:nvSpPr>
          <p:cNvPr id="268" name="Google Shape;268;g206b3ea94ab_0_12"/>
          <p:cNvSpPr txBox="1"/>
          <p:nvPr/>
        </p:nvSpPr>
        <p:spPr>
          <a:xfrm>
            <a:off x="226575" y="833923"/>
            <a:ext cx="9097800" cy="7176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0"/>
              </a:spcAft>
              <a:buClr>
                <a:srgbClr val="000000"/>
              </a:buClr>
              <a:buSzPts val="3000"/>
              <a:buFont typeface="Arial"/>
              <a:buNone/>
            </a:pPr>
            <a:r>
              <a:rPr lang="en-GB" sz="2400" b="1" i="0" u="none" strike="noStrike" cap="none">
                <a:solidFill>
                  <a:srgbClr val="212121"/>
                </a:solidFill>
                <a:latin typeface="Calibri"/>
                <a:ea typeface="Calibri"/>
                <a:cs typeface="Calibri"/>
                <a:sym typeface="Calibri"/>
              </a:rPr>
              <a:t>Claims/Intentions</a:t>
            </a:r>
            <a:endParaRPr sz="2400" b="1" i="0" u="none" strike="noStrike" cap="none">
              <a:solidFill>
                <a:srgbClr val="21212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06b3ea94ab_0_128"/>
          <p:cNvSpPr txBox="1"/>
          <p:nvPr/>
        </p:nvSpPr>
        <p:spPr>
          <a:xfrm>
            <a:off x="311700" y="1729659"/>
            <a:ext cx="11880300" cy="51282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1200"/>
              </a:spcAft>
              <a:buClr>
                <a:srgbClr val="000000"/>
              </a:buClr>
              <a:buSzPts val="1800"/>
              <a:buFont typeface="Arial"/>
              <a:buNone/>
            </a:pPr>
            <a:endParaRPr sz="1800" b="0" i="0" u="none" strike="noStrike" cap="none">
              <a:solidFill>
                <a:srgbClr val="666666"/>
              </a:solidFill>
              <a:latin typeface="Source Code Pro"/>
              <a:ea typeface="Source Code Pro"/>
              <a:cs typeface="Source Code Pro"/>
              <a:sym typeface="Source Code Pro"/>
            </a:endParaRPr>
          </a:p>
        </p:txBody>
      </p:sp>
      <p:graphicFrame>
        <p:nvGraphicFramePr>
          <p:cNvPr id="275" name="Google Shape;275;g206b3ea94ab_0_128"/>
          <p:cNvGraphicFramePr/>
          <p:nvPr/>
        </p:nvGraphicFramePr>
        <p:xfrm>
          <a:off x="89038" y="1382175"/>
          <a:ext cx="3000000" cy="3000000"/>
        </p:xfrm>
        <a:graphic>
          <a:graphicData uri="http://schemas.openxmlformats.org/drawingml/2006/table">
            <a:tbl>
              <a:tblPr>
                <a:noFill/>
                <a:tableStyleId>{52DE2CC5-1A8A-4A37-8F84-471A20324A90}</a:tableStyleId>
              </a:tblPr>
              <a:tblGrid>
                <a:gridCol w="4973500">
                  <a:extLst>
                    <a:ext uri="{9D8B030D-6E8A-4147-A177-3AD203B41FA5}">
                      <a16:colId xmlns:a16="http://schemas.microsoft.com/office/drawing/2014/main" xmlns="" val="20000"/>
                    </a:ext>
                  </a:extLst>
                </a:gridCol>
                <a:gridCol w="7040425">
                  <a:extLst>
                    <a:ext uri="{9D8B030D-6E8A-4147-A177-3AD203B41FA5}">
                      <a16:colId xmlns:a16="http://schemas.microsoft.com/office/drawing/2014/main" xmlns="" val="20001"/>
                    </a:ext>
                  </a:extLst>
                </a:gridCol>
              </a:tblGrid>
              <a:tr h="2885075">
                <a:tc>
                  <a:txBody>
                    <a:bodyPr/>
                    <a:lstStyle/>
                    <a:p>
                      <a:pPr marL="0" marR="0" lvl="0" indent="0" algn="l" rtl="0">
                        <a:lnSpc>
                          <a:spcPct val="115000"/>
                        </a:lnSpc>
                        <a:spcBef>
                          <a:spcPts val="0"/>
                        </a:spcBef>
                        <a:spcAft>
                          <a:spcPts val="0"/>
                        </a:spcAft>
                        <a:buClr>
                          <a:srgbClr val="000000"/>
                        </a:buClr>
                        <a:buSzPts val="1900"/>
                        <a:buFont typeface="Arial"/>
                        <a:buNone/>
                      </a:pPr>
                      <a:r>
                        <a:rPr lang="en-GB" sz="1900" u="none" strike="noStrike" cap="none">
                          <a:solidFill>
                            <a:schemeClr val="dk1"/>
                          </a:solidFill>
                          <a:latin typeface="Calibri"/>
                          <a:ea typeface="Calibri"/>
                          <a:cs typeface="Calibri"/>
                          <a:sym typeface="Calibri"/>
                        </a:rPr>
                        <a:t>It is assumed that there is an imbalance of power between performers and producers during negotiations and are, consequently, routinely exploited. It will </a:t>
                      </a:r>
                      <a:r>
                        <a:rPr lang="en-GB" sz="1900">
                          <a:solidFill>
                            <a:schemeClr val="dk1"/>
                          </a:solidFill>
                          <a:latin typeface="Calibri"/>
                          <a:ea typeface="Calibri"/>
                          <a:cs typeface="Calibri"/>
                          <a:sym typeface="Calibri"/>
                        </a:rPr>
                        <a:t>provide for</a:t>
                      </a:r>
                      <a:r>
                        <a:rPr lang="en-GB" sz="1900" u="none" strike="noStrike" cap="none">
                          <a:solidFill>
                            <a:schemeClr val="dk1"/>
                          </a:solidFill>
                          <a:latin typeface="Calibri"/>
                          <a:ea typeface="Calibri"/>
                          <a:cs typeface="Calibri"/>
                          <a:sym typeface="Calibri"/>
                        </a:rPr>
                        <a:t> </a:t>
                      </a:r>
                      <a:r>
                        <a:rPr lang="en-GB" sz="1900">
                          <a:solidFill>
                            <a:schemeClr val="dk1"/>
                          </a:solidFill>
                          <a:latin typeface="Calibri"/>
                          <a:ea typeface="Calibri"/>
                          <a:cs typeface="Calibri"/>
                          <a:sym typeface="Calibri"/>
                        </a:rPr>
                        <a:t>“opportunities for fairer royalties”</a:t>
                      </a:r>
                      <a:endParaRPr sz="1900" u="none" strike="noStrike" cap="none">
                        <a:solidFill>
                          <a:schemeClr val="dk1"/>
                        </a:solidFill>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900"/>
                        <a:buFont typeface="Arial"/>
                        <a:buNone/>
                      </a:pPr>
                      <a:r>
                        <a:rPr lang="en-GB" sz="1900" u="none" strike="noStrike" cap="none">
                          <a:solidFill>
                            <a:schemeClr val="dk1"/>
                          </a:solidFill>
                          <a:latin typeface="Calibri"/>
                          <a:ea typeface="Calibri"/>
                          <a:cs typeface="Calibri"/>
                          <a:sym typeface="Calibri"/>
                        </a:rPr>
                        <a:t>Many performers thrive in the industry. We also want to protect our performers who don’t get good deals, but statutory royalties are unworkable and unprecedented in the global audiovisual sector. It places substantial risk on producers who rely on the ability to work from a fixed budget. The less work opportunities there are, the more likely performers are accept bad deals.</a:t>
                      </a:r>
                      <a:endParaRPr sz="1900" u="none" strike="noStrike" cap="none">
                        <a:solidFill>
                          <a:schemeClr val="dk1"/>
                        </a:solidFill>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0"/>
                  </a:ext>
                </a:extLst>
              </a:tr>
              <a:tr h="2107300">
                <a:tc>
                  <a:txBody>
                    <a:bodyPr/>
                    <a:lstStyle/>
                    <a:p>
                      <a:pPr marL="0" marR="0" lvl="0" indent="0" algn="l" rtl="0">
                        <a:lnSpc>
                          <a:spcPct val="115000"/>
                        </a:lnSpc>
                        <a:spcBef>
                          <a:spcPts val="0"/>
                        </a:spcBef>
                        <a:spcAft>
                          <a:spcPts val="0"/>
                        </a:spcAft>
                        <a:buClr>
                          <a:srgbClr val="000000"/>
                        </a:buClr>
                        <a:buSzPts val="2100"/>
                        <a:buFont typeface="Arial"/>
                        <a:buNone/>
                      </a:pPr>
                      <a:r>
                        <a:rPr lang="en-GB" sz="2100" u="none" strike="noStrike" cap="none">
                          <a:solidFill>
                            <a:schemeClr val="dk1"/>
                          </a:solidFill>
                          <a:latin typeface="Calibri"/>
                          <a:ea typeface="Calibri"/>
                          <a:cs typeface="Calibri"/>
                          <a:sym typeface="Calibri"/>
                        </a:rPr>
                        <a:t>Only considered the main cast and supporting roles when drafting this bill</a:t>
                      </a:r>
                      <a:endParaRPr sz="2100"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900"/>
                        <a:buFont typeface="Arial"/>
                        <a:buNone/>
                      </a:pPr>
                      <a:r>
                        <a:rPr lang="en-GB" sz="1900" u="none" strike="noStrike" cap="none">
                          <a:solidFill>
                            <a:schemeClr val="dk1"/>
                          </a:solidFill>
                          <a:latin typeface="Calibri"/>
                          <a:ea typeface="Calibri"/>
                          <a:cs typeface="Calibri"/>
                          <a:sym typeface="Calibri"/>
                        </a:rPr>
                        <a:t>No definition of “performer”. The current wording means it will include extras or walk-ons (of which there are sometimes thousands), who will enjoy the same rights as leads, which obviously isn’t workable or fair to leads and supporting roles - or producers or investors.</a:t>
                      </a:r>
                      <a:endParaRPr sz="1700"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1"/>
                  </a:ext>
                </a:extLst>
              </a:tr>
            </a:tbl>
          </a:graphicData>
        </a:graphic>
      </p:graphicFrame>
      <p:pic>
        <p:nvPicPr>
          <p:cNvPr id="276" name="Google Shape;276;g206b3ea94ab_0_128" descr="A picture containing game&#10;&#10;Description automatically generated"/>
          <p:cNvPicPr preferRelativeResize="0"/>
          <p:nvPr/>
        </p:nvPicPr>
        <p:blipFill rotWithShape="1">
          <a:blip r:embed="rId3">
            <a:alphaModFix/>
          </a:blip>
          <a:srcRect t="29757" r="6880" b="61473"/>
          <a:stretch/>
        </p:blipFill>
        <p:spPr>
          <a:xfrm>
            <a:off x="477625" y="586248"/>
            <a:ext cx="11535140" cy="194349"/>
          </a:xfrm>
          <a:prstGeom prst="rect">
            <a:avLst/>
          </a:prstGeom>
          <a:noFill/>
          <a:ln>
            <a:noFill/>
          </a:ln>
        </p:spPr>
      </p:pic>
      <p:sp>
        <p:nvSpPr>
          <p:cNvPr id="277" name="Google Shape;277;g206b3ea94ab_0_128"/>
          <p:cNvSpPr txBox="1"/>
          <p:nvPr/>
        </p:nvSpPr>
        <p:spPr>
          <a:xfrm>
            <a:off x="386224" y="126575"/>
            <a:ext cx="11627700" cy="529200"/>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rgbClr val="000000"/>
              </a:buClr>
              <a:buSzPts val="358"/>
              <a:buFont typeface="Arial"/>
              <a:buNone/>
            </a:pPr>
            <a:r>
              <a:rPr lang="en-GB" sz="2400" b="1" i="0" u="none" strike="noStrike" cap="none">
                <a:solidFill>
                  <a:srgbClr val="212121"/>
                </a:solidFill>
                <a:latin typeface="Calibri"/>
                <a:ea typeface="Calibri"/>
                <a:cs typeface="Calibri"/>
                <a:sym typeface="Calibri"/>
              </a:rPr>
              <a:t>Unwaivable performer royalties </a:t>
            </a:r>
            <a:r>
              <a:rPr lang="en-GB" sz="2400" b="1">
                <a:solidFill>
                  <a:srgbClr val="212121"/>
                </a:solidFill>
                <a:latin typeface="Calibri"/>
                <a:ea typeface="Calibri"/>
                <a:cs typeface="Calibri"/>
                <a:sym typeface="Calibri"/>
              </a:rPr>
              <a:t>- Determined by the Minister</a:t>
            </a:r>
            <a:endParaRPr sz="2400" b="1" i="0" u="none" strike="noStrike" cap="none">
              <a:solidFill>
                <a:srgbClr val="212121"/>
              </a:solidFill>
              <a:latin typeface="Calibri"/>
              <a:ea typeface="Calibri"/>
              <a:cs typeface="Calibri"/>
              <a:sym typeface="Calibri"/>
            </a:endParaRPr>
          </a:p>
        </p:txBody>
      </p:sp>
      <p:sp>
        <p:nvSpPr>
          <p:cNvPr id="278" name="Google Shape;278;g206b3ea94ab_0_128"/>
          <p:cNvSpPr txBox="1"/>
          <p:nvPr/>
        </p:nvSpPr>
        <p:spPr>
          <a:xfrm>
            <a:off x="5033562" y="833910"/>
            <a:ext cx="9097800" cy="7176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0"/>
              </a:spcAft>
              <a:buClr>
                <a:srgbClr val="000000"/>
              </a:buClr>
              <a:buSzPts val="3000"/>
              <a:buFont typeface="Arial"/>
              <a:buNone/>
            </a:pPr>
            <a:r>
              <a:rPr lang="en-GB" sz="2400" b="1" i="0" u="none" strike="noStrike" cap="none">
                <a:solidFill>
                  <a:srgbClr val="212121"/>
                </a:solidFill>
                <a:latin typeface="Calibri"/>
                <a:ea typeface="Calibri"/>
                <a:cs typeface="Calibri"/>
                <a:sym typeface="Calibri"/>
              </a:rPr>
              <a:t>Reality /Consequences</a:t>
            </a:r>
            <a:endParaRPr sz="2400" b="1" i="0" u="none" strike="noStrike" cap="none">
              <a:solidFill>
                <a:srgbClr val="212121"/>
              </a:solidFill>
              <a:latin typeface="Calibri"/>
              <a:ea typeface="Calibri"/>
              <a:cs typeface="Calibri"/>
              <a:sym typeface="Calibri"/>
            </a:endParaRPr>
          </a:p>
        </p:txBody>
      </p:sp>
      <p:sp>
        <p:nvSpPr>
          <p:cNvPr id="279" name="Google Shape;279;g206b3ea94ab_0_128"/>
          <p:cNvSpPr txBox="1"/>
          <p:nvPr/>
        </p:nvSpPr>
        <p:spPr>
          <a:xfrm>
            <a:off x="0" y="833923"/>
            <a:ext cx="9097800" cy="7176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0"/>
              </a:spcAft>
              <a:buClr>
                <a:srgbClr val="000000"/>
              </a:buClr>
              <a:buSzPts val="3000"/>
              <a:buFont typeface="Arial"/>
              <a:buNone/>
            </a:pPr>
            <a:r>
              <a:rPr lang="en-GB" sz="2400" b="1" i="0" u="none" strike="noStrike" cap="none">
                <a:solidFill>
                  <a:srgbClr val="212121"/>
                </a:solidFill>
                <a:latin typeface="Calibri"/>
                <a:ea typeface="Calibri"/>
                <a:cs typeface="Calibri"/>
                <a:sym typeface="Calibri"/>
              </a:rPr>
              <a:t>Claims/Intentions</a:t>
            </a:r>
            <a:endParaRPr sz="2400" b="1" i="0" u="none" strike="noStrike" cap="none">
              <a:solidFill>
                <a:srgbClr val="21212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ctrTitle"/>
          </p:nvPr>
        </p:nvSpPr>
        <p:spPr>
          <a:xfrm>
            <a:off x="995923" y="2142169"/>
            <a:ext cx="10316035" cy="301622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800"/>
              <a:buFont typeface="Century Gothic"/>
              <a:buNone/>
            </a:pPr>
            <a:r>
              <a:rPr lang="en-GB" sz="2800">
                <a:latin typeface="Century Gothic"/>
                <a:ea typeface="Century Gothic"/>
                <a:cs typeface="Century Gothic"/>
                <a:sym typeface="Century Gothic"/>
              </a:rPr>
              <a:t/>
            </a:r>
            <a:br>
              <a:rPr lang="en-GB" sz="2800">
                <a:latin typeface="Century Gothic"/>
                <a:ea typeface="Century Gothic"/>
                <a:cs typeface="Century Gothic"/>
                <a:sym typeface="Century Gothic"/>
              </a:rPr>
            </a:br>
            <a:r>
              <a:rPr lang="en-GB" sz="2800">
                <a:latin typeface="Century Gothic"/>
                <a:ea typeface="Century Gothic"/>
                <a:cs typeface="Century Gothic"/>
                <a:sym typeface="Century Gothic"/>
              </a:rPr>
              <a:t> </a:t>
            </a:r>
            <a:br>
              <a:rPr lang="en-GB" sz="2800">
                <a:latin typeface="Century Gothic"/>
                <a:ea typeface="Century Gothic"/>
                <a:cs typeface="Century Gothic"/>
                <a:sym typeface="Century Gothic"/>
              </a:rPr>
            </a:br>
            <a:endParaRPr sz="2800">
              <a:latin typeface="Century Gothic"/>
              <a:ea typeface="Century Gothic"/>
              <a:cs typeface="Century Gothic"/>
              <a:sym typeface="Century Gothic"/>
            </a:endParaRPr>
          </a:p>
        </p:txBody>
      </p:sp>
      <p:pic>
        <p:nvPicPr>
          <p:cNvPr id="101" name="Google Shape;101;p2" descr="A picture containing game&#10;&#10;Description automatically generated"/>
          <p:cNvPicPr preferRelativeResize="0"/>
          <p:nvPr/>
        </p:nvPicPr>
        <p:blipFill rotWithShape="1">
          <a:blip r:embed="rId3">
            <a:alphaModFix/>
          </a:blip>
          <a:srcRect t="29758" r="6884" b="61472"/>
          <a:stretch/>
        </p:blipFill>
        <p:spPr>
          <a:xfrm>
            <a:off x="477625" y="654786"/>
            <a:ext cx="11535139" cy="194349"/>
          </a:xfrm>
          <a:prstGeom prst="rect">
            <a:avLst/>
          </a:prstGeom>
          <a:noFill/>
          <a:ln>
            <a:noFill/>
          </a:ln>
        </p:spPr>
      </p:pic>
      <p:sp>
        <p:nvSpPr>
          <p:cNvPr id="102" name="Google Shape;102;p2"/>
          <p:cNvSpPr txBox="1"/>
          <p:nvPr/>
        </p:nvSpPr>
        <p:spPr>
          <a:xfrm>
            <a:off x="2123039" y="221758"/>
            <a:ext cx="833080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The IPO, ASA and IBFC thank you for this opportunity to engage</a:t>
            </a:r>
            <a:endParaRPr sz="2400" b="1" i="0" u="none" strike="noStrike" cap="none">
              <a:solidFill>
                <a:schemeClr val="dk1"/>
              </a:solidFill>
              <a:latin typeface="Calibri"/>
              <a:ea typeface="Calibri"/>
              <a:cs typeface="Calibri"/>
              <a:sym typeface="Calibri"/>
            </a:endParaRPr>
          </a:p>
        </p:txBody>
      </p:sp>
      <p:sp>
        <p:nvSpPr>
          <p:cNvPr id="103" name="Google Shape;103;p2"/>
          <p:cNvSpPr txBox="1"/>
          <p:nvPr/>
        </p:nvSpPr>
        <p:spPr>
          <a:xfrm>
            <a:off x="360486" y="1051024"/>
            <a:ext cx="11235600" cy="5633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About the IPO: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The Independent Producers Organisation (IPO) is a national organisation which represents, protects and promotes interests and needs of independent South African film, television and new media producers.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It strives towards creating an empowered, transformed and representative industry, by partnering with key stakeholders towards the advancement of a sustainable and enabling environment for producers and, recognizing their role and responsibilities as the engine drivers of work throughout the industry value chain, to creating opportunities for the full value chain of workers across and suppliers to the sector.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The IPO aims to maximize the industry's potential to contribute to the country's economy, and to preserve and promote South Africa's national identity and stories.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It currently represents over 70% of working producers in South Africa</a:t>
            </a:r>
            <a:r>
              <a:rPr lang="en-GB" sz="2400" b="0" i="0" u="none" strike="noStrike" cap="none">
                <a:solidFill>
                  <a:schemeClr val="dk1"/>
                </a:solidFill>
                <a:latin typeface="Calibri"/>
                <a:ea typeface="Calibri"/>
                <a:cs typeface="Calibri"/>
                <a:sym typeface="Calibri"/>
              </a:rPr>
              <a:t>. </a:t>
            </a:r>
            <a:r>
              <a:rPr lang="en-GB" sz="1900" b="0" i="0" u="none" strike="noStrike" cap="none">
                <a:solidFill>
                  <a:schemeClr val="dk1"/>
                </a:solidFill>
                <a:latin typeface="Calibri"/>
                <a:ea typeface="Calibri"/>
                <a:cs typeface="Calibri"/>
                <a:sym typeface="Calibri"/>
              </a:rPr>
              <a:t>T</a:t>
            </a:r>
            <a:r>
              <a:rPr lang="en-GB" sz="2000" b="0" i="0" u="none" strike="noStrike" cap="none">
                <a:solidFill>
                  <a:schemeClr val="dk1"/>
                </a:solidFill>
                <a:latin typeface="Calibri"/>
                <a:ea typeface="Calibri"/>
                <a:cs typeface="Calibri"/>
                <a:sym typeface="Calibri"/>
              </a:rPr>
              <a:t>he majority of its individual members are Black and the majority of it company members are Level 1 or 2 BEE Compliant</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
            </a:r>
            <a:br>
              <a:rPr lang="en-GB" sz="2400" b="0" i="0" u="none" strike="noStrike" cap="none">
                <a:solidFill>
                  <a:schemeClr val="dk1"/>
                </a:solidFill>
                <a:latin typeface="Calibri"/>
                <a:ea typeface="Calibri"/>
                <a:cs typeface="Calibri"/>
                <a:sym typeface="Calibri"/>
              </a:rPr>
            </a:b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4" name="Google Shape;104;p2" descr="A close up of a logo&#10;&#10;Description automatically generated"/>
          <p:cNvPicPr preferRelativeResize="0"/>
          <p:nvPr/>
        </p:nvPicPr>
        <p:blipFill rotWithShape="1">
          <a:blip r:embed="rId4">
            <a:alphaModFix/>
          </a:blip>
          <a:srcRect l="3030" r="-3030"/>
          <a:stretch/>
        </p:blipFill>
        <p:spPr>
          <a:xfrm>
            <a:off x="87183" y="5748338"/>
            <a:ext cx="3993242" cy="1497466"/>
          </a:xfrm>
          <a:prstGeom prst="rect">
            <a:avLst/>
          </a:prstGeom>
          <a:noFill/>
          <a:ln>
            <a:noFill/>
          </a:ln>
        </p:spPr>
      </p:pic>
      <p:pic>
        <p:nvPicPr>
          <p:cNvPr id="105" name="Google Shape;105;p2" descr="https://lh3.googleusercontent.com/3PKr0pfU0wP60gvhx7QFRAsq6JVAHzcymtk2Gs6mpjNyZzKEr5u1LlY7OXRewACR8u64bM57oNnaJNl-Uu5xgEZ5tbWI13aAcmNP0hqDyV2iMMatByL0pTz4wwgvnlYpyZ24xRTe"/>
          <p:cNvPicPr preferRelativeResize="0"/>
          <p:nvPr/>
        </p:nvPicPr>
        <p:blipFill rotWithShape="1">
          <a:blip r:embed="rId5">
            <a:alphaModFix/>
          </a:blip>
          <a:srcRect/>
          <a:stretch/>
        </p:blipFill>
        <p:spPr>
          <a:xfrm>
            <a:off x="5498001" y="5868975"/>
            <a:ext cx="960548" cy="943725"/>
          </a:xfrm>
          <a:prstGeom prst="rect">
            <a:avLst/>
          </a:prstGeom>
          <a:noFill/>
          <a:ln>
            <a:noFill/>
          </a:ln>
        </p:spPr>
      </p:pic>
      <p:pic>
        <p:nvPicPr>
          <p:cNvPr id="106" name="Google Shape;106;p2"/>
          <p:cNvPicPr preferRelativeResize="0"/>
          <p:nvPr/>
        </p:nvPicPr>
        <p:blipFill rotWithShape="1">
          <a:blip r:embed="rId6">
            <a:alphaModFix/>
          </a:blip>
          <a:srcRect l="8670" r="-8669"/>
          <a:stretch/>
        </p:blipFill>
        <p:spPr>
          <a:xfrm>
            <a:off x="8924125" y="5327626"/>
            <a:ext cx="3088650" cy="21838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06b3ea94ab_0_138"/>
          <p:cNvSpPr txBox="1"/>
          <p:nvPr/>
        </p:nvSpPr>
        <p:spPr>
          <a:xfrm>
            <a:off x="311700" y="1729659"/>
            <a:ext cx="11880300" cy="51282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1200"/>
              </a:spcAft>
              <a:buClr>
                <a:srgbClr val="000000"/>
              </a:buClr>
              <a:buSzPts val="1800"/>
              <a:buFont typeface="Arial"/>
              <a:buNone/>
            </a:pPr>
            <a:endParaRPr sz="1800" b="0" i="0" u="none" strike="noStrike" cap="none">
              <a:solidFill>
                <a:srgbClr val="666666"/>
              </a:solidFill>
              <a:latin typeface="Source Code Pro"/>
              <a:ea typeface="Source Code Pro"/>
              <a:cs typeface="Source Code Pro"/>
              <a:sym typeface="Source Code Pro"/>
            </a:endParaRPr>
          </a:p>
        </p:txBody>
      </p:sp>
      <p:graphicFrame>
        <p:nvGraphicFramePr>
          <p:cNvPr id="286" name="Google Shape;286;g206b3ea94ab_0_138"/>
          <p:cNvGraphicFramePr/>
          <p:nvPr/>
        </p:nvGraphicFramePr>
        <p:xfrm>
          <a:off x="211475" y="1427500"/>
          <a:ext cx="3000000" cy="3000000"/>
        </p:xfrm>
        <a:graphic>
          <a:graphicData uri="http://schemas.openxmlformats.org/drawingml/2006/table">
            <a:tbl>
              <a:tblPr>
                <a:noFill/>
                <a:tableStyleId>{52DE2CC5-1A8A-4A37-8F84-471A20324A90}</a:tableStyleId>
              </a:tblPr>
              <a:tblGrid>
                <a:gridCol w="4652925">
                  <a:extLst>
                    <a:ext uri="{9D8B030D-6E8A-4147-A177-3AD203B41FA5}">
                      <a16:colId xmlns:a16="http://schemas.microsoft.com/office/drawing/2014/main" xmlns="" val="20000"/>
                    </a:ext>
                  </a:extLst>
                </a:gridCol>
                <a:gridCol w="7148375">
                  <a:extLst>
                    <a:ext uri="{9D8B030D-6E8A-4147-A177-3AD203B41FA5}">
                      <a16:colId xmlns:a16="http://schemas.microsoft.com/office/drawing/2014/main" xmlns="" val="20001"/>
                    </a:ext>
                  </a:extLst>
                </a:gridCol>
              </a:tblGrid>
              <a:tr h="1202625">
                <a:tc>
                  <a:txBody>
                    <a:bodyPr/>
                    <a:lstStyle/>
                    <a:p>
                      <a:pPr marL="0" marR="0" lvl="0" indent="0" algn="l" rtl="0">
                        <a:lnSpc>
                          <a:spcPct val="115000"/>
                        </a:lnSpc>
                        <a:spcBef>
                          <a:spcPts val="0"/>
                        </a:spcBef>
                        <a:spcAft>
                          <a:spcPts val="0"/>
                        </a:spcAft>
                        <a:buClr>
                          <a:srgbClr val="000000"/>
                        </a:buClr>
                        <a:buSzPts val="2200"/>
                        <a:buFont typeface="Arial"/>
                        <a:buNone/>
                      </a:pPr>
                      <a:r>
                        <a:rPr lang="en-GB" sz="2200" u="none" strike="noStrike" cap="none">
                          <a:solidFill>
                            <a:schemeClr val="dk1"/>
                          </a:solidFill>
                          <a:latin typeface="Calibri"/>
                          <a:ea typeface="Calibri"/>
                          <a:cs typeface="Calibri"/>
                          <a:sym typeface="Calibri"/>
                        </a:rPr>
                        <a:t>The bill applies only to film &amp; television works.</a:t>
                      </a:r>
                      <a:endParaRPr sz="2200"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000"/>
                        <a:buFont typeface="Arial"/>
                        <a:buNone/>
                      </a:pPr>
                      <a:r>
                        <a:rPr lang="en-GB" sz="2000" u="none" strike="noStrike" cap="none">
                          <a:solidFill>
                            <a:schemeClr val="dk1"/>
                          </a:solidFill>
                          <a:latin typeface="Calibri"/>
                          <a:ea typeface="Calibri"/>
                          <a:cs typeface="Calibri"/>
                          <a:sym typeface="Calibri"/>
                        </a:rPr>
                        <a:t>The bill applies to all audiovisual works, which means performers will receive no corporate work opportunities (which is almost all of the work they get in animation).</a:t>
                      </a:r>
                      <a:endParaRPr sz="2200"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0"/>
                  </a:ext>
                </a:extLst>
              </a:tr>
              <a:tr h="1304400">
                <a:tc>
                  <a:txBody>
                    <a:bodyPr/>
                    <a:lstStyle/>
                    <a:p>
                      <a:pPr marL="0" marR="0" lvl="0" indent="0" algn="l" rtl="0">
                        <a:lnSpc>
                          <a:spcPct val="115000"/>
                        </a:lnSpc>
                        <a:spcBef>
                          <a:spcPts val="0"/>
                        </a:spcBef>
                        <a:spcAft>
                          <a:spcPts val="0"/>
                        </a:spcAft>
                        <a:buClr>
                          <a:srgbClr val="000000"/>
                        </a:buClr>
                        <a:buSzPts val="2200"/>
                        <a:buFont typeface="Arial"/>
                        <a:buNone/>
                      </a:pPr>
                      <a:r>
                        <a:rPr lang="en-GB" sz="2200" u="none" strike="noStrike" cap="none">
                          <a:solidFill>
                            <a:schemeClr val="dk1"/>
                          </a:solidFill>
                          <a:latin typeface="Calibri"/>
                          <a:ea typeface="Calibri"/>
                          <a:cs typeface="Calibri"/>
                          <a:sym typeface="Calibri"/>
                        </a:rPr>
                        <a:t>Once the bill is passed, investors will just plan to include performers in the profit-share.</a:t>
                      </a:r>
                      <a:endParaRPr sz="2200"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000"/>
                        <a:buFont typeface="Arial"/>
                        <a:buNone/>
                      </a:pPr>
                      <a:r>
                        <a:rPr lang="en-GB" sz="2000" u="none" strike="noStrike" cap="none">
                          <a:solidFill>
                            <a:schemeClr val="dk1"/>
                          </a:solidFill>
                          <a:latin typeface="Calibri"/>
                          <a:ea typeface="Calibri"/>
                          <a:cs typeface="Calibri"/>
                          <a:sym typeface="Calibri"/>
                        </a:rPr>
                        <a:t>If this bill is passed, involving local performers will stifle investment - higher-risk, lower returns for investors. </a:t>
                      </a:r>
                      <a:endParaRPr sz="2000"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1"/>
                  </a:ext>
                </a:extLst>
              </a:tr>
              <a:tr h="2621175">
                <a:tc>
                  <a:txBody>
                    <a:bodyPr/>
                    <a:lstStyle/>
                    <a:p>
                      <a:pPr marL="0" marR="0" lvl="0" indent="0" algn="l" rtl="0">
                        <a:lnSpc>
                          <a:spcPct val="115000"/>
                        </a:lnSpc>
                        <a:spcBef>
                          <a:spcPts val="0"/>
                        </a:spcBef>
                        <a:spcAft>
                          <a:spcPts val="0"/>
                        </a:spcAft>
                        <a:buClr>
                          <a:srgbClr val="000000"/>
                        </a:buClr>
                        <a:buSzPts val="2200"/>
                        <a:buFont typeface="Arial"/>
                        <a:buNone/>
                      </a:pPr>
                      <a:r>
                        <a:rPr lang="en-GB" sz="2200" u="none" strike="noStrike" cap="none">
                          <a:solidFill>
                            <a:schemeClr val="dk1"/>
                          </a:solidFill>
                          <a:latin typeface="Calibri"/>
                          <a:ea typeface="Calibri"/>
                          <a:cs typeface="Calibri"/>
                          <a:sym typeface="Calibri"/>
                        </a:rPr>
                        <a:t>Compliance and reporting requirements will ensure that performers are paid the right amount in royalties.</a:t>
                      </a:r>
                      <a:endParaRPr sz="2200"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000"/>
                        <a:buFont typeface="Arial"/>
                        <a:buNone/>
                      </a:pPr>
                      <a:r>
                        <a:rPr lang="en-GB" sz="2000" u="none" strike="noStrike" cap="none">
                          <a:solidFill>
                            <a:schemeClr val="dk1"/>
                          </a:solidFill>
                          <a:latin typeface="Calibri"/>
                          <a:ea typeface="Calibri"/>
                          <a:cs typeface="Calibri"/>
                          <a:sym typeface="Calibri"/>
                        </a:rPr>
                        <a:t>Compliance and reporting requirements will be criminally penalised for failure to comply or report, which means producers and broadcasters will drastically reduce their risk by avoiding casting local performers. Significant added financial and impos</a:t>
                      </a:r>
                      <a:r>
                        <a:rPr lang="en-GB" sz="2000">
                          <a:solidFill>
                            <a:schemeClr val="dk1"/>
                          </a:solidFill>
                          <a:latin typeface="Calibri"/>
                          <a:ea typeface="Calibri"/>
                          <a:cs typeface="Calibri"/>
                          <a:sym typeface="Calibri"/>
                        </a:rPr>
                        <a:t>sible </a:t>
                      </a:r>
                      <a:r>
                        <a:rPr lang="en-GB" sz="2000" u="none" strike="noStrike" cap="none">
                          <a:solidFill>
                            <a:schemeClr val="dk1"/>
                          </a:solidFill>
                          <a:latin typeface="Calibri"/>
                          <a:ea typeface="Calibri"/>
                          <a:cs typeface="Calibri"/>
                          <a:sym typeface="Calibri"/>
                        </a:rPr>
                        <a:t>administrative burden on producers to ensure compliance or face hefty fines or imprisonment.</a:t>
                      </a:r>
                      <a:endParaRPr sz="2200"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2"/>
                  </a:ext>
                </a:extLst>
              </a:tr>
            </a:tbl>
          </a:graphicData>
        </a:graphic>
      </p:graphicFrame>
      <p:pic>
        <p:nvPicPr>
          <p:cNvPr id="287" name="Google Shape;287;g206b3ea94ab_0_138" descr="A picture containing game&#10;&#10;Description automatically generated"/>
          <p:cNvPicPr preferRelativeResize="0"/>
          <p:nvPr/>
        </p:nvPicPr>
        <p:blipFill rotWithShape="1">
          <a:blip r:embed="rId3">
            <a:alphaModFix/>
          </a:blip>
          <a:srcRect t="29757" r="6880" b="61473"/>
          <a:stretch/>
        </p:blipFill>
        <p:spPr>
          <a:xfrm>
            <a:off x="477625" y="586248"/>
            <a:ext cx="11535140" cy="194349"/>
          </a:xfrm>
          <a:prstGeom prst="rect">
            <a:avLst/>
          </a:prstGeom>
          <a:noFill/>
          <a:ln>
            <a:noFill/>
          </a:ln>
        </p:spPr>
      </p:pic>
      <p:sp>
        <p:nvSpPr>
          <p:cNvPr id="288" name="Google Shape;288;g206b3ea94ab_0_138"/>
          <p:cNvSpPr txBox="1"/>
          <p:nvPr/>
        </p:nvSpPr>
        <p:spPr>
          <a:xfrm>
            <a:off x="386224" y="126575"/>
            <a:ext cx="11627700" cy="529200"/>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rgbClr val="000000"/>
              </a:buClr>
              <a:buSzPts val="358"/>
              <a:buFont typeface="Arial"/>
              <a:buNone/>
            </a:pPr>
            <a:r>
              <a:rPr lang="en-GB" sz="2400" b="1" i="0" u="none" strike="noStrike" cap="none">
                <a:solidFill>
                  <a:srgbClr val="212121"/>
                </a:solidFill>
                <a:latin typeface="Calibri"/>
                <a:ea typeface="Calibri"/>
                <a:cs typeface="Calibri"/>
                <a:sym typeface="Calibri"/>
              </a:rPr>
              <a:t>Unwaivable performer royalties </a:t>
            </a:r>
            <a:r>
              <a:rPr lang="en-GB" sz="2400" b="1">
                <a:solidFill>
                  <a:srgbClr val="212121"/>
                </a:solidFill>
                <a:latin typeface="Calibri"/>
                <a:ea typeface="Calibri"/>
                <a:cs typeface="Calibri"/>
                <a:sym typeface="Calibri"/>
              </a:rPr>
              <a:t>- Determined by the Minister</a:t>
            </a:r>
            <a:endParaRPr sz="2400" b="1" i="0" u="none" strike="noStrike" cap="none">
              <a:solidFill>
                <a:srgbClr val="212121"/>
              </a:solidFill>
              <a:latin typeface="Calibri"/>
              <a:ea typeface="Calibri"/>
              <a:cs typeface="Calibri"/>
              <a:sym typeface="Calibri"/>
            </a:endParaRPr>
          </a:p>
        </p:txBody>
      </p:sp>
      <p:sp>
        <p:nvSpPr>
          <p:cNvPr id="289" name="Google Shape;289;g206b3ea94ab_0_138"/>
          <p:cNvSpPr txBox="1"/>
          <p:nvPr/>
        </p:nvSpPr>
        <p:spPr>
          <a:xfrm>
            <a:off x="4864412" y="833910"/>
            <a:ext cx="9097800" cy="7176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0"/>
              </a:spcAft>
              <a:buClr>
                <a:srgbClr val="000000"/>
              </a:buClr>
              <a:buSzPts val="3000"/>
              <a:buFont typeface="Arial"/>
              <a:buNone/>
            </a:pPr>
            <a:r>
              <a:rPr lang="en-GB" sz="2400" b="1" i="0" u="none" strike="noStrike" cap="none">
                <a:solidFill>
                  <a:srgbClr val="212121"/>
                </a:solidFill>
                <a:latin typeface="Calibri"/>
                <a:ea typeface="Calibri"/>
                <a:cs typeface="Calibri"/>
                <a:sym typeface="Calibri"/>
              </a:rPr>
              <a:t>Reality /Consequences</a:t>
            </a:r>
            <a:endParaRPr sz="2400" b="1" i="0" u="none" strike="noStrike" cap="none">
              <a:solidFill>
                <a:srgbClr val="212121"/>
              </a:solidFill>
              <a:latin typeface="Calibri"/>
              <a:ea typeface="Calibri"/>
              <a:cs typeface="Calibri"/>
              <a:sym typeface="Calibri"/>
            </a:endParaRPr>
          </a:p>
        </p:txBody>
      </p:sp>
      <p:sp>
        <p:nvSpPr>
          <p:cNvPr id="290" name="Google Shape;290;g206b3ea94ab_0_138"/>
          <p:cNvSpPr txBox="1"/>
          <p:nvPr/>
        </p:nvSpPr>
        <p:spPr>
          <a:xfrm>
            <a:off x="211475" y="833923"/>
            <a:ext cx="9097800" cy="7176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0"/>
              </a:spcAft>
              <a:buClr>
                <a:srgbClr val="000000"/>
              </a:buClr>
              <a:buSzPts val="3000"/>
              <a:buFont typeface="Arial"/>
              <a:buNone/>
            </a:pPr>
            <a:r>
              <a:rPr lang="en-GB" sz="2400" b="1" i="0" u="none" strike="noStrike" cap="none">
                <a:solidFill>
                  <a:srgbClr val="212121"/>
                </a:solidFill>
                <a:latin typeface="Calibri"/>
                <a:ea typeface="Calibri"/>
                <a:cs typeface="Calibri"/>
                <a:sym typeface="Calibri"/>
              </a:rPr>
              <a:t>Claims/Intentions</a:t>
            </a:r>
            <a:endParaRPr sz="2400" b="1" i="0" u="none" strike="noStrike" cap="none">
              <a:solidFill>
                <a:srgbClr val="21212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206b3ea94ab_0_196"/>
          <p:cNvSpPr txBox="1"/>
          <p:nvPr/>
        </p:nvSpPr>
        <p:spPr>
          <a:xfrm>
            <a:off x="311700" y="1729659"/>
            <a:ext cx="11880300" cy="51282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1200"/>
              </a:spcAft>
              <a:buClr>
                <a:srgbClr val="000000"/>
              </a:buClr>
              <a:buSzPts val="1800"/>
              <a:buFont typeface="Arial"/>
              <a:buNone/>
            </a:pPr>
            <a:endParaRPr sz="1800" b="0" i="0" u="none" strike="noStrike" cap="none">
              <a:solidFill>
                <a:srgbClr val="666666"/>
              </a:solidFill>
              <a:latin typeface="Source Code Pro"/>
              <a:ea typeface="Source Code Pro"/>
              <a:cs typeface="Source Code Pro"/>
              <a:sym typeface="Source Code Pro"/>
            </a:endParaRPr>
          </a:p>
        </p:txBody>
      </p:sp>
      <p:graphicFrame>
        <p:nvGraphicFramePr>
          <p:cNvPr id="297" name="Google Shape;297;g206b3ea94ab_0_196"/>
          <p:cNvGraphicFramePr/>
          <p:nvPr/>
        </p:nvGraphicFramePr>
        <p:xfrm>
          <a:off x="311700" y="1427500"/>
          <a:ext cx="3000000" cy="3000000"/>
        </p:xfrm>
        <a:graphic>
          <a:graphicData uri="http://schemas.openxmlformats.org/drawingml/2006/table">
            <a:tbl>
              <a:tblPr>
                <a:noFill/>
                <a:tableStyleId>{52DE2CC5-1A8A-4A37-8F84-471A20324A90}</a:tableStyleId>
              </a:tblPr>
              <a:tblGrid>
                <a:gridCol w="4584475">
                  <a:extLst>
                    <a:ext uri="{9D8B030D-6E8A-4147-A177-3AD203B41FA5}">
                      <a16:colId xmlns:a16="http://schemas.microsoft.com/office/drawing/2014/main" xmlns="" val="20000"/>
                    </a:ext>
                  </a:extLst>
                </a:gridCol>
                <a:gridCol w="7043225">
                  <a:extLst>
                    <a:ext uri="{9D8B030D-6E8A-4147-A177-3AD203B41FA5}">
                      <a16:colId xmlns:a16="http://schemas.microsoft.com/office/drawing/2014/main" xmlns="" val="20001"/>
                    </a:ext>
                  </a:extLst>
                </a:gridCol>
              </a:tblGrid>
              <a:tr h="2028525">
                <a:tc>
                  <a:txBody>
                    <a:bodyPr/>
                    <a:lstStyle/>
                    <a:p>
                      <a:pPr marL="0" marR="0" lvl="0" indent="0" algn="l" rtl="0">
                        <a:lnSpc>
                          <a:spcPct val="115000"/>
                        </a:lnSpc>
                        <a:spcBef>
                          <a:spcPts val="0"/>
                        </a:spcBef>
                        <a:spcAft>
                          <a:spcPts val="0"/>
                        </a:spcAft>
                        <a:buClr>
                          <a:srgbClr val="000000"/>
                        </a:buClr>
                        <a:buSzPts val="2300"/>
                        <a:buFont typeface="Arial"/>
                        <a:buNone/>
                      </a:pPr>
                      <a:r>
                        <a:rPr lang="en-GB" sz="2300" u="none" strike="noStrike" cap="none">
                          <a:solidFill>
                            <a:schemeClr val="dk1"/>
                          </a:solidFill>
                          <a:latin typeface="Calibri"/>
                          <a:ea typeface="Calibri"/>
                          <a:cs typeface="Calibri"/>
                          <a:sym typeface="Calibri"/>
                        </a:rPr>
                        <a:t>If the minister prescribes royalty rates and tariffs, performers will receive equitable remuneration.</a:t>
                      </a:r>
                      <a:endParaRPr sz="2300"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100"/>
                        <a:buFont typeface="Arial"/>
                        <a:buNone/>
                      </a:pPr>
                      <a:r>
                        <a:rPr lang="en-GB" sz="2300" u="none" strike="noStrike" cap="none">
                          <a:solidFill>
                            <a:schemeClr val="dk1"/>
                          </a:solidFill>
                          <a:latin typeface="Calibri"/>
                          <a:ea typeface="Calibri"/>
                          <a:cs typeface="Calibri"/>
                          <a:sym typeface="Calibri"/>
                        </a:rPr>
                        <a:t>Nowhere in the world does the minister prescribe royalty rates or tariffs for various forms of use. It heightens risk and uncertainty for investors and producers, which means they will be far less likely to create opportunities for local performers.</a:t>
                      </a:r>
                      <a:endParaRPr sz="2300"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0"/>
                  </a:ext>
                </a:extLst>
              </a:tr>
              <a:tr h="3188375">
                <a:tc>
                  <a:txBody>
                    <a:bodyPr/>
                    <a:lstStyle/>
                    <a:p>
                      <a:pPr marL="0" marR="0" lvl="0" indent="0" algn="l" rtl="0">
                        <a:lnSpc>
                          <a:spcPct val="115000"/>
                        </a:lnSpc>
                        <a:spcBef>
                          <a:spcPts val="0"/>
                        </a:spcBef>
                        <a:spcAft>
                          <a:spcPts val="0"/>
                        </a:spcAft>
                        <a:buClr>
                          <a:srgbClr val="000000"/>
                        </a:buClr>
                        <a:buSzPts val="2300"/>
                        <a:buFont typeface="Arial"/>
                        <a:buNone/>
                      </a:pPr>
                      <a:r>
                        <a:rPr lang="en-GB" sz="2300" u="none" strike="noStrike" cap="none">
                          <a:solidFill>
                            <a:schemeClr val="dk1"/>
                          </a:solidFill>
                          <a:latin typeface="Calibri"/>
                          <a:ea typeface="Calibri"/>
                          <a:cs typeface="Calibri"/>
                          <a:sym typeface="Calibri"/>
                        </a:rPr>
                        <a:t>The bill will serve the interests of our local performers. Performers won’t die paupers</a:t>
                      </a:r>
                      <a:endParaRPr sz="2300"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300"/>
                        <a:buFont typeface="Arial"/>
                        <a:buNone/>
                      </a:pPr>
                      <a:r>
                        <a:rPr lang="en-GB" sz="2300" u="none" strike="noStrike" cap="none">
                          <a:solidFill>
                            <a:schemeClr val="dk1"/>
                          </a:solidFill>
                          <a:latin typeface="Calibri"/>
                          <a:ea typeface="Calibri"/>
                          <a:cs typeface="Calibri"/>
                          <a:sym typeface="Calibri"/>
                        </a:rPr>
                        <a:t>More work for foreign performers. Foreign performers performing in South African films might also demand royalties, but, because treaties supercede domestic law, unlike our performers, they will be able to negotiate terms.</a:t>
                      </a:r>
                      <a:endParaRPr sz="230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300"/>
                        <a:buFont typeface="Arial"/>
                        <a:buNone/>
                      </a:pPr>
                      <a:r>
                        <a:rPr lang="en-GB" sz="2300" u="none" strike="noStrike" cap="none">
                          <a:solidFill>
                            <a:schemeClr val="dk1"/>
                          </a:solidFill>
                          <a:latin typeface="Calibri"/>
                          <a:ea typeface="Calibri"/>
                          <a:cs typeface="Calibri"/>
                          <a:sym typeface="Calibri"/>
                        </a:rPr>
                        <a:t>Less/no work opportunities for local performers. Royalties on nothing are nothing. </a:t>
                      </a:r>
                      <a:endParaRPr sz="2300"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1"/>
                  </a:ext>
                </a:extLst>
              </a:tr>
            </a:tbl>
          </a:graphicData>
        </a:graphic>
      </p:graphicFrame>
      <p:pic>
        <p:nvPicPr>
          <p:cNvPr id="298" name="Google Shape;298;g206b3ea94ab_0_196" descr="A picture containing game&#10;&#10;Description automatically generated"/>
          <p:cNvPicPr preferRelativeResize="0"/>
          <p:nvPr/>
        </p:nvPicPr>
        <p:blipFill rotWithShape="1">
          <a:blip r:embed="rId3">
            <a:alphaModFix/>
          </a:blip>
          <a:srcRect t="29757" r="6880" b="61473"/>
          <a:stretch/>
        </p:blipFill>
        <p:spPr>
          <a:xfrm>
            <a:off x="477625" y="586248"/>
            <a:ext cx="11535140" cy="194349"/>
          </a:xfrm>
          <a:prstGeom prst="rect">
            <a:avLst/>
          </a:prstGeom>
          <a:noFill/>
          <a:ln>
            <a:noFill/>
          </a:ln>
        </p:spPr>
      </p:pic>
      <p:sp>
        <p:nvSpPr>
          <p:cNvPr id="299" name="Google Shape;299;g206b3ea94ab_0_196"/>
          <p:cNvSpPr txBox="1"/>
          <p:nvPr/>
        </p:nvSpPr>
        <p:spPr>
          <a:xfrm>
            <a:off x="386224" y="126575"/>
            <a:ext cx="11627700" cy="529200"/>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rgbClr val="000000"/>
              </a:buClr>
              <a:buSzPts val="358"/>
              <a:buFont typeface="Arial"/>
              <a:buNone/>
            </a:pPr>
            <a:r>
              <a:rPr lang="en-GB" sz="2400" b="1" i="0" u="none" strike="noStrike" cap="none">
                <a:solidFill>
                  <a:srgbClr val="212121"/>
                </a:solidFill>
                <a:latin typeface="Calibri"/>
                <a:ea typeface="Calibri"/>
                <a:cs typeface="Calibri"/>
                <a:sym typeface="Calibri"/>
              </a:rPr>
              <a:t>Unwaivable performer royalties </a:t>
            </a:r>
            <a:r>
              <a:rPr lang="en-GB" sz="2400" b="1">
                <a:solidFill>
                  <a:srgbClr val="212121"/>
                </a:solidFill>
                <a:latin typeface="Calibri"/>
                <a:ea typeface="Calibri"/>
                <a:cs typeface="Calibri"/>
                <a:sym typeface="Calibri"/>
              </a:rPr>
              <a:t>- Determined by the Minister</a:t>
            </a:r>
            <a:endParaRPr sz="2400" b="1" i="0" u="none" strike="noStrike" cap="none">
              <a:solidFill>
                <a:srgbClr val="212121"/>
              </a:solidFill>
              <a:latin typeface="Calibri"/>
              <a:ea typeface="Calibri"/>
              <a:cs typeface="Calibri"/>
              <a:sym typeface="Calibri"/>
            </a:endParaRPr>
          </a:p>
        </p:txBody>
      </p:sp>
      <p:sp>
        <p:nvSpPr>
          <p:cNvPr id="300" name="Google Shape;300;g206b3ea94ab_0_196"/>
          <p:cNvSpPr txBox="1"/>
          <p:nvPr/>
        </p:nvSpPr>
        <p:spPr>
          <a:xfrm>
            <a:off x="4864412" y="833910"/>
            <a:ext cx="9097800" cy="7176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0"/>
              </a:spcAft>
              <a:buClr>
                <a:srgbClr val="000000"/>
              </a:buClr>
              <a:buSzPts val="3000"/>
              <a:buFont typeface="Arial"/>
              <a:buNone/>
            </a:pPr>
            <a:r>
              <a:rPr lang="en-GB" sz="2400" b="1" i="0" u="none" strike="noStrike" cap="none">
                <a:solidFill>
                  <a:srgbClr val="212121"/>
                </a:solidFill>
                <a:latin typeface="Calibri"/>
                <a:ea typeface="Calibri"/>
                <a:cs typeface="Calibri"/>
                <a:sym typeface="Calibri"/>
              </a:rPr>
              <a:t>Reality /Consequences</a:t>
            </a:r>
            <a:endParaRPr sz="2400" b="1" i="0" u="none" strike="noStrike" cap="none">
              <a:solidFill>
                <a:srgbClr val="212121"/>
              </a:solidFill>
              <a:latin typeface="Calibri"/>
              <a:ea typeface="Calibri"/>
              <a:cs typeface="Calibri"/>
              <a:sym typeface="Calibri"/>
            </a:endParaRPr>
          </a:p>
        </p:txBody>
      </p:sp>
      <p:sp>
        <p:nvSpPr>
          <p:cNvPr id="301" name="Google Shape;301;g206b3ea94ab_0_196"/>
          <p:cNvSpPr txBox="1"/>
          <p:nvPr/>
        </p:nvSpPr>
        <p:spPr>
          <a:xfrm>
            <a:off x="211475" y="833923"/>
            <a:ext cx="9097800" cy="7176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0"/>
              </a:spcAft>
              <a:buClr>
                <a:srgbClr val="000000"/>
              </a:buClr>
              <a:buSzPts val="3000"/>
              <a:buFont typeface="Arial"/>
              <a:buNone/>
            </a:pPr>
            <a:r>
              <a:rPr lang="en-GB" sz="2400" b="1" i="0" u="none" strike="noStrike" cap="none">
                <a:solidFill>
                  <a:srgbClr val="212121"/>
                </a:solidFill>
                <a:latin typeface="Calibri"/>
                <a:ea typeface="Calibri"/>
                <a:cs typeface="Calibri"/>
                <a:sym typeface="Calibri"/>
              </a:rPr>
              <a:t>Claims/Intentions</a:t>
            </a:r>
            <a:endParaRPr sz="2400" b="1" i="0" u="none" strike="noStrike" cap="none">
              <a:solidFill>
                <a:srgbClr val="21212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06b3ea94ab_0_76"/>
          <p:cNvSpPr txBox="1"/>
          <p:nvPr/>
        </p:nvSpPr>
        <p:spPr>
          <a:xfrm>
            <a:off x="-2318862" y="1344925"/>
            <a:ext cx="11627700" cy="1873200"/>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rgbClr val="000000"/>
              </a:buClr>
              <a:buSzPts val="358"/>
              <a:buFont typeface="Arial"/>
              <a:buNone/>
            </a:pPr>
            <a:r>
              <a:rPr lang="en-GB" sz="4100" b="0" i="0" u="none" strike="noStrike" cap="none">
                <a:solidFill>
                  <a:srgbClr val="212121"/>
                </a:solidFill>
                <a:latin typeface="Calibri"/>
                <a:ea typeface="Calibri"/>
                <a:cs typeface="Calibri"/>
                <a:sym typeface="Calibri"/>
              </a:rPr>
              <a:t>Penalty for non-compliance</a:t>
            </a:r>
            <a:endParaRPr sz="4100" b="0" i="0" u="none" strike="noStrike" cap="none">
              <a:solidFill>
                <a:srgbClr val="212121"/>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358"/>
              <a:buFont typeface="Arial"/>
              <a:buNone/>
            </a:pPr>
            <a:r>
              <a:rPr lang="en-GB" sz="2000" b="0" i="0" u="none" strike="noStrike" cap="none">
                <a:solidFill>
                  <a:srgbClr val="FF0000"/>
                </a:solidFill>
                <a:latin typeface="Calibri"/>
                <a:ea typeface="Calibri"/>
                <a:cs typeface="Calibri"/>
                <a:sym typeface="Calibri"/>
              </a:rPr>
              <a:t>POSSIBLY BOTH</a:t>
            </a:r>
            <a:r>
              <a:rPr lang="en-GB" sz="2000" b="0" i="0" u="none" strike="noStrike" cap="none">
                <a:solidFill>
                  <a:srgbClr val="212121"/>
                </a:solidFill>
                <a:latin typeface="Calibri"/>
                <a:ea typeface="Calibri"/>
                <a:cs typeface="Calibri"/>
                <a:sym typeface="Calibri"/>
              </a:rPr>
              <a:t> Up to 5 years in prison</a:t>
            </a:r>
            <a:endParaRPr sz="2000" b="0" i="0" u="none" strike="noStrike" cap="none">
              <a:solidFill>
                <a:srgbClr val="212121"/>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358"/>
              <a:buFont typeface="Arial"/>
              <a:buNone/>
            </a:pPr>
            <a:r>
              <a:rPr lang="en-GB" sz="2000" b="0" i="0" u="none" strike="noStrike" cap="none">
                <a:solidFill>
                  <a:srgbClr val="FF0000"/>
                </a:solidFill>
                <a:latin typeface="Calibri"/>
                <a:ea typeface="Calibri"/>
                <a:cs typeface="Calibri"/>
                <a:sym typeface="Calibri"/>
              </a:rPr>
              <a:t>AND A MINIMUM of</a:t>
            </a:r>
            <a:r>
              <a:rPr lang="en-GB" sz="2000" b="0" i="0" u="none" strike="noStrike" cap="none">
                <a:solidFill>
                  <a:srgbClr val="212121"/>
                </a:solidFill>
                <a:latin typeface="Calibri"/>
                <a:ea typeface="Calibri"/>
                <a:cs typeface="Calibri"/>
                <a:sym typeface="Calibri"/>
              </a:rPr>
              <a:t> 10% of annual turnover</a:t>
            </a:r>
            <a:endParaRPr sz="2000" b="0" i="0" u="none" strike="noStrike" cap="none">
              <a:solidFill>
                <a:srgbClr val="212121"/>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358"/>
              <a:buFont typeface="Arial"/>
              <a:buNone/>
            </a:pPr>
            <a:r>
              <a:rPr lang="en-GB" sz="2000" b="0" i="0" u="none" strike="noStrike" cap="none">
                <a:solidFill>
                  <a:srgbClr val="212121"/>
                </a:solidFill>
                <a:latin typeface="Calibri"/>
                <a:ea typeface="Calibri"/>
                <a:cs typeface="Calibri"/>
                <a:sym typeface="Calibri"/>
              </a:rPr>
              <a:t>Result: Legal risk disincentivizes investment. </a:t>
            </a:r>
            <a:endParaRPr sz="2000" b="0" i="0" u="none" strike="noStrike" cap="none">
              <a:solidFill>
                <a:srgbClr val="212121"/>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358"/>
              <a:buFont typeface="Arial"/>
              <a:buNone/>
            </a:pPr>
            <a:r>
              <a:rPr lang="en-GB" sz="2000" b="0" i="0" u="none" strike="noStrike" cap="none">
                <a:solidFill>
                  <a:srgbClr val="212121"/>
                </a:solidFill>
                <a:latin typeface="Calibri"/>
                <a:ea typeface="Calibri"/>
                <a:cs typeface="Calibri"/>
                <a:sym typeface="Calibri"/>
              </a:rPr>
              <a:t>Destroys businesses and lives</a:t>
            </a:r>
            <a:endParaRPr sz="2000" b="0" i="0" u="none" strike="noStrike" cap="none">
              <a:solidFill>
                <a:srgbClr val="212121"/>
              </a:solidFill>
              <a:latin typeface="Calibri"/>
              <a:ea typeface="Calibri"/>
              <a:cs typeface="Calibri"/>
              <a:sym typeface="Calibri"/>
            </a:endParaRPr>
          </a:p>
        </p:txBody>
      </p:sp>
      <p:sp>
        <p:nvSpPr>
          <p:cNvPr id="308" name="Google Shape;308;g206b3ea94ab_0_76"/>
          <p:cNvSpPr txBox="1"/>
          <p:nvPr/>
        </p:nvSpPr>
        <p:spPr>
          <a:xfrm>
            <a:off x="3386888" y="1420200"/>
            <a:ext cx="11627700" cy="1873200"/>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rgbClr val="000000"/>
              </a:buClr>
              <a:buSzPts val="358"/>
              <a:buFont typeface="Arial"/>
              <a:buNone/>
            </a:pPr>
            <a:r>
              <a:rPr lang="en-GB" sz="4100" b="0" i="0" u="none" strike="noStrike" cap="none">
                <a:solidFill>
                  <a:srgbClr val="212121"/>
                </a:solidFill>
                <a:latin typeface="Calibri"/>
                <a:ea typeface="Calibri"/>
                <a:cs typeface="Calibri"/>
                <a:sym typeface="Calibri"/>
              </a:rPr>
              <a:t>Penalty for piracy</a:t>
            </a:r>
            <a:endParaRPr sz="4100" b="0" i="0" u="none" strike="noStrike" cap="none">
              <a:solidFill>
                <a:srgbClr val="212121"/>
              </a:solidFill>
              <a:latin typeface="Calibri"/>
              <a:ea typeface="Calibri"/>
              <a:cs typeface="Calibri"/>
              <a:sym typeface="Calibri"/>
            </a:endParaRPr>
          </a:p>
          <a:p>
            <a:pPr marL="0" marR="0" lvl="0" indent="0" algn="ctr" rtl="0">
              <a:lnSpc>
                <a:spcPct val="80000"/>
              </a:lnSpc>
              <a:spcBef>
                <a:spcPts val="0"/>
              </a:spcBef>
              <a:spcAft>
                <a:spcPts val="0"/>
              </a:spcAft>
              <a:buClr>
                <a:schemeClr val="dk1"/>
              </a:buClr>
              <a:buSzPts val="358"/>
              <a:buFont typeface="Arial"/>
              <a:buNone/>
            </a:pPr>
            <a:r>
              <a:rPr lang="en-GB" sz="2000" b="0" i="0" u="none" strike="noStrike" cap="none">
                <a:solidFill>
                  <a:srgbClr val="212121"/>
                </a:solidFill>
                <a:latin typeface="Calibri"/>
                <a:ea typeface="Calibri"/>
                <a:cs typeface="Calibri"/>
                <a:sym typeface="Calibri"/>
              </a:rPr>
              <a:t>3-5 years in prison</a:t>
            </a:r>
            <a:endParaRPr sz="2000" b="0" i="0" u="none" strike="noStrike" cap="none">
              <a:solidFill>
                <a:srgbClr val="212121"/>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358"/>
              <a:buFont typeface="Arial"/>
              <a:buNone/>
            </a:pPr>
            <a:r>
              <a:rPr lang="en-GB" sz="2000" b="0" i="0" u="none" strike="noStrike" cap="none">
                <a:solidFill>
                  <a:srgbClr val="212121"/>
                </a:solidFill>
                <a:latin typeface="Calibri"/>
                <a:ea typeface="Calibri"/>
                <a:cs typeface="Calibri"/>
                <a:sym typeface="Calibri"/>
              </a:rPr>
              <a:t>AND/</a:t>
            </a:r>
            <a:r>
              <a:rPr lang="en-GB" sz="2000" b="0" i="0" u="none" strike="noStrike" cap="none">
                <a:solidFill>
                  <a:srgbClr val="FF0000"/>
                </a:solidFill>
                <a:latin typeface="Calibri"/>
                <a:ea typeface="Calibri"/>
                <a:cs typeface="Calibri"/>
                <a:sym typeface="Calibri"/>
              </a:rPr>
              <a:t>OR</a:t>
            </a:r>
            <a:r>
              <a:rPr lang="en-GB" sz="2000" b="0" i="0" u="none" strike="noStrike" cap="none">
                <a:solidFill>
                  <a:srgbClr val="212121"/>
                </a:solidFill>
                <a:latin typeface="Calibri"/>
                <a:ea typeface="Calibri"/>
                <a:cs typeface="Calibri"/>
                <a:sym typeface="Calibri"/>
              </a:rPr>
              <a:t> R5,000 - R10,000</a:t>
            </a:r>
            <a:endParaRPr sz="2000" b="0" i="0" u="none" strike="noStrike" cap="none">
              <a:solidFill>
                <a:srgbClr val="212121"/>
              </a:solidFill>
              <a:latin typeface="Calibri"/>
              <a:ea typeface="Calibri"/>
              <a:cs typeface="Calibri"/>
              <a:sym typeface="Calibri"/>
            </a:endParaRPr>
          </a:p>
          <a:p>
            <a:pPr marL="0" marR="0" lvl="0" indent="0" algn="ctr" rtl="0">
              <a:lnSpc>
                <a:spcPct val="80000"/>
              </a:lnSpc>
              <a:spcBef>
                <a:spcPts val="0"/>
              </a:spcBef>
              <a:spcAft>
                <a:spcPts val="0"/>
              </a:spcAft>
              <a:buClr>
                <a:schemeClr val="dk1"/>
              </a:buClr>
              <a:buSzPts val="358"/>
              <a:buFont typeface="Arial"/>
              <a:buNone/>
            </a:pPr>
            <a:r>
              <a:rPr lang="en-GB" sz="2000" b="0" i="0" u="none" strike="noStrike" cap="none">
                <a:solidFill>
                  <a:srgbClr val="212121"/>
                </a:solidFill>
                <a:latin typeface="Calibri"/>
                <a:ea typeface="Calibri"/>
                <a:cs typeface="Calibri"/>
                <a:sym typeface="Calibri"/>
              </a:rPr>
              <a:t>AND/</a:t>
            </a:r>
            <a:r>
              <a:rPr lang="en-GB" sz="2000" b="0" i="0" u="none" strike="noStrike" cap="none">
                <a:solidFill>
                  <a:srgbClr val="FF0000"/>
                </a:solidFill>
                <a:latin typeface="Calibri"/>
                <a:ea typeface="Calibri"/>
                <a:cs typeface="Calibri"/>
                <a:sym typeface="Calibri"/>
              </a:rPr>
              <a:t>OR</a:t>
            </a:r>
            <a:r>
              <a:rPr lang="en-GB" sz="2000" b="0" i="0" u="none" strike="noStrike" cap="none">
                <a:solidFill>
                  <a:srgbClr val="212121"/>
                </a:solidFill>
                <a:latin typeface="Calibri"/>
                <a:ea typeface="Calibri"/>
                <a:cs typeface="Calibri"/>
                <a:sym typeface="Calibri"/>
              </a:rPr>
              <a:t> 5-10% of annual turnover (businesses)</a:t>
            </a:r>
            <a:endParaRPr sz="2000" b="0" i="0" u="none" strike="noStrike" cap="none">
              <a:solidFill>
                <a:srgbClr val="212121"/>
              </a:solidFill>
              <a:latin typeface="Calibri"/>
              <a:ea typeface="Calibri"/>
              <a:cs typeface="Calibri"/>
              <a:sym typeface="Calibri"/>
            </a:endParaRPr>
          </a:p>
          <a:p>
            <a:pPr marL="0" marR="0" lvl="0" indent="0" algn="ctr" rtl="0">
              <a:lnSpc>
                <a:spcPct val="80000"/>
              </a:lnSpc>
              <a:spcBef>
                <a:spcPts val="0"/>
              </a:spcBef>
              <a:spcAft>
                <a:spcPts val="0"/>
              </a:spcAft>
              <a:buClr>
                <a:schemeClr val="dk1"/>
              </a:buClr>
              <a:buSzPts val="358"/>
              <a:buFont typeface="Arial"/>
              <a:buNone/>
            </a:pPr>
            <a:r>
              <a:rPr lang="en-GB" sz="2000" b="0" i="0" u="none" strike="noStrike" cap="none">
                <a:solidFill>
                  <a:srgbClr val="212121"/>
                </a:solidFill>
                <a:latin typeface="Calibri"/>
                <a:ea typeface="Calibri"/>
                <a:cs typeface="Calibri"/>
                <a:sym typeface="Calibri"/>
              </a:rPr>
              <a:t>Result: Minor fine - paid from</a:t>
            </a:r>
            <a:endParaRPr sz="2000" b="0" i="0" u="none" strike="noStrike" cap="none">
              <a:solidFill>
                <a:srgbClr val="212121"/>
              </a:solidFill>
              <a:latin typeface="Calibri"/>
              <a:ea typeface="Calibri"/>
              <a:cs typeface="Calibri"/>
              <a:sym typeface="Calibri"/>
            </a:endParaRPr>
          </a:p>
          <a:p>
            <a:pPr marL="0" marR="0" lvl="0" indent="0" algn="ctr" rtl="0">
              <a:lnSpc>
                <a:spcPct val="80000"/>
              </a:lnSpc>
              <a:spcBef>
                <a:spcPts val="0"/>
              </a:spcBef>
              <a:spcAft>
                <a:spcPts val="0"/>
              </a:spcAft>
              <a:buClr>
                <a:schemeClr val="dk1"/>
              </a:buClr>
              <a:buSzPts val="358"/>
              <a:buFont typeface="Arial"/>
              <a:buNone/>
            </a:pPr>
            <a:r>
              <a:rPr lang="en-GB" sz="2000" b="0" i="0" u="none" strike="noStrike" cap="none">
                <a:solidFill>
                  <a:srgbClr val="212121"/>
                </a:solidFill>
                <a:latin typeface="Calibri"/>
                <a:ea typeface="Calibri"/>
                <a:cs typeface="Calibri"/>
                <a:sym typeface="Calibri"/>
              </a:rPr>
              <a:t>proceeds of piracy</a:t>
            </a:r>
            <a:endParaRPr sz="2000" b="0" i="0" u="none" strike="noStrike" cap="none">
              <a:solidFill>
                <a:srgbClr val="212121"/>
              </a:solidFill>
              <a:latin typeface="Calibri"/>
              <a:ea typeface="Calibri"/>
              <a:cs typeface="Calibri"/>
              <a:sym typeface="Calibri"/>
            </a:endParaRPr>
          </a:p>
        </p:txBody>
      </p:sp>
      <p:sp>
        <p:nvSpPr>
          <p:cNvPr id="309" name="Google Shape;309;g206b3ea94ab_0_76"/>
          <p:cNvSpPr txBox="1"/>
          <p:nvPr/>
        </p:nvSpPr>
        <p:spPr>
          <a:xfrm>
            <a:off x="0" y="-498350"/>
            <a:ext cx="11627700" cy="1994100"/>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rgbClr val="000000"/>
              </a:buClr>
              <a:buSzPts val="358"/>
              <a:buFont typeface="Arial"/>
              <a:buNone/>
            </a:pPr>
            <a:r>
              <a:rPr lang="en-GB" sz="2400" b="1" i="0" u="none" strike="noStrike" cap="none">
                <a:solidFill>
                  <a:srgbClr val="212121"/>
                </a:solidFill>
                <a:latin typeface="Calibri"/>
                <a:ea typeface="Calibri"/>
                <a:cs typeface="Calibri"/>
                <a:sym typeface="Calibri"/>
              </a:rPr>
              <a:t>Registration and reporting on royalties</a:t>
            </a:r>
            <a:endParaRPr sz="2400" b="1" i="0" u="none" strike="noStrike" cap="none">
              <a:solidFill>
                <a:srgbClr val="212121"/>
              </a:solidFill>
              <a:latin typeface="Calibri"/>
              <a:ea typeface="Calibri"/>
              <a:cs typeface="Calibri"/>
              <a:sym typeface="Calibri"/>
            </a:endParaRPr>
          </a:p>
        </p:txBody>
      </p:sp>
      <p:pic>
        <p:nvPicPr>
          <p:cNvPr id="310" name="Google Shape;310;g206b3ea94ab_0_76" descr="A picture containing game&#10;&#10;Description automatically generated"/>
          <p:cNvPicPr preferRelativeResize="0"/>
          <p:nvPr/>
        </p:nvPicPr>
        <p:blipFill rotWithShape="1">
          <a:blip r:embed="rId3">
            <a:alphaModFix/>
          </a:blip>
          <a:srcRect t="29757" r="6880" b="61473"/>
          <a:stretch/>
        </p:blipFill>
        <p:spPr>
          <a:xfrm>
            <a:off x="477625" y="865498"/>
            <a:ext cx="11535140" cy="194349"/>
          </a:xfrm>
          <a:prstGeom prst="rect">
            <a:avLst/>
          </a:prstGeom>
          <a:noFill/>
          <a:ln>
            <a:noFill/>
          </a:ln>
        </p:spPr>
      </p:pic>
      <p:pic>
        <p:nvPicPr>
          <p:cNvPr id="311" name="Google Shape;311;g206b3ea94ab_0_76"/>
          <p:cNvPicPr preferRelativeResize="0"/>
          <p:nvPr/>
        </p:nvPicPr>
        <p:blipFill rotWithShape="1">
          <a:blip r:embed="rId4">
            <a:alphaModFix/>
          </a:blip>
          <a:srcRect/>
          <a:stretch/>
        </p:blipFill>
        <p:spPr>
          <a:xfrm>
            <a:off x="6706950" y="3503200"/>
            <a:ext cx="5485050" cy="2700125"/>
          </a:xfrm>
          <a:prstGeom prst="rect">
            <a:avLst/>
          </a:prstGeom>
          <a:noFill/>
          <a:ln>
            <a:noFill/>
          </a:ln>
        </p:spPr>
      </p:pic>
      <p:pic>
        <p:nvPicPr>
          <p:cNvPr id="312" name="Google Shape;312;g206b3ea94ab_0_76"/>
          <p:cNvPicPr preferRelativeResize="0"/>
          <p:nvPr/>
        </p:nvPicPr>
        <p:blipFill rotWithShape="1">
          <a:blip r:embed="rId5">
            <a:alphaModFix/>
          </a:blip>
          <a:srcRect/>
          <a:stretch/>
        </p:blipFill>
        <p:spPr>
          <a:xfrm>
            <a:off x="477630" y="3503200"/>
            <a:ext cx="6034719" cy="2700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206b3ea94ab_0_37"/>
          <p:cNvSpPr txBox="1"/>
          <p:nvPr/>
        </p:nvSpPr>
        <p:spPr>
          <a:xfrm>
            <a:off x="1897950" y="0"/>
            <a:ext cx="9097800" cy="9000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GB" sz="2400" b="1" i="0" u="none" strike="noStrike" cap="none">
                <a:solidFill>
                  <a:srgbClr val="212121"/>
                </a:solidFill>
                <a:latin typeface="Calibri"/>
                <a:ea typeface="Calibri"/>
                <a:cs typeface="Calibri"/>
                <a:sym typeface="Calibri"/>
              </a:rPr>
              <a:t>Restricting the assignment of rights to 25 years</a:t>
            </a:r>
            <a:endParaRPr sz="2400" b="1" i="0" u="none" strike="noStrike" cap="none">
              <a:solidFill>
                <a:srgbClr val="212121"/>
              </a:solidFill>
              <a:latin typeface="Calibri"/>
              <a:ea typeface="Calibri"/>
              <a:cs typeface="Calibri"/>
              <a:sym typeface="Calibri"/>
            </a:endParaRPr>
          </a:p>
        </p:txBody>
      </p:sp>
      <p:pic>
        <p:nvPicPr>
          <p:cNvPr id="319" name="Google Shape;319;g206b3ea94ab_0_37"/>
          <p:cNvPicPr preferRelativeResize="0"/>
          <p:nvPr/>
        </p:nvPicPr>
        <p:blipFill rotWithShape="1">
          <a:blip r:embed="rId3">
            <a:alphaModFix/>
          </a:blip>
          <a:srcRect/>
          <a:stretch/>
        </p:blipFill>
        <p:spPr>
          <a:xfrm>
            <a:off x="1995300" y="961750"/>
            <a:ext cx="7463643" cy="4084012"/>
          </a:xfrm>
          <a:prstGeom prst="rect">
            <a:avLst/>
          </a:prstGeom>
          <a:noFill/>
          <a:ln>
            <a:noFill/>
          </a:ln>
        </p:spPr>
      </p:pic>
      <p:pic>
        <p:nvPicPr>
          <p:cNvPr id="320" name="Google Shape;320;g206b3ea94ab_0_37"/>
          <p:cNvPicPr preferRelativeResize="0"/>
          <p:nvPr/>
        </p:nvPicPr>
        <p:blipFill rotWithShape="1">
          <a:blip r:embed="rId4">
            <a:alphaModFix/>
          </a:blip>
          <a:srcRect/>
          <a:stretch/>
        </p:blipFill>
        <p:spPr>
          <a:xfrm>
            <a:off x="477625" y="5173213"/>
            <a:ext cx="5439725" cy="1495450"/>
          </a:xfrm>
          <a:prstGeom prst="rect">
            <a:avLst/>
          </a:prstGeom>
          <a:noFill/>
          <a:ln>
            <a:noFill/>
          </a:ln>
        </p:spPr>
      </p:pic>
      <p:pic>
        <p:nvPicPr>
          <p:cNvPr id="321" name="Google Shape;321;g206b3ea94ab_0_37"/>
          <p:cNvPicPr preferRelativeResize="0"/>
          <p:nvPr/>
        </p:nvPicPr>
        <p:blipFill rotWithShape="1">
          <a:blip r:embed="rId5">
            <a:alphaModFix/>
          </a:blip>
          <a:srcRect/>
          <a:stretch/>
        </p:blipFill>
        <p:spPr>
          <a:xfrm>
            <a:off x="5917350" y="5428834"/>
            <a:ext cx="6201151" cy="1135316"/>
          </a:xfrm>
          <a:prstGeom prst="rect">
            <a:avLst/>
          </a:prstGeom>
          <a:noFill/>
          <a:ln>
            <a:noFill/>
          </a:ln>
        </p:spPr>
      </p:pic>
      <p:pic>
        <p:nvPicPr>
          <p:cNvPr id="322" name="Google Shape;322;g206b3ea94ab_0_37" descr="A picture containing game&#10;&#10;Description automatically generated"/>
          <p:cNvPicPr preferRelativeResize="0"/>
          <p:nvPr/>
        </p:nvPicPr>
        <p:blipFill rotWithShape="1">
          <a:blip r:embed="rId6">
            <a:alphaModFix/>
          </a:blip>
          <a:srcRect t="29757" r="6880" b="61473"/>
          <a:stretch/>
        </p:blipFill>
        <p:spPr>
          <a:xfrm>
            <a:off x="477625" y="480373"/>
            <a:ext cx="11535140" cy="1943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graphicFrame>
        <p:nvGraphicFramePr>
          <p:cNvPr id="328" name="Google Shape;328;g206b3ea94ab_0_171"/>
          <p:cNvGraphicFramePr/>
          <p:nvPr/>
        </p:nvGraphicFramePr>
        <p:xfrm>
          <a:off x="369800" y="1572133"/>
          <a:ext cx="3000000" cy="3000000"/>
        </p:xfrm>
        <a:graphic>
          <a:graphicData uri="http://schemas.openxmlformats.org/drawingml/2006/table">
            <a:tbl>
              <a:tblPr>
                <a:noFill/>
                <a:tableStyleId>{52DE2CC5-1A8A-4A37-8F84-471A20324A90}</a:tableStyleId>
              </a:tblPr>
              <a:tblGrid>
                <a:gridCol w="2652800">
                  <a:extLst>
                    <a:ext uri="{9D8B030D-6E8A-4147-A177-3AD203B41FA5}">
                      <a16:colId xmlns:a16="http://schemas.microsoft.com/office/drawing/2014/main" xmlns="" val="20000"/>
                    </a:ext>
                  </a:extLst>
                </a:gridCol>
                <a:gridCol w="8648425">
                  <a:extLst>
                    <a:ext uri="{9D8B030D-6E8A-4147-A177-3AD203B41FA5}">
                      <a16:colId xmlns:a16="http://schemas.microsoft.com/office/drawing/2014/main" xmlns="" val="20001"/>
                    </a:ext>
                  </a:extLst>
                </a:gridCol>
              </a:tblGrid>
              <a:tr h="2027175">
                <a:tc>
                  <a:txBody>
                    <a:bodyPr/>
                    <a:lstStyle/>
                    <a:p>
                      <a:pPr marL="0" marR="0" lvl="0" indent="0" algn="l" rtl="0">
                        <a:lnSpc>
                          <a:spcPct val="100000"/>
                        </a:lnSpc>
                        <a:spcBef>
                          <a:spcPts val="0"/>
                        </a:spcBef>
                        <a:spcAft>
                          <a:spcPts val="0"/>
                        </a:spcAft>
                        <a:buClr>
                          <a:schemeClr val="dk1"/>
                        </a:buClr>
                        <a:buSzPts val="1100"/>
                        <a:buFont typeface="Arial"/>
                        <a:buNone/>
                      </a:pPr>
                      <a:r>
                        <a:rPr lang="en-GB" sz="2100" u="none" strike="noStrike" cap="none">
                          <a:solidFill>
                            <a:schemeClr val="dk1"/>
                          </a:solidFill>
                          <a:latin typeface="Calibri"/>
                          <a:ea typeface="Calibri"/>
                          <a:cs typeface="Calibri"/>
                          <a:sym typeface="Calibri"/>
                        </a:rPr>
                        <a:t>If a musician signs a bad deal with a record label company on a successful song, they’ll get their rights back to renegotiate terms after 25 years</a:t>
                      </a:r>
                      <a:endParaRPr sz="2100" u="none" strike="noStrike" cap="none">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GB" sz="2100" u="none" strike="noStrike" cap="none">
                          <a:solidFill>
                            <a:schemeClr val="dk1"/>
                          </a:solidFill>
                          <a:latin typeface="Calibri"/>
                          <a:ea typeface="Calibri"/>
                          <a:cs typeface="Calibri"/>
                          <a:sym typeface="Calibri"/>
                        </a:rPr>
                        <a:t>The way </a:t>
                      </a:r>
                      <a:r>
                        <a:rPr lang="en-GB" sz="2100">
                          <a:solidFill>
                            <a:schemeClr val="dk1"/>
                          </a:solidFill>
                          <a:latin typeface="Calibri"/>
                          <a:ea typeface="Calibri"/>
                          <a:cs typeface="Calibri"/>
                          <a:sym typeface="Calibri"/>
                        </a:rPr>
                        <a:t>it</a:t>
                      </a:r>
                      <a:r>
                        <a:rPr lang="en-GB" sz="2100" u="none" strike="noStrike" cap="none">
                          <a:solidFill>
                            <a:schemeClr val="dk1"/>
                          </a:solidFill>
                          <a:latin typeface="Calibri"/>
                          <a:ea typeface="Calibri"/>
                          <a:cs typeface="Calibri"/>
                          <a:sym typeface="Calibri"/>
                        </a:rPr>
                        <a:t> is currently written, the buyout</a:t>
                      </a:r>
                      <a:r>
                        <a:rPr lang="en-GB" sz="2100">
                          <a:solidFill>
                            <a:schemeClr val="dk1"/>
                          </a:solidFill>
                          <a:latin typeface="Calibri"/>
                          <a:ea typeface="Calibri"/>
                          <a:cs typeface="Calibri"/>
                          <a:sym typeface="Calibri"/>
                        </a:rPr>
                        <a:t> </a:t>
                      </a:r>
                      <a:r>
                        <a:rPr lang="en-GB" sz="2100" u="none" strike="noStrike" cap="none">
                          <a:solidFill>
                            <a:schemeClr val="dk1"/>
                          </a:solidFill>
                          <a:latin typeface="Calibri"/>
                          <a:ea typeface="Calibri"/>
                          <a:cs typeface="Calibri"/>
                          <a:sym typeface="Calibri"/>
                        </a:rPr>
                        <a:t>rights do not revert back to the o</a:t>
                      </a:r>
                      <a:r>
                        <a:rPr lang="en-GB" sz="2100">
                          <a:solidFill>
                            <a:schemeClr val="dk1"/>
                          </a:solidFill>
                          <a:latin typeface="Calibri"/>
                          <a:ea typeface="Calibri"/>
                          <a:cs typeface="Calibri"/>
                          <a:sym typeface="Calibri"/>
                        </a:rPr>
                        <a:t>riginal owner</a:t>
                      </a:r>
                      <a:r>
                        <a:rPr lang="en-GB" sz="2100" u="none" strike="noStrike" cap="none">
                          <a:solidFill>
                            <a:schemeClr val="dk1"/>
                          </a:solidFill>
                          <a:latin typeface="Calibri"/>
                          <a:ea typeface="Calibri"/>
                          <a:cs typeface="Calibri"/>
                          <a:sym typeface="Calibri"/>
                        </a:rPr>
                        <a:t>. The bill is currently missing that relevant section. </a:t>
                      </a:r>
                      <a:r>
                        <a:rPr lang="en-GB" sz="2100">
                          <a:solidFill>
                            <a:schemeClr val="dk1"/>
                          </a:solidFill>
                          <a:latin typeface="Calibri"/>
                          <a:ea typeface="Calibri"/>
                          <a:cs typeface="Calibri"/>
                          <a:sym typeface="Calibri"/>
                        </a:rPr>
                        <a:t>It only currently functions as a limitation on the license period. </a:t>
                      </a:r>
                      <a:r>
                        <a:rPr lang="en-GB" sz="2100" u="none" strike="noStrike" cap="none">
                          <a:solidFill>
                            <a:schemeClr val="dk1"/>
                          </a:solidFill>
                          <a:latin typeface="Calibri"/>
                          <a:ea typeface="Calibri"/>
                          <a:cs typeface="Calibri"/>
                          <a:sym typeface="Calibri"/>
                        </a:rPr>
                        <a:t>When the license period expires, all contributing creators would need to agree to the renegotiated terms. If one party, even an </a:t>
                      </a:r>
                      <a:r>
                        <a:rPr lang="en-GB" sz="2100">
                          <a:solidFill>
                            <a:schemeClr val="dk1"/>
                          </a:solidFill>
                          <a:latin typeface="Calibri"/>
                          <a:ea typeface="Calibri"/>
                          <a:cs typeface="Calibri"/>
                          <a:sym typeface="Calibri"/>
                        </a:rPr>
                        <a:t>session artist</a:t>
                      </a:r>
                      <a:r>
                        <a:rPr lang="en-GB" sz="2100" u="none" strike="noStrike" cap="none">
                          <a:solidFill>
                            <a:schemeClr val="dk1"/>
                          </a:solidFill>
                          <a:latin typeface="Calibri"/>
                          <a:ea typeface="Calibri"/>
                          <a:cs typeface="Calibri"/>
                          <a:sym typeface="Calibri"/>
                        </a:rPr>
                        <a:t>, doesn't agree to the new terms, the production can no longer be commercialised and none of them can continue to benefit from the exploitation of the work. The production will gather dust on a shelf.</a:t>
                      </a:r>
                      <a:endParaRPr sz="2100" u="none" strike="noStrike" cap="none">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0"/>
                  </a:ext>
                </a:extLst>
              </a:tr>
              <a:tr h="1679200">
                <a:tc>
                  <a:txBody>
                    <a:bodyPr/>
                    <a:lstStyle/>
                    <a:p>
                      <a:pPr marL="0" marR="0" lvl="0" indent="0" algn="l" rtl="0">
                        <a:lnSpc>
                          <a:spcPct val="100000"/>
                        </a:lnSpc>
                        <a:spcBef>
                          <a:spcPts val="0"/>
                        </a:spcBef>
                        <a:spcAft>
                          <a:spcPts val="0"/>
                        </a:spcAft>
                        <a:buClr>
                          <a:srgbClr val="000000"/>
                        </a:buClr>
                        <a:buSzPts val="1900"/>
                        <a:buFont typeface="Arial"/>
                        <a:buNone/>
                      </a:pPr>
                      <a:r>
                        <a:rPr lang="en-GB" sz="2100" u="none" strike="noStrike" cap="none">
                          <a:solidFill>
                            <a:schemeClr val="dk1"/>
                          </a:solidFill>
                          <a:latin typeface="Calibri"/>
                          <a:ea typeface="Calibri"/>
                          <a:cs typeface="Calibri"/>
                          <a:sym typeface="Calibri"/>
                        </a:rPr>
                        <a:t>It benefits all creative contributors.</a:t>
                      </a:r>
                      <a:endParaRPr sz="2100" u="none" strike="noStrike" cap="none">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GB" sz="2100" u="none" strike="noStrike" cap="none">
                          <a:solidFill>
                            <a:schemeClr val="dk1"/>
                          </a:solidFill>
                          <a:latin typeface="Calibri"/>
                          <a:ea typeface="Calibri"/>
                          <a:cs typeface="Calibri"/>
                          <a:sym typeface="Calibri"/>
                        </a:rPr>
                        <a:t>The Performers’ Protection Amendment Bill further legislates that performers in audiovisual works would, after 25 years, gain the exclusive right to commercialise their performances.  Any one of these performers, including extras,  could hamstring further use of a work by refusing to agree to a new 25-year term unless their demands are met. No</a:t>
                      </a:r>
                      <a:r>
                        <a:rPr lang="en-GB" sz="2100">
                          <a:solidFill>
                            <a:schemeClr val="dk1"/>
                          </a:solidFill>
                          <a:latin typeface="Calibri"/>
                          <a:ea typeface="Calibri"/>
                          <a:cs typeface="Calibri"/>
                          <a:sym typeface="Calibri"/>
                        </a:rPr>
                        <a:t> further income for anyone.</a:t>
                      </a:r>
                      <a:endParaRPr sz="2100" u="none" strike="noStrike" cap="none">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1"/>
                  </a:ext>
                </a:extLst>
              </a:tr>
            </a:tbl>
          </a:graphicData>
        </a:graphic>
      </p:graphicFrame>
      <p:sp>
        <p:nvSpPr>
          <p:cNvPr id="329" name="Google Shape;329;g206b3ea94ab_0_171"/>
          <p:cNvSpPr txBox="1"/>
          <p:nvPr/>
        </p:nvSpPr>
        <p:spPr>
          <a:xfrm>
            <a:off x="6095988" y="982550"/>
            <a:ext cx="9097800" cy="9000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3000"/>
              <a:buFont typeface="Arial"/>
              <a:buNone/>
            </a:pPr>
            <a:r>
              <a:rPr lang="en-GB" sz="2400" b="1" i="0" u="none" strike="noStrike" cap="none">
                <a:solidFill>
                  <a:srgbClr val="212121"/>
                </a:solidFill>
                <a:latin typeface="Calibri"/>
                <a:ea typeface="Calibri"/>
                <a:cs typeface="Calibri"/>
                <a:sym typeface="Calibri"/>
              </a:rPr>
              <a:t>Reality/Consequences </a:t>
            </a:r>
            <a:endParaRPr sz="2400" b="1" i="0" u="none" strike="noStrike" cap="none">
              <a:solidFill>
                <a:srgbClr val="212121"/>
              </a:solidFill>
              <a:latin typeface="Calibri"/>
              <a:ea typeface="Calibri"/>
              <a:cs typeface="Calibri"/>
              <a:sym typeface="Calibri"/>
            </a:endParaRPr>
          </a:p>
        </p:txBody>
      </p:sp>
      <p:sp>
        <p:nvSpPr>
          <p:cNvPr id="330" name="Google Shape;330;g206b3ea94ab_0_171"/>
          <p:cNvSpPr txBox="1"/>
          <p:nvPr/>
        </p:nvSpPr>
        <p:spPr>
          <a:xfrm>
            <a:off x="369800" y="1073750"/>
            <a:ext cx="9097800" cy="7176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0"/>
              </a:spcAft>
              <a:buClr>
                <a:srgbClr val="000000"/>
              </a:buClr>
              <a:buSzPts val="3000"/>
              <a:buFont typeface="Arial"/>
              <a:buNone/>
            </a:pPr>
            <a:r>
              <a:rPr lang="en-GB" sz="2400" b="1" i="0" u="none" strike="noStrike" cap="none">
                <a:solidFill>
                  <a:srgbClr val="212121"/>
                </a:solidFill>
                <a:latin typeface="Calibri"/>
                <a:ea typeface="Calibri"/>
                <a:cs typeface="Calibri"/>
                <a:sym typeface="Calibri"/>
              </a:rPr>
              <a:t>Claims /Intentions</a:t>
            </a:r>
            <a:endParaRPr sz="2400" b="1" i="0" u="none" strike="noStrike" cap="none">
              <a:solidFill>
                <a:srgbClr val="212121"/>
              </a:solidFill>
              <a:latin typeface="Calibri"/>
              <a:ea typeface="Calibri"/>
              <a:cs typeface="Calibri"/>
              <a:sym typeface="Calibri"/>
            </a:endParaRPr>
          </a:p>
        </p:txBody>
      </p:sp>
      <p:sp>
        <p:nvSpPr>
          <p:cNvPr id="331" name="Google Shape;331;g206b3ea94ab_0_171"/>
          <p:cNvSpPr txBox="1"/>
          <p:nvPr/>
        </p:nvSpPr>
        <p:spPr>
          <a:xfrm>
            <a:off x="1897950" y="0"/>
            <a:ext cx="9097800" cy="9000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GB" sz="2400" b="1" i="0" u="none" strike="noStrike" cap="none">
                <a:solidFill>
                  <a:srgbClr val="212121"/>
                </a:solidFill>
                <a:latin typeface="Calibri"/>
                <a:ea typeface="Calibri"/>
                <a:cs typeface="Calibri"/>
                <a:sym typeface="Calibri"/>
              </a:rPr>
              <a:t>Restricting the assignment of rights to 25 years</a:t>
            </a:r>
            <a:endParaRPr sz="2400" b="1" i="0" u="none" strike="noStrike" cap="none">
              <a:solidFill>
                <a:srgbClr val="212121"/>
              </a:solidFill>
              <a:latin typeface="Calibri"/>
              <a:ea typeface="Calibri"/>
              <a:cs typeface="Calibri"/>
              <a:sym typeface="Calibri"/>
            </a:endParaRPr>
          </a:p>
        </p:txBody>
      </p:sp>
      <p:pic>
        <p:nvPicPr>
          <p:cNvPr id="332" name="Google Shape;332;g206b3ea94ab_0_171" descr="A picture containing game&#10;&#10;Description automatically generated"/>
          <p:cNvPicPr preferRelativeResize="0"/>
          <p:nvPr/>
        </p:nvPicPr>
        <p:blipFill rotWithShape="1">
          <a:blip r:embed="rId3">
            <a:alphaModFix/>
          </a:blip>
          <a:srcRect t="29756" r="6881" b="61473"/>
          <a:stretch/>
        </p:blipFill>
        <p:spPr>
          <a:xfrm>
            <a:off x="477625" y="480373"/>
            <a:ext cx="11535140" cy="1943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graphicFrame>
        <p:nvGraphicFramePr>
          <p:cNvPr id="338" name="Google Shape;338;g206b3ea94ab_0_185"/>
          <p:cNvGraphicFramePr/>
          <p:nvPr/>
        </p:nvGraphicFramePr>
        <p:xfrm>
          <a:off x="167000" y="1164425"/>
          <a:ext cx="3000000" cy="3000000"/>
        </p:xfrm>
        <a:graphic>
          <a:graphicData uri="http://schemas.openxmlformats.org/drawingml/2006/table">
            <a:tbl>
              <a:tblPr>
                <a:noFill/>
                <a:tableStyleId>{52DE2CC5-1A8A-4A37-8F84-471A20324A90}</a:tableStyleId>
              </a:tblPr>
              <a:tblGrid>
                <a:gridCol w="4255100">
                  <a:extLst>
                    <a:ext uri="{9D8B030D-6E8A-4147-A177-3AD203B41FA5}">
                      <a16:colId xmlns:a16="http://schemas.microsoft.com/office/drawing/2014/main" xmlns="" val="20000"/>
                    </a:ext>
                  </a:extLst>
                </a:gridCol>
                <a:gridCol w="7522825">
                  <a:extLst>
                    <a:ext uri="{9D8B030D-6E8A-4147-A177-3AD203B41FA5}">
                      <a16:colId xmlns:a16="http://schemas.microsoft.com/office/drawing/2014/main" xmlns="" val="20001"/>
                    </a:ext>
                  </a:extLst>
                </a:gridCol>
              </a:tblGrid>
              <a:tr h="1016025">
                <a:tc>
                  <a:txBody>
                    <a:bodyPr/>
                    <a:lstStyle/>
                    <a:p>
                      <a:pPr marL="0" marR="0" lvl="0" indent="0" algn="l" rtl="0">
                        <a:lnSpc>
                          <a:spcPct val="100000"/>
                        </a:lnSpc>
                        <a:spcBef>
                          <a:spcPts val="0"/>
                        </a:spcBef>
                        <a:spcAft>
                          <a:spcPts val="0"/>
                        </a:spcAft>
                        <a:buClr>
                          <a:srgbClr val="000000"/>
                        </a:buClr>
                        <a:buSzPts val="1800"/>
                        <a:buFont typeface="Arial"/>
                        <a:buNone/>
                      </a:pPr>
                      <a:r>
                        <a:rPr lang="en-GB" sz="2200" u="none" strike="noStrike" cap="none">
                          <a:solidFill>
                            <a:schemeClr val="dk1"/>
                          </a:solidFill>
                          <a:latin typeface="Calibri"/>
                          <a:ea typeface="Calibri"/>
                          <a:cs typeface="Calibri"/>
                          <a:sym typeface="Calibri"/>
                        </a:rPr>
                        <a:t>Focused on the rights of individual artists.</a:t>
                      </a:r>
                      <a:endParaRPr sz="22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200" u="none" strike="noStrike" cap="none">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GB" sz="2200" u="none" strike="noStrike" cap="none">
                          <a:solidFill>
                            <a:schemeClr val="dk1"/>
                          </a:solidFill>
                          <a:latin typeface="Calibri"/>
                          <a:ea typeface="Calibri"/>
                          <a:cs typeface="Calibri"/>
                          <a:sym typeface="Calibri"/>
                        </a:rPr>
                        <a:t>There are many contributors involved in audiovisual works, ranging from a handful to hundreds sometimes  thousands of people.</a:t>
                      </a:r>
                      <a:endParaRPr sz="2200" u="none" strike="noStrike" cap="none">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0"/>
                  </a:ext>
                </a:extLst>
              </a:tr>
              <a:tr h="1580525">
                <a:tc>
                  <a:txBody>
                    <a:bodyPr/>
                    <a:lstStyle/>
                    <a:p>
                      <a:pPr marL="0" marR="0" lvl="0" indent="0" algn="l" rtl="0">
                        <a:lnSpc>
                          <a:spcPct val="100000"/>
                        </a:lnSpc>
                        <a:spcBef>
                          <a:spcPts val="0"/>
                        </a:spcBef>
                        <a:spcAft>
                          <a:spcPts val="0"/>
                        </a:spcAft>
                        <a:buClr>
                          <a:srgbClr val="000000"/>
                        </a:buClr>
                        <a:buSzPts val="1800"/>
                        <a:buFont typeface="Arial"/>
                        <a:buNone/>
                      </a:pPr>
                      <a:r>
                        <a:rPr lang="en-GB" sz="2200" u="none" strike="noStrike" cap="none">
                          <a:solidFill>
                            <a:schemeClr val="dk1"/>
                          </a:solidFill>
                          <a:latin typeface="Calibri"/>
                          <a:ea typeface="Calibri"/>
                          <a:cs typeface="Calibri"/>
                          <a:sym typeface="Calibri"/>
                        </a:rPr>
                        <a:t>The rights or artists and performers are always conflicting.</a:t>
                      </a:r>
                      <a:endParaRPr sz="2200" u="none" strike="noStrike" cap="none">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GB" sz="2200" u="none" strike="noStrike" cap="none">
                          <a:solidFill>
                            <a:schemeClr val="dk1"/>
                          </a:solidFill>
                          <a:latin typeface="Calibri"/>
                          <a:ea typeface="Calibri"/>
                          <a:cs typeface="Calibri"/>
                          <a:sym typeface="Calibri"/>
                        </a:rPr>
                        <a:t>In order to make money, somebody needs to unify the rights in order to commercialize the work. The moment the rights are assigned, a 25 year countdown begins, which would include all the time it takes to make the work, which can take up to 10</a:t>
                      </a:r>
                      <a:endParaRPr sz="22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2200">
                          <a:solidFill>
                            <a:schemeClr val="dk1"/>
                          </a:solidFill>
                          <a:latin typeface="Calibri"/>
                          <a:ea typeface="Calibri"/>
                          <a:cs typeface="Calibri"/>
                          <a:sym typeface="Calibri"/>
                        </a:rPr>
                        <a:t>y</a:t>
                      </a:r>
                      <a:r>
                        <a:rPr lang="en-GB" sz="2200" u="none" strike="noStrike" cap="none">
                          <a:solidFill>
                            <a:schemeClr val="dk1"/>
                          </a:solidFill>
                          <a:latin typeface="Calibri"/>
                          <a:ea typeface="Calibri"/>
                          <a:cs typeface="Calibri"/>
                          <a:sym typeface="Calibri"/>
                        </a:rPr>
                        <a:t>ears. </a:t>
                      </a:r>
                      <a:endParaRPr sz="2200" i="1" u="none" strike="noStrike" cap="none">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1"/>
                  </a:ext>
                </a:extLst>
              </a:tr>
              <a:tr h="2504575">
                <a:tc>
                  <a:txBody>
                    <a:bodyPr/>
                    <a:lstStyle/>
                    <a:p>
                      <a:pPr marL="0" lvl="0" indent="0" algn="l" rtl="0">
                        <a:lnSpc>
                          <a:spcPct val="115000"/>
                        </a:lnSpc>
                        <a:spcBef>
                          <a:spcPts val="1200"/>
                        </a:spcBef>
                        <a:spcAft>
                          <a:spcPts val="0"/>
                        </a:spcAft>
                        <a:buClr>
                          <a:schemeClr val="dk1"/>
                        </a:buClr>
                        <a:buSzPts val="1100"/>
                        <a:buFont typeface="Arial"/>
                        <a:buNone/>
                      </a:pPr>
                      <a:r>
                        <a:rPr lang="en-GB" sz="2200">
                          <a:solidFill>
                            <a:schemeClr val="dk1"/>
                          </a:solidFill>
                          <a:latin typeface="Calibri"/>
                          <a:ea typeface="Calibri"/>
                          <a:cs typeface="Calibri"/>
                          <a:sym typeface="Calibri"/>
                        </a:rPr>
                        <a:t>“The revised bill extends rights to creative works as well as the duration of those rights. It will allow sustainable revenue generating opportunities within the creative and cultural industries.”</a:t>
                      </a:r>
                      <a:endParaRPr sz="22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2200">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GB" sz="2200">
                          <a:solidFill>
                            <a:schemeClr val="dk1"/>
                          </a:solidFill>
                          <a:latin typeface="Calibri"/>
                          <a:ea typeface="Calibri"/>
                          <a:cs typeface="Calibri"/>
                          <a:sym typeface="Calibri"/>
                        </a:rPr>
                        <a:t>The bill limits the duration of the rights to 25 years. </a:t>
                      </a:r>
                      <a:r>
                        <a:rPr lang="en-GB" sz="2200" u="none" strike="noStrike" cap="none">
                          <a:solidFill>
                            <a:schemeClr val="dk1"/>
                          </a:solidFill>
                          <a:latin typeface="Calibri"/>
                          <a:ea typeface="Calibri"/>
                          <a:cs typeface="Calibri"/>
                          <a:sym typeface="Calibri"/>
                        </a:rPr>
                        <a:t> </a:t>
                      </a:r>
                      <a:endParaRPr sz="22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2200" u="none" strike="noStrike" cap="none">
                          <a:solidFill>
                            <a:schemeClr val="dk1"/>
                          </a:solidFill>
                          <a:latin typeface="Calibri"/>
                          <a:ea typeface="Calibri"/>
                          <a:cs typeface="Calibri"/>
                          <a:sym typeface="Calibri"/>
                        </a:rPr>
                        <a:t>No investor will invest in something they can only get returns on for 25 years - nowhere else in the world is the lifespan of rights so low. How can this possibly be described a</a:t>
                      </a:r>
                      <a:r>
                        <a:rPr lang="en-GB" sz="2200">
                          <a:solidFill>
                            <a:schemeClr val="dk1"/>
                          </a:solidFill>
                          <a:latin typeface="Calibri"/>
                          <a:ea typeface="Calibri"/>
                          <a:cs typeface="Calibri"/>
                          <a:sym typeface="Calibri"/>
                        </a:rPr>
                        <a:t>s “sustainable”? Many old films continue to be monetized for as long as people are willing to pay to see or screen them. I.P is the new gold. It’s what we use to build sustainable businesses.</a:t>
                      </a:r>
                      <a:endParaRPr sz="2200" i="1" u="none" strike="noStrike" cap="none">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2"/>
                  </a:ext>
                </a:extLst>
              </a:tr>
            </a:tbl>
          </a:graphicData>
        </a:graphic>
      </p:graphicFrame>
      <p:sp>
        <p:nvSpPr>
          <p:cNvPr id="339" name="Google Shape;339;g206b3ea94ab_0_185"/>
          <p:cNvSpPr txBox="1"/>
          <p:nvPr/>
        </p:nvSpPr>
        <p:spPr>
          <a:xfrm>
            <a:off x="6095988" y="604350"/>
            <a:ext cx="9097800" cy="9000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3000"/>
              <a:buFont typeface="Arial"/>
              <a:buNone/>
            </a:pPr>
            <a:r>
              <a:rPr lang="en-GB" sz="2400" b="1" i="0" u="none" strike="noStrike" cap="none">
                <a:solidFill>
                  <a:srgbClr val="212121"/>
                </a:solidFill>
                <a:latin typeface="Calibri"/>
                <a:ea typeface="Calibri"/>
                <a:cs typeface="Calibri"/>
                <a:sym typeface="Calibri"/>
              </a:rPr>
              <a:t>Reality/Consequences </a:t>
            </a:r>
            <a:endParaRPr sz="2400" b="1" i="0" u="none" strike="noStrike" cap="none">
              <a:solidFill>
                <a:srgbClr val="212121"/>
              </a:solidFill>
              <a:latin typeface="Calibri"/>
              <a:ea typeface="Calibri"/>
              <a:cs typeface="Calibri"/>
              <a:sym typeface="Calibri"/>
            </a:endParaRPr>
          </a:p>
        </p:txBody>
      </p:sp>
      <p:sp>
        <p:nvSpPr>
          <p:cNvPr id="340" name="Google Shape;340;g206b3ea94ab_0_185"/>
          <p:cNvSpPr txBox="1"/>
          <p:nvPr/>
        </p:nvSpPr>
        <p:spPr>
          <a:xfrm>
            <a:off x="952500" y="727800"/>
            <a:ext cx="9097800" cy="7176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0"/>
              </a:spcAft>
              <a:buClr>
                <a:srgbClr val="000000"/>
              </a:buClr>
              <a:buSzPts val="3000"/>
              <a:buFont typeface="Arial"/>
              <a:buNone/>
            </a:pPr>
            <a:r>
              <a:rPr lang="en-GB" sz="2400" b="1" i="0" u="none" strike="noStrike" cap="none">
                <a:solidFill>
                  <a:srgbClr val="212121"/>
                </a:solidFill>
                <a:latin typeface="Calibri"/>
                <a:ea typeface="Calibri"/>
                <a:cs typeface="Calibri"/>
                <a:sym typeface="Calibri"/>
              </a:rPr>
              <a:t>Claims /Intentions</a:t>
            </a:r>
            <a:endParaRPr sz="2400" b="1" i="0" u="none" strike="noStrike" cap="none">
              <a:solidFill>
                <a:srgbClr val="212121"/>
              </a:solidFill>
              <a:latin typeface="Calibri"/>
              <a:ea typeface="Calibri"/>
              <a:cs typeface="Calibri"/>
              <a:sym typeface="Calibri"/>
            </a:endParaRPr>
          </a:p>
        </p:txBody>
      </p:sp>
      <p:sp>
        <p:nvSpPr>
          <p:cNvPr id="341" name="Google Shape;341;g206b3ea94ab_0_185"/>
          <p:cNvSpPr txBox="1"/>
          <p:nvPr/>
        </p:nvSpPr>
        <p:spPr>
          <a:xfrm>
            <a:off x="1897950" y="0"/>
            <a:ext cx="9097800" cy="9000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GB" sz="2400" b="1" i="0" u="none" strike="noStrike" cap="none">
                <a:solidFill>
                  <a:srgbClr val="212121"/>
                </a:solidFill>
                <a:latin typeface="Calibri"/>
                <a:ea typeface="Calibri"/>
                <a:cs typeface="Calibri"/>
                <a:sym typeface="Calibri"/>
              </a:rPr>
              <a:t>Restricting the assignment of rights to 25 years</a:t>
            </a:r>
            <a:endParaRPr sz="2400" b="1" i="0" u="none" strike="noStrike" cap="none">
              <a:solidFill>
                <a:srgbClr val="212121"/>
              </a:solidFill>
              <a:latin typeface="Calibri"/>
              <a:ea typeface="Calibri"/>
              <a:cs typeface="Calibri"/>
              <a:sym typeface="Calibri"/>
            </a:endParaRPr>
          </a:p>
        </p:txBody>
      </p:sp>
      <p:pic>
        <p:nvPicPr>
          <p:cNvPr id="342" name="Google Shape;342;g206b3ea94ab_0_185" descr="A picture containing game&#10;&#10;Description automatically generated"/>
          <p:cNvPicPr preferRelativeResize="0"/>
          <p:nvPr/>
        </p:nvPicPr>
        <p:blipFill rotWithShape="1">
          <a:blip r:embed="rId3">
            <a:alphaModFix/>
          </a:blip>
          <a:srcRect t="29756" r="6881" b="61473"/>
          <a:stretch/>
        </p:blipFill>
        <p:spPr>
          <a:xfrm>
            <a:off x="477625" y="480373"/>
            <a:ext cx="11535140" cy="1943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206b3ea94ab_0_46"/>
          <p:cNvSpPr txBox="1"/>
          <p:nvPr/>
        </p:nvSpPr>
        <p:spPr>
          <a:xfrm>
            <a:off x="1547100" y="470300"/>
            <a:ext cx="9097800" cy="9000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4200"/>
              <a:buFont typeface="Arial"/>
              <a:buNone/>
            </a:pPr>
            <a:r>
              <a:rPr lang="en-GB" sz="2400" b="1" i="0" u="none" strike="noStrike" cap="none">
                <a:solidFill>
                  <a:srgbClr val="212121"/>
                </a:solidFill>
                <a:latin typeface="Calibri"/>
                <a:ea typeface="Calibri"/>
                <a:cs typeface="Calibri"/>
                <a:sym typeface="Calibri"/>
              </a:rPr>
              <a:t>CAB “Fair” use</a:t>
            </a:r>
            <a:endParaRPr sz="2400" b="1" i="0" u="none" strike="noStrike" cap="none">
              <a:solidFill>
                <a:srgbClr val="212121"/>
              </a:solidFill>
              <a:latin typeface="Calibri"/>
              <a:ea typeface="Calibri"/>
              <a:cs typeface="Calibri"/>
              <a:sym typeface="Calibri"/>
            </a:endParaRPr>
          </a:p>
        </p:txBody>
      </p:sp>
      <p:sp>
        <p:nvSpPr>
          <p:cNvPr id="349" name="Google Shape;349;g206b3ea94ab_0_46"/>
          <p:cNvSpPr txBox="1"/>
          <p:nvPr/>
        </p:nvSpPr>
        <p:spPr>
          <a:xfrm>
            <a:off x="7046950" y="470300"/>
            <a:ext cx="9097800" cy="9000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4200"/>
              <a:buFont typeface="Arial"/>
              <a:buNone/>
            </a:pPr>
            <a:r>
              <a:rPr lang="en-GB" sz="2400" b="1" i="0" u="none" strike="noStrike" cap="none">
                <a:solidFill>
                  <a:srgbClr val="212121"/>
                </a:solidFill>
                <a:latin typeface="Calibri"/>
                <a:ea typeface="Calibri"/>
                <a:cs typeface="Calibri"/>
                <a:sym typeface="Calibri"/>
              </a:rPr>
              <a:t>USA Fair use</a:t>
            </a:r>
            <a:endParaRPr sz="2400" b="1" i="0" u="none" strike="noStrike" cap="none">
              <a:solidFill>
                <a:srgbClr val="212121"/>
              </a:solidFill>
              <a:latin typeface="Calibri"/>
              <a:ea typeface="Calibri"/>
              <a:cs typeface="Calibri"/>
              <a:sym typeface="Calibri"/>
            </a:endParaRPr>
          </a:p>
        </p:txBody>
      </p:sp>
      <p:pic>
        <p:nvPicPr>
          <p:cNvPr id="350" name="Google Shape;350;g206b3ea94ab_0_46"/>
          <p:cNvPicPr preferRelativeResize="0"/>
          <p:nvPr/>
        </p:nvPicPr>
        <p:blipFill rotWithShape="1">
          <a:blip r:embed="rId3">
            <a:alphaModFix/>
          </a:blip>
          <a:srcRect/>
          <a:stretch/>
        </p:blipFill>
        <p:spPr>
          <a:xfrm>
            <a:off x="853063" y="1292750"/>
            <a:ext cx="10244175" cy="5377951"/>
          </a:xfrm>
          <a:prstGeom prst="rect">
            <a:avLst/>
          </a:prstGeom>
          <a:noFill/>
          <a:ln>
            <a:noFill/>
          </a:ln>
        </p:spPr>
      </p:pic>
      <p:pic>
        <p:nvPicPr>
          <p:cNvPr id="351" name="Google Shape;351;g206b3ea94ab_0_46" descr="A picture containing game&#10;&#10;Description automatically generated"/>
          <p:cNvPicPr preferRelativeResize="0"/>
          <p:nvPr/>
        </p:nvPicPr>
        <p:blipFill rotWithShape="1">
          <a:blip r:embed="rId4">
            <a:alphaModFix/>
          </a:blip>
          <a:srcRect t="29757" r="6880" b="61473"/>
          <a:stretch/>
        </p:blipFill>
        <p:spPr>
          <a:xfrm>
            <a:off x="492725" y="994698"/>
            <a:ext cx="11535140" cy="1943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206b3ea94ab_0_91"/>
          <p:cNvSpPr txBox="1"/>
          <p:nvPr/>
        </p:nvSpPr>
        <p:spPr>
          <a:xfrm>
            <a:off x="548050" y="120875"/>
            <a:ext cx="9097800" cy="7176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0"/>
              </a:spcAft>
              <a:buClr>
                <a:srgbClr val="000000"/>
              </a:buClr>
              <a:buSzPts val="2500"/>
              <a:buFont typeface="Arial"/>
              <a:buNone/>
            </a:pPr>
            <a:r>
              <a:rPr lang="en-GB" sz="2400" b="1" i="0" u="none" strike="noStrike" cap="none">
                <a:solidFill>
                  <a:srgbClr val="212121"/>
                </a:solidFill>
                <a:latin typeface="Calibri"/>
                <a:ea typeface="Calibri"/>
                <a:cs typeface="Calibri"/>
                <a:sym typeface="Calibri"/>
              </a:rPr>
              <a:t>CAB </a:t>
            </a:r>
            <a:r>
              <a:rPr lang="en-GB" sz="2400" b="1">
                <a:solidFill>
                  <a:srgbClr val="212121"/>
                </a:solidFill>
                <a:latin typeface="Calibri"/>
                <a:ea typeface="Calibri"/>
                <a:cs typeface="Calibri"/>
                <a:sym typeface="Calibri"/>
              </a:rPr>
              <a:t>“</a:t>
            </a:r>
            <a:r>
              <a:rPr lang="en-GB" sz="2400" b="1" i="0" u="none" strike="noStrike" cap="none">
                <a:solidFill>
                  <a:srgbClr val="212121"/>
                </a:solidFill>
                <a:latin typeface="Calibri"/>
                <a:ea typeface="Calibri"/>
                <a:cs typeface="Calibri"/>
                <a:sym typeface="Calibri"/>
              </a:rPr>
              <a:t>Fair </a:t>
            </a:r>
            <a:r>
              <a:rPr lang="en-GB" sz="2400" b="1">
                <a:solidFill>
                  <a:srgbClr val="212121"/>
                </a:solidFill>
                <a:latin typeface="Calibri"/>
                <a:ea typeface="Calibri"/>
                <a:cs typeface="Calibri"/>
                <a:sym typeface="Calibri"/>
              </a:rPr>
              <a:t>U</a:t>
            </a:r>
            <a:r>
              <a:rPr lang="en-GB" sz="2400" b="1" i="0" u="none" strike="noStrike" cap="none">
                <a:solidFill>
                  <a:srgbClr val="212121"/>
                </a:solidFill>
                <a:latin typeface="Calibri"/>
                <a:ea typeface="Calibri"/>
                <a:cs typeface="Calibri"/>
                <a:sym typeface="Calibri"/>
              </a:rPr>
              <a:t>se</a:t>
            </a:r>
            <a:r>
              <a:rPr lang="en-GB" sz="2400" b="1">
                <a:solidFill>
                  <a:srgbClr val="212121"/>
                </a:solidFill>
                <a:latin typeface="Calibri"/>
                <a:ea typeface="Calibri"/>
                <a:cs typeface="Calibri"/>
                <a:sym typeface="Calibri"/>
              </a:rPr>
              <a:t>”</a:t>
            </a:r>
            <a:r>
              <a:rPr lang="en-GB" sz="2400" b="1" i="0" u="none" strike="noStrike" cap="none">
                <a:solidFill>
                  <a:srgbClr val="212121"/>
                </a:solidFill>
                <a:latin typeface="Calibri"/>
                <a:ea typeface="Calibri"/>
                <a:cs typeface="Calibri"/>
                <a:sym typeface="Calibri"/>
              </a:rPr>
              <a:t> claims/intentions</a:t>
            </a:r>
            <a:endParaRPr sz="2400" b="1" i="0" u="none" strike="noStrike" cap="none">
              <a:solidFill>
                <a:srgbClr val="212121"/>
              </a:solidFill>
              <a:latin typeface="Calibri"/>
              <a:ea typeface="Calibri"/>
              <a:cs typeface="Calibri"/>
              <a:sym typeface="Calibri"/>
            </a:endParaRPr>
          </a:p>
        </p:txBody>
      </p:sp>
      <p:graphicFrame>
        <p:nvGraphicFramePr>
          <p:cNvPr id="358" name="Google Shape;358;g206b3ea94ab_0_91"/>
          <p:cNvGraphicFramePr/>
          <p:nvPr/>
        </p:nvGraphicFramePr>
        <p:xfrm>
          <a:off x="412100" y="717600"/>
          <a:ext cx="3000000" cy="3000000"/>
        </p:xfrm>
        <a:graphic>
          <a:graphicData uri="http://schemas.openxmlformats.org/drawingml/2006/table">
            <a:tbl>
              <a:tblPr>
                <a:noFill/>
                <a:tableStyleId>{52DE2CC5-1A8A-4A37-8F84-471A20324A90}</a:tableStyleId>
              </a:tblPr>
              <a:tblGrid>
                <a:gridCol w="3544225">
                  <a:extLst>
                    <a:ext uri="{9D8B030D-6E8A-4147-A177-3AD203B41FA5}">
                      <a16:colId xmlns:a16="http://schemas.microsoft.com/office/drawing/2014/main" xmlns="" val="20000"/>
                    </a:ext>
                  </a:extLst>
                </a:gridCol>
                <a:gridCol w="8056450">
                  <a:extLst>
                    <a:ext uri="{9D8B030D-6E8A-4147-A177-3AD203B41FA5}">
                      <a16:colId xmlns:a16="http://schemas.microsoft.com/office/drawing/2014/main" xmlns="" val="20001"/>
                    </a:ext>
                  </a:extLst>
                </a:gridCol>
              </a:tblGrid>
              <a:tr h="1690675">
                <a:tc>
                  <a:txBody>
                    <a:bodyPr/>
                    <a:lstStyle/>
                    <a:p>
                      <a:pPr marL="0" marR="0" lvl="0" indent="0" algn="l" rtl="0">
                        <a:lnSpc>
                          <a:spcPct val="100000"/>
                        </a:lnSpc>
                        <a:spcBef>
                          <a:spcPts val="0"/>
                        </a:spcBef>
                        <a:spcAft>
                          <a:spcPts val="0"/>
                        </a:spcAft>
                        <a:buClr>
                          <a:srgbClr val="000000"/>
                        </a:buClr>
                        <a:buSzPts val="2000"/>
                        <a:buFont typeface="Arial"/>
                        <a:buNone/>
                      </a:pPr>
                      <a:r>
                        <a:rPr lang="en-GB" sz="1900">
                          <a:latin typeface="Calibri"/>
                          <a:ea typeface="Calibri"/>
                          <a:cs typeface="Calibri"/>
                          <a:sym typeface="Calibri"/>
                        </a:rPr>
                        <a:t>“Clauses in the bill were adopted from copyright regimes , including the US, UK, Israel, the EU, Singapore. Fair use is tried and tested”</a:t>
                      </a:r>
                      <a:endParaRPr sz="19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000"/>
                        <a:buFont typeface="Arial"/>
                        <a:buNone/>
                      </a:pPr>
                      <a:r>
                        <a:rPr lang="en-GB" sz="1900">
                          <a:latin typeface="Calibri"/>
                          <a:ea typeface="Calibri"/>
                          <a:cs typeface="Calibri"/>
                          <a:sym typeface="Calibri"/>
                        </a:rPr>
                        <a:t>The fair use provision in the bill is fundamentally different from the fair use applied in the U.S and Israel. Countries with which SA has common law (we don’t with US, Singapore, South Korea, Israel - FU countries) have fair dealing and rejected the wholesale incorporation if fair use after extensive consultations, including UK, EU, Australia</a:t>
                      </a:r>
                      <a:endParaRPr sz="19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0"/>
                  </a:ext>
                </a:extLst>
              </a:tr>
              <a:tr h="2442100">
                <a:tc>
                  <a:txBody>
                    <a:bodyPr/>
                    <a:lstStyle/>
                    <a:p>
                      <a:pPr marL="0" marR="0" lvl="0" indent="0" algn="l" rtl="0">
                        <a:lnSpc>
                          <a:spcPct val="100000"/>
                        </a:lnSpc>
                        <a:spcBef>
                          <a:spcPts val="0"/>
                        </a:spcBef>
                        <a:spcAft>
                          <a:spcPts val="0"/>
                        </a:spcAft>
                        <a:buClr>
                          <a:schemeClr val="dk1"/>
                        </a:buClr>
                        <a:buSzPts val="1100"/>
                        <a:buFont typeface="Arial"/>
                        <a:buNone/>
                      </a:pPr>
                      <a:r>
                        <a:rPr lang="en-GB" sz="1900">
                          <a:solidFill>
                            <a:schemeClr val="dk1"/>
                          </a:solidFill>
                          <a:latin typeface="Calibri"/>
                          <a:ea typeface="Calibri"/>
                          <a:cs typeface="Calibri"/>
                          <a:sym typeface="Calibri"/>
                        </a:rPr>
                        <a:t>“Copyright tribunal will address infringements and other issues”. “The establishment of a copyright tribunal is welcomed as an intervention to drive intellectual property protection for marginalized previously disadvantaged artists.”</a:t>
                      </a:r>
                      <a:endParaRPr sz="19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000"/>
                        <a:buFont typeface="Arial"/>
                        <a:buNone/>
                      </a:pPr>
                      <a:r>
                        <a:rPr lang="en-GB" sz="1900" u="none" strike="noStrike" cap="none">
                          <a:solidFill>
                            <a:schemeClr val="dk1"/>
                          </a:solidFill>
                          <a:latin typeface="Calibri"/>
                          <a:ea typeface="Calibri"/>
                          <a:cs typeface="Calibri"/>
                          <a:sym typeface="Calibri"/>
                        </a:rPr>
                        <a:t>No access to attorneys/advocates (and the pro bono legal practitioners provided may not specialize in copyright law). Unlike our current fair dealing system (where you’re able to issue an interdict), infringers will be able to continue to exploit your work until a ruling is made which could take years. Also, there is no statutory damages for the infringer so there is no deterrent. This will prejudice previously disadvan</a:t>
                      </a:r>
                      <a:r>
                        <a:rPr lang="en-GB" sz="1900">
                          <a:solidFill>
                            <a:schemeClr val="dk1"/>
                          </a:solidFill>
                          <a:latin typeface="Calibri"/>
                          <a:ea typeface="Calibri"/>
                          <a:cs typeface="Calibri"/>
                          <a:sym typeface="Calibri"/>
                        </a:rPr>
                        <a:t>taged artist most. Design tribunals currently have a year-long backlog and many U.S fair use trials have elapsed for over a decade.</a:t>
                      </a:r>
                      <a:endParaRPr sz="1900" u="none" strike="noStrike" cap="none">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1"/>
                  </a:ext>
                </a:extLst>
              </a:tr>
              <a:tr h="688775">
                <a:tc>
                  <a:txBody>
                    <a:bodyPr/>
                    <a:lstStyle/>
                    <a:p>
                      <a:pPr marL="0" marR="0" lvl="0" indent="0" algn="l" rtl="0">
                        <a:lnSpc>
                          <a:spcPct val="100000"/>
                        </a:lnSpc>
                        <a:spcBef>
                          <a:spcPts val="0"/>
                        </a:spcBef>
                        <a:spcAft>
                          <a:spcPts val="0"/>
                        </a:spcAft>
                        <a:buClr>
                          <a:srgbClr val="000000"/>
                        </a:buClr>
                        <a:buSzPts val="2000"/>
                        <a:buFont typeface="Arial"/>
                        <a:buNone/>
                      </a:pPr>
                      <a:r>
                        <a:rPr lang="en-GB" sz="1900" u="none" strike="noStrike" cap="none">
                          <a:latin typeface="Calibri"/>
                          <a:ea typeface="Calibri"/>
                          <a:cs typeface="Calibri"/>
                          <a:sym typeface="Calibri"/>
                        </a:rPr>
                        <a:t>Good for the recreation of all content</a:t>
                      </a:r>
                      <a:endParaRPr sz="19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000"/>
                        <a:buFont typeface="Arial"/>
                        <a:buNone/>
                      </a:pPr>
                      <a:r>
                        <a:rPr lang="en-GB" sz="1900" u="none" strike="noStrike" cap="none">
                          <a:latin typeface="Calibri"/>
                          <a:ea typeface="Calibri"/>
                          <a:cs typeface="Calibri"/>
                          <a:sym typeface="Calibri"/>
                        </a:rPr>
                        <a:t>Doesn’t protect live-action content from being adapted into animation (due to the inclusion of “cartoon”).</a:t>
                      </a:r>
                      <a:endParaRPr sz="19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2"/>
                  </a:ext>
                </a:extLst>
              </a:tr>
              <a:tr h="939250">
                <a:tc>
                  <a:txBody>
                    <a:bodyPr/>
                    <a:lstStyle/>
                    <a:p>
                      <a:pPr marL="0" marR="0" lvl="0" indent="0" algn="l" rtl="0">
                        <a:lnSpc>
                          <a:spcPct val="100000"/>
                        </a:lnSpc>
                        <a:spcBef>
                          <a:spcPts val="0"/>
                        </a:spcBef>
                        <a:spcAft>
                          <a:spcPts val="0"/>
                        </a:spcAft>
                        <a:buClr>
                          <a:srgbClr val="000000"/>
                        </a:buClr>
                        <a:buSzPts val="2000"/>
                        <a:buFont typeface="Arial"/>
                        <a:buNone/>
                      </a:pPr>
                      <a:r>
                        <a:rPr lang="en-GB" sz="1900" u="none" strike="noStrike" cap="none">
                          <a:latin typeface="Calibri"/>
                          <a:ea typeface="Calibri"/>
                          <a:cs typeface="Calibri"/>
                          <a:sym typeface="Calibri"/>
                        </a:rPr>
                        <a:t>The goal is to use content to make more content, especially indigenous works.</a:t>
                      </a:r>
                      <a:endParaRPr sz="19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000"/>
                        <a:buFont typeface="Arial"/>
                        <a:buNone/>
                      </a:pPr>
                      <a:r>
                        <a:rPr lang="en-GB" sz="1900" u="none" strike="noStrike" cap="none">
                          <a:latin typeface="Calibri"/>
                          <a:ea typeface="Calibri"/>
                          <a:cs typeface="Calibri"/>
                          <a:sym typeface="Calibri"/>
                        </a:rPr>
                        <a:t>Without adequate protection of educational content (80% of the publishing industry), our creatives won’t create and we’ll need to import foreign works.</a:t>
                      </a:r>
                      <a:endParaRPr sz="19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3"/>
                  </a:ext>
                </a:extLst>
              </a:tr>
            </a:tbl>
          </a:graphicData>
        </a:graphic>
      </p:graphicFrame>
      <p:sp>
        <p:nvSpPr>
          <p:cNvPr id="359" name="Google Shape;359;g206b3ea94ab_0_91"/>
          <p:cNvSpPr txBox="1"/>
          <p:nvPr/>
        </p:nvSpPr>
        <p:spPr>
          <a:xfrm>
            <a:off x="5897125" y="60450"/>
            <a:ext cx="9097800" cy="717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2500"/>
              <a:buFont typeface="Arial"/>
              <a:buNone/>
            </a:pPr>
            <a:r>
              <a:rPr lang="en-GB" sz="2400" b="1" i="0" u="none" strike="noStrike" cap="none">
                <a:solidFill>
                  <a:srgbClr val="212121"/>
                </a:solidFill>
                <a:latin typeface="Calibri"/>
                <a:ea typeface="Calibri"/>
                <a:cs typeface="Calibri"/>
                <a:sym typeface="Calibri"/>
              </a:rPr>
              <a:t>CAB </a:t>
            </a:r>
            <a:r>
              <a:rPr lang="en-GB" sz="2400" b="1">
                <a:solidFill>
                  <a:srgbClr val="212121"/>
                </a:solidFill>
                <a:latin typeface="Calibri"/>
                <a:ea typeface="Calibri"/>
                <a:cs typeface="Calibri"/>
                <a:sym typeface="Calibri"/>
              </a:rPr>
              <a:t>“</a:t>
            </a:r>
            <a:r>
              <a:rPr lang="en-GB" sz="2400" b="1" i="0" u="none" strike="noStrike" cap="none">
                <a:solidFill>
                  <a:srgbClr val="212121"/>
                </a:solidFill>
                <a:latin typeface="Calibri"/>
                <a:ea typeface="Calibri"/>
                <a:cs typeface="Calibri"/>
                <a:sym typeface="Calibri"/>
              </a:rPr>
              <a:t>Fair </a:t>
            </a:r>
            <a:r>
              <a:rPr lang="en-GB" sz="2400" b="1">
                <a:solidFill>
                  <a:srgbClr val="212121"/>
                </a:solidFill>
                <a:latin typeface="Calibri"/>
                <a:ea typeface="Calibri"/>
                <a:cs typeface="Calibri"/>
                <a:sym typeface="Calibri"/>
              </a:rPr>
              <a:t>U</a:t>
            </a:r>
            <a:r>
              <a:rPr lang="en-GB" sz="2400" b="1" i="0" u="none" strike="noStrike" cap="none">
                <a:solidFill>
                  <a:srgbClr val="212121"/>
                </a:solidFill>
                <a:latin typeface="Calibri"/>
                <a:ea typeface="Calibri"/>
                <a:cs typeface="Calibri"/>
                <a:sym typeface="Calibri"/>
              </a:rPr>
              <a:t>se</a:t>
            </a:r>
            <a:r>
              <a:rPr lang="en-GB" sz="2400" b="1">
                <a:solidFill>
                  <a:srgbClr val="212121"/>
                </a:solidFill>
                <a:latin typeface="Calibri"/>
                <a:ea typeface="Calibri"/>
                <a:cs typeface="Calibri"/>
                <a:sym typeface="Calibri"/>
              </a:rPr>
              <a:t>”</a:t>
            </a:r>
            <a:r>
              <a:rPr lang="en-GB" sz="2400" b="1" i="0" u="none" strike="noStrike" cap="none">
                <a:solidFill>
                  <a:srgbClr val="212121"/>
                </a:solidFill>
                <a:latin typeface="Calibri"/>
                <a:ea typeface="Calibri"/>
                <a:cs typeface="Calibri"/>
                <a:sym typeface="Calibri"/>
              </a:rPr>
              <a:t> Reality/consequences</a:t>
            </a:r>
            <a:endParaRPr sz="2400" b="1" i="0" u="none" strike="noStrike" cap="none">
              <a:solidFill>
                <a:srgbClr val="212121"/>
              </a:solidFill>
              <a:latin typeface="Calibri"/>
              <a:ea typeface="Calibri"/>
              <a:cs typeface="Calibri"/>
              <a:sym typeface="Calibri"/>
            </a:endParaRPr>
          </a:p>
        </p:txBody>
      </p:sp>
      <p:pic>
        <p:nvPicPr>
          <p:cNvPr id="360" name="Google Shape;360;g206b3ea94ab_0_91" descr="A picture containing game&#10;&#10;Description automatically generated"/>
          <p:cNvPicPr preferRelativeResize="0"/>
          <p:nvPr/>
        </p:nvPicPr>
        <p:blipFill rotWithShape="1">
          <a:blip r:embed="rId3">
            <a:alphaModFix/>
          </a:blip>
          <a:srcRect t="27030" r="6880" b="64199"/>
          <a:stretch/>
        </p:blipFill>
        <p:spPr>
          <a:xfrm>
            <a:off x="477625" y="523248"/>
            <a:ext cx="11535140" cy="1943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graphicFrame>
        <p:nvGraphicFramePr>
          <p:cNvPr id="366" name="Google Shape;366;g206b3ea94ab_0_164"/>
          <p:cNvGraphicFramePr/>
          <p:nvPr/>
        </p:nvGraphicFramePr>
        <p:xfrm>
          <a:off x="620025" y="778049"/>
          <a:ext cx="3000000" cy="3000000"/>
        </p:xfrm>
        <a:graphic>
          <a:graphicData uri="http://schemas.openxmlformats.org/drawingml/2006/table">
            <a:tbl>
              <a:tblPr>
                <a:noFill/>
                <a:tableStyleId>{52DE2CC5-1A8A-4A37-8F84-471A20324A90}</a:tableStyleId>
              </a:tblPr>
              <a:tblGrid>
                <a:gridCol w="3307900">
                  <a:extLst>
                    <a:ext uri="{9D8B030D-6E8A-4147-A177-3AD203B41FA5}">
                      <a16:colId xmlns:a16="http://schemas.microsoft.com/office/drawing/2014/main" xmlns="" val="20000"/>
                    </a:ext>
                  </a:extLst>
                </a:gridCol>
                <a:gridCol w="8084850">
                  <a:extLst>
                    <a:ext uri="{9D8B030D-6E8A-4147-A177-3AD203B41FA5}">
                      <a16:colId xmlns:a16="http://schemas.microsoft.com/office/drawing/2014/main" xmlns="" val="20001"/>
                    </a:ext>
                  </a:extLst>
                </a:gridCol>
              </a:tblGrid>
              <a:tr h="2098725">
                <a:tc>
                  <a:txBody>
                    <a:bodyPr/>
                    <a:lstStyle/>
                    <a:p>
                      <a:pPr marL="0" marR="0" lvl="0" indent="0" algn="l" rtl="0">
                        <a:lnSpc>
                          <a:spcPct val="100000"/>
                        </a:lnSpc>
                        <a:spcBef>
                          <a:spcPts val="0"/>
                        </a:spcBef>
                        <a:spcAft>
                          <a:spcPts val="0"/>
                        </a:spcAft>
                        <a:buClr>
                          <a:srgbClr val="000000"/>
                        </a:buClr>
                        <a:buSzPts val="2200"/>
                        <a:buFont typeface="Arial"/>
                        <a:buNone/>
                      </a:pPr>
                      <a:r>
                        <a:rPr lang="en-GB" sz="2200" u="none" strike="noStrike" cap="none">
                          <a:latin typeface="Calibri"/>
                          <a:ea typeface="Calibri"/>
                          <a:cs typeface="Calibri"/>
                          <a:sym typeface="Calibri"/>
                        </a:rPr>
                        <a:t>It’s still clear what does/doesn’t constitute fair use and so it will not result in more litigation.</a:t>
                      </a:r>
                      <a:endParaRPr sz="22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200"/>
                        <a:buFont typeface="Arial"/>
                        <a:buNone/>
                      </a:pPr>
                      <a:r>
                        <a:rPr lang="en-GB" sz="2200" u="none" strike="noStrike" cap="none">
                          <a:latin typeface="Calibri"/>
                          <a:ea typeface="Calibri"/>
                          <a:cs typeface="Calibri"/>
                          <a:sym typeface="Calibri"/>
                        </a:rPr>
                        <a:t>Necessarily leads to legal uncertainty and increased litigation because fair use is a judge-made law. South Africa doesn’t have the 200+ years of jurisprudence to draw from and some fair use cases have dragged on for more than a decade.</a:t>
                      </a:r>
                      <a:endParaRPr sz="22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0"/>
                  </a:ext>
                </a:extLst>
              </a:tr>
              <a:tr h="1457450">
                <a:tc>
                  <a:txBody>
                    <a:bodyPr/>
                    <a:lstStyle/>
                    <a:p>
                      <a:pPr marL="0" marR="0" lvl="0" indent="0" algn="l" rtl="0">
                        <a:lnSpc>
                          <a:spcPct val="100000"/>
                        </a:lnSpc>
                        <a:spcBef>
                          <a:spcPts val="0"/>
                        </a:spcBef>
                        <a:spcAft>
                          <a:spcPts val="0"/>
                        </a:spcAft>
                        <a:buClr>
                          <a:srgbClr val="000000"/>
                        </a:buClr>
                        <a:buSzPts val="2200"/>
                        <a:buFont typeface="Arial"/>
                        <a:buNone/>
                      </a:pPr>
                      <a:r>
                        <a:rPr lang="en-GB" sz="2200" u="none" strike="noStrike" cap="none">
                          <a:latin typeface="Calibri"/>
                          <a:ea typeface="Calibri"/>
                          <a:cs typeface="Calibri"/>
                          <a:sym typeface="Calibri"/>
                        </a:rPr>
                        <a:t>The exceptions listed are sufficiently illustrative of what does/does not constitute fair use</a:t>
                      </a:r>
                      <a:endParaRPr sz="22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200"/>
                        <a:buFont typeface="Arial"/>
                        <a:buNone/>
                      </a:pPr>
                      <a:r>
                        <a:rPr lang="en-GB" sz="2200" u="none" strike="noStrike" cap="none">
                          <a:latin typeface="Calibri"/>
                          <a:ea typeface="Calibri"/>
                          <a:cs typeface="Calibri"/>
                          <a:sym typeface="Calibri"/>
                        </a:rPr>
                        <a:t>These expanded list of exceptions are overbroad and unprecedented. Every new exception is supposed to be subjected to a formal impact assessment.</a:t>
                      </a:r>
                      <a:endParaRPr sz="22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1"/>
                  </a:ext>
                </a:extLst>
              </a:tr>
              <a:tr h="1233000">
                <a:tc>
                  <a:txBody>
                    <a:bodyPr/>
                    <a:lstStyle/>
                    <a:p>
                      <a:pPr marL="0" lvl="0" indent="0" algn="l" rtl="0">
                        <a:lnSpc>
                          <a:spcPct val="115000"/>
                        </a:lnSpc>
                        <a:spcBef>
                          <a:spcPts val="1200"/>
                        </a:spcBef>
                        <a:spcAft>
                          <a:spcPts val="0"/>
                        </a:spcAft>
                        <a:buClr>
                          <a:schemeClr val="dk1"/>
                        </a:buClr>
                        <a:buSzPts val="1100"/>
                        <a:buFont typeface="Arial"/>
                        <a:buNone/>
                      </a:pPr>
                      <a:r>
                        <a:rPr lang="en-GB" sz="2200">
                          <a:latin typeface="Calibri"/>
                          <a:ea typeface="Calibri"/>
                          <a:cs typeface="Calibri"/>
                          <a:sym typeface="Calibri"/>
                        </a:rPr>
                        <a:t>Open-ended stipulations in the “previous version of the bill”. Fair use is not open-ended</a:t>
                      </a:r>
                      <a:endParaRPr sz="2200">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200"/>
                        <a:buFont typeface="Arial"/>
                        <a:buNone/>
                      </a:pPr>
                      <a:r>
                        <a:rPr lang="en-GB" sz="2200" u="none" strike="noStrike" cap="none">
                          <a:latin typeface="Calibri"/>
                          <a:ea typeface="Calibri"/>
                          <a:cs typeface="Calibri"/>
                          <a:sym typeface="Calibri"/>
                        </a:rPr>
                        <a:t>The inclusion of </a:t>
                      </a:r>
                      <a:r>
                        <a:rPr lang="en-GB" sz="2200" i="1" u="none" strike="noStrike" cap="none">
                          <a:latin typeface="Calibri"/>
                          <a:ea typeface="Calibri"/>
                          <a:cs typeface="Calibri"/>
                          <a:sym typeface="Calibri"/>
                        </a:rPr>
                        <a:t>“such as”</a:t>
                      </a:r>
                      <a:r>
                        <a:rPr lang="en-GB" sz="2200" u="none" strike="noStrike" cap="none">
                          <a:latin typeface="Calibri"/>
                          <a:ea typeface="Calibri"/>
                          <a:cs typeface="Calibri"/>
                          <a:sym typeface="Calibri"/>
                        </a:rPr>
                        <a:t> makes the clause completely open-ended and non-exhaustive</a:t>
                      </a:r>
                      <a:r>
                        <a:rPr lang="en-GB" sz="2200">
                          <a:latin typeface="Calibri"/>
                          <a:ea typeface="Calibri"/>
                          <a:cs typeface="Calibri"/>
                          <a:sym typeface="Calibri"/>
                        </a:rPr>
                        <a:t> and it remains in the latest version of the bill, further undermining investor confidence.</a:t>
                      </a:r>
                      <a:endParaRPr sz="22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2"/>
                  </a:ext>
                </a:extLst>
              </a:tr>
              <a:tr h="782400">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200"/>
                        <a:buFont typeface="Arial"/>
                        <a:buNone/>
                      </a:pPr>
                      <a:r>
                        <a:rPr lang="en-GB" sz="2200" u="none" strike="noStrike" cap="none">
                          <a:latin typeface="Calibri"/>
                          <a:ea typeface="Calibri"/>
                          <a:cs typeface="Calibri"/>
                          <a:sym typeface="Calibri"/>
                        </a:rPr>
                        <a:t>Taken together with lax anti-piracy measures, this will open the door to wholesale unauthorised and unpaid for use of others’ content.</a:t>
                      </a:r>
                      <a:endParaRPr sz="22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3"/>
                  </a:ext>
                </a:extLst>
              </a:tr>
            </a:tbl>
          </a:graphicData>
        </a:graphic>
      </p:graphicFrame>
      <p:pic>
        <p:nvPicPr>
          <p:cNvPr id="367" name="Google Shape;367;g206b3ea94ab_0_164" descr="A picture containing game&#10;&#10;Description automatically generated"/>
          <p:cNvPicPr preferRelativeResize="0"/>
          <p:nvPr/>
        </p:nvPicPr>
        <p:blipFill rotWithShape="1">
          <a:blip r:embed="rId3">
            <a:alphaModFix/>
          </a:blip>
          <a:srcRect t="27030" r="6880" b="64199"/>
          <a:stretch/>
        </p:blipFill>
        <p:spPr>
          <a:xfrm>
            <a:off x="477625" y="523248"/>
            <a:ext cx="11535140" cy="194349"/>
          </a:xfrm>
          <a:prstGeom prst="rect">
            <a:avLst/>
          </a:prstGeom>
          <a:noFill/>
          <a:ln>
            <a:noFill/>
          </a:ln>
        </p:spPr>
      </p:pic>
      <p:sp>
        <p:nvSpPr>
          <p:cNvPr id="368" name="Google Shape;368;g206b3ea94ab_0_164"/>
          <p:cNvSpPr txBox="1"/>
          <p:nvPr/>
        </p:nvSpPr>
        <p:spPr>
          <a:xfrm>
            <a:off x="548050" y="120875"/>
            <a:ext cx="9097800" cy="7176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0"/>
              </a:spcAft>
              <a:buClr>
                <a:srgbClr val="000000"/>
              </a:buClr>
              <a:buSzPts val="2500"/>
              <a:buFont typeface="Arial"/>
              <a:buNone/>
            </a:pPr>
            <a:r>
              <a:rPr lang="en-GB" sz="2400" b="1" i="0" u="none" strike="noStrike" cap="none">
                <a:solidFill>
                  <a:srgbClr val="212121"/>
                </a:solidFill>
                <a:latin typeface="Calibri"/>
                <a:ea typeface="Calibri"/>
                <a:cs typeface="Calibri"/>
                <a:sym typeface="Calibri"/>
              </a:rPr>
              <a:t>CAB </a:t>
            </a:r>
            <a:r>
              <a:rPr lang="en-GB" sz="2400" b="1">
                <a:solidFill>
                  <a:srgbClr val="212121"/>
                </a:solidFill>
                <a:latin typeface="Calibri"/>
                <a:ea typeface="Calibri"/>
                <a:cs typeface="Calibri"/>
                <a:sym typeface="Calibri"/>
              </a:rPr>
              <a:t>“</a:t>
            </a:r>
            <a:r>
              <a:rPr lang="en-GB" sz="2400" b="1" i="0" u="none" strike="noStrike" cap="none">
                <a:solidFill>
                  <a:srgbClr val="212121"/>
                </a:solidFill>
                <a:latin typeface="Calibri"/>
                <a:ea typeface="Calibri"/>
                <a:cs typeface="Calibri"/>
                <a:sym typeface="Calibri"/>
              </a:rPr>
              <a:t>Fair </a:t>
            </a:r>
            <a:r>
              <a:rPr lang="en-GB" sz="2400" b="1">
                <a:solidFill>
                  <a:srgbClr val="212121"/>
                </a:solidFill>
                <a:latin typeface="Calibri"/>
                <a:ea typeface="Calibri"/>
                <a:cs typeface="Calibri"/>
                <a:sym typeface="Calibri"/>
              </a:rPr>
              <a:t>U</a:t>
            </a:r>
            <a:r>
              <a:rPr lang="en-GB" sz="2400" b="1" i="0" u="none" strike="noStrike" cap="none">
                <a:solidFill>
                  <a:srgbClr val="212121"/>
                </a:solidFill>
                <a:latin typeface="Calibri"/>
                <a:ea typeface="Calibri"/>
                <a:cs typeface="Calibri"/>
                <a:sym typeface="Calibri"/>
              </a:rPr>
              <a:t>se</a:t>
            </a:r>
            <a:r>
              <a:rPr lang="en-GB" sz="2400" b="1">
                <a:solidFill>
                  <a:srgbClr val="212121"/>
                </a:solidFill>
                <a:latin typeface="Calibri"/>
                <a:ea typeface="Calibri"/>
                <a:cs typeface="Calibri"/>
                <a:sym typeface="Calibri"/>
              </a:rPr>
              <a:t>”</a:t>
            </a:r>
            <a:r>
              <a:rPr lang="en-GB" sz="2400" b="1" i="0" u="none" strike="noStrike" cap="none">
                <a:solidFill>
                  <a:srgbClr val="212121"/>
                </a:solidFill>
                <a:latin typeface="Calibri"/>
                <a:ea typeface="Calibri"/>
                <a:cs typeface="Calibri"/>
                <a:sym typeface="Calibri"/>
              </a:rPr>
              <a:t> claims/intentions</a:t>
            </a:r>
            <a:endParaRPr sz="2400" b="1" i="0" u="none" strike="noStrike" cap="none">
              <a:solidFill>
                <a:srgbClr val="212121"/>
              </a:solidFill>
              <a:latin typeface="Calibri"/>
              <a:ea typeface="Calibri"/>
              <a:cs typeface="Calibri"/>
              <a:sym typeface="Calibri"/>
            </a:endParaRPr>
          </a:p>
        </p:txBody>
      </p:sp>
      <p:sp>
        <p:nvSpPr>
          <p:cNvPr id="369" name="Google Shape;369;g206b3ea94ab_0_164"/>
          <p:cNvSpPr txBox="1"/>
          <p:nvPr/>
        </p:nvSpPr>
        <p:spPr>
          <a:xfrm>
            <a:off x="5897125" y="60450"/>
            <a:ext cx="9097800" cy="717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2500"/>
              <a:buFont typeface="Arial"/>
              <a:buNone/>
            </a:pPr>
            <a:r>
              <a:rPr lang="en-GB" sz="2400" b="1" i="0" u="none" strike="noStrike" cap="none">
                <a:solidFill>
                  <a:srgbClr val="212121"/>
                </a:solidFill>
                <a:latin typeface="Calibri"/>
                <a:ea typeface="Calibri"/>
                <a:cs typeface="Calibri"/>
                <a:sym typeface="Calibri"/>
              </a:rPr>
              <a:t>CAB </a:t>
            </a:r>
            <a:r>
              <a:rPr lang="en-GB" sz="2400" b="1">
                <a:solidFill>
                  <a:srgbClr val="212121"/>
                </a:solidFill>
                <a:latin typeface="Calibri"/>
                <a:ea typeface="Calibri"/>
                <a:cs typeface="Calibri"/>
                <a:sym typeface="Calibri"/>
              </a:rPr>
              <a:t>“</a:t>
            </a:r>
            <a:r>
              <a:rPr lang="en-GB" sz="2400" b="1" i="0" u="none" strike="noStrike" cap="none">
                <a:solidFill>
                  <a:srgbClr val="212121"/>
                </a:solidFill>
                <a:latin typeface="Calibri"/>
                <a:ea typeface="Calibri"/>
                <a:cs typeface="Calibri"/>
                <a:sym typeface="Calibri"/>
              </a:rPr>
              <a:t>Fair </a:t>
            </a:r>
            <a:r>
              <a:rPr lang="en-GB" sz="2400" b="1">
                <a:solidFill>
                  <a:srgbClr val="212121"/>
                </a:solidFill>
                <a:latin typeface="Calibri"/>
                <a:ea typeface="Calibri"/>
                <a:cs typeface="Calibri"/>
                <a:sym typeface="Calibri"/>
              </a:rPr>
              <a:t>U</a:t>
            </a:r>
            <a:r>
              <a:rPr lang="en-GB" sz="2400" b="1" i="0" u="none" strike="noStrike" cap="none">
                <a:solidFill>
                  <a:srgbClr val="212121"/>
                </a:solidFill>
                <a:latin typeface="Calibri"/>
                <a:ea typeface="Calibri"/>
                <a:cs typeface="Calibri"/>
                <a:sym typeface="Calibri"/>
              </a:rPr>
              <a:t>se</a:t>
            </a:r>
            <a:r>
              <a:rPr lang="en-GB" sz="2400" b="1">
                <a:solidFill>
                  <a:srgbClr val="212121"/>
                </a:solidFill>
                <a:latin typeface="Calibri"/>
                <a:ea typeface="Calibri"/>
                <a:cs typeface="Calibri"/>
                <a:sym typeface="Calibri"/>
              </a:rPr>
              <a:t>”</a:t>
            </a:r>
            <a:r>
              <a:rPr lang="en-GB" sz="2400" b="1" i="0" u="none" strike="noStrike" cap="none">
                <a:solidFill>
                  <a:srgbClr val="212121"/>
                </a:solidFill>
                <a:latin typeface="Calibri"/>
                <a:ea typeface="Calibri"/>
                <a:cs typeface="Calibri"/>
                <a:sym typeface="Calibri"/>
              </a:rPr>
              <a:t> Reality/consequences</a:t>
            </a:r>
            <a:endParaRPr sz="2400" b="1" i="0" u="none" strike="noStrike" cap="none">
              <a:solidFill>
                <a:srgbClr val="21212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graphicFrame>
        <p:nvGraphicFramePr>
          <p:cNvPr id="375" name="Google Shape;375;g1f35bf6e527_0_35"/>
          <p:cNvGraphicFramePr/>
          <p:nvPr/>
        </p:nvGraphicFramePr>
        <p:xfrm>
          <a:off x="1091850" y="717600"/>
          <a:ext cx="3000000" cy="3000000"/>
        </p:xfrm>
        <a:graphic>
          <a:graphicData uri="http://schemas.openxmlformats.org/drawingml/2006/table">
            <a:tbl>
              <a:tblPr>
                <a:noFill/>
                <a:tableStyleId>{52DE2CC5-1A8A-4A37-8F84-471A20324A90}</a:tableStyleId>
              </a:tblPr>
              <a:tblGrid>
                <a:gridCol w="4911025">
                  <a:extLst>
                    <a:ext uri="{9D8B030D-6E8A-4147-A177-3AD203B41FA5}">
                      <a16:colId xmlns:a16="http://schemas.microsoft.com/office/drawing/2014/main" xmlns="" val="20000"/>
                    </a:ext>
                  </a:extLst>
                </a:gridCol>
                <a:gridCol w="5375975">
                  <a:extLst>
                    <a:ext uri="{9D8B030D-6E8A-4147-A177-3AD203B41FA5}">
                      <a16:colId xmlns:a16="http://schemas.microsoft.com/office/drawing/2014/main" xmlns="" val="20001"/>
                    </a:ext>
                  </a:extLst>
                </a:gridCol>
              </a:tblGrid>
              <a:tr h="381000">
                <a:tc>
                  <a:txBody>
                    <a:bodyPr/>
                    <a:lstStyle/>
                    <a:p>
                      <a:pPr marL="0" marR="0" lvl="0" indent="0" algn="l" rtl="0">
                        <a:lnSpc>
                          <a:spcPct val="100000"/>
                        </a:lnSpc>
                        <a:spcBef>
                          <a:spcPts val="0"/>
                        </a:spcBef>
                        <a:spcAft>
                          <a:spcPts val="0"/>
                        </a:spcAft>
                        <a:buClr>
                          <a:srgbClr val="000000"/>
                        </a:buClr>
                        <a:buSzPts val="2200"/>
                        <a:buFont typeface="Arial"/>
                        <a:buNone/>
                      </a:pPr>
                      <a:r>
                        <a:rPr lang="en-GB" sz="2200">
                          <a:latin typeface="Calibri"/>
                          <a:ea typeface="Calibri"/>
                          <a:cs typeface="Calibri"/>
                          <a:sym typeface="Calibri"/>
                        </a:rPr>
                        <a:t>“Fair use will allow better access to others’ works”</a:t>
                      </a:r>
                      <a:endParaRPr sz="2200" u="none" strike="noStrike" cap="none">
                        <a:latin typeface="Calibri"/>
                        <a:ea typeface="Calibri"/>
                        <a:cs typeface="Calibri"/>
                        <a:sym typeface="Calibri"/>
                      </a:endParaRPr>
                    </a:p>
                  </a:txBody>
                  <a:tcPr marL="91425" marR="91425" marT="91425" marB="91425"/>
                </a:tc>
                <a:tc>
                  <a:txBody>
                    <a:bodyPr/>
                    <a:lstStyle/>
                    <a:p>
                      <a:pPr marL="0" lvl="0" indent="0" algn="l" rtl="0">
                        <a:lnSpc>
                          <a:spcPct val="115000"/>
                        </a:lnSpc>
                        <a:spcBef>
                          <a:spcPts val="1200"/>
                        </a:spcBef>
                        <a:spcAft>
                          <a:spcPts val="0"/>
                        </a:spcAft>
                        <a:buClr>
                          <a:schemeClr val="dk1"/>
                        </a:buClr>
                        <a:buSzPts val="1100"/>
                        <a:buFont typeface="Arial"/>
                        <a:buNone/>
                      </a:pPr>
                      <a:r>
                        <a:rPr lang="en-GB" sz="2200">
                          <a:latin typeface="Calibri"/>
                          <a:ea typeface="Calibri"/>
                          <a:cs typeface="Calibri"/>
                          <a:sym typeface="Calibri"/>
                        </a:rPr>
                        <a:t>Allows anybody to make use of South African creators without permission and/or remuneration</a:t>
                      </a:r>
                      <a:endParaRPr sz="2200">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0"/>
                  </a:ext>
                </a:extLst>
              </a:tr>
              <a:tr h="381000">
                <a:tc>
                  <a:txBody>
                    <a:bodyPr/>
                    <a:lstStyle/>
                    <a:p>
                      <a:pPr marL="0" marR="0" lvl="0" indent="0" algn="l" rtl="0">
                        <a:lnSpc>
                          <a:spcPct val="100000"/>
                        </a:lnSpc>
                        <a:spcBef>
                          <a:spcPts val="0"/>
                        </a:spcBef>
                        <a:spcAft>
                          <a:spcPts val="0"/>
                        </a:spcAft>
                        <a:buNone/>
                      </a:pPr>
                      <a:r>
                        <a:rPr lang="en-GB" sz="2200">
                          <a:latin typeface="Calibri"/>
                          <a:ea typeface="Calibri"/>
                          <a:cs typeface="Calibri"/>
                          <a:sym typeface="Calibri"/>
                        </a:rPr>
                        <a:t>“The CAB aligns with the constitution and human rights convention and </a:t>
                      </a:r>
                      <a:r>
                        <a:rPr lang="en-GB" sz="2200" i="1">
                          <a:latin typeface="Calibri"/>
                          <a:ea typeface="Calibri"/>
                          <a:cs typeface="Calibri"/>
                          <a:sym typeface="Calibri"/>
                        </a:rPr>
                        <a:t>should </a:t>
                      </a:r>
                      <a:r>
                        <a:rPr lang="en-GB" sz="2200">
                          <a:latin typeface="Calibri"/>
                          <a:ea typeface="Calibri"/>
                          <a:cs typeface="Calibri"/>
                          <a:sym typeface="Calibri"/>
                        </a:rPr>
                        <a:t>improve the lives of all stakeholders”</a:t>
                      </a:r>
                      <a:endParaRPr sz="2200">
                        <a:latin typeface="Calibri"/>
                        <a:ea typeface="Calibri"/>
                        <a:cs typeface="Calibri"/>
                        <a:sym typeface="Calibri"/>
                      </a:endParaRPr>
                    </a:p>
                  </a:txBody>
                  <a:tcPr marL="91425" marR="91425" marT="91425" marB="91425"/>
                </a:tc>
                <a:tc>
                  <a:txBody>
                    <a:bodyPr/>
                    <a:lstStyle/>
                    <a:p>
                      <a:pPr marL="0" lvl="0" indent="0" algn="l" rtl="0">
                        <a:lnSpc>
                          <a:spcPct val="115000"/>
                        </a:lnSpc>
                        <a:spcBef>
                          <a:spcPts val="1200"/>
                        </a:spcBef>
                        <a:spcAft>
                          <a:spcPts val="0"/>
                        </a:spcAft>
                        <a:buNone/>
                      </a:pPr>
                      <a:r>
                        <a:rPr lang="en-GB" sz="2200">
                          <a:latin typeface="Calibri"/>
                          <a:ea typeface="Calibri"/>
                          <a:cs typeface="Calibri"/>
                          <a:sym typeface="Calibri"/>
                        </a:rPr>
                        <a:t>The CAB arbitrary deprives people of property and the freedom to trade, which directly contravenes the bill of rights and constitution. </a:t>
                      </a:r>
                      <a:endParaRPr sz="2200">
                        <a:latin typeface="Calibri"/>
                        <a:ea typeface="Calibri"/>
                        <a:cs typeface="Calibri"/>
                        <a:sym typeface="Calibri"/>
                      </a:endParaRPr>
                    </a:p>
                    <a:p>
                      <a:pPr marL="0" lvl="0" indent="0" algn="l" rtl="0">
                        <a:lnSpc>
                          <a:spcPct val="115000"/>
                        </a:lnSpc>
                        <a:spcBef>
                          <a:spcPts val="1200"/>
                        </a:spcBef>
                        <a:spcAft>
                          <a:spcPts val="0"/>
                        </a:spcAft>
                        <a:buNone/>
                      </a:pPr>
                      <a:r>
                        <a:rPr lang="en-GB" sz="2200">
                          <a:latin typeface="Calibri"/>
                          <a:ea typeface="Calibri"/>
                          <a:cs typeface="Calibri"/>
                          <a:sym typeface="Calibri"/>
                        </a:rPr>
                        <a:t>No economic data (SEIAS) to substantiate the claim that it </a:t>
                      </a:r>
                      <a:r>
                        <a:rPr lang="en-GB" sz="2200" i="1">
                          <a:latin typeface="Calibri"/>
                          <a:ea typeface="Calibri"/>
                          <a:cs typeface="Calibri"/>
                          <a:sym typeface="Calibri"/>
                        </a:rPr>
                        <a:t>should</a:t>
                      </a:r>
                      <a:r>
                        <a:rPr lang="en-GB" sz="2200">
                          <a:latin typeface="Calibri"/>
                          <a:ea typeface="Calibri"/>
                          <a:cs typeface="Calibri"/>
                          <a:sym typeface="Calibri"/>
                        </a:rPr>
                        <a:t> improve lives.</a:t>
                      </a:r>
                      <a:endParaRPr sz="2200">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1"/>
                  </a:ext>
                </a:extLst>
              </a:tr>
            </a:tbl>
          </a:graphicData>
        </a:graphic>
      </p:graphicFrame>
      <p:pic>
        <p:nvPicPr>
          <p:cNvPr id="376" name="Google Shape;376;g1f35bf6e527_0_35" descr="A picture containing game&#10;&#10;Description automatically generated"/>
          <p:cNvPicPr preferRelativeResize="0"/>
          <p:nvPr/>
        </p:nvPicPr>
        <p:blipFill rotWithShape="1">
          <a:blip r:embed="rId3">
            <a:alphaModFix/>
          </a:blip>
          <a:srcRect t="27030" r="6881" b="64199"/>
          <a:stretch/>
        </p:blipFill>
        <p:spPr>
          <a:xfrm>
            <a:off x="477625" y="523248"/>
            <a:ext cx="11535140" cy="194349"/>
          </a:xfrm>
          <a:prstGeom prst="rect">
            <a:avLst/>
          </a:prstGeom>
          <a:noFill/>
          <a:ln>
            <a:noFill/>
          </a:ln>
        </p:spPr>
      </p:pic>
      <p:sp>
        <p:nvSpPr>
          <p:cNvPr id="377" name="Google Shape;377;g1f35bf6e527_0_35"/>
          <p:cNvSpPr txBox="1"/>
          <p:nvPr/>
        </p:nvSpPr>
        <p:spPr>
          <a:xfrm>
            <a:off x="548050" y="120875"/>
            <a:ext cx="9097800" cy="7176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0"/>
              </a:spcAft>
              <a:buClr>
                <a:srgbClr val="000000"/>
              </a:buClr>
              <a:buSzPts val="2500"/>
              <a:buFont typeface="Arial"/>
              <a:buNone/>
            </a:pPr>
            <a:r>
              <a:rPr lang="en-GB" sz="2400" b="1" i="0" u="none" strike="noStrike" cap="none">
                <a:solidFill>
                  <a:srgbClr val="212121"/>
                </a:solidFill>
                <a:latin typeface="Calibri"/>
                <a:ea typeface="Calibri"/>
                <a:cs typeface="Calibri"/>
                <a:sym typeface="Calibri"/>
              </a:rPr>
              <a:t>CAB </a:t>
            </a:r>
            <a:r>
              <a:rPr lang="en-GB" sz="2400" b="1">
                <a:solidFill>
                  <a:srgbClr val="212121"/>
                </a:solidFill>
                <a:latin typeface="Calibri"/>
                <a:ea typeface="Calibri"/>
                <a:cs typeface="Calibri"/>
                <a:sym typeface="Calibri"/>
              </a:rPr>
              <a:t>“</a:t>
            </a:r>
            <a:r>
              <a:rPr lang="en-GB" sz="2400" b="1" i="0" u="none" strike="noStrike" cap="none">
                <a:solidFill>
                  <a:srgbClr val="212121"/>
                </a:solidFill>
                <a:latin typeface="Calibri"/>
                <a:ea typeface="Calibri"/>
                <a:cs typeface="Calibri"/>
                <a:sym typeface="Calibri"/>
              </a:rPr>
              <a:t>Fair </a:t>
            </a:r>
            <a:r>
              <a:rPr lang="en-GB" sz="2400" b="1">
                <a:solidFill>
                  <a:srgbClr val="212121"/>
                </a:solidFill>
                <a:latin typeface="Calibri"/>
                <a:ea typeface="Calibri"/>
                <a:cs typeface="Calibri"/>
                <a:sym typeface="Calibri"/>
              </a:rPr>
              <a:t>U</a:t>
            </a:r>
            <a:r>
              <a:rPr lang="en-GB" sz="2400" b="1" i="0" u="none" strike="noStrike" cap="none">
                <a:solidFill>
                  <a:srgbClr val="212121"/>
                </a:solidFill>
                <a:latin typeface="Calibri"/>
                <a:ea typeface="Calibri"/>
                <a:cs typeface="Calibri"/>
                <a:sym typeface="Calibri"/>
              </a:rPr>
              <a:t>se</a:t>
            </a:r>
            <a:r>
              <a:rPr lang="en-GB" sz="2400" b="1">
                <a:solidFill>
                  <a:srgbClr val="212121"/>
                </a:solidFill>
                <a:latin typeface="Calibri"/>
                <a:ea typeface="Calibri"/>
                <a:cs typeface="Calibri"/>
                <a:sym typeface="Calibri"/>
              </a:rPr>
              <a:t>”</a:t>
            </a:r>
            <a:r>
              <a:rPr lang="en-GB" sz="2400" b="1" i="0" u="none" strike="noStrike" cap="none">
                <a:solidFill>
                  <a:srgbClr val="212121"/>
                </a:solidFill>
                <a:latin typeface="Calibri"/>
                <a:ea typeface="Calibri"/>
                <a:cs typeface="Calibri"/>
                <a:sym typeface="Calibri"/>
              </a:rPr>
              <a:t> claims/intentions</a:t>
            </a:r>
            <a:endParaRPr sz="2400" b="1" i="0" u="none" strike="noStrike" cap="none">
              <a:solidFill>
                <a:srgbClr val="212121"/>
              </a:solidFill>
              <a:latin typeface="Calibri"/>
              <a:ea typeface="Calibri"/>
              <a:cs typeface="Calibri"/>
              <a:sym typeface="Calibri"/>
            </a:endParaRPr>
          </a:p>
        </p:txBody>
      </p:sp>
      <p:sp>
        <p:nvSpPr>
          <p:cNvPr id="378" name="Google Shape;378;g1f35bf6e527_0_35"/>
          <p:cNvSpPr txBox="1"/>
          <p:nvPr/>
        </p:nvSpPr>
        <p:spPr>
          <a:xfrm>
            <a:off x="5897125" y="60450"/>
            <a:ext cx="9097800" cy="717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2500"/>
              <a:buFont typeface="Arial"/>
              <a:buNone/>
            </a:pPr>
            <a:r>
              <a:rPr lang="en-GB" sz="2400" b="1" i="0" u="none" strike="noStrike" cap="none">
                <a:solidFill>
                  <a:srgbClr val="212121"/>
                </a:solidFill>
                <a:latin typeface="Calibri"/>
                <a:ea typeface="Calibri"/>
                <a:cs typeface="Calibri"/>
                <a:sym typeface="Calibri"/>
              </a:rPr>
              <a:t>CAB </a:t>
            </a:r>
            <a:r>
              <a:rPr lang="en-GB" sz="2400" b="1">
                <a:solidFill>
                  <a:srgbClr val="212121"/>
                </a:solidFill>
                <a:latin typeface="Calibri"/>
                <a:ea typeface="Calibri"/>
                <a:cs typeface="Calibri"/>
                <a:sym typeface="Calibri"/>
              </a:rPr>
              <a:t>“</a:t>
            </a:r>
            <a:r>
              <a:rPr lang="en-GB" sz="2400" b="1" i="0" u="none" strike="noStrike" cap="none">
                <a:solidFill>
                  <a:srgbClr val="212121"/>
                </a:solidFill>
                <a:latin typeface="Calibri"/>
                <a:ea typeface="Calibri"/>
                <a:cs typeface="Calibri"/>
                <a:sym typeface="Calibri"/>
              </a:rPr>
              <a:t>Fair </a:t>
            </a:r>
            <a:r>
              <a:rPr lang="en-GB" sz="2400" b="1">
                <a:solidFill>
                  <a:srgbClr val="212121"/>
                </a:solidFill>
                <a:latin typeface="Calibri"/>
                <a:ea typeface="Calibri"/>
                <a:cs typeface="Calibri"/>
                <a:sym typeface="Calibri"/>
              </a:rPr>
              <a:t>U</a:t>
            </a:r>
            <a:r>
              <a:rPr lang="en-GB" sz="2400" b="1" i="0" u="none" strike="noStrike" cap="none">
                <a:solidFill>
                  <a:srgbClr val="212121"/>
                </a:solidFill>
                <a:latin typeface="Calibri"/>
                <a:ea typeface="Calibri"/>
                <a:cs typeface="Calibri"/>
                <a:sym typeface="Calibri"/>
              </a:rPr>
              <a:t>se</a:t>
            </a:r>
            <a:r>
              <a:rPr lang="en-GB" sz="2400" b="1">
                <a:solidFill>
                  <a:srgbClr val="212121"/>
                </a:solidFill>
                <a:latin typeface="Calibri"/>
                <a:ea typeface="Calibri"/>
                <a:cs typeface="Calibri"/>
                <a:sym typeface="Calibri"/>
              </a:rPr>
              <a:t>”</a:t>
            </a:r>
            <a:r>
              <a:rPr lang="en-GB" sz="2400" b="1" i="0" u="none" strike="noStrike" cap="none">
                <a:solidFill>
                  <a:srgbClr val="212121"/>
                </a:solidFill>
                <a:latin typeface="Calibri"/>
                <a:ea typeface="Calibri"/>
                <a:cs typeface="Calibri"/>
                <a:sym typeface="Calibri"/>
              </a:rPr>
              <a:t> Reality/consequences</a:t>
            </a:r>
            <a:endParaRPr sz="2400" b="1" i="0" u="none" strike="noStrike" cap="none">
              <a:solidFill>
                <a:srgbClr val="21212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ctrTitle"/>
          </p:nvPr>
        </p:nvSpPr>
        <p:spPr>
          <a:xfrm>
            <a:off x="995923" y="2142169"/>
            <a:ext cx="10316035" cy="301622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800"/>
              <a:buFont typeface="Century Gothic"/>
              <a:buNone/>
            </a:pPr>
            <a:r>
              <a:rPr lang="en-GB" sz="2800">
                <a:latin typeface="Century Gothic"/>
                <a:ea typeface="Century Gothic"/>
                <a:cs typeface="Century Gothic"/>
                <a:sym typeface="Century Gothic"/>
              </a:rPr>
              <a:t/>
            </a:r>
            <a:br>
              <a:rPr lang="en-GB" sz="2800">
                <a:latin typeface="Century Gothic"/>
                <a:ea typeface="Century Gothic"/>
                <a:cs typeface="Century Gothic"/>
                <a:sym typeface="Century Gothic"/>
              </a:rPr>
            </a:br>
            <a:r>
              <a:rPr lang="en-GB" sz="2800">
                <a:latin typeface="Century Gothic"/>
                <a:ea typeface="Century Gothic"/>
                <a:cs typeface="Century Gothic"/>
                <a:sym typeface="Century Gothic"/>
              </a:rPr>
              <a:t> </a:t>
            </a:r>
            <a:br>
              <a:rPr lang="en-GB" sz="2800">
                <a:latin typeface="Century Gothic"/>
                <a:ea typeface="Century Gothic"/>
                <a:cs typeface="Century Gothic"/>
                <a:sym typeface="Century Gothic"/>
              </a:rPr>
            </a:br>
            <a:endParaRPr sz="2800">
              <a:latin typeface="Century Gothic"/>
              <a:ea typeface="Century Gothic"/>
              <a:cs typeface="Century Gothic"/>
              <a:sym typeface="Century Gothic"/>
            </a:endParaRPr>
          </a:p>
        </p:txBody>
      </p:sp>
      <p:pic>
        <p:nvPicPr>
          <p:cNvPr id="112" name="Google Shape;112;p3" descr="A picture containing game&#10;&#10;Description automatically generated"/>
          <p:cNvPicPr preferRelativeResize="0"/>
          <p:nvPr/>
        </p:nvPicPr>
        <p:blipFill rotWithShape="1">
          <a:blip r:embed="rId3">
            <a:alphaModFix/>
          </a:blip>
          <a:srcRect t="29758" r="6884" b="61472"/>
          <a:stretch/>
        </p:blipFill>
        <p:spPr>
          <a:xfrm>
            <a:off x="477625" y="654786"/>
            <a:ext cx="11535139" cy="194349"/>
          </a:xfrm>
          <a:prstGeom prst="rect">
            <a:avLst/>
          </a:prstGeom>
          <a:noFill/>
          <a:ln>
            <a:noFill/>
          </a:ln>
        </p:spPr>
      </p:pic>
      <p:sp>
        <p:nvSpPr>
          <p:cNvPr id="113" name="Google Shape;113;p3"/>
          <p:cNvSpPr txBox="1"/>
          <p:nvPr/>
        </p:nvSpPr>
        <p:spPr>
          <a:xfrm>
            <a:off x="2123038" y="221758"/>
            <a:ext cx="833080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The IPO, ASA and IBFC thank you for this opportunity to engage </a:t>
            </a:r>
            <a:endParaRPr sz="2400" b="1" i="0" u="none" strike="noStrike" cap="none">
              <a:solidFill>
                <a:schemeClr val="dk1"/>
              </a:solidFill>
              <a:latin typeface="Calibri"/>
              <a:ea typeface="Calibri"/>
              <a:cs typeface="Calibri"/>
              <a:sym typeface="Calibri"/>
            </a:endParaRPr>
          </a:p>
        </p:txBody>
      </p:sp>
      <p:sp>
        <p:nvSpPr>
          <p:cNvPr id="114" name="Google Shape;114;p3"/>
          <p:cNvSpPr txBox="1"/>
          <p:nvPr/>
        </p:nvSpPr>
        <p:spPr>
          <a:xfrm>
            <a:off x="670661" y="1052049"/>
            <a:ext cx="11235600" cy="369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About ASA: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Animation South Africa is an industry association representing the interests of animation and VFX professionals, </a:t>
            </a:r>
            <a:r>
              <a:rPr lang="en-GB" sz="1800" b="0" i="0" u="none" strike="noStrike" cap="none">
                <a:solidFill>
                  <a:schemeClr val="dk1"/>
                </a:solidFill>
                <a:latin typeface="Arial"/>
                <a:ea typeface="Arial"/>
                <a:cs typeface="Arial"/>
                <a:sym typeface="Arial"/>
              </a:rPr>
              <a:t>which includes performers (motion capture artists and voice-over talents)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Our vision is to create the conditions necessary to foster a globally competitive, sustainable, and inclusive growth for the animation and VFX industry in South Africa.</a:t>
            </a:r>
            <a:r>
              <a:rPr lang="en-GB" sz="1400" b="0" i="0" u="none" strike="noStrike" cap="none">
                <a:solidFill>
                  <a:srgbClr val="000000"/>
                </a:solidFill>
                <a:latin typeface="Arial"/>
                <a:ea typeface="Arial"/>
                <a:cs typeface="Arial"/>
                <a:sym typeface="Arial"/>
              </a:rPr>
              <a:t> </a:t>
            </a:r>
            <a:r>
              <a:rPr lang="en-GB" sz="2000" b="0" i="0" u="none" strike="noStrike" cap="none">
                <a:solidFill>
                  <a:schemeClr val="dk1"/>
                </a:solidFill>
                <a:latin typeface="Calibri"/>
                <a:ea typeface="Calibri"/>
                <a:cs typeface="Calibri"/>
                <a:sym typeface="Calibri"/>
              </a:rPr>
              <a:t>All of our efforts are aimed at growing and supporting our industry</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
            </a:r>
            <a:br>
              <a:rPr lang="en-GB" sz="2400" b="0" i="0" u="none" strike="noStrike" cap="none">
                <a:solidFill>
                  <a:schemeClr val="dk1"/>
                </a:solidFill>
                <a:latin typeface="Calibri"/>
                <a:ea typeface="Calibri"/>
                <a:cs typeface="Calibri"/>
                <a:sym typeface="Calibri"/>
              </a:rPr>
            </a:b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5" name="Google Shape;115;p3" descr="A close up of a logo&#10;&#10;Description automatically generated"/>
          <p:cNvPicPr preferRelativeResize="0"/>
          <p:nvPr/>
        </p:nvPicPr>
        <p:blipFill rotWithShape="1">
          <a:blip r:embed="rId4">
            <a:alphaModFix/>
          </a:blip>
          <a:srcRect l="3030" r="-3030"/>
          <a:stretch/>
        </p:blipFill>
        <p:spPr>
          <a:xfrm>
            <a:off x="87183" y="5748338"/>
            <a:ext cx="3993242" cy="1497466"/>
          </a:xfrm>
          <a:prstGeom prst="rect">
            <a:avLst/>
          </a:prstGeom>
          <a:noFill/>
          <a:ln>
            <a:noFill/>
          </a:ln>
        </p:spPr>
      </p:pic>
      <p:pic>
        <p:nvPicPr>
          <p:cNvPr id="116" name="Google Shape;116;p3" descr="https://lh3.googleusercontent.com/3PKr0pfU0wP60gvhx7QFRAsq6JVAHzcymtk2Gs6mpjNyZzKEr5u1LlY7OXRewACR8u64bM57oNnaJNl-Uu5xgEZ5tbWI13aAcmNP0hqDyV2iMMatByL0pTz4wwgvnlYpyZ24xRTe"/>
          <p:cNvPicPr preferRelativeResize="0"/>
          <p:nvPr/>
        </p:nvPicPr>
        <p:blipFill rotWithShape="1">
          <a:blip r:embed="rId5">
            <a:alphaModFix/>
          </a:blip>
          <a:srcRect/>
          <a:stretch/>
        </p:blipFill>
        <p:spPr>
          <a:xfrm>
            <a:off x="5498001" y="5868975"/>
            <a:ext cx="960548" cy="943725"/>
          </a:xfrm>
          <a:prstGeom prst="rect">
            <a:avLst/>
          </a:prstGeom>
          <a:noFill/>
          <a:ln>
            <a:noFill/>
          </a:ln>
        </p:spPr>
      </p:pic>
      <p:pic>
        <p:nvPicPr>
          <p:cNvPr id="117" name="Google Shape;117;p3"/>
          <p:cNvPicPr preferRelativeResize="0"/>
          <p:nvPr/>
        </p:nvPicPr>
        <p:blipFill rotWithShape="1">
          <a:blip r:embed="rId6">
            <a:alphaModFix/>
          </a:blip>
          <a:srcRect l="8670" r="-8669"/>
          <a:stretch/>
        </p:blipFill>
        <p:spPr>
          <a:xfrm>
            <a:off x="8924125" y="5327626"/>
            <a:ext cx="3088650" cy="21838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g206b3ea94ab_0_57"/>
          <p:cNvPicPr preferRelativeResize="0"/>
          <p:nvPr/>
        </p:nvPicPr>
        <p:blipFill rotWithShape="1">
          <a:blip r:embed="rId3">
            <a:alphaModFix/>
          </a:blip>
          <a:srcRect/>
          <a:stretch/>
        </p:blipFill>
        <p:spPr>
          <a:xfrm>
            <a:off x="1026162" y="2327625"/>
            <a:ext cx="10438074" cy="2617550"/>
          </a:xfrm>
          <a:prstGeom prst="rect">
            <a:avLst/>
          </a:prstGeom>
          <a:noFill/>
          <a:ln>
            <a:noFill/>
          </a:ln>
        </p:spPr>
      </p:pic>
      <p:sp>
        <p:nvSpPr>
          <p:cNvPr id="385" name="Google Shape;385;g206b3ea94ab_0_57"/>
          <p:cNvSpPr txBox="1"/>
          <p:nvPr/>
        </p:nvSpPr>
        <p:spPr>
          <a:xfrm>
            <a:off x="1882850" y="0"/>
            <a:ext cx="9097800" cy="9000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GB" sz="2400" b="1" i="0" u="none" strike="noStrike" cap="none">
                <a:solidFill>
                  <a:srgbClr val="212121"/>
                </a:solidFill>
                <a:latin typeface="Calibri"/>
                <a:ea typeface="Calibri"/>
                <a:cs typeface="Calibri"/>
                <a:sym typeface="Calibri"/>
              </a:rPr>
              <a:t>The state owns what it directs and controls</a:t>
            </a:r>
            <a:endParaRPr sz="2400" b="1" i="0" u="none" strike="noStrike" cap="none">
              <a:solidFill>
                <a:srgbClr val="212121"/>
              </a:solidFill>
              <a:latin typeface="Calibri"/>
              <a:ea typeface="Calibri"/>
              <a:cs typeface="Calibri"/>
              <a:sym typeface="Calibri"/>
            </a:endParaRPr>
          </a:p>
        </p:txBody>
      </p:sp>
      <p:pic>
        <p:nvPicPr>
          <p:cNvPr id="386" name="Google Shape;386;g206b3ea94ab_0_57" descr="A picture containing game&#10;&#10;Description automatically generated"/>
          <p:cNvPicPr preferRelativeResize="0"/>
          <p:nvPr/>
        </p:nvPicPr>
        <p:blipFill rotWithShape="1">
          <a:blip r:embed="rId4">
            <a:alphaModFix/>
          </a:blip>
          <a:srcRect t="29757" r="6880" b="61473"/>
          <a:stretch/>
        </p:blipFill>
        <p:spPr>
          <a:xfrm>
            <a:off x="477625" y="545923"/>
            <a:ext cx="11535140" cy="1943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graphicFrame>
        <p:nvGraphicFramePr>
          <p:cNvPr id="392" name="Google Shape;392;g206b3ea94ab_0_111"/>
          <p:cNvGraphicFramePr/>
          <p:nvPr/>
        </p:nvGraphicFramePr>
        <p:xfrm>
          <a:off x="952500" y="1377150"/>
          <a:ext cx="3000000" cy="3000000"/>
        </p:xfrm>
        <a:graphic>
          <a:graphicData uri="http://schemas.openxmlformats.org/drawingml/2006/table">
            <a:tbl>
              <a:tblPr>
                <a:noFill/>
                <a:tableStyleId>{52DE2CC5-1A8A-4A37-8F84-471A20324A90}</a:tableStyleId>
              </a:tblPr>
              <a:tblGrid>
                <a:gridCol w="2847400">
                  <a:extLst>
                    <a:ext uri="{9D8B030D-6E8A-4147-A177-3AD203B41FA5}">
                      <a16:colId xmlns:a16="http://schemas.microsoft.com/office/drawing/2014/main" xmlns="" val="20000"/>
                    </a:ext>
                  </a:extLst>
                </a:gridCol>
                <a:gridCol w="7439600">
                  <a:extLst>
                    <a:ext uri="{9D8B030D-6E8A-4147-A177-3AD203B41FA5}">
                      <a16:colId xmlns:a16="http://schemas.microsoft.com/office/drawing/2014/main" xmlns="" val="20001"/>
                    </a:ext>
                  </a:extLst>
                </a:gridCol>
              </a:tblGrid>
              <a:tr h="381000">
                <a:tc>
                  <a:txBody>
                    <a:bodyPr/>
                    <a:lstStyle/>
                    <a:p>
                      <a:pPr marL="0" marR="0" lvl="0" indent="0" algn="l" rtl="0">
                        <a:lnSpc>
                          <a:spcPct val="100000"/>
                        </a:lnSpc>
                        <a:spcBef>
                          <a:spcPts val="0"/>
                        </a:spcBef>
                        <a:spcAft>
                          <a:spcPts val="0"/>
                        </a:spcAft>
                        <a:buClr>
                          <a:schemeClr val="dk1"/>
                        </a:buClr>
                        <a:buSzPts val="1100"/>
                        <a:buFont typeface="Arial"/>
                        <a:buNone/>
                      </a:pPr>
                      <a:r>
                        <a:rPr lang="en-GB" sz="1900" u="none" strike="noStrike" cap="none">
                          <a:solidFill>
                            <a:schemeClr val="dk1"/>
                          </a:solidFill>
                          <a:latin typeface="Calibri"/>
                          <a:ea typeface="Calibri"/>
                          <a:cs typeface="Calibri"/>
                          <a:sym typeface="Calibri"/>
                        </a:rPr>
                        <a:t>The state wants to be able to own what it directs and controls</a:t>
                      </a:r>
                      <a:endParaRPr sz="19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GB" sz="1900" u="none" strike="noStrike" cap="none">
                          <a:solidFill>
                            <a:schemeClr val="dk1"/>
                          </a:solidFill>
                          <a:latin typeface="Calibri"/>
                          <a:ea typeface="Calibri"/>
                          <a:cs typeface="Calibri"/>
                          <a:sym typeface="Calibri"/>
                        </a:rPr>
                        <a:t>This will mean that creators can never contract out of surrendering their copyright to the State where they do work for them under their direction and control. </a:t>
                      </a:r>
                      <a:endParaRPr sz="19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9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900">
                          <a:solidFill>
                            <a:schemeClr val="dk1"/>
                          </a:solidFill>
                          <a:latin typeface="Calibri"/>
                          <a:ea typeface="Calibri"/>
                          <a:cs typeface="Calibri"/>
                          <a:sym typeface="Calibri"/>
                        </a:rPr>
                        <a:t>Creatives and producers currently have little or no ownership in their IP of Commissioned Works rendering possible ongoing commercial exploitation null and void and thus detrimental to the future growth and sustainability of the industry, most of who are small businesses.</a:t>
                      </a:r>
                      <a:endParaRPr sz="19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9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900" u="none" strike="noStrike" cap="none">
                          <a:solidFill>
                            <a:schemeClr val="dk1"/>
                          </a:solidFill>
                          <a:latin typeface="Calibri"/>
                          <a:ea typeface="Calibri"/>
                          <a:cs typeface="Calibri"/>
                          <a:sym typeface="Calibri"/>
                        </a:rPr>
                        <a:t>There will also be legal uncertainty as to whether abidance with state-owned funding body requirements could be construed as under their “direction and control”. It</a:t>
                      </a:r>
                      <a:r>
                        <a:rPr lang="en-GB" sz="1900">
                          <a:solidFill>
                            <a:schemeClr val="dk1"/>
                          </a:solidFill>
                          <a:latin typeface="Calibri"/>
                          <a:ea typeface="Calibri"/>
                          <a:cs typeface="Calibri"/>
                          <a:sym typeface="Calibri"/>
                        </a:rPr>
                        <a:t>’s ambiguous.</a:t>
                      </a:r>
                      <a:endParaRPr sz="1900" b="1" u="none" strike="noStrike" cap="none">
                        <a:solidFill>
                          <a:srgbClr val="21212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endParaRPr sz="19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0"/>
                  </a:ext>
                </a:extLst>
              </a:tr>
            </a:tbl>
          </a:graphicData>
        </a:graphic>
      </p:graphicFrame>
      <p:pic>
        <p:nvPicPr>
          <p:cNvPr id="393" name="Google Shape;393;g206b3ea94ab_0_111" descr="A picture containing game&#10;&#10;Description automatically generated"/>
          <p:cNvPicPr preferRelativeResize="0"/>
          <p:nvPr/>
        </p:nvPicPr>
        <p:blipFill rotWithShape="1">
          <a:blip r:embed="rId3">
            <a:alphaModFix/>
          </a:blip>
          <a:srcRect t="29757" r="6880" b="61473"/>
          <a:stretch/>
        </p:blipFill>
        <p:spPr>
          <a:xfrm>
            <a:off x="477625" y="696998"/>
            <a:ext cx="11535140" cy="194349"/>
          </a:xfrm>
          <a:prstGeom prst="rect">
            <a:avLst/>
          </a:prstGeom>
          <a:noFill/>
          <a:ln>
            <a:noFill/>
          </a:ln>
        </p:spPr>
      </p:pic>
      <p:sp>
        <p:nvSpPr>
          <p:cNvPr id="394" name="Google Shape;394;g206b3ea94ab_0_111"/>
          <p:cNvSpPr txBox="1"/>
          <p:nvPr/>
        </p:nvSpPr>
        <p:spPr>
          <a:xfrm>
            <a:off x="1882850" y="166175"/>
            <a:ext cx="9097800" cy="9000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GB" sz="2400" b="1" i="0" u="none" strike="noStrike" cap="none">
                <a:solidFill>
                  <a:srgbClr val="212121"/>
                </a:solidFill>
                <a:latin typeface="Calibri"/>
                <a:ea typeface="Calibri"/>
                <a:cs typeface="Calibri"/>
                <a:sym typeface="Calibri"/>
              </a:rPr>
              <a:t>The state owns what it directs and controls</a:t>
            </a:r>
            <a:endParaRPr sz="2400" b="1" i="0" u="none" strike="noStrike" cap="none">
              <a:solidFill>
                <a:srgbClr val="212121"/>
              </a:solidFill>
              <a:latin typeface="Calibri"/>
              <a:ea typeface="Calibri"/>
              <a:cs typeface="Calibri"/>
              <a:sym typeface="Calibri"/>
            </a:endParaRPr>
          </a:p>
        </p:txBody>
      </p:sp>
      <p:sp>
        <p:nvSpPr>
          <p:cNvPr id="395" name="Google Shape;395;g206b3ea94ab_0_111"/>
          <p:cNvSpPr txBox="1"/>
          <p:nvPr/>
        </p:nvSpPr>
        <p:spPr>
          <a:xfrm>
            <a:off x="6095988" y="815825"/>
            <a:ext cx="9097800" cy="9000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3000"/>
              <a:buFont typeface="Arial"/>
              <a:buNone/>
            </a:pPr>
            <a:r>
              <a:rPr lang="en-GB" sz="2400" b="1" i="0" u="none" strike="noStrike" cap="none">
                <a:solidFill>
                  <a:srgbClr val="212121"/>
                </a:solidFill>
                <a:latin typeface="Calibri"/>
                <a:ea typeface="Calibri"/>
                <a:cs typeface="Calibri"/>
                <a:sym typeface="Calibri"/>
              </a:rPr>
              <a:t>Reality/Consequences </a:t>
            </a:r>
            <a:endParaRPr sz="2400" b="1" i="0" u="none" strike="noStrike" cap="none">
              <a:solidFill>
                <a:srgbClr val="212121"/>
              </a:solidFill>
              <a:latin typeface="Calibri"/>
              <a:ea typeface="Calibri"/>
              <a:cs typeface="Calibri"/>
              <a:sym typeface="Calibri"/>
            </a:endParaRPr>
          </a:p>
        </p:txBody>
      </p:sp>
      <p:sp>
        <p:nvSpPr>
          <p:cNvPr id="396" name="Google Shape;396;g206b3ea94ab_0_111"/>
          <p:cNvSpPr txBox="1"/>
          <p:nvPr/>
        </p:nvSpPr>
        <p:spPr>
          <a:xfrm>
            <a:off x="952500" y="939275"/>
            <a:ext cx="9097800" cy="7176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0"/>
              </a:spcAft>
              <a:buClr>
                <a:srgbClr val="000000"/>
              </a:buClr>
              <a:buSzPts val="3000"/>
              <a:buFont typeface="Arial"/>
              <a:buNone/>
            </a:pPr>
            <a:r>
              <a:rPr lang="en-GB" sz="2400" b="1" i="0" u="none" strike="noStrike" cap="none">
                <a:solidFill>
                  <a:srgbClr val="212121"/>
                </a:solidFill>
                <a:latin typeface="Calibri"/>
                <a:ea typeface="Calibri"/>
                <a:cs typeface="Calibri"/>
                <a:sym typeface="Calibri"/>
              </a:rPr>
              <a:t>Claims /Intentions</a:t>
            </a:r>
            <a:endParaRPr sz="2400" b="1" i="0" u="none" strike="noStrike" cap="none">
              <a:solidFill>
                <a:srgbClr val="21212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g206b3ea94ab_0_67"/>
          <p:cNvPicPr preferRelativeResize="0"/>
          <p:nvPr/>
        </p:nvPicPr>
        <p:blipFill rotWithShape="1">
          <a:blip r:embed="rId3">
            <a:alphaModFix/>
          </a:blip>
          <a:srcRect/>
          <a:stretch/>
        </p:blipFill>
        <p:spPr>
          <a:xfrm>
            <a:off x="1330625" y="968925"/>
            <a:ext cx="9226122" cy="2168575"/>
          </a:xfrm>
          <a:prstGeom prst="rect">
            <a:avLst/>
          </a:prstGeom>
          <a:noFill/>
          <a:ln>
            <a:noFill/>
          </a:ln>
        </p:spPr>
      </p:pic>
      <p:pic>
        <p:nvPicPr>
          <p:cNvPr id="403" name="Google Shape;403;g206b3ea94ab_0_67"/>
          <p:cNvPicPr preferRelativeResize="0"/>
          <p:nvPr/>
        </p:nvPicPr>
        <p:blipFill rotWithShape="1">
          <a:blip r:embed="rId4">
            <a:alphaModFix/>
          </a:blip>
          <a:srcRect/>
          <a:stretch/>
        </p:blipFill>
        <p:spPr>
          <a:xfrm>
            <a:off x="1718025" y="3137500"/>
            <a:ext cx="8179225" cy="2168575"/>
          </a:xfrm>
          <a:prstGeom prst="rect">
            <a:avLst/>
          </a:prstGeom>
          <a:noFill/>
          <a:ln>
            <a:noFill/>
          </a:ln>
        </p:spPr>
      </p:pic>
      <p:sp>
        <p:nvSpPr>
          <p:cNvPr id="404" name="Google Shape;404;g206b3ea94ab_0_67"/>
          <p:cNvSpPr txBox="1"/>
          <p:nvPr/>
        </p:nvSpPr>
        <p:spPr>
          <a:xfrm>
            <a:off x="1411000" y="174650"/>
            <a:ext cx="10153200" cy="9000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GB" sz="2400" b="1" i="0" u="none" strike="noStrike" cap="none">
                <a:solidFill>
                  <a:srgbClr val="212121"/>
                </a:solidFill>
                <a:latin typeface="Calibri"/>
                <a:ea typeface="Calibri"/>
                <a:cs typeface="Calibri"/>
                <a:sym typeface="Calibri"/>
              </a:rPr>
              <a:t>The Minister will decide on contract terms and rates</a:t>
            </a:r>
            <a:endParaRPr sz="2400" b="1" i="0" u="none" strike="noStrike" cap="none">
              <a:solidFill>
                <a:srgbClr val="212121"/>
              </a:solidFill>
              <a:latin typeface="Calibri"/>
              <a:ea typeface="Calibri"/>
              <a:cs typeface="Calibri"/>
              <a:sym typeface="Calibri"/>
            </a:endParaRPr>
          </a:p>
        </p:txBody>
      </p:sp>
      <p:pic>
        <p:nvPicPr>
          <p:cNvPr id="405" name="Google Shape;405;g206b3ea94ab_0_67" descr="A close up of a logo&#10;&#10;Description automatically generated"/>
          <p:cNvPicPr preferRelativeResize="0"/>
          <p:nvPr/>
        </p:nvPicPr>
        <p:blipFill rotWithShape="1">
          <a:blip r:embed="rId5">
            <a:alphaModFix/>
          </a:blip>
          <a:srcRect l="3030" r="-3030"/>
          <a:stretch/>
        </p:blipFill>
        <p:spPr>
          <a:xfrm>
            <a:off x="87183" y="5748338"/>
            <a:ext cx="3993242" cy="1497466"/>
          </a:xfrm>
          <a:prstGeom prst="rect">
            <a:avLst/>
          </a:prstGeom>
          <a:noFill/>
          <a:ln>
            <a:noFill/>
          </a:ln>
        </p:spPr>
      </p:pic>
      <p:pic>
        <p:nvPicPr>
          <p:cNvPr id="406" name="Google Shape;406;g206b3ea94ab_0_67" descr="https://lh3.googleusercontent.com/3PKr0pfU0wP60gvhx7QFRAsq6JVAHzcymtk2Gs6mpjNyZzKEr5u1LlY7OXRewACR8u64bM57oNnaJNl-Uu5xgEZ5tbWI13aAcmNP0hqDyV2iMMatByL0pTz4wwgvnlYpyZ24xRTe"/>
          <p:cNvPicPr preferRelativeResize="0"/>
          <p:nvPr/>
        </p:nvPicPr>
        <p:blipFill rotWithShape="1">
          <a:blip r:embed="rId6">
            <a:alphaModFix/>
          </a:blip>
          <a:srcRect/>
          <a:stretch/>
        </p:blipFill>
        <p:spPr>
          <a:xfrm>
            <a:off x="5498001" y="5868975"/>
            <a:ext cx="960548" cy="943725"/>
          </a:xfrm>
          <a:prstGeom prst="rect">
            <a:avLst/>
          </a:prstGeom>
          <a:noFill/>
          <a:ln>
            <a:noFill/>
          </a:ln>
        </p:spPr>
      </p:pic>
      <p:pic>
        <p:nvPicPr>
          <p:cNvPr id="407" name="Google Shape;407;g206b3ea94ab_0_67"/>
          <p:cNvPicPr preferRelativeResize="0"/>
          <p:nvPr/>
        </p:nvPicPr>
        <p:blipFill rotWithShape="1">
          <a:blip r:embed="rId7">
            <a:alphaModFix/>
          </a:blip>
          <a:srcRect l="8670" r="-8669"/>
          <a:stretch/>
        </p:blipFill>
        <p:spPr>
          <a:xfrm>
            <a:off x="8924125" y="5327626"/>
            <a:ext cx="3088650" cy="2183801"/>
          </a:xfrm>
          <a:prstGeom prst="rect">
            <a:avLst/>
          </a:prstGeom>
          <a:noFill/>
          <a:ln>
            <a:noFill/>
          </a:ln>
        </p:spPr>
      </p:pic>
      <p:pic>
        <p:nvPicPr>
          <p:cNvPr id="408" name="Google Shape;408;g206b3ea94ab_0_67" descr="A picture containing game&#10;&#10;Description automatically generated"/>
          <p:cNvPicPr preferRelativeResize="0"/>
          <p:nvPr/>
        </p:nvPicPr>
        <p:blipFill rotWithShape="1">
          <a:blip r:embed="rId8">
            <a:alphaModFix/>
          </a:blip>
          <a:srcRect t="29757" r="6880" b="61473"/>
          <a:stretch/>
        </p:blipFill>
        <p:spPr>
          <a:xfrm>
            <a:off x="477625" y="696998"/>
            <a:ext cx="11535140" cy="1943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graphicFrame>
        <p:nvGraphicFramePr>
          <p:cNvPr id="414" name="Google Shape;414;g206b3ea94ab_0_101"/>
          <p:cNvGraphicFramePr/>
          <p:nvPr/>
        </p:nvGraphicFramePr>
        <p:xfrm>
          <a:off x="195850" y="1626108"/>
          <a:ext cx="3000000" cy="3000000"/>
        </p:xfrm>
        <a:graphic>
          <a:graphicData uri="http://schemas.openxmlformats.org/drawingml/2006/table">
            <a:tbl>
              <a:tblPr>
                <a:noFill/>
                <a:tableStyleId>{52DE2CC5-1A8A-4A37-8F84-471A20324A90}</a:tableStyleId>
              </a:tblPr>
              <a:tblGrid>
                <a:gridCol w="3118875">
                  <a:extLst>
                    <a:ext uri="{9D8B030D-6E8A-4147-A177-3AD203B41FA5}">
                      <a16:colId xmlns:a16="http://schemas.microsoft.com/office/drawing/2014/main" xmlns="" val="20000"/>
                    </a:ext>
                  </a:extLst>
                </a:gridCol>
                <a:gridCol w="8698050">
                  <a:extLst>
                    <a:ext uri="{9D8B030D-6E8A-4147-A177-3AD203B41FA5}">
                      <a16:colId xmlns:a16="http://schemas.microsoft.com/office/drawing/2014/main" xmlns="" val="20001"/>
                    </a:ext>
                  </a:extLst>
                </a:gridCol>
              </a:tblGrid>
              <a:tr h="2745850">
                <a:tc>
                  <a:txBody>
                    <a:bodyPr/>
                    <a:lstStyle/>
                    <a:p>
                      <a:pPr marL="0" marR="0" lvl="0" indent="0" algn="l" rtl="0">
                        <a:lnSpc>
                          <a:spcPct val="100000"/>
                        </a:lnSpc>
                        <a:spcBef>
                          <a:spcPts val="0"/>
                        </a:spcBef>
                        <a:spcAft>
                          <a:spcPts val="0"/>
                        </a:spcAft>
                        <a:buClr>
                          <a:schemeClr val="dk1"/>
                        </a:buClr>
                        <a:buSzPts val="1100"/>
                        <a:buFont typeface="Arial"/>
                        <a:buNone/>
                      </a:pPr>
                      <a:r>
                        <a:rPr lang="en-GB" sz="2200" u="none" strike="noStrike" cap="none">
                          <a:solidFill>
                            <a:schemeClr val="dk1"/>
                          </a:solidFill>
                          <a:latin typeface="Calibri"/>
                          <a:ea typeface="Calibri"/>
                          <a:cs typeface="Calibri"/>
                          <a:sym typeface="Calibri"/>
                        </a:rPr>
                        <a:t>Creatives are routinely exploited by those who procure their services and works. The government needs to control rates, contracts and tariffs in order to prevent that from happening. </a:t>
                      </a:r>
                      <a:endParaRPr sz="2200" u="none" strike="noStrike" cap="none">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GB" sz="2200" u="none" strike="noStrike" cap="none">
                          <a:solidFill>
                            <a:srgbClr val="222222"/>
                          </a:solidFill>
                          <a:latin typeface="Calibri"/>
                          <a:ea typeface="Calibri"/>
                          <a:cs typeface="Calibri"/>
                          <a:sym typeface="Calibri"/>
                        </a:rPr>
                        <a:t>Producers respond to market drivers and opportunities. If the Minister is able to prescribe the minimum royalty rate, whatever he/she deems fair will supersede whatever agreement would be brokered between parties who would otherwise have been willing to contract with each other. The solution to a few bad deals is to make better deals, not to make it impossible to deals at all.</a:t>
                      </a:r>
                      <a:endParaRPr sz="2200" u="none" strike="noStrike" cap="none">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0"/>
                  </a:ext>
                </a:extLst>
              </a:tr>
              <a:tr h="1235275">
                <a:tc>
                  <a:txBody>
                    <a:bodyPr/>
                    <a:lstStyle/>
                    <a:p>
                      <a:pPr marL="0" marR="0" lvl="0" indent="0" algn="l" rtl="0">
                        <a:lnSpc>
                          <a:spcPct val="115000"/>
                        </a:lnSpc>
                        <a:spcBef>
                          <a:spcPts val="0"/>
                        </a:spcBef>
                        <a:spcAft>
                          <a:spcPts val="0"/>
                        </a:spcAft>
                        <a:buClr>
                          <a:srgbClr val="000000"/>
                        </a:buClr>
                        <a:buSzPts val="2500"/>
                        <a:buFont typeface="Arial"/>
                        <a:buNone/>
                      </a:pPr>
                      <a:r>
                        <a:rPr lang="en-GB" sz="2200" u="none" strike="noStrike" cap="none">
                          <a:latin typeface="Calibri"/>
                          <a:ea typeface="Calibri"/>
                          <a:cs typeface="Calibri"/>
                          <a:sym typeface="Calibri"/>
                        </a:rPr>
                        <a:t>It is possible to standardize contract terms and rates in the audiovisual industry.</a:t>
                      </a:r>
                      <a:endParaRPr sz="2200"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500"/>
                        <a:buFont typeface="Arial"/>
                        <a:buNone/>
                      </a:pPr>
                      <a:r>
                        <a:rPr lang="en-GB" sz="2200" u="none" strike="noStrike" cap="none">
                          <a:solidFill>
                            <a:schemeClr val="dk1"/>
                          </a:solidFill>
                          <a:latin typeface="Calibri"/>
                          <a:ea typeface="Calibri"/>
                          <a:cs typeface="Calibri"/>
                          <a:sym typeface="Calibri"/>
                        </a:rPr>
                        <a:t>This will primarily prejudice small and emerging production companies who can’t afford to pay the rates established production companies pay. If there is no flexibility on rates, contracts and tariffs, they will be unable to secure the work and provide these opportunities to creatives. </a:t>
                      </a:r>
                      <a:endParaRPr sz="2200"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1"/>
                  </a:ext>
                </a:extLst>
              </a:tr>
            </a:tbl>
          </a:graphicData>
        </a:graphic>
      </p:graphicFrame>
      <p:pic>
        <p:nvPicPr>
          <p:cNvPr id="415" name="Google Shape;415;g206b3ea94ab_0_101" descr="A picture containing game&#10;&#10;Description automatically generated"/>
          <p:cNvPicPr preferRelativeResize="0"/>
          <p:nvPr/>
        </p:nvPicPr>
        <p:blipFill rotWithShape="1">
          <a:blip r:embed="rId3">
            <a:alphaModFix/>
          </a:blip>
          <a:srcRect t="29757" r="6880" b="61473"/>
          <a:stretch/>
        </p:blipFill>
        <p:spPr>
          <a:xfrm>
            <a:off x="477625" y="696998"/>
            <a:ext cx="11535140" cy="194349"/>
          </a:xfrm>
          <a:prstGeom prst="rect">
            <a:avLst/>
          </a:prstGeom>
          <a:noFill/>
          <a:ln>
            <a:noFill/>
          </a:ln>
        </p:spPr>
      </p:pic>
      <p:sp>
        <p:nvSpPr>
          <p:cNvPr id="416" name="Google Shape;416;g206b3ea94ab_0_101"/>
          <p:cNvSpPr txBox="1"/>
          <p:nvPr/>
        </p:nvSpPr>
        <p:spPr>
          <a:xfrm>
            <a:off x="5445088" y="968350"/>
            <a:ext cx="9097800" cy="9000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3000"/>
              <a:buFont typeface="Arial"/>
              <a:buNone/>
            </a:pPr>
            <a:r>
              <a:rPr lang="en-GB" sz="2400" b="1" i="0" u="none" strike="noStrike" cap="none">
                <a:solidFill>
                  <a:srgbClr val="212121"/>
                </a:solidFill>
                <a:latin typeface="Calibri"/>
                <a:ea typeface="Calibri"/>
                <a:cs typeface="Calibri"/>
                <a:sym typeface="Calibri"/>
              </a:rPr>
              <a:t>Reality/Consequences </a:t>
            </a:r>
            <a:endParaRPr sz="2400" b="1" i="0" u="none" strike="noStrike" cap="none">
              <a:solidFill>
                <a:srgbClr val="212121"/>
              </a:solidFill>
              <a:latin typeface="Calibri"/>
              <a:ea typeface="Calibri"/>
              <a:cs typeface="Calibri"/>
              <a:sym typeface="Calibri"/>
            </a:endParaRPr>
          </a:p>
        </p:txBody>
      </p:sp>
      <p:sp>
        <p:nvSpPr>
          <p:cNvPr id="417" name="Google Shape;417;g206b3ea94ab_0_101"/>
          <p:cNvSpPr txBox="1"/>
          <p:nvPr/>
        </p:nvSpPr>
        <p:spPr>
          <a:xfrm>
            <a:off x="195850" y="1059550"/>
            <a:ext cx="9097800" cy="7176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0"/>
              </a:spcAft>
              <a:buClr>
                <a:srgbClr val="000000"/>
              </a:buClr>
              <a:buSzPts val="3000"/>
              <a:buFont typeface="Arial"/>
              <a:buNone/>
            </a:pPr>
            <a:r>
              <a:rPr lang="en-GB" sz="2400" b="1" i="0" u="none" strike="noStrike" cap="none">
                <a:solidFill>
                  <a:srgbClr val="212121"/>
                </a:solidFill>
                <a:latin typeface="Calibri"/>
                <a:ea typeface="Calibri"/>
                <a:cs typeface="Calibri"/>
                <a:sym typeface="Calibri"/>
              </a:rPr>
              <a:t>Claims /Intentions</a:t>
            </a:r>
            <a:endParaRPr sz="2400" b="1" i="0" u="none" strike="noStrike" cap="none">
              <a:solidFill>
                <a:srgbClr val="212121"/>
              </a:solidFill>
              <a:latin typeface="Calibri"/>
              <a:ea typeface="Calibri"/>
              <a:cs typeface="Calibri"/>
              <a:sym typeface="Calibri"/>
            </a:endParaRPr>
          </a:p>
        </p:txBody>
      </p:sp>
      <p:sp>
        <p:nvSpPr>
          <p:cNvPr id="418" name="Google Shape;418;g206b3ea94ab_0_101"/>
          <p:cNvSpPr txBox="1"/>
          <p:nvPr/>
        </p:nvSpPr>
        <p:spPr>
          <a:xfrm>
            <a:off x="1411000" y="159550"/>
            <a:ext cx="10153200" cy="9000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GB" sz="2400" b="1" i="0" u="none" strike="noStrike" cap="none">
                <a:solidFill>
                  <a:srgbClr val="212121"/>
                </a:solidFill>
                <a:latin typeface="Calibri"/>
                <a:ea typeface="Calibri"/>
                <a:cs typeface="Calibri"/>
                <a:sym typeface="Calibri"/>
              </a:rPr>
              <a:t>The Minister will decide on contract terms and rates</a:t>
            </a:r>
            <a:endParaRPr sz="2400" b="1" i="0" u="none" strike="noStrike" cap="none">
              <a:solidFill>
                <a:srgbClr val="21212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aphicFrame>
        <p:nvGraphicFramePr>
          <p:cNvPr id="424" name="Google Shape;424;g206b3ea94ab_0_148"/>
          <p:cNvGraphicFramePr/>
          <p:nvPr/>
        </p:nvGraphicFramePr>
        <p:xfrm>
          <a:off x="394450" y="1497325"/>
          <a:ext cx="3000000" cy="3000000"/>
        </p:xfrm>
        <a:graphic>
          <a:graphicData uri="http://schemas.openxmlformats.org/drawingml/2006/table">
            <a:tbl>
              <a:tblPr>
                <a:noFill/>
                <a:tableStyleId>{52DE2CC5-1A8A-4A37-8F84-471A20324A90}</a:tableStyleId>
              </a:tblPr>
              <a:tblGrid>
                <a:gridCol w="3571625">
                  <a:extLst>
                    <a:ext uri="{9D8B030D-6E8A-4147-A177-3AD203B41FA5}">
                      <a16:colId xmlns:a16="http://schemas.microsoft.com/office/drawing/2014/main" xmlns="" val="20000"/>
                    </a:ext>
                  </a:extLst>
                </a:gridCol>
                <a:gridCol w="7831475">
                  <a:extLst>
                    <a:ext uri="{9D8B030D-6E8A-4147-A177-3AD203B41FA5}">
                      <a16:colId xmlns:a16="http://schemas.microsoft.com/office/drawing/2014/main" xmlns="" val="20001"/>
                    </a:ext>
                  </a:extLst>
                </a:gridCol>
              </a:tblGrid>
              <a:tr h="1208600">
                <a:tc>
                  <a:txBody>
                    <a:bodyPr/>
                    <a:lstStyle/>
                    <a:p>
                      <a:pPr marL="0" marR="0" lvl="0" indent="0" algn="l" rtl="0">
                        <a:lnSpc>
                          <a:spcPct val="115000"/>
                        </a:lnSpc>
                        <a:spcBef>
                          <a:spcPts val="0"/>
                        </a:spcBef>
                        <a:spcAft>
                          <a:spcPts val="0"/>
                        </a:spcAft>
                        <a:buClr>
                          <a:srgbClr val="000000"/>
                        </a:buClr>
                        <a:buSzPts val="2300"/>
                        <a:buFont typeface="Arial"/>
                        <a:buNone/>
                      </a:pPr>
                      <a:r>
                        <a:rPr lang="en-GB" sz="2200" u="none" strike="noStrike" cap="none">
                          <a:latin typeface="Calibri"/>
                          <a:ea typeface="Calibri"/>
                          <a:cs typeface="Calibri"/>
                          <a:sym typeface="Calibri"/>
                        </a:rPr>
                        <a:t>The regulations are only “likely” to set minimum standards</a:t>
                      </a:r>
                      <a:endParaRPr sz="2200"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300"/>
                        <a:buFont typeface="Arial"/>
                        <a:buNone/>
                      </a:pPr>
                      <a:r>
                        <a:rPr lang="en-GB" sz="2200" u="none" strike="noStrike" cap="none">
                          <a:latin typeface="Calibri"/>
                          <a:ea typeface="Calibri"/>
                          <a:cs typeface="Calibri"/>
                          <a:sym typeface="Calibri"/>
                        </a:rPr>
                        <a:t>The bill does not say so. Regulations will be binding to the all affected industries.</a:t>
                      </a:r>
                      <a:endParaRPr sz="2200" u="none" strike="noStrike" cap="none">
                        <a:solidFill>
                          <a:srgbClr val="222222"/>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0"/>
                  </a:ext>
                </a:extLst>
              </a:tr>
              <a:tr h="1037925">
                <a:tc>
                  <a:txBody>
                    <a:bodyPr/>
                    <a:lstStyle/>
                    <a:p>
                      <a:pPr marL="0" marR="0" lvl="0" indent="0" algn="l" rtl="0">
                        <a:lnSpc>
                          <a:spcPct val="115000"/>
                        </a:lnSpc>
                        <a:spcBef>
                          <a:spcPts val="0"/>
                        </a:spcBef>
                        <a:spcAft>
                          <a:spcPts val="0"/>
                        </a:spcAft>
                        <a:buClr>
                          <a:schemeClr val="dk1"/>
                        </a:buClr>
                        <a:buSzPts val="1100"/>
                        <a:buFont typeface="Arial"/>
                        <a:buNone/>
                      </a:pPr>
                      <a:r>
                        <a:rPr lang="en-GB" sz="2200" u="none" strike="noStrike" cap="none">
                          <a:latin typeface="Calibri"/>
                          <a:ea typeface="Calibri"/>
                          <a:cs typeface="Calibri"/>
                          <a:sym typeface="Calibri"/>
                        </a:rPr>
                        <a:t>The minister is not an industry practitioner and so is an impartial arbiter of disputes.</a:t>
                      </a:r>
                      <a:endParaRPr sz="2200"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GB" sz="2200" u="none" strike="noStrike" cap="none">
                          <a:solidFill>
                            <a:srgbClr val="222222"/>
                          </a:solidFill>
                          <a:latin typeface="Calibri"/>
                          <a:ea typeface="Calibri"/>
                          <a:cs typeface="Calibri"/>
                          <a:sym typeface="Calibri"/>
                        </a:rPr>
                        <a:t>It is wholly inappropriate to allow someone who </a:t>
                      </a:r>
                      <a:r>
                        <a:rPr lang="en-GB" sz="2200">
                          <a:solidFill>
                            <a:srgbClr val="222222"/>
                          </a:solidFill>
                          <a:latin typeface="Calibri"/>
                          <a:ea typeface="Calibri"/>
                          <a:cs typeface="Calibri"/>
                          <a:sym typeface="Calibri"/>
                        </a:rPr>
                        <a:t>may not</a:t>
                      </a:r>
                      <a:r>
                        <a:rPr lang="en-GB" sz="2200" u="none" strike="noStrike" cap="none">
                          <a:solidFill>
                            <a:srgbClr val="222222"/>
                          </a:solidFill>
                          <a:latin typeface="Calibri"/>
                          <a:ea typeface="Calibri"/>
                          <a:cs typeface="Calibri"/>
                          <a:sym typeface="Calibri"/>
                        </a:rPr>
                        <a:t> know the industry (including the legal advisers or politicians) to prescribe rates which cannot apply in every case due to their varying business models and circumstances. </a:t>
                      </a:r>
                      <a:r>
                        <a:rPr lang="en-GB" sz="2200" b="1" u="none" strike="noStrike" cap="none">
                          <a:solidFill>
                            <a:schemeClr val="dk1"/>
                          </a:solidFill>
                          <a:latin typeface="Calibri"/>
                          <a:ea typeface="Calibri"/>
                          <a:cs typeface="Calibri"/>
                          <a:sym typeface="Calibri"/>
                        </a:rPr>
                        <a:t>A one-size-fits all approach simply cannot work</a:t>
                      </a:r>
                      <a:r>
                        <a:rPr lang="en-GB" sz="2200" u="none" strike="noStrike" cap="none">
                          <a:solidFill>
                            <a:schemeClr val="dk1"/>
                          </a:solidFill>
                          <a:latin typeface="Calibri"/>
                          <a:ea typeface="Calibri"/>
                          <a:cs typeface="Calibri"/>
                          <a:sym typeface="Calibri"/>
                        </a:rPr>
                        <a:t> in this sector given the different types of productions and their budgets. It</a:t>
                      </a:r>
                      <a:r>
                        <a:rPr lang="en-GB" sz="2200">
                          <a:solidFill>
                            <a:schemeClr val="dk1"/>
                          </a:solidFill>
                          <a:latin typeface="Calibri"/>
                          <a:ea typeface="Calibri"/>
                          <a:cs typeface="Calibri"/>
                          <a:sym typeface="Calibri"/>
                        </a:rPr>
                        <a:t> makes no provision for the unique and incredibly diverse nature of productions and their budget, sales potential and business models. </a:t>
                      </a:r>
                      <a:r>
                        <a:rPr lang="en-GB" sz="2200" u="none" strike="noStrike" cap="none">
                          <a:solidFill>
                            <a:schemeClr val="dk1"/>
                          </a:solidFill>
                          <a:latin typeface="Calibri"/>
                          <a:ea typeface="Calibri"/>
                          <a:cs typeface="Calibri"/>
                          <a:sym typeface="Calibri"/>
                        </a:rPr>
                        <a:t> Nowhere else in the world does this exist and has sent jitters through the local and international filmmaking community. </a:t>
                      </a:r>
                      <a:endParaRPr sz="2200"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1"/>
                  </a:ext>
                </a:extLst>
              </a:tr>
            </a:tbl>
          </a:graphicData>
        </a:graphic>
      </p:graphicFrame>
      <p:pic>
        <p:nvPicPr>
          <p:cNvPr id="425" name="Google Shape;425;g206b3ea94ab_0_148" descr="A picture containing game&#10;&#10;Description automatically generated"/>
          <p:cNvPicPr preferRelativeResize="0"/>
          <p:nvPr/>
        </p:nvPicPr>
        <p:blipFill rotWithShape="1">
          <a:blip r:embed="rId3">
            <a:alphaModFix/>
          </a:blip>
          <a:srcRect t="29757" r="6880" b="61473"/>
          <a:stretch/>
        </p:blipFill>
        <p:spPr>
          <a:xfrm>
            <a:off x="477625" y="696998"/>
            <a:ext cx="11535140" cy="194349"/>
          </a:xfrm>
          <a:prstGeom prst="rect">
            <a:avLst/>
          </a:prstGeom>
          <a:noFill/>
          <a:ln>
            <a:noFill/>
          </a:ln>
        </p:spPr>
      </p:pic>
      <p:sp>
        <p:nvSpPr>
          <p:cNvPr id="426" name="Google Shape;426;g206b3ea94ab_0_148"/>
          <p:cNvSpPr txBox="1"/>
          <p:nvPr/>
        </p:nvSpPr>
        <p:spPr>
          <a:xfrm>
            <a:off x="1411000" y="68925"/>
            <a:ext cx="10153200" cy="9000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GB" sz="2400" b="1" i="0" u="none" strike="noStrike" cap="none">
                <a:solidFill>
                  <a:srgbClr val="212121"/>
                </a:solidFill>
                <a:latin typeface="Calibri"/>
                <a:ea typeface="Calibri"/>
                <a:cs typeface="Calibri"/>
                <a:sym typeface="Calibri"/>
              </a:rPr>
              <a:t>The Minister will decide on contract terms and rates</a:t>
            </a:r>
            <a:endParaRPr sz="2400" b="1" i="0" u="none" strike="noStrike" cap="none">
              <a:solidFill>
                <a:srgbClr val="212121"/>
              </a:solidFill>
              <a:latin typeface="Calibri"/>
              <a:ea typeface="Calibri"/>
              <a:cs typeface="Calibri"/>
              <a:sym typeface="Calibri"/>
            </a:endParaRPr>
          </a:p>
        </p:txBody>
      </p:sp>
      <p:sp>
        <p:nvSpPr>
          <p:cNvPr id="427" name="Google Shape;427;g206b3ea94ab_0_148"/>
          <p:cNvSpPr txBox="1"/>
          <p:nvPr/>
        </p:nvSpPr>
        <p:spPr>
          <a:xfrm>
            <a:off x="5643688" y="968925"/>
            <a:ext cx="9097800" cy="9000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3000"/>
              <a:buFont typeface="Arial"/>
              <a:buNone/>
            </a:pPr>
            <a:r>
              <a:rPr lang="en-GB" sz="2400" b="1" i="0" u="none" strike="noStrike" cap="none">
                <a:solidFill>
                  <a:srgbClr val="212121"/>
                </a:solidFill>
                <a:latin typeface="Calibri"/>
                <a:ea typeface="Calibri"/>
                <a:cs typeface="Calibri"/>
                <a:sym typeface="Calibri"/>
              </a:rPr>
              <a:t>Reality/Consequences </a:t>
            </a:r>
            <a:endParaRPr sz="2400" b="1" i="0" u="none" strike="noStrike" cap="none">
              <a:solidFill>
                <a:srgbClr val="212121"/>
              </a:solidFill>
              <a:latin typeface="Calibri"/>
              <a:ea typeface="Calibri"/>
              <a:cs typeface="Calibri"/>
              <a:sym typeface="Calibri"/>
            </a:endParaRPr>
          </a:p>
        </p:txBody>
      </p:sp>
      <p:sp>
        <p:nvSpPr>
          <p:cNvPr id="428" name="Google Shape;428;g206b3ea94ab_0_148"/>
          <p:cNvSpPr txBox="1"/>
          <p:nvPr/>
        </p:nvSpPr>
        <p:spPr>
          <a:xfrm>
            <a:off x="394450" y="1060125"/>
            <a:ext cx="9097800" cy="7176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0"/>
              </a:spcAft>
              <a:buClr>
                <a:srgbClr val="000000"/>
              </a:buClr>
              <a:buSzPts val="3000"/>
              <a:buFont typeface="Arial"/>
              <a:buNone/>
            </a:pPr>
            <a:r>
              <a:rPr lang="en-GB" sz="2400" b="1" i="0" u="none" strike="noStrike" cap="none">
                <a:solidFill>
                  <a:srgbClr val="212121"/>
                </a:solidFill>
                <a:latin typeface="Calibri"/>
                <a:ea typeface="Calibri"/>
                <a:cs typeface="Calibri"/>
                <a:sym typeface="Calibri"/>
              </a:rPr>
              <a:t>Claims /Intentions</a:t>
            </a:r>
            <a:endParaRPr sz="2400" b="1" i="0" u="none" strike="noStrike" cap="none">
              <a:solidFill>
                <a:srgbClr val="21212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
          <p:cNvSpPr txBox="1">
            <a:spLocks noGrp="1"/>
          </p:cNvSpPr>
          <p:nvPr>
            <p:ph type="ctrTitle"/>
          </p:nvPr>
        </p:nvSpPr>
        <p:spPr>
          <a:xfrm>
            <a:off x="995923" y="2142169"/>
            <a:ext cx="10316035" cy="301622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800"/>
              <a:buFont typeface="Century Gothic"/>
              <a:buNone/>
            </a:pPr>
            <a:r>
              <a:rPr lang="en-GB" sz="2800">
                <a:latin typeface="Century Gothic"/>
                <a:ea typeface="Century Gothic"/>
                <a:cs typeface="Century Gothic"/>
                <a:sym typeface="Century Gothic"/>
              </a:rPr>
              <a:t/>
            </a:r>
            <a:br>
              <a:rPr lang="en-GB" sz="2800">
                <a:latin typeface="Century Gothic"/>
                <a:ea typeface="Century Gothic"/>
                <a:cs typeface="Century Gothic"/>
                <a:sym typeface="Century Gothic"/>
              </a:rPr>
            </a:br>
            <a:r>
              <a:rPr lang="en-GB" sz="2800">
                <a:latin typeface="Century Gothic"/>
                <a:ea typeface="Century Gothic"/>
                <a:cs typeface="Century Gothic"/>
                <a:sym typeface="Century Gothic"/>
              </a:rPr>
              <a:t> </a:t>
            </a:r>
            <a:br>
              <a:rPr lang="en-GB" sz="2800">
                <a:latin typeface="Century Gothic"/>
                <a:ea typeface="Century Gothic"/>
                <a:cs typeface="Century Gothic"/>
                <a:sym typeface="Century Gothic"/>
              </a:rPr>
            </a:br>
            <a:endParaRPr sz="2800">
              <a:latin typeface="Century Gothic"/>
              <a:ea typeface="Century Gothic"/>
              <a:cs typeface="Century Gothic"/>
              <a:sym typeface="Century Gothic"/>
            </a:endParaRPr>
          </a:p>
        </p:txBody>
      </p:sp>
      <p:pic>
        <p:nvPicPr>
          <p:cNvPr id="434" name="Google Shape;434;p5" descr="A picture containing game&#10;&#10;Description automatically generated"/>
          <p:cNvPicPr preferRelativeResize="0"/>
          <p:nvPr/>
        </p:nvPicPr>
        <p:blipFill rotWithShape="1">
          <a:blip r:embed="rId3">
            <a:alphaModFix/>
          </a:blip>
          <a:srcRect t="29758" r="6884" b="61472"/>
          <a:stretch/>
        </p:blipFill>
        <p:spPr>
          <a:xfrm>
            <a:off x="553949" y="520468"/>
            <a:ext cx="11535139" cy="194349"/>
          </a:xfrm>
          <a:prstGeom prst="rect">
            <a:avLst/>
          </a:prstGeom>
          <a:noFill/>
          <a:ln>
            <a:noFill/>
          </a:ln>
        </p:spPr>
      </p:pic>
      <p:sp>
        <p:nvSpPr>
          <p:cNvPr id="435" name="Google Shape;435;p5"/>
          <p:cNvSpPr txBox="1"/>
          <p:nvPr/>
        </p:nvSpPr>
        <p:spPr>
          <a:xfrm>
            <a:off x="4593968" y="137551"/>
            <a:ext cx="338894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Our call </a:t>
            </a:r>
            <a:endParaRPr sz="2400" b="1" i="0" u="none" strike="noStrike" cap="none">
              <a:solidFill>
                <a:schemeClr val="dk1"/>
              </a:solidFill>
              <a:latin typeface="Calibri"/>
              <a:ea typeface="Calibri"/>
              <a:cs typeface="Calibri"/>
              <a:sym typeface="Calibri"/>
            </a:endParaRPr>
          </a:p>
        </p:txBody>
      </p:sp>
      <p:sp>
        <p:nvSpPr>
          <p:cNvPr id="436" name="Google Shape;436;p5"/>
          <p:cNvSpPr txBox="1"/>
          <p:nvPr/>
        </p:nvSpPr>
        <p:spPr>
          <a:xfrm>
            <a:off x="670628" y="919279"/>
            <a:ext cx="11235600" cy="4525200"/>
          </a:xfrm>
          <a:prstGeom prst="rect">
            <a:avLst/>
          </a:prstGeom>
          <a:noFill/>
          <a:ln>
            <a:noFill/>
          </a:ln>
        </p:spPr>
        <p:txBody>
          <a:bodyPr spcFirstLastPara="1" wrap="square" lIns="91425" tIns="45700" rIns="91425" bIns="45700" anchor="t" anchorCtr="0">
            <a:spAutoFit/>
          </a:bodyPr>
          <a:lstStyle/>
          <a:p>
            <a:pPr marL="457200" marR="0" lvl="0" indent="-381000" algn="l" rtl="0">
              <a:lnSpc>
                <a:spcPct val="100000"/>
              </a:lnSpc>
              <a:spcBef>
                <a:spcPts val="0"/>
              </a:spcBef>
              <a:spcAft>
                <a:spcPts val="0"/>
              </a:spcAft>
              <a:buClr>
                <a:schemeClr val="dk1"/>
              </a:buClr>
              <a:buSzPts val="2400"/>
              <a:buFont typeface="Calibri"/>
              <a:buChar char="●"/>
            </a:pPr>
            <a:r>
              <a:rPr lang="en-GB" sz="2400" b="0" i="0" u="none" strike="noStrike" cap="none">
                <a:solidFill>
                  <a:schemeClr val="dk1"/>
                </a:solidFill>
                <a:latin typeface="Calibri"/>
                <a:ea typeface="Calibri"/>
                <a:cs typeface="Calibri"/>
                <a:sym typeface="Calibri"/>
              </a:rPr>
              <a:t>We, the IPO, the IBFC and Animation South Africa, join other industry organisations and sectors in unanimously calling for these Bills to be rejected.</a:t>
            </a: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en-GB" sz="2400" b="0" i="0" u="none" strike="noStrike" cap="none">
                <a:solidFill>
                  <a:schemeClr val="dk1"/>
                </a:solidFill>
                <a:latin typeface="Calibri"/>
                <a:ea typeface="Calibri"/>
                <a:cs typeface="Calibri"/>
                <a:sym typeface="Calibri"/>
              </a:rPr>
              <a:t>They are fundamentally flawed, fraught with unintended consequences and open to a Constitutional Court challenge, and the immense economic harm they will bring to </a:t>
            </a:r>
            <a:r>
              <a:rPr lang="en-GB" sz="2400" b="0" i="1" u="none" strike="noStrike" cap="none">
                <a:solidFill>
                  <a:schemeClr val="dk1"/>
                </a:solidFill>
                <a:latin typeface="Calibri"/>
                <a:ea typeface="Calibri"/>
                <a:cs typeface="Calibri"/>
                <a:sym typeface="Calibri"/>
              </a:rPr>
              <a:t>all </a:t>
            </a:r>
            <a:r>
              <a:rPr lang="en-GB" sz="2400" b="0" i="0" u="none" strike="noStrike" cap="none">
                <a:solidFill>
                  <a:schemeClr val="dk1"/>
                </a:solidFill>
                <a:latin typeface="Calibri"/>
                <a:ea typeface="Calibri"/>
                <a:cs typeface="Calibri"/>
                <a:sym typeface="Calibri"/>
              </a:rPr>
              <a:t>in the Creative Industries cannot be addressed by way of some minor amendments.</a:t>
            </a: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en-GB" sz="2400" b="0" i="0" u="none" strike="noStrike" cap="none">
                <a:solidFill>
                  <a:schemeClr val="dk1"/>
                </a:solidFill>
                <a:latin typeface="Calibri"/>
                <a:ea typeface="Calibri"/>
                <a:cs typeface="Calibri"/>
                <a:sym typeface="Calibri"/>
              </a:rPr>
              <a:t>They need to be redrafted following proper local and international research and real consultation with industry bodies.</a:t>
            </a: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en-GB" sz="2400" b="0" i="0" u="none" strike="noStrike" cap="none">
                <a:solidFill>
                  <a:schemeClr val="dk1"/>
                </a:solidFill>
                <a:latin typeface="Calibri"/>
                <a:ea typeface="Calibri"/>
                <a:cs typeface="Calibri"/>
                <a:sym typeface="Calibri"/>
              </a:rPr>
              <a:t>The redraft needs to be subjected to a </a:t>
            </a:r>
            <a:r>
              <a:rPr lang="en-GB" sz="2400" b="0" i="1" u="none" strike="noStrike" cap="none">
                <a:solidFill>
                  <a:schemeClr val="dk1"/>
                </a:solidFill>
                <a:latin typeface="Calibri"/>
                <a:ea typeface="Calibri"/>
                <a:cs typeface="Calibri"/>
                <a:sym typeface="Calibri"/>
              </a:rPr>
              <a:t>comprehensive </a:t>
            </a:r>
            <a:r>
              <a:rPr lang="en-GB" sz="2400" b="0" i="0" u="none" strike="noStrike" cap="none">
                <a:solidFill>
                  <a:schemeClr val="dk1"/>
                </a:solidFill>
                <a:latin typeface="Calibri"/>
                <a:ea typeface="Calibri"/>
                <a:cs typeface="Calibri"/>
                <a:sym typeface="Calibri"/>
              </a:rPr>
              <a:t>Social and Economic Impact Assessment Study, which must be published to enable the legislators and interested and affected parties to engage with and respond to it. </a:t>
            </a: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en-GB" sz="2400" b="0" i="0" u="none" strike="noStrike" cap="none">
                <a:solidFill>
                  <a:schemeClr val="dk1"/>
                </a:solidFill>
                <a:latin typeface="Calibri"/>
                <a:ea typeface="Calibri"/>
                <a:cs typeface="Calibri"/>
                <a:sym typeface="Calibri"/>
              </a:rPr>
              <a:t>Only thereafter should the redrafted version be Government Gazetted for public comment and next steps of the policymaking process.</a:t>
            </a:r>
            <a:endParaRPr sz="2400" b="0" i="0" u="none" strike="noStrike" cap="none">
              <a:solidFill>
                <a:schemeClr val="dk1"/>
              </a:solidFill>
              <a:latin typeface="Calibri"/>
              <a:ea typeface="Calibri"/>
              <a:cs typeface="Calibri"/>
              <a:sym typeface="Calibri"/>
            </a:endParaRPr>
          </a:p>
        </p:txBody>
      </p:sp>
      <p:pic>
        <p:nvPicPr>
          <p:cNvPr id="437" name="Google Shape;437;p5" descr="A close up of a logo&#10;&#10;Description automatically generated"/>
          <p:cNvPicPr preferRelativeResize="0"/>
          <p:nvPr/>
        </p:nvPicPr>
        <p:blipFill rotWithShape="1">
          <a:blip r:embed="rId4">
            <a:alphaModFix/>
          </a:blip>
          <a:srcRect l="3030" r="-3030"/>
          <a:stretch/>
        </p:blipFill>
        <p:spPr>
          <a:xfrm>
            <a:off x="276058" y="5648913"/>
            <a:ext cx="3993242" cy="1497466"/>
          </a:xfrm>
          <a:prstGeom prst="rect">
            <a:avLst/>
          </a:prstGeom>
          <a:noFill/>
          <a:ln>
            <a:noFill/>
          </a:ln>
        </p:spPr>
      </p:pic>
      <p:pic>
        <p:nvPicPr>
          <p:cNvPr id="438" name="Google Shape;438;p5" descr="https://lh3.googleusercontent.com/3PKr0pfU0wP60gvhx7QFRAsq6JVAHzcymtk2Gs6mpjNyZzKEr5u1LlY7OXRewACR8u64bM57oNnaJNl-Uu5xgEZ5tbWI13aAcmNP0hqDyV2iMMatByL0pTz4wwgvnlYpyZ24xRTe"/>
          <p:cNvPicPr preferRelativeResize="0"/>
          <p:nvPr/>
        </p:nvPicPr>
        <p:blipFill rotWithShape="1">
          <a:blip r:embed="rId5">
            <a:alphaModFix/>
          </a:blip>
          <a:srcRect/>
          <a:stretch/>
        </p:blipFill>
        <p:spPr>
          <a:xfrm>
            <a:off x="5498001" y="5868975"/>
            <a:ext cx="960548" cy="943725"/>
          </a:xfrm>
          <a:prstGeom prst="rect">
            <a:avLst/>
          </a:prstGeom>
          <a:noFill/>
          <a:ln>
            <a:noFill/>
          </a:ln>
        </p:spPr>
      </p:pic>
      <p:pic>
        <p:nvPicPr>
          <p:cNvPr id="439" name="Google Shape;439;p5"/>
          <p:cNvPicPr preferRelativeResize="0"/>
          <p:nvPr/>
        </p:nvPicPr>
        <p:blipFill rotWithShape="1">
          <a:blip r:embed="rId6">
            <a:alphaModFix/>
          </a:blip>
          <a:srcRect l="8670" r="-8669"/>
          <a:stretch/>
        </p:blipFill>
        <p:spPr>
          <a:xfrm>
            <a:off x="8924125" y="5327626"/>
            <a:ext cx="3088650" cy="21838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3"/>
          <p:cNvSpPr txBox="1">
            <a:spLocks noGrp="1"/>
          </p:cNvSpPr>
          <p:nvPr>
            <p:ph type="ctrTitle"/>
          </p:nvPr>
        </p:nvSpPr>
        <p:spPr>
          <a:xfrm>
            <a:off x="702584" y="3202447"/>
            <a:ext cx="10316100" cy="3016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800"/>
              <a:buFont typeface="Century Gothic"/>
              <a:buNone/>
            </a:pPr>
            <a:r>
              <a:rPr lang="en-GB" sz="2800">
                <a:latin typeface="Century Gothic"/>
                <a:ea typeface="Century Gothic"/>
                <a:cs typeface="Century Gothic"/>
                <a:sym typeface="Century Gothic"/>
              </a:rPr>
              <a:t/>
            </a:r>
            <a:br>
              <a:rPr lang="en-GB" sz="2800">
                <a:latin typeface="Century Gothic"/>
                <a:ea typeface="Century Gothic"/>
                <a:cs typeface="Century Gothic"/>
                <a:sym typeface="Century Gothic"/>
              </a:rPr>
            </a:br>
            <a:r>
              <a:rPr lang="en-GB" sz="2800">
                <a:latin typeface="Century Gothic"/>
                <a:ea typeface="Century Gothic"/>
                <a:cs typeface="Century Gothic"/>
                <a:sym typeface="Century Gothic"/>
              </a:rPr>
              <a:t> </a:t>
            </a:r>
            <a:br>
              <a:rPr lang="en-GB" sz="2800">
                <a:latin typeface="Century Gothic"/>
                <a:ea typeface="Century Gothic"/>
                <a:cs typeface="Century Gothic"/>
                <a:sym typeface="Century Gothic"/>
              </a:rPr>
            </a:br>
            <a:endParaRPr sz="2800">
              <a:latin typeface="Century Gothic"/>
              <a:ea typeface="Century Gothic"/>
              <a:cs typeface="Century Gothic"/>
              <a:sym typeface="Century Gothic"/>
            </a:endParaRPr>
          </a:p>
        </p:txBody>
      </p:sp>
      <p:pic>
        <p:nvPicPr>
          <p:cNvPr id="445" name="Google Shape;445;p13" descr="A picture containing game&#10;&#10;Description automatically generated"/>
          <p:cNvPicPr preferRelativeResize="0"/>
          <p:nvPr/>
        </p:nvPicPr>
        <p:blipFill rotWithShape="1">
          <a:blip r:embed="rId3">
            <a:alphaModFix/>
          </a:blip>
          <a:srcRect t="29758" r="6884" b="61472"/>
          <a:stretch/>
        </p:blipFill>
        <p:spPr>
          <a:xfrm>
            <a:off x="477625" y="586248"/>
            <a:ext cx="11535139" cy="194349"/>
          </a:xfrm>
          <a:prstGeom prst="rect">
            <a:avLst/>
          </a:prstGeom>
          <a:noFill/>
          <a:ln>
            <a:noFill/>
          </a:ln>
        </p:spPr>
      </p:pic>
      <p:pic>
        <p:nvPicPr>
          <p:cNvPr id="446" name="Google Shape;446;p13" descr="https://lh3.googleusercontent.com/3PKr0pfU0wP60gvhx7QFRAsq6JVAHzcymtk2Gs6mpjNyZzKEr5u1LlY7OXRewACR8u64bM57oNnaJNl-Uu5xgEZ5tbWI13aAcmNP0hqDyV2iMMatByL0pTz4wwgvnlYpyZ24xRTe"/>
          <p:cNvPicPr preferRelativeResize="0"/>
          <p:nvPr/>
        </p:nvPicPr>
        <p:blipFill rotWithShape="1">
          <a:blip r:embed="rId4">
            <a:alphaModFix/>
          </a:blip>
          <a:srcRect/>
          <a:stretch/>
        </p:blipFill>
        <p:spPr>
          <a:xfrm>
            <a:off x="5498001" y="5868975"/>
            <a:ext cx="960548" cy="943725"/>
          </a:xfrm>
          <a:prstGeom prst="rect">
            <a:avLst/>
          </a:prstGeom>
          <a:noFill/>
          <a:ln>
            <a:noFill/>
          </a:ln>
        </p:spPr>
      </p:pic>
      <p:sp>
        <p:nvSpPr>
          <p:cNvPr id="447" name="Google Shape;447;p13"/>
          <p:cNvSpPr txBox="1"/>
          <p:nvPr/>
        </p:nvSpPr>
        <p:spPr>
          <a:xfrm>
            <a:off x="1386925" y="124550"/>
            <a:ext cx="9182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The AV Sector thanks you for this opportunity to present our case </a:t>
            </a:r>
            <a:endParaRPr sz="2400" b="1" i="0" u="none" strike="noStrike" cap="none">
              <a:solidFill>
                <a:schemeClr val="dk1"/>
              </a:solidFill>
              <a:latin typeface="Calibri"/>
              <a:ea typeface="Calibri"/>
              <a:cs typeface="Calibri"/>
              <a:sym typeface="Calibri"/>
            </a:endParaRPr>
          </a:p>
        </p:txBody>
      </p:sp>
      <p:pic>
        <p:nvPicPr>
          <p:cNvPr id="448" name="Google Shape;448;p13"/>
          <p:cNvPicPr preferRelativeResize="0"/>
          <p:nvPr/>
        </p:nvPicPr>
        <p:blipFill rotWithShape="1">
          <a:blip r:embed="rId5">
            <a:alphaModFix/>
          </a:blip>
          <a:srcRect l="8670" r="-8669"/>
          <a:stretch/>
        </p:blipFill>
        <p:spPr>
          <a:xfrm>
            <a:off x="8924125" y="5327626"/>
            <a:ext cx="3088650" cy="2183801"/>
          </a:xfrm>
          <a:prstGeom prst="rect">
            <a:avLst/>
          </a:prstGeom>
          <a:noFill/>
          <a:ln>
            <a:noFill/>
          </a:ln>
        </p:spPr>
      </p:pic>
      <p:pic>
        <p:nvPicPr>
          <p:cNvPr id="449" name="Google Shape;449;p13" descr="A close up of a logo&#10;&#10;Description automatically generated"/>
          <p:cNvPicPr preferRelativeResize="0"/>
          <p:nvPr/>
        </p:nvPicPr>
        <p:blipFill rotWithShape="1">
          <a:blip r:embed="rId6">
            <a:alphaModFix/>
          </a:blip>
          <a:srcRect l="3030" r="-3030"/>
          <a:stretch/>
        </p:blipFill>
        <p:spPr>
          <a:xfrm>
            <a:off x="276058" y="5648913"/>
            <a:ext cx="3993242" cy="1497466"/>
          </a:xfrm>
          <a:prstGeom prst="rect">
            <a:avLst/>
          </a:prstGeom>
          <a:noFill/>
          <a:ln>
            <a:noFill/>
          </a:ln>
        </p:spPr>
      </p:pic>
      <p:sp>
        <p:nvSpPr>
          <p:cNvPr id="450" name="Google Shape;450;p13"/>
          <p:cNvSpPr txBox="1"/>
          <p:nvPr/>
        </p:nvSpPr>
        <p:spPr>
          <a:xfrm>
            <a:off x="1105750" y="726975"/>
            <a:ext cx="103161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100" i="0" u="none" strike="noStrike" cap="none">
                <a:solidFill>
                  <a:srgbClr val="000000"/>
                </a:solidFill>
                <a:latin typeface="Calibri"/>
                <a:ea typeface="Calibri"/>
                <a:cs typeface="Calibri"/>
                <a:sym typeface="Calibri"/>
              </a:rPr>
              <a:t>Please note, the following local and international organisations </a:t>
            </a:r>
            <a:r>
              <a:rPr lang="en-GB" sz="2100">
                <a:latin typeface="Calibri"/>
                <a:ea typeface="Calibri"/>
                <a:cs typeface="Calibri"/>
                <a:sym typeface="Calibri"/>
              </a:rPr>
              <a:t>and companies have material concerns about the bills and their impact on the AV sector and its downstream beneficiaries and believe they are not fit for purpose. And as such, the Bills should not be approved in their current form</a:t>
            </a:r>
            <a:r>
              <a:rPr lang="en-GB" sz="2000">
                <a:latin typeface="Calibri"/>
                <a:ea typeface="Calibri"/>
                <a:cs typeface="Calibri"/>
                <a:sym typeface="Calibri"/>
              </a:rPr>
              <a:t>. </a:t>
            </a:r>
            <a:endParaRPr sz="2000">
              <a:latin typeface="Calibri"/>
              <a:ea typeface="Calibri"/>
              <a:cs typeface="Calibri"/>
              <a:sym typeface="Calibri"/>
            </a:endParaRPr>
          </a:p>
          <a:p>
            <a:pPr marL="0" marR="0" lvl="0" indent="0" algn="l" rtl="0">
              <a:lnSpc>
                <a:spcPct val="100000"/>
              </a:lnSpc>
              <a:spcBef>
                <a:spcPts val="0"/>
              </a:spcBef>
              <a:spcAft>
                <a:spcPts val="0"/>
              </a:spcAft>
              <a:buNone/>
            </a:pPr>
            <a:endParaRPr sz="1700" b="1"/>
          </a:p>
          <a:p>
            <a:pPr marL="0" marR="0" lvl="0" indent="0" algn="l" rtl="0">
              <a:lnSpc>
                <a:spcPct val="100000"/>
              </a:lnSpc>
              <a:spcBef>
                <a:spcPts val="0"/>
              </a:spcBef>
              <a:spcAft>
                <a:spcPts val="0"/>
              </a:spcAft>
              <a:buNone/>
            </a:pPr>
            <a:endParaRPr sz="1700" b="1"/>
          </a:p>
          <a:p>
            <a:pPr marL="0" marR="0" lvl="0" indent="0" algn="l" rtl="0">
              <a:lnSpc>
                <a:spcPct val="100000"/>
              </a:lnSpc>
              <a:spcBef>
                <a:spcPts val="0"/>
              </a:spcBef>
              <a:spcAft>
                <a:spcPts val="0"/>
              </a:spcAft>
              <a:buNone/>
            </a:pPr>
            <a:endParaRPr/>
          </a:p>
        </p:txBody>
      </p:sp>
      <p:pic>
        <p:nvPicPr>
          <p:cNvPr id="451" name="Google Shape;451;p13"/>
          <p:cNvPicPr preferRelativeResize="0"/>
          <p:nvPr/>
        </p:nvPicPr>
        <p:blipFill>
          <a:blip r:embed="rId7">
            <a:alphaModFix/>
          </a:blip>
          <a:stretch>
            <a:fillRect/>
          </a:stretch>
        </p:blipFill>
        <p:spPr>
          <a:xfrm>
            <a:off x="4065528" y="2332725"/>
            <a:ext cx="4505803" cy="1082925"/>
          </a:xfrm>
          <a:prstGeom prst="rect">
            <a:avLst/>
          </a:prstGeom>
          <a:noFill/>
          <a:ln>
            <a:noFill/>
          </a:ln>
        </p:spPr>
      </p:pic>
      <p:pic>
        <p:nvPicPr>
          <p:cNvPr id="452" name="Google Shape;452;p13"/>
          <p:cNvPicPr preferRelativeResize="0"/>
          <p:nvPr/>
        </p:nvPicPr>
        <p:blipFill>
          <a:blip r:embed="rId8">
            <a:alphaModFix/>
          </a:blip>
          <a:stretch>
            <a:fillRect/>
          </a:stretch>
        </p:blipFill>
        <p:spPr>
          <a:xfrm>
            <a:off x="1114500" y="2332721"/>
            <a:ext cx="2799800" cy="1140692"/>
          </a:xfrm>
          <a:prstGeom prst="rect">
            <a:avLst/>
          </a:prstGeom>
          <a:noFill/>
          <a:ln>
            <a:noFill/>
          </a:ln>
        </p:spPr>
      </p:pic>
      <p:pic>
        <p:nvPicPr>
          <p:cNvPr id="453" name="Google Shape;453;p13"/>
          <p:cNvPicPr preferRelativeResize="0"/>
          <p:nvPr/>
        </p:nvPicPr>
        <p:blipFill>
          <a:blip r:embed="rId9">
            <a:alphaModFix/>
          </a:blip>
          <a:stretch>
            <a:fillRect/>
          </a:stretch>
        </p:blipFill>
        <p:spPr>
          <a:xfrm>
            <a:off x="8605100" y="3933575"/>
            <a:ext cx="3012950" cy="1785450"/>
          </a:xfrm>
          <a:prstGeom prst="rect">
            <a:avLst/>
          </a:prstGeom>
          <a:noFill/>
          <a:ln>
            <a:noFill/>
          </a:ln>
        </p:spPr>
      </p:pic>
      <p:pic>
        <p:nvPicPr>
          <p:cNvPr id="454" name="Google Shape;454;p13"/>
          <p:cNvPicPr preferRelativeResize="0"/>
          <p:nvPr/>
        </p:nvPicPr>
        <p:blipFill>
          <a:blip r:embed="rId10">
            <a:alphaModFix/>
          </a:blip>
          <a:stretch>
            <a:fillRect/>
          </a:stretch>
        </p:blipFill>
        <p:spPr>
          <a:xfrm>
            <a:off x="1039500" y="3612275"/>
            <a:ext cx="2173125" cy="2321148"/>
          </a:xfrm>
          <a:prstGeom prst="rect">
            <a:avLst/>
          </a:prstGeom>
          <a:noFill/>
          <a:ln>
            <a:noFill/>
          </a:ln>
        </p:spPr>
      </p:pic>
      <p:pic>
        <p:nvPicPr>
          <p:cNvPr id="455" name="Google Shape;455;p13"/>
          <p:cNvPicPr preferRelativeResize="0"/>
          <p:nvPr/>
        </p:nvPicPr>
        <p:blipFill>
          <a:blip r:embed="rId11">
            <a:alphaModFix/>
          </a:blip>
          <a:stretch>
            <a:fillRect/>
          </a:stretch>
        </p:blipFill>
        <p:spPr>
          <a:xfrm>
            <a:off x="8851300" y="2067600"/>
            <a:ext cx="2520550" cy="1566700"/>
          </a:xfrm>
          <a:prstGeom prst="rect">
            <a:avLst/>
          </a:prstGeom>
          <a:noFill/>
          <a:ln>
            <a:noFill/>
          </a:ln>
        </p:spPr>
      </p:pic>
      <p:pic>
        <p:nvPicPr>
          <p:cNvPr id="456" name="Google Shape;456;p13"/>
          <p:cNvPicPr preferRelativeResize="0"/>
          <p:nvPr/>
        </p:nvPicPr>
        <p:blipFill>
          <a:blip r:embed="rId12">
            <a:alphaModFix/>
          </a:blip>
          <a:stretch>
            <a:fillRect/>
          </a:stretch>
        </p:blipFill>
        <p:spPr>
          <a:xfrm>
            <a:off x="4237363" y="3896887"/>
            <a:ext cx="3717267" cy="12708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20"/>
          <p:cNvSpPr txBox="1">
            <a:spLocks noGrp="1"/>
          </p:cNvSpPr>
          <p:nvPr>
            <p:ph type="ctrTitle"/>
          </p:nvPr>
        </p:nvSpPr>
        <p:spPr>
          <a:xfrm>
            <a:off x="723859" y="1893434"/>
            <a:ext cx="10316035" cy="301622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800"/>
              <a:buFont typeface="Century Gothic"/>
              <a:buNone/>
            </a:pPr>
            <a:r>
              <a:rPr lang="en-GB" sz="2800">
                <a:latin typeface="Century Gothic"/>
                <a:ea typeface="Century Gothic"/>
                <a:cs typeface="Century Gothic"/>
                <a:sym typeface="Century Gothic"/>
              </a:rPr>
              <a:t/>
            </a:r>
            <a:br>
              <a:rPr lang="en-GB" sz="2800">
                <a:latin typeface="Century Gothic"/>
                <a:ea typeface="Century Gothic"/>
                <a:cs typeface="Century Gothic"/>
                <a:sym typeface="Century Gothic"/>
              </a:rPr>
            </a:br>
            <a:r>
              <a:rPr lang="en-GB" sz="2800">
                <a:latin typeface="Century Gothic"/>
                <a:ea typeface="Century Gothic"/>
                <a:cs typeface="Century Gothic"/>
                <a:sym typeface="Century Gothic"/>
              </a:rPr>
              <a:t> </a:t>
            </a:r>
            <a:br>
              <a:rPr lang="en-GB" sz="2800">
                <a:latin typeface="Century Gothic"/>
                <a:ea typeface="Century Gothic"/>
                <a:cs typeface="Century Gothic"/>
                <a:sym typeface="Century Gothic"/>
              </a:rPr>
            </a:br>
            <a:endParaRPr sz="2800">
              <a:latin typeface="Century Gothic"/>
              <a:ea typeface="Century Gothic"/>
              <a:cs typeface="Century Gothic"/>
              <a:sym typeface="Century Gothic"/>
            </a:endParaRPr>
          </a:p>
        </p:txBody>
      </p:sp>
      <p:pic>
        <p:nvPicPr>
          <p:cNvPr id="462" name="Google Shape;462;p20" descr="A picture containing game&#10;&#10;Description automatically generated"/>
          <p:cNvPicPr preferRelativeResize="0"/>
          <p:nvPr/>
        </p:nvPicPr>
        <p:blipFill rotWithShape="1">
          <a:blip r:embed="rId3">
            <a:alphaModFix/>
          </a:blip>
          <a:srcRect t="29758" r="6884" b="61472"/>
          <a:stretch/>
        </p:blipFill>
        <p:spPr>
          <a:xfrm>
            <a:off x="477625" y="586248"/>
            <a:ext cx="11535139" cy="194349"/>
          </a:xfrm>
          <a:prstGeom prst="rect">
            <a:avLst/>
          </a:prstGeom>
          <a:noFill/>
          <a:ln>
            <a:noFill/>
          </a:ln>
        </p:spPr>
      </p:pic>
      <p:pic>
        <p:nvPicPr>
          <p:cNvPr id="463" name="Google Shape;463;p20" descr="https://lh3.googleusercontent.com/3PKr0pfU0wP60gvhx7QFRAsq6JVAHzcymtk2Gs6mpjNyZzKEr5u1LlY7OXRewACR8u64bM57oNnaJNl-Uu5xgEZ5tbWI13aAcmNP0hqDyV2iMMatByL0pTz4wwgvnlYpyZ24xRTe"/>
          <p:cNvPicPr preferRelativeResize="0"/>
          <p:nvPr/>
        </p:nvPicPr>
        <p:blipFill rotWithShape="1">
          <a:blip r:embed="rId4">
            <a:alphaModFix/>
          </a:blip>
          <a:srcRect/>
          <a:stretch/>
        </p:blipFill>
        <p:spPr>
          <a:xfrm>
            <a:off x="5498001" y="5868975"/>
            <a:ext cx="960548" cy="943725"/>
          </a:xfrm>
          <a:prstGeom prst="rect">
            <a:avLst/>
          </a:prstGeom>
          <a:noFill/>
          <a:ln>
            <a:noFill/>
          </a:ln>
        </p:spPr>
      </p:pic>
      <p:sp>
        <p:nvSpPr>
          <p:cNvPr id="464" name="Google Shape;464;p20"/>
          <p:cNvSpPr txBox="1"/>
          <p:nvPr/>
        </p:nvSpPr>
        <p:spPr>
          <a:xfrm>
            <a:off x="1386925" y="124550"/>
            <a:ext cx="9182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The AV Sector thanks you for this opportunity to present our case </a:t>
            </a:r>
            <a:endParaRPr sz="2400" b="1" i="0" u="none" strike="noStrike" cap="none">
              <a:solidFill>
                <a:schemeClr val="dk1"/>
              </a:solidFill>
              <a:latin typeface="Calibri"/>
              <a:ea typeface="Calibri"/>
              <a:cs typeface="Calibri"/>
              <a:sym typeface="Calibri"/>
            </a:endParaRPr>
          </a:p>
        </p:txBody>
      </p:sp>
      <p:pic>
        <p:nvPicPr>
          <p:cNvPr id="465" name="Google Shape;465;p20"/>
          <p:cNvPicPr preferRelativeResize="0"/>
          <p:nvPr/>
        </p:nvPicPr>
        <p:blipFill rotWithShape="1">
          <a:blip r:embed="rId5">
            <a:alphaModFix/>
          </a:blip>
          <a:srcRect/>
          <a:stretch/>
        </p:blipFill>
        <p:spPr>
          <a:xfrm>
            <a:off x="4547697" y="1893434"/>
            <a:ext cx="2668358" cy="2668358"/>
          </a:xfrm>
          <a:prstGeom prst="rect">
            <a:avLst/>
          </a:prstGeom>
          <a:noFill/>
          <a:ln>
            <a:noFill/>
          </a:ln>
        </p:spPr>
      </p:pic>
      <p:sp>
        <p:nvSpPr>
          <p:cNvPr id="466" name="Google Shape;466;p20"/>
          <p:cNvSpPr txBox="1"/>
          <p:nvPr/>
        </p:nvSpPr>
        <p:spPr>
          <a:xfrm>
            <a:off x="5087007" y="5079208"/>
            <a:ext cx="178253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THANK YOU </a:t>
            </a:r>
            <a:endParaRPr sz="2400" b="1" i="0" u="none" strike="noStrike" cap="none">
              <a:solidFill>
                <a:schemeClr val="dk1"/>
              </a:solidFill>
              <a:latin typeface="Calibri"/>
              <a:ea typeface="Calibri"/>
              <a:cs typeface="Calibri"/>
              <a:sym typeface="Calibri"/>
            </a:endParaRPr>
          </a:p>
        </p:txBody>
      </p:sp>
      <p:pic>
        <p:nvPicPr>
          <p:cNvPr id="467" name="Google Shape;467;p20"/>
          <p:cNvPicPr preferRelativeResize="0"/>
          <p:nvPr/>
        </p:nvPicPr>
        <p:blipFill rotWithShape="1">
          <a:blip r:embed="rId6">
            <a:alphaModFix/>
          </a:blip>
          <a:srcRect l="8670" r="-8669"/>
          <a:stretch/>
        </p:blipFill>
        <p:spPr>
          <a:xfrm>
            <a:off x="8924125" y="5327626"/>
            <a:ext cx="3088650" cy="2183801"/>
          </a:xfrm>
          <a:prstGeom prst="rect">
            <a:avLst/>
          </a:prstGeom>
          <a:noFill/>
          <a:ln>
            <a:noFill/>
          </a:ln>
        </p:spPr>
      </p:pic>
      <p:pic>
        <p:nvPicPr>
          <p:cNvPr id="468" name="Google Shape;468;p20" descr="A close up of a logo&#10;&#10;Description automatically generated"/>
          <p:cNvPicPr preferRelativeResize="0"/>
          <p:nvPr/>
        </p:nvPicPr>
        <p:blipFill rotWithShape="1">
          <a:blip r:embed="rId7">
            <a:alphaModFix/>
          </a:blip>
          <a:srcRect l="3030" r="-3030"/>
          <a:stretch/>
        </p:blipFill>
        <p:spPr>
          <a:xfrm>
            <a:off x="276058" y="5648913"/>
            <a:ext cx="3993242" cy="14974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ctrTitle"/>
          </p:nvPr>
        </p:nvSpPr>
        <p:spPr>
          <a:xfrm>
            <a:off x="995923" y="2142169"/>
            <a:ext cx="10316035" cy="301622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800"/>
              <a:buFont typeface="Century Gothic"/>
              <a:buNone/>
            </a:pPr>
            <a:r>
              <a:rPr lang="en-GB" sz="2800">
                <a:latin typeface="Century Gothic"/>
                <a:ea typeface="Century Gothic"/>
                <a:cs typeface="Century Gothic"/>
                <a:sym typeface="Century Gothic"/>
              </a:rPr>
              <a:t/>
            </a:r>
            <a:br>
              <a:rPr lang="en-GB" sz="2800">
                <a:latin typeface="Century Gothic"/>
                <a:ea typeface="Century Gothic"/>
                <a:cs typeface="Century Gothic"/>
                <a:sym typeface="Century Gothic"/>
              </a:rPr>
            </a:br>
            <a:r>
              <a:rPr lang="en-GB" sz="2800">
                <a:latin typeface="Century Gothic"/>
                <a:ea typeface="Century Gothic"/>
                <a:cs typeface="Century Gothic"/>
                <a:sym typeface="Century Gothic"/>
              </a:rPr>
              <a:t> </a:t>
            </a:r>
            <a:br>
              <a:rPr lang="en-GB" sz="2800">
                <a:latin typeface="Century Gothic"/>
                <a:ea typeface="Century Gothic"/>
                <a:cs typeface="Century Gothic"/>
                <a:sym typeface="Century Gothic"/>
              </a:rPr>
            </a:br>
            <a:endParaRPr sz="2800">
              <a:latin typeface="Century Gothic"/>
              <a:ea typeface="Century Gothic"/>
              <a:cs typeface="Century Gothic"/>
              <a:sym typeface="Century Gothic"/>
            </a:endParaRPr>
          </a:p>
        </p:txBody>
      </p:sp>
      <p:pic>
        <p:nvPicPr>
          <p:cNvPr id="123" name="Google Shape;123;p4" descr="A picture containing game&#10;&#10;Description automatically generated"/>
          <p:cNvPicPr preferRelativeResize="0"/>
          <p:nvPr/>
        </p:nvPicPr>
        <p:blipFill rotWithShape="1">
          <a:blip r:embed="rId3">
            <a:alphaModFix/>
          </a:blip>
          <a:srcRect t="29758" r="6884" b="61472"/>
          <a:stretch/>
        </p:blipFill>
        <p:spPr>
          <a:xfrm>
            <a:off x="477625" y="654786"/>
            <a:ext cx="11535139" cy="194349"/>
          </a:xfrm>
          <a:prstGeom prst="rect">
            <a:avLst/>
          </a:prstGeom>
          <a:noFill/>
          <a:ln>
            <a:noFill/>
          </a:ln>
        </p:spPr>
      </p:pic>
      <p:sp>
        <p:nvSpPr>
          <p:cNvPr id="124" name="Google Shape;124;p4"/>
          <p:cNvSpPr txBox="1"/>
          <p:nvPr/>
        </p:nvSpPr>
        <p:spPr>
          <a:xfrm>
            <a:off x="2123038" y="221758"/>
            <a:ext cx="833080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The IPO, ASA and IBFC thank you for this opportunity to engage </a:t>
            </a:r>
            <a:endParaRPr sz="2400" b="1" i="0" u="none" strike="noStrike" cap="none">
              <a:solidFill>
                <a:schemeClr val="dk1"/>
              </a:solidFill>
              <a:latin typeface="Calibri"/>
              <a:ea typeface="Calibri"/>
              <a:cs typeface="Calibri"/>
              <a:sym typeface="Calibri"/>
            </a:endParaRPr>
          </a:p>
        </p:txBody>
      </p:sp>
      <p:sp>
        <p:nvSpPr>
          <p:cNvPr id="125" name="Google Shape;125;p4"/>
          <p:cNvSpPr txBox="1"/>
          <p:nvPr/>
        </p:nvSpPr>
        <p:spPr>
          <a:xfrm>
            <a:off x="670674" y="1182799"/>
            <a:ext cx="11235600" cy="326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About The IBFC: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The </a:t>
            </a:r>
            <a:r>
              <a:rPr lang="en-GB" sz="2000" b="1" i="0" u="none" strike="noStrike" cap="none">
                <a:solidFill>
                  <a:schemeClr val="dk1"/>
                </a:solidFill>
                <a:latin typeface="Calibri"/>
                <a:ea typeface="Calibri"/>
                <a:cs typeface="Calibri"/>
                <a:sym typeface="Calibri"/>
              </a:rPr>
              <a:t>Independent Black Filmmakers Collective (IBFC)</a:t>
            </a:r>
            <a:r>
              <a:rPr lang="en-GB" sz="2000" b="0" i="0" u="none" strike="noStrike" cap="none">
                <a:solidFill>
                  <a:schemeClr val="dk1"/>
                </a:solidFill>
                <a:latin typeface="Calibri"/>
                <a:ea typeface="Calibri"/>
                <a:cs typeface="Calibri"/>
                <a:sym typeface="Calibri"/>
              </a:rPr>
              <a:t> is a membership-based, non-profit entity supporting collaborative business-to-business networking, advocacy and empowerment of black filmmakers and content producers.  The IBFC’s membership is comprised of wholly black-owned South African film and television production companies, independent filmmakers and content creators, and producers, marketers, exhibitors, distributors, media and entertainment facility owners, and entrepreneurs.</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
            </a:r>
            <a:br>
              <a:rPr lang="en-GB" sz="2000" b="0" i="0" u="none" strike="noStrike" cap="none">
                <a:solidFill>
                  <a:schemeClr val="dk1"/>
                </a:solidFill>
                <a:latin typeface="Calibri"/>
                <a:ea typeface="Calibri"/>
                <a:cs typeface="Calibri"/>
                <a:sym typeface="Calibri"/>
              </a:rPr>
            </a:b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6" name="Google Shape;126;p4" descr="A close up of a logo&#10;&#10;Description automatically generated"/>
          <p:cNvPicPr preferRelativeResize="0"/>
          <p:nvPr/>
        </p:nvPicPr>
        <p:blipFill rotWithShape="1">
          <a:blip r:embed="rId4">
            <a:alphaModFix/>
          </a:blip>
          <a:srcRect l="3030" r="-3030"/>
          <a:stretch/>
        </p:blipFill>
        <p:spPr>
          <a:xfrm>
            <a:off x="87183" y="5748338"/>
            <a:ext cx="3993242" cy="1497466"/>
          </a:xfrm>
          <a:prstGeom prst="rect">
            <a:avLst/>
          </a:prstGeom>
          <a:noFill/>
          <a:ln>
            <a:noFill/>
          </a:ln>
        </p:spPr>
      </p:pic>
      <p:pic>
        <p:nvPicPr>
          <p:cNvPr id="127" name="Google Shape;127;p4" descr="https://lh3.googleusercontent.com/3PKr0pfU0wP60gvhx7QFRAsq6JVAHzcymtk2Gs6mpjNyZzKEr5u1LlY7OXRewACR8u64bM57oNnaJNl-Uu5xgEZ5tbWI13aAcmNP0hqDyV2iMMatByL0pTz4wwgvnlYpyZ24xRTe"/>
          <p:cNvPicPr preferRelativeResize="0"/>
          <p:nvPr/>
        </p:nvPicPr>
        <p:blipFill rotWithShape="1">
          <a:blip r:embed="rId5">
            <a:alphaModFix/>
          </a:blip>
          <a:srcRect/>
          <a:stretch/>
        </p:blipFill>
        <p:spPr>
          <a:xfrm>
            <a:off x="5498001" y="5868975"/>
            <a:ext cx="960548" cy="943725"/>
          </a:xfrm>
          <a:prstGeom prst="rect">
            <a:avLst/>
          </a:prstGeom>
          <a:noFill/>
          <a:ln>
            <a:noFill/>
          </a:ln>
        </p:spPr>
      </p:pic>
      <p:pic>
        <p:nvPicPr>
          <p:cNvPr id="128" name="Google Shape;128;p4"/>
          <p:cNvPicPr preferRelativeResize="0"/>
          <p:nvPr/>
        </p:nvPicPr>
        <p:blipFill rotWithShape="1">
          <a:blip r:embed="rId6">
            <a:alphaModFix/>
          </a:blip>
          <a:srcRect l="8670" r="-8669"/>
          <a:stretch/>
        </p:blipFill>
        <p:spPr>
          <a:xfrm>
            <a:off x="8924125" y="5327626"/>
            <a:ext cx="3088650" cy="21838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06b3ea94ab_2_10"/>
          <p:cNvSpPr txBox="1">
            <a:spLocks noGrp="1"/>
          </p:cNvSpPr>
          <p:nvPr>
            <p:ph type="ctrTitle"/>
          </p:nvPr>
        </p:nvSpPr>
        <p:spPr>
          <a:xfrm>
            <a:off x="995923" y="2142169"/>
            <a:ext cx="10316100" cy="3016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800"/>
              <a:buFont typeface="Century Gothic"/>
              <a:buNone/>
            </a:pPr>
            <a:r>
              <a:rPr lang="en-GB" sz="2800">
                <a:latin typeface="Century Gothic"/>
                <a:ea typeface="Century Gothic"/>
                <a:cs typeface="Century Gothic"/>
                <a:sym typeface="Century Gothic"/>
              </a:rPr>
              <a:t/>
            </a:r>
            <a:br>
              <a:rPr lang="en-GB" sz="2800">
                <a:latin typeface="Century Gothic"/>
                <a:ea typeface="Century Gothic"/>
                <a:cs typeface="Century Gothic"/>
                <a:sym typeface="Century Gothic"/>
              </a:rPr>
            </a:br>
            <a:r>
              <a:rPr lang="en-GB" sz="2800">
                <a:latin typeface="Century Gothic"/>
                <a:ea typeface="Century Gothic"/>
                <a:cs typeface="Century Gothic"/>
                <a:sym typeface="Century Gothic"/>
              </a:rPr>
              <a:t> </a:t>
            </a:r>
            <a:br>
              <a:rPr lang="en-GB" sz="2800">
                <a:latin typeface="Century Gothic"/>
                <a:ea typeface="Century Gothic"/>
                <a:cs typeface="Century Gothic"/>
                <a:sym typeface="Century Gothic"/>
              </a:rPr>
            </a:br>
            <a:endParaRPr sz="2800">
              <a:latin typeface="Century Gothic"/>
              <a:ea typeface="Century Gothic"/>
              <a:cs typeface="Century Gothic"/>
              <a:sym typeface="Century Gothic"/>
            </a:endParaRPr>
          </a:p>
        </p:txBody>
      </p:sp>
      <p:pic>
        <p:nvPicPr>
          <p:cNvPr id="134" name="Google Shape;134;g206b3ea94ab_2_10" descr="A picture containing game&#10;&#10;Description automatically generated"/>
          <p:cNvPicPr preferRelativeResize="0"/>
          <p:nvPr/>
        </p:nvPicPr>
        <p:blipFill rotWithShape="1">
          <a:blip r:embed="rId3">
            <a:alphaModFix/>
          </a:blip>
          <a:srcRect t="29757" r="6880" b="61473"/>
          <a:stretch/>
        </p:blipFill>
        <p:spPr>
          <a:xfrm>
            <a:off x="553949" y="346118"/>
            <a:ext cx="11535140" cy="194349"/>
          </a:xfrm>
          <a:prstGeom prst="rect">
            <a:avLst/>
          </a:prstGeom>
          <a:noFill/>
          <a:ln>
            <a:noFill/>
          </a:ln>
        </p:spPr>
      </p:pic>
      <p:sp>
        <p:nvSpPr>
          <p:cNvPr id="135" name="Google Shape;135;g206b3ea94ab_2_10"/>
          <p:cNvSpPr txBox="1"/>
          <p:nvPr/>
        </p:nvSpPr>
        <p:spPr>
          <a:xfrm>
            <a:off x="4535868" y="1"/>
            <a:ext cx="33888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Our role in the AV sector </a:t>
            </a:r>
            <a:endParaRPr sz="2400" b="1" i="0" u="none" strike="noStrike" cap="none">
              <a:solidFill>
                <a:schemeClr val="dk1"/>
              </a:solidFill>
              <a:latin typeface="Calibri"/>
              <a:ea typeface="Calibri"/>
              <a:cs typeface="Calibri"/>
              <a:sym typeface="Calibri"/>
            </a:endParaRPr>
          </a:p>
        </p:txBody>
      </p:sp>
      <p:sp>
        <p:nvSpPr>
          <p:cNvPr id="136" name="Google Shape;136;g206b3ea94ab_2_10"/>
          <p:cNvSpPr txBox="1"/>
          <p:nvPr/>
        </p:nvSpPr>
        <p:spPr>
          <a:xfrm>
            <a:off x="612465" y="461704"/>
            <a:ext cx="11235600" cy="555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300" b="0" i="0" u="none" strike="noStrike" cap="none">
                <a:solidFill>
                  <a:schemeClr val="dk1"/>
                </a:solidFill>
                <a:latin typeface="Calibri"/>
                <a:ea typeface="Calibri"/>
                <a:cs typeface="Calibri"/>
                <a:sym typeface="Calibri"/>
              </a:rPr>
              <a:t>Jointly, the IPO, IBFC and ASA represent </a:t>
            </a:r>
            <a:r>
              <a:rPr lang="en-GB" sz="2300">
                <a:solidFill>
                  <a:schemeClr val="dk1"/>
                </a:solidFill>
                <a:latin typeface="Calibri"/>
                <a:ea typeface="Calibri"/>
                <a:cs typeface="Calibri"/>
                <a:sym typeface="Calibri"/>
              </a:rPr>
              <a:t>almost all</a:t>
            </a:r>
            <a:r>
              <a:rPr lang="en-GB" sz="2300" b="0" i="0" u="none" strike="noStrike" cap="none">
                <a:solidFill>
                  <a:schemeClr val="dk1"/>
                </a:solidFill>
                <a:latin typeface="Calibri"/>
                <a:ea typeface="Calibri"/>
                <a:cs typeface="Calibri"/>
                <a:sym typeface="Calibri"/>
              </a:rPr>
              <a:t> those companies and individuals responsible for ALL WORK GENERATED IN THE SOUTH AFRICAN AUDIOVISUAL SECTOR:</a:t>
            </a:r>
            <a:endParaRPr sz="1300" b="0" i="0" u="none" strike="noStrike" cap="none">
              <a:solidFill>
                <a:srgbClr val="000000"/>
              </a:solidFill>
              <a:latin typeface="Arial"/>
              <a:ea typeface="Arial"/>
              <a:cs typeface="Arial"/>
              <a:sym typeface="Arial"/>
            </a:endParaRPr>
          </a:p>
          <a:p>
            <a:pPr marL="457200" marR="0" lvl="0" indent="-374650" algn="l" rtl="0">
              <a:lnSpc>
                <a:spcPct val="100000"/>
              </a:lnSpc>
              <a:spcBef>
                <a:spcPts val="0"/>
              </a:spcBef>
              <a:spcAft>
                <a:spcPts val="0"/>
              </a:spcAft>
              <a:buClr>
                <a:schemeClr val="dk1"/>
              </a:buClr>
              <a:buSzPts val="2300"/>
              <a:buFont typeface="Calibri"/>
              <a:buChar char="●"/>
            </a:pPr>
            <a:r>
              <a:rPr lang="en-GB" sz="2300" b="0" i="0" u="none" strike="noStrike" cap="none">
                <a:solidFill>
                  <a:schemeClr val="dk1"/>
                </a:solidFill>
                <a:latin typeface="Calibri"/>
                <a:ea typeface="Calibri"/>
                <a:cs typeface="Calibri"/>
                <a:sym typeface="Calibri"/>
              </a:rPr>
              <a:t>creating work opportunities for writers, actors, crew – from highly skilled to unskilled new industry entrants, publicists, location scouts, stunts people, caterers, drivers, seamstresses, construction workers, artisans, editors, special effects, animators, musicians, animal handlers, voice-over artists, distributors…</a:t>
            </a:r>
            <a:endParaRPr sz="1300" b="0" i="0" u="none" strike="noStrike" cap="none">
              <a:solidFill>
                <a:srgbClr val="000000"/>
              </a:solidFill>
              <a:latin typeface="Arial"/>
              <a:ea typeface="Arial"/>
              <a:cs typeface="Arial"/>
              <a:sym typeface="Arial"/>
            </a:endParaRPr>
          </a:p>
          <a:p>
            <a:pPr marL="457200" marR="0" lvl="0" indent="-374650" algn="l" rtl="0">
              <a:lnSpc>
                <a:spcPct val="100000"/>
              </a:lnSpc>
              <a:spcBef>
                <a:spcPts val="0"/>
              </a:spcBef>
              <a:spcAft>
                <a:spcPts val="0"/>
              </a:spcAft>
              <a:buClr>
                <a:schemeClr val="dk1"/>
              </a:buClr>
              <a:buSzPts val="2300"/>
              <a:buFont typeface="Calibri"/>
              <a:buChar char="●"/>
            </a:pPr>
            <a:r>
              <a:rPr lang="en-GB" sz="2300" b="0" i="0" u="none" strike="noStrike" cap="none">
                <a:solidFill>
                  <a:schemeClr val="dk1"/>
                </a:solidFill>
                <a:latin typeface="Calibri"/>
                <a:ea typeface="Calibri"/>
                <a:cs typeface="Calibri"/>
                <a:sym typeface="Calibri"/>
              </a:rPr>
              <a:t>creating income-generating opportunities for all suppliers to and downstream beneficiaries of  the industry – airlines, studios, logistics, equipment and props hiring, costumiers, transport, hospitality/accommodation, armourers, location scouts, location hire, insurance, florists, health &amp; safety companies, tour operators</a:t>
            </a:r>
            <a:r>
              <a:rPr lang="en-GB" sz="2300">
                <a:solidFill>
                  <a:schemeClr val="dk1"/>
                </a:solidFill>
                <a:latin typeface="Calibri"/>
                <a:ea typeface="Calibri"/>
                <a:cs typeface="Calibri"/>
                <a:sym typeface="Calibri"/>
              </a:rPr>
              <a:t>, </a:t>
            </a:r>
            <a:r>
              <a:rPr lang="en-GB" sz="2300" b="0" i="0" u="none" strike="noStrike" cap="none">
                <a:solidFill>
                  <a:schemeClr val="dk1"/>
                </a:solidFill>
                <a:latin typeface="Calibri"/>
                <a:ea typeface="Calibri"/>
                <a:cs typeface="Calibri"/>
                <a:sym typeface="Calibri"/>
              </a:rPr>
              <a:t>restaurants … and all the p</a:t>
            </a:r>
            <a:r>
              <a:rPr lang="en-GB" sz="2300">
                <a:solidFill>
                  <a:schemeClr val="dk1"/>
                </a:solidFill>
                <a:latin typeface="Calibri"/>
                <a:ea typeface="Calibri"/>
                <a:cs typeface="Calibri"/>
                <a:sym typeface="Calibri"/>
              </a:rPr>
              <a:t>eople they employ </a:t>
            </a:r>
            <a:endParaRPr sz="1300" b="0" i="0" u="none" strike="noStrike" cap="none">
              <a:solidFill>
                <a:srgbClr val="000000"/>
              </a:solidFill>
              <a:latin typeface="Arial"/>
              <a:ea typeface="Arial"/>
              <a:cs typeface="Arial"/>
              <a:sym typeface="Arial"/>
            </a:endParaRPr>
          </a:p>
          <a:p>
            <a:pPr marL="457200" marR="0" lvl="0" indent="-374650" algn="l" rtl="0">
              <a:lnSpc>
                <a:spcPct val="100000"/>
              </a:lnSpc>
              <a:spcBef>
                <a:spcPts val="0"/>
              </a:spcBef>
              <a:spcAft>
                <a:spcPts val="0"/>
              </a:spcAft>
              <a:buClr>
                <a:schemeClr val="dk1"/>
              </a:buClr>
              <a:buSzPts val="2300"/>
              <a:buFont typeface="Calibri"/>
              <a:buChar char="●"/>
            </a:pPr>
            <a:r>
              <a:rPr lang="en-GB" sz="2300" b="0" i="0" u="none" strike="noStrike" cap="none">
                <a:solidFill>
                  <a:schemeClr val="dk1"/>
                </a:solidFill>
                <a:latin typeface="Calibri"/>
                <a:ea typeface="Calibri"/>
                <a:cs typeface="Calibri"/>
                <a:sym typeface="Calibri"/>
              </a:rPr>
              <a:t>attracting billions in Foreign Direct Investment</a:t>
            </a:r>
            <a:endParaRPr sz="2300" b="0" i="0" u="none" strike="noStrike" cap="none">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and taxes paid throughout the direct, indirect and induced value chain</a:t>
            </a:r>
            <a:endParaRPr sz="23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NB: 67% of below-the-line production spend flows to other sectors, rapidly spreading funds throughout the wider economy during the short shooting period of the production</a:t>
            </a:r>
            <a:endParaRPr sz="1400" b="0" i="0" u="none" strike="noStrike" cap="none">
              <a:solidFill>
                <a:srgbClr val="000000"/>
              </a:solidFill>
              <a:latin typeface="Arial"/>
              <a:ea typeface="Arial"/>
              <a:cs typeface="Arial"/>
              <a:sym typeface="Arial"/>
            </a:endParaRPr>
          </a:p>
        </p:txBody>
      </p:sp>
      <p:pic>
        <p:nvPicPr>
          <p:cNvPr id="137" name="Google Shape;137;g206b3ea94ab_2_10" descr="A close up of a logo&#10;&#10;Description automatically generated"/>
          <p:cNvPicPr preferRelativeResize="0"/>
          <p:nvPr/>
        </p:nvPicPr>
        <p:blipFill rotWithShape="1">
          <a:blip r:embed="rId4">
            <a:alphaModFix/>
          </a:blip>
          <a:srcRect l="3030" r="-3030"/>
          <a:stretch/>
        </p:blipFill>
        <p:spPr>
          <a:xfrm>
            <a:off x="87183" y="5748338"/>
            <a:ext cx="3993242" cy="1497466"/>
          </a:xfrm>
          <a:prstGeom prst="rect">
            <a:avLst/>
          </a:prstGeom>
          <a:noFill/>
          <a:ln>
            <a:noFill/>
          </a:ln>
        </p:spPr>
      </p:pic>
      <p:pic>
        <p:nvPicPr>
          <p:cNvPr id="138" name="Google Shape;138;g206b3ea94ab_2_10" descr="https://lh3.googleusercontent.com/3PKr0pfU0wP60gvhx7QFRAsq6JVAHzcymtk2Gs6mpjNyZzKEr5u1LlY7OXRewACR8u64bM57oNnaJNl-Uu5xgEZ5tbWI13aAcmNP0hqDyV2iMMatByL0pTz4wwgvnlYpyZ24xRTe"/>
          <p:cNvPicPr preferRelativeResize="0"/>
          <p:nvPr/>
        </p:nvPicPr>
        <p:blipFill rotWithShape="1">
          <a:blip r:embed="rId5">
            <a:alphaModFix/>
          </a:blip>
          <a:srcRect/>
          <a:stretch/>
        </p:blipFill>
        <p:spPr>
          <a:xfrm>
            <a:off x="5498001" y="5868975"/>
            <a:ext cx="960548" cy="943725"/>
          </a:xfrm>
          <a:prstGeom prst="rect">
            <a:avLst/>
          </a:prstGeom>
          <a:noFill/>
          <a:ln>
            <a:noFill/>
          </a:ln>
        </p:spPr>
      </p:pic>
      <p:pic>
        <p:nvPicPr>
          <p:cNvPr id="139" name="Google Shape;139;g206b3ea94ab_2_10"/>
          <p:cNvPicPr preferRelativeResize="0"/>
          <p:nvPr/>
        </p:nvPicPr>
        <p:blipFill rotWithShape="1">
          <a:blip r:embed="rId6">
            <a:alphaModFix/>
          </a:blip>
          <a:srcRect l="8670" r="-8669"/>
          <a:stretch/>
        </p:blipFill>
        <p:spPr>
          <a:xfrm>
            <a:off x="8924125" y="5327626"/>
            <a:ext cx="3088650" cy="21838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descr="e7d195523061f1c093d753f9ae026c02ea2377d8e563bb0a6AD317B17F88BFF3CFA045DFD56CE85E8FE70343E6872691953A13787B687769404B6FACEB7BEB2E9466EABD072654A937E8A0C33F7F4B8941BE98ADCF357FC41F091BD068B1C535D8DF21DD7D653D94076A57E31EF0130B9F706E00F0473BDC49D1EEB5DE71279E9E58D58F4630D37B"/>
          <p:cNvSpPr/>
          <p:nvPr/>
        </p:nvSpPr>
        <p:spPr>
          <a:xfrm>
            <a:off x="1524000" y="0"/>
            <a:ext cx="2057401" cy="6858000"/>
          </a:xfrm>
          <a:prstGeom prst="rect">
            <a:avLst/>
          </a:prstGeom>
          <a:solidFill>
            <a:srgbClr val="45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46" name="Google Shape;146;p6"/>
          <p:cNvSpPr/>
          <p:nvPr/>
        </p:nvSpPr>
        <p:spPr>
          <a:xfrm>
            <a:off x="1982669" y="125318"/>
            <a:ext cx="4495297" cy="556230"/>
          </a:xfrm>
          <a:prstGeom prst="parallelogram">
            <a:avLst>
              <a:gd name="adj" fmla="val 103015"/>
            </a:avLst>
          </a:prstGeom>
          <a:solidFill>
            <a:srgbClr val="9B1D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6" descr="e7d195523061f1c093d753f9ae026c02ea2377d8e563bb0a6AD317B17F88BFF3CFA045DFD56CE85E8FE70343E6872691953A13787B687769404B6FACEB7BEB2E9466EABD072654A937E8A0C33F7F4B8941BE98ADCF357FC41F091BD068B1C535D8DF21DD7D653D94076A57E31EF0130B9F706E00F0473BDC49D1EEB5DE71279E9E58D58F4630D37B"/>
          <p:cNvSpPr/>
          <p:nvPr/>
        </p:nvSpPr>
        <p:spPr>
          <a:xfrm>
            <a:off x="2460969" y="237072"/>
            <a:ext cx="670178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orbel"/>
                <a:ea typeface="Corbel"/>
                <a:cs typeface="Corbel"/>
                <a:sym typeface="Corbel"/>
              </a:rPr>
              <a:t>Benefits for the Wider Economy</a:t>
            </a:r>
            <a:endParaRPr sz="1800" b="0" i="0" u="none" strike="noStrike" cap="none">
              <a:solidFill>
                <a:schemeClr val="lt1"/>
              </a:solidFill>
              <a:latin typeface="Corbel"/>
              <a:ea typeface="Corbel"/>
              <a:cs typeface="Corbel"/>
              <a:sym typeface="Corbel"/>
            </a:endParaRPr>
          </a:p>
        </p:txBody>
      </p:sp>
      <p:cxnSp>
        <p:nvCxnSpPr>
          <p:cNvPr id="148" name="Google Shape;148;p6" descr="e7d195523061f1c093d753f9ae026c02ea2377d8e563bb0a6AD317B17F88BFF3CFA045DFD56CE85E8FE70343E6872691953A13787B687769404B6FACEB7BEB2E9466EABD072654A937E8A0C33F7F4B8941BE98ADCF357FC41F091BD068B1C535D8DF21DD7D653D94076A57E31EF0130B9F706E00F0473BDC49D1EEB5DE71279E9E58D58F4630D37B"/>
          <p:cNvCxnSpPr/>
          <p:nvPr/>
        </p:nvCxnSpPr>
        <p:spPr>
          <a:xfrm rot="10800000" flipH="1">
            <a:off x="1448116" y="-3525"/>
            <a:ext cx="1197786" cy="1191130"/>
          </a:xfrm>
          <a:prstGeom prst="straightConnector1">
            <a:avLst/>
          </a:prstGeom>
          <a:noFill/>
          <a:ln w="12700" cap="flat" cmpd="sng">
            <a:solidFill>
              <a:srgbClr val="9B1D23">
                <a:alpha val="49411"/>
              </a:srgbClr>
            </a:solidFill>
            <a:prstDash val="solid"/>
            <a:miter lim="800000"/>
            <a:headEnd type="none" w="sm" len="sm"/>
            <a:tailEnd type="none" w="sm" len="sm"/>
          </a:ln>
        </p:spPr>
      </p:cxnSp>
      <p:pic>
        <p:nvPicPr>
          <p:cNvPr id="149" name="Google Shape;149;p6"/>
          <p:cNvPicPr preferRelativeResize="0"/>
          <p:nvPr/>
        </p:nvPicPr>
        <p:blipFill rotWithShape="1">
          <a:blip r:embed="rId3">
            <a:alphaModFix/>
          </a:blip>
          <a:srcRect/>
          <a:stretch/>
        </p:blipFill>
        <p:spPr>
          <a:xfrm>
            <a:off x="1956337" y="6530066"/>
            <a:ext cx="1122790" cy="169310"/>
          </a:xfrm>
          <a:prstGeom prst="rect">
            <a:avLst/>
          </a:prstGeom>
          <a:noFill/>
          <a:ln>
            <a:noFill/>
          </a:ln>
        </p:spPr>
      </p:pic>
      <p:sp>
        <p:nvSpPr>
          <p:cNvPr id="150" name="Google Shape;150;p6" descr="e7d195523061f1c093d753f9ae026c02ea2377d8e563bb0a6AD317B17F88BFF3CFA045DFD56CE85E8FE70343E6872691953A13787B687769404B6FACEB7BEB2E9466EABD072654A937E8A0C33F7F4B8941BE98ADCF357FC41F091BD068B1C535D8DF21DD7D653D94076A57E31EF0130B9F706E00F0473BDC49D1EEB5DE71279E9E58D58F4630D37B"/>
          <p:cNvSpPr txBox="1"/>
          <p:nvPr/>
        </p:nvSpPr>
        <p:spPr>
          <a:xfrm>
            <a:off x="3975037" y="1080733"/>
            <a:ext cx="622938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C00000"/>
                </a:solidFill>
                <a:latin typeface="Corbel"/>
                <a:ea typeface="Corbel"/>
                <a:cs typeface="Corbel"/>
                <a:sym typeface="Corbel"/>
              </a:rPr>
              <a:t>• </a:t>
            </a:r>
            <a:r>
              <a:rPr lang="en-GB" sz="1800" b="0" i="0" u="none" strike="noStrike" cap="none">
                <a:solidFill>
                  <a:schemeClr val="dk1"/>
                </a:solidFill>
                <a:latin typeface="Corbel"/>
                <a:ea typeface="Corbel"/>
                <a:cs typeface="Corbel"/>
                <a:sym typeface="Corbel"/>
              </a:rPr>
              <a:t>On average, 67% of below-the-line production costs are spent in business sectors outside of the film and TV production industry</a:t>
            </a:r>
            <a:endParaRPr sz="1400" b="0" i="0" u="none" strike="noStrike" cap="none">
              <a:solidFill>
                <a:srgbClr val="000000"/>
              </a:solidFill>
              <a:latin typeface="Arial"/>
              <a:ea typeface="Arial"/>
              <a:cs typeface="Arial"/>
              <a:sym typeface="Arial"/>
            </a:endParaRPr>
          </a:p>
        </p:txBody>
      </p:sp>
      <p:sp>
        <p:nvSpPr>
          <p:cNvPr id="151" name="Google Shape;15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pPr marL="0" lvl="0" indent="0" algn="r" rtl="0">
                <a:lnSpc>
                  <a:spcPct val="100000"/>
                </a:lnSpc>
                <a:spcBef>
                  <a:spcPts val="0"/>
                </a:spcBef>
                <a:spcAft>
                  <a:spcPts val="0"/>
                </a:spcAft>
                <a:buSzPts val="1200"/>
                <a:buNone/>
              </a:pPr>
              <a:t>6</a:t>
            </a:fld>
            <a:endParaRPr/>
          </a:p>
        </p:txBody>
      </p:sp>
      <p:sp>
        <p:nvSpPr>
          <p:cNvPr id="152" name="Google Shape;152;p6" descr="e7d195523061f1c093d753f9ae026c02ea2377d8e563bb0a6AD317B17F88BFF3CFA045DFD56CE85E8FE70343E6872691953A13787B687769404B6FACEB7BEB2E9466EABD072654A937E8A0C33F7F4B8941BE98ADCF357FC41F091BD068B1C535D8DF21DD7D653D94076A57E31EF0130B9F706E00F0473BDC49D1EEB5DE71279E9E58D58F4630D37B"/>
          <p:cNvSpPr txBox="1"/>
          <p:nvPr/>
        </p:nvSpPr>
        <p:spPr>
          <a:xfrm>
            <a:off x="1779231" y="1417675"/>
            <a:ext cx="1802169"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orbel"/>
                <a:ea typeface="Corbel"/>
                <a:cs typeface="Corbel"/>
                <a:sym typeface="Corbel"/>
              </a:rPr>
              <a:t>Film and TV production investment positively impacts other areas of the economy</a:t>
            </a:r>
            <a:endParaRPr sz="1400" b="0" i="0" u="none" strike="noStrike" cap="none">
              <a:solidFill>
                <a:srgbClr val="000000"/>
              </a:solidFill>
              <a:latin typeface="Arial"/>
              <a:ea typeface="Arial"/>
              <a:cs typeface="Arial"/>
              <a:sym typeface="Arial"/>
            </a:endParaRPr>
          </a:p>
        </p:txBody>
      </p:sp>
      <p:sp>
        <p:nvSpPr>
          <p:cNvPr id="153" name="Google Shape;153;p6" descr="e7d195523061f1c093d753f9ae026c02ea2377d8e563bb0a6AD317B17F88BFF3CFA045DFD56CE85E8FE70343E6872691953A13787B687769404B6FACEB7BEB2E9466EABD072654A937E8A0C33F7F4B8941BE98ADCF357FC41F091BD068B1C535D8DF21DD7D653D94076A57E31EF0130B9F706E00F0473BDC49D1EEB5DE71279E9E58D58F4630D37B"/>
          <p:cNvSpPr txBox="1"/>
          <p:nvPr/>
        </p:nvSpPr>
        <p:spPr>
          <a:xfrm>
            <a:off x="4070252" y="2138274"/>
            <a:ext cx="6597748"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1" i="1" u="none" strike="noStrike" cap="none">
                <a:solidFill>
                  <a:schemeClr val="dk1"/>
                </a:solidFill>
                <a:latin typeface="Corbel"/>
                <a:ea typeface="Corbel"/>
                <a:cs typeface="Corbel"/>
                <a:sym typeface="Corbel"/>
              </a:rPr>
              <a:t> Proportion of Production Spend in Other Business Sectors by Project Type (%)</a:t>
            </a:r>
            <a:endParaRPr sz="1400" b="0" i="0" u="none" strike="noStrike" cap="none">
              <a:solidFill>
                <a:srgbClr val="000000"/>
              </a:solidFill>
              <a:latin typeface="Arial"/>
              <a:ea typeface="Arial"/>
              <a:cs typeface="Arial"/>
              <a:sym typeface="Arial"/>
            </a:endParaRPr>
          </a:p>
        </p:txBody>
      </p:sp>
      <p:graphicFrame>
        <p:nvGraphicFramePr>
          <p:cNvPr id="154" name="Google Shape;154;p6"/>
          <p:cNvGraphicFramePr/>
          <p:nvPr/>
        </p:nvGraphicFramePr>
        <p:xfrm>
          <a:off x="4183383" y="2420557"/>
          <a:ext cx="6196491" cy="444159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descr="e7d195523061f1c093d753f9ae026c02ea2377d8e563bb0a6AD317B17F88BFF3CFA045DFD56CE85E8FE70343E6872691953A13787B687769404B6FACEB7BEB2E9466EABD072654A937E8A0C33F7F4B8941BE98ADCF357FC41F091BD068B1C535D8DF21DD7D653D94076A57E31EF0130B9F706E00F0473BDC49D1EEB5DE71279E9E58D58F4630D37B"/>
          <p:cNvSpPr/>
          <p:nvPr/>
        </p:nvSpPr>
        <p:spPr>
          <a:xfrm>
            <a:off x="1524000" y="0"/>
            <a:ext cx="2057401" cy="6858000"/>
          </a:xfrm>
          <a:prstGeom prst="rect">
            <a:avLst/>
          </a:prstGeom>
          <a:solidFill>
            <a:srgbClr val="45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61" name="Google Shape;161;p7"/>
          <p:cNvSpPr/>
          <p:nvPr/>
        </p:nvSpPr>
        <p:spPr>
          <a:xfrm>
            <a:off x="1982669" y="125318"/>
            <a:ext cx="3453575" cy="556230"/>
          </a:xfrm>
          <a:prstGeom prst="parallelogram">
            <a:avLst>
              <a:gd name="adj" fmla="val 103015"/>
            </a:avLst>
          </a:prstGeom>
          <a:solidFill>
            <a:srgbClr val="9B1D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7" descr="e7d195523061f1c093d753f9ae026c02ea2377d8e563bb0a6AD317B17F88BFF3CFA045DFD56CE85E8FE70343E6872691953A13787B687769404B6FACEB7BEB2E9466EABD072654A937E8A0C33F7F4B8941BE98ADCF357FC41F091BD068B1C535D8DF21DD7D653D94076A57E31EF0130B9F706E00F0473BDC49D1EEB5DE71279E9E58D58F4630D37B"/>
          <p:cNvSpPr/>
          <p:nvPr/>
        </p:nvSpPr>
        <p:spPr>
          <a:xfrm>
            <a:off x="2460969" y="237072"/>
            <a:ext cx="670178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orbel"/>
                <a:ea typeface="Corbel"/>
                <a:cs typeface="Corbel"/>
                <a:sym typeface="Corbel"/>
              </a:rPr>
              <a:t>The Speed of Impact</a:t>
            </a:r>
            <a:endParaRPr sz="1800" b="0" i="0" u="none" strike="noStrike" cap="none">
              <a:solidFill>
                <a:schemeClr val="lt1"/>
              </a:solidFill>
              <a:latin typeface="Corbel"/>
              <a:ea typeface="Corbel"/>
              <a:cs typeface="Corbel"/>
              <a:sym typeface="Corbel"/>
            </a:endParaRPr>
          </a:p>
        </p:txBody>
      </p:sp>
      <p:cxnSp>
        <p:nvCxnSpPr>
          <p:cNvPr id="163" name="Google Shape;163;p7" descr="e7d195523061f1c093d753f9ae026c02ea2377d8e563bb0a6AD317B17F88BFF3CFA045DFD56CE85E8FE70343E6872691953A13787B687769404B6FACEB7BEB2E9466EABD072654A937E8A0C33F7F4B8941BE98ADCF357FC41F091BD068B1C535D8DF21DD7D653D94076A57E31EF0130B9F706E00F0473BDC49D1EEB5DE71279E9E58D58F4630D37B"/>
          <p:cNvCxnSpPr/>
          <p:nvPr/>
        </p:nvCxnSpPr>
        <p:spPr>
          <a:xfrm rot="10800000" flipH="1">
            <a:off x="1448116" y="-3525"/>
            <a:ext cx="1197786" cy="1191130"/>
          </a:xfrm>
          <a:prstGeom prst="straightConnector1">
            <a:avLst/>
          </a:prstGeom>
          <a:noFill/>
          <a:ln w="12700" cap="flat" cmpd="sng">
            <a:solidFill>
              <a:srgbClr val="9B1D23">
                <a:alpha val="49411"/>
              </a:srgbClr>
            </a:solidFill>
            <a:prstDash val="solid"/>
            <a:miter lim="800000"/>
            <a:headEnd type="none" w="sm" len="sm"/>
            <a:tailEnd type="none" w="sm" len="sm"/>
          </a:ln>
        </p:spPr>
      </p:cxnSp>
      <p:pic>
        <p:nvPicPr>
          <p:cNvPr id="164" name="Google Shape;164;p7"/>
          <p:cNvPicPr preferRelativeResize="0"/>
          <p:nvPr/>
        </p:nvPicPr>
        <p:blipFill rotWithShape="1">
          <a:blip r:embed="rId3">
            <a:alphaModFix/>
          </a:blip>
          <a:srcRect/>
          <a:stretch/>
        </p:blipFill>
        <p:spPr>
          <a:xfrm>
            <a:off x="1956337" y="6530066"/>
            <a:ext cx="1122790" cy="169310"/>
          </a:xfrm>
          <a:prstGeom prst="rect">
            <a:avLst/>
          </a:prstGeom>
          <a:noFill/>
          <a:ln>
            <a:noFill/>
          </a:ln>
        </p:spPr>
      </p:pic>
      <p:sp>
        <p:nvSpPr>
          <p:cNvPr id="165" name="Google Shape;165;p7" descr="e7d195523061f1c093d753f9ae026c02ea2377d8e563bb0a6AD317B17F88BFF3CFA045DFD56CE85E8FE70343E6872691953A13787B687769404B6FACEB7BEB2E9466EABD072654A937E8A0C33F7F4B8941BE98ADCF357FC41F091BD068B1C535D8DF21DD7D653D94076A57E31EF0130B9F706E00F0473BDC49D1EEB5DE71279E9E58D58F4630D37B"/>
          <p:cNvSpPr txBox="1"/>
          <p:nvPr/>
        </p:nvSpPr>
        <p:spPr>
          <a:xfrm>
            <a:off x="4106509" y="907452"/>
            <a:ext cx="6052281" cy="19082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C00000"/>
                </a:solidFill>
                <a:latin typeface="Corbel"/>
                <a:ea typeface="Corbel"/>
                <a:cs typeface="Corbel"/>
                <a:sym typeface="Corbel"/>
              </a:rPr>
              <a:t>• </a:t>
            </a:r>
            <a:r>
              <a:rPr lang="en-GB" sz="1800" b="0" i="0" u="none" strike="noStrike" cap="none">
                <a:solidFill>
                  <a:schemeClr val="dk1"/>
                </a:solidFill>
                <a:latin typeface="Corbel"/>
                <a:ea typeface="Corbel"/>
                <a:cs typeface="Corbel"/>
                <a:sym typeface="Corbel"/>
              </a:rPr>
              <a:t>Analysis of several actual film and television budgets show how quickly the economic impact of film and TV production is delivered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r>
              <a:rPr lang="en-GB" sz="1800" b="0" i="0" u="none" strike="noStrike" cap="none">
                <a:solidFill>
                  <a:srgbClr val="C00000"/>
                </a:solidFill>
                <a:latin typeface="Corbel"/>
                <a:ea typeface="Corbel"/>
                <a:cs typeface="Corbel"/>
                <a:sym typeface="Corbel"/>
              </a:rPr>
              <a:t>• </a:t>
            </a:r>
            <a:r>
              <a:rPr lang="en-GB" sz="1800" b="0" i="0" u="none" strike="noStrike" cap="none">
                <a:solidFill>
                  <a:schemeClr val="dk1"/>
                </a:solidFill>
                <a:latin typeface="Corbel"/>
                <a:ea typeface="Corbel"/>
                <a:cs typeface="Corbel"/>
                <a:sym typeface="Corbel"/>
              </a:rPr>
              <a:t>For example, a major $220 million budget film shows that an average of $10 million per week was spent during the 16-week shoot.</a:t>
            </a:r>
            <a:endParaRPr sz="1400" b="0" i="0" u="none" strike="noStrike" cap="none">
              <a:solidFill>
                <a:srgbClr val="000000"/>
              </a:solidFill>
              <a:latin typeface="Arial"/>
              <a:ea typeface="Arial"/>
              <a:cs typeface="Arial"/>
              <a:sym typeface="Arial"/>
            </a:endParaRPr>
          </a:p>
        </p:txBody>
      </p:sp>
      <p:sp>
        <p:nvSpPr>
          <p:cNvPr id="166" name="Google Shape;16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pPr marL="0" lvl="0" indent="0" algn="r" rtl="0">
                <a:lnSpc>
                  <a:spcPct val="100000"/>
                </a:lnSpc>
                <a:spcBef>
                  <a:spcPts val="0"/>
                </a:spcBef>
                <a:spcAft>
                  <a:spcPts val="0"/>
                </a:spcAft>
                <a:buSzPts val="1200"/>
                <a:buNone/>
              </a:pPr>
              <a:t>7</a:t>
            </a:fld>
            <a:endParaRPr/>
          </a:p>
        </p:txBody>
      </p:sp>
      <p:sp>
        <p:nvSpPr>
          <p:cNvPr id="167" name="Google Shape;167;p7" descr="e7d195523061f1c093d753f9ae026c02ea2377d8e563bb0a6AD317B17F88BFF3CFA045DFD56CE85E8FE70343E6872691953A13787B687769404B6FACEB7BEB2E9466EABD072654A937E8A0C33F7F4B8941BE98ADCF357FC41F091BD068B1C535D8DF21DD7D653D94076A57E31EF0130B9F706E00F0473BDC49D1EEB5DE71279E9E58D58F4630D37B"/>
          <p:cNvSpPr txBox="1"/>
          <p:nvPr/>
        </p:nvSpPr>
        <p:spPr>
          <a:xfrm>
            <a:off x="1779231" y="1417674"/>
            <a:ext cx="1802169"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orbel"/>
                <a:ea typeface="Corbel"/>
                <a:cs typeface="Corbel"/>
                <a:sym typeface="Corbel"/>
              </a:rPr>
              <a:t>Film and TV productions inject huge amounts of capital very rapidly</a:t>
            </a:r>
            <a:endParaRPr sz="1800" b="0" i="0" u="none" strike="noStrike" cap="none">
              <a:solidFill>
                <a:schemeClr val="lt1"/>
              </a:solidFill>
              <a:latin typeface="Corbel"/>
              <a:ea typeface="Corbel"/>
              <a:cs typeface="Corbel"/>
              <a:sym typeface="Corbel"/>
            </a:endParaRPr>
          </a:p>
        </p:txBody>
      </p:sp>
      <p:sp>
        <p:nvSpPr>
          <p:cNvPr id="168" name="Google Shape;168;p7" descr="e7d195523061f1c093d753f9ae026c02ea2377d8e563bb0a6AD317B17F88BFF3CFA045DFD56CE85E8FE70343E6872691953A13787B687769404B6FACEB7BEB2E9466EABD072654A937E8A0C33F7F4B8941BE98ADCF357FC41F091BD068B1C535D8DF21DD7D653D94076A57E31EF0130B9F706E00F0473BDC49D1EEB5DE71279E9E58D58F4630D37B"/>
          <p:cNvSpPr txBox="1"/>
          <p:nvPr/>
        </p:nvSpPr>
        <p:spPr>
          <a:xfrm>
            <a:off x="4206610" y="2871573"/>
            <a:ext cx="5832740"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1" i="1" u="none" strike="noStrike" cap="none">
                <a:solidFill>
                  <a:schemeClr val="dk1"/>
                </a:solidFill>
                <a:latin typeface="Corbel"/>
                <a:ea typeface="Corbel"/>
                <a:cs typeface="Corbel"/>
                <a:sym typeface="Corbel"/>
              </a:rPr>
              <a:t>Major Film Weekly Cashflow ($220 Million Budget)</a:t>
            </a:r>
            <a:endParaRPr sz="1400" b="0" i="0" u="none" strike="noStrike" cap="none">
              <a:solidFill>
                <a:srgbClr val="000000"/>
              </a:solidFill>
              <a:latin typeface="Arial"/>
              <a:ea typeface="Arial"/>
              <a:cs typeface="Arial"/>
              <a:sym typeface="Arial"/>
            </a:endParaRPr>
          </a:p>
        </p:txBody>
      </p:sp>
      <p:pic>
        <p:nvPicPr>
          <p:cNvPr id="169" name="Google Shape;169;p7"/>
          <p:cNvPicPr preferRelativeResize="0"/>
          <p:nvPr/>
        </p:nvPicPr>
        <p:blipFill rotWithShape="1">
          <a:blip r:embed="rId4">
            <a:alphaModFix/>
          </a:blip>
          <a:srcRect l="12268" t="26789" r="13538" b="17205"/>
          <a:stretch/>
        </p:blipFill>
        <p:spPr>
          <a:xfrm>
            <a:off x="3606498" y="3269882"/>
            <a:ext cx="6995388" cy="29688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8"/>
          <p:cNvPicPr preferRelativeResize="0"/>
          <p:nvPr/>
        </p:nvPicPr>
        <p:blipFill rotWithShape="1">
          <a:blip r:embed="rId3">
            <a:alphaModFix/>
          </a:blip>
          <a:srcRect/>
          <a:stretch/>
        </p:blipFill>
        <p:spPr>
          <a:xfrm>
            <a:off x="436493" y="3118804"/>
            <a:ext cx="11221616" cy="3557959"/>
          </a:xfrm>
          <a:prstGeom prst="rect">
            <a:avLst/>
          </a:prstGeom>
          <a:noFill/>
          <a:ln>
            <a:noFill/>
          </a:ln>
        </p:spPr>
      </p:pic>
      <p:sp>
        <p:nvSpPr>
          <p:cNvPr id="175" name="Google Shape;175;p8"/>
          <p:cNvSpPr txBox="1"/>
          <p:nvPr/>
        </p:nvSpPr>
        <p:spPr>
          <a:xfrm>
            <a:off x="698240" y="24080"/>
            <a:ext cx="975049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About the South African AV sector - how we work</a:t>
            </a:r>
            <a:endParaRPr sz="1400" b="0" i="0" u="none" strike="noStrike" cap="none">
              <a:solidFill>
                <a:srgbClr val="000000"/>
              </a:solidFill>
              <a:latin typeface="Arial"/>
              <a:ea typeface="Arial"/>
              <a:cs typeface="Arial"/>
              <a:sym typeface="Arial"/>
            </a:endParaRPr>
          </a:p>
        </p:txBody>
      </p:sp>
      <p:sp>
        <p:nvSpPr>
          <p:cNvPr id="176" name="Google Shape;176;p8"/>
          <p:cNvSpPr txBox="1"/>
          <p:nvPr/>
        </p:nvSpPr>
        <p:spPr>
          <a:xfrm>
            <a:off x="413657" y="485752"/>
            <a:ext cx="11364600" cy="2555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000"/>
              <a:buFont typeface="Arial"/>
              <a:buChar char="•"/>
            </a:pPr>
            <a:r>
              <a:rPr lang="en-GB" sz="2000" b="1" i="0" u="none" strike="noStrike" cap="none">
                <a:solidFill>
                  <a:schemeClr val="dk1"/>
                </a:solidFill>
                <a:latin typeface="Calibri"/>
                <a:ea typeface="Calibri"/>
                <a:cs typeface="Calibri"/>
                <a:sym typeface="Calibri"/>
              </a:rPr>
              <a:t>Most production companies are small/micro businesses</a:t>
            </a:r>
            <a:r>
              <a:rPr lang="en-GB" sz="2000" b="0" i="0" u="none" strike="noStrike" cap="none">
                <a:solidFill>
                  <a:schemeClr val="dk1"/>
                </a:solidFill>
                <a:latin typeface="Calibri"/>
                <a:ea typeface="Calibri"/>
                <a:cs typeface="Calibri"/>
                <a:sym typeface="Calibri"/>
              </a:rPr>
              <a:t>, almost all Level 1 or 2 BEE Compliant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Some scripts are producers’ concepts developed by writer, some are scriptwriters’ pitched to producers</a:t>
            </a: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Production budgets are secured through combination of grants, rebate incentives and private or institutional investment or loans, sometimes advances from distributors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Some productions eg SABC or Streamers are 100% commissions, some co-productions, some international productions shot in SA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GB" sz="2000" b="1" i="0" u="none" strike="noStrike" cap="none">
                <a:solidFill>
                  <a:schemeClr val="dk1"/>
                </a:solidFill>
                <a:latin typeface="Calibri"/>
                <a:ea typeface="Calibri"/>
                <a:cs typeface="Calibri"/>
                <a:sym typeface="Calibri"/>
              </a:rPr>
              <a:t>+-9/10 productions don’t make a profit. </a:t>
            </a:r>
            <a:r>
              <a:rPr lang="en-GB" sz="2000" b="0" i="0" u="none" strike="noStrike" cap="none">
                <a:solidFill>
                  <a:schemeClr val="dk1"/>
                </a:solidFill>
                <a:latin typeface="Calibri"/>
                <a:ea typeface="Calibri"/>
                <a:cs typeface="Calibri"/>
                <a:sym typeface="Calibri"/>
              </a:rPr>
              <a:t>Any profits generated are used by producer to cover development time o</a:t>
            </a:r>
            <a:r>
              <a:rPr lang="en-GB" sz="2000">
                <a:solidFill>
                  <a:schemeClr val="dk1"/>
                </a:solidFill>
                <a:latin typeface="Calibri"/>
                <a:ea typeface="Calibri"/>
                <a:cs typeface="Calibri"/>
                <a:sym typeface="Calibri"/>
              </a:rPr>
              <a:t>n the</a:t>
            </a:r>
            <a:r>
              <a:rPr lang="en-GB" sz="2000" b="0" i="0" u="none" strike="noStrike" cap="none">
                <a:solidFill>
                  <a:schemeClr val="dk1"/>
                </a:solidFill>
                <a:latin typeface="Calibri"/>
                <a:ea typeface="Calibri"/>
                <a:cs typeface="Calibri"/>
                <a:sym typeface="Calibri"/>
              </a:rPr>
              <a:t> next production and ongoing office overheads</a:t>
            </a:r>
            <a:endParaRPr sz="1400" b="0" i="0" u="none" strike="noStrike" cap="none">
              <a:solidFill>
                <a:srgbClr val="000000"/>
              </a:solidFill>
              <a:latin typeface="Arial"/>
              <a:ea typeface="Arial"/>
              <a:cs typeface="Arial"/>
              <a:sym typeface="Arial"/>
            </a:endParaRPr>
          </a:p>
        </p:txBody>
      </p:sp>
      <p:pic>
        <p:nvPicPr>
          <p:cNvPr id="177" name="Google Shape;177;p8" descr="A picture containing game&#10;&#10;Description automatically generated"/>
          <p:cNvPicPr preferRelativeResize="0"/>
          <p:nvPr/>
        </p:nvPicPr>
        <p:blipFill rotWithShape="1">
          <a:blip r:embed="rId4">
            <a:alphaModFix/>
          </a:blip>
          <a:srcRect t="29758" r="6884" b="61472"/>
          <a:stretch/>
        </p:blipFill>
        <p:spPr>
          <a:xfrm>
            <a:off x="436507" y="367639"/>
            <a:ext cx="11671988" cy="196656"/>
          </a:xfrm>
          <a:prstGeom prst="rect">
            <a:avLst/>
          </a:prstGeom>
          <a:noFill/>
          <a:ln>
            <a:noFill/>
          </a:ln>
        </p:spPr>
      </p:pic>
      <p:sp>
        <p:nvSpPr>
          <p:cNvPr id="178" name="Google Shape;178;p8"/>
          <p:cNvSpPr txBox="1"/>
          <p:nvPr/>
        </p:nvSpPr>
        <p:spPr>
          <a:xfrm>
            <a:off x="5251625" y="5094625"/>
            <a:ext cx="1365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alibri"/>
                <a:ea typeface="Calibri"/>
                <a:cs typeface="Calibri"/>
                <a:sym typeface="Calibri"/>
              </a:rPr>
              <a:t>T</a:t>
            </a:r>
            <a:r>
              <a:rPr lang="en-GB" b="1">
                <a:latin typeface="Calibri"/>
                <a:ea typeface="Calibri"/>
                <a:cs typeface="Calibri"/>
                <a:sym typeface="Calibri"/>
              </a:rPr>
              <a:t>his is the stage where actors and crew work on a production</a:t>
            </a:r>
            <a:endParaRPr b="1">
              <a:latin typeface="Calibri"/>
              <a:ea typeface="Calibri"/>
              <a:cs typeface="Calibri"/>
              <a:sym typeface="Calibri"/>
            </a:endParaRPr>
          </a:p>
        </p:txBody>
      </p:sp>
      <p:sp>
        <p:nvSpPr>
          <p:cNvPr id="179" name="Google Shape;179;p8"/>
          <p:cNvSpPr/>
          <p:nvPr/>
        </p:nvSpPr>
        <p:spPr>
          <a:xfrm>
            <a:off x="5778425" y="4666937"/>
            <a:ext cx="312300" cy="4617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a:spLocks noGrp="1"/>
          </p:cNvSpPr>
          <p:nvPr>
            <p:ph type="ctrTitle"/>
          </p:nvPr>
        </p:nvSpPr>
        <p:spPr>
          <a:xfrm>
            <a:off x="995923" y="2142169"/>
            <a:ext cx="10316035" cy="301622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800"/>
              <a:buFont typeface="Century Gothic"/>
              <a:buNone/>
            </a:pPr>
            <a:r>
              <a:rPr lang="en-GB" sz="2800">
                <a:latin typeface="Century Gothic"/>
                <a:ea typeface="Century Gothic"/>
                <a:cs typeface="Century Gothic"/>
                <a:sym typeface="Century Gothic"/>
              </a:rPr>
              <a:t/>
            </a:r>
            <a:br>
              <a:rPr lang="en-GB" sz="2800">
                <a:latin typeface="Century Gothic"/>
                <a:ea typeface="Century Gothic"/>
                <a:cs typeface="Century Gothic"/>
                <a:sym typeface="Century Gothic"/>
              </a:rPr>
            </a:br>
            <a:r>
              <a:rPr lang="en-GB" sz="2800">
                <a:latin typeface="Century Gothic"/>
                <a:ea typeface="Century Gothic"/>
                <a:cs typeface="Century Gothic"/>
                <a:sym typeface="Century Gothic"/>
              </a:rPr>
              <a:t> </a:t>
            </a:r>
            <a:br>
              <a:rPr lang="en-GB" sz="2800">
                <a:latin typeface="Century Gothic"/>
                <a:ea typeface="Century Gothic"/>
                <a:cs typeface="Century Gothic"/>
                <a:sym typeface="Century Gothic"/>
              </a:rPr>
            </a:br>
            <a:endParaRPr sz="2800">
              <a:latin typeface="Century Gothic"/>
              <a:ea typeface="Century Gothic"/>
              <a:cs typeface="Century Gothic"/>
              <a:sym typeface="Century Gothic"/>
            </a:endParaRPr>
          </a:p>
        </p:txBody>
      </p:sp>
      <p:pic>
        <p:nvPicPr>
          <p:cNvPr id="185" name="Google Shape;185;p9" descr="A picture containing game&#10;&#10;Description automatically generated"/>
          <p:cNvPicPr preferRelativeResize="0"/>
          <p:nvPr/>
        </p:nvPicPr>
        <p:blipFill rotWithShape="1">
          <a:blip r:embed="rId3">
            <a:alphaModFix/>
          </a:blip>
          <a:srcRect t="29758" r="6884" b="61472"/>
          <a:stretch/>
        </p:blipFill>
        <p:spPr>
          <a:xfrm>
            <a:off x="520923" y="462516"/>
            <a:ext cx="11535140" cy="194349"/>
          </a:xfrm>
          <a:prstGeom prst="rect">
            <a:avLst/>
          </a:prstGeom>
          <a:noFill/>
          <a:ln>
            <a:noFill/>
          </a:ln>
        </p:spPr>
      </p:pic>
      <p:sp>
        <p:nvSpPr>
          <p:cNvPr id="186" name="Google Shape;186;p9"/>
          <p:cNvSpPr txBox="1"/>
          <p:nvPr/>
        </p:nvSpPr>
        <p:spPr>
          <a:xfrm>
            <a:off x="2556495" y="97991"/>
            <a:ext cx="7464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About the South African AV Sector - economic overview:</a:t>
            </a:r>
            <a:endParaRPr sz="2400" b="1" i="0" u="none" strike="noStrike" cap="none">
              <a:solidFill>
                <a:schemeClr val="dk1"/>
              </a:solidFill>
              <a:latin typeface="Calibri"/>
              <a:ea typeface="Calibri"/>
              <a:cs typeface="Calibri"/>
              <a:sym typeface="Calibri"/>
            </a:endParaRPr>
          </a:p>
        </p:txBody>
      </p:sp>
      <p:sp>
        <p:nvSpPr>
          <p:cNvPr id="187" name="Google Shape;187;p9"/>
          <p:cNvSpPr txBox="1"/>
          <p:nvPr/>
        </p:nvSpPr>
        <p:spPr>
          <a:xfrm>
            <a:off x="685543" y="596851"/>
            <a:ext cx="11201700" cy="63417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GB" sz="2000">
                <a:solidFill>
                  <a:schemeClr val="dk1"/>
                </a:solidFill>
                <a:latin typeface="Calibri"/>
                <a:ea typeface="Calibri"/>
                <a:cs typeface="Calibri"/>
                <a:sym typeface="Calibri"/>
              </a:rPr>
              <a:t>Creative Industries contribute 3% to the GDP. Of that, 30% is the AV sector’s contribution</a:t>
            </a:r>
            <a:endParaRPr sz="200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400"/>
              <a:buFont typeface="Arial"/>
              <a:buChar char="•"/>
            </a:pPr>
            <a:r>
              <a:rPr lang="en-GB" sz="2000" b="0" i="0" u="none" strike="noStrike" cap="none">
                <a:solidFill>
                  <a:schemeClr val="dk1"/>
                </a:solidFill>
                <a:latin typeface="Calibri"/>
                <a:ea typeface="Calibri"/>
                <a:cs typeface="Calibri"/>
                <a:sym typeface="Calibri"/>
              </a:rPr>
              <a:t>pre-Covid, valued at R8-10 billion - over R3.4 billion was Foreign Direct Investment</a:t>
            </a: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GB" sz="2000" b="0" i="0" u="none" strike="noStrike" cap="none">
                <a:solidFill>
                  <a:schemeClr val="dk1"/>
                </a:solidFill>
                <a:latin typeface="Calibri"/>
                <a:ea typeface="Calibri"/>
                <a:cs typeface="Calibri"/>
                <a:sym typeface="Calibri"/>
              </a:rPr>
              <a:t>grew @ 5.2% year-on-year – higher than national average</a:t>
            </a: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GB" sz="2000" b="0" i="0" u="none" strike="noStrike" cap="none">
                <a:solidFill>
                  <a:schemeClr val="dk1"/>
                </a:solidFill>
                <a:latin typeface="Calibri"/>
                <a:ea typeface="Calibri"/>
                <a:cs typeface="Calibri"/>
                <a:sym typeface="Calibri"/>
              </a:rPr>
              <a:t>+- 60 000 full time, FTE &amp; freelance jobs (120 000 when including induced jobs)</a:t>
            </a: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GB" sz="2000" b="0" i="0" u="none" strike="noStrike" cap="none">
                <a:solidFill>
                  <a:schemeClr val="dk1"/>
                </a:solidFill>
                <a:latin typeface="Calibri"/>
                <a:ea typeface="Calibri"/>
                <a:cs typeface="Calibri"/>
                <a:sym typeface="Calibri"/>
              </a:rPr>
              <a:t>jobs range from highly-skilled, world-class cast &amp; crew to artisans and unskilled new entrants to the workplace who can go on to build successful careers in the industry</a:t>
            </a:r>
            <a:endParaRPr sz="2000" b="0" i="0" u="none" strike="noStrike" cap="none">
              <a:solidFill>
                <a:schemeClr val="dk1"/>
              </a:solidFill>
              <a:latin typeface="Calibri"/>
              <a:ea typeface="Calibri"/>
              <a:cs typeface="Calibri"/>
              <a:sym typeface="Calibri"/>
            </a:endParaRPr>
          </a:p>
          <a:p>
            <a:pPr marL="285750" marR="0" lvl="0" indent="-260350" algn="l" rtl="0">
              <a:lnSpc>
                <a:spcPct val="100000"/>
              </a:lnSpc>
              <a:spcBef>
                <a:spcPts val="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85% of workforce is from PDI population groups</a:t>
            </a:r>
            <a:endParaRPr sz="200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400"/>
              <a:buFont typeface="Arial"/>
              <a:buChar char="•"/>
            </a:pPr>
            <a:r>
              <a:rPr lang="en-GB" sz="2000" b="0" i="0" u="none" strike="noStrike" cap="none">
                <a:solidFill>
                  <a:schemeClr val="dk1"/>
                </a:solidFill>
                <a:latin typeface="Calibri"/>
                <a:ea typeface="Calibri"/>
                <a:cs typeface="Calibri"/>
                <a:sym typeface="Calibri"/>
              </a:rPr>
              <a:t>65% of the workforce under the age of 35 </a:t>
            </a:r>
            <a:r>
              <a:rPr lang="en-GB" sz="2000">
                <a:solidFill>
                  <a:schemeClr val="dk1"/>
                </a:solidFill>
                <a:latin typeface="Calibri"/>
                <a:ea typeface="Calibri"/>
                <a:cs typeface="Calibri"/>
                <a:sym typeface="Calibri"/>
              </a:rPr>
              <a:t>- addresses youth unemployment and</a:t>
            </a:r>
            <a:r>
              <a:rPr lang="en-GB" sz="2000" b="0" i="0" u="none" strike="noStrike" cap="none">
                <a:solidFill>
                  <a:schemeClr val="dk1"/>
                </a:solidFill>
                <a:latin typeface="Calibri"/>
                <a:ea typeface="Calibri"/>
                <a:cs typeface="Calibri"/>
                <a:sym typeface="Calibri"/>
              </a:rPr>
              <a:t> NDP 2030 goals</a:t>
            </a: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GB" sz="2000" b="0" i="0" u="none" strike="noStrike" cap="none">
                <a:solidFill>
                  <a:schemeClr val="dk1"/>
                </a:solidFill>
                <a:latin typeface="Calibri"/>
                <a:ea typeface="Calibri"/>
                <a:cs typeface="Calibri"/>
                <a:sym typeface="Calibri"/>
              </a:rPr>
              <a:t>employment multiplier (2019/20) 5.65 (SA All Industries 3.10)</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GB" sz="2000" b="0" i="0" u="none" strike="noStrike" cap="none">
                <a:solidFill>
                  <a:schemeClr val="dk1"/>
                </a:solidFill>
                <a:latin typeface="Calibri"/>
                <a:ea typeface="Calibri"/>
                <a:cs typeface="Calibri"/>
                <a:sym typeface="Calibri"/>
              </a:rPr>
              <a:t>economic multiplier (2019/20) 2.82  (SA All Industries 1.75)</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GB" sz="2000" b="0" i="0" u="none" strike="noStrike" cap="none">
                <a:solidFill>
                  <a:schemeClr val="dk1"/>
                </a:solidFill>
                <a:latin typeface="Calibri"/>
                <a:ea typeface="Calibri"/>
                <a:cs typeface="Calibri"/>
                <a:sym typeface="Calibri"/>
              </a:rPr>
              <a:t>contributes meaningfully to direct and indirect taxes throughout value chain</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GB" sz="2000" b="0" i="0" u="none" strike="noStrike" cap="none">
                <a:solidFill>
                  <a:schemeClr val="dk1"/>
                </a:solidFill>
                <a:latin typeface="Calibri"/>
                <a:ea typeface="Calibri"/>
                <a:cs typeface="Calibri"/>
                <a:sym typeface="Calibri"/>
              </a:rPr>
              <a:t>premier international filmmaking destination - great cast, crew, locations, long daylight sho</a:t>
            </a:r>
            <a:r>
              <a:rPr lang="en-GB" sz="2000">
                <a:solidFill>
                  <a:schemeClr val="dk1"/>
                </a:solidFill>
                <a:latin typeface="Calibri"/>
                <a:ea typeface="Calibri"/>
                <a:cs typeface="Calibri"/>
                <a:sym typeface="Calibri"/>
              </a:rPr>
              <a:t>oting hours</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GB" sz="2000" b="0" i="0" u="none" strike="noStrike" cap="none">
                <a:solidFill>
                  <a:schemeClr val="dk1"/>
                </a:solidFill>
                <a:latin typeface="Calibri"/>
                <a:ea typeface="Calibri"/>
                <a:cs typeface="Calibri"/>
                <a:sym typeface="Calibri"/>
              </a:rPr>
              <a:t>local content biggest driver of advertising revenues for local broadcasters</a:t>
            </a: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GB" sz="2000" b="0" i="0" u="none" strike="noStrike" cap="none">
                <a:solidFill>
                  <a:schemeClr val="dk1"/>
                </a:solidFill>
                <a:latin typeface="Calibri"/>
                <a:ea typeface="Calibri"/>
                <a:cs typeface="Calibri"/>
                <a:sym typeface="Calibri"/>
              </a:rPr>
              <a:t> incalculable value of contribution to social cohesion, national identity, heritage and culture – telling our stories to compatriots and the world</a:t>
            </a: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GB" sz="2000" b="0" i="0" u="none" strike="noStrike" cap="none">
                <a:solidFill>
                  <a:schemeClr val="dk1"/>
                </a:solidFill>
                <a:latin typeface="Calibri"/>
                <a:ea typeface="Calibri"/>
                <a:cs typeface="Calibri"/>
                <a:sym typeface="Calibri"/>
              </a:rPr>
              <a:t> </a:t>
            </a:r>
            <a:r>
              <a:rPr lang="en-GB" sz="2000" b="1" i="0" u="none" strike="noStrike" cap="none">
                <a:solidFill>
                  <a:schemeClr val="dk1"/>
                </a:solidFill>
                <a:latin typeface="Calibri"/>
                <a:ea typeface="Calibri"/>
                <a:cs typeface="Calibri"/>
                <a:sym typeface="Calibri"/>
              </a:rPr>
              <a:t>promotes ‘Brand South Africa’ and drives tourism  - </a:t>
            </a:r>
            <a:r>
              <a:rPr lang="en-GB" sz="2000" b="1" i="1" u="none" strike="noStrike" cap="none">
                <a:solidFill>
                  <a:schemeClr val="dk1"/>
                </a:solidFill>
                <a:latin typeface="Calibri"/>
                <a:ea typeface="Calibri"/>
                <a:cs typeface="Calibri"/>
                <a:sym typeface="Calibri"/>
              </a:rPr>
              <a:t>some tou</a:t>
            </a:r>
            <a:r>
              <a:rPr lang="en-GB" sz="2000" b="1" i="1">
                <a:solidFill>
                  <a:schemeClr val="dk1"/>
                </a:solidFill>
                <a:latin typeface="Calibri"/>
                <a:ea typeface="Calibri"/>
                <a:cs typeface="Calibri"/>
                <a:sym typeface="Calibri"/>
              </a:rPr>
              <a:t>ri</a:t>
            </a:r>
            <a:r>
              <a:rPr lang="en-GB" sz="2000" b="1" i="1" u="none" strike="noStrike" cap="none">
                <a:solidFill>
                  <a:schemeClr val="dk1"/>
                </a:solidFill>
                <a:latin typeface="Calibri"/>
                <a:ea typeface="Calibri"/>
                <a:cs typeface="Calibri"/>
                <a:sym typeface="Calibri"/>
              </a:rPr>
              <a:t>sm stats here</a:t>
            </a:r>
            <a:endParaRPr sz="20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800" b="0" i="0" u="none" strike="noStrike" cap="none">
              <a:solidFill>
                <a:schemeClr val="dk1"/>
              </a:solidFill>
              <a:latin typeface="Calibri"/>
              <a:ea typeface="Calibri"/>
              <a:cs typeface="Calibri"/>
              <a:sym typeface="Calibri"/>
            </a:endParaRPr>
          </a:p>
          <a:p>
            <a:pPr marL="342900" marR="0" lvl="0" indent="-29210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(Sources: NFF 2017 and 2021 EIA, DTIC </a:t>
            </a:r>
            <a:r>
              <a:rPr lang="en-GB" sz="1800">
                <a:solidFill>
                  <a:schemeClr val="dk1"/>
                </a:solidFill>
                <a:latin typeface="Calibri"/>
                <a:ea typeface="Calibri"/>
                <a:cs typeface="Calibri"/>
                <a:sym typeface="Calibri"/>
              </a:rPr>
              <a:t>2019 Incentives Report, </a:t>
            </a:r>
            <a:r>
              <a:rPr lang="en-GB" sz="1800" b="0" i="0" u="none" strike="noStrike" cap="none">
                <a:solidFill>
                  <a:schemeClr val="dk1"/>
                </a:solidFill>
                <a:latin typeface="Calibri"/>
                <a:ea typeface="Calibri"/>
                <a:cs typeface="Calibri"/>
                <a:sym typeface="Calibri"/>
              </a:rPr>
              <a:t>NAB, SA Cultural Observatory, Olsberg.spi)</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4877</Words>
  <Application>Microsoft Office PowerPoint</Application>
  <PresentationFormat>Custom</PresentationFormat>
  <Paragraphs>313</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Century Gothic</vt:lpstr>
      <vt:lpstr>Calibri</vt:lpstr>
      <vt:lpstr>Corbel</vt:lpstr>
      <vt:lpstr>Source Code Pro</vt:lpstr>
      <vt:lpstr>Noto Sans Symbols</vt:lpstr>
      <vt:lpstr>Office Theme</vt:lpstr>
      <vt:lpstr>   </vt:lpstr>
      <vt:lpstr>   </vt:lpstr>
      <vt:lpstr>   </vt:lpstr>
      <vt:lpstr>   </vt:lpstr>
      <vt:lpstr>   </vt:lpstr>
      <vt:lpstr>Slide 6</vt:lpstr>
      <vt:lpstr>Slide 7</vt:lpstr>
      <vt:lpstr>Slide 8</vt:lpstr>
      <vt:lpstr>   </vt:lpstr>
      <vt:lpstr>   </vt:lpstr>
      <vt:lpstr>   </vt:lpstr>
      <vt:lpstr>   </vt:lpstr>
      <vt:lpstr>   </vt:lpstr>
      <vt:lpstr>   </vt:lpstr>
      <vt:lpstr>The Bills give on the one hand, but take away significant economic and transformative growth potential with the other hand, leaving rights holders with new rights (that may not be enforceable), while at the same time severely limiting those same rights by prejudicing producers’ ability to control and manage their rights. This lack of control and predictability disables producers from giving the necessary guarantees to secure financing for new productions, and will deter investment and international productions and co-productions. We will not delve into the legal obstacles in the many problematic provisions, but will summarize our key concerns at a high-level and provide more practical information to illustrate that the Bills are not fit for purpose: they will directly and negatively impact government’s own key imperatives for the development of our economy - key among this are Black Economic Empowerment and effective transformation of the sector, Youth empowerment and ensuring the future strength of our country is secured, Women empowerment and Social Cohesion. If businesses in this sector die, we inevitably cannot secure the work of performers and in turn any rights they fight for will become non- existent because productions simply will not take place, further contributing to job loss statistics in our country. No production IP protection equals low investment, which equals less or no work for ALL. </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Liezel Vermeulen</dc:creator>
  <cp:lastModifiedBy>USER</cp:lastModifiedBy>
  <cp:revision>1</cp:revision>
  <dcterms:created xsi:type="dcterms:W3CDTF">2020-08-25T18:57:44Z</dcterms:created>
  <dcterms:modified xsi:type="dcterms:W3CDTF">2023-02-21T12:22:55Z</dcterms:modified>
</cp:coreProperties>
</file>