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6" r:id="rId5"/>
    <p:sldId id="257" r:id="rId6"/>
    <p:sldId id="3827" r:id="rId7"/>
    <p:sldId id="258" r:id="rId8"/>
    <p:sldId id="3828" r:id="rId9"/>
    <p:sldId id="3829" r:id="rId10"/>
    <p:sldId id="3830" r:id="rId11"/>
    <p:sldId id="3831" r:id="rId12"/>
    <p:sldId id="3832" r:id="rId13"/>
    <p:sldId id="3833" r:id="rId14"/>
    <p:sldId id="3834" r:id="rId15"/>
    <p:sldId id="3835" r:id="rId16"/>
    <p:sldId id="3836" r:id="rId17"/>
    <p:sldId id="3837" r:id="rId18"/>
    <p:sldId id="3848" r:id="rId19"/>
    <p:sldId id="3839" r:id="rId20"/>
    <p:sldId id="305" r:id="rId21"/>
    <p:sldId id="3841" r:id="rId22"/>
    <p:sldId id="3842" r:id="rId23"/>
    <p:sldId id="3843" r:id="rId24"/>
    <p:sldId id="3844" r:id="rId25"/>
    <p:sldId id="3845" r:id="rId26"/>
    <p:sldId id="3846" r:id="rId27"/>
    <p:sldId id="3847" r:id="rId28"/>
    <p:sldId id="3840"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Rosengarten" initials="DR" lastIdx="4" clrIdx="0">
    <p:extLst>
      <p:ext uri="{19B8F6BF-5375-455C-9EA6-DF929625EA0E}">
        <p15:presenceInfo xmlns:p15="http://schemas.microsoft.com/office/powerpoint/2012/main" xmlns="" userId="S::danr@rf-law.co.za::1195b7a8-1823-4af6-993f-ad22fa20cb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E528D"/>
    <a:srgbClr val="17317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7" autoAdjust="0"/>
    <p:restoredTop sz="94250" autoAdjust="0"/>
  </p:normalViewPr>
  <p:slideViewPr>
    <p:cSldViewPr snapToGrid="0">
      <p:cViewPr varScale="1">
        <p:scale>
          <a:sx n="73" d="100"/>
          <a:sy n="73" d="100"/>
        </p:scale>
        <p:origin x="-72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C59AFE-0FF1-43E7-808B-1B263F10751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xmlns="" id="{D902FEBC-DD2C-410C-A846-64FAF86C406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E425098D-032D-4F1C-905E-3D87B3403D70}"/>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5" name="Footer Placeholder 4">
            <a:extLst>
              <a:ext uri="{FF2B5EF4-FFF2-40B4-BE49-F238E27FC236}">
                <a16:creationId xmlns:a16="http://schemas.microsoft.com/office/drawing/2014/main" xmlns="" id="{4C1B8EBE-41A5-4659-8B0E-768393E86951}"/>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6" name="Slide Number Placeholder 5">
            <a:extLst>
              <a:ext uri="{FF2B5EF4-FFF2-40B4-BE49-F238E27FC236}">
                <a16:creationId xmlns:a16="http://schemas.microsoft.com/office/drawing/2014/main" xmlns="" id="{6A9A3F1D-CE8E-4CEE-8584-A9B1CF8785BA}"/>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199491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A4E315-3A4B-4B74-8827-F6DEA3CEBDA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18C91098-989A-4837-B2E8-D8CEDA579CEA}"/>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82E5C32-4E54-46F3-A850-B3655EF8703C}"/>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5" name="Footer Placeholder 4">
            <a:extLst>
              <a:ext uri="{FF2B5EF4-FFF2-40B4-BE49-F238E27FC236}">
                <a16:creationId xmlns:a16="http://schemas.microsoft.com/office/drawing/2014/main" xmlns="" id="{62F989C3-AAC5-4BFF-919E-CE51FE291F89}"/>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6" name="Slide Number Placeholder 5">
            <a:extLst>
              <a:ext uri="{FF2B5EF4-FFF2-40B4-BE49-F238E27FC236}">
                <a16:creationId xmlns:a16="http://schemas.microsoft.com/office/drawing/2014/main" xmlns="" id="{6D430C1F-051E-4B4C-A3E4-F16780154B81}"/>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104063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B192807-8064-4792-987C-44D02024AAF2}"/>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xmlns="" id="{D939DFDA-73AE-4ECF-98C2-63796E80DEA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A7DDC33-6DE4-4BE1-A7C1-BB38D7BA23E5}"/>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5" name="Footer Placeholder 4">
            <a:extLst>
              <a:ext uri="{FF2B5EF4-FFF2-40B4-BE49-F238E27FC236}">
                <a16:creationId xmlns:a16="http://schemas.microsoft.com/office/drawing/2014/main" xmlns="" id="{48F6346E-FB6A-48AC-97C8-7F48F94D5ADC}"/>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6" name="Slide Number Placeholder 5">
            <a:extLst>
              <a:ext uri="{FF2B5EF4-FFF2-40B4-BE49-F238E27FC236}">
                <a16:creationId xmlns:a16="http://schemas.microsoft.com/office/drawing/2014/main" xmlns="" id="{13C28B3A-A8C0-491B-AFD7-A9EE57151A53}"/>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2526343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2 small pictures">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xmlns=""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anchor="ctr">
            <a:noAutofit/>
          </a:bodyPr>
          <a:lstStyle>
            <a:lvl1pPr algn="ctr">
              <a:buNone/>
              <a:defRPr sz="1800"/>
            </a:lvl1pPr>
          </a:lstStyle>
          <a:p>
            <a:r>
              <a:rPr lang="en-US" dirty="0"/>
              <a:t>Click icon to add picture</a:t>
            </a:r>
          </a:p>
        </p:txBody>
      </p:sp>
      <p:sp>
        <p:nvSpPr>
          <p:cNvPr id="21" name="Picture Placeholder 20">
            <a:extLst>
              <a:ext uri="{FF2B5EF4-FFF2-40B4-BE49-F238E27FC236}">
                <a16:creationId xmlns:a16="http://schemas.microsoft.com/office/drawing/2014/main" xmlns=""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anchor="ctr">
            <a:noAutofit/>
          </a:bodyPr>
          <a:lstStyle>
            <a:lvl1pPr algn="ctr">
              <a:buNone/>
              <a:defRPr sz="1800"/>
            </a:lvl1pPr>
          </a:lstStyle>
          <a:p>
            <a:r>
              <a:rPr lang="en-US" dirty="0"/>
              <a:t>Click icon to add picture</a:t>
            </a:r>
          </a:p>
        </p:txBody>
      </p:sp>
      <p:sp>
        <p:nvSpPr>
          <p:cNvPr id="2" name="Title 1">
            <a:extLst>
              <a:ext uri="{FF2B5EF4-FFF2-40B4-BE49-F238E27FC236}">
                <a16:creationId xmlns:a16="http://schemas.microsoft.com/office/drawing/2014/main" xmlns="" id="{249FF209-11EE-4A3F-9685-A155FECD0DC8}"/>
              </a:ext>
            </a:extLst>
          </p:cNvPr>
          <p:cNvSpPr>
            <a:spLocks noGrp="1"/>
          </p:cNvSpPr>
          <p:nvPr>
            <p:ph type="title"/>
          </p:nvPr>
        </p:nvSpPr>
        <p:spPr>
          <a:xfrm>
            <a:off x="539496" y="365124"/>
            <a:ext cx="5806440"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A47AF11-F208-4FDA-9E19-D6CA3472134E}"/>
              </a:ext>
            </a:extLst>
          </p:cNvPr>
          <p:cNvSpPr>
            <a:spLocks noGrp="1"/>
          </p:cNvSpPr>
          <p:nvPr>
            <p:ph idx="1"/>
          </p:nvPr>
        </p:nvSpPr>
        <p:spPr>
          <a:xfrm>
            <a:off x="539496" y="1825625"/>
            <a:ext cx="5806440" cy="4352544"/>
          </a:xfrm>
        </p:spPr>
        <p:txBody>
          <a:bodyPr>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xmlns=""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xmlns=""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xmlns=""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Oval 9">
            <a:extLst>
              <a:ext uri="{FF2B5EF4-FFF2-40B4-BE49-F238E27FC236}">
                <a16:creationId xmlns:a16="http://schemas.microsoft.com/office/drawing/2014/main" xmlns=""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79104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FBE928-2F21-454E-9D09-C4D4E070B09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3CFEC2FE-F33B-4BB0-86D1-8D36896703CC}"/>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0E06D84-F53C-40DB-9D3F-75F6C578DAB8}"/>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5" name="Footer Placeholder 4">
            <a:extLst>
              <a:ext uri="{FF2B5EF4-FFF2-40B4-BE49-F238E27FC236}">
                <a16:creationId xmlns:a16="http://schemas.microsoft.com/office/drawing/2014/main" xmlns="" id="{6757E5B5-2E01-4345-AFBB-DFCDBACF5BB5}"/>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6" name="Slide Number Placeholder 5">
            <a:extLst>
              <a:ext uri="{FF2B5EF4-FFF2-40B4-BE49-F238E27FC236}">
                <a16:creationId xmlns:a16="http://schemas.microsoft.com/office/drawing/2014/main" xmlns="" id="{B413E0ED-C5FA-461F-BE1B-25577E682217}"/>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151461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5FD9BD-8A74-4FD4-9A71-95CE08D647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xmlns="" id="{F225F2EF-17A6-43F4-A8A5-642BCA87EE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90FCA5D-4D2C-4682-B168-950E4F89B11D}"/>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5" name="Footer Placeholder 4">
            <a:extLst>
              <a:ext uri="{FF2B5EF4-FFF2-40B4-BE49-F238E27FC236}">
                <a16:creationId xmlns:a16="http://schemas.microsoft.com/office/drawing/2014/main" xmlns="" id="{15ED3B22-13B3-4977-808B-D5E742CC62FE}"/>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6" name="Slide Number Placeholder 5">
            <a:extLst>
              <a:ext uri="{FF2B5EF4-FFF2-40B4-BE49-F238E27FC236}">
                <a16:creationId xmlns:a16="http://schemas.microsoft.com/office/drawing/2014/main" xmlns="" id="{EE2A8942-A867-4B9D-85E6-14D545844E28}"/>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71674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99BC29-BC83-44D4-84D8-572CA3D3CFD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B3670B53-FDE0-45CE-A94A-B6AA16D1C608}"/>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xmlns="" id="{A7606923-68F1-46D5-AEC2-4F96B70BD770}"/>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xmlns="" id="{35E3B297-7B1A-42C8-8D9E-A3DD7CF51BA9}"/>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6" name="Footer Placeholder 5">
            <a:extLst>
              <a:ext uri="{FF2B5EF4-FFF2-40B4-BE49-F238E27FC236}">
                <a16:creationId xmlns:a16="http://schemas.microsoft.com/office/drawing/2014/main" xmlns="" id="{55EA0AEE-57BB-4511-94EA-7BD8F8F084EF}"/>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7" name="Slide Number Placeholder 6">
            <a:extLst>
              <a:ext uri="{FF2B5EF4-FFF2-40B4-BE49-F238E27FC236}">
                <a16:creationId xmlns:a16="http://schemas.microsoft.com/office/drawing/2014/main" xmlns="" id="{511B7E45-3A09-47D6-A870-E121D74D7D27}"/>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132632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089C2-4962-4CB4-BCE3-7DFD1778477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xmlns="" id="{6F3F1450-27E0-46FD-A90D-E0B41C3760A3}"/>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6D14CE7-A0DD-465D-BD8C-3088AE5C5EDE}"/>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xmlns="" id="{1419112F-589C-4576-BD6E-FE387073F75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945631D-F41C-49D5-8FC4-AC2A5A6ED13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xmlns="" id="{87924621-0E51-4BAE-9D8C-F6A33D31EC05}"/>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8" name="Footer Placeholder 7">
            <a:extLst>
              <a:ext uri="{FF2B5EF4-FFF2-40B4-BE49-F238E27FC236}">
                <a16:creationId xmlns:a16="http://schemas.microsoft.com/office/drawing/2014/main" xmlns="" id="{A1133FE8-CDB1-4A93-85C2-F2BB4C44D9D2}"/>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9" name="Slide Number Placeholder 8">
            <a:extLst>
              <a:ext uri="{FF2B5EF4-FFF2-40B4-BE49-F238E27FC236}">
                <a16:creationId xmlns:a16="http://schemas.microsoft.com/office/drawing/2014/main" xmlns="" id="{C579575A-8EC0-4D4F-BA3F-CB0C83665B33}"/>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103143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92E3C5-9D7D-4846-88A9-868392658BA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xmlns="" id="{D77FE4AF-C058-4942-A627-5CA92F528A3A}"/>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4" name="Footer Placeholder 3">
            <a:extLst>
              <a:ext uri="{FF2B5EF4-FFF2-40B4-BE49-F238E27FC236}">
                <a16:creationId xmlns:a16="http://schemas.microsoft.com/office/drawing/2014/main" xmlns="" id="{4FEFD066-065B-47F4-B80F-94C20B7AFADF}"/>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5" name="Slide Number Placeholder 4">
            <a:extLst>
              <a:ext uri="{FF2B5EF4-FFF2-40B4-BE49-F238E27FC236}">
                <a16:creationId xmlns:a16="http://schemas.microsoft.com/office/drawing/2014/main" xmlns="" id="{1E6F47F1-A4E7-42E1-943C-5EB5F4DCDFB7}"/>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39091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CF756C0-3E25-4DD9-963F-3BED10AB8DD0}"/>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3" name="Footer Placeholder 2">
            <a:extLst>
              <a:ext uri="{FF2B5EF4-FFF2-40B4-BE49-F238E27FC236}">
                <a16:creationId xmlns:a16="http://schemas.microsoft.com/office/drawing/2014/main" xmlns="" id="{CAB8845D-6D0D-441D-8B5C-FA9CB0499637}"/>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4" name="Slide Number Placeholder 3">
            <a:extLst>
              <a:ext uri="{FF2B5EF4-FFF2-40B4-BE49-F238E27FC236}">
                <a16:creationId xmlns:a16="http://schemas.microsoft.com/office/drawing/2014/main" xmlns="" id="{380B94A2-8FBA-40F2-A265-117DF5BD589D}"/>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3439802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E2DC24-5EDA-4E4C-B901-5637B26D13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xmlns="" id="{9CB3F0CE-7BCB-4EB4-9FAC-75F66C9E754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xmlns="" id="{3B469E59-ED57-4F69-B594-80236765B27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0C18823-6CA5-4782-956D-3360DDF3D36A}"/>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6" name="Footer Placeholder 5">
            <a:extLst>
              <a:ext uri="{FF2B5EF4-FFF2-40B4-BE49-F238E27FC236}">
                <a16:creationId xmlns:a16="http://schemas.microsoft.com/office/drawing/2014/main" xmlns="" id="{C06A0DDB-AAB3-4587-BF49-DFD89631F83A}"/>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7" name="Slide Number Placeholder 6">
            <a:extLst>
              <a:ext uri="{FF2B5EF4-FFF2-40B4-BE49-F238E27FC236}">
                <a16:creationId xmlns:a16="http://schemas.microsoft.com/office/drawing/2014/main" xmlns="" id="{6BDC26AD-408A-4BF0-AADD-369AAB9FD11F}"/>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296331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946FB0-F563-4124-BB9F-3F6991A9217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xmlns="" id="{25DDEE36-CB14-458C-87CB-09F65D9CDE5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xmlns="" id="{5CBC0746-E1BA-4916-AA2D-3441ABD2C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1BC4DB2-3BE0-43DE-987F-8F0269643813}"/>
              </a:ext>
            </a:extLst>
          </p:cNvPr>
          <p:cNvSpPr>
            <a:spLocks noGrp="1"/>
          </p:cNvSpPr>
          <p:nvPr>
            <p:ph type="dt" sz="half" idx="10"/>
          </p:nvPr>
        </p:nvSpPr>
        <p:spPr>
          <a:xfrm>
            <a:off x="838200" y="6356350"/>
            <a:ext cx="2743200" cy="365125"/>
          </a:xfrm>
          <a:prstGeom prst="rect">
            <a:avLst/>
          </a:prstGeom>
        </p:spPr>
        <p:txBody>
          <a:bodyPr/>
          <a:lstStyle/>
          <a:p>
            <a:fld id="{3E55ACF9-A79E-48C5-B8B8-C236CC9F7B81}" type="datetimeFigureOut">
              <a:rPr lang="en-ZA" smtClean="0"/>
              <a:pPr/>
              <a:t>2023/02/21</a:t>
            </a:fld>
            <a:endParaRPr lang="en-ZA" dirty="0"/>
          </a:p>
        </p:txBody>
      </p:sp>
      <p:sp>
        <p:nvSpPr>
          <p:cNvPr id="6" name="Footer Placeholder 5">
            <a:extLst>
              <a:ext uri="{FF2B5EF4-FFF2-40B4-BE49-F238E27FC236}">
                <a16:creationId xmlns:a16="http://schemas.microsoft.com/office/drawing/2014/main" xmlns="" id="{5CC9C9A8-6722-41E9-B24E-779A497D30D0}"/>
              </a:ext>
            </a:extLst>
          </p:cNvPr>
          <p:cNvSpPr>
            <a:spLocks noGrp="1"/>
          </p:cNvSpPr>
          <p:nvPr>
            <p:ph type="ftr" sz="quarter" idx="11"/>
          </p:nvPr>
        </p:nvSpPr>
        <p:spPr>
          <a:xfrm>
            <a:off x="4038600" y="6356350"/>
            <a:ext cx="4114800" cy="365125"/>
          </a:xfrm>
          <a:prstGeom prst="rect">
            <a:avLst/>
          </a:prstGeom>
        </p:spPr>
        <p:txBody>
          <a:bodyPr/>
          <a:lstStyle/>
          <a:p>
            <a:endParaRPr lang="en-ZA" dirty="0"/>
          </a:p>
        </p:txBody>
      </p:sp>
      <p:sp>
        <p:nvSpPr>
          <p:cNvPr id="7" name="Slide Number Placeholder 6">
            <a:extLst>
              <a:ext uri="{FF2B5EF4-FFF2-40B4-BE49-F238E27FC236}">
                <a16:creationId xmlns:a16="http://schemas.microsoft.com/office/drawing/2014/main" xmlns="" id="{A3635884-676B-4CE2-A577-0EA701B27081}"/>
              </a:ext>
            </a:extLst>
          </p:cNvPr>
          <p:cNvSpPr>
            <a:spLocks noGrp="1"/>
          </p:cNvSpPr>
          <p:nvPr>
            <p:ph type="sldNum" sz="quarter" idx="12"/>
          </p:nvPr>
        </p:nvSpPr>
        <p:spPr>
          <a:xfrm>
            <a:off x="8610600" y="6356350"/>
            <a:ext cx="2743200" cy="365125"/>
          </a:xfrm>
          <a:prstGeom prst="rect">
            <a:avLst/>
          </a:prstGeom>
        </p:spPr>
        <p:txBody>
          <a:bodyPr/>
          <a:lstStyle/>
          <a:p>
            <a:fld id="{E9EC89E8-DD40-4573-9D47-73E3A88F29A9}" type="slidenum">
              <a:rPr lang="en-ZA" smtClean="0"/>
              <a:pPr/>
              <a:t>‹#›</a:t>
            </a:fld>
            <a:endParaRPr lang="en-ZA" dirty="0"/>
          </a:p>
        </p:txBody>
      </p:sp>
    </p:spTree>
    <p:extLst>
      <p:ext uri="{BB962C8B-B14F-4D97-AF65-F5344CB8AC3E}">
        <p14:creationId xmlns:p14="http://schemas.microsoft.com/office/powerpoint/2010/main" xmlns="" val="163694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81BFD838-26F3-4597-B694-7E039B6FBA65}"/>
              </a:ext>
            </a:extLst>
          </p:cNvPr>
          <p:cNvGrpSpPr/>
          <p:nvPr userDrawn="1"/>
        </p:nvGrpSpPr>
        <p:grpSpPr>
          <a:xfrm>
            <a:off x="285750" y="219075"/>
            <a:ext cx="11732788" cy="6410325"/>
            <a:chOff x="247650" y="185868"/>
            <a:chExt cx="11811000" cy="6453057"/>
          </a:xfrm>
        </p:grpSpPr>
        <p:sp>
          <p:nvSpPr>
            <p:cNvPr id="8" name="Rectangle 7">
              <a:extLst>
                <a:ext uri="{FF2B5EF4-FFF2-40B4-BE49-F238E27FC236}">
                  <a16:creationId xmlns:a16="http://schemas.microsoft.com/office/drawing/2014/main" xmlns="" id="{D38D0F6B-4CBE-42F5-87C6-0FA1DC0C7700}"/>
                </a:ext>
              </a:extLst>
            </p:cNvPr>
            <p:cNvSpPr/>
            <p:nvPr/>
          </p:nvSpPr>
          <p:spPr>
            <a:xfrm>
              <a:off x="247650" y="381000"/>
              <a:ext cx="11706225" cy="6257925"/>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B51B7229-CC45-4CA0-BE55-FE1B224124C3}"/>
                </a:ext>
              </a:extLst>
            </p:cNvPr>
            <p:cNvSpPr/>
            <p:nvPr/>
          </p:nvSpPr>
          <p:spPr>
            <a:xfrm>
              <a:off x="352425" y="476250"/>
              <a:ext cx="11496676" cy="6057900"/>
            </a:xfrm>
            <a:prstGeom prst="rect">
              <a:avLst/>
            </a:prstGeom>
            <a:no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xmlns="" id="{C68A7E0D-CE3C-4F52-82F5-07AE3188EF86}"/>
                </a:ext>
              </a:extLst>
            </p:cNvPr>
            <p:cNvSpPr/>
            <p:nvPr/>
          </p:nvSpPr>
          <p:spPr>
            <a:xfrm>
              <a:off x="10134600" y="219076"/>
              <a:ext cx="1924050" cy="581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aphicFrame>
          <p:nvGraphicFramePr>
            <p:cNvPr id="11" name="Object 10">
              <a:extLst>
                <a:ext uri="{FF2B5EF4-FFF2-40B4-BE49-F238E27FC236}">
                  <a16:creationId xmlns:a16="http://schemas.microsoft.com/office/drawing/2014/main" xmlns="" id="{8A37EB46-A0B8-4762-A146-CA2CEC58E096}"/>
                </a:ext>
              </a:extLst>
            </p:cNvPr>
            <p:cNvGraphicFramePr>
              <a:graphicFrameLocks noChangeAspect="1"/>
            </p:cNvGraphicFramePr>
            <p:nvPr/>
          </p:nvGraphicFramePr>
          <p:xfrm>
            <a:off x="10230956" y="185868"/>
            <a:ext cx="1753915" cy="518981"/>
          </p:xfrm>
          <a:graphic>
            <a:graphicData uri="http://schemas.openxmlformats.org/presentationml/2006/ole">
              <p:oleObj spid="_x0000_s1026" name="CorelDRAW" r:id="rId15" imgW="14274000" imgH="4226040" progId="">
                <p:embed/>
              </p:oleObj>
            </a:graphicData>
          </a:graphic>
        </p:graphicFrame>
      </p:grpSp>
      <p:sp>
        <p:nvSpPr>
          <p:cNvPr id="12" name="Rectangle 11">
            <a:extLst>
              <a:ext uri="{FF2B5EF4-FFF2-40B4-BE49-F238E27FC236}">
                <a16:creationId xmlns:a16="http://schemas.microsoft.com/office/drawing/2014/main" xmlns="" id="{278456BC-1ED5-49D6-8F8B-96C4468E7E31}"/>
              </a:ext>
            </a:extLst>
          </p:cNvPr>
          <p:cNvSpPr/>
          <p:nvPr userDrawn="1"/>
        </p:nvSpPr>
        <p:spPr>
          <a:xfrm>
            <a:off x="11478827" y="6232124"/>
            <a:ext cx="319596" cy="2840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349369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va Audio Visual | Professional Audio Visual Services">
            <a:extLst>
              <a:ext uri="{FF2B5EF4-FFF2-40B4-BE49-F238E27FC236}">
                <a16:creationId xmlns:a16="http://schemas.microsoft.com/office/drawing/2014/main" xmlns="" id="{47C91DFC-7F35-4B77-A0A7-53B1DEBE15A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4D021465-1A70-41EE-8016-0634675FC159}"/>
              </a:ext>
            </a:extLst>
          </p:cNvPr>
          <p:cNvSpPr txBox="1"/>
          <p:nvPr/>
        </p:nvSpPr>
        <p:spPr>
          <a:xfrm>
            <a:off x="6096000" y="5196582"/>
            <a:ext cx="5678747" cy="584775"/>
          </a:xfrm>
          <a:prstGeom prst="rect">
            <a:avLst/>
          </a:prstGeom>
          <a:noFill/>
        </p:spPr>
        <p:txBody>
          <a:bodyPr wrap="square" rtlCol="0">
            <a:spAutoFit/>
          </a:bodyPr>
          <a:lstStyle/>
          <a:p>
            <a:pPr algn="ctr"/>
            <a:r>
              <a:rPr lang="en-ZA" sz="1600" b="1" dirty="0">
                <a:solidFill>
                  <a:schemeClr val="bg1"/>
                </a:solidFill>
              </a:rPr>
              <a:t>eMedia Presentation on the Copyright Amendment Bill and the Performers’ Protection Amendment Bill</a:t>
            </a:r>
          </a:p>
        </p:txBody>
      </p:sp>
      <p:graphicFrame>
        <p:nvGraphicFramePr>
          <p:cNvPr id="4" name="Object 3">
            <a:extLst>
              <a:ext uri="{FF2B5EF4-FFF2-40B4-BE49-F238E27FC236}">
                <a16:creationId xmlns:a16="http://schemas.microsoft.com/office/drawing/2014/main" xmlns="" id="{B7F336FC-6B77-4449-9B2C-0B755A540A6E}"/>
              </a:ext>
            </a:extLst>
          </p:cNvPr>
          <p:cNvGraphicFramePr>
            <a:graphicFrameLocks noChangeAspect="1"/>
          </p:cNvGraphicFramePr>
          <p:nvPr>
            <p:extLst>
              <p:ext uri="{D42A27DB-BD31-4B8C-83A1-F6EECF244321}">
                <p14:modId xmlns:p14="http://schemas.microsoft.com/office/powerpoint/2010/main" xmlns="" val="3168707702"/>
              </p:ext>
            </p:extLst>
          </p:nvPr>
        </p:nvGraphicFramePr>
        <p:xfrm>
          <a:off x="7711029" y="4147469"/>
          <a:ext cx="2448688" cy="724563"/>
        </p:xfrm>
        <a:graphic>
          <a:graphicData uri="http://schemas.openxmlformats.org/presentationml/2006/ole">
            <p:oleObj spid="_x0000_s2050" name="CorelDRAW" r:id="rId4" imgW="14274000" imgH="4226040" progId="">
              <p:embed/>
            </p:oleObj>
          </a:graphicData>
        </a:graphic>
      </p:graphicFrame>
      <p:sp>
        <p:nvSpPr>
          <p:cNvPr id="7" name="TextBox 6">
            <a:extLst>
              <a:ext uri="{FF2B5EF4-FFF2-40B4-BE49-F238E27FC236}">
                <a16:creationId xmlns:a16="http://schemas.microsoft.com/office/drawing/2014/main" xmlns="" id="{546891EC-7810-44A5-93CF-391D04031DC8}"/>
              </a:ext>
            </a:extLst>
          </p:cNvPr>
          <p:cNvSpPr txBox="1"/>
          <p:nvPr/>
        </p:nvSpPr>
        <p:spPr>
          <a:xfrm>
            <a:off x="7261932" y="6374561"/>
            <a:ext cx="3346882" cy="276999"/>
          </a:xfrm>
          <a:prstGeom prst="rect">
            <a:avLst/>
          </a:prstGeom>
          <a:noFill/>
        </p:spPr>
        <p:txBody>
          <a:bodyPr wrap="square" rtlCol="0">
            <a:spAutoFit/>
          </a:bodyPr>
          <a:lstStyle/>
          <a:p>
            <a:pPr algn="ctr"/>
            <a:r>
              <a:rPr lang="en-US" sz="1200" dirty="0">
                <a:solidFill>
                  <a:schemeClr val="bg1"/>
                </a:solidFill>
              </a:rPr>
              <a:t>21 February 2023</a:t>
            </a:r>
            <a:endParaRPr lang="en-ZA" sz="1200" dirty="0">
              <a:solidFill>
                <a:schemeClr val="bg1"/>
              </a:solidFill>
            </a:endParaRPr>
          </a:p>
        </p:txBody>
      </p:sp>
      <p:sp>
        <p:nvSpPr>
          <p:cNvPr id="6" name="Rectangle 5">
            <a:extLst>
              <a:ext uri="{FF2B5EF4-FFF2-40B4-BE49-F238E27FC236}">
                <a16:creationId xmlns:a16="http://schemas.microsoft.com/office/drawing/2014/main" xmlns="" id="{10DB2B05-813D-4A9B-BF35-BAD7FE1D29EE}"/>
              </a:ext>
            </a:extLst>
          </p:cNvPr>
          <p:cNvSpPr/>
          <p:nvPr/>
        </p:nvSpPr>
        <p:spPr>
          <a:xfrm>
            <a:off x="7261932" y="5119319"/>
            <a:ext cx="3423001" cy="50409"/>
          </a:xfrm>
          <a:prstGeom prst="rect">
            <a:avLst/>
          </a:prstGeom>
          <a:solidFill>
            <a:srgbClr val="2E5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89FC8494-21F8-4DB3-91ED-5D9DAB179748}"/>
              </a:ext>
            </a:extLst>
          </p:cNvPr>
          <p:cNvSpPr/>
          <p:nvPr/>
        </p:nvSpPr>
        <p:spPr>
          <a:xfrm>
            <a:off x="7261932" y="6223391"/>
            <a:ext cx="3423001" cy="50409"/>
          </a:xfrm>
          <a:prstGeom prst="rect">
            <a:avLst/>
          </a:prstGeom>
          <a:solidFill>
            <a:srgbClr val="2E5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53940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3669402"/>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ZA" sz="2000" kern="100" dirty="0">
                <a:effectLst/>
                <a:latin typeface="Arial" panose="020B0604020202020204" pitchFamily="34" charset="0"/>
                <a:ea typeface="Calibri" panose="020F0502020204030204" pitchFamily="34" charset="0"/>
                <a:cs typeface="Arial" panose="020B0604020202020204" pitchFamily="34" charset="0"/>
              </a:rPr>
              <a:t>The production process results in numerous works of copyright being created. These include: </a:t>
            </a:r>
          </a:p>
          <a:p>
            <a:pPr marL="742950" lvl="1" indent="-285750">
              <a:lnSpc>
                <a:spcPct val="107000"/>
              </a:lnSpc>
              <a:buFont typeface="Calibri" panose="020F0502020204030204" pitchFamily="34" charset="0"/>
              <a:buChar char="-"/>
            </a:pPr>
            <a:r>
              <a:rPr lang="en-ZA" sz="2000" b="1" kern="100" dirty="0">
                <a:effectLst/>
                <a:latin typeface="Arial" panose="020B0604020202020204" pitchFamily="34" charset="0"/>
                <a:ea typeface="Calibri" panose="020F0502020204030204" pitchFamily="34" charset="0"/>
                <a:cs typeface="Arial" panose="020B0604020202020204" pitchFamily="34" charset="0"/>
              </a:rPr>
              <a:t>cinematograph films</a:t>
            </a:r>
            <a:r>
              <a:rPr lang="en-ZA" sz="2000" kern="100" dirty="0">
                <a:latin typeface="Arial" panose="020B0604020202020204" pitchFamily="34" charset="0"/>
                <a:ea typeface="Calibri" panose="020F0502020204030204" pitchFamily="34" charset="0"/>
                <a:cs typeface="Arial" panose="020B0604020202020204" pitchFamily="34" charset="0"/>
              </a:rPr>
              <a:t>;</a:t>
            </a:r>
            <a:r>
              <a:rPr lang="en-ZA" sz="2000" kern="100" dirty="0">
                <a:effectLst/>
                <a:latin typeface="Arial" panose="020B0604020202020204" pitchFamily="34" charset="0"/>
                <a:ea typeface="Calibri" panose="020F0502020204030204" pitchFamily="34" charset="0"/>
                <a:cs typeface="Arial" panose="020B0604020202020204" pitchFamily="34" charset="0"/>
              </a:rPr>
              <a:t> </a:t>
            </a:r>
          </a:p>
          <a:p>
            <a:pPr marL="742950" lvl="1" indent="-285750">
              <a:lnSpc>
                <a:spcPct val="107000"/>
              </a:lnSpc>
              <a:buFont typeface="Calibri" panose="020F0502020204030204" pitchFamily="34" charset="0"/>
              <a:buChar char="-"/>
            </a:pPr>
            <a:r>
              <a:rPr lang="en-ZA" sz="2000" b="1" kern="100" dirty="0">
                <a:effectLst/>
                <a:latin typeface="Arial" panose="020B0604020202020204" pitchFamily="34" charset="0"/>
                <a:ea typeface="Calibri" panose="020F0502020204030204" pitchFamily="34" charset="0"/>
                <a:cs typeface="Arial" panose="020B0604020202020204" pitchFamily="34" charset="0"/>
              </a:rPr>
              <a:t>literary works </a:t>
            </a:r>
            <a:r>
              <a:rPr lang="en-ZA" sz="2000" kern="100" dirty="0">
                <a:effectLst/>
                <a:latin typeface="Arial" panose="020B0604020202020204" pitchFamily="34" charset="0"/>
                <a:ea typeface="Calibri" panose="020F0502020204030204" pitchFamily="34" charset="0"/>
                <a:cs typeface="Arial" panose="020B0604020202020204" pitchFamily="34" charset="0"/>
              </a:rPr>
              <a:t>in the form of scripts; </a:t>
            </a:r>
          </a:p>
          <a:p>
            <a:pPr marL="742950" lvl="1" indent="-285750">
              <a:lnSpc>
                <a:spcPct val="107000"/>
              </a:lnSpc>
              <a:buFont typeface="Calibri" panose="020F0502020204030204" pitchFamily="34" charset="0"/>
              <a:buChar char="-"/>
            </a:pPr>
            <a:r>
              <a:rPr lang="en-ZA" sz="2000" b="1" kern="100" dirty="0">
                <a:effectLst/>
                <a:latin typeface="Arial" panose="020B0604020202020204" pitchFamily="34" charset="0"/>
                <a:ea typeface="Calibri" panose="020F0502020204030204" pitchFamily="34" charset="0"/>
                <a:cs typeface="Arial" panose="020B0604020202020204" pitchFamily="34" charset="0"/>
              </a:rPr>
              <a:t>musical works </a:t>
            </a:r>
            <a:r>
              <a:rPr lang="en-ZA" sz="2000" kern="100" dirty="0">
                <a:effectLst/>
                <a:latin typeface="Arial" panose="020B0604020202020204" pitchFamily="34" charset="0"/>
                <a:ea typeface="Calibri" panose="020F0502020204030204" pitchFamily="34" charset="0"/>
                <a:cs typeface="Arial" panose="020B0604020202020204" pitchFamily="34" charset="0"/>
              </a:rPr>
              <a:t>and </a:t>
            </a:r>
            <a:r>
              <a:rPr lang="en-ZA" sz="2000" b="1" kern="100" dirty="0">
                <a:effectLst/>
                <a:latin typeface="Arial" panose="020B0604020202020204" pitchFamily="34" charset="0"/>
                <a:ea typeface="Calibri" panose="020F0502020204030204" pitchFamily="34" charset="0"/>
                <a:cs typeface="Arial" panose="020B0604020202020204" pitchFamily="34" charset="0"/>
              </a:rPr>
              <a:t>sound recordings</a:t>
            </a:r>
            <a:r>
              <a:rPr lang="en-ZA" sz="2000" kern="100" dirty="0">
                <a:effectLst/>
                <a:latin typeface="Arial" panose="020B0604020202020204" pitchFamily="34" charset="0"/>
                <a:ea typeface="Calibri" panose="020F0502020204030204" pitchFamily="34" charset="0"/>
                <a:cs typeface="Arial" panose="020B0604020202020204" pitchFamily="34" charset="0"/>
              </a:rPr>
              <a:t>; and</a:t>
            </a:r>
          </a:p>
          <a:p>
            <a:pPr marL="742950" lvl="1" indent="-285750">
              <a:lnSpc>
                <a:spcPct val="107000"/>
              </a:lnSpc>
              <a:spcAft>
                <a:spcPts val="800"/>
              </a:spcAft>
              <a:buFont typeface="Calibri" panose="020F0502020204030204" pitchFamily="34" charset="0"/>
              <a:buChar char="-"/>
            </a:pPr>
            <a:r>
              <a:rPr lang="en-ZA" sz="2000" b="1" kern="100" dirty="0">
                <a:effectLst/>
                <a:latin typeface="Arial" panose="020B0604020202020204" pitchFamily="34" charset="0"/>
                <a:ea typeface="Calibri" panose="020F0502020204030204" pitchFamily="34" charset="0"/>
                <a:cs typeface="Arial" panose="020B0604020202020204" pitchFamily="34" charset="0"/>
              </a:rPr>
              <a:t>artistic works </a:t>
            </a:r>
            <a:r>
              <a:rPr lang="en-ZA" sz="2000" kern="100" dirty="0">
                <a:effectLst/>
                <a:latin typeface="Arial" panose="020B0604020202020204" pitchFamily="34" charset="0"/>
                <a:ea typeface="Calibri" panose="020F0502020204030204" pitchFamily="34" charset="0"/>
                <a:cs typeface="Arial" panose="020B0604020202020204" pitchFamily="34" charset="0"/>
              </a:rPr>
              <a:t>in the form of artwork used to promote the identity of the show.</a:t>
            </a:r>
          </a:p>
          <a:p>
            <a:pPr marL="342900" lvl="0" indent="-342900">
              <a:lnSpc>
                <a:spcPct val="107000"/>
              </a:lnSpc>
              <a:spcAft>
                <a:spcPts val="800"/>
              </a:spcAft>
              <a:buSzPts val="1000"/>
              <a:buFont typeface="Symbol" panose="05050102010706020507" pitchFamily="18" charset="2"/>
              <a:buChar char=""/>
              <a:tabLst>
                <a:tab pos="457200" algn="l"/>
              </a:tabLst>
            </a:pPr>
            <a:r>
              <a:rPr lang="en-ZA" sz="2000" kern="100" dirty="0">
                <a:effectLst/>
                <a:latin typeface="Arial" panose="020B0604020202020204" pitchFamily="34" charset="0"/>
                <a:ea typeface="Calibri" panose="020F0502020204030204" pitchFamily="34" charset="0"/>
                <a:cs typeface="Arial" panose="020B0604020202020204" pitchFamily="34" charset="0"/>
              </a:rPr>
              <a:t>Many </a:t>
            </a:r>
            <a:r>
              <a:rPr lang="en-ZA" sz="2000" b="1" kern="100" dirty="0">
                <a:effectLst/>
                <a:latin typeface="Arial" panose="020B0604020202020204" pitchFamily="34" charset="0"/>
                <a:ea typeface="Calibri" panose="020F0502020204030204" pitchFamily="34" charset="0"/>
                <a:cs typeface="Arial" panose="020B0604020202020204" pitchFamily="34" charset="0"/>
              </a:rPr>
              <a:t>performers</a:t>
            </a:r>
            <a:r>
              <a:rPr lang="en-ZA" sz="2000" kern="100" dirty="0">
                <a:effectLst/>
                <a:latin typeface="Arial" panose="020B0604020202020204" pitchFamily="34" charset="0"/>
                <a:ea typeface="Calibri" panose="020F0502020204030204" pitchFamily="34" charset="0"/>
                <a:cs typeface="Arial" panose="020B0604020202020204" pitchFamily="34" charset="0"/>
              </a:rPr>
              <a:t> are also engaged in the production, including lead actors, minor actors, and extras. </a:t>
            </a:r>
          </a:p>
          <a:p>
            <a:pPr marL="342900" lvl="0" indent="-342900">
              <a:lnSpc>
                <a:spcPct val="107000"/>
              </a:lnSpc>
              <a:spcAft>
                <a:spcPts val="800"/>
              </a:spcAft>
              <a:buSzPts val="1000"/>
              <a:buFont typeface="Symbol" panose="05050102010706020507" pitchFamily="18" charset="2"/>
              <a:buChar char=""/>
              <a:tabLst>
                <a:tab pos="457200" algn="l"/>
              </a:tabLst>
            </a:pPr>
            <a:r>
              <a:rPr lang="en-ZA" sz="2000" kern="100" dirty="0">
                <a:effectLst/>
                <a:latin typeface="Arial" panose="020B0604020202020204" pitchFamily="34" charset="0"/>
                <a:ea typeface="Calibri" panose="020F0502020204030204" pitchFamily="34" charset="0"/>
                <a:cs typeface="Arial" panose="020B0604020202020204" pitchFamily="34" charset="0"/>
              </a:rPr>
              <a:t>The works that are created are subject to </a:t>
            </a:r>
            <a:r>
              <a:rPr lang="en-ZA" sz="2000" kern="100" dirty="0">
                <a:latin typeface="Arial" panose="020B0604020202020204" pitchFamily="34" charset="0"/>
                <a:ea typeface="Calibri" panose="020F0502020204030204" pitchFamily="34" charset="0"/>
                <a:cs typeface="Arial" panose="020B0604020202020204" pitchFamily="34" charset="0"/>
              </a:rPr>
              <a:t>the </a:t>
            </a:r>
            <a:r>
              <a:rPr lang="en-ZA" sz="2000" b="1" kern="100" dirty="0">
                <a:latin typeface="Arial" panose="020B0604020202020204" pitchFamily="34" charset="0"/>
                <a:ea typeface="Calibri" panose="020F0502020204030204" pitchFamily="34" charset="0"/>
                <a:cs typeface="Arial" panose="020B0604020202020204" pitchFamily="34" charset="0"/>
              </a:rPr>
              <a:t>Copyright Act</a:t>
            </a:r>
            <a:r>
              <a:rPr lang="en-ZA" sz="2000" kern="100" dirty="0">
                <a:effectLst/>
                <a:latin typeface="Arial" panose="020B0604020202020204" pitchFamily="34" charset="0"/>
                <a:ea typeface="Calibri" panose="020F0502020204030204" pitchFamily="34" charset="0"/>
                <a:cs typeface="Arial" panose="020B0604020202020204" pitchFamily="34" charset="0"/>
              </a:rPr>
              <a:t>. The performances are subject to the </a:t>
            </a:r>
            <a:r>
              <a:rPr lang="en-ZA" sz="2000" b="1" kern="100" dirty="0">
                <a:effectLst/>
                <a:latin typeface="Arial" panose="020B0604020202020204" pitchFamily="34" charset="0"/>
                <a:ea typeface="Calibri" panose="020F0502020204030204" pitchFamily="34" charset="0"/>
                <a:cs typeface="Arial" panose="020B0604020202020204" pitchFamily="34" charset="0"/>
              </a:rPr>
              <a:t>Performers’ Protection Act</a:t>
            </a:r>
            <a:r>
              <a:rPr lang="en-ZA" sz="2000" kern="100" dirty="0">
                <a:effectLst/>
                <a:latin typeface="Arial" panose="020B0604020202020204" pitchFamily="34" charset="0"/>
                <a:ea typeface="Calibri" panose="020F0502020204030204" pitchFamily="34" charset="0"/>
                <a:cs typeface="Arial" panose="020B0604020202020204" pitchFamily="34" charset="0"/>
              </a:rPr>
              <a:t>.</a:t>
            </a: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458841" y="1499277"/>
            <a:ext cx="11247204" cy="860620"/>
          </a:xfrm>
          <a:prstGeom prst="rect">
            <a:avLst/>
          </a:prstGeom>
          <a:noFill/>
        </p:spPr>
        <p:txBody>
          <a:bodyPr wrap="square" rtlCol="0">
            <a:spAutoFit/>
          </a:bodyPr>
          <a:lstStyle/>
          <a:p>
            <a:pPr marL="457200">
              <a:lnSpc>
                <a:spcPct val="107000"/>
              </a:lnSpc>
              <a:spcAft>
                <a:spcPts val="800"/>
              </a:spcAft>
            </a:pPr>
            <a:r>
              <a:rPr lang="en-ZA" sz="1800" b="1" kern="100" dirty="0">
                <a:effectLst/>
                <a:latin typeface="Arial" panose="020B0604020202020204" pitchFamily="34" charset="0"/>
                <a:ea typeface="Calibri" panose="020F0502020204030204" pitchFamily="34" charset="0"/>
                <a:cs typeface="Arial" panose="020B0604020202020204" pitchFamily="34" charset="0"/>
              </a:rPr>
              <a:t>WORKS OF COPYRIGHT AND PERFORMER CONTRIBUTIONS</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3932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573257"/>
            <a:ext cx="10628781" cy="2639825"/>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final work of copyright seen by the public on TV or other devices is a composite of numerous works of copyright, including </a:t>
            </a:r>
            <a:r>
              <a:rPr lang="en-US" sz="2400" b="1" kern="100" dirty="0">
                <a:effectLst/>
                <a:latin typeface="Arial" panose="020B0604020202020204" pitchFamily="34" charset="0"/>
                <a:ea typeface="Calibri" panose="020F0502020204030204" pitchFamily="34" charset="0"/>
                <a:cs typeface="Arial" panose="020B0604020202020204" pitchFamily="34" charset="0"/>
              </a:rPr>
              <a:t>fixations of hundreds of performances</a:t>
            </a:r>
            <a:r>
              <a:rPr lang="en-US" sz="2400" kern="100" dirty="0">
                <a:effectLst/>
                <a:latin typeface="Arial" panose="020B0604020202020204" pitchFamily="34" charset="0"/>
                <a:ea typeface="Calibri" panose="020F0502020204030204" pitchFamily="34" charset="0"/>
                <a:cs typeface="Arial" panose="020B0604020202020204" pitchFamily="34" charset="0"/>
              </a:rPr>
              <a:t>.</a:t>
            </a:r>
          </a:p>
          <a:p>
            <a:pPr lvl="0">
              <a:lnSpc>
                <a:spcPct val="107000"/>
              </a:lnSpc>
              <a:spcAft>
                <a:spcPts val="800"/>
              </a:spcAft>
              <a:buSzPts val="1000"/>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party making the final TV show available to the public needs to own or control each right or work forming the bundle of rights to do so lawfully.</a:t>
            </a: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458841" y="1499277"/>
            <a:ext cx="11247204" cy="367216"/>
          </a:xfrm>
          <a:prstGeom prst="rect">
            <a:avLst/>
          </a:prstGeom>
          <a:noFill/>
        </p:spPr>
        <p:txBody>
          <a:bodyPr wrap="square" rtlCol="0">
            <a:spAutoFit/>
          </a:bodyPr>
          <a:lstStyle/>
          <a:p>
            <a:pPr marL="457200">
              <a:lnSpc>
                <a:spcPct val="107000"/>
              </a:lnSpc>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THE FINAL WORK OF COPYRIGHT IN TELEVISION SHOW PRODUCTION</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76607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3532762"/>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Section 8A of the CAB relates to rights of performers on audiovisual works.</a:t>
            </a: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It is antithetical to the Copyright Act, which regulates the exclusive rights attaching to works of copyright, to include a section regulating the rights of performers. The rights of performers are not copyright themselves. </a:t>
            </a: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CAB and PPAB are incongruent in dealing with performer remuneration.</a:t>
            </a:r>
          </a:p>
          <a:p>
            <a:pPr marL="342900" lvl="0" indent="-342900">
              <a:lnSpc>
                <a:spcPct val="107000"/>
              </a:lnSpc>
              <a:spcAft>
                <a:spcPts val="800"/>
              </a:spcAft>
              <a:buSzPts val="1000"/>
              <a:buFont typeface="Symbol" panose="05050102010706020507" pitchFamily="18" charset="2"/>
              <a:buChar char=""/>
              <a:tabLst>
                <a:tab pos="457200" algn="l"/>
              </a:tabLst>
            </a:pPr>
            <a:r>
              <a:rPr lang="en-US" sz="2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Proposition</a:t>
            </a:r>
            <a:r>
              <a:rPr lang="en-US" sz="2400" kern="100" dirty="0">
                <a:effectLst/>
                <a:latin typeface="Arial" panose="020B0604020202020204" pitchFamily="34" charset="0"/>
                <a:ea typeface="Calibri" panose="020F0502020204030204" pitchFamily="34" charset="0"/>
                <a:cs typeface="Arial" panose="020B0604020202020204" pitchFamily="34" charset="0"/>
              </a:rPr>
              <a:t>: section 8A of the CAB should be removed, and performers rights left to be regulated by the Performers’ Act.</a:t>
            </a: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125091" y="1499277"/>
            <a:ext cx="11247204" cy="375552"/>
          </a:xfrm>
          <a:prstGeom prst="rect">
            <a:avLst/>
          </a:prstGeom>
          <a:noFill/>
        </p:spPr>
        <p:txBody>
          <a:bodyPr wrap="square" rtlCol="0">
            <a:spAutoFit/>
          </a:bodyPr>
          <a:lstStyle/>
          <a:p>
            <a:pPr indent="228600">
              <a:lnSpc>
                <a:spcPct val="107000"/>
              </a:lnSpc>
              <a:spcAft>
                <a:spcPts val="800"/>
              </a:spcAft>
            </a:pPr>
            <a:r>
              <a:rPr lang="en-ZA" sz="1800" b="1" kern="100" dirty="0">
                <a:effectLst/>
                <a:latin typeface="Arial" panose="020B0604020202020204" pitchFamily="34" charset="0"/>
                <a:ea typeface="Calibri" panose="020F0502020204030204" pitchFamily="34" charset="0"/>
                <a:cs typeface="Arial" panose="020B0604020202020204" pitchFamily="34" charset="0"/>
              </a:rPr>
              <a:t>ISSUES CONCERNING SECTION 8A OF THE CAB AND SECTION 3A OF THE PPAB </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12211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3471720"/>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Should Section 8A in fact grant a performer an immutable right to a royalty, eMedia opposes this.</a:t>
            </a:r>
          </a:p>
          <a:p>
            <a:pPr lvl="0">
              <a:lnSpc>
                <a:spcPct val="107000"/>
              </a:lnSpc>
              <a:spcAft>
                <a:spcPts val="800"/>
              </a:spcAft>
              <a:buSzPts val="1000"/>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amendments fail to distinguish between these different categories of performers. So, rather than receiving equitable remuneration for appearing as an extra, an actor will instead receive a right to a royalty that has to be shared amongst dozens of persons. </a:t>
            </a:r>
          </a:p>
          <a:p>
            <a:pPr lvl="0">
              <a:lnSpc>
                <a:spcPct val="107000"/>
              </a:lnSpc>
              <a:spcAft>
                <a:spcPts val="800"/>
              </a:spcAft>
              <a:buSzPts val="1000"/>
              <a:tabLst>
                <a:tab pos="457200" algn="l"/>
              </a:tabLst>
            </a:pP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1205" y="1470747"/>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125091" y="1513802"/>
            <a:ext cx="11247204" cy="375552"/>
          </a:xfrm>
          <a:prstGeom prst="rect">
            <a:avLst/>
          </a:prstGeom>
          <a:noFill/>
        </p:spPr>
        <p:txBody>
          <a:bodyPr wrap="square" rtlCol="0">
            <a:spAutoFit/>
          </a:bodyPr>
          <a:lstStyle/>
          <a:p>
            <a:pPr indent="228600">
              <a:lnSpc>
                <a:spcPct val="107000"/>
              </a:lnSpc>
              <a:spcAft>
                <a:spcPts val="800"/>
              </a:spcAft>
            </a:pPr>
            <a:r>
              <a:rPr lang="en-ZA" sz="1800" b="1" kern="100" dirty="0">
                <a:effectLst/>
                <a:latin typeface="Arial" panose="020B0604020202020204" pitchFamily="34" charset="0"/>
                <a:ea typeface="Calibri" panose="020F0502020204030204" pitchFamily="34" charset="0"/>
                <a:cs typeface="Arial" panose="020B0604020202020204" pitchFamily="34" charset="0"/>
              </a:rPr>
              <a:t>ISSUES CONCERNING SECTION 8A OF THE CAB AND SECTION 3A OF THE PPAB </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84759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139502"/>
            <a:ext cx="10628781" cy="4117922"/>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Royalties, unlike equitable remuneration, are linked to revenues based on exploitation. If revenues are low, or content flops, then a royalty may be far less than equitable remuneration. The royalty itself will be a marginal percentage of a whole, considering the number of persons who will be due such a royalty.</a:t>
            </a: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Both Section 3A of the PPAB and Section 8A of the CAB propose mandatory terms relating to the agreements reached between producers of audiovisual works and performers. Section 39 of the CAB also assigns powers to the Minister to determine, inter alia, the terms of such agreements and the royalties payable to parties. </a:t>
            </a: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191422" y="1542334"/>
            <a:ext cx="11247204" cy="375552"/>
          </a:xfrm>
          <a:prstGeom prst="rect">
            <a:avLst/>
          </a:prstGeom>
          <a:noFill/>
        </p:spPr>
        <p:txBody>
          <a:bodyPr wrap="square" rtlCol="0">
            <a:spAutoFit/>
          </a:bodyPr>
          <a:lstStyle/>
          <a:p>
            <a:pPr indent="228600">
              <a:lnSpc>
                <a:spcPct val="107000"/>
              </a:lnSpc>
              <a:spcAft>
                <a:spcPts val="800"/>
              </a:spcAft>
            </a:pPr>
            <a:r>
              <a:rPr lang="en-ZA" sz="1800" b="1" kern="100" dirty="0">
                <a:effectLst/>
                <a:latin typeface="Arial" panose="020B0604020202020204" pitchFamily="34" charset="0"/>
                <a:ea typeface="Calibri" panose="020F0502020204030204" pitchFamily="34" charset="0"/>
                <a:cs typeface="Arial" panose="020B0604020202020204" pitchFamily="34" charset="0"/>
              </a:rPr>
              <a:t>ISSUES CONCERNING SECTION 8A OF THE CAB AND SECTION 3A OF THE PPAB </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068966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81609" y="2555138"/>
            <a:ext cx="10628781" cy="1952073"/>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b="1" kern="100" dirty="0">
                <a:effectLst/>
                <a:latin typeface="Arial" panose="020B0604020202020204" pitchFamily="34" charset="0"/>
                <a:ea typeface="Calibri" panose="020F0502020204030204" pitchFamily="34" charset="0"/>
                <a:cs typeface="Arial" panose="020B0604020202020204" pitchFamily="34" charset="0"/>
              </a:rPr>
              <a:t>R</a:t>
            </a:r>
            <a:r>
              <a:rPr lang="en-US" sz="2400" b="1" kern="100" dirty="0">
                <a:latin typeface="Arial" panose="020B0604020202020204" pitchFamily="34" charset="0"/>
                <a:ea typeface="Calibri" panose="020F0502020204030204" pitchFamily="34" charset="0"/>
                <a:cs typeface="Arial" panose="020B0604020202020204" pitchFamily="34" charset="0"/>
              </a:rPr>
              <a:t>emove</a:t>
            </a:r>
            <a:r>
              <a:rPr lang="en-US" sz="2400" kern="100" dirty="0">
                <a:latin typeface="Arial" panose="020B0604020202020204" pitchFamily="34" charset="0"/>
                <a:ea typeface="Calibri" panose="020F0502020204030204" pitchFamily="34" charset="0"/>
                <a:cs typeface="Arial" panose="020B0604020202020204" pitchFamily="34" charset="0"/>
              </a:rPr>
              <a:t> 8A from CAB; leave performers’ rights in the Performers’ Act.</a:t>
            </a:r>
          </a:p>
          <a:p>
            <a:pPr marL="342900" lvl="0" indent="-342900">
              <a:lnSpc>
                <a:spcPct val="107000"/>
              </a:lnSpc>
              <a:spcAft>
                <a:spcPts val="800"/>
              </a:spcAft>
              <a:buSzPts val="1000"/>
              <a:buFont typeface="Symbol" panose="05050102010706020507" pitchFamily="18" charset="2"/>
              <a:buChar char=""/>
              <a:tabLst>
                <a:tab pos="457200" algn="l"/>
              </a:tabLst>
            </a:pPr>
            <a:r>
              <a:rPr lang="en-US" sz="2400" b="1" kern="100" dirty="0">
                <a:latin typeface="Arial" panose="020B0604020202020204" pitchFamily="34" charset="0"/>
                <a:ea typeface="Calibri" panose="020F0502020204030204" pitchFamily="34" charset="0"/>
                <a:cs typeface="Arial" panose="020B0604020202020204" pitchFamily="34" charset="0"/>
              </a:rPr>
              <a:t>Remove</a:t>
            </a:r>
            <a:r>
              <a:rPr lang="en-US" sz="2400" kern="100" dirty="0">
                <a:latin typeface="Arial" panose="020B0604020202020204" pitchFamily="34" charset="0"/>
                <a:ea typeface="Calibri" panose="020F0502020204030204" pitchFamily="34" charset="0"/>
                <a:cs typeface="Arial" panose="020B0604020202020204" pitchFamily="34" charset="0"/>
              </a:rPr>
              <a:t> restriction on parties’ freedom to contract.</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b="1" kern="100" dirty="0">
                <a:latin typeface="Arial" panose="020B0604020202020204" pitchFamily="34" charset="0"/>
                <a:ea typeface="Calibri" panose="020F0502020204030204" pitchFamily="34" charset="0"/>
                <a:cs typeface="Arial" panose="020B0604020202020204" pitchFamily="34" charset="0"/>
              </a:rPr>
              <a:t>Remove</a:t>
            </a:r>
            <a:r>
              <a:rPr lang="en-US" sz="2400" kern="100" dirty="0">
                <a:latin typeface="Arial" panose="020B0604020202020204" pitchFamily="34" charset="0"/>
                <a:ea typeface="Calibri" panose="020F0502020204030204" pitchFamily="34" charset="0"/>
                <a:cs typeface="Arial" panose="020B0604020202020204" pitchFamily="34" charset="0"/>
              </a:rPr>
              <a:t> power of Minister to determine royalty rate and contractual terms.</a:t>
            </a: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191422" y="1542334"/>
            <a:ext cx="11247204" cy="375552"/>
          </a:xfrm>
          <a:prstGeom prst="rect">
            <a:avLst/>
          </a:prstGeom>
          <a:noFill/>
        </p:spPr>
        <p:txBody>
          <a:bodyPr wrap="square" rtlCol="0">
            <a:spAutoFit/>
          </a:bodyPr>
          <a:lstStyle/>
          <a:p>
            <a:pPr indent="228600">
              <a:lnSpc>
                <a:spcPct val="107000"/>
              </a:lnSpc>
              <a:spcAft>
                <a:spcPts val="800"/>
              </a:spcAft>
            </a:pPr>
            <a:r>
              <a:rPr lang="en-ZA" sz="1800" b="1" kern="100" dirty="0">
                <a:effectLst/>
                <a:latin typeface="Arial" panose="020B0604020202020204" pitchFamily="34" charset="0"/>
                <a:ea typeface="Calibri" panose="020F0502020204030204" pitchFamily="34" charset="0"/>
                <a:cs typeface="Arial" panose="020B0604020202020204" pitchFamily="34" charset="0"/>
              </a:rPr>
              <a:t>CONCLUSION: SECTION 8A OF THE CAB AND SECTION 3A OF THE PPAB </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4610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3442674"/>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TV/film scripts are considered literary works and rights are typically assigned to the producer for the life of copyright.</a:t>
            </a:r>
          </a:p>
          <a:p>
            <a:pPr marL="342900" lvl="0" indent="-342900">
              <a:lnSpc>
                <a:spcPct val="107000"/>
              </a:lnSpc>
              <a:spcAft>
                <a:spcPts val="800"/>
              </a:spcAft>
              <a:buSzPts val="1000"/>
              <a:buFont typeface="Symbol" panose="05050102010706020507" pitchFamily="18" charset="2"/>
              <a:buChar char=""/>
              <a:tabLst>
                <a:tab pos="45720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Section 22 includes a term limit of 25 years for assignment of a literary work with the rights in literary works being subject to compulsory reassignment to the author. </a:t>
            </a:r>
          </a:p>
          <a:p>
            <a:pPr marL="342900" lvl="0" indent="-342900">
              <a:lnSpc>
                <a:spcPct val="107000"/>
              </a:lnSpc>
              <a:spcAft>
                <a:spcPts val="800"/>
              </a:spcAft>
              <a:buSzPts val="1000"/>
              <a:buFont typeface="Symbol" panose="05050102010706020507" pitchFamily="18" charset="2"/>
              <a:buChar char=""/>
              <a:tabLst>
                <a:tab pos="45720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Where there are co-authors of scripts (which is common), this would result in copyright fragmentation and place the asset in jeopardy. </a:t>
            </a:r>
          </a:p>
          <a:p>
            <a:pPr marL="342900" lvl="0" indent="-342900">
              <a:lnSpc>
                <a:spcPct val="107000"/>
              </a:lnSpc>
              <a:spcAft>
                <a:spcPts val="800"/>
              </a:spcAft>
              <a:buSzPts val="1000"/>
              <a:buFont typeface="Symbol" panose="05050102010706020507" pitchFamily="18" charset="2"/>
              <a:buChar char=""/>
              <a:tabLst>
                <a:tab pos="457200" algn="l"/>
              </a:tabLst>
            </a:pPr>
            <a:r>
              <a:rPr lang="en-US" sz="2000" kern="100" dirty="0">
                <a:effectLst/>
                <a:latin typeface="Arial" panose="020B0604020202020204" pitchFamily="34" charset="0"/>
                <a:ea typeface="Calibri" panose="020F0502020204030204" pitchFamily="34" charset="0"/>
                <a:cs typeface="Arial" panose="020B0604020202020204" pitchFamily="34" charset="0"/>
              </a:rPr>
              <a:t>The new drafting in Section 39B would prevent parties from contracting out of this regime.</a:t>
            </a:r>
          </a:p>
          <a:p>
            <a:pPr marL="342900" lvl="0" indent="-342900">
              <a:lnSpc>
                <a:spcPct val="107000"/>
              </a:lnSpc>
              <a:spcAft>
                <a:spcPts val="800"/>
              </a:spcAft>
              <a:buSzPts val="1000"/>
              <a:buFont typeface="Symbol" panose="05050102010706020507" pitchFamily="18" charset="2"/>
              <a:buChar char=""/>
              <a:tabLst>
                <a:tab pos="457200" algn="l"/>
              </a:tabLst>
            </a:pPr>
            <a:r>
              <a:rPr lang="en-US" sz="20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Provisions relating to compulsory reassignment and limiting contractual rights should be removed.</a:t>
            </a: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191422" y="1542334"/>
            <a:ext cx="11247204" cy="375552"/>
          </a:xfrm>
          <a:prstGeom prst="rect">
            <a:avLst/>
          </a:prstGeom>
          <a:noFill/>
        </p:spPr>
        <p:txBody>
          <a:bodyPr wrap="square" rtlCol="0">
            <a:spAutoFit/>
          </a:bodyPr>
          <a:lstStyle/>
          <a:p>
            <a:pPr indent="228600">
              <a:lnSpc>
                <a:spcPct val="107000"/>
              </a:lnSpc>
              <a:spcAft>
                <a:spcPts val="800"/>
              </a:spcAft>
            </a:pPr>
            <a:r>
              <a:rPr lang="en-US" sz="1800" b="1" kern="100" dirty="0">
                <a:effectLst/>
                <a:latin typeface="Arial" panose="020B0604020202020204" pitchFamily="34" charset="0"/>
                <a:ea typeface="Calibri" panose="020F0502020204030204" pitchFamily="34" charset="0"/>
                <a:cs typeface="Arial" panose="020B0604020202020204" pitchFamily="34" charset="0"/>
              </a:rPr>
              <a:t>SECTION 22 AND THE REVERSION OF RIGHTS IN LITERARY WORKS</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99482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67069AC-C6C0-41A6-8067-8450EBA12FCF}"/>
              </a:ext>
            </a:extLst>
          </p:cNvPr>
          <p:cNvSpPr/>
          <p:nvPr/>
        </p:nvSpPr>
        <p:spPr>
          <a:xfrm flipH="1" flipV="1">
            <a:off x="2789064" y="2840854"/>
            <a:ext cx="470518" cy="6075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a:extLst>
              <a:ext uri="{FF2B5EF4-FFF2-40B4-BE49-F238E27FC236}">
                <a16:creationId xmlns:a16="http://schemas.microsoft.com/office/drawing/2014/main" xmlns="" id="{B3454268-14EC-4455-8012-E9EF74D7498A}"/>
              </a:ext>
            </a:extLst>
          </p:cNvPr>
          <p:cNvSpPr txBox="1"/>
          <p:nvPr/>
        </p:nvSpPr>
        <p:spPr>
          <a:xfrm>
            <a:off x="3259582" y="2713721"/>
            <a:ext cx="5672836" cy="1631216"/>
          </a:xfrm>
          <a:prstGeom prst="rect">
            <a:avLst/>
          </a:prstGeom>
          <a:noFill/>
        </p:spPr>
        <p:txBody>
          <a:bodyPr wrap="square" rtlCol="0">
            <a:spAutoFit/>
          </a:bodyPr>
          <a:lstStyle/>
          <a:p>
            <a:pPr algn="ctr"/>
            <a:r>
              <a:rPr lang="en-US" sz="5000" b="1" dirty="0"/>
              <a:t>THE EPHEMERAL RIGHT</a:t>
            </a:r>
          </a:p>
        </p:txBody>
      </p:sp>
      <p:sp>
        <p:nvSpPr>
          <p:cNvPr id="7" name="Rectangle 6">
            <a:extLst>
              <a:ext uri="{FF2B5EF4-FFF2-40B4-BE49-F238E27FC236}">
                <a16:creationId xmlns:a16="http://schemas.microsoft.com/office/drawing/2014/main" xmlns="" id="{F9913F05-E167-4DB5-B586-667A1E1F194D}"/>
              </a:ext>
            </a:extLst>
          </p:cNvPr>
          <p:cNvSpPr/>
          <p:nvPr/>
        </p:nvSpPr>
        <p:spPr>
          <a:xfrm flipH="1" flipV="1">
            <a:off x="8932418" y="2840854"/>
            <a:ext cx="470518" cy="6075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xmlns="" id="{3704F448-7BB7-4985-8D72-6ABB9A1D6C19}"/>
              </a:ext>
            </a:extLst>
          </p:cNvPr>
          <p:cNvSpPr/>
          <p:nvPr/>
        </p:nvSpPr>
        <p:spPr>
          <a:xfrm flipV="1">
            <a:off x="399495" y="2840854"/>
            <a:ext cx="2389569" cy="6075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1E19D0CF-17A3-4E9A-817A-65085A9715C3}"/>
              </a:ext>
            </a:extLst>
          </p:cNvPr>
          <p:cNvSpPr/>
          <p:nvPr/>
        </p:nvSpPr>
        <p:spPr>
          <a:xfrm flipV="1">
            <a:off x="9402936" y="2840854"/>
            <a:ext cx="2389569" cy="6075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2780972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2244653"/>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Ephemeral right is a right accorded to broadcasters in most jurisdictions.</a:t>
            </a:r>
          </a:p>
          <a:p>
            <a:pPr lvl="0">
              <a:lnSpc>
                <a:spcPct val="107000"/>
              </a:lnSpc>
              <a:spcAft>
                <a:spcPts val="800"/>
              </a:spcAft>
              <a:buSzPts val="1000"/>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right is meant to cure an issue faced by broadcasters when broadcasting events.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161239" y="1531240"/>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THE EPHEMERAL RIGHT</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04938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2845010"/>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Broadcasters may </a:t>
            </a:r>
            <a:r>
              <a:rPr lang="en-US" sz="2400" i="1" kern="100" dirty="0">
                <a:effectLst/>
                <a:latin typeface="Arial" panose="020B0604020202020204" pitchFamily="34" charset="0"/>
                <a:ea typeface="Calibri" panose="020F0502020204030204" pitchFamily="34" charset="0"/>
                <a:cs typeface="Arial" panose="020B0604020202020204" pitchFamily="34" charset="0"/>
              </a:rPr>
              <a:t>incidentally</a:t>
            </a:r>
            <a:r>
              <a:rPr lang="en-US" sz="2400" kern="100" dirty="0">
                <a:effectLst/>
                <a:latin typeface="Arial" panose="020B0604020202020204" pitchFamily="34" charset="0"/>
                <a:ea typeface="Calibri" panose="020F0502020204030204" pitchFamily="34" charset="0"/>
                <a:cs typeface="Arial" panose="020B0604020202020204" pitchFamily="34" charset="0"/>
              </a:rPr>
              <a:t> broadcast works subject to copyright without prior authorization of the copyright owner/controller.</a:t>
            </a: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latin typeface="Arial" panose="020B0604020202020204" pitchFamily="34" charset="0"/>
                <a:ea typeface="Calibri" panose="020F0502020204030204" pitchFamily="34" charset="0"/>
                <a:cs typeface="Arial" panose="020B0604020202020204" pitchFamily="34" charset="0"/>
              </a:rPr>
              <a:t>For example:</a:t>
            </a: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Broadcasting a live sports event;</a:t>
            </a:r>
          </a:p>
          <a:p>
            <a:pPr marL="800100" lvl="1"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Broadcasting a political rally.</a:t>
            </a: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531240"/>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THE PROBLEM</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64625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C423C35-BB99-4100-951A-1E302F666BEE}"/>
              </a:ext>
            </a:extLst>
          </p:cNvPr>
          <p:cNvSpPr/>
          <p:nvPr/>
        </p:nvSpPr>
        <p:spPr>
          <a:xfrm>
            <a:off x="389831" y="901973"/>
            <a:ext cx="2287378"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5" name="Content Placeholder 2">
            <a:extLst>
              <a:ext uri="{FF2B5EF4-FFF2-40B4-BE49-F238E27FC236}">
                <a16:creationId xmlns:a16="http://schemas.microsoft.com/office/drawing/2014/main" xmlns="" id="{59C8B8D0-534F-465B-BAA1-6D03A774B2F1}"/>
              </a:ext>
            </a:extLst>
          </p:cNvPr>
          <p:cNvSpPr txBox="1">
            <a:spLocks/>
          </p:cNvSpPr>
          <p:nvPr/>
        </p:nvSpPr>
        <p:spPr>
          <a:xfrm>
            <a:off x="845908" y="1268746"/>
            <a:ext cx="7185654" cy="1981330"/>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spcBef>
                <a:spcPts val="0"/>
              </a:spcBef>
              <a:spcAft>
                <a:spcPts val="1200"/>
              </a:spcAft>
              <a:buFont typeface="Arial" panose="020B0604020202020204" pitchFamily="34" charset="0"/>
              <a:buChar char="•"/>
            </a:pPr>
            <a:endParaRPr lang="en-US" sz="1800" dirty="0">
              <a:solidFill>
                <a:prstClr val="black"/>
              </a:solidFill>
              <a:latin typeface="Arial" panose="020B0604020202020204" pitchFamily="34" charset="0"/>
              <a:cs typeface="Arial" panose="020B0604020202020204" pitchFamily="34" charset="0"/>
            </a:endParaRPr>
          </a:p>
          <a:p>
            <a:pPr algn="just">
              <a:spcBef>
                <a:spcPts val="0"/>
              </a:spcBef>
              <a:spcAft>
                <a:spcPts val="1200"/>
              </a:spcAft>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  Pippa Rafferty : Executive: Legal &amp; Regulatory Affairs</a:t>
            </a:r>
          </a:p>
          <a:p>
            <a:pPr algn="just">
              <a:spcBef>
                <a:spcPts val="0"/>
              </a:spcBef>
              <a:spcAft>
                <a:spcPts val="1200"/>
              </a:spcAft>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  David Feinberg : Rosengarten &amp; Feinberg</a:t>
            </a:r>
          </a:p>
          <a:p>
            <a:pPr algn="just">
              <a:spcBef>
                <a:spcPts val="0"/>
              </a:spcBef>
              <a:spcAft>
                <a:spcPts val="1200"/>
              </a:spcAft>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  Daniel Basckin : Rosengarten &amp; Feinberg</a:t>
            </a:r>
          </a:p>
          <a:p>
            <a:pPr algn="just">
              <a:spcBef>
                <a:spcPts val="0"/>
              </a:spcBef>
              <a:spcAft>
                <a:spcPts val="1200"/>
              </a:spcAft>
            </a:pPr>
            <a:endParaRPr lang="en-US" sz="1800" dirty="0">
              <a:solidFill>
                <a:prstClr val="black"/>
              </a:solidFill>
              <a:latin typeface="Arial" panose="020B0604020202020204" pitchFamily="34" charset="0"/>
              <a:cs typeface="Arial" panose="020B0604020202020204" pitchFamily="34" charset="0"/>
            </a:endParaRPr>
          </a:p>
          <a:p>
            <a:pPr algn="just">
              <a:spcBef>
                <a:spcPts val="0"/>
              </a:spcBef>
              <a:spcAft>
                <a:spcPts val="1200"/>
              </a:spcAft>
            </a:pPr>
            <a:endParaRPr lang="en-US" sz="1800" dirty="0">
              <a:solidFill>
                <a:prstClr val="black"/>
              </a:solidFill>
              <a:latin typeface="Arial" panose="020B0604020202020204" pitchFamily="34" charset="0"/>
              <a:cs typeface="Arial" panose="020B0604020202020204" pitchFamily="34" charset="0"/>
            </a:endParaRPr>
          </a:p>
          <a:p>
            <a:pPr algn="just">
              <a:spcBef>
                <a:spcPts val="0"/>
              </a:spcBef>
              <a:spcAft>
                <a:spcPts val="1200"/>
              </a:spcAft>
              <a:buFont typeface="Arial" panose="020B0604020202020204" pitchFamily="34" charset="0"/>
              <a:buChar char="•"/>
            </a:pPr>
            <a:endParaRPr lang="en-US" sz="1800" dirty="0">
              <a:solidFill>
                <a:prstClr val="black"/>
              </a:solidFill>
              <a:latin typeface="Arial" panose="020B0604020202020204" pitchFamily="34" charset="0"/>
              <a:cs typeface="Arial" panose="020B0604020202020204" pitchFamily="34" charset="0"/>
            </a:endParaRPr>
          </a:p>
          <a:p>
            <a:pPr algn="just">
              <a:spcBef>
                <a:spcPts val="0"/>
              </a:spcBef>
              <a:spcAft>
                <a:spcPts val="1200"/>
              </a:spcAft>
              <a:buFont typeface="Arial" panose="020B0604020202020204" pitchFamily="34" charset="0"/>
              <a:buChar char="•"/>
            </a:pPr>
            <a:endParaRPr lang="en-US" sz="1800" dirty="0">
              <a:solidFill>
                <a:prstClr val="black"/>
              </a:solidFill>
              <a:latin typeface="Arial" panose="020B0604020202020204" pitchFamily="34" charset="0"/>
              <a:cs typeface="Arial" panose="020B0604020202020204" pitchFamily="34" charset="0"/>
            </a:endParaRPr>
          </a:p>
          <a:p>
            <a:pPr algn="just">
              <a:spcBef>
                <a:spcPts val="0"/>
              </a:spcBef>
              <a:spcAft>
                <a:spcPts val="1200"/>
              </a:spcAft>
              <a:buFont typeface="Arial" panose="020B0604020202020204" pitchFamily="34" charset="0"/>
              <a:buChar char="•"/>
            </a:pPr>
            <a:endParaRPr lang="en-US" sz="1800" dirty="0">
              <a:solidFill>
                <a:prstClr val="black"/>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C3DA5312-E81E-4100-A5A9-FC362AF4F3B4}"/>
              </a:ext>
            </a:extLst>
          </p:cNvPr>
          <p:cNvSpPr txBox="1"/>
          <p:nvPr/>
        </p:nvSpPr>
        <p:spPr>
          <a:xfrm>
            <a:off x="509319" y="901971"/>
            <a:ext cx="2167890" cy="461665"/>
          </a:xfrm>
          <a:prstGeom prst="rect">
            <a:avLst/>
          </a:prstGeom>
          <a:noFill/>
        </p:spPr>
        <p:txBody>
          <a:bodyPr wrap="square" rtlCol="0">
            <a:spAutoFit/>
          </a:bodyPr>
          <a:lstStyle/>
          <a:p>
            <a:r>
              <a:rPr lang="en-US" sz="2400" b="1" dirty="0"/>
              <a:t>THE TEAM</a:t>
            </a:r>
          </a:p>
        </p:txBody>
      </p:sp>
      <p:sp>
        <p:nvSpPr>
          <p:cNvPr id="9" name="TextBox 8">
            <a:extLst>
              <a:ext uri="{FF2B5EF4-FFF2-40B4-BE49-F238E27FC236}">
                <a16:creationId xmlns:a16="http://schemas.microsoft.com/office/drawing/2014/main" xmlns="" id="{1A886767-FA1A-4823-95F8-4572B0DD6B40}"/>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2</a:t>
            </a:r>
            <a:endParaRPr lang="en-ZA" sz="1300" b="1" dirty="0">
              <a:solidFill>
                <a:schemeClr val="bg1">
                  <a:lumMod val="65000"/>
                </a:schemeClr>
              </a:solidFill>
            </a:endParaRPr>
          </a:p>
        </p:txBody>
      </p:sp>
      <p:sp>
        <p:nvSpPr>
          <p:cNvPr id="2" name="Rectangle 1">
            <a:extLst>
              <a:ext uri="{FF2B5EF4-FFF2-40B4-BE49-F238E27FC236}">
                <a16:creationId xmlns:a16="http://schemas.microsoft.com/office/drawing/2014/main" xmlns="" id="{83F1CB4F-4209-08F8-5B3D-FF3301508111}"/>
              </a:ext>
            </a:extLst>
          </p:cNvPr>
          <p:cNvSpPr/>
          <p:nvPr/>
        </p:nvSpPr>
        <p:spPr>
          <a:xfrm>
            <a:off x="389831" y="3374860"/>
            <a:ext cx="2287378"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 name="TextBox 2">
            <a:extLst>
              <a:ext uri="{FF2B5EF4-FFF2-40B4-BE49-F238E27FC236}">
                <a16:creationId xmlns:a16="http://schemas.microsoft.com/office/drawing/2014/main" xmlns="" id="{DF0B3B4E-BCB7-60F7-9A0A-4F4E48DC8709}"/>
              </a:ext>
            </a:extLst>
          </p:cNvPr>
          <p:cNvSpPr txBox="1"/>
          <p:nvPr/>
        </p:nvSpPr>
        <p:spPr>
          <a:xfrm>
            <a:off x="509319" y="3377092"/>
            <a:ext cx="2167890" cy="461665"/>
          </a:xfrm>
          <a:prstGeom prst="rect">
            <a:avLst/>
          </a:prstGeom>
          <a:noFill/>
        </p:spPr>
        <p:txBody>
          <a:bodyPr wrap="square" rtlCol="0">
            <a:spAutoFit/>
          </a:bodyPr>
          <a:lstStyle/>
          <a:p>
            <a:r>
              <a:rPr lang="en-US" sz="2400" b="1" dirty="0"/>
              <a:t>THE AGENDA</a:t>
            </a:r>
          </a:p>
        </p:txBody>
      </p:sp>
      <p:sp>
        <p:nvSpPr>
          <p:cNvPr id="7" name="Content Placeholder 2">
            <a:extLst>
              <a:ext uri="{FF2B5EF4-FFF2-40B4-BE49-F238E27FC236}">
                <a16:creationId xmlns:a16="http://schemas.microsoft.com/office/drawing/2014/main" xmlns="" id="{5275F9F8-D6F1-28B1-CEA9-2BAFFC15055F}"/>
              </a:ext>
            </a:extLst>
          </p:cNvPr>
          <p:cNvSpPr>
            <a:spLocks noGrp="1"/>
          </p:cNvSpPr>
          <p:nvPr>
            <p:ph idx="1"/>
          </p:nvPr>
        </p:nvSpPr>
        <p:spPr>
          <a:xfrm>
            <a:off x="991865" y="4016650"/>
            <a:ext cx="4132225" cy="1535351"/>
          </a:xfrm>
        </p:spPr>
        <p:txBody>
          <a:bodyPr>
            <a:normAutofit/>
          </a:bodyPr>
          <a:lstStyle/>
          <a:p>
            <a:pPr marL="514350" indent="-514350">
              <a:buAutoNum type="arabicPeriod"/>
            </a:pPr>
            <a:r>
              <a:rPr lang="en-US" sz="2200" dirty="0">
                <a:latin typeface="Arial" panose="020B0604020202020204" pitchFamily="34" charset="0"/>
                <a:cs typeface="Arial" panose="020B0604020202020204" pitchFamily="34" charset="0"/>
              </a:rPr>
              <a:t>Introduction</a:t>
            </a:r>
          </a:p>
          <a:p>
            <a:pPr marL="514350" indent="-514350">
              <a:buAutoNum type="arabicPeriod"/>
            </a:pPr>
            <a:r>
              <a:rPr lang="en-US" sz="2200" dirty="0">
                <a:latin typeface="Arial" panose="020B0604020202020204" pitchFamily="34" charset="0"/>
                <a:cs typeface="Arial" panose="020B0604020202020204" pitchFamily="34" charset="0"/>
              </a:rPr>
              <a:t>The ‘Bundle of Rights’</a:t>
            </a:r>
          </a:p>
          <a:p>
            <a:pPr marL="514350" indent="-514350">
              <a:buAutoNum type="arabicPeriod"/>
            </a:pPr>
            <a:r>
              <a:rPr lang="en-US" sz="2200" dirty="0">
                <a:latin typeface="Arial" panose="020B0604020202020204" pitchFamily="34" charset="0"/>
                <a:cs typeface="Arial" panose="020B0604020202020204" pitchFamily="34" charset="0"/>
              </a:rPr>
              <a:t>The Ephemeral Right</a:t>
            </a:r>
          </a:p>
        </p:txBody>
      </p:sp>
    </p:spTree>
    <p:extLst>
      <p:ext uri="{BB962C8B-B14F-4D97-AF65-F5344CB8AC3E}">
        <p14:creationId xmlns:p14="http://schemas.microsoft.com/office/powerpoint/2010/main" xmlns="" val="349718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2742417"/>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Any use of copyright without authorization of the owner/holder, is an infringement. </a:t>
            </a:r>
          </a:p>
          <a:p>
            <a:pPr lvl="0">
              <a:lnSpc>
                <a:spcPct val="107000"/>
              </a:lnSpc>
              <a:spcAft>
                <a:spcPts val="800"/>
              </a:spcAft>
              <a:buSzPts val="1000"/>
              <a:tabLst>
                <a:tab pos="457200" algn="l"/>
              </a:tabLst>
            </a:pPr>
            <a:endParaRPr lang="en-US" sz="2400" kern="1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Broadcasters at risk of infringing copyright of thousands of owners, with potential criminal liability. </a:t>
            </a: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531240"/>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THE PROBLEM</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857690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4630883"/>
          </a:xfrm>
          <a:prstGeom prst="rect">
            <a:avLst/>
          </a:prstGeom>
          <a:noFill/>
        </p:spPr>
        <p:txBody>
          <a:bodyPr wrap="square" rtlCol="0">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Ephemeral Right ensures broadcasters are not penalized for </a:t>
            </a:r>
            <a:r>
              <a:rPr lang="en-US" sz="2400" b="1" kern="100" dirty="0">
                <a:effectLst/>
                <a:latin typeface="Arial" panose="020B0604020202020204" pitchFamily="34" charset="0"/>
                <a:ea typeface="Calibri" panose="020F0502020204030204" pitchFamily="34" charset="0"/>
                <a:cs typeface="Arial" panose="020B0604020202020204" pitchFamily="34" charset="0"/>
              </a:rPr>
              <a:t>incidentally</a:t>
            </a:r>
            <a:r>
              <a:rPr lang="en-US" sz="2400" kern="100" dirty="0">
                <a:effectLst/>
                <a:latin typeface="Arial" panose="020B0604020202020204" pitchFamily="34" charset="0"/>
                <a:ea typeface="Calibri" panose="020F0502020204030204" pitchFamily="34" charset="0"/>
                <a:cs typeface="Arial" panose="020B0604020202020204" pitchFamily="34" charset="0"/>
              </a:rPr>
              <a:t> broadcasting works subject to copyright.</a:t>
            </a:r>
          </a:p>
          <a:p>
            <a:pPr lvl="0">
              <a:lnSpc>
                <a:spcPct val="107000"/>
              </a:lnSpc>
              <a:spcAft>
                <a:spcPts val="800"/>
              </a:spcAft>
              <a:buSzPts val="1000"/>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Ephemeral Right is a valuable public good that balances competing interests.</a:t>
            </a: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It allows broadcasters to carry on the business of broadcasting without fear of infringing copyright due to the incidental inclusion of copyrighted works.</a:t>
            </a: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531240"/>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THE SOLUTION	</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553476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359897"/>
            <a:ext cx="10628781" cy="3342775"/>
          </a:xfrm>
          <a:prstGeom prst="rect">
            <a:avLst/>
          </a:prstGeom>
          <a:noFill/>
        </p:spPr>
        <p:txBody>
          <a:bodyPr wrap="square" rtlCol="0">
            <a:spAutoFit/>
          </a:bodyPr>
          <a:lstStyle/>
          <a:p>
            <a:pPr lvl="0">
              <a:lnSpc>
                <a:spcPct val="107000"/>
              </a:lnSpc>
              <a:spcAft>
                <a:spcPts val="800"/>
              </a:spcAft>
              <a:buSzPts val="1000"/>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The Copyright Act currently includes the ephemeral exception at Section 12(5)(a) and (b).</a:t>
            </a:r>
          </a:p>
          <a:p>
            <a:pPr lvl="0">
              <a:lnSpc>
                <a:spcPct val="107000"/>
              </a:lnSpc>
              <a:spcAft>
                <a:spcPts val="800"/>
              </a:spcAft>
              <a:buSzPts val="1000"/>
              <a:tabLst>
                <a:tab pos="457200" algn="l"/>
              </a:tabLst>
            </a:pPr>
            <a:endParaRPr lang="en-US" sz="2400" kern="100" dirty="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buSzPts val="1000"/>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Subject to conditions: </a:t>
            </a:r>
          </a:p>
          <a:p>
            <a:pPr marL="342900" lvl="0" indent="-342900">
              <a:lnSpc>
                <a:spcPct val="107000"/>
              </a:lnSpc>
              <a:spcAft>
                <a:spcPts val="800"/>
              </a:spcAft>
              <a:buSzPts val="1000"/>
              <a:buFont typeface="Arial" panose="020B0604020202020204" pitchFamily="34" charset="0"/>
              <a:buChar char="•"/>
              <a:tabLst>
                <a:tab pos="457200" algn="l"/>
              </a:tabLst>
            </a:pPr>
            <a:r>
              <a:rPr lang="en-US" sz="2400" kern="100" dirty="0">
                <a:latin typeface="Arial" panose="020B0604020202020204" pitchFamily="34" charset="0"/>
                <a:ea typeface="Calibri" panose="020F0502020204030204" pitchFamily="34" charset="0"/>
                <a:cs typeface="Arial" panose="020B0604020202020204" pitchFamily="34" charset="0"/>
              </a:rPr>
              <a:t>Lawful</a:t>
            </a:r>
          </a:p>
          <a:p>
            <a:pPr marL="342900" lvl="0" indent="-342900">
              <a:lnSpc>
                <a:spcPct val="107000"/>
              </a:lnSpc>
              <a:spcAft>
                <a:spcPts val="800"/>
              </a:spcAft>
              <a:buSzPts val="1000"/>
              <a:buFont typeface="Arial" panose="020B0604020202020204" pitchFamily="34" charset="0"/>
              <a:buChar char="•"/>
              <a:tabLst>
                <a:tab pos="457200" algn="l"/>
              </a:tabLst>
            </a:pPr>
            <a:r>
              <a:rPr lang="en-US" sz="2400" kern="100" dirty="0">
                <a:effectLst/>
                <a:latin typeface="Arial" panose="020B0604020202020204" pitchFamily="34" charset="0"/>
                <a:ea typeface="Calibri" panose="020F0502020204030204" pitchFamily="34" charset="0"/>
                <a:cs typeface="Arial" panose="020B0604020202020204" pitchFamily="34" charset="0"/>
              </a:rPr>
              <a:t>Destroyed within 6 months, unless of ‘exceptional documentary nature’</a:t>
            </a:r>
          </a:p>
          <a:p>
            <a:pPr marL="342900" lvl="0" indent="-342900">
              <a:lnSpc>
                <a:spcPct val="107000"/>
              </a:lnSpc>
              <a:spcAft>
                <a:spcPts val="800"/>
              </a:spcAft>
              <a:buSzPts val="1000"/>
              <a:buFont typeface="Symbol" panose="05050102010706020507" pitchFamily="18" charset="2"/>
              <a:buChar char=""/>
              <a:tabLst>
                <a:tab pos="457200" algn="l"/>
              </a:tabLst>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531240"/>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THE ACT	</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75868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81609" y="2432248"/>
            <a:ext cx="10628781" cy="1249125"/>
          </a:xfrm>
          <a:prstGeom prst="rect">
            <a:avLst/>
          </a:prstGeom>
          <a:noFill/>
        </p:spPr>
        <p:txBody>
          <a:bodyPr wrap="square" rtlCol="0">
            <a:spAutoFit/>
          </a:bodyPr>
          <a:lstStyle/>
          <a:p>
            <a:pPr>
              <a:lnSpc>
                <a:spcPct val="107000"/>
              </a:lnSpc>
              <a:spcAft>
                <a:spcPts val="800"/>
              </a:spcAft>
            </a:pPr>
            <a:r>
              <a:rPr lang="en-ZA" sz="2400" dirty="0">
                <a:effectLst/>
                <a:latin typeface="Arial" panose="020B0604020202020204" pitchFamily="34" charset="0"/>
                <a:ea typeface="Calibri" panose="020F0502020204030204" pitchFamily="34" charset="0"/>
                <a:cs typeface="Arial" panose="020B0604020202020204" pitchFamily="34" charset="0"/>
              </a:rPr>
              <a:t>The CAB at Section 12B(1)(c) maintains the exception nearly word for word, save that it extends it to cover cinematograph films as well as all other works in the Act. </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531240"/>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THE BILL	</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277187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81609" y="2432248"/>
            <a:ext cx="10628781" cy="4133119"/>
          </a:xfrm>
          <a:prstGeom prst="rect">
            <a:avLst/>
          </a:prstGeom>
          <a:noFill/>
        </p:spPr>
        <p:txBody>
          <a:bodyPr wrap="square" rtlCol="0">
            <a:spAutoFit/>
          </a:bodyPr>
          <a:lstStyle/>
          <a:p>
            <a:pPr>
              <a:lnSpc>
                <a:spcPct val="107000"/>
              </a:lnSpc>
              <a:spcAft>
                <a:spcPts val="800"/>
              </a:spcAft>
            </a:pPr>
            <a:r>
              <a:rPr lang="en-ZA" sz="2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The Ephemeral Right should be extended:</a:t>
            </a:r>
          </a:p>
          <a:p>
            <a:pPr>
              <a:lnSpc>
                <a:spcPct val="107000"/>
              </a:lnSpc>
              <a:spcAft>
                <a:spcPts val="800"/>
              </a:spcAft>
            </a:pPr>
            <a:endParaRPr lang="en-ZA"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The obligation to delete broadcasts after 6 months should be deleted, and broadcasters should be allowed to store broadcasts indefinitely.</a:t>
            </a:r>
          </a:p>
          <a:p>
            <a:pPr>
              <a:lnSpc>
                <a:spcPct val="107000"/>
              </a:lnSpc>
              <a:spcAft>
                <a:spcPts val="800"/>
              </a:spcAft>
            </a:pPr>
            <a:endParaRPr lang="en-US"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Any rebroadcast of a broadcast that features an ephemeral work should not be subject to the consent of the owner, but rather compatible with fair practice. </a:t>
            </a:r>
          </a:p>
          <a:p>
            <a:pPr>
              <a:lnSpc>
                <a:spcPct val="107000"/>
              </a:lnSpc>
              <a:spcAft>
                <a:spcPts val="800"/>
              </a:spcAft>
            </a:pPr>
            <a:endParaRPr lang="en-ZA"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307777"/>
          </a:xfrm>
          <a:prstGeom prst="rect">
            <a:avLst/>
          </a:prstGeom>
          <a:noFill/>
        </p:spPr>
        <p:txBody>
          <a:bodyPr wrap="square" rtlCol="0">
            <a:spAutoFit/>
          </a:bodyPr>
          <a:lstStyle/>
          <a:p>
            <a:pPr algn="ctr"/>
            <a:r>
              <a:rPr lang="en-US" sz="1400" b="1" dirty="0">
                <a:solidFill>
                  <a:schemeClr val="bg1">
                    <a:lumMod val="65000"/>
                  </a:schemeClr>
                </a:solidFill>
              </a:rPr>
              <a:t>3</a:t>
            </a:r>
            <a:endParaRPr lang="en-ZA" sz="14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98457" y="1499278"/>
            <a:ext cx="326776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2000"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303567" y="1545155"/>
            <a:ext cx="11247204" cy="397738"/>
          </a:xfrm>
          <a:prstGeom prst="rect">
            <a:avLst/>
          </a:prstGeom>
          <a:noFill/>
        </p:spPr>
        <p:txBody>
          <a:bodyPr wrap="square" rtlCol="0">
            <a:spAutoFit/>
          </a:bodyPr>
          <a:lstStyle/>
          <a:p>
            <a:pPr indent="228600">
              <a:lnSpc>
                <a:spcPct val="107000"/>
              </a:lnSpc>
              <a:spcAft>
                <a:spcPts val="800"/>
              </a:spcAft>
            </a:pPr>
            <a:r>
              <a:rPr lang="en-ZA" sz="2000" b="1" kern="100" dirty="0">
                <a:latin typeface="Arial" panose="020B0604020202020204" pitchFamily="34" charset="0"/>
                <a:ea typeface="Calibri" panose="020F0502020204030204" pitchFamily="34" charset="0"/>
                <a:cs typeface="Arial" panose="020B0604020202020204" pitchFamily="34" charset="0"/>
              </a:rPr>
              <a:t>EMEDIA SUBMISSION	</a:t>
            </a:r>
            <a:endParaRPr lang="en-ZA" sz="2000" b="1"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135840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41A9897-A1CE-4E0E-A9CC-42FC225BE3A5}"/>
              </a:ext>
            </a:extLst>
          </p:cNvPr>
          <p:cNvSpPr txBox="1"/>
          <p:nvPr/>
        </p:nvSpPr>
        <p:spPr>
          <a:xfrm>
            <a:off x="3259582" y="4864638"/>
            <a:ext cx="5867400" cy="830997"/>
          </a:xfrm>
          <a:prstGeom prst="rect">
            <a:avLst/>
          </a:prstGeom>
          <a:noFill/>
        </p:spPr>
        <p:txBody>
          <a:bodyPr wrap="square" rtlCol="0">
            <a:spAutoFit/>
          </a:bodyPr>
          <a:lstStyle/>
          <a:p>
            <a:pPr algn="ctr"/>
            <a:r>
              <a:rPr lang="en-ZA" sz="1600" dirty="0">
                <a:latin typeface="+mj-lt"/>
              </a:rPr>
              <a:t>eMedia wishes to thank the Select Committee for the opportunity to participate in this process. eMedia welcomes any questions and will happily participate in proposing wording regarding our submissions. </a:t>
            </a:r>
            <a:endParaRPr lang="en-ZA" b="1" dirty="0">
              <a:latin typeface="+mj-lt"/>
            </a:endParaRPr>
          </a:p>
        </p:txBody>
      </p:sp>
      <p:sp>
        <p:nvSpPr>
          <p:cNvPr id="5" name="Rectangle 4">
            <a:extLst>
              <a:ext uri="{FF2B5EF4-FFF2-40B4-BE49-F238E27FC236}">
                <a16:creationId xmlns:a16="http://schemas.microsoft.com/office/drawing/2014/main" xmlns="" id="{867069AC-C6C0-41A6-8067-8450EBA12FCF}"/>
              </a:ext>
            </a:extLst>
          </p:cNvPr>
          <p:cNvSpPr/>
          <p:nvPr/>
        </p:nvSpPr>
        <p:spPr>
          <a:xfrm flipH="1" flipV="1">
            <a:off x="2789064" y="2840854"/>
            <a:ext cx="470518" cy="6075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a:extLst>
              <a:ext uri="{FF2B5EF4-FFF2-40B4-BE49-F238E27FC236}">
                <a16:creationId xmlns:a16="http://schemas.microsoft.com/office/drawing/2014/main" xmlns="" id="{B3454268-14EC-4455-8012-E9EF74D7498A}"/>
              </a:ext>
            </a:extLst>
          </p:cNvPr>
          <p:cNvSpPr txBox="1"/>
          <p:nvPr/>
        </p:nvSpPr>
        <p:spPr>
          <a:xfrm>
            <a:off x="3259582" y="2713721"/>
            <a:ext cx="5672836" cy="861774"/>
          </a:xfrm>
          <a:prstGeom prst="rect">
            <a:avLst/>
          </a:prstGeom>
          <a:noFill/>
        </p:spPr>
        <p:txBody>
          <a:bodyPr wrap="square" rtlCol="0">
            <a:spAutoFit/>
          </a:bodyPr>
          <a:lstStyle/>
          <a:p>
            <a:pPr algn="ctr"/>
            <a:r>
              <a:rPr lang="en-US" sz="5000" b="1" dirty="0"/>
              <a:t>THANK YOU</a:t>
            </a:r>
          </a:p>
        </p:txBody>
      </p:sp>
      <p:sp>
        <p:nvSpPr>
          <p:cNvPr id="7" name="Rectangle 6">
            <a:extLst>
              <a:ext uri="{FF2B5EF4-FFF2-40B4-BE49-F238E27FC236}">
                <a16:creationId xmlns:a16="http://schemas.microsoft.com/office/drawing/2014/main" xmlns="" id="{F9913F05-E167-4DB5-B586-667A1E1F194D}"/>
              </a:ext>
            </a:extLst>
          </p:cNvPr>
          <p:cNvSpPr/>
          <p:nvPr/>
        </p:nvSpPr>
        <p:spPr>
          <a:xfrm flipH="1" flipV="1">
            <a:off x="8932418" y="2840854"/>
            <a:ext cx="470518" cy="6075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xmlns="" id="{3704F448-7BB7-4985-8D72-6ABB9A1D6C19}"/>
              </a:ext>
            </a:extLst>
          </p:cNvPr>
          <p:cNvSpPr/>
          <p:nvPr/>
        </p:nvSpPr>
        <p:spPr>
          <a:xfrm flipV="1">
            <a:off x="399495" y="2840854"/>
            <a:ext cx="2389569" cy="6075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1E19D0CF-17A3-4E9A-817A-65085A9715C3}"/>
              </a:ext>
            </a:extLst>
          </p:cNvPr>
          <p:cNvSpPr/>
          <p:nvPr/>
        </p:nvSpPr>
        <p:spPr>
          <a:xfrm flipV="1">
            <a:off x="9402936" y="2840854"/>
            <a:ext cx="2389569" cy="6075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351057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B290457-2071-4F7C-9327-CE85A282B4D5}"/>
              </a:ext>
            </a:extLst>
          </p:cNvPr>
          <p:cNvSpPr>
            <a:spLocks noGrp="1"/>
          </p:cNvSpPr>
          <p:nvPr>
            <p:ph type="title"/>
          </p:nvPr>
        </p:nvSpPr>
        <p:spPr>
          <a:xfrm>
            <a:off x="1224516" y="835106"/>
            <a:ext cx="5806440" cy="1325880"/>
          </a:xfrm>
        </p:spPr>
        <p:txBody>
          <a:bodyPr/>
          <a:lstStyle/>
          <a:p>
            <a:r>
              <a:rPr lang="en-US" dirty="0">
                <a:latin typeface="Arial" panose="020B0604020202020204" pitchFamily="34" charset="0"/>
                <a:cs typeface="Arial" panose="020B0604020202020204" pitchFamily="34" charset="0"/>
              </a:rPr>
              <a:t>The eMedia Group</a:t>
            </a:r>
          </a:p>
        </p:txBody>
      </p:sp>
      <p:sp>
        <p:nvSpPr>
          <p:cNvPr id="5" name="Content Placeholder 4">
            <a:extLst>
              <a:ext uri="{FF2B5EF4-FFF2-40B4-BE49-F238E27FC236}">
                <a16:creationId xmlns:a16="http://schemas.microsoft.com/office/drawing/2014/main" xmlns="" id="{B67B1E24-2840-4BB0-AE5A-2320A01CB80F}"/>
              </a:ext>
            </a:extLst>
          </p:cNvPr>
          <p:cNvSpPr>
            <a:spLocks noGrp="1"/>
          </p:cNvSpPr>
          <p:nvPr>
            <p:ph idx="1"/>
          </p:nvPr>
        </p:nvSpPr>
        <p:spPr>
          <a:xfrm>
            <a:off x="539495" y="1825625"/>
            <a:ext cx="6366996" cy="4352544"/>
          </a:xfrm>
        </p:spPr>
        <p:txBody>
          <a:bodyPr>
            <a:normAutofit/>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eMedia has a wide range of interests in broadcasting and content production. These include: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rPr>
              <a:t>- </a:t>
            </a:r>
            <a:r>
              <a:rPr lang="en-GB" sz="1800" b="1" dirty="0">
                <a:effectLst/>
                <a:latin typeface="Arial" panose="020B0604020202020204" pitchFamily="34" charset="0"/>
                <a:ea typeface="Calibri" panose="020F0502020204030204" pitchFamily="34" charset="0"/>
              </a:rPr>
              <a:t>e.tv,</a:t>
            </a:r>
            <a:r>
              <a:rPr lang="en-GB" sz="1800" dirty="0">
                <a:effectLst/>
                <a:latin typeface="Arial" panose="020B0604020202020204" pitchFamily="34" charset="0"/>
                <a:ea typeface="Calibri" panose="020F0502020204030204" pitchFamily="34" charset="0"/>
              </a:rPr>
              <a:t> a private free-to-air broadcaster.</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rPr>
              <a:t>- </a:t>
            </a:r>
            <a:r>
              <a:rPr lang="en-GB" sz="1800" b="1" dirty="0">
                <a:effectLst/>
                <a:latin typeface="Arial" panose="020B0604020202020204" pitchFamily="34" charset="0"/>
                <a:ea typeface="Calibri" panose="020F0502020204030204" pitchFamily="34" charset="0"/>
              </a:rPr>
              <a:t>e.sat.tv, </a:t>
            </a:r>
            <a:r>
              <a:rPr lang="en-GB" sz="1800" dirty="0">
                <a:effectLst/>
                <a:latin typeface="Arial" panose="020B0604020202020204" pitchFamily="34" charset="0"/>
                <a:ea typeface="Calibri" panose="020F0502020204030204" pitchFamily="34" charset="0"/>
              </a:rPr>
              <a:t>which</a:t>
            </a:r>
            <a:r>
              <a:rPr lang="en-GB" sz="1800" b="1" dirty="0">
                <a:effectLst/>
                <a:latin typeface="Arial" panose="020B0604020202020204" pitchFamily="34" charset="0"/>
                <a:ea typeface="Calibri" panose="020F0502020204030204" pitchFamily="34" charset="0"/>
              </a:rPr>
              <a:t> </a:t>
            </a:r>
            <a:r>
              <a:rPr lang="en-GB" sz="1800" dirty="0">
                <a:effectLst/>
                <a:latin typeface="Arial" panose="020B0604020202020204" pitchFamily="34" charset="0"/>
                <a:ea typeface="Calibri" panose="020F0502020204030204" pitchFamily="34" charset="0"/>
              </a:rPr>
              <a:t>supplies television, mobile and online news to various channels, including the 24 hour </a:t>
            </a:r>
            <a:r>
              <a:rPr lang="en-GB" sz="1800" b="1" dirty="0">
                <a:effectLst/>
                <a:latin typeface="Arial" panose="020B0604020202020204" pitchFamily="34" charset="0"/>
                <a:ea typeface="Calibri" panose="020F0502020204030204" pitchFamily="34" charset="0"/>
              </a:rPr>
              <a:t>eNCA</a:t>
            </a:r>
            <a:r>
              <a:rPr lang="en-GB" sz="1800" dirty="0">
                <a:effectLst/>
                <a:latin typeface="Arial" panose="020B0604020202020204" pitchFamily="34" charset="0"/>
                <a:ea typeface="Calibri" panose="020F0502020204030204" pitchFamily="34" charset="0"/>
              </a:rPr>
              <a:t> channel.</a:t>
            </a:r>
          </a:p>
          <a:p>
            <a:r>
              <a:rPr lang="en-GB" sz="1800" dirty="0">
                <a:effectLst/>
                <a:latin typeface="Arial" panose="020B0604020202020204" pitchFamily="34" charset="0"/>
                <a:ea typeface="Calibri" panose="020F0502020204030204" pitchFamily="34" charset="0"/>
              </a:rPr>
              <a:t>- </a:t>
            </a:r>
            <a:r>
              <a:rPr lang="en-GB" sz="1800" b="1" dirty="0">
                <a:effectLst/>
                <a:latin typeface="Arial" panose="020B0604020202020204" pitchFamily="34" charset="0"/>
                <a:ea typeface="Calibri" panose="020F0502020204030204" pitchFamily="34" charset="0"/>
              </a:rPr>
              <a:t>OpenView,</a:t>
            </a:r>
            <a:r>
              <a:rPr lang="en-GB" sz="1800" dirty="0">
                <a:effectLst/>
                <a:latin typeface="Arial" panose="020B0604020202020204" pitchFamily="34" charset="0"/>
                <a:ea typeface="Calibri" panose="020F0502020204030204" pitchFamily="34" charset="0"/>
              </a:rPr>
              <a:t> a free direct-to-home satellite television platform company providing a multichannel offering to viewers for free.</a:t>
            </a:r>
          </a:p>
          <a:p>
            <a:r>
              <a:rPr lang="en-GB" sz="1800" dirty="0">
                <a:effectLst/>
                <a:latin typeface="Arial" panose="020B0604020202020204" pitchFamily="34" charset="0"/>
                <a:ea typeface="Calibri" panose="020F0502020204030204" pitchFamily="34" charset="0"/>
              </a:rPr>
              <a:t>- </a:t>
            </a:r>
            <a:r>
              <a:rPr lang="en-GB" sz="1800" b="1" dirty="0">
                <a:effectLst/>
                <a:latin typeface="Arial" panose="020B0604020202020204" pitchFamily="34" charset="0"/>
                <a:ea typeface="Calibri" panose="020F0502020204030204" pitchFamily="34" charset="0"/>
              </a:rPr>
              <a:t>eVOD,</a:t>
            </a:r>
            <a:r>
              <a:rPr lang="en-GB" sz="1800" dirty="0">
                <a:effectLst/>
                <a:latin typeface="Arial" panose="020B0604020202020204" pitchFamily="34" charset="0"/>
                <a:ea typeface="Calibri" panose="020F0502020204030204" pitchFamily="34" charset="0"/>
              </a:rPr>
              <a:t> an OTT streaming platform, which offers video-on-demand content to users of the app on a free and paid for basis.</a:t>
            </a:r>
            <a:endParaRPr lang="en-US" dirty="0"/>
          </a:p>
        </p:txBody>
      </p:sp>
      <p:sp>
        <p:nvSpPr>
          <p:cNvPr id="14" name="Date Placeholder 13">
            <a:extLst>
              <a:ext uri="{FF2B5EF4-FFF2-40B4-BE49-F238E27FC236}">
                <a16:creationId xmlns:a16="http://schemas.microsoft.com/office/drawing/2014/main" xmlns="" id="{A01CAB10-68AF-4904-BD59-D332B297A10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9/3/20XX</a:t>
            </a:r>
          </a:p>
        </p:txBody>
      </p:sp>
      <p:sp>
        <p:nvSpPr>
          <p:cNvPr id="15" name="Footer Placeholder 14">
            <a:extLst>
              <a:ext uri="{FF2B5EF4-FFF2-40B4-BE49-F238E27FC236}">
                <a16:creationId xmlns:a16="http://schemas.microsoft.com/office/drawing/2014/main" xmlns="" id="{96B342A5-1683-4650-BB07-B98D8B23C1F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Presentation Title</a:t>
            </a:r>
          </a:p>
        </p:txBody>
      </p:sp>
      <p:sp>
        <p:nvSpPr>
          <p:cNvPr id="16" name="Slide Number Placeholder 15">
            <a:extLst>
              <a:ext uri="{FF2B5EF4-FFF2-40B4-BE49-F238E27FC236}">
                <a16:creationId xmlns:a16="http://schemas.microsoft.com/office/drawing/2014/main" xmlns="" id="{46EEA4F1-5FA3-4EBF-97F1-DF392077DB7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B855D-E9CC-4FF8-AD85-6CDC7B89A0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xmlns="" id="{C526290A-AC7A-1D9B-7F5A-3D47A7CCF5BD}"/>
              </a:ext>
            </a:extLst>
          </p:cNvPr>
          <p:cNvPicPr>
            <a:picLocks noChangeAspect="1"/>
          </p:cNvPicPr>
          <p:nvPr/>
        </p:nvPicPr>
        <p:blipFill>
          <a:blip r:embed="rId2" cstate="print"/>
          <a:stretch>
            <a:fillRect/>
          </a:stretch>
        </p:blipFill>
        <p:spPr>
          <a:xfrm>
            <a:off x="6777182" y="1028064"/>
            <a:ext cx="1905000" cy="1905000"/>
          </a:xfrm>
          <a:prstGeom prst="rect">
            <a:avLst/>
          </a:prstGeom>
        </p:spPr>
      </p:pic>
      <p:pic>
        <p:nvPicPr>
          <p:cNvPr id="9" name="Picture 8">
            <a:extLst>
              <a:ext uri="{FF2B5EF4-FFF2-40B4-BE49-F238E27FC236}">
                <a16:creationId xmlns:a16="http://schemas.microsoft.com/office/drawing/2014/main" xmlns="" id="{2180F4DB-C45B-528F-95E0-56B9E6429EB4}"/>
              </a:ext>
            </a:extLst>
          </p:cNvPr>
          <p:cNvPicPr>
            <a:picLocks noChangeAspect="1"/>
          </p:cNvPicPr>
          <p:nvPr/>
        </p:nvPicPr>
        <p:blipFill>
          <a:blip r:embed="rId3" cstate="print"/>
          <a:stretch>
            <a:fillRect/>
          </a:stretch>
        </p:blipFill>
        <p:spPr>
          <a:xfrm>
            <a:off x="6906491" y="3640991"/>
            <a:ext cx="1646382" cy="1646382"/>
          </a:xfrm>
          <a:prstGeom prst="rect">
            <a:avLst/>
          </a:prstGeom>
        </p:spPr>
      </p:pic>
      <p:pic>
        <p:nvPicPr>
          <p:cNvPr id="10" name="Picture 9">
            <a:extLst>
              <a:ext uri="{FF2B5EF4-FFF2-40B4-BE49-F238E27FC236}">
                <a16:creationId xmlns:a16="http://schemas.microsoft.com/office/drawing/2014/main" xmlns="" id="{1EAF5CCA-C2D1-0FA1-637A-E4925D393948}"/>
              </a:ext>
            </a:extLst>
          </p:cNvPr>
          <p:cNvPicPr>
            <a:picLocks noChangeAspect="1"/>
          </p:cNvPicPr>
          <p:nvPr/>
        </p:nvPicPr>
        <p:blipFill>
          <a:blip r:embed="rId4" cstate="print"/>
          <a:stretch>
            <a:fillRect/>
          </a:stretch>
        </p:blipFill>
        <p:spPr>
          <a:xfrm>
            <a:off x="9222551" y="3211500"/>
            <a:ext cx="2505364" cy="2505364"/>
          </a:xfrm>
          <a:prstGeom prst="rect">
            <a:avLst/>
          </a:prstGeom>
        </p:spPr>
      </p:pic>
      <p:pic>
        <p:nvPicPr>
          <p:cNvPr id="12" name="Picture 11">
            <a:extLst>
              <a:ext uri="{FF2B5EF4-FFF2-40B4-BE49-F238E27FC236}">
                <a16:creationId xmlns:a16="http://schemas.microsoft.com/office/drawing/2014/main" xmlns="" id="{9A3625C6-BC13-F8FD-9232-E1D6C839FD53}"/>
              </a:ext>
            </a:extLst>
          </p:cNvPr>
          <p:cNvPicPr>
            <a:picLocks noChangeAspect="1"/>
          </p:cNvPicPr>
          <p:nvPr/>
        </p:nvPicPr>
        <p:blipFill>
          <a:blip r:embed="rId5" cstate="print"/>
          <a:stretch>
            <a:fillRect/>
          </a:stretch>
        </p:blipFill>
        <p:spPr>
          <a:xfrm>
            <a:off x="9568915" y="1074245"/>
            <a:ext cx="1812637" cy="1812637"/>
          </a:xfrm>
          <a:prstGeom prst="rect">
            <a:avLst/>
          </a:prstGeom>
        </p:spPr>
      </p:pic>
    </p:spTree>
    <p:extLst>
      <p:ext uri="{BB962C8B-B14F-4D97-AF65-F5344CB8AC3E}">
        <p14:creationId xmlns:p14="http://schemas.microsoft.com/office/powerpoint/2010/main" xmlns="" val="100219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1061567" y="2309494"/>
            <a:ext cx="10310727" cy="3754874"/>
          </a:xfrm>
          <a:prstGeom prst="rect">
            <a:avLst/>
          </a:prstGeom>
          <a:noFill/>
        </p:spPr>
        <p:txBody>
          <a:bodyPr wrap="square" rtlCol="0">
            <a:spAutoFit/>
          </a:bodyPr>
          <a:lstStyle/>
          <a:p>
            <a:pPr algn="just">
              <a:spcBef>
                <a:spcPts val="0"/>
              </a:spcBef>
              <a:spcAft>
                <a:spcPts val="1200"/>
              </a:spcAft>
            </a:pPr>
            <a:r>
              <a:rPr lang="en-ZA" sz="2000" dirty="0">
                <a:solidFill>
                  <a:prstClr val="black"/>
                </a:solidFill>
                <a:latin typeface="Arial" panose="020B0604020202020204" pitchFamily="34" charset="0"/>
                <a:cs typeface="Arial" panose="020B0604020202020204" pitchFamily="34" charset="0"/>
              </a:rPr>
              <a:t>eMedia thanks the Select Committee for the opportunity to participate in these hearings. </a:t>
            </a:r>
          </a:p>
          <a:p>
            <a:pPr algn="just">
              <a:spcBef>
                <a:spcPts val="0"/>
              </a:spcBef>
              <a:spcAft>
                <a:spcPts val="1200"/>
              </a:spcAft>
            </a:pPr>
            <a:r>
              <a:rPr lang="en-GB" sz="2000" dirty="0">
                <a:effectLst/>
                <a:latin typeface="Arial" panose="020B0604020202020204" pitchFamily="34" charset="0"/>
                <a:ea typeface="Calibri" panose="020F0502020204030204" pitchFamily="34" charset="0"/>
                <a:cs typeface="Arial" panose="020B0604020202020204" pitchFamily="34" charset="0"/>
              </a:rPr>
              <a:t>eMedia supports the Select Committee’s progressive steps towards modernised legislation that will be cognisant of rapid technological developments and advancements in the global intellectual property discourse. eMedia believes that due to the rapid technological developments and the inevitable forces of the fourth industrial revolution, updating the legal framework for broadcasters and owners of copyright, in the widest sense, needs to be undertaken in a manner which is as future-proof as possible. This is particularly so given that the technical infrastructure used to broadcast, and the manner in which copyrighted works are accessed by lawful users, has changed rapidly over the last two decades, and will likely continue to change. </a:t>
            </a:r>
            <a:endParaRPr lang="en-ZA" sz="2000" dirty="0">
              <a:effectLst/>
              <a:latin typeface="Arial" panose="020B0604020202020204" pitchFamily="34" charset="0"/>
              <a:ea typeface="Calibri" panose="020F0502020204030204" pitchFamily="34" charset="0"/>
              <a:cs typeface="Arial" panose="020B0604020202020204" pitchFamily="34" charset="0"/>
            </a:endParaRPr>
          </a:p>
          <a:p>
            <a:pPr algn="just">
              <a:spcBef>
                <a:spcPts val="0"/>
              </a:spcBef>
              <a:spcAft>
                <a:spcPts val="1200"/>
              </a:spcAft>
            </a:pPr>
            <a:endParaRPr lang="en-ZA" dirty="0">
              <a:latin typeface="+mj-lt"/>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3853695"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499279"/>
            <a:ext cx="433578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OPENING COMMENTS</a:t>
            </a:r>
          </a:p>
        </p:txBody>
      </p:sp>
    </p:spTree>
    <p:extLst>
      <p:ext uri="{BB962C8B-B14F-4D97-AF65-F5344CB8AC3E}">
        <p14:creationId xmlns:p14="http://schemas.microsoft.com/office/powerpoint/2010/main" xmlns="" val="682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1061568" y="2714936"/>
            <a:ext cx="10310727" cy="1938992"/>
          </a:xfrm>
          <a:prstGeom prst="rect">
            <a:avLst/>
          </a:prstGeom>
          <a:noFill/>
        </p:spPr>
        <p:txBody>
          <a:bodyPr wrap="square" rtlCol="0">
            <a:spAutoFit/>
          </a:bodyPr>
          <a:lstStyle/>
          <a:p>
            <a:pPr algn="just">
              <a:spcBef>
                <a:spcPts val="0"/>
              </a:spcBef>
              <a:spcAft>
                <a:spcPts val="1200"/>
              </a:spcAft>
            </a:pPr>
            <a:r>
              <a:rPr lang="en-US" sz="2000" dirty="0">
                <a:latin typeface="Arial" panose="020B0604020202020204" pitchFamily="34" charset="0"/>
                <a:cs typeface="Arial" panose="020B0604020202020204" pitchFamily="34" charset="0"/>
              </a:rPr>
              <a:t>While technological advancements should have an impact on policy and legislation, any new laws should not significantly reduce the rights of broadcasters and copyright owners in South Africa, or negatively affect the commercial viability of broadcasting and the creation of copyrighted works. eMedia emphasizes that any legislation should modernize the South African approach to copyright while maintaining the interests and commercial viability of broadcasting and television production.</a:t>
            </a:r>
            <a:endParaRPr lang="en-ZA"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3853695"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499279"/>
            <a:ext cx="433578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OPENING COMMENTS</a:t>
            </a:r>
          </a:p>
        </p:txBody>
      </p:sp>
    </p:spTree>
    <p:extLst>
      <p:ext uri="{BB962C8B-B14F-4D97-AF65-F5344CB8AC3E}">
        <p14:creationId xmlns:p14="http://schemas.microsoft.com/office/powerpoint/2010/main" xmlns="" val="123460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158425"/>
            <a:ext cx="10628781" cy="4001095"/>
          </a:xfrm>
          <a:prstGeom prst="rect">
            <a:avLst/>
          </a:prstGeom>
          <a:noFill/>
        </p:spPr>
        <p:txBody>
          <a:bodyPr wrap="square" rtlCol="0">
            <a:spAutoFit/>
          </a:bodyPr>
          <a:lstStyle/>
          <a:p>
            <a:pPr algn="just">
              <a:spcBef>
                <a:spcPts val="0"/>
              </a:spcBef>
              <a:spcAft>
                <a:spcPts val="1200"/>
              </a:spcAft>
            </a:pPr>
            <a:r>
              <a:rPr lang="en-US" dirty="0">
                <a:latin typeface="Arial" panose="020B0604020202020204" pitchFamily="34" charset="0"/>
                <a:cs typeface="Arial" panose="020B0604020202020204" pitchFamily="34" charset="0"/>
              </a:rPr>
              <a:t>Broadcasters are essential to a democracy and are not just commercial entities. They are responsible for providing the public with news, current affairs, and entertainment, catering to those who can afford subscription television and those who rely on free-to-air television. Section 16 of the Constitution guarantees the right to freedom of expression, which includes the right to receive information or expression, making broadcasters critical agents in ensuring that the public's right to freedom of information is respected. The Constitutional Court has emphasised the important role played by the media in giving effect to the public’s rights in terms of section 16 of the Constitution:</a:t>
            </a:r>
          </a:p>
          <a:p>
            <a:pPr algn="just">
              <a:spcBef>
                <a:spcPts val="0"/>
              </a:spcBef>
              <a:spcAft>
                <a:spcPts val="1200"/>
              </a:spcAft>
            </a:pPr>
            <a:r>
              <a:rPr lang="en-US" i="1" dirty="0">
                <a:latin typeface="Arial" panose="020B0604020202020204" pitchFamily="34" charset="0"/>
                <a:cs typeface="Arial" panose="020B0604020202020204" pitchFamily="34" charset="0"/>
              </a:rPr>
              <a:t>“The print, broadcast and electronic media have a particular role in the protection of freedom of expression in our society. Every citizen has the right to freedom of the press and the media and the right to receive information and ideas. The media are key agents in ensuring that these aspects of the rights to freedom of information are respected.”</a:t>
            </a:r>
            <a:r>
              <a:rPr lang="en-US" dirty="0">
                <a:latin typeface="Arial" panose="020B0604020202020204" pitchFamily="34" charset="0"/>
                <a:cs typeface="Arial" panose="020B0604020202020204" pitchFamily="34" charset="0"/>
              </a:rPr>
              <a:t> </a:t>
            </a:r>
          </a:p>
          <a:p>
            <a:pPr algn="just">
              <a:spcBef>
                <a:spcPts val="0"/>
              </a:spcBef>
              <a:spcAft>
                <a:spcPts val="1200"/>
              </a:spcAft>
            </a:pPr>
            <a:r>
              <a:rPr lang="en-ZA" sz="1800" i="1" dirty="0">
                <a:solidFill>
                  <a:srgbClr val="0B0B0A"/>
                </a:solidFill>
                <a:effectLst/>
                <a:latin typeface="Arial" panose="020B0604020202020204" pitchFamily="34" charset="0"/>
                <a:ea typeface="Calibri" panose="020F0502020204030204" pitchFamily="34" charset="0"/>
              </a:rPr>
              <a:t>Case &amp; Another v Minister of Safety and Security &amp; Others; Curtis v Minister of Safety and Security &amp; Others</a:t>
            </a:r>
            <a:r>
              <a:rPr lang="en-ZA" sz="1800" dirty="0">
                <a:solidFill>
                  <a:srgbClr val="0B0B0A"/>
                </a:solidFill>
                <a:effectLst/>
                <a:latin typeface="Arial" panose="020B0604020202020204" pitchFamily="34" charset="0"/>
                <a:ea typeface="Calibri" panose="020F0502020204030204" pitchFamily="34" charset="0"/>
              </a:rPr>
              <a:t> 1996 (3) SA 617 (CC).</a:t>
            </a:r>
            <a:endParaRPr lang="en-ZA" i="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3853695"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743514" y="1499279"/>
            <a:ext cx="433578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OPENING COMMENTS</a:t>
            </a:r>
          </a:p>
        </p:txBody>
      </p:sp>
    </p:spTree>
    <p:extLst>
      <p:ext uri="{BB962C8B-B14F-4D97-AF65-F5344CB8AC3E}">
        <p14:creationId xmlns:p14="http://schemas.microsoft.com/office/powerpoint/2010/main" xmlns="" val="246244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67069AC-C6C0-41A6-8067-8450EBA12FCF}"/>
              </a:ext>
            </a:extLst>
          </p:cNvPr>
          <p:cNvSpPr/>
          <p:nvPr/>
        </p:nvSpPr>
        <p:spPr>
          <a:xfrm flipH="1" flipV="1">
            <a:off x="2789064" y="2840854"/>
            <a:ext cx="470518" cy="6075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6" name="TextBox 5">
            <a:extLst>
              <a:ext uri="{FF2B5EF4-FFF2-40B4-BE49-F238E27FC236}">
                <a16:creationId xmlns:a16="http://schemas.microsoft.com/office/drawing/2014/main" xmlns="" id="{B3454268-14EC-4455-8012-E9EF74D7498A}"/>
              </a:ext>
            </a:extLst>
          </p:cNvPr>
          <p:cNvSpPr txBox="1"/>
          <p:nvPr/>
        </p:nvSpPr>
        <p:spPr>
          <a:xfrm>
            <a:off x="3259582" y="2713721"/>
            <a:ext cx="5672836" cy="2400657"/>
          </a:xfrm>
          <a:prstGeom prst="rect">
            <a:avLst/>
          </a:prstGeom>
          <a:noFill/>
        </p:spPr>
        <p:txBody>
          <a:bodyPr wrap="square" rtlCol="0">
            <a:spAutoFit/>
          </a:bodyPr>
          <a:lstStyle/>
          <a:p>
            <a:pPr algn="ctr"/>
            <a:r>
              <a:rPr lang="en-US" sz="5000" b="1" dirty="0"/>
              <a:t>COMMISSIONING CONTENT:</a:t>
            </a:r>
          </a:p>
          <a:p>
            <a:pPr algn="ctr"/>
            <a:r>
              <a:rPr lang="en-US" sz="5000" b="1" dirty="0"/>
              <a:t>THE VALUE CHAIN </a:t>
            </a:r>
          </a:p>
        </p:txBody>
      </p:sp>
      <p:sp>
        <p:nvSpPr>
          <p:cNvPr id="7" name="Rectangle 6">
            <a:extLst>
              <a:ext uri="{FF2B5EF4-FFF2-40B4-BE49-F238E27FC236}">
                <a16:creationId xmlns:a16="http://schemas.microsoft.com/office/drawing/2014/main" xmlns="" id="{F9913F05-E167-4DB5-B586-667A1E1F194D}"/>
              </a:ext>
            </a:extLst>
          </p:cNvPr>
          <p:cNvSpPr/>
          <p:nvPr/>
        </p:nvSpPr>
        <p:spPr>
          <a:xfrm flipH="1" flipV="1">
            <a:off x="8932418" y="2840854"/>
            <a:ext cx="470518" cy="60750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xmlns="" id="{3704F448-7BB7-4985-8D72-6ABB9A1D6C19}"/>
              </a:ext>
            </a:extLst>
          </p:cNvPr>
          <p:cNvSpPr/>
          <p:nvPr/>
        </p:nvSpPr>
        <p:spPr>
          <a:xfrm flipV="1">
            <a:off x="399495" y="2840854"/>
            <a:ext cx="2389569" cy="6075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xmlns="" id="{1E19D0CF-17A3-4E9A-817A-65085A9715C3}"/>
              </a:ext>
            </a:extLst>
          </p:cNvPr>
          <p:cNvSpPr/>
          <p:nvPr/>
        </p:nvSpPr>
        <p:spPr>
          <a:xfrm flipV="1">
            <a:off x="9402936" y="2840854"/>
            <a:ext cx="2389569" cy="6075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3222842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81609" y="3067391"/>
            <a:ext cx="10628781" cy="234307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e.tv commissions and pays for numerous television shows that are loved by the South African public</a:t>
            </a:r>
            <a:endParaRPr lang="en-ZA" sz="2400" kern="1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r>
              <a:rPr lang="en-US" sz="2400" kern="100" dirty="0">
                <a:effectLst/>
                <a:latin typeface="Arial" panose="020B0604020202020204" pitchFamily="34" charset="0"/>
                <a:ea typeface="Calibri" panose="020F0502020204030204" pitchFamily="34" charset="0"/>
                <a:cs typeface="Arial" panose="020B0604020202020204" pitchFamily="34" charset="0"/>
              </a:rPr>
              <a:t> </a:t>
            </a:r>
            <a:endParaRPr lang="en-ZA"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The shows are accessible on multiple platforms, including eVOD and OpenView</a:t>
            </a:r>
            <a:endParaRPr lang="en-ZA" sz="2400" kern="100" dirty="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pPr>
            <a:r>
              <a:rPr lang="en-US" sz="1800" kern="100" dirty="0">
                <a:effectLst/>
                <a:latin typeface="Arial" panose="020B0604020202020204" pitchFamily="34" charset="0"/>
                <a:ea typeface="Calibri" panose="020F0502020204030204" pitchFamily="34" charset="0"/>
                <a:cs typeface="Arial" panose="020B0604020202020204" pitchFamily="34" charset="0"/>
              </a:rPr>
              <a:t> </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9064720"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458841" y="1499277"/>
            <a:ext cx="11247204" cy="738664"/>
          </a:xfrm>
          <a:prstGeom prst="rect">
            <a:avLst/>
          </a:prstGeom>
          <a:noFill/>
        </p:spPr>
        <p:txBody>
          <a:bodyPr wrap="square" rtlCol="0">
            <a:spAutoFit/>
          </a:bodyPr>
          <a:lstStyle/>
          <a:p>
            <a:r>
              <a:rPr lang="en-GB" sz="1800" b="1" kern="100" dirty="0">
                <a:effectLst/>
                <a:latin typeface="Arial" panose="020B0604020202020204" pitchFamily="34" charset="0"/>
                <a:ea typeface="Calibri" panose="020F0502020204030204" pitchFamily="34" charset="0"/>
                <a:cs typeface="Arial" panose="020B0604020202020204" pitchFamily="34" charset="0"/>
              </a:rPr>
              <a:t>THE VALUE CHAIN IN COMMISSIONING AND EXPLOITING TELEVISION SERIES </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89803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C4809CC-5344-43E6-93BE-F411B402E8A8}"/>
              </a:ext>
            </a:extLst>
          </p:cNvPr>
          <p:cNvSpPr txBox="1"/>
          <p:nvPr/>
        </p:nvSpPr>
        <p:spPr>
          <a:xfrm>
            <a:off x="743514" y="2713451"/>
            <a:ext cx="10628781" cy="2434641"/>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e.tv commissions and pays for a production company to produce a season of a television series</a:t>
            </a:r>
          </a:p>
          <a:p>
            <a:pPr marL="342900" lvl="0" indent="-342900">
              <a:lnSpc>
                <a:spcPct val="107000"/>
              </a:lnSpc>
              <a:buFont typeface="Symbol" panose="05050102010706020507" pitchFamily="18" charset="2"/>
              <a:buChar char=""/>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US" sz="2400" kern="100" dirty="0">
                <a:effectLst/>
                <a:latin typeface="Arial" panose="020B0604020202020204" pitchFamily="34" charset="0"/>
                <a:ea typeface="Calibri" panose="020F0502020204030204" pitchFamily="34" charset="0"/>
                <a:cs typeface="Arial" panose="020B0604020202020204" pitchFamily="34" charset="0"/>
              </a:rPr>
              <a:t>e.tv needs to control all rights to each episode of the series to recoup the costs of commissioning the program</a:t>
            </a:r>
          </a:p>
          <a:p>
            <a:pPr marL="342900" lvl="0" indent="-342900">
              <a:lnSpc>
                <a:spcPct val="107000"/>
              </a:lnSpc>
              <a:buFont typeface="Symbol" panose="05050102010706020507" pitchFamily="18" charset="2"/>
              <a:buChar char=""/>
            </a:pPr>
            <a:endParaRPr lang="en-US" sz="24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5FDB1331-C685-45E0-8969-16F108A8E015}"/>
              </a:ext>
            </a:extLst>
          </p:cNvPr>
          <p:cNvSpPr txBox="1"/>
          <p:nvPr/>
        </p:nvSpPr>
        <p:spPr>
          <a:xfrm>
            <a:off x="1061568" y="1499279"/>
            <a:ext cx="4335780" cy="461665"/>
          </a:xfrm>
          <a:prstGeom prst="rect">
            <a:avLst/>
          </a:prstGeom>
          <a:noFill/>
        </p:spPr>
        <p:txBody>
          <a:bodyPr wrap="square" rtlCol="0">
            <a:spAutoFit/>
          </a:bodyPr>
          <a:lstStyle/>
          <a:p>
            <a:r>
              <a:rPr lang="en-US" sz="2400" b="1" dirty="0"/>
              <a:t>eMEDIA INVESTMENTS</a:t>
            </a:r>
          </a:p>
        </p:txBody>
      </p:sp>
      <p:sp>
        <p:nvSpPr>
          <p:cNvPr id="7" name="TextBox 6">
            <a:extLst>
              <a:ext uri="{FF2B5EF4-FFF2-40B4-BE49-F238E27FC236}">
                <a16:creationId xmlns:a16="http://schemas.microsoft.com/office/drawing/2014/main" xmlns="" id="{FB925664-07FD-4672-B816-C0F79F9A4486}"/>
              </a:ext>
            </a:extLst>
          </p:cNvPr>
          <p:cNvSpPr txBox="1"/>
          <p:nvPr/>
        </p:nvSpPr>
        <p:spPr>
          <a:xfrm>
            <a:off x="11372295" y="6214368"/>
            <a:ext cx="532660" cy="292388"/>
          </a:xfrm>
          <a:prstGeom prst="rect">
            <a:avLst/>
          </a:prstGeom>
          <a:noFill/>
        </p:spPr>
        <p:txBody>
          <a:bodyPr wrap="square" rtlCol="0">
            <a:spAutoFit/>
          </a:bodyPr>
          <a:lstStyle/>
          <a:p>
            <a:pPr algn="ctr"/>
            <a:r>
              <a:rPr lang="en-US" sz="1300" b="1" dirty="0">
                <a:solidFill>
                  <a:schemeClr val="bg1">
                    <a:lumMod val="65000"/>
                  </a:schemeClr>
                </a:solidFill>
              </a:rPr>
              <a:t>3</a:t>
            </a:r>
            <a:endParaRPr lang="en-ZA" sz="1300" b="1" dirty="0">
              <a:solidFill>
                <a:schemeClr val="bg1">
                  <a:lumMod val="65000"/>
                </a:schemeClr>
              </a:solidFill>
            </a:endParaRPr>
          </a:p>
        </p:txBody>
      </p:sp>
      <p:sp>
        <p:nvSpPr>
          <p:cNvPr id="8" name="Rectangle 7">
            <a:extLst>
              <a:ext uri="{FF2B5EF4-FFF2-40B4-BE49-F238E27FC236}">
                <a16:creationId xmlns:a16="http://schemas.microsoft.com/office/drawing/2014/main" xmlns="" id="{9C64967F-162B-480C-9A88-61188E27D3BE}"/>
              </a:ext>
            </a:extLst>
          </p:cNvPr>
          <p:cNvSpPr/>
          <p:nvPr/>
        </p:nvSpPr>
        <p:spPr>
          <a:xfrm>
            <a:off x="389831" y="1499279"/>
            <a:ext cx="3755449" cy="4616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40516C3D-AD43-45CB-8D68-6F6D733CD5E1}"/>
              </a:ext>
            </a:extLst>
          </p:cNvPr>
          <p:cNvSpPr txBox="1"/>
          <p:nvPr/>
        </p:nvSpPr>
        <p:spPr>
          <a:xfrm>
            <a:off x="389831" y="1499279"/>
            <a:ext cx="2739449" cy="738664"/>
          </a:xfrm>
          <a:prstGeom prst="rect">
            <a:avLst/>
          </a:prstGeom>
          <a:noFill/>
        </p:spPr>
        <p:txBody>
          <a:bodyPr wrap="square" rtlCol="0">
            <a:spAutoFit/>
          </a:bodyPr>
          <a:lstStyle/>
          <a:p>
            <a:r>
              <a:rPr lang="en-ZA" sz="1800" b="1" kern="100" dirty="0">
                <a:effectLst/>
                <a:latin typeface="Arial" panose="020B0604020202020204" pitchFamily="34" charset="0"/>
                <a:ea typeface="Calibri" panose="020F0502020204030204" pitchFamily="34" charset="0"/>
                <a:cs typeface="Arial" panose="020B0604020202020204" pitchFamily="34" charset="0"/>
              </a:rPr>
              <a:t>HOW DOES IT WORK?</a:t>
            </a:r>
            <a:endParaRPr lang="en-ZA" sz="1800" kern="100" dirty="0">
              <a:effectLst/>
              <a:latin typeface="Arial" panose="020B0604020202020204" pitchFamily="34" charset="0"/>
              <a:ea typeface="Calibri" panose="020F050202020403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73563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4A222E52C68F4F9587773ED5FCAB06" ma:contentTypeVersion="15" ma:contentTypeDescription="Create a new document." ma:contentTypeScope="" ma:versionID="1e12e96a19bae3e78765a1df730d9142">
  <xsd:schema xmlns:xsd="http://www.w3.org/2001/XMLSchema" xmlns:xs="http://www.w3.org/2001/XMLSchema" xmlns:p="http://schemas.microsoft.com/office/2006/metadata/properties" xmlns:ns2="1983bd7b-2da0-4935-b1d6-e866e721d304" xmlns:ns3="2b0dcb80-f583-4aef-9a1b-5ab1c631f7f9" targetNamespace="http://schemas.microsoft.com/office/2006/metadata/properties" ma:root="true" ma:fieldsID="b620972bbc568ed4aedff5a5654e9770" ns2:_="" ns3:_="">
    <xsd:import namespace="1983bd7b-2da0-4935-b1d6-e866e721d304"/>
    <xsd:import namespace="2b0dcb80-f583-4aef-9a1b-5ab1c631f7f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83bd7b-2da0-4935-b1d6-e866e721d3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d148f34-a395-4ccd-a412-2923200a340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b0dcb80-f583-4aef-9a1b-5ab1c631f7f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f4318cb-c1fe-4ce9-8acf-0b8b90fddf48}" ma:internalName="TaxCatchAll" ma:showField="CatchAllData" ma:web="2b0dcb80-f583-4aef-9a1b-5ab1c631f7f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83bd7b-2da0-4935-b1d6-e866e721d304">
      <Terms xmlns="http://schemas.microsoft.com/office/infopath/2007/PartnerControls"/>
    </lcf76f155ced4ddcb4097134ff3c332f>
    <TaxCatchAll xmlns="2b0dcb80-f583-4aef-9a1b-5ab1c631f7f9" xsi:nil="true"/>
  </documentManagement>
</p:properties>
</file>

<file path=customXml/itemProps1.xml><?xml version="1.0" encoding="utf-8"?>
<ds:datastoreItem xmlns:ds="http://schemas.openxmlformats.org/officeDocument/2006/customXml" ds:itemID="{E9F979AE-F94C-42B0-B2DA-1FCC0DF61671}">
  <ds:schemaRefs>
    <ds:schemaRef ds:uri="http://schemas.microsoft.com/sharepoint/v3/contenttype/forms"/>
  </ds:schemaRefs>
</ds:datastoreItem>
</file>

<file path=customXml/itemProps2.xml><?xml version="1.0" encoding="utf-8"?>
<ds:datastoreItem xmlns:ds="http://schemas.openxmlformats.org/officeDocument/2006/customXml" ds:itemID="{3D67063B-E239-4349-9B8A-2231C9C6A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83bd7b-2da0-4935-b1d6-e866e721d304"/>
    <ds:schemaRef ds:uri="2b0dcb80-f583-4aef-9a1b-5ab1c631f7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D0528D-C501-4E2E-85A7-E3C469DD5EC1}">
  <ds:schemaRefs>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2b0dcb80-f583-4aef-9a1b-5ab1c631f7f9"/>
    <ds:schemaRef ds:uri="http://schemas.openxmlformats.org/package/2006/metadata/core-properties"/>
    <ds:schemaRef ds:uri="1983bd7b-2da0-4935-b1d6-e866e721d30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1749</TotalTime>
  <Words>1573</Words>
  <Application>Microsoft Office PowerPoint</Application>
  <PresentationFormat>Custom</PresentationFormat>
  <Paragraphs>145</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CorelDRAW</vt:lpstr>
      <vt:lpstr>Slide 1</vt:lpstr>
      <vt:lpstr>Slide 2</vt:lpstr>
      <vt:lpstr>The eMedia Group</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Riaz Ebrahim</dc:creator>
  <cp:lastModifiedBy>USER</cp:lastModifiedBy>
  <cp:revision>154</cp:revision>
  <cp:lastPrinted>2022-08-24T08:50:49Z</cp:lastPrinted>
  <dcterms:created xsi:type="dcterms:W3CDTF">2021-06-21T18:31:29Z</dcterms:created>
  <dcterms:modified xsi:type="dcterms:W3CDTF">2023-02-21T12:17:26Z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0x010100954A222E52C68F4F9587773ED5FCAB06</vt:lpwstr>
  </property>
  <property fmtid="{D5CDD505-2E9C-101B-9397-08002B2CF9AE}" pid="3" name="MediaServiceImageTags">
    <vt:lpwstr/>
  </property>
</Properties>
</file>