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style15.xml" ContentType="application/vnd.ms-office.chartstyl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charts/colors6.xml" ContentType="application/vnd.ms-office.chartcolor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style11.xml" ContentType="application/vnd.ms-office.chart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charts/colors12.xml" ContentType="application/vnd.ms-office.chartcolorstyle+xml"/>
  <Override PartName="/ppt/charts/chart7.xml" ContentType="application/vnd.openxmlformats-officedocument.drawingml.chart+xml"/>
  <Override PartName="/ppt/charts/style9.xml" ContentType="application/vnd.ms-office.chart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ngesInfos/changesInfo1.xml" ContentType="application/vnd.ms-powerpoint.changesinfo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charts/colors9.xml" ContentType="application/vnd.ms-office.chartcolorstyle+xml"/>
  <Override PartName="/ppt/charts/style1.xml" ContentType="application/vnd.ms-office.chartstyle+xml"/>
  <Override PartName="/ppt/charts/style14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charts/colors7.xml" ContentType="application/vnd.ms-office.chartcolorstyle+xml"/>
  <Override PartName="/ppt/charts/style12.xml" ContentType="application/vnd.ms-office.chart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charts/colors15.xml" ContentType="application/vnd.ms-office.chartcolorstyle+xml"/>
  <Override PartName="/ppt/charts/colors5.xml" ContentType="application/vnd.ms-office.chartcolorstyle+xml"/>
  <Override PartName="/ppt/charts/style10.xml" ContentType="application/vnd.ms-office.chart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13.xml" ContentType="application/vnd.ms-office.chartcolorstyle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1.xml" ContentType="application/vnd.ms-office.chartcolorstyl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charts/style6.xml" ContentType="application/vnd.ms-office.chart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style13.xml" ContentType="application/vnd.ms-office.chart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charts/colors14.xml" ContentType="application/vnd.ms-office.chartcolor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charts/style7.xml" ContentType="application/vnd.ms-office.chartstyle+xml"/>
  <Override PartName="/ppt/charts/colors10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72" r:id="rId1"/>
    <p:sldMasterId id="2147483703" r:id="rId2"/>
  </p:sldMasterIdLst>
  <p:notesMasterIdLst>
    <p:notesMasterId r:id="rId31"/>
  </p:notesMasterIdLst>
  <p:handoutMasterIdLst>
    <p:handoutMasterId r:id="rId32"/>
  </p:handoutMasterIdLst>
  <p:sldIdLst>
    <p:sldId id="256" r:id="rId3"/>
    <p:sldId id="470" r:id="rId4"/>
    <p:sldId id="427" r:id="rId5"/>
    <p:sldId id="459" r:id="rId6"/>
    <p:sldId id="428" r:id="rId7"/>
    <p:sldId id="460" r:id="rId8"/>
    <p:sldId id="471" r:id="rId9"/>
    <p:sldId id="472" r:id="rId10"/>
    <p:sldId id="448" r:id="rId11"/>
    <p:sldId id="465" r:id="rId12"/>
    <p:sldId id="468" r:id="rId13"/>
    <p:sldId id="432" r:id="rId14"/>
    <p:sldId id="450" r:id="rId15"/>
    <p:sldId id="433" r:id="rId16"/>
    <p:sldId id="464" r:id="rId17"/>
    <p:sldId id="453" r:id="rId18"/>
    <p:sldId id="475" r:id="rId19"/>
    <p:sldId id="466" r:id="rId20"/>
    <p:sldId id="455" r:id="rId21"/>
    <p:sldId id="474" r:id="rId22"/>
    <p:sldId id="456" r:id="rId23"/>
    <p:sldId id="440" r:id="rId24"/>
    <p:sldId id="458" r:id="rId25"/>
    <p:sldId id="446" r:id="rId26"/>
    <p:sldId id="443" r:id="rId27"/>
    <p:sldId id="447" r:id="rId28"/>
    <p:sldId id="473" r:id="rId29"/>
    <p:sldId id="404" r:id="rId30"/>
  </p:sldIdLst>
  <p:sldSz cx="9144000" cy="6840538"/>
  <p:notesSz cx="6797675" cy="9926638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na Litshani" initials="TL" lastIdx="1" clrIdx="0">
    <p:extLst>
      <p:ext uri="{19B8F6BF-5375-455C-9EA6-DF929625EA0E}">
        <p15:presenceInfo xmlns:p15="http://schemas.microsoft.com/office/powerpoint/2012/main" xmlns="" userId="S-1-5-21-507921405-287218729-1801674531-312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4613"/>
    <a:srgbClr val="21409A"/>
    <a:srgbClr val="00A3DB"/>
    <a:srgbClr val="F7B309"/>
    <a:srgbClr val="0033A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953" autoAdjust="0"/>
    <p:restoredTop sz="94343" autoAdjust="0"/>
  </p:normalViewPr>
  <p:slideViewPr>
    <p:cSldViewPr snapToGrid="0" snapToObjects="1">
      <p:cViewPr varScale="1">
        <p:scale>
          <a:sx n="73" d="100"/>
          <a:sy n="73" d="100"/>
        </p:scale>
        <p:origin x="-1062" y="-102"/>
      </p:cViewPr>
      <p:guideLst>
        <p:guide orient="horz" pos="215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2898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na Litshani" userId="32622518-c3c3-4846-a578-c6718db6b339" providerId="ADAL" clId="{56CD0D81-3EBC-42DD-B0B9-EF5F09E560DB}"/>
    <pc:docChg chg="modSld">
      <pc:chgData name="Thina Litshani" userId="32622518-c3c3-4846-a578-c6718db6b339" providerId="ADAL" clId="{56CD0D81-3EBC-42DD-B0B9-EF5F09E560DB}" dt="2023-02-15T08:04:48.176" v="3" actId="20577"/>
      <pc:docMkLst>
        <pc:docMk/>
      </pc:docMkLst>
      <pc:sldChg chg="modSp mod">
        <pc:chgData name="Thina Litshani" userId="32622518-c3c3-4846-a578-c6718db6b339" providerId="ADAL" clId="{56CD0D81-3EBC-42DD-B0B9-EF5F09E560DB}" dt="2023-02-15T08:04:48.176" v="3" actId="20577"/>
        <pc:sldMkLst>
          <pc:docMk/>
          <pc:sldMk cId="2786653498" sldId="256"/>
        </pc:sldMkLst>
        <pc:spChg chg="mod">
          <ac:chgData name="Thina Litshani" userId="32622518-c3c3-4846-a578-c6718db6b339" providerId="ADAL" clId="{56CD0D81-3EBC-42DD-B0B9-EF5F09E560DB}" dt="2023-02-15T08:04:48.176" v="3" actId="20577"/>
          <ac:spMkLst>
            <pc:docMk/>
            <pc:sldMk cId="2786653498" sldId="256"/>
            <ac:spMk id="7" creationId="{00000000-0000-0000-0000-000000000000}"/>
          </ac:spMkLst>
        </pc:spChg>
        <pc:picChg chg="mod">
          <ac:chgData name="Thina Litshani" userId="32622518-c3c3-4846-a578-c6718db6b339" providerId="ADAL" clId="{56CD0D81-3EBC-42DD-B0B9-EF5F09E560DB}" dt="2023-02-01T09:13:17.347" v="0" actId="1076"/>
          <ac:picMkLst>
            <pc:docMk/>
            <pc:sldMk cId="2786653498" sldId="256"/>
            <ac:picMk id="6" creationId="{00000000-0000-0000-0000-00000000000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https://scienceandtechnonology-my.sharepoint.com/personal/thandokazi_teti_dst_gov_za/Documents/Documents/2022/Transformation/Transformation/New%20folder/FFR%20-%20DHET%20enrollment%20and%20graduation%20(Autosaved)%20(Autosaved)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https://scienceandtechnonology-my.sharepoint.com/personal/thandokazi_teti_dst_gov_za/Documents/Documents/2022/Transformation/New%20folder/Portfolio%20Committee%2010%20Feb%202023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https://scienceandtechnonology-my.sharepoint.com/personal/thandokazi_teti_dst_gov_za/Documents/Documents/2022/Transformation/Transformation/New%20folder/Portfolio%20Committee%2010%20Feb%202023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https://scienceandtechnonology-my.sharepoint.com/personal/thandokazi_teti_dst_gov_za/Documents/Documents/2022/Transformation/New%20folder/Book1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oleObject" Target="https://scienceandtechnonology-my.sharepoint.com/personal/thandokazi_teti_dst_gov_za/Documents/Documents/2022/Transformation/New%20folder/Book1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oleObject" Target="file:///C:\Users\thandokazit\AppData\Local\Microsoft\Windows\INetCache\Content.Outlook\NGGK03K2\NRF%20Rated%20by%20Scientific%20Domain%20-%20NACI%20-%2019%20Jan%202023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https://scienceandtechnonology-my.sharepoint.com/personal/thandokazi_teti_dst_gov_za/Documents/Documents/2022/Transformation/New%20folder/Portfolio%20Committee%2010%20Feb%202023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https://scienceandtechnonology-my.sharepoint.com/personal/thandokazi_teti_dst_gov_za/Documents/Documents/2022/Transformation/New%20folder/Portfolio%20Committee%2010%20Feb%202023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https://scienceandtechnonology-my.sharepoint.com/personal/thandokazi_teti_dst_gov_za/Documents/Documents/2022/Transformation/New%20folder/Portfolio%20Committee%2010%20Feb%202023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https://scienceandtechnonology-my.sharepoint.com/personal/thandokazi_teti_dst_gov_za/Documents/Documents/2022/Transformation/New%20folder/Portfolio%20Committee%2010%20Feb%202023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https://scienceandtechnonology-my.sharepoint.com/personal/thandokazi_teti_dst_gov_za/Documents/Documents/2022/Transformation/Transformation/New%20folder/Portfolio%20Committee%2010%20Feb%202023%20v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https://scienceandtechnonology-my.sharepoint.com/personal/thandokazi_teti_dst_gov_za/Documents/Documents/2022/Transformation/New%20folder/Portfolio%20Committee%2010%20Feb%202023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thandokazit\AppData\Roaming\Microsoft\Excel\FFR%20-%20DHET%20enrollment%20and%20graduation%20(Autosaved)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Sheet1!$B$2</c:f>
              <c:strCache>
                <c:ptCount val="1"/>
                <c:pt idx="0">
                  <c:v>Undergraduate %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Sheet1!$B$3:$B$14</c:f>
              <c:numCache>
                <c:formatCode>0%</c:formatCode>
                <c:ptCount val="12"/>
                <c:pt idx="0">
                  <c:v>0.85000000000000009</c:v>
                </c:pt>
                <c:pt idx="1">
                  <c:v>0.83000000000000007</c:v>
                </c:pt>
                <c:pt idx="2">
                  <c:v>0.84000000000000008</c:v>
                </c:pt>
                <c:pt idx="3">
                  <c:v>0.84000000000000008</c:v>
                </c:pt>
                <c:pt idx="4">
                  <c:v>0.84000000000000008</c:v>
                </c:pt>
                <c:pt idx="5">
                  <c:v>0.83000000000000007</c:v>
                </c:pt>
                <c:pt idx="6">
                  <c:v>0.83000000000000007</c:v>
                </c:pt>
                <c:pt idx="7">
                  <c:v>0.83000000000000007</c:v>
                </c:pt>
                <c:pt idx="8">
                  <c:v>0.83000000000000007</c:v>
                </c:pt>
                <c:pt idx="9">
                  <c:v>0.83000000000000007</c:v>
                </c:pt>
                <c:pt idx="10">
                  <c:v>0.82000000000000006</c:v>
                </c:pt>
                <c:pt idx="11">
                  <c:v>0.82000000000000006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52-4C9B-AAD7-7274EB95319E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Postgraduate %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Sheet1!$C$3:$C$14</c:f>
              <c:numCache>
                <c:formatCode>0%</c:formatCode>
                <c:ptCount val="12"/>
                <c:pt idx="0">
                  <c:v>0.15000000000000002</c:v>
                </c:pt>
                <c:pt idx="1">
                  <c:v>0.17</c:v>
                </c:pt>
                <c:pt idx="2">
                  <c:v>0.16000000000000003</c:v>
                </c:pt>
                <c:pt idx="3">
                  <c:v>0.16000000000000003</c:v>
                </c:pt>
                <c:pt idx="4">
                  <c:v>0.16000000000000003</c:v>
                </c:pt>
                <c:pt idx="5">
                  <c:v>0.17</c:v>
                </c:pt>
                <c:pt idx="6">
                  <c:v>0.17</c:v>
                </c:pt>
                <c:pt idx="7">
                  <c:v>0.17</c:v>
                </c:pt>
                <c:pt idx="8">
                  <c:v>0.17</c:v>
                </c:pt>
                <c:pt idx="9">
                  <c:v>0.17</c:v>
                </c:pt>
                <c:pt idx="10">
                  <c:v>0.18000000000000002</c:v>
                </c:pt>
                <c:pt idx="11">
                  <c:v>0.18000000000000002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52-4C9B-AAD7-7274EB95319E}"/>
            </c:ext>
          </c:extLst>
        </c:ser>
        <c:dLbls/>
        <c:marker val="1"/>
        <c:axId val="78817920"/>
        <c:axId val="78836096"/>
      </c:lineChart>
      <c:catAx>
        <c:axId val="788179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8836096"/>
        <c:crosses val="autoZero"/>
        <c:auto val="1"/>
        <c:lblAlgn val="ctr"/>
        <c:lblOffset val="100"/>
      </c:catAx>
      <c:valAx>
        <c:axId val="788360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88179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'[FFR - DHET enrollment and graduation (Autosaved) (Autosaved).xlsx]Sheet1'!$A$50</c:f>
              <c:strCache>
                <c:ptCount val="1"/>
                <c:pt idx="0">
                  <c:v>MASTERS DEGREE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'[FFR - DHET enrollment and graduation (Autosaved) (Autosaved).xlsx]Sheet1'!$B$49:$J$49</c:f>
              <c:strCache>
                <c:ptCount val="9"/>
                <c:pt idx="0">
                  <c:v>PROFESSOR</c:v>
                </c:pt>
                <c:pt idx="1">
                  <c:v>ASSOCIATE PROFESSOR</c:v>
                </c:pt>
                <c:pt idx="2">
                  <c:v>DIRECTOR</c:v>
                </c:pt>
                <c:pt idx="3">
                  <c:v>ASSOCIATE DIRECTOR</c:v>
                </c:pt>
                <c:pt idx="4">
                  <c:v>SENIOR LECTURER</c:v>
                </c:pt>
                <c:pt idx="5">
                  <c:v>LECTURER</c:v>
                </c:pt>
                <c:pt idx="6">
                  <c:v>JUNIOR LECTURER</c:v>
                </c:pt>
                <c:pt idx="7">
                  <c:v>BELOW JUNIOR LECTURER</c:v>
                </c:pt>
                <c:pt idx="8">
                  <c:v>UNDESIGNATED/OTHER</c:v>
                </c:pt>
              </c:strCache>
            </c:strRef>
          </c:cat>
          <c:val>
            <c:numRef>
              <c:f>'[FFR - DHET enrollment and graduation (Autosaved) (Autosaved).xlsx]Sheet1'!$B$50:$J$50</c:f>
              <c:numCache>
                <c:formatCode>0%</c:formatCode>
                <c:ptCount val="9"/>
                <c:pt idx="0">
                  <c:v>3.6379385015158083E-2</c:v>
                </c:pt>
                <c:pt idx="1">
                  <c:v>6.3025210084033625E-2</c:v>
                </c:pt>
                <c:pt idx="2">
                  <c:v>0</c:v>
                </c:pt>
                <c:pt idx="3">
                  <c:v>0.15254237288135597</c:v>
                </c:pt>
                <c:pt idx="4">
                  <c:v>0.25412912912912911</c:v>
                </c:pt>
                <c:pt idx="5">
                  <c:v>0.51860465116279075</c:v>
                </c:pt>
                <c:pt idx="6">
                  <c:v>0.22493887530562348</c:v>
                </c:pt>
                <c:pt idx="7">
                  <c:v>0.35937500000000006</c:v>
                </c:pt>
                <c:pt idx="8">
                  <c:v>0.32549019607843138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52-4E2E-AF23-E45B15948760}"/>
            </c:ext>
          </c:extLst>
        </c:ser>
        <c:ser>
          <c:idx val="1"/>
          <c:order val="1"/>
          <c:tx>
            <c:strRef>
              <c:f>'[FFR - DHET enrollment and graduation (Autosaved) (Autosaved).xlsx]Sheet1'!$A$51</c:f>
              <c:strCache>
                <c:ptCount val="1"/>
                <c:pt idx="0">
                  <c:v>DOCTORAL DEGREE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'[FFR - DHET enrollment and graduation (Autosaved) (Autosaved).xlsx]Sheet1'!$B$49:$J$49</c:f>
              <c:strCache>
                <c:ptCount val="9"/>
                <c:pt idx="0">
                  <c:v>PROFESSOR</c:v>
                </c:pt>
                <c:pt idx="1">
                  <c:v>ASSOCIATE PROFESSOR</c:v>
                </c:pt>
                <c:pt idx="2">
                  <c:v>DIRECTOR</c:v>
                </c:pt>
                <c:pt idx="3">
                  <c:v>ASSOCIATE DIRECTOR</c:v>
                </c:pt>
                <c:pt idx="4">
                  <c:v>SENIOR LECTURER</c:v>
                </c:pt>
                <c:pt idx="5">
                  <c:v>LECTURER</c:v>
                </c:pt>
                <c:pt idx="6">
                  <c:v>JUNIOR LECTURER</c:v>
                </c:pt>
                <c:pt idx="7">
                  <c:v>BELOW JUNIOR LECTURER</c:v>
                </c:pt>
                <c:pt idx="8">
                  <c:v>UNDESIGNATED/OTHER</c:v>
                </c:pt>
              </c:strCache>
            </c:strRef>
          </c:cat>
          <c:val>
            <c:numRef>
              <c:f>'[FFR - DHET enrollment and graduation (Autosaved) (Autosaved).xlsx]Sheet1'!$B$51:$J$51</c:f>
              <c:numCache>
                <c:formatCode>0%</c:formatCode>
                <c:ptCount val="9"/>
                <c:pt idx="0">
                  <c:v>0.93980077955825048</c:v>
                </c:pt>
                <c:pt idx="1">
                  <c:v>0.91428571428571437</c:v>
                </c:pt>
                <c:pt idx="2">
                  <c:v>0.5</c:v>
                </c:pt>
                <c:pt idx="3">
                  <c:v>0.6271186440677966</c:v>
                </c:pt>
                <c:pt idx="4">
                  <c:v>0.63813813813813824</c:v>
                </c:pt>
                <c:pt idx="5">
                  <c:v>0.2294573643410853</c:v>
                </c:pt>
                <c:pt idx="6">
                  <c:v>3.6674816625916887E-2</c:v>
                </c:pt>
                <c:pt idx="7">
                  <c:v>0.171875</c:v>
                </c:pt>
                <c:pt idx="8">
                  <c:v>0.44313725490196071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52-4E2E-AF23-E45B15948760}"/>
            </c:ext>
          </c:extLst>
        </c:ser>
        <c:dLbls/>
        <c:axId val="82305024"/>
        <c:axId val="82306560"/>
      </c:barChart>
      <c:catAx>
        <c:axId val="8230502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306560"/>
        <c:crosses val="autoZero"/>
        <c:auto val="1"/>
        <c:lblAlgn val="ctr"/>
        <c:lblOffset val="100"/>
      </c:catAx>
      <c:valAx>
        <c:axId val="8230656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3050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Journal Publication By Gender - Adapted [Department of Higher Education and Training (DHET) , 2022]</a:t>
            </a:r>
          </a:p>
        </c:rich>
      </c:tx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'[Portfolio Committee 10 Feb 2023.xlsx]Gender - Journals'!$G$1</c:f>
              <c:strCache>
                <c:ptCount val="1"/>
                <c:pt idx="0">
                  <c:v>Female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'[Portfolio Committee 10 Feb 2023.xlsx]Gender - Journals'!$F$2:$F$17</c:f>
              <c:numCache>
                <c:formatCode>General</c:formatCod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'[Portfolio Committee 10 Feb 2023.xlsx]Gender - Journals'!$G$2:$G$17</c:f>
              <c:numCache>
                <c:formatCode>0%</c:formatCode>
                <c:ptCount val="16"/>
                <c:pt idx="0">
                  <c:v>0.29966829608938556</c:v>
                </c:pt>
                <c:pt idx="1">
                  <c:v>0.29061852619118084</c:v>
                </c:pt>
                <c:pt idx="2">
                  <c:v>0.31066116244020708</c:v>
                </c:pt>
                <c:pt idx="3">
                  <c:v>0.31447184236028863</c:v>
                </c:pt>
                <c:pt idx="4">
                  <c:v>0.31694865810968498</c:v>
                </c:pt>
                <c:pt idx="5">
                  <c:v>0.32338201910309688</c:v>
                </c:pt>
                <c:pt idx="6">
                  <c:v>0.32419237561026287</c:v>
                </c:pt>
                <c:pt idx="7">
                  <c:v>0.32477988179954181</c:v>
                </c:pt>
                <c:pt idx="8">
                  <c:v>0.33046452909076113</c:v>
                </c:pt>
                <c:pt idx="9">
                  <c:v>0.33201369829742805</c:v>
                </c:pt>
                <c:pt idx="10">
                  <c:v>0.33192874031416081</c:v>
                </c:pt>
                <c:pt idx="11">
                  <c:v>0.32667844522968209</c:v>
                </c:pt>
                <c:pt idx="12">
                  <c:v>0.33079986254573385</c:v>
                </c:pt>
                <c:pt idx="13">
                  <c:v>0.35030301001104897</c:v>
                </c:pt>
                <c:pt idx="14">
                  <c:v>0.3579590348264754</c:v>
                </c:pt>
                <c:pt idx="15">
                  <c:v>0.37000000000000005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4F-4C08-BB3B-49FA15CE5F41}"/>
            </c:ext>
          </c:extLst>
        </c:ser>
        <c:ser>
          <c:idx val="1"/>
          <c:order val="1"/>
          <c:tx>
            <c:strRef>
              <c:f>'[Portfolio Committee 10 Feb 2023.xlsx]Gender - Journals'!$H$1</c:f>
              <c:strCache>
                <c:ptCount val="1"/>
                <c:pt idx="0">
                  <c:v>Male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'[Portfolio Committee 10 Feb 2023.xlsx]Gender - Journals'!$F$2:$F$17</c:f>
              <c:numCache>
                <c:formatCode>General</c:formatCod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'[Portfolio Committee 10 Feb 2023.xlsx]Gender - Journals'!$H$2:$H$17</c:f>
              <c:numCache>
                <c:formatCode>0%</c:formatCode>
                <c:ptCount val="16"/>
                <c:pt idx="0">
                  <c:v>0.7003317039106145</c:v>
                </c:pt>
                <c:pt idx="1">
                  <c:v>0.70938147380881933</c:v>
                </c:pt>
                <c:pt idx="2">
                  <c:v>0.68933883755979319</c:v>
                </c:pt>
                <c:pt idx="3">
                  <c:v>0.68552815763971153</c:v>
                </c:pt>
                <c:pt idx="4">
                  <c:v>0.68305134189031491</c:v>
                </c:pt>
                <c:pt idx="5">
                  <c:v>0.67661798089690328</c:v>
                </c:pt>
                <c:pt idx="6">
                  <c:v>0.6758076243897374</c:v>
                </c:pt>
                <c:pt idx="7">
                  <c:v>0.67522011820045846</c:v>
                </c:pt>
                <c:pt idx="8">
                  <c:v>0.66953547090923904</c:v>
                </c:pt>
                <c:pt idx="9">
                  <c:v>0.66798630170257212</c:v>
                </c:pt>
                <c:pt idx="10">
                  <c:v>0.66807125968583969</c:v>
                </c:pt>
                <c:pt idx="11">
                  <c:v>0.67332155477031819</c:v>
                </c:pt>
                <c:pt idx="12">
                  <c:v>0.66920013745426621</c:v>
                </c:pt>
                <c:pt idx="13">
                  <c:v>0.64969698998895098</c:v>
                </c:pt>
                <c:pt idx="14">
                  <c:v>0.64204096517352471</c:v>
                </c:pt>
                <c:pt idx="15">
                  <c:v>0.63000000000000012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4F-4C08-BB3B-49FA15CE5F41}"/>
            </c:ext>
          </c:extLst>
        </c:ser>
        <c:dLbls/>
        <c:marker val="1"/>
        <c:axId val="82434304"/>
        <c:axId val="82325504"/>
      </c:lineChart>
      <c:catAx>
        <c:axId val="824343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325504"/>
        <c:crosses val="autoZero"/>
        <c:auto val="1"/>
        <c:lblAlgn val="ctr"/>
        <c:lblOffset val="100"/>
      </c:catAx>
      <c:valAx>
        <c:axId val="823255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4343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Journal Publication by race (South African Nationals) - Adapted (DHET, 2022)</a:t>
            </a:r>
          </a:p>
        </c:rich>
      </c:tx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'Race - Journals'!$I$1</c:f>
              <c:strCache>
                <c:ptCount val="1"/>
                <c:pt idx="0">
                  <c:v>Black Africans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'Race - Journals'!$H$2:$H$17</c:f>
              <c:numCache>
                <c:formatCode>General</c:formatCod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'Race - Journals'!$I$2:$I$17</c:f>
              <c:numCache>
                <c:formatCode>0%</c:formatCode>
                <c:ptCount val="16"/>
                <c:pt idx="0">
                  <c:v>5.5018213792237161E-2</c:v>
                </c:pt>
                <c:pt idx="1">
                  <c:v>6.4610706917146293E-2</c:v>
                </c:pt>
                <c:pt idx="2">
                  <c:v>6.8094135802469133E-2</c:v>
                </c:pt>
                <c:pt idx="3">
                  <c:v>7.6760232084052069E-2</c:v>
                </c:pt>
                <c:pt idx="4">
                  <c:v>7.9458759176622998E-2</c:v>
                </c:pt>
                <c:pt idx="5">
                  <c:v>0.10173924414803194</c:v>
                </c:pt>
                <c:pt idx="6">
                  <c:v>0.11693811074918567</c:v>
                </c:pt>
                <c:pt idx="7">
                  <c:v>0.13325019186492712</c:v>
                </c:pt>
                <c:pt idx="8">
                  <c:v>0.14412661921393516</c:v>
                </c:pt>
                <c:pt idx="9">
                  <c:v>0.15517795452719532</c:v>
                </c:pt>
                <c:pt idx="10">
                  <c:v>0.16125020060985393</c:v>
                </c:pt>
                <c:pt idx="11">
                  <c:v>0.1699770668947021</c:v>
                </c:pt>
                <c:pt idx="12">
                  <c:v>0.18251266923833295</c:v>
                </c:pt>
                <c:pt idx="13">
                  <c:v>0.2220782878062518</c:v>
                </c:pt>
                <c:pt idx="14">
                  <c:v>0.25564166301116142</c:v>
                </c:pt>
                <c:pt idx="15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A8-4496-AFD3-FDCB95F017E2}"/>
            </c:ext>
          </c:extLst>
        </c:ser>
        <c:ser>
          <c:idx val="1"/>
          <c:order val="1"/>
          <c:tx>
            <c:strRef>
              <c:f>'Race - Journals'!$J$1</c:f>
              <c:strCache>
                <c:ptCount val="1"/>
                <c:pt idx="0">
                  <c:v>Coloured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'Race - Journals'!$H$2:$H$17</c:f>
              <c:numCache>
                <c:formatCode>General</c:formatCod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'Race - Journals'!$J$2:$J$17</c:f>
              <c:numCache>
                <c:formatCode>0%</c:formatCode>
                <c:ptCount val="16"/>
                <c:pt idx="0">
                  <c:v>3.127747770380606E-2</c:v>
                </c:pt>
                <c:pt idx="1">
                  <c:v>3.9960907807579549E-2</c:v>
                </c:pt>
                <c:pt idx="2">
                  <c:v>4.0991512345679007E-2</c:v>
                </c:pt>
                <c:pt idx="3">
                  <c:v>4.2026031049082653E-2</c:v>
                </c:pt>
                <c:pt idx="4">
                  <c:v>4.5991075284295378E-2</c:v>
                </c:pt>
                <c:pt idx="5">
                  <c:v>4.518111677782137E-2</c:v>
                </c:pt>
                <c:pt idx="6">
                  <c:v>4.8642779587404983E-2</c:v>
                </c:pt>
                <c:pt idx="7">
                  <c:v>4.6047582501918656E-2</c:v>
                </c:pt>
                <c:pt idx="8">
                  <c:v>4.5094831778593227E-2</c:v>
                </c:pt>
                <c:pt idx="9">
                  <c:v>4.8927452398168224E-2</c:v>
                </c:pt>
                <c:pt idx="10">
                  <c:v>5.0272829401380191E-2</c:v>
                </c:pt>
                <c:pt idx="11">
                  <c:v>5.0103004625490735E-2</c:v>
                </c:pt>
                <c:pt idx="12">
                  <c:v>4.4512517963845422E-2</c:v>
                </c:pt>
                <c:pt idx="13">
                  <c:v>4.6184173472261329E-2</c:v>
                </c:pt>
                <c:pt idx="14">
                  <c:v>4.3671102012964841E-2</c:v>
                </c:pt>
                <c:pt idx="15">
                  <c:v>6.0000000000000005E-2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A8-4496-AFD3-FDCB95F017E2}"/>
            </c:ext>
          </c:extLst>
        </c:ser>
        <c:ser>
          <c:idx val="2"/>
          <c:order val="2"/>
          <c:tx>
            <c:strRef>
              <c:f>'Race - Journals'!$K$1</c:f>
              <c:strCache>
                <c:ptCount val="1"/>
                <c:pt idx="0">
                  <c:v>Indian/Asian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'Race - Journals'!$H$2:$H$17</c:f>
              <c:numCache>
                <c:formatCode>General</c:formatCod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'Race - Journals'!$K$2:$K$17</c:f>
              <c:numCache>
                <c:formatCode>0%</c:formatCode>
                <c:ptCount val="16"/>
                <c:pt idx="0">
                  <c:v>6.720261273709334E-2</c:v>
                </c:pt>
                <c:pt idx="1">
                  <c:v>6.4719296340536456E-2</c:v>
                </c:pt>
                <c:pt idx="2">
                  <c:v>6.9733796296296308E-2</c:v>
                </c:pt>
                <c:pt idx="3">
                  <c:v>8.2170299513877998E-2</c:v>
                </c:pt>
                <c:pt idx="4">
                  <c:v>7.8954944580394398E-2</c:v>
                </c:pt>
                <c:pt idx="5">
                  <c:v>8.4412187786059883E-2</c:v>
                </c:pt>
                <c:pt idx="6">
                  <c:v>9.1259500542888172E-2</c:v>
                </c:pt>
                <c:pt idx="7">
                  <c:v>9.2910590943975441E-2</c:v>
                </c:pt>
                <c:pt idx="8">
                  <c:v>9.5804412219815227E-2</c:v>
                </c:pt>
                <c:pt idx="9">
                  <c:v>9.283361452558847E-2</c:v>
                </c:pt>
                <c:pt idx="10">
                  <c:v>8.6502969025838566E-2</c:v>
                </c:pt>
                <c:pt idx="11">
                  <c:v>9.1071636801803538E-2</c:v>
                </c:pt>
                <c:pt idx="12">
                  <c:v>0.10256410256410257</c:v>
                </c:pt>
                <c:pt idx="13">
                  <c:v>9.4931005350605488E-2</c:v>
                </c:pt>
                <c:pt idx="14">
                  <c:v>0.10522980942632941</c:v>
                </c:pt>
                <c:pt idx="15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1A8-4496-AFD3-FDCB95F017E2}"/>
            </c:ext>
          </c:extLst>
        </c:ser>
        <c:ser>
          <c:idx val="3"/>
          <c:order val="3"/>
          <c:tx>
            <c:strRef>
              <c:f>'Race - Journals'!$L$1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'Race - Journals'!$H$2:$H$17</c:f>
              <c:numCache>
                <c:formatCode>General</c:formatCod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'Race - Journals'!$L$2:$L$17</c:f>
              <c:numCache>
                <c:formatCode>0%</c:formatCode>
                <c:ptCount val="16"/>
                <c:pt idx="0">
                  <c:v>0.8465016957668634</c:v>
                </c:pt>
                <c:pt idx="1">
                  <c:v>0.83070908893473772</c:v>
                </c:pt>
                <c:pt idx="2">
                  <c:v>0.82118055555555569</c:v>
                </c:pt>
                <c:pt idx="3">
                  <c:v>0.79904343735298744</c:v>
                </c:pt>
                <c:pt idx="4">
                  <c:v>0.79559522095868729</c:v>
                </c:pt>
                <c:pt idx="5">
                  <c:v>0.768667451288087</c:v>
                </c:pt>
                <c:pt idx="6">
                  <c:v>0.74315960912052126</c:v>
                </c:pt>
                <c:pt idx="7">
                  <c:v>0.72779163468917918</c:v>
                </c:pt>
                <c:pt idx="8">
                  <c:v>0.71497413678765642</c:v>
                </c:pt>
                <c:pt idx="9">
                  <c:v>0.70306097854904792</c:v>
                </c:pt>
                <c:pt idx="10">
                  <c:v>0.70197400096292728</c:v>
                </c:pt>
                <c:pt idx="11">
                  <c:v>0.68884829167800377</c:v>
                </c:pt>
                <c:pt idx="12">
                  <c:v>0.67041071023371923</c:v>
                </c:pt>
                <c:pt idx="13">
                  <c:v>0.63680653337088167</c:v>
                </c:pt>
                <c:pt idx="14">
                  <c:v>0.59545742554954428</c:v>
                </c:pt>
                <c:pt idx="15">
                  <c:v>0.58000000000000007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1A8-4496-AFD3-FDCB95F017E2}"/>
            </c:ext>
          </c:extLst>
        </c:ser>
        <c:dLbls/>
        <c:marker val="1"/>
        <c:axId val="82525184"/>
        <c:axId val="82539264"/>
      </c:lineChart>
      <c:catAx>
        <c:axId val="825251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539264"/>
        <c:crosses val="autoZero"/>
        <c:auto val="1"/>
        <c:lblAlgn val="ctr"/>
        <c:lblOffset val="100"/>
      </c:catAx>
      <c:valAx>
        <c:axId val="825392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5251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Gender of NRF Rated Researchers (2009 - 2021)</a:t>
            </a:r>
          </a:p>
        </c:rich>
      </c:tx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Sheet3!$B$1</c:f>
              <c:strCache>
                <c:ptCount val="1"/>
                <c:pt idx="0">
                  <c:v>Female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Sheet3!$A$2:$A$14</c:f>
              <c:numCache>
                <c:formatCode>General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numCache>
            </c:numRef>
          </c:cat>
          <c:val>
            <c:numRef>
              <c:f>Sheet3!$B$2:$B$14</c:f>
              <c:numCache>
                <c:formatCode>0%</c:formatCode>
                <c:ptCount val="13"/>
                <c:pt idx="0">
                  <c:v>0.26</c:v>
                </c:pt>
                <c:pt idx="1">
                  <c:v>0.27</c:v>
                </c:pt>
                <c:pt idx="2">
                  <c:v>0.28000000000000008</c:v>
                </c:pt>
                <c:pt idx="3">
                  <c:v>0.29000000000000004</c:v>
                </c:pt>
                <c:pt idx="4">
                  <c:v>0.30000000000000004</c:v>
                </c:pt>
                <c:pt idx="5">
                  <c:v>0.30000000000000004</c:v>
                </c:pt>
                <c:pt idx="6">
                  <c:v>0.30000000000000004</c:v>
                </c:pt>
                <c:pt idx="7">
                  <c:v>0.31000000000000005</c:v>
                </c:pt>
                <c:pt idx="8">
                  <c:v>0.32000000000000006</c:v>
                </c:pt>
                <c:pt idx="9">
                  <c:v>0.33000000000000007</c:v>
                </c:pt>
                <c:pt idx="10">
                  <c:v>0.34</c:v>
                </c:pt>
                <c:pt idx="11">
                  <c:v>0.35000000000000003</c:v>
                </c:pt>
                <c:pt idx="12">
                  <c:v>0.36000000000000004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20-4389-8FE9-CDFF8BF74BF5}"/>
            </c:ext>
          </c:extLst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Male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Sheet3!$A$2:$A$14</c:f>
              <c:numCache>
                <c:formatCode>General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numCache>
            </c:numRef>
          </c:cat>
          <c:val>
            <c:numRef>
              <c:f>Sheet3!$C$2:$C$14</c:f>
              <c:numCache>
                <c:formatCode>0%</c:formatCode>
                <c:ptCount val="13"/>
                <c:pt idx="0">
                  <c:v>0.7400000000000001</c:v>
                </c:pt>
                <c:pt idx="1">
                  <c:v>0.73000000000000009</c:v>
                </c:pt>
                <c:pt idx="2">
                  <c:v>0.72000000000000008</c:v>
                </c:pt>
                <c:pt idx="3">
                  <c:v>0.71000000000000008</c:v>
                </c:pt>
                <c:pt idx="4">
                  <c:v>0.70000000000000007</c:v>
                </c:pt>
                <c:pt idx="5">
                  <c:v>0.70000000000000007</c:v>
                </c:pt>
                <c:pt idx="6">
                  <c:v>0.70000000000000007</c:v>
                </c:pt>
                <c:pt idx="7">
                  <c:v>0.69000000000000006</c:v>
                </c:pt>
                <c:pt idx="8">
                  <c:v>0.68</c:v>
                </c:pt>
                <c:pt idx="9">
                  <c:v>0.67000000000000015</c:v>
                </c:pt>
                <c:pt idx="10">
                  <c:v>0.66000000000000014</c:v>
                </c:pt>
                <c:pt idx="11">
                  <c:v>0.65000000000000013</c:v>
                </c:pt>
                <c:pt idx="12">
                  <c:v>0.64000000000000012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B20-4389-8FE9-CDFF8BF74BF5}"/>
            </c:ext>
          </c:extLst>
        </c:ser>
        <c:dLbls/>
        <c:marker val="1"/>
        <c:axId val="83650048"/>
        <c:axId val="83651584"/>
      </c:lineChart>
      <c:catAx>
        <c:axId val="836500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3651584"/>
        <c:crosses val="autoZero"/>
        <c:auto val="1"/>
        <c:lblAlgn val="ctr"/>
        <c:lblOffset val="100"/>
      </c:catAx>
      <c:valAx>
        <c:axId val="836515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36500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Race of NRF Rated Researchers (2009 – 2021) </a:t>
            </a:r>
          </a:p>
        </c:rich>
      </c:tx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Sheet4!$B$1</c:f>
              <c:strCache>
                <c:ptCount val="1"/>
                <c:pt idx="0">
                  <c:v>Black African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Sheet4!$A$2:$A$14</c:f>
              <c:numCache>
                <c:formatCode>General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numCache>
            </c:numRef>
          </c:cat>
          <c:val>
            <c:numRef>
              <c:f>Sheet4!$B$2:$B$14</c:f>
              <c:numCache>
                <c:formatCode>0%</c:formatCode>
                <c:ptCount val="13"/>
                <c:pt idx="0">
                  <c:v>6.6562662506500281E-2</c:v>
                </c:pt>
                <c:pt idx="1">
                  <c:v>6.8033550792171479E-2</c:v>
                </c:pt>
                <c:pt idx="2">
                  <c:v>7.4365704286964124E-2</c:v>
                </c:pt>
                <c:pt idx="3">
                  <c:v>8.4985835694051021E-2</c:v>
                </c:pt>
                <c:pt idx="4">
                  <c:v>9.2838196286472177E-2</c:v>
                </c:pt>
                <c:pt idx="5">
                  <c:v>0.10003379520108148</c:v>
                </c:pt>
                <c:pt idx="6">
                  <c:v>0.11560328490208466</c:v>
                </c:pt>
                <c:pt idx="7">
                  <c:v>0.12558962264150939</c:v>
                </c:pt>
                <c:pt idx="8">
                  <c:v>0.13293543136190997</c:v>
                </c:pt>
                <c:pt idx="9">
                  <c:v>0.14003083247687567</c:v>
                </c:pt>
                <c:pt idx="10">
                  <c:v>0.15663560815915389</c:v>
                </c:pt>
                <c:pt idx="11">
                  <c:v>0.1676646706586826</c:v>
                </c:pt>
                <c:pt idx="12">
                  <c:v>0.18220140515222491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11-4F4C-930C-F312D31134FF}"/>
            </c:ext>
          </c:extLst>
        </c:ser>
        <c:ser>
          <c:idx val="1"/>
          <c:order val="1"/>
          <c:tx>
            <c:strRef>
              <c:f>Sheet4!$C$1</c:f>
              <c:strCache>
                <c:ptCount val="1"/>
                <c:pt idx="0">
                  <c:v>Coloured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Sheet4!$A$2:$A$14</c:f>
              <c:numCache>
                <c:formatCode>General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numCache>
            </c:numRef>
          </c:cat>
          <c:val>
            <c:numRef>
              <c:f>Sheet4!$C$2:$C$14</c:f>
              <c:numCache>
                <c:formatCode>0%</c:formatCode>
                <c:ptCount val="13"/>
                <c:pt idx="0">
                  <c:v>3.5881435257410305E-2</c:v>
                </c:pt>
                <c:pt idx="1">
                  <c:v>3.6346691519105322E-2</c:v>
                </c:pt>
                <c:pt idx="2">
                  <c:v>3.8057742782152237E-2</c:v>
                </c:pt>
                <c:pt idx="3">
                  <c:v>3.7636584378794011E-2</c:v>
                </c:pt>
                <c:pt idx="4">
                  <c:v>3.6377415687760532E-2</c:v>
                </c:pt>
                <c:pt idx="5">
                  <c:v>3.4809057113889832E-2</c:v>
                </c:pt>
                <c:pt idx="6">
                  <c:v>3.3480732785849662E-2</c:v>
                </c:pt>
                <c:pt idx="7">
                  <c:v>3.5082547169811337E-2</c:v>
                </c:pt>
                <c:pt idx="8">
                  <c:v>3.7438958220293007E-2</c:v>
                </c:pt>
                <c:pt idx="9">
                  <c:v>3.9568345323741004E-2</c:v>
                </c:pt>
                <c:pt idx="10">
                  <c:v>4.2306723747166972E-2</c:v>
                </c:pt>
                <c:pt idx="11">
                  <c:v>4.3832335329341332E-2</c:v>
                </c:pt>
                <c:pt idx="12">
                  <c:v>4.7775175644028105E-2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11-4F4C-930C-F312D31134FF}"/>
            </c:ext>
          </c:extLst>
        </c:ser>
        <c:ser>
          <c:idx val="2"/>
          <c:order val="2"/>
          <c:tx>
            <c:strRef>
              <c:f>Sheet4!$D$1</c:f>
              <c:strCache>
                <c:ptCount val="1"/>
                <c:pt idx="0">
                  <c:v>Indian/Asian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Sheet4!$A$2:$A$14</c:f>
              <c:numCache>
                <c:formatCode>General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numCache>
            </c:numRef>
          </c:cat>
          <c:val>
            <c:numRef>
              <c:f>Sheet4!$D$2:$D$14</c:f>
              <c:numCache>
                <c:formatCode>0%</c:formatCode>
                <c:ptCount val="13"/>
                <c:pt idx="0">
                  <c:v>4.4201768070722819E-2</c:v>
                </c:pt>
                <c:pt idx="1">
                  <c:v>4.8928238583410992E-2</c:v>
                </c:pt>
                <c:pt idx="2">
                  <c:v>5.249343832020998E-2</c:v>
                </c:pt>
                <c:pt idx="3">
                  <c:v>5.5038445973290169E-2</c:v>
                </c:pt>
                <c:pt idx="4">
                  <c:v>5.3429329291398264E-2</c:v>
                </c:pt>
                <c:pt idx="5">
                  <c:v>5.6775937816830026E-2</c:v>
                </c:pt>
                <c:pt idx="6">
                  <c:v>5.7801642451042329E-2</c:v>
                </c:pt>
                <c:pt idx="7">
                  <c:v>6.25E-2</c:v>
                </c:pt>
                <c:pt idx="8">
                  <c:v>6.239826370048835E-2</c:v>
                </c:pt>
                <c:pt idx="9">
                  <c:v>6.1408016443987676E-2</c:v>
                </c:pt>
                <c:pt idx="10">
                  <c:v>6.6985645933014371E-2</c:v>
                </c:pt>
                <c:pt idx="11">
                  <c:v>6.9940119760479022E-2</c:v>
                </c:pt>
                <c:pt idx="12">
                  <c:v>7.2365339578454327E-2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311-4F4C-930C-F312D31134FF}"/>
            </c:ext>
          </c:extLst>
        </c:ser>
        <c:ser>
          <c:idx val="3"/>
          <c:order val="3"/>
          <c:tx>
            <c:strRef>
              <c:f>Sheet4!$E$1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Sheet4!$A$2:$A$14</c:f>
              <c:numCache>
                <c:formatCode>General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numCache>
            </c:numRef>
          </c:cat>
          <c:val>
            <c:numRef>
              <c:f>Sheet4!$E$2:$E$14</c:f>
              <c:numCache>
                <c:formatCode>0%</c:formatCode>
                <c:ptCount val="13"/>
                <c:pt idx="0">
                  <c:v>0.74622984919396773</c:v>
                </c:pt>
                <c:pt idx="1">
                  <c:v>0.73811742777260003</c:v>
                </c:pt>
                <c:pt idx="2">
                  <c:v>0.72003499562554685</c:v>
                </c:pt>
                <c:pt idx="3">
                  <c:v>0.7045730473492513</c:v>
                </c:pt>
                <c:pt idx="4">
                  <c:v>0.68965517241379337</c:v>
                </c:pt>
                <c:pt idx="5">
                  <c:v>0.67995944575870249</c:v>
                </c:pt>
                <c:pt idx="6">
                  <c:v>0.66456096020214772</c:v>
                </c:pt>
                <c:pt idx="7">
                  <c:v>0.65300707547169823</c:v>
                </c:pt>
                <c:pt idx="8">
                  <c:v>0.64595767769940338</c:v>
                </c:pt>
                <c:pt idx="9">
                  <c:v>0.63977389516957883</c:v>
                </c:pt>
                <c:pt idx="10">
                  <c:v>0.61395114580710153</c:v>
                </c:pt>
                <c:pt idx="11">
                  <c:v>0.60407185628742532</c:v>
                </c:pt>
                <c:pt idx="12">
                  <c:v>0.58501170960187354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311-4F4C-930C-F312D31134FF}"/>
            </c:ext>
          </c:extLst>
        </c:ser>
        <c:ser>
          <c:idx val="4"/>
          <c:order val="4"/>
          <c:tx>
            <c:strRef>
              <c:f>Sheet4!$F$1</c:f>
              <c:strCache>
                <c:ptCount val="1"/>
                <c:pt idx="0">
                  <c:v>Non-SA Citizen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Sheet4!$A$2:$A$14</c:f>
              <c:numCache>
                <c:formatCode>General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numCache>
            </c:numRef>
          </c:cat>
          <c:val>
            <c:numRef>
              <c:f>Sheet4!$F$2:$F$14</c:f>
              <c:numCache>
                <c:formatCode>0%</c:formatCode>
                <c:ptCount val="13"/>
                <c:pt idx="0">
                  <c:v>0.10712428497139889</c:v>
                </c:pt>
                <c:pt idx="1">
                  <c:v>0.10857409133271202</c:v>
                </c:pt>
                <c:pt idx="2">
                  <c:v>0.11504811898512686</c:v>
                </c:pt>
                <c:pt idx="3">
                  <c:v>0.11776608660461353</c:v>
                </c:pt>
                <c:pt idx="4">
                  <c:v>0.1273209549071618</c:v>
                </c:pt>
                <c:pt idx="5">
                  <c:v>0.12808381209868197</c:v>
                </c:pt>
                <c:pt idx="6">
                  <c:v>0.12823752368919772</c:v>
                </c:pt>
                <c:pt idx="7">
                  <c:v>0.12352594339622644</c:v>
                </c:pt>
                <c:pt idx="8">
                  <c:v>0.12099837221920783</c:v>
                </c:pt>
                <c:pt idx="9">
                  <c:v>0.11896197327852007</c:v>
                </c:pt>
                <c:pt idx="10">
                  <c:v>0.12012087635356335</c:v>
                </c:pt>
                <c:pt idx="11">
                  <c:v>0.1140119760479042</c:v>
                </c:pt>
                <c:pt idx="12">
                  <c:v>0.11241217798594849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311-4F4C-930C-F312D31134FF}"/>
            </c:ext>
          </c:extLst>
        </c:ser>
        <c:dLbls/>
        <c:marker val="1"/>
        <c:axId val="83718528"/>
        <c:axId val="83720064"/>
      </c:lineChart>
      <c:catAx>
        <c:axId val="837185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3720064"/>
        <c:crosses val="autoZero"/>
        <c:auto val="1"/>
        <c:lblAlgn val="ctr"/>
        <c:lblOffset val="100"/>
      </c:catAx>
      <c:valAx>
        <c:axId val="837200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37185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1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'[NRF Rated by Scientific Domain - NACI - 19 Jan 2023.xlsx]Graphs and Tables'!$A$96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multiLvlStrRef>
              <c:f>'[NRF Rated by Scientific Domain - NACI - 19 Jan 2023.xlsx]Graphs and Tables'!$B$94:$M$95</c:f>
              <c:multiLvlStrCache>
                <c:ptCount val="12"/>
                <c:lvl>
                  <c:pt idx="0">
                    <c:v>Female</c:v>
                  </c:pt>
                  <c:pt idx="1">
                    <c:v>Male</c:v>
                  </c:pt>
                  <c:pt idx="2">
                    <c:v>Female</c:v>
                  </c:pt>
                  <c:pt idx="3">
                    <c:v>Male</c:v>
                  </c:pt>
                  <c:pt idx="4">
                    <c:v>Female</c:v>
                  </c:pt>
                  <c:pt idx="5">
                    <c:v>Male</c:v>
                  </c:pt>
                  <c:pt idx="6">
                    <c:v>Female</c:v>
                  </c:pt>
                  <c:pt idx="7">
                    <c:v>Male</c:v>
                  </c:pt>
                  <c:pt idx="8">
                    <c:v>Female</c:v>
                  </c:pt>
                  <c:pt idx="9">
                    <c:v>Male</c:v>
                  </c:pt>
                  <c:pt idx="10">
                    <c:v>Female</c:v>
                  </c:pt>
                  <c:pt idx="11">
                    <c:v>Male</c:v>
                  </c:pt>
                </c:lvl>
                <c:lvl>
                  <c:pt idx="0">
                    <c:v>Engineering</c:v>
                  </c:pt>
                  <c:pt idx="2">
                    <c:v>Health and Medical Sciences</c:v>
                  </c:pt>
                  <c:pt idx="4">
                    <c:v>Humanities</c:v>
                  </c:pt>
                  <c:pt idx="6">
                    <c:v>Inter-domain</c:v>
                  </c:pt>
                  <c:pt idx="8">
                    <c:v>Natural Sciences</c:v>
                  </c:pt>
                  <c:pt idx="10">
                    <c:v>Social Sciences</c:v>
                  </c:pt>
                </c:lvl>
              </c:multiLvlStrCache>
            </c:multiLvlStrRef>
          </c:cat>
          <c:val>
            <c:numRef>
              <c:f>'[NRF Rated by Scientific Domain - NACI - 19 Jan 2023.xlsx]Graphs and Tables'!$B$96:$M$96</c:f>
              <c:numCache>
                <c:formatCode>0.0%</c:formatCode>
                <c:ptCount val="12"/>
                <c:pt idx="0">
                  <c:v>7.8003120124805004E-3</c:v>
                </c:pt>
                <c:pt idx="1">
                  <c:v>8.0603224128965173E-2</c:v>
                </c:pt>
                <c:pt idx="2">
                  <c:v>5.4602184087363503E-2</c:v>
                </c:pt>
                <c:pt idx="3">
                  <c:v>6.9162766510660431E-2</c:v>
                </c:pt>
                <c:pt idx="4">
                  <c:v>3.9521580863234526E-2</c:v>
                </c:pt>
                <c:pt idx="5">
                  <c:v>8.1123244929797195E-2</c:v>
                </c:pt>
                <c:pt idx="6">
                  <c:v>5.7202288091523683E-3</c:v>
                </c:pt>
                <c:pt idx="7">
                  <c:v>1.0400416016640665E-2</c:v>
                </c:pt>
                <c:pt idx="8">
                  <c:v>9.8283931357254287E-2</c:v>
                </c:pt>
                <c:pt idx="9">
                  <c:v>0.3931357254290172</c:v>
                </c:pt>
                <c:pt idx="10">
                  <c:v>4.9921996879875204E-2</c:v>
                </c:pt>
                <c:pt idx="11">
                  <c:v>0.10920436817472698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3A-4276-AA28-D9460A717FD2}"/>
            </c:ext>
          </c:extLst>
        </c:ser>
        <c:ser>
          <c:idx val="1"/>
          <c:order val="1"/>
          <c:tx>
            <c:strRef>
              <c:f>'[NRF Rated by Scientific Domain - NACI - 19 Jan 2023.xlsx]Graphs and Tables'!$A$97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multiLvlStrRef>
              <c:f>'[NRF Rated by Scientific Domain - NACI - 19 Jan 2023.xlsx]Graphs and Tables'!$B$94:$M$95</c:f>
              <c:multiLvlStrCache>
                <c:ptCount val="12"/>
                <c:lvl>
                  <c:pt idx="0">
                    <c:v>Female</c:v>
                  </c:pt>
                  <c:pt idx="1">
                    <c:v>Male</c:v>
                  </c:pt>
                  <c:pt idx="2">
                    <c:v>Female</c:v>
                  </c:pt>
                  <c:pt idx="3">
                    <c:v>Male</c:v>
                  </c:pt>
                  <c:pt idx="4">
                    <c:v>Female</c:v>
                  </c:pt>
                  <c:pt idx="5">
                    <c:v>Male</c:v>
                  </c:pt>
                  <c:pt idx="6">
                    <c:v>Female</c:v>
                  </c:pt>
                  <c:pt idx="7">
                    <c:v>Male</c:v>
                  </c:pt>
                  <c:pt idx="8">
                    <c:v>Female</c:v>
                  </c:pt>
                  <c:pt idx="9">
                    <c:v>Male</c:v>
                  </c:pt>
                  <c:pt idx="10">
                    <c:v>Female</c:v>
                  </c:pt>
                  <c:pt idx="11">
                    <c:v>Male</c:v>
                  </c:pt>
                </c:lvl>
                <c:lvl>
                  <c:pt idx="0">
                    <c:v>Engineering</c:v>
                  </c:pt>
                  <c:pt idx="2">
                    <c:v>Health and Medical Sciences</c:v>
                  </c:pt>
                  <c:pt idx="4">
                    <c:v>Humanities</c:v>
                  </c:pt>
                  <c:pt idx="6">
                    <c:v>Inter-domain</c:v>
                  </c:pt>
                  <c:pt idx="8">
                    <c:v>Natural Sciences</c:v>
                  </c:pt>
                  <c:pt idx="10">
                    <c:v>Social Sciences</c:v>
                  </c:pt>
                </c:lvl>
              </c:multiLvlStrCache>
            </c:multiLvlStrRef>
          </c:cat>
          <c:val>
            <c:numRef>
              <c:f>'[NRF Rated by Scientific Domain - NACI - 19 Jan 2023.xlsx]Graphs and Tables'!$B$97:$M$97</c:f>
              <c:numCache>
                <c:formatCode>0.0%</c:formatCode>
                <c:ptCount val="12"/>
                <c:pt idx="0">
                  <c:v>7.9217148182665429E-3</c:v>
                </c:pt>
                <c:pt idx="1">
                  <c:v>7.3159366262814524E-2</c:v>
                </c:pt>
                <c:pt idx="2">
                  <c:v>5.6383970177073639E-2</c:v>
                </c:pt>
                <c:pt idx="3">
                  <c:v>7.4091332712022381E-2</c:v>
                </c:pt>
                <c:pt idx="4">
                  <c:v>4.2404473438956203E-2</c:v>
                </c:pt>
                <c:pt idx="5">
                  <c:v>8.7604846225535896E-2</c:v>
                </c:pt>
                <c:pt idx="6">
                  <c:v>8.8536812674743746E-3</c:v>
                </c:pt>
                <c:pt idx="7">
                  <c:v>1.1183597390493943E-2</c:v>
                </c:pt>
                <c:pt idx="8">
                  <c:v>9.5526561043802485E-2</c:v>
                </c:pt>
                <c:pt idx="9">
                  <c:v>0.37884436160298246</c:v>
                </c:pt>
                <c:pt idx="10">
                  <c:v>5.5917986952469724E-2</c:v>
                </c:pt>
                <c:pt idx="11">
                  <c:v>0.10810810810810811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23A-4276-AA28-D9460A717FD2}"/>
            </c:ext>
          </c:extLst>
        </c:ser>
        <c:ser>
          <c:idx val="2"/>
          <c:order val="2"/>
          <c:tx>
            <c:strRef>
              <c:f>'[NRF Rated by Scientific Domain - NACI - 19 Jan 2023.xlsx]Graphs and Tables'!$A$98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multiLvlStrRef>
              <c:f>'[NRF Rated by Scientific Domain - NACI - 19 Jan 2023.xlsx]Graphs and Tables'!$B$94:$M$95</c:f>
              <c:multiLvlStrCache>
                <c:ptCount val="12"/>
                <c:lvl>
                  <c:pt idx="0">
                    <c:v>Female</c:v>
                  </c:pt>
                  <c:pt idx="1">
                    <c:v>Male</c:v>
                  </c:pt>
                  <c:pt idx="2">
                    <c:v>Female</c:v>
                  </c:pt>
                  <c:pt idx="3">
                    <c:v>Male</c:v>
                  </c:pt>
                  <c:pt idx="4">
                    <c:v>Female</c:v>
                  </c:pt>
                  <c:pt idx="5">
                    <c:v>Male</c:v>
                  </c:pt>
                  <c:pt idx="6">
                    <c:v>Female</c:v>
                  </c:pt>
                  <c:pt idx="7">
                    <c:v>Male</c:v>
                  </c:pt>
                  <c:pt idx="8">
                    <c:v>Female</c:v>
                  </c:pt>
                  <c:pt idx="9">
                    <c:v>Male</c:v>
                  </c:pt>
                  <c:pt idx="10">
                    <c:v>Female</c:v>
                  </c:pt>
                  <c:pt idx="11">
                    <c:v>Male</c:v>
                  </c:pt>
                </c:lvl>
                <c:lvl>
                  <c:pt idx="0">
                    <c:v>Engineering</c:v>
                  </c:pt>
                  <c:pt idx="2">
                    <c:v>Health and Medical Sciences</c:v>
                  </c:pt>
                  <c:pt idx="4">
                    <c:v>Humanities</c:v>
                  </c:pt>
                  <c:pt idx="6">
                    <c:v>Inter-domain</c:v>
                  </c:pt>
                  <c:pt idx="8">
                    <c:v>Natural Sciences</c:v>
                  </c:pt>
                  <c:pt idx="10">
                    <c:v>Social Sciences</c:v>
                  </c:pt>
                </c:lvl>
              </c:multiLvlStrCache>
            </c:multiLvlStrRef>
          </c:cat>
          <c:val>
            <c:numRef>
              <c:f>'[NRF Rated by Scientific Domain - NACI - 19 Jan 2023.xlsx]Graphs and Tables'!$B$98:$M$98</c:f>
              <c:numCache>
                <c:formatCode>0.0%</c:formatCode>
                <c:ptCount val="12"/>
                <c:pt idx="0">
                  <c:v>1.0061242344706912E-2</c:v>
                </c:pt>
                <c:pt idx="1">
                  <c:v>6.911636045494314E-2</c:v>
                </c:pt>
                <c:pt idx="2">
                  <c:v>5.5993000874890661E-2</c:v>
                </c:pt>
                <c:pt idx="3">
                  <c:v>6.867891513560806E-2</c:v>
                </c:pt>
                <c:pt idx="4">
                  <c:v>4.5494313210848666E-2</c:v>
                </c:pt>
                <c:pt idx="5">
                  <c:v>9.1863517060367453E-2</c:v>
                </c:pt>
                <c:pt idx="6">
                  <c:v>1.0498687664041993E-2</c:v>
                </c:pt>
                <c:pt idx="7">
                  <c:v>1.1811023622047247E-2</c:v>
                </c:pt>
                <c:pt idx="8">
                  <c:v>9.6237970253718302E-2</c:v>
                </c:pt>
                <c:pt idx="9">
                  <c:v>0.37051618547681547</c:v>
                </c:pt>
                <c:pt idx="10">
                  <c:v>5.8617672790901139E-2</c:v>
                </c:pt>
                <c:pt idx="11">
                  <c:v>0.1111111111111111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23A-4276-AA28-D9460A717FD2}"/>
            </c:ext>
          </c:extLst>
        </c:ser>
        <c:ser>
          <c:idx val="3"/>
          <c:order val="3"/>
          <c:tx>
            <c:strRef>
              <c:f>'[NRF Rated by Scientific Domain - NACI - 19 Jan 2023.xlsx]Graphs and Tables'!$A$99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multiLvlStrRef>
              <c:f>'[NRF Rated by Scientific Domain - NACI - 19 Jan 2023.xlsx]Graphs and Tables'!$B$94:$M$95</c:f>
              <c:multiLvlStrCache>
                <c:ptCount val="12"/>
                <c:lvl>
                  <c:pt idx="0">
                    <c:v>Female</c:v>
                  </c:pt>
                  <c:pt idx="1">
                    <c:v>Male</c:v>
                  </c:pt>
                  <c:pt idx="2">
                    <c:v>Female</c:v>
                  </c:pt>
                  <c:pt idx="3">
                    <c:v>Male</c:v>
                  </c:pt>
                  <c:pt idx="4">
                    <c:v>Female</c:v>
                  </c:pt>
                  <c:pt idx="5">
                    <c:v>Male</c:v>
                  </c:pt>
                  <c:pt idx="6">
                    <c:v>Female</c:v>
                  </c:pt>
                  <c:pt idx="7">
                    <c:v>Male</c:v>
                  </c:pt>
                  <c:pt idx="8">
                    <c:v>Female</c:v>
                  </c:pt>
                  <c:pt idx="9">
                    <c:v>Male</c:v>
                  </c:pt>
                  <c:pt idx="10">
                    <c:v>Female</c:v>
                  </c:pt>
                  <c:pt idx="11">
                    <c:v>Male</c:v>
                  </c:pt>
                </c:lvl>
                <c:lvl>
                  <c:pt idx="0">
                    <c:v>Engineering</c:v>
                  </c:pt>
                  <c:pt idx="2">
                    <c:v>Health and Medical Sciences</c:v>
                  </c:pt>
                  <c:pt idx="4">
                    <c:v>Humanities</c:v>
                  </c:pt>
                  <c:pt idx="6">
                    <c:v>Inter-domain</c:v>
                  </c:pt>
                  <c:pt idx="8">
                    <c:v>Natural Sciences</c:v>
                  </c:pt>
                  <c:pt idx="10">
                    <c:v>Social Sciences</c:v>
                  </c:pt>
                </c:lvl>
              </c:multiLvlStrCache>
            </c:multiLvlStrRef>
          </c:cat>
          <c:val>
            <c:numRef>
              <c:f>'[NRF Rated by Scientific Domain - NACI - 19 Jan 2023.xlsx]Graphs and Tables'!$B$99:$M$99</c:f>
              <c:numCache>
                <c:formatCode>0.0%</c:formatCode>
                <c:ptCount val="12"/>
                <c:pt idx="0">
                  <c:v>9.7126669364629731E-3</c:v>
                </c:pt>
                <c:pt idx="1">
                  <c:v>6.7179279643868883E-2</c:v>
                </c:pt>
                <c:pt idx="2">
                  <c:v>5.6252529340348044E-2</c:v>
                </c:pt>
                <c:pt idx="3">
                  <c:v>7.2035613112100383E-2</c:v>
                </c:pt>
                <c:pt idx="4">
                  <c:v>5.2610279239174433E-2</c:v>
                </c:pt>
                <c:pt idx="5">
                  <c:v>9.429380817482802E-2</c:v>
                </c:pt>
                <c:pt idx="6">
                  <c:v>1.1736139214892761E-2</c:v>
                </c:pt>
                <c:pt idx="7">
                  <c:v>1.3354917037636584E-2</c:v>
                </c:pt>
                <c:pt idx="8">
                  <c:v>9.631728045325777E-2</c:v>
                </c:pt>
                <c:pt idx="9">
                  <c:v>0.35208417644678275</c:v>
                </c:pt>
                <c:pt idx="10">
                  <c:v>6.3132335087009314E-2</c:v>
                </c:pt>
                <c:pt idx="11">
                  <c:v>0.11129097531363821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23A-4276-AA28-D9460A717FD2}"/>
            </c:ext>
          </c:extLst>
        </c:ser>
        <c:ser>
          <c:idx val="4"/>
          <c:order val="4"/>
          <c:tx>
            <c:strRef>
              <c:f>'[NRF Rated by Scientific Domain - NACI - 19 Jan 2023.xlsx]Graphs and Tables'!$A$100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multiLvlStrRef>
              <c:f>'[NRF Rated by Scientific Domain - NACI - 19 Jan 2023.xlsx]Graphs and Tables'!$B$94:$M$95</c:f>
              <c:multiLvlStrCache>
                <c:ptCount val="12"/>
                <c:lvl>
                  <c:pt idx="0">
                    <c:v>Female</c:v>
                  </c:pt>
                  <c:pt idx="1">
                    <c:v>Male</c:v>
                  </c:pt>
                  <c:pt idx="2">
                    <c:v>Female</c:v>
                  </c:pt>
                  <c:pt idx="3">
                    <c:v>Male</c:v>
                  </c:pt>
                  <c:pt idx="4">
                    <c:v>Female</c:v>
                  </c:pt>
                  <c:pt idx="5">
                    <c:v>Male</c:v>
                  </c:pt>
                  <c:pt idx="6">
                    <c:v>Female</c:v>
                  </c:pt>
                  <c:pt idx="7">
                    <c:v>Male</c:v>
                  </c:pt>
                  <c:pt idx="8">
                    <c:v>Female</c:v>
                  </c:pt>
                  <c:pt idx="9">
                    <c:v>Male</c:v>
                  </c:pt>
                  <c:pt idx="10">
                    <c:v>Female</c:v>
                  </c:pt>
                  <c:pt idx="11">
                    <c:v>Male</c:v>
                  </c:pt>
                </c:lvl>
                <c:lvl>
                  <c:pt idx="0">
                    <c:v>Engineering</c:v>
                  </c:pt>
                  <c:pt idx="2">
                    <c:v>Health and Medical Sciences</c:v>
                  </c:pt>
                  <c:pt idx="4">
                    <c:v>Humanities</c:v>
                  </c:pt>
                  <c:pt idx="6">
                    <c:v>Inter-domain</c:v>
                  </c:pt>
                  <c:pt idx="8">
                    <c:v>Natural Sciences</c:v>
                  </c:pt>
                  <c:pt idx="10">
                    <c:v>Social Sciences</c:v>
                  </c:pt>
                </c:lvl>
              </c:multiLvlStrCache>
            </c:multiLvlStrRef>
          </c:cat>
          <c:val>
            <c:numRef>
              <c:f>'[NRF Rated by Scientific Domain - NACI - 19 Jan 2023.xlsx]Graphs and Tables'!$B$100:$M$100</c:f>
              <c:numCache>
                <c:formatCode>0.0%</c:formatCode>
                <c:ptCount val="12"/>
                <c:pt idx="0">
                  <c:v>9.4732853353543048E-3</c:v>
                </c:pt>
                <c:pt idx="1">
                  <c:v>6.6691928760894276E-2</c:v>
                </c:pt>
                <c:pt idx="2">
                  <c:v>5.7597574838954162E-2</c:v>
                </c:pt>
                <c:pt idx="3">
                  <c:v>7.4270557029177717E-2</c:v>
                </c:pt>
                <c:pt idx="4">
                  <c:v>5.0776809397499054E-2</c:v>
                </c:pt>
                <c:pt idx="5">
                  <c:v>9.170140204622966E-2</c:v>
                </c:pt>
                <c:pt idx="6">
                  <c:v>1.4399393709738537E-2</c:v>
                </c:pt>
                <c:pt idx="7">
                  <c:v>1.4778325123152709E-2</c:v>
                </c:pt>
                <c:pt idx="8">
                  <c:v>9.8522167487684761E-2</c:v>
                </c:pt>
                <c:pt idx="9">
                  <c:v>0.34672224327396745</c:v>
                </c:pt>
                <c:pt idx="10">
                  <c:v>6.4418340280409256E-2</c:v>
                </c:pt>
                <c:pt idx="11">
                  <c:v>0.11026904130352408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23A-4276-AA28-D9460A717FD2}"/>
            </c:ext>
          </c:extLst>
        </c:ser>
        <c:ser>
          <c:idx val="5"/>
          <c:order val="5"/>
          <c:tx>
            <c:strRef>
              <c:f>'[NRF Rated by Scientific Domain - NACI - 19 Jan 2023.xlsx]Graphs and Tables'!$A$101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multiLvlStrRef>
              <c:f>'[NRF Rated by Scientific Domain - NACI - 19 Jan 2023.xlsx]Graphs and Tables'!$B$94:$M$95</c:f>
              <c:multiLvlStrCache>
                <c:ptCount val="12"/>
                <c:lvl>
                  <c:pt idx="0">
                    <c:v>Female</c:v>
                  </c:pt>
                  <c:pt idx="1">
                    <c:v>Male</c:v>
                  </c:pt>
                  <c:pt idx="2">
                    <c:v>Female</c:v>
                  </c:pt>
                  <c:pt idx="3">
                    <c:v>Male</c:v>
                  </c:pt>
                  <c:pt idx="4">
                    <c:v>Female</c:v>
                  </c:pt>
                  <c:pt idx="5">
                    <c:v>Male</c:v>
                  </c:pt>
                  <c:pt idx="6">
                    <c:v>Female</c:v>
                  </c:pt>
                  <c:pt idx="7">
                    <c:v>Male</c:v>
                  </c:pt>
                  <c:pt idx="8">
                    <c:v>Female</c:v>
                  </c:pt>
                  <c:pt idx="9">
                    <c:v>Male</c:v>
                  </c:pt>
                  <c:pt idx="10">
                    <c:v>Female</c:v>
                  </c:pt>
                  <c:pt idx="11">
                    <c:v>Male</c:v>
                  </c:pt>
                </c:lvl>
                <c:lvl>
                  <c:pt idx="0">
                    <c:v>Engineering</c:v>
                  </c:pt>
                  <c:pt idx="2">
                    <c:v>Health and Medical Sciences</c:v>
                  </c:pt>
                  <c:pt idx="4">
                    <c:v>Humanities</c:v>
                  </c:pt>
                  <c:pt idx="6">
                    <c:v>Inter-domain</c:v>
                  </c:pt>
                  <c:pt idx="8">
                    <c:v>Natural Sciences</c:v>
                  </c:pt>
                  <c:pt idx="10">
                    <c:v>Social Sciences</c:v>
                  </c:pt>
                </c:lvl>
              </c:multiLvlStrCache>
            </c:multiLvlStrRef>
          </c:cat>
          <c:val>
            <c:numRef>
              <c:f>'[NRF Rated by Scientific Domain - NACI - 19 Jan 2023.xlsx]Graphs and Tables'!$B$101:$M$101</c:f>
              <c:numCache>
                <c:formatCode>0.0%</c:formatCode>
                <c:ptCount val="12"/>
                <c:pt idx="0">
                  <c:v>9.8006083136194678E-3</c:v>
                </c:pt>
                <c:pt idx="1">
                  <c:v>6.6238594119635022E-2</c:v>
                </c:pt>
                <c:pt idx="2">
                  <c:v>5.7789793849273421E-2</c:v>
                </c:pt>
                <c:pt idx="3">
                  <c:v>7.7053058465697877E-2</c:v>
                </c:pt>
                <c:pt idx="4">
                  <c:v>5.2044609665427503E-2</c:v>
                </c:pt>
                <c:pt idx="5">
                  <c:v>9.1584994930719851E-2</c:v>
                </c:pt>
                <c:pt idx="6">
                  <c:v>1.385603244339304E-2</c:v>
                </c:pt>
                <c:pt idx="7">
                  <c:v>1.5545792497465362E-2</c:v>
                </c:pt>
                <c:pt idx="8">
                  <c:v>9.665427509293685E-2</c:v>
                </c:pt>
                <c:pt idx="9">
                  <c:v>0.3355863467387632</c:v>
                </c:pt>
                <c:pt idx="10">
                  <c:v>6.9956066238594114E-2</c:v>
                </c:pt>
                <c:pt idx="11">
                  <c:v>0.11388982764447446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23A-4276-AA28-D9460A717FD2}"/>
            </c:ext>
          </c:extLst>
        </c:ser>
        <c:ser>
          <c:idx val="6"/>
          <c:order val="6"/>
          <c:tx>
            <c:strRef>
              <c:f>'[NRF Rated by Scientific Domain - NACI - 19 Jan 2023.xlsx]Graphs and Tables'!$A$102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multiLvlStrRef>
              <c:f>'[NRF Rated by Scientific Domain - NACI - 19 Jan 2023.xlsx]Graphs and Tables'!$B$94:$M$95</c:f>
              <c:multiLvlStrCache>
                <c:ptCount val="12"/>
                <c:lvl>
                  <c:pt idx="0">
                    <c:v>Female</c:v>
                  </c:pt>
                  <c:pt idx="1">
                    <c:v>Male</c:v>
                  </c:pt>
                  <c:pt idx="2">
                    <c:v>Female</c:v>
                  </c:pt>
                  <c:pt idx="3">
                    <c:v>Male</c:v>
                  </c:pt>
                  <c:pt idx="4">
                    <c:v>Female</c:v>
                  </c:pt>
                  <c:pt idx="5">
                    <c:v>Male</c:v>
                  </c:pt>
                  <c:pt idx="6">
                    <c:v>Female</c:v>
                  </c:pt>
                  <c:pt idx="7">
                    <c:v>Male</c:v>
                  </c:pt>
                  <c:pt idx="8">
                    <c:v>Female</c:v>
                  </c:pt>
                  <c:pt idx="9">
                    <c:v>Male</c:v>
                  </c:pt>
                  <c:pt idx="10">
                    <c:v>Female</c:v>
                  </c:pt>
                  <c:pt idx="11">
                    <c:v>Male</c:v>
                  </c:pt>
                </c:lvl>
                <c:lvl>
                  <c:pt idx="0">
                    <c:v>Engineering</c:v>
                  </c:pt>
                  <c:pt idx="2">
                    <c:v>Health and Medical Sciences</c:v>
                  </c:pt>
                  <c:pt idx="4">
                    <c:v>Humanities</c:v>
                  </c:pt>
                  <c:pt idx="6">
                    <c:v>Inter-domain</c:v>
                  </c:pt>
                  <c:pt idx="8">
                    <c:v>Natural Sciences</c:v>
                  </c:pt>
                  <c:pt idx="10">
                    <c:v>Social Sciences</c:v>
                  </c:pt>
                </c:lvl>
              </c:multiLvlStrCache>
            </c:multiLvlStrRef>
          </c:cat>
          <c:val>
            <c:numRef>
              <c:f>'[NRF Rated by Scientific Domain - NACI - 19 Jan 2023.xlsx]Graphs and Tables'!$B$102:$M$102</c:f>
              <c:numCache>
                <c:formatCode>0.0%</c:formatCode>
                <c:ptCount val="12"/>
                <c:pt idx="0">
                  <c:v>9.7915350600126343E-3</c:v>
                </c:pt>
                <c:pt idx="1">
                  <c:v>6.6961465571699297E-2</c:v>
                </c:pt>
                <c:pt idx="2">
                  <c:v>6.1276058117498415E-2</c:v>
                </c:pt>
                <c:pt idx="3">
                  <c:v>7.8963992419456744E-2</c:v>
                </c:pt>
                <c:pt idx="4">
                  <c:v>5.2116234996841475E-2</c:v>
                </c:pt>
                <c:pt idx="5">
                  <c:v>9.1282375236891977E-2</c:v>
                </c:pt>
                <c:pt idx="6">
                  <c:v>1.4845230574857864E-2</c:v>
                </c:pt>
                <c:pt idx="7">
                  <c:v>1.6740366392924831E-2</c:v>
                </c:pt>
                <c:pt idx="8">
                  <c:v>9.0018951358180666E-2</c:v>
                </c:pt>
                <c:pt idx="9">
                  <c:v>0.31869867340492741</c:v>
                </c:pt>
                <c:pt idx="10">
                  <c:v>7.6121288692356279E-2</c:v>
                </c:pt>
                <c:pt idx="11">
                  <c:v>0.1231838281743525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23A-4276-AA28-D9460A717FD2}"/>
            </c:ext>
          </c:extLst>
        </c:ser>
        <c:ser>
          <c:idx val="7"/>
          <c:order val="7"/>
          <c:tx>
            <c:strRef>
              <c:f>'[NRF Rated by Scientific Domain - NACI - 19 Jan 2023.xlsx]Graphs and Tables'!$A$103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multiLvlStrRef>
              <c:f>'[NRF Rated by Scientific Domain - NACI - 19 Jan 2023.xlsx]Graphs and Tables'!$B$94:$M$95</c:f>
              <c:multiLvlStrCache>
                <c:ptCount val="12"/>
                <c:lvl>
                  <c:pt idx="0">
                    <c:v>Female</c:v>
                  </c:pt>
                  <c:pt idx="1">
                    <c:v>Male</c:v>
                  </c:pt>
                  <c:pt idx="2">
                    <c:v>Female</c:v>
                  </c:pt>
                  <c:pt idx="3">
                    <c:v>Male</c:v>
                  </c:pt>
                  <c:pt idx="4">
                    <c:v>Female</c:v>
                  </c:pt>
                  <c:pt idx="5">
                    <c:v>Male</c:v>
                  </c:pt>
                  <c:pt idx="6">
                    <c:v>Female</c:v>
                  </c:pt>
                  <c:pt idx="7">
                    <c:v>Male</c:v>
                  </c:pt>
                  <c:pt idx="8">
                    <c:v>Female</c:v>
                  </c:pt>
                  <c:pt idx="9">
                    <c:v>Male</c:v>
                  </c:pt>
                  <c:pt idx="10">
                    <c:v>Female</c:v>
                  </c:pt>
                  <c:pt idx="11">
                    <c:v>Male</c:v>
                  </c:pt>
                </c:lvl>
                <c:lvl>
                  <c:pt idx="0">
                    <c:v>Engineering</c:v>
                  </c:pt>
                  <c:pt idx="2">
                    <c:v>Health and Medical Sciences</c:v>
                  </c:pt>
                  <c:pt idx="4">
                    <c:v>Humanities</c:v>
                  </c:pt>
                  <c:pt idx="6">
                    <c:v>Inter-domain</c:v>
                  </c:pt>
                  <c:pt idx="8">
                    <c:v>Natural Sciences</c:v>
                  </c:pt>
                  <c:pt idx="10">
                    <c:v>Social Sciences</c:v>
                  </c:pt>
                </c:lvl>
              </c:multiLvlStrCache>
            </c:multiLvlStrRef>
          </c:cat>
          <c:val>
            <c:numRef>
              <c:f>'[NRF Rated by Scientific Domain - NACI - 19 Jan 2023.xlsx]Graphs and Tables'!$B$103:$M$103</c:f>
              <c:numCache>
                <c:formatCode>0.0%</c:formatCode>
                <c:ptCount val="12"/>
                <c:pt idx="0">
                  <c:v>9.72877358490566E-3</c:v>
                </c:pt>
                <c:pt idx="1">
                  <c:v>6.7216981132075485E-2</c:v>
                </c:pt>
                <c:pt idx="2">
                  <c:v>6.6332547169811323E-2</c:v>
                </c:pt>
                <c:pt idx="3">
                  <c:v>7.9304245283018882E-2</c:v>
                </c:pt>
                <c:pt idx="4">
                  <c:v>5.3655660377358479E-2</c:v>
                </c:pt>
                <c:pt idx="5">
                  <c:v>9.4339622641509455E-2</c:v>
                </c:pt>
                <c:pt idx="6">
                  <c:v>1.3856132075471699E-2</c:v>
                </c:pt>
                <c:pt idx="7">
                  <c:v>1.6804245283018871E-2</c:v>
                </c:pt>
                <c:pt idx="8">
                  <c:v>9.0212264150943383E-2</c:v>
                </c:pt>
                <c:pt idx="9">
                  <c:v>0.30807783018867935</c:v>
                </c:pt>
                <c:pt idx="10">
                  <c:v>7.9599056603773588E-2</c:v>
                </c:pt>
                <c:pt idx="11">
                  <c:v>0.12087264150943397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23A-4276-AA28-D9460A717FD2}"/>
            </c:ext>
          </c:extLst>
        </c:ser>
        <c:ser>
          <c:idx val="8"/>
          <c:order val="8"/>
          <c:tx>
            <c:strRef>
              <c:f>'[NRF Rated by Scientific Domain - NACI - 19 Jan 2023.xlsx]Graphs and Tables'!$A$104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cat>
            <c:multiLvlStrRef>
              <c:f>'[NRF Rated by Scientific Domain - NACI - 19 Jan 2023.xlsx]Graphs and Tables'!$B$94:$M$95</c:f>
              <c:multiLvlStrCache>
                <c:ptCount val="12"/>
                <c:lvl>
                  <c:pt idx="0">
                    <c:v>Female</c:v>
                  </c:pt>
                  <c:pt idx="1">
                    <c:v>Male</c:v>
                  </c:pt>
                  <c:pt idx="2">
                    <c:v>Female</c:v>
                  </c:pt>
                  <c:pt idx="3">
                    <c:v>Male</c:v>
                  </c:pt>
                  <c:pt idx="4">
                    <c:v>Female</c:v>
                  </c:pt>
                  <c:pt idx="5">
                    <c:v>Male</c:v>
                  </c:pt>
                  <c:pt idx="6">
                    <c:v>Female</c:v>
                  </c:pt>
                  <c:pt idx="7">
                    <c:v>Male</c:v>
                  </c:pt>
                  <c:pt idx="8">
                    <c:v>Female</c:v>
                  </c:pt>
                  <c:pt idx="9">
                    <c:v>Male</c:v>
                  </c:pt>
                  <c:pt idx="10">
                    <c:v>Female</c:v>
                  </c:pt>
                  <c:pt idx="11">
                    <c:v>Male</c:v>
                  </c:pt>
                </c:lvl>
                <c:lvl>
                  <c:pt idx="0">
                    <c:v>Engineering</c:v>
                  </c:pt>
                  <c:pt idx="2">
                    <c:v>Health and Medical Sciences</c:v>
                  </c:pt>
                  <c:pt idx="4">
                    <c:v>Humanities</c:v>
                  </c:pt>
                  <c:pt idx="6">
                    <c:v>Inter-domain</c:v>
                  </c:pt>
                  <c:pt idx="8">
                    <c:v>Natural Sciences</c:v>
                  </c:pt>
                  <c:pt idx="10">
                    <c:v>Social Sciences</c:v>
                  </c:pt>
                </c:lvl>
              </c:multiLvlStrCache>
            </c:multiLvlStrRef>
          </c:cat>
          <c:val>
            <c:numRef>
              <c:f>'[NRF Rated by Scientific Domain - NACI - 19 Jan 2023.xlsx]Graphs and Tables'!$B$104:$M$104</c:f>
              <c:numCache>
                <c:formatCode>0.0%</c:formatCode>
                <c:ptCount val="12"/>
                <c:pt idx="0">
                  <c:v>1.0309278350515465E-2</c:v>
                </c:pt>
                <c:pt idx="1">
                  <c:v>6.7552902875746085E-2</c:v>
                </c:pt>
                <c:pt idx="2">
                  <c:v>6.9451980466630509E-2</c:v>
                </c:pt>
                <c:pt idx="3">
                  <c:v>7.6505697232772674E-2</c:v>
                </c:pt>
                <c:pt idx="4">
                  <c:v>5.3174172544763962E-2</c:v>
                </c:pt>
                <c:pt idx="5">
                  <c:v>9.6581660336408026E-2</c:v>
                </c:pt>
                <c:pt idx="6">
                  <c:v>1.4921323928377648E-2</c:v>
                </c:pt>
                <c:pt idx="7">
                  <c:v>1.7634291915355399E-2</c:v>
                </c:pt>
                <c:pt idx="8">
                  <c:v>9.0884427563754741E-2</c:v>
                </c:pt>
                <c:pt idx="9">
                  <c:v>0.29896907216494856</c:v>
                </c:pt>
                <c:pt idx="10">
                  <c:v>8.2474226804123696E-2</c:v>
                </c:pt>
                <c:pt idx="11">
                  <c:v>0.12154096581660338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23A-4276-AA28-D9460A717FD2}"/>
            </c:ext>
          </c:extLst>
        </c:ser>
        <c:ser>
          <c:idx val="9"/>
          <c:order val="9"/>
          <c:tx>
            <c:strRef>
              <c:f>'[NRF Rated by Scientific Domain - NACI - 19 Jan 2023.xlsx]Graphs and Tables'!$A$105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cat>
            <c:multiLvlStrRef>
              <c:f>'[NRF Rated by Scientific Domain - NACI - 19 Jan 2023.xlsx]Graphs and Tables'!$B$94:$M$95</c:f>
              <c:multiLvlStrCache>
                <c:ptCount val="12"/>
                <c:lvl>
                  <c:pt idx="0">
                    <c:v>Female</c:v>
                  </c:pt>
                  <c:pt idx="1">
                    <c:v>Male</c:v>
                  </c:pt>
                  <c:pt idx="2">
                    <c:v>Female</c:v>
                  </c:pt>
                  <c:pt idx="3">
                    <c:v>Male</c:v>
                  </c:pt>
                  <c:pt idx="4">
                    <c:v>Female</c:v>
                  </c:pt>
                  <c:pt idx="5">
                    <c:v>Male</c:v>
                  </c:pt>
                  <c:pt idx="6">
                    <c:v>Female</c:v>
                  </c:pt>
                  <c:pt idx="7">
                    <c:v>Male</c:v>
                  </c:pt>
                  <c:pt idx="8">
                    <c:v>Female</c:v>
                  </c:pt>
                  <c:pt idx="9">
                    <c:v>Male</c:v>
                  </c:pt>
                  <c:pt idx="10">
                    <c:v>Female</c:v>
                  </c:pt>
                  <c:pt idx="11">
                    <c:v>Male</c:v>
                  </c:pt>
                </c:lvl>
                <c:lvl>
                  <c:pt idx="0">
                    <c:v>Engineering</c:v>
                  </c:pt>
                  <c:pt idx="2">
                    <c:v>Health and Medical Sciences</c:v>
                  </c:pt>
                  <c:pt idx="4">
                    <c:v>Humanities</c:v>
                  </c:pt>
                  <c:pt idx="6">
                    <c:v>Inter-domain</c:v>
                  </c:pt>
                  <c:pt idx="8">
                    <c:v>Natural Sciences</c:v>
                  </c:pt>
                  <c:pt idx="10">
                    <c:v>Social Sciences</c:v>
                  </c:pt>
                </c:lvl>
              </c:multiLvlStrCache>
            </c:multiLvlStrRef>
          </c:cat>
          <c:val>
            <c:numRef>
              <c:f>'[NRF Rated by Scientific Domain - NACI - 19 Jan 2023.xlsx]Graphs and Tables'!$B$105:$M$105</c:f>
              <c:numCache>
                <c:formatCode>0.0%</c:formatCode>
                <c:ptCount val="12"/>
                <c:pt idx="0">
                  <c:v>1.1305241521068859E-2</c:v>
                </c:pt>
                <c:pt idx="1">
                  <c:v>6.5262076053442974E-2</c:v>
                </c:pt>
                <c:pt idx="2">
                  <c:v>7.297019527235353E-2</c:v>
                </c:pt>
                <c:pt idx="3">
                  <c:v>7.2199383350462484E-2</c:v>
                </c:pt>
                <c:pt idx="4">
                  <c:v>5.4470709146968138E-2</c:v>
                </c:pt>
                <c:pt idx="5">
                  <c:v>9.9177800616649561E-2</c:v>
                </c:pt>
                <c:pt idx="6">
                  <c:v>1.4902363823227134E-2</c:v>
                </c:pt>
                <c:pt idx="7">
                  <c:v>1.7985611510791366E-2</c:v>
                </c:pt>
                <c:pt idx="8">
                  <c:v>9.1983556012332976E-2</c:v>
                </c:pt>
                <c:pt idx="9">
                  <c:v>0.29188078108941434</c:v>
                </c:pt>
                <c:pt idx="10">
                  <c:v>8.556012332990752E-2</c:v>
                </c:pt>
                <c:pt idx="11">
                  <c:v>0.12230215827338133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23A-4276-AA28-D9460A717FD2}"/>
            </c:ext>
          </c:extLst>
        </c:ser>
        <c:ser>
          <c:idx val="10"/>
          <c:order val="10"/>
          <c:tx>
            <c:strRef>
              <c:f>'[NRF Rated by Scientific Domain - NACI - 19 Jan 2023.xlsx]Graphs and Tables'!$A$106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cat>
            <c:multiLvlStrRef>
              <c:f>'[NRF Rated by Scientific Domain - NACI - 19 Jan 2023.xlsx]Graphs and Tables'!$B$94:$M$95</c:f>
              <c:multiLvlStrCache>
                <c:ptCount val="12"/>
                <c:lvl>
                  <c:pt idx="0">
                    <c:v>Female</c:v>
                  </c:pt>
                  <c:pt idx="1">
                    <c:v>Male</c:v>
                  </c:pt>
                  <c:pt idx="2">
                    <c:v>Female</c:v>
                  </c:pt>
                  <c:pt idx="3">
                    <c:v>Male</c:v>
                  </c:pt>
                  <c:pt idx="4">
                    <c:v>Female</c:v>
                  </c:pt>
                  <c:pt idx="5">
                    <c:v>Male</c:v>
                  </c:pt>
                  <c:pt idx="6">
                    <c:v>Female</c:v>
                  </c:pt>
                  <c:pt idx="7">
                    <c:v>Male</c:v>
                  </c:pt>
                  <c:pt idx="8">
                    <c:v>Female</c:v>
                  </c:pt>
                  <c:pt idx="9">
                    <c:v>Male</c:v>
                  </c:pt>
                  <c:pt idx="10">
                    <c:v>Female</c:v>
                  </c:pt>
                  <c:pt idx="11">
                    <c:v>Male</c:v>
                  </c:pt>
                </c:lvl>
                <c:lvl>
                  <c:pt idx="0">
                    <c:v>Engineering</c:v>
                  </c:pt>
                  <c:pt idx="2">
                    <c:v>Health and Medical Sciences</c:v>
                  </c:pt>
                  <c:pt idx="4">
                    <c:v>Humanities</c:v>
                  </c:pt>
                  <c:pt idx="6">
                    <c:v>Inter-domain</c:v>
                  </c:pt>
                  <c:pt idx="8">
                    <c:v>Natural Sciences</c:v>
                  </c:pt>
                  <c:pt idx="10">
                    <c:v>Social Sciences</c:v>
                  </c:pt>
                </c:lvl>
              </c:multiLvlStrCache>
            </c:multiLvlStrRef>
          </c:cat>
          <c:val>
            <c:numRef>
              <c:f>'[NRF Rated by Scientific Domain - NACI - 19 Jan 2023.xlsx]Graphs and Tables'!$B$106:$M$106</c:f>
              <c:numCache>
                <c:formatCode>0.0%</c:formatCode>
                <c:ptCount val="12"/>
                <c:pt idx="0">
                  <c:v>1.2087635356333419E-2</c:v>
                </c:pt>
                <c:pt idx="1">
                  <c:v>6.9503903298917161E-2</c:v>
                </c:pt>
                <c:pt idx="2">
                  <c:v>7.9073281289347805E-2</c:v>
                </c:pt>
                <c:pt idx="3">
                  <c:v>7.2777637874590809E-2</c:v>
                </c:pt>
                <c:pt idx="4">
                  <c:v>5.3387056157139276E-2</c:v>
                </c:pt>
                <c:pt idx="5">
                  <c:v>9.6449257114077036E-2</c:v>
                </c:pt>
                <c:pt idx="6">
                  <c:v>1.4605892722236212E-2</c:v>
                </c:pt>
                <c:pt idx="7">
                  <c:v>1.6620498614958457E-2</c:v>
                </c:pt>
                <c:pt idx="8">
                  <c:v>9.6197431377486792E-2</c:v>
                </c:pt>
                <c:pt idx="9">
                  <c:v>0.29010324855200204</c:v>
                </c:pt>
                <c:pt idx="10">
                  <c:v>8.7131704860236719E-2</c:v>
                </c:pt>
                <c:pt idx="11">
                  <c:v>0.1118106270460841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23A-4276-AA28-D9460A717FD2}"/>
            </c:ext>
          </c:extLst>
        </c:ser>
        <c:ser>
          <c:idx val="11"/>
          <c:order val="11"/>
          <c:tx>
            <c:strRef>
              <c:f>'[NRF Rated by Scientific Domain - NACI - 19 Jan 2023.xlsx]Graphs and Tables'!$A$107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cat>
            <c:multiLvlStrRef>
              <c:f>'[NRF Rated by Scientific Domain - NACI - 19 Jan 2023.xlsx]Graphs and Tables'!$B$94:$M$95</c:f>
              <c:multiLvlStrCache>
                <c:ptCount val="12"/>
                <c:lvl>
                  <c:pt idx="0">
                    <c:v>Female</c:v>
                  </c:pt>
                  <c:pt idx="1">
                    <c:v>Male</c:v>
                  </c:pt>
                  <c:pt idx="2">
                    <c:v>Female</c:v>
                  </c:pt>
                  <c:pt idx="3">
                    <c:v>Male</c:v>
                  </c:pt>
                  <c:pt idx="4">
                    <c:v>Female</c:v>
                  </c:pt>
                  <c:pt idx="5">
                    <c:v>Male</c:v>
                  </c:pt>
                  <c:pt idx="6">
                    <c:v>Female</c:v>
                  </c:pt>
                  <c:pt idx="7">
                    <c:v>Male</c:v>
                  </c:pt>
                  <c:pt idx="8">
                    <c:v>Female</c:v>
                  </c:pt>
                  <c:pt idx="9">
                    <c:v>Male</c:v>
                  </c:pt>
                  <c:pt idx="10">
                    <c:v>Female</c:v>
                  </c:pt>
                  <c:pt idx="11">
                    <c:v>Male</c:v>
                  </c:pt>
                </c:lvl>
                <c:lvl>
                  <c:pt idx="0">
                    <c:v>Engineering</c:v>
                  </c:pt>
                  <c:pt idx="2">
                    <c:v>Health and Medical Sciences</c:v>
                  </c:pt>
                  <c:pt idx="4">
                    <c:v>Humanities</c:v>
                  </c:pt>
                  <c:pt idx="6">
                    <c:v>Inter-domain</c:v>
                  </c:pt>
                  <c:pt idx="8">
                    <c:v>Natural Sciences</c:v>
                  </c:pt>
                  <c:pt idx="10">
                    <c:v>Social Sciences</c:v>
                  </c:pt>
                </c:lvl>
              </c:multiLvlStrCache>
            </c:multiLvlStrRef>
          </c:cat>
          <c:val>
            <c:numRef>
              <c:f>'[NRF Rated by Scientific Domain - NACI - 19 Jan 2023.xlsx]Graphs and Tables'!$B$107:$M$107</c:f>
              <c:numCache>
                <c:formatCode>0.0%</c:formatCode>
                <c:ptCount val="12"/>
                <c:pt idx="0">
                  <c:v>1.2215568862275449E-2</c:v>
                </c:pt>
                <c:pt idx="1">
                  <c:v>7.3053892215568864E-2</c:v>
                </c:pt>
                <c:pt idx="2">
                  <c:v>8.1916167664670664E-2</c:v>
                </c:pt>
                <c:pt idx="3">
                  <c:v>7.1856287425149712E-2</c:v>
                </c:pt>
                <c:pt idx="4">
                  <c:v>5.2694610778443118E-2</c:v>
                </c:pt>
                <c:pt idx="5">
                  <c:v>9.6766467065868278E-2</c:v>
                </c:pt>
                <c:pt idx="6">
                  <c:v>1.4610778443113776E-2</c:v>
                </c:pt>
                <c:pt idx="7">
                  <c:v>1.6766467065868266E-2</c:v>
                </c:pt>
                <c:pt idx="8">
                  <c:v>9.9640718562874264E-2</c:v>
                </c:pt>
                <c:pt idx="9">
                  <c:v>0.29125748502994026</c:v>
                </c:pt>
                <c:pt idx="10">
                  <c:v>8.7904191616766464E-2</c:v>
                </c:pt>
                <c:pt idx="11">
                  <c:v>0.10107784431137723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23A-4276-AA28-D9460A717FD2}"/>
            </c:ext>
          </c:extLst>
        </c:ser>
        <c:ser>
          <c:idx val="12"/>
          <c:order val="12"/>
          <c:tx>
            <c:strRef>
              <c:f>'[NRF Rated by Scientific Domain - NACI - 19 Jan 2023.xlsx]Graphs and Tables'!$A$108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multiLvlStrRef>
              <c:f>'[NRF Rated by Scientific Domain - NACI - 19 Jan 2023.xlsx]Graphs and Tables'!$B$94:$M$95</c:f>
              <c:multiLvlStrCache>
                <c:ptCount val="12"/>
                <c:lvl>
                  <c:pt idx="0">
                    <c:v>Female</c:v>
                  </c:pt>
                  <c:pt idx="1">
                    <c:v>Male</c:v>
                  </c:pt>
                  <c:pt idx="2">
                    <c:v>Female</c:v>
                  </c:pt>
                  <c:pt idx="3">
                    <c:v>Male</c:v>
                  </c:pt>
                  <c:pt idx="4">
                    <c:v>Female</c:v>
                  </c:pt>
                  <c:pt idx="5">
                    <c:v>Male</c:v>
                  </c:pt>
                  <c:pt idx="6">
                    <c:v>Female</c:v>
                  </c:pt>
                  <c:pt idx="7">
                    <c:v>Male</c:v>
                  </c:pt>
                  <c:pt idx="8">
                    <c:v>Female</c:v>
                  </c:pt>
                  <c:pt idx="9">
                    <c:v>Male</c:v>
                  </c:pt>
                  <c:pt idx="10">
                    <c:v>Female</c:v>
                  </c:pt>
                  <c:pt idx="11">
                    <c:v>Male</c:v>
                  </c:pt>
                </c:lvl>
                <c:lvl>
                  <c:pt idx="0">
                    <c:v>Engineering</c:v>
                  </c:pt>
                  <c:pt idx="2">
                    <c:v>Health and Medical Sciences</c:v>
                  </c:pt>
                  <c:pt idx="4">
                    <c:v>Humanities</c:v>
                  </c:pt>
                  <c:pt idx="6">
                    <c:v>Inter-domain</c:v>
                  </c:pt>
                  <c:pt idx="8">
                    <c:v>Natural Sciences</c:v>
                  </c:pt>
                  <c:pt idx="10">
                    <c:v>Social Sciences</c:v>
                  </c:pt>
                </c:lvl>
              </c:multiLvlStrCache>
            </c:multiLvlStrRef>
          </c:cat>
          <c:val>
            <c:numRef>
              <c:f>'[NRF Rated by Scientific Domain - NACI - 19 Jan 2023.xlsx]Graphs and Tables'!$B$108:$M$108</c:f>
              <c:numCache>
                <c:formatCode>0.0%</c:formatCode>
                <c:ptCount val="12"/>
                <c:pt idx="0">
                  <c:v>1.4285714285714285E-2</c:v>
                </c:pt>
                <c:pt idx="1">
                  <c:v>7.5175644028103061E-2</c:v>
                </c:pt>
                <c:pt idx="2">
                  <c:v>8.0093676814988274E-2</c:v>
                </c:pt>
                <c:pt idx="3">
                  <c:v>7.0725995316159251E-2</c:v>
                </c:pt>
                <c:pt idx="4">
                  <c:v>5.3395784543325539E-2</c:v>
                </c:pt>
                <c:pt idx="5">
                  <c:v>9.6487119437939098E-2</c:v>
                </c:pt>
                <c:pt idx="6">
                  <c:v>1.4988290398126464E-2</c:v>
                </c:pt>
                <c:pt idx="7">
                  <c:v>1.7564402810304448E-2</c:v>
                </c:pt>
                <c:pt idx="8">
                  <c:v>0.10351288056206089</c:v>
                </c:pt>
                <c:pt idx="9">
                  <c:v>0.28173302107728332</c:v>
                </c:pt>
                <c:pt idx="10">
                  <c:v>8.9461358313817338E-2</c:v>
                </c:pt>
                <c:pt idx="11">
                  <c:v>0.10234192037470724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23A-4276-AA28-D9460A717FD2}"/>
            </c:ext>
          </c:extLst>
        </c:ser>
        <c:dLbls/>
        <c:gapWidth val="219"/>
        <c:overlap val="-27"/>
        <c:axId val="82482304"/>
        <c:axId val="82483840"/>
      </c:barChart>
      <c:catAx>
        <c:axId val="824823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483840"/>
        <c:crosses val="autoZero"/>
        <c:auto val="1"/>
        <c:lblAlgn val="ctr"/>
        <c:lblOffset val="100"/>
      </c:catAx>
      <c:valAx>
        <c:axId val="82483840"/>
        <c:scaling>
          <c:orientation val="minMax"/>
          <c:max val="0.4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4823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/>
      <c:lineChart>
        <c:grouping val="standard"/>
        <c:ser>
          <c:idx val="0"/>
          <c:order val="0"/>
          <c:tx>
            <c:strRef>
              <c:f>Sheet2!$B$1</c:f>
              <c:strCache>
                <c:ptCount val="1"/>
                <c:pt idx="0">
                  <c:v>% Doctoral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Sheet2!$A$2:$A$13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Sheet2!$B$2:$B$13</c:f>
              <c:numCache>
                <c:formatCode>0%</c:formatCode>
                <c:ptCount val="12"/>
                <c:pt idx="0">
                  <c:v>0.34</c:v>
                </c:pt>
                <c:pt idx="1">
                  <c:v>0.35000000000000003</c:v>
                </c:pt>
                <c:pt idx="2">
                  <c:v>0.37000000000000005</c:v>
                </c:pt>
                <c:pt idx="3">
                  <c:v>0.38000000000000006</c:v>
                </c:pt>
                <c:pt idx="4">
                  <c:v>0.4</c:v>
                </c:pt>
                <c:pt idx="5">
                  <c:v>0.42000000000000004</c:v>
                </c:pt>
                <c:pt idx="6">
                  <c:v>0.43000000000000005</c:v>
                </c:pt>
                <c:pt idx="7">
                  <c:v>0.44</c:v>
                </c:pt>
                <c:pt idx="8">
                  <c:v>0.45</c:v>
                </c:pt>
                <c:pt idx="9">
                  <c:v>0.47000000000000003</c:v>
                </c:pt>
                <c:pt idx="10">
                  <c:v>0.47000000000000003</c:v>
                </c:pt>
                <c:pt idx="11">
                  <c:v>0.49000000000000005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2F-4F3A-8979-45CA9AA51749}"/>
            </c:ext>
          </c:extLst>
        </c:ser>
        <c:dLbls/>
        <c:marker val="1"/>
        <c:axId val="79268480"/>
        <c:axId val="79274368"/>
      </c:lineChart>
      <c:catAx>
        <c:axId val="792684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74368"/>
        <c:crosses val="autoZero"/>
        <c:auto val="1"/>
        <c:lblAlgn val="ctr"/>
        <c:lblOffset val="100"/>
      </c:catAx>
      <c:valAx>
        <c:axId val="792743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684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SET Enrolment and Graduation (2009 and 2020)</a:t>
            </a:r>
          </a:p>
        </c:rich>
      </c:tx>
      <c:layout>
        <c:manualLayout>
          <c:xMode val="edge"/>
          <c:yMode val="edge"/>
          <c:x val="0.22876068724275378"/>
          <c:y val="2.1437501987966998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'[Portfolio Committee 10 Feb 2023.xlsx]Gender - En+Gr'!$A$34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'[Portfolio Committee 10 Feb 2023.xlsx]Gender - En+Gr'!$B$32:$E$33</c:f>
              <c:multiLvlStrCache>
                <c:ptCount val="4"/>
                <c:lvl>
                  <c:pt idx="0">
                    <c:v>Female </c:v>
                  </c:pt>
                  <c:pt idx="1">
                    <c:v>Male </c:v>
                  </c:pt>
                  <c:pt idx="2">
                    <c:v>Female </c:v>
                  </c:pt>
                  <c:pt idx="3">
                    <c:v>Male </c:v>
                  </c:pt>
                </c:lvl>
                <c:lvl>
                  <c:pt idx="0">
                    <c:v>Enrolment </c:v>
                  </c:pt>
                  <c:pt idx="2">
                    <c:v>Graduation </c:v>
                  </c:pt>
                </c:lvl>
              </c:multiLvlStrCache>
            </c:multiLvlStrRef>
          </c:cat>
          <c:val>
            <c:numRef>
              <c:f>'[Portfolio Committee 10 Feb 2023.xlsx]Gender - En+Gr'!$B$34:$E$34</c:f>
              <c:numCache>
                <c:formatCode>0%</c:formatCode>
                <c:ptCount val="4"/>
                <c:pt idx="0">
                  <c:v>0.45112659840928077</c:v>
                </c:pt>
                <c:pt idx="1">
                  <c:v>0.5488734015907194</c:v>
                </c:pt>
                <c:pt idx="2">
                  <c:v>0.49458983088955638</c:v>
                </c:pt>
                <c:pt idx="3">
                  <c:v>0.50541016911044345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AA-406A-9DAD-1212AF59D19F}"/>
            </c:ext>
          </c:extLst>
        </c:ser>
        <c:ser>
          <c:idx val="1"/>
          <c:order val="1"/>
          <c:tx>
            <c:strRef>
              <c:f>'[Portfolio Committee 10 Feb 2023.xlsx]Gender - En+Gr'!$A$35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'[Portfolio Committee 10 Feb 2023.xlsx]Gender - En+Gr'!$B$32:$E$33</c:f>
              <c:multiLvlStrCache>
                <c:ptCount val="4"/>
                <c:lvl>
                  <c:pt idx="0">
                    <c:v>Female </c:v>
                  </c:pt>
                  <c:pt idx="1">
                    <c:v>Male </c:v>
                  </c:pt>
                  <c:pt idx="2">
                    <c:v>Female </c:v>
                  </c:pt>
                  <c:pt idx="3">
                    <c:v>Male </c:v>
                  </c:pt>
                </c:lvl>
                <c:lvl>
                  <c:pt idx="0">
                    <c:v>Enrolment </c:v>
                  </c:pt>
                  <c:pt idx="2">
                    <c:v>Graduation </c:v>
                  </c:pt>
                </c:lvl>
              </c:multiLvlStrCache>
            </c:multiLvlStrRef>
          </c:cat>
          <c:val>
            <c:numRef>
              <c:f>'[Portfolio Committee 10 Feb 2023.xlsx]Gender - En+Gr'!$B$35:$E$35</c:f>
              <c:numCache>
                <c:formatCode>0%</c:formatCode>
                <c:ptCount val="4"/>
                <c:pt idx="0">
                  <c:v>0.48875933072852729</c:v>
                </c:pt>
                <c:pt idx="1">
                  <c:v>0.5112406692714726</c:v>
                </c:pt>
                <c:pt idx="2">
                  <c:v>0.52873399442948599</c:v>
                </c:pt>
                <c:pt idx="3">
                  <c:v>0.47126600557051412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AA-406A-9DAD-1212AF59D19F}"/>
            </c:ext>
          </c:extLst>
        </c:ser>
        <c:dLbls/>
        <c:gapWidth val="219"/>
        <c:overlap val="-27"/>
        <c:axId val="78844288"/>
        <c:axId val="78845824"/>
      </c:barChart>
      <c:catAx>
        <c:axId val="788442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8845824"/>
        <c:crosses val="autoZero"/>
        <c:auto val="1"/>
        <c:lblAlgn val="ctr"/>
        <c:lblOffset val="100"/>
      </c:catAx>
      <c:valAx>
        <c:axId val="788458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8844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SET Enrolment and Graduation by Race (2009 and 2020) 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'[Portfolio Committee 10 Feb 2023.xlsx]Race - En + Gr'!$E$14:$E$15</c:f>
              <c:strCache>
                <c:ptCount val="2"/>
                <c:pt idx="0">
                  <c:v>Enrolment </c:v>
                </c:pt>
                <c:pt idx="1">
                  <c:v>2009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'[Portfolio Committee 10 Feb 2023.xlsx]Race - En + Gr'!$D$16:$D$19</c:f>
              <c:strCache>
                <c:ptCount val="4"/>
                <c:pt idx="0">
                  <c:v>African</c:v>
                </c:pt>
                <c:pt idx="1">
                  <c:v>Coloured </c:v>
                </c:pt>
                <c:pt idx="2">
                  <c:v>Indian </c:v>
                </c:pt>
                <c:pt idx="3">
                  <c:v>White </c:v>
                </c:pt>
              </c:strCache>
            </c:strRef>
          </c:cat>
          <c:val>
            <c:numRef>
              <c:f>'[Portfolio Committee 10 Feb 2023.xlsx]Race - En + Gr'!$E$16:$E$19</c:f>
              <c:numCache>
                <c:formatCode>0%</c:formatCode>
                <c:ptCount val="4"/>
                <c:pt idx="0">
                  <c:v>0.6280952944758299</c:v>
                </c:pt>
                <c:pt idx="1">
                  <c:v>6.0091843983627082E-2</c:v>
                </c:pt>
                <c:pt idx="2">
                  <c:v>6.7572138966882037E-2</c:v>
                </c:pt>
                <c:pt idx="3">
                  <c:v>0.24424072257366128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B0-439E-B84B-92A28D2E6505}"/>
            </c:ext>
          </c:extLst>
        </c:ser>
        <c:ser>
          <c:idx val="1"/>
          <c:order val="1"/>
          <c:tx>
            <c:strRef>
              <c:f>'[Portfolio Committee 10 Feb 2023.xlsx]Race - En + Gr'!$F$14:$F$15</c:f>
              <c:strCache>
                <c:ptCount val="2"/>
                <c:pt idx="0">
                  <c:v>Enrolment </c:v>
                </c:pt>
                <c:pt idx="1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'[Portfolio Committee 10 Feb 2023.xlsx]Race - En + Gr'!$D$16:$D$19</c:f>
              <c:strCache>
                <c:ptCount val="4"/>
                <c:pt idx="0">
                  <c:v>African</c:v>
                </c:pt>
                <c:pt idx="1">
                  <c:v>Coloured </c:v>
                </c:pt>
                <c:pt idx="2">
                  <c:v>Indian </c:v>
                </c:pt>
                <c:pt idx="3">
                  <c:v>White </c:v>
                </c:pt>
              </c:strCache>
            </c:strRef>
          </c:cat>
          <c:val>
            <c:numRef>
              <c:f>'[Portfolio Committee 10 Feb 2023.xlsx]Race - En + Gr'!$F$16:$F$19</c:f>
              <c:numCache>
                <c:formatCode>0%</c:formatCode>
                <c:ptCount val="4"/>
                <c:pt idx="0">
                  <c:v>0.75088669857306345</c:v>
                </c:pt>
                <c:pt idx="1">
                  <c:v>4.9825821421120187E-2</c:v>
                </c:pt>
                <c:pt idx="2">
                  <c:v>5.2648715630551741E-2</c:v>
                </c:pt>
                <c:pt idx="3">
                  <c:v>0.14663876437526474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B0-439E-B84B-92A28D2E6505}"/>
            </c:ext>
          </c:extLst>
        </c:ser>
        <c:ser>
          <c:idx val="2"/>
          <c:order val="2"/>
          <c:tx>
            <c:strRef>
              <c:f>'[Portfolio Committee 10 Feb 2023.xlsx]Race - En + Gr'!$G$14:$G$15</c:f>
              <c:strCache>
                <c:ptCount val="2"/>
                <c:pt idx="0">
                  <c:v>Graduation </c:v>
                </c:pt>
                <c:pt idx="1">
                  <c:v>2009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'[Portfolio Committee 10 Feb 2023.xlsx]Race - En + Gr'!$D$16:$D$19</c:f>
              <c:strCache>
                <c:ptCount val="4"/>
                <c:pt idx="0">
                  <c:v>African</c:v>
                </c:pt>
                <c:pt idx="1">
                  <c:v>Coloured </c:v>
                </c:pt>
                <c:pt idx="2">
                  <c:v>Indian </c:v>
                </c:pt>
                <c:pt idx="3">
                  <c:v>White </c:v>
                </c:pt>
              </c:strCache>
            </c:strRef>
          </c:cat>
          <c:val>
            <c:numRef>
              <c:f>'[Portfolio Committee 10 Feb 2023.xlsx]Race - En + Gr'!$G$16:$G$19</c:f>
              <c:numCache>
                <c:formatCode>0%</c:formatCode>
                <c:ptCount val="4"/>
                <c:pt idx="0">
                  <c:v>0.54005604947815999</c:v>
                </c:pt>
                <c:pt idx="1">
                  <c:v>6.9409547738693483E-2</c:v>
                </c:pt>
                <c:pt idx="2">
                  <c:v>6.9506184770003879E-2</c:v>
                </c:pt>
                <c:pt idx="3">
                  <c:v>6.3504653499016919E-2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6B0-439E-B84B-92A28D2E6505}"/>
            </c:ext>
          </c:extLst>
        </c:ser>
        <c:ser>
          <c:idx val="3"/>
          <c:order val="3"/>
          <c:tx>
            <c:strRef>
              <c:f>'[Portfolio Committee 10 Feb 2023.xlsx]Race - En + Gr'!$H$14:$H$15</c:f>
              <c:strCache>
                <c:ptCount val="2"/>
                <c:pt idx="0">
                  <c:v>Graduation </c:v>
                </c:pt>
                <c:pt idx="1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'[Portfolio Committee 10 Feb 2023.xlsx]Race - En + Gr'!$D$16:$D$19</c:f>
              <c:strCache>
                <c:ptCount val="4"/>
                <c:pt idx="0">
                  <c:v>African</c:v>
                </c:pt>
                <c:pt idx="1">
                  <c:v>Coloured </c:v>
                </c:pt>
                <c:pt idx="2">
                  <c:v>Indian </c:v>
                </c:pt>
                <c:pt idx="3">
                  <c:v>White </c:v>
                </c:pt>
              </c:strCache>
            </c:strRef>
          </c:cat>
          <c:val>
            <c:numRef>
              <c:f>'[Portfolio Committee 10 Feb 2023.xlsx]Race - En + Gr'!$H$16:$H$19</c:f>
              <c:numCache>
                <c:formatCode>0%</c:formatCode>
                <c:ptCount val="4"/>
                <c:pt idx="0">
                  <c:v>0.68951655988961358</c:v>
                </c:pt>
                <c:pt idx="1">
                  <c:v>5.675927279550011E-2</c:v>
                </c:pt>
                <c:pt idx="2">
                  <c:v>6.3504653499016919E-2</c:v>
                </c:pt>
                <c:pt idx="3">
                  <c:v>0.19021951381586921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6B0-439E-B84B-92A28D2E6505}"/>
            </c:ext>
          </c:extLst>
        </c:ser>
        <c:dLbls/>
        <c:gapWidth val="219"/>
        <c:overlap val="-27"/>
        <c:axId val="80536320"/>
        <c:axId val="80537856"/>
      </c:barChart>
      <c:catAx>
        <c:axId val="805363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0537856"/>
        <c:crosses val="autoZero"/>
        <c:auto val="1"/>
        <c:lblAlgn val="ctr"/>
        <c:lblOffset val="100"/>
      </c:catAx>
      <c:valAx>
        <c:axId val="805378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053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Gender Representation of Researchers 2009/10 - 2019/20</a:t>
            </a:r>
          </a:p>
        </c:rich>
      </c:tx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'[Portfolio Committee 10 Feb 2023.xlsx]Gender - Researchers'!$G$1</c:f>
              <c:strCache>
                <c:ptCount val="1"/>
                <c:pt idx="0">
                  <c:v>Female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'[Portfolio Committee 10 Feb 2023.xlsx]Gender - Researchers'!$F$2:$F$12</c:f>
              <c:strCache>
                <c:ptCount val="11"/>
                <c:pt idx="0">
                  <c:v>2009/10`</c:v>
                </c:pt>
                <c:pt idx="1">
                  <c:v>2010/11`</c:v>
                </c:pt>
                <c:pt idx="2">
                  <c:v>2011/12`</c:v>
                </c:pt>
                <c:pt idx="3">
                  <c:v>2012/13</c:v>
                </c:pt>
                <c:pt idx="4">
                  <c:v>2013/14</c:v>
                </c:pt>
                <c:pt idx="5">
                  <c:v>2014/15</c:v>
                </c:pt>
                <c:pt idx="6">
                  <c:v>2015/16</c:v>
                </c:pt>
                <c:pt idx="7">
                  <c:v>2016/17</c:v>
                </c:pt>
                <c:pt idx="8">
                  <c:v>2017/18</c:v>
                </c:pt>
                <c:pt idx="9">
                  <c:v>2018/19</c:v>
                </c:pt>
                <c:pt idx="10">
                  <c:v>2019/20</c:v>
                </c:pt>
              </c:strCache>
            </c:strRef>
          </c:cat>
          <c:val>
            <c:numRef>
              <c:f>'[Portfolio Committee 10 Feb 2023.xlsx]Gender - Researchers'!$G$2:$G$12</c:f>
              <c:numCache>
                <c:formatCode>0%</c:formatCode>
                <c:ptCount val="11"/>
                <c:pt idx="0">
                  <c:v>0.39791488634421485</c:v>
                </c:pt>
                <c:pt idx="1">
                  <c:v>0.41411067193675893</c:v>
                </c:pt>
                <c:pt idx="2">
                  <c:v>0.4195499730292056</c:v>
                </c:pt>
                <c:pt idx="3">
                  <c:v>0.43699201874496602</c:v>
                </c:pt>
                <c:pt idx="4">
                  <c:v>0.44599129006925115</c:v>
                </c:pt>
                <c:pt idx="5">
                  <c:v>0.44908261671830935</c:v>
                </c:pt>
                <c:pt idx="6">
                  <c:v>0.4517059921914785</c:v>
                </c:pt>
                <c:pt idx="7">
                  <c:v>0.45642500378386563</c:v>
                </c:pt>
                <c:pt idx="8">
                  <c:v>0.45353683106560322</c:v>
                </c:pt>
                <c:pt idx="9">
                  <c:v>0.46298845408320932</c:v>
                </c:pt>
                <c:pt idx="10">
                  <c:v>0.46018394551487291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81-43AE-9B79-4EF58E17ABC6}"/>
            </c:ext>
          </c:extLst>
        </c:ser>
        <c:ser>
          <c:idx val="1"/>
          <c:order val="1"/>
          <c:tx>
            <c:strRef>
              <c:f>'[Portfolio Committee 10 Feb 2023.xlsx]Gender - Researchers'!$H$1</c:f>
              <c:strCache>
                <c:ptCount val="1"/>
                <c:pt idx="0">
                  <c:v>Male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'[Portfolio Committee 10 Feb 2023.xlsx]Gender - Researchers'!$F$2:$F$12</c:f>
              <c:strCache>
                <c:ptCount val="11"/>
                <c:pt idx="0">
                  <c:v>2009/10`</c:v>
                </c:pt>
                <c:pt idx="1">
                  <c:v>2010/11`</c:v>
                </c:pt>
                <c:pt idx="2">
                  <c:v>2011/12`</c:v>
                </c:pt>
                <c:pt idx="3">
                  <c:v>2012/13</c:v>
                </c:pt>
                <c:pt idx="4">
                  <c:v>2013/14</c:v>
                </c:pt>
                <c:pt idx="5">
                  <c:v>2014/15</c:v>
                </c:pt>
                <c:pt idx="6">
                  <c:v>2015/16</c:v>
                </c:pt>
                <c:pt idx="7">
                  <c:v>2016/17</c:v>
                </c:pt>
                <c:pt idx="8">
                  <c:v>2017/18</c:v>
                </c:pt>
                <c:pt idx="9">
                  <c:v>2018/19</c:v>
                </c:pt>
                <c:pt idx="10">
                  <c:v>2019/20</c:v>
                </c:pt>
              </c:strCache>
            </c:strRef>
          </c:cat>
          <c:val>
            <c:numRef>
              <c:f>'[Portfolio Committee 10 Feb 2023.xlsx]Gender - Researchers'!$H$2:$H$12</c:f>
              <c:numCache>
                <c:formatCode>0%</c:formatCode>
                <c:ptCount val="11"/>
                <c:pt idx="0">
                  <c:v>0.60208511365578554</c:v>
                </c:pt>
                <c:pt idx="1">
                  <c:v>0.58588932806324101</c:v>
                </c:pt>
                <c:pt idx="2">
                  <c:v>0.58045002697079451</c:v>
                </c:pt>
                <c:pt idx="3">
                  <c:v>0.56300798125503393</c:v>
                </c:pt>
                <c:pt idx="4">
                  <c:v>0.5540087099307488</c:v>
                </c:pt>
                <c:pt idx="5">
                  <c:v>0.55091738328169049</c:v>
                </c:pt>
                <c:pt idx="6">
                  <c:v>0.54829400780852156</c:v>
                </c:pt>
                <c:pt idx="7">
                  <c:v>0.54357499621613448</c:v>
                </c:pt>
                <c:pt idx="8">
                  <c:v>0.54646316893439661</c:v>
                </c:pt>
                <c:pt idx="9">
                  <c:v>0.53701154591679068</c:v>
                </c:pt>
                <c:pt idx="10">
                  <c:v>0.53981605448512715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81-43AE-9B79-4EF58E17ABC6}"/>
            </c:ext>
          </c:extLst>
        </c:ser>
        <c:dLbls/>
        <c:marker val="1"/>
        <c:axId val="80431744"/>
        <c:axId val="80458112"/>
      </c:lineChart>
      <c:catAx>
        <c:axId val="804317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0458112"/>
        <c:crosses val="autoZero"/>
        <c:auto val="1"/>
        <c:lblAlgn val="ctr"/>
        <c:lblOffset val="100"/>
      </c:catAx>
      <c:valAx>
        <c:axId val="804581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04317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Racial Representation of Researchers 2009/10 - 2019/20</a:t>
            </a:r>
          </a:p>
        </c:rich>
      </c:tx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'[Portfolio Committee 10 Feb 2023.xlsx]Race - Researchers'!$J$1</c:f>
              <c:strCache>
                <c:ptCount val="1"/>
                <c:pt idx="0">
                  <c:v>African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'[Portfolio Committee 10 Feb 2023.xlsx]Race - Researchers'!$I$2:$I$12</c:f>
              <c:strCache>
                <c:ptCount val="11"/>
                <c:pt idx="0">
                  <c:v>2009/10`</c:v>
                </c:pt>
                <c:pt idx="1">
                  <c:v>2010/11`</c:v>
                </c:pt>
                <c:pt idx="2">
                  <c:v>2011/12`</c:v>
                </c:pt>
                <c:pt idx="3">
                  <c:v>2012/13`</c:v>
                </c:pt>
                <c:pt idx="4">
                  <c:v>2013/14`</c:v>
                </c:pt>
                <c:pt idx="5">
                  <c:v>2014/15</c:v>
                </c:pt>
                <c:pt idx="6">
                  <c:v>2015/16</c:v>
                </c:pt>
                <c:pt idx="7">
                  <c:v>2016/17</c:v>
                </c:pt>
                <c:pt idx="8">
                  <c:v>2017/18</c:v>
                </c:pt>
                <c:pt idx="9">
                  <c:v>2018/19</c:v>
                </c:pt>
                <c:pt idx="10">
                  <c:v>2019/20</c:v>
                </c:pt>
              </c:strCache>
            </c:strRef>
          </c:cat>
          <c:val>
            <c:numRef>
              <c:f>'[Portfolio Committee 10 Feb 2023.xlsx]Race - Researchers'!$J$2:$J$12</c:f>
              <c:numCache>
                <c:formatCode>0%</c:formatCode>
                <c:ptCount val="11"/>
                <c:pt idx="0">
                  <c:v>0.24645359767561101</c:v>
                </c:pt>
                <c:pt idx="1">
                  <c:v>0.2670461283054667</c:v>
                </c:pt>
                <c:pt idx="2">
                  <c:v>0.27745241581259156</c:v>
                </c:pt>
                <c:pt idx="3">
                  <c:v>0.29658783041663617</c:v>
                </c:pt>
                <c:pt idx="4">
                  <c:v>0.28642821446419647</c:v>
                </c:pt>
                <c:pt idx="5">
                  <c:v>0.29480573736248444</c:v>
                </c:pt>
                <c:pt idx="6">
                  <c:v>0.3241664969104367</c:v>
                </c:pt>
                <c:pt idx="7">
                  <c:v>0.30174057817466332</c:v>
                </c:pt>
                <c:pt idx="8">
                  <c:v>0.29848480666795479</c:v>
                </c:pt>
                <c:pt idx="9">
                  <c:v>0.29698297657171757</c:v>
                </c:pt>
                <c:pt idx="10">
                  <c:v>0.31212526922405281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6D-4730-B3DA-4473B6126427}"/>
            </c:ext>
          </c:extLst>
        </c:ser>
        <c:ser>
          <c:idx val="1"/>
          <c:order val="1"/>
          <c:tx>
            <c:strRef>
              <c:f>'[Portfolio Committee 10 Feb 2023.xlsx]Race - Researchers'!$K$1</c:f>
              <c:strCache>
                <c:ptCount val="1"/>
                <c:pt idx="0">
                  <c:v>Coloured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'[Portfolio Committee 10 Feb 2023.xlsx]Race - Researchers'!$I$2:$I$12</c:f>
              <c:strCache>
                <c:ptCount val="11"/>
                <c:pt idx="0">
                  <c:v>2009/10`</c:v>
                </c:pt>
                <c:pt idx="1">
                  <c:v>2010/11`</c:v>
                </c:pt>
                <c:pt idx="2">
                  <c:v>2011/12`</c:v>
                </c:pt>
                <c:pt idx="3">
                  <c:v>2012/13`</c:v>
                </c:pt>
                <c:pt idx="4">
                  <c:v>2013/14`</c:v>
                </c:pt>
                <c:pt idx="5">
                  <c:v>2014/15</c:v>
                </c:pt>
                <c:pt idx="6">
                  <c:v>2015/16</c:v>
                </c:pt>
                <c:pt idx="7">
                  <c:v>2016/17</c:v>
                </c:pt>
                <c:pt idx="8">
                  <c:v>2017/18</c:v>
                </c:pt>
                <c:pt idx="9">
                  <c:v>2018/19</c:v>
                </c:pt>
                <c:pt idx="10">
                  <c:v>2019/20</c:v>
                </c:pt>
              </c:strCache>
            </c:strRef>
          </c:cat>
          <c:val>
            <c:numRef>
              <c:f>'[Portfolio Committee 10 Feb 2023.xlsx]Race - Researchers'!$K$2:$K$12</c:f>
              <c:numCache>
                <c:formatCode>0%</c:formatCode>
                <c:ptCount val="11"/>
                <c:pt idx="0">
                  <c:v>5.3768586566398907E-2</c:v>
                </c:pt>
                <c:pt idx="1">
                  <c:v>5.2017866318826836E-2</c:v>
                </c:pt>
                <c:pt idx="2">
                  <c:v>5.5405717808430316E-2</c:v>
                </c:pt>
                <c:pt idx="3">
                  <c:v>5.8248517243904216E-2</c:v>
                </c:pt>
                <c:pt idx="4">
                  <c:v>6.0148497179981442E-2</c:v>
                </c:pt>
                <c:pt idx="5">
                  <c:v>6.3187578331708683E-2</c:v>
                </c:pt>
                <c:pt idx="6">
                  <c:v>6.3862293746180493E-2</c:v>
                </c:pt>
                <c:pt idx="7">
                  <c:v>5.924019978810352E-2</c:v>
                </c:pt>
                <c:pt idx="8">
                  <c:v>6.0966522231115296E-2</c:v>
                </c:pt>
                <c:pt idx="9">
                  <c:v>5.8963986740828145E-2</c:v>
                </c:pt>
                <c:pt idx="10">
                  <c:v>5.7279236276849659E-2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6D-4730-B3DA-4473B6126427}"/>
            </c:ext>
          </c:extLst>
        </c:ser>
        <c:ser>
          <c:idx val="2"/>
          <c:order val="2"/>
          <c:tx>
            <c:strRef>
              <c:f>'[Portfolio Committee 10 Feb 2023.xlsx]Race - Researchers'!$L$1</c:f>
              <c:strCache>
                <c:ptCount val="1"/>
                <c:pt idx="0">
                  <c:v>Indian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'[Portfolio Committee 10 Feb 2023.xlsx]Race - Researchers'!$I$2:$I$12</c:f>
              <c:strCache>
                <c:ptCount val="11"/>
                <c:pt idx="0">
                  <c:v>2009/10`</c:v>
                </c:pt>
                <c:pt idx="1">
                  <c:v>2010/11`</c:v>
                </c:pt>
                <c:pt idx="2">
                  <c:v>2011/12`</c:v>
                </c:pt>
                <c:pt idx="3">
                  <c:v>2012/13`</c:v>
                </c:pt>
                <c:pt idx="4">
                  <c:v>2013/14`</c:v>
                </c:pt>
                <c:pt idx="5">
                  <c:v>2014/15</c:v>
                </c:pt>
                <c:pt idx="6">
                  <c:v>2015/16</c:v>
                </c:pt>
                <c:pt idx="7">
                  <c:v>2016/17</c:v>
                </c:pt>
                <c:pt idx="8">
                  <c:v>2017/18</c:v>
                </c:pt>
                <c:pt idx="9">
                  <c:v>2018/19</c:v>
                </c:pt>
                <c:pt idx="10">
                  <c:v>2019/20</c:v>
                </c:pt>
              </c:strCache>
            </c:strRef>
          </c:cat>
          <c:val>
            <c:numRef>
              <c:f>'[Portfolio Committee 10 Feb 2023.xlsx]Race - Researchers'!$L$2:$L$12</c:f>
              <c:numCache>
                <c:formatCode>0%</c:formatCode>
                <c:ptCount val="11"/>
                <c:pt idx="0">
                  <c:v>8.3678003760041045E-2</c:v>
                </c:pt>
                <c:pt idx="1">
                  <c:v>9.6367445353571307E-2</c:v>
                </c:pt>
                <c:pt idx="2">
                  <c:v>8.4842413500809136E-2</c:v>
                </c:pt>
                <c:pt idx="3">
                  <c:v>9.2040711722925925E-2</c:v>
                </c:pt>
                <c:pt idx="4">
                  <c:v>9.0311986863710975E-2</c:v>
                </c:pt>
                <c:pt idx="5">
                  <c:v>8.7801141902242044E-2</c:v>
                </c:pt>
                <c:pt idx="6">
                  <c:v>8.9257825762205506E-2</c:v>
                </c:pt>
                <c:pt idx="7">
                  <c:v>8.8421371272892429E-2</c:v>
                </c:pt>
                <c:pt idx="8">
                  <c:v>9.2512350619600947E-2</c:v>
                </c:pt>
                <c:pt idx="9">
                  <c:v>9.4668239788752204E-2</c:v>
                </c:pt>
                <c:pt idx="10">
                  <c:v>9.2875021828977222E-2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66D-4730-B3DA-4473B6126427}"/>
            </c:ext>
          </c:extLst>
        </c:ser>
        <c:ser>
          <c:idx val="3"/>
          <c:order val="3"/>
          <c:tx>
            <c:strRef>
              <c:f>'[Portfolio Committee 10 Feb 2023.xlsx]Race - Researchers'!$M$1</c:f>
              <c:strCache>
                <c:ptCount val="1"/>
                <c:pt idx="0">
                  <c:v>White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'[Portfolio Committee 10 Feb 2023.xlsx]Race - Researchers'!$I$2:$I$12</c:f>
              <c:strCache>
                <c:ptCount val="11"/>
                <c:pt idx="0">
                  <c:v>2009/10`</c:v>
                </c:pt>
                <c:pt idx="1">
                  <c:v>2010/11`</c:v>
                </c:pt>
                <c:pt idx="2">
                  <c:v>2011/12`</c:v>
                </c:pt>
                <c:pt idx="3">
                  <c:v>2012/13`</c:v>
                </c:pt>
                <c:pt idx="4">
                  <c:v>2013/14`</c:v>
                </c:pt>
                <c:pt idx="5">
                  <c:v>2014/15</c:v>
                </c:pt>
                <c:pt idx="6">
                  <c:v>2015/16</c:v>
                </c:pt>
                <c:pt idx="7">
                  <c:v>2016/17</c:v>
                </c:pt>
                <c:pt idx="8">
                  <c:v>2017/18</c:v>
                </c:pt>
                <c:pt idx="9">
                  <c:v>2018/19</c:v>
                </c:pt>
                <c:pt idx="10">
                  <c:v>2019/20</c:v>
                </c:pt>
              </c:strCache>
            </c:strRef>
          </c:cat>
          <c:val>
            <c:numRef>
              <c:f>'[Portfolio Committee 10 Feb 2023.xlsx]Race - Researchers'!$M$2:$M$12</c:f>
              <c:numCache>
                <c:formatCode>0%</c:formatCode>
                <c:ptCount val="11"/>
                <c:pt idx="0">
                  <c:v>0.61609981199794905</c:v>
                </c:pt>
                <c:pt idx="1">
                  <c:v>0.58456856002213509</c:v>
                </c:pt>
                <c:pt idx="2">
                  <c:v>0.5822994528781692</c:v>
                </c:pt>
                <c:pt idx="3">
                  <c:v>0.55312294061653366</c:v>
                </c:pt>
                <c:pt idx="4">
                  <c:v>0.56311130149211108</c:v>
                </c:pt>
                <c:pt idx="5">
                  <c:v>0.55420554240356512</c:v>
                </c:pt>
                <c:pt idx="6">
                  <c:v>0.52271338358117758</c:v>
                </c:pt>
                <c:pt idx="7">
                  <c:v>0.45863478129256852</c:v>
                </c:pt>
                <c:pt idx="8">
                  <c:v>0.43592857339993951</c:v>
                </c:pt>
                <c:pt idx="9">
                  <c:v>0.41828192595089625</c:v>
                </c:pt>
                <c:pt idx="10">
                  <c:v>0.41399382967576692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66D-4730-B3DA-4473B6126427}"/>
            </c:ext>
          </c:extLst>
        </c:ser>
        <c:ser>
          <c:idx val="4"/>
          <c:order val="4"/>
          <c:tx>
            <c:strRef>
              <c:f>'[Portfolio Committee 10 Feb 2023.xlsx]Race - Researchers'!$N$1</c:f>
              <c:strCache>
                <c:ptCount val="1"/>
                <c:pt idx="0">
                  <c:v>Unknown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'[Portfolio Committee 10 Feb 2023.xlsx]Race - Researchers'!$I$2:$I$12</c:f>
              <c:strCache>
                <c:ptCount val="11"/>
                <c:pt idx="0">
                  <c:v>2009/10`</c:v>
                </c:pt>
                <c:pt idx="1">
                  <c:v>2010/11`</c:v>
                </c:pt>
                <c:pt idx="2">
                  <c:v>2011/12`</c:v>
                </c:pt>
                <c:pt idx="3">
                  <c:v>2012/13`</c:v>
                </c:pt>
                <c:pt idx="4">
                  <c:v>2013/14`</c:v>
                </c:pt>
                <c:pt idx="5">
                  <c:v>2014/15</c:v>
                </c:pt>
                <c:pt idx="6">
                  <c:v>2015/16</c:v>
                </c:pt>
                <c:pt idx="7">
                  <c:v>2016/17</c:v>
                </c:pt>
                <c:pt idx="8">
                  <c:v>2017/18</c:v>
                </c:pt>
                <c:pt idx="9">
                  <c:v>2018/19</c:v>
                </c:pt>
                <c:pt idx="10">
                  <c:v>2019/20</c:v>
                </c:pt>
              </c:strCache>
            </c:strRef>
          </c:cat>
          <c:val>
            <c:numRef>
              <c:f>'[Portfolio Committee 10 Feb 2023.xlsx]Race - Researchers'!$N$2:$N$12</c:f>
              <c:numCache>
                <c:formatCode>0%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9.1963069471772366E-2</c:v>
                </c:pt>
                <c:pt idx="8">
                  <c:v>0.11210774708138992</c:v>
                </c:pt>
                <c:pt idx="9">
                  <c:v>0.13110287094780607</c:v>
                </c:pt>
                <c:pt idx="10">
                  <c:v>0.1237266429943536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66D-4730-B3DA-4473B6126427}"/>
            </c:ext>
          </c:extLst>
        </c:ser>
        <c:dLbls/>
        <c:marker val="1"/>
        <c:axId val="80603008"/>
        <c:axId val="80604544"/>
      </c:lineChart>
      <c:catAx>
        <c:axId val="806030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0604544"/>
        <c:crosses val="autoZero"/>
        <c:auto val="1"/>
        <c:lblAlgn val="ctr"/>
        <c:lblOffset val="100"/>
      </c:catAx>
      <c:valAx>
        <c:axId val="806045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06030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Higher Education Staff (2005, 2010, 215, 2020)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'HEI - Staff G'!$A$26</c:f>
              <c:strCache>
                <c:ptCount val="1"/>
                <c:pt idx="0">
                  <c:v>Professional Staff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multiLvlStrRef>
              <c:f>'HEI - Staff G'!$B$24:$I$25</c:f>
              <c:multiLvlStrCache>
                <c:ptCount val="8"/>
                <c:lvl>
                  <c:pt idx="0">
                    <c:v>MALE</c:v>
                  </c:pt>
                  <c:pt idx="1">
                    <c:v>FEMALE</c:v>
                  </c:pt>
                  <c:pt idx="2">
                    <c:v>MALE</c:v>
                  </c:pt>
                  <c:pt idx="3">
                    <c:v>FEMALE</c:v>
                  </c:pt>
                  <c:pt idx="4">
                    <c:v>MALE</c:v>
                  </c:pt>
                  <c:pt idx="5">
                    <c:v>FEMALE</c:v>
                  </c:pt>
                  <c:pt idx="6">
                    <c:v>MALE</c:v>
                  </c:pt>
                  <c:pt idx="7">
                    <c:v>FEMALE</c:v>
                  </c:pt>
                </c:lvl>
                <c:lvl>
                  <c:pt idx="0">
                    <c:v>2005</c:v>
                  </c:pt>
                  <c:pt idx="2">
                    <c:v>2010</c:v>
                  </c:pt>
                  <c:pt idx="4">
                    <c:v>2015</c:v>
                  </c:pt>
                  <c:pt idx="6">
                    <c:v>2020</c:v>
                  </c:pt>
                </c:lvl>
              </c:multiLvlStrCache>
            </c:multiLvlStrRef>
          </c:cat>
          <c:val>
            <c:numRef>
              <c:f>'HEI - Staff G'!$B$26:$I$26</c:f>
              <c:numCache>
                <c:formatCode>0%</c:formatCode>
                <c:ptCount val="8"/>
                <c:pt idx="0">
                  <c:v>0.57049621363092862</c:v>
                </c:pt>
                <c:pt idx="1">
                  <c:v>0.42950378636907144</c:v>
                </c:pt>
                <c:pt idx="2">
                  <c:v>0.53722111773801651</c:v>
                </c:pt>
                <c:pt idx="3">
                  <c:v>0.46277888226198372</c:v>
                </c:pt>
                <c:pt idx="4">
                  <c:v>0.51869417437356746</c:v>
                </c:pt>
                <c:pt idx="5">
                  <c:v>0.48130582562643276</c:v>
                </c:pt>
                <c:pt idx="6">
                  <c:v>0.49985495684966291</c:v>
                </c:pt>
                <c:pt idx="7">
                  <c:v>0.50014504315033725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66-47A5-B2DB-46B9821A17A7}"/>
            </c:ext>
          </c:extLst>
        </c:ser>
        <c:ser>
          <c:idx val="1"/>
          <c:order val="1"/>
          <c:tx>
            <c:strRef>
              <c:f>'HEI - Staff G'!$A$27</c:f>
              <c:strCache>
                <c:ptCount val="1"/>
                <c:pt idx="0">
                  <c:v>Non-Professional Staff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multiLvlStrRef>
              <c:f>'HEI - Staff G'!$B$24:$I$25</c:f>
              <c:multiLvlStrCache>
                <c:ptCount val="8"/>
                <c:lvl>
                  <c:pt idx="0">
                    <c:v>MALE</c:v>
                  </c:pt>
                  <c:pt idx="1">
                    <c:v>FEMALE</c:v>
                  </c:pt>
                  <c:pt idx="2">
                    <c:v>MALE</c:v>
                  </c:pt>
                  <c:pt idx="3">
                    <c:v>FEMALE</c:v>
                  </c:pt>
                  <c:pt idx="4">
                    <c:v>MALE</c:v>
                  </c:pt>
                  <c:pt idx="5">
                    <c:v>FEMALE</c:v>
                  </c:pt>
                  <c:pt idx="6">
                    <c:v>MALE</c:v>
                  </c:pt>
                  <c:pt idx="7">
                    <c:v>FEMALE</c:v>
                  </c:pt>
                </c:lvl>
                <c:lvl>
                  <c:pt idx="0">
                    <c:v>2005</c:v>
                  </c:pt>
                  <c:pt idx="2">
                    <c:v>2010</c:v>
                  </c:pt>
                  <c:pt idx="4">
                    <c:v>2015</c:v>
                  </c:pt>
                  <c:pt idx="6">
                    <c:v>2020</c:v>
                  </c:pt>
                </c:lvl>
              </c:multiLvlStrCache>
            </c:multiLvlStrRef>
          </c:cat>
          <c:val>
            <c:numRef>
              <c:f>'HEI - Staff G'!$B$27:$I$27</c:f>
              <c:numCache>
                <c:formatCode>0%</c:formatCode>
                <c:ptCount val="8"/>
                <c:pt idx="0">
                  <c:v>0.43379625636159747</c:v>
                </c:pt>
                <c:pt idx="1">
                  <c:v>0.56620374363840265</c:v>
                </c:pt>
                <c:pt idx="2">
                  <c:v>0.40283161287690239</c:v>
                </c:pt>
                <c:pt idx="3">
                  <c:v>0.5971683871230975</c:v>
                </c:pt>
                <c:pt idx="4">
                  <c:v>0.40547502787496642</c:v>
                </c:pt>
                <c:pt idx="5">
                  <c:v>0.59452497212503352</c:v>
                </c:pt>
                <c:pt idx="6">
                  <c:v>0.4236334622562411</c:v>
                </c:pt>
                <c:pt idx="7">
                  <c:v>0.5763665377437589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566-47A5-B2DB-46B9821A17A7}"/>
            </c:ext>
          </c:extLst>
        </c:ser>
        <c:ser>
          <c:idx val="2"/>
          <c:order val="2"/>
          <c:tx>
            <c:strRef>
              <c:f>'HEI - Staff G'!$A$28</c:f>
              <c:strCache>
                <c:ptCount val="1"/>
                <c:pt idx="0">
                  <c:v>Headcount Higher Education Staff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multiLvlStrRef>
              <c:f>'HEI - Staff G'!$B$24:$I$25</c:f>
              <c:multiLvlStrCache>
                <c:ptCount val="8"/>
                <c:lvl>
                  <c:pt idx="0">
                    <c:v>MALE</c:v>
                  </c:pt>
                  <c:pt idx="1">
                    <c:v>FEMALE</c:v>
                  </c:pt>
                  <c:pt idx="2">
                    <c:v>MALE</c:v>
                  </c:pt>
                  <c:pt idx="3">
                    <c:v>FEMALE</c:v>
                  </c:pt>
                  <c:pt idx="4">
                    <c:v>MALE</c:v>
                  </c:pt>
                  <c:pt idx="5">
                    <c:v>FEMALE</c:v>
                  </c:pt>
                  <c:pt idx="6">
                    <c:v>MALE</c:v>
                  </c:pt>
                  <c:pt idx="7">
                    <c:v>FEMALE</c:v>
                  </c:pt>
                </c:lvl>
                <c:lvl>
                  <c:pt idx="0">
                    <c:v>2005</c:v>
                  </c:pt>
                  <c:pt idx="2">
                    <c:v>2010</c:v>
                  </c:pt>
                  <c:pt idx="4">
                    <c:v>2015</c:v>
                  </c:pt>
                  <c:pt idx="6">
                    <c:v>2020</c:v>
                  </c:pt>
                </c:lvl>
              </c:multiLvlStrCache>
            </c:multiLvlStrRef>
          </c:cat>
          <c:val>
            <c:numRef>
              <c:f>'HEI - Staff G'!$B$28:$I$28</c:f>
              <c:numCache>
                <c:formatCode>0%</c:formatCode>
                <c:ptCount val="8"/>
                <c:pt idx="0">
                  <c:v>0.49722594664570718</c:v>
                </c:pt>
                <c:pt idx="1">
                  <c:v>0.50277405335429293</c:v>
                </c:pt>
                <c:pt idx="2">
                  <c:v>0.46735533684031905</c:v>
                </c:pt>
                <c:pt idx="3">
                  <c:v>0.53264466315968106</c:v>
                </c:pt>
                <c:pt idx="4">
                  <c:v>0.46130459355693715</c:v>
                </c:pt>
                <c:pt idx="5">
                  <c:v>0.53869540644306313</c:v>
                </c:pt>
                <c:pt idx="6">
                  <c:v>0.45619742529162982</c:v>
                </c:pt>
                <c:pt idx="7">
                  <c:v>0.54380257470837012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566-47A5-B2DB-46B9821A17A7}"/>
            </c:ext>
          </c:extLst>
        </c:ser>
        <c:dLbls/>
        <c:axId val="80929536"/>
        <c:axId val="80931072"/>
      </c:barChart>
      <c:catAx>
        <c:axId val="809295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0931072"/>
        <c:crosses val="autoZero"/>
        <c:auto val="1"/>
        <c:lblAlgn val="ctr"/>
        <c:lblOffset val="100"/>
      </c:catAx>
      <c:valAx>
        <c:axId val="809310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09295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05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Academic Staff by Gender 2009 - 2020</a:t>
            </a:r>
          </a:p>
        </c:rich>
      </c:tx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'Gender - Academic Staff'!$G$17</c:f>
              <c:strCache>
                <c:ptCount val="1"/>
                <c:pt idx="0">
                  <c:v>Female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'Gender - Academic Staff'!$F$18:$F$29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'Gender - Academic Staff'!$G$18:$G$29</c:f>
              <c:numCache>
                <c:formatCode>0%</c:formatCode>
                <c:ptCount val="12"/>
                <c:pt idx="0">
                  <c:v>0.43670343137254908</c:v>
                </c:pt>
                <c:pt idx="1">
                  <c:v>0.44072164948453602</c:v>
                </c:pt>
                <c:pt idx="2">
                  <c:v>0.44658990256864489</c:v>
                </c:pt>
                <c:pt idx="3">
                  <c:v>0.44811185605409426</c:v>
                </c:pt>
                <c:pt idx="4">
                  <c:v>0.45162013678663526</c:v>
                </c:pt>
                <c:pt idx="5">
                  <c:v>0.45556164383561648</c:v>
                </c:pt>
                <c:pt idx="6">
                  <c:v>0.46458770937685151</c:v>
                </c:pt>
                <c:pt idx="7">
                  <c:v>0.46900536095352108</c:v>
                </c:pt>
                <c:pt idx="8">
                  <c:v>0.47486118893586687</c:v>
                </c:pt>
                <c:pt idx="9">
                  <c:v>0.47924776300490374</c:v>
                </c:pt>
                <c:pt idx="10">
                  <c:v>0.4817345862016984</c:v>
                </c:pt>
                <c:pt idx="11">
                  <c:v>0.48397262297503574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99-444A-BEB7-922693E729A8}"/>
            </c:ext>
          </c:extLst>
        </c:ser>
        <c:ser>
          <c:idx val="1"/>
          <c:order val="1"/>
          <c:tx>
            <c:strRef>
              <c:f>'Gender - Academic Staff'!$H$17</c:f>
              <c:strCache>
                <c:ptCount val="1"/>
                <c:pt idx="0">
                  <c:v>Male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'Gender - Academic Staff'!$F$18:$F$29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'Gender - Academic Staff'!$H$18:$H$29</c:f>
              <c:numCache>
                <c:formatCode>0%</c:formatCode>
                <c:ptCount val="12"/>
                <c:pt idx="0">
                  <c:v>0.56329656862745092</c:v>
                </c:pt>
                <c:pt idx="1">
                  <c:v>0.55927835051546393</c:v>
                </c:pt>
                <c:pt idx="2">
                  <c:v>0.55341009743135516</c:v>
                </c:pt>
                <c:pt idx="3">
                  <c:v>0.55188814394590557</c:v>
                </c:pt>
                <c:pt idx="4">
                  <c:v>0.54837986321336474</c:v>
                </c:pt>
                <c:pt idx="5">
                  <c:v>0.54443835616438363</c:v>
                </c:pt>
                <c:pt idx="6">
                  <c:v>0.53541229062314855</c:v>
                </c:pt>
                <c:pt idx="7">
                  <c:v>0.53099463904647903</c:v>
                </c:pt>
                <c:pt idx="8">
                  <c:v>0.5251388110641334</c:v>
                </c:pt>
                <c:pt idx="9">
                  <c:v>0.52075223699509643</c:v>
                </c:pt>
                <c:pt idx="10">
                  <c:v>0.5182654137983016</c:v>
                </c:pt>
                <c:pt idx="11">
                  <c:v>0.51602737702496426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999-444A-BEB7-922693E729A8}"/>
            </c:ext>
          </c:extLst>
        </c:ser>
        <c:dLbls/>
        <c:marker val="1"/>
        <c:axId val="82124800"/>
        <c:axId val="82126336"/>
      </c:lineChart>
      <c:catAx>
        <c:axId val="821248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126336"/>
        <c:crosses val="autoZero"/>
        <c:auto val="1"/>
        <c:lblAlgn val="ctr"/>
        <c:lblOffset val="100"/>
      </c:catAx>
      <c:valAx>
        <c:axId val="821263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1248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Age of academic staff in 2020 </a:t>
            </a:r>
          </a:p>
        </c:rich>
      </c:tx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'Age Academic Staff'!$B$32</c:f>
              <c:strCache>
                <c:ptCount val="1"/>
                <c:pt idx="0">
                  <c:v>Male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'Age Academic Staff'!$A$33:$A$41</c:f>
              <c:strCache>
                <c:ptCount val="9"/>
                <c:pt idx="0">
                  <c:v> UNDER 25 YEARS</c:v>
                </c:pt>
                <c:pt idx="1">
                  <c:v>25  -  34</c:v>
                </c:pt>
                <c:pt idx="2">
                  <c:v>35  -  44</c:v>
                </c:pt>
                <c:pt idx="3">
                  <c:v>45  -  54</c:v>
                </c:pt>
                <c:pt idx="4">
                  <c:v>55  -  59</c:v>
                </c:pt>
                <c:pt idx="5">
                  <c:v> 60  -  62</c:v>
                </c:pt>
                <c:pt idx="6">
                  <c:v> 63  -  65</c:v>
                </c:pt>
                <c:pt idx="7">
                  <c:v>66  -  69</c:v>
                </c:pt>
                <c:pt idx="8">
                  <c:v>70 YEARS AND OVER</c:v>
                </c:pt>
              </c:strCache>
            </c:strRef>
          </c:cat>
          <c:val>
            <c:numRef>
              <c:f>'Age Academic Staff'!$B$33:$B$41</c:f>
              <c:numCache>
                <c:formatCode>0%</c:formatCode>
                <c:ptCount val="9"/>
                <c:pt idx="0">
                  <c:v>0.41176470588235298</c:v>
                </c:pt>
                <c:pt idx="1">
                  <c:v>0.46742284357689268</c:v>
                </c:pt>
                <c:pt idx="2">
                  <c:v>0.49178383872607151</c:v>
                </c:pt>
                <c:pt idx="3">
                  <c:v>0.52802558491836382</c:v>
                </c:pt>
                <c:pt idx="4">
                  <c:v>0.55573248407643316</c:v>
                </c:pt>
                <c:pt idx="5">
                  <c:v>0.57470355731225298</c:v>
                </c:pt>
                <c:pt idx="6">
                  <c:v>0.57854984894259831</c:v>
                </c:pt>
                <c:pt idx="7">
                  <c:v>0.76521739130434774</c:v>
                </c:pt>
                <c:pt idx="8">
                  <c:v>0.7681159420289857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26-499C-B657-936ACC749280}"/>
            </c:ext>
          </c:extLst>
        </c:ser>
        <c:ser>
          <c:idx val="1"/>
          <c:order val="1"/>
          <c:tx>
            <c:strRef>
              <c:f>'Age Academic Staff'!$C$32</c:f>
              <c:strCache>
                <c:ptCount val="1"/>
                <c:pt idx="0">
                  <c:v>Female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'Age Academic Staff'!$A$33:$A$41</c:f>
              <c:strCache>
                <c:ptCount val="9"/>
                <c:pt idx="0">
                  <c:v> UNDER 25 YEARS</c:v>
                </c:pt>
                <c:pt idx="1">
                  <c:v>25  -  34</c:v>
                </c:pt>
                <c:pt idx="2">
                  <c:v>35  -  44</c:v>
                </c:pt>
                <c:pt idx="3">
                  <c:v>45  -  54</c:v>
                </c:pt>
                <c:pt idx="4">
                  <c:v>55  -  59</c:v>
                </c:pt>
                <c:pt idx="5">
                  <c:v> 60  -  62</c:v>
                </c:pt>
                <c:pt idx="6">
                  <c:v> 63  -  65</c:v>
                </c:pt>
                <c:pt idx="7">
                  <c:v>66  -  69</c:v>
                </c:pt>
                <c:pt idx="8">
                  <c:v>70 YEARS AND OVER</c:v>
                </c:pt>
              </c:strCache>
            </c:strRef>
          </c:cat>
          <c:val>
            <c:numRef>
              <c:f>'Age Academic Staff'!$C$33:$C$41</c:f>
              <c:numCache>
                <c:formatCode>0%</c:formatCode>
                <c:ptCount val="9"/>
                <c:pt idx="0">
                  <c:v>0.58823529411764697</c:v>
                </c:pt>
                <c:pt idx="1">
                  <c:v>0.53257715642310743</c:v>
                </c:pt>
                <c:pt idx="2">
                  <c:v>0.50821616127392832</c:v>
                </c:pt>
                <c:pt idx="3">
                  <c:v>0.47197441508163612</c:v>
                </c:pt>
                <c:pt idx="4">
                  <c:v>0.44426751592356689</c:v>
                </c:pt>
                <c:pt idx="5">
                  <c:v>0.42529644268774702</c:v>
                </c:pt>
                <c:pt idx="6">
                  <c:v>0.42145015105740186</c:v>
                </c:pt>
                <c:pt idx="7">
                  <c:v>0.23478260869565218</c:v>
                </c:pt>
                <c:pt idx="8">
                  <c:v>0.2318840579710145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F26-499C-B657-936ACC749280}"/>
            </c:ext>
          </c:extLst>
        </c:ser>
        <c:dLbls/>
        <c:marker val="1"/>
        <c:axId val="82159488"/>
        <c:axId val="82161024"/>
      </c:lineChart>
      <c:catAx>
        <c:axId val="821594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161024"/>
        <c:crosses val="autoZero"/>
        <c:auto val="1"/>
        <c:lblAlgn val="ctr"/>
        <c:lblOffset val="100"/>
      </c:catAx>
      <c:valAx>
        <c:axId val="821610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1594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7936BA-EB13-413A-9D6C-B7593A4E9CD8}" type="doc">
      <dgm:prSet loTypeId="urn:microsoft.com/office/officeart/2005/8/layout/bProcess2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49DCB148-53EB-40AA-BD71-D28BAB0C2EBB}">
      <dgm:prSet custT="1"/>
      <dgm:spPr/>
      <dgm:t>
        <a:bodyPr/>
        <a:lstStyle/>
        <a:p>
          <a:pPr rtl="0"/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NACI Committee on SET4WOMEN</a:t>
          </a:r>
        </a:p>
        <a:p>
          <a:pPr rtl="0"/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rtl="0"/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FACING THE FACTS REPORTS (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2004  and 2009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) – (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2019 Iteration) </a:t>
          </a:r>
        </a:p>
      </dgm:t>
    </dgm:pt>
    <dgm:pt modelId="{48C172D8-CF7D-4259-BC02-4790D0E96BCA}" type="parTrans" cxnId="{28163CAB-853F-4AEB-83B3-68294840CAA2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0F4FA8-FD60-4F2C-8A6B-62536D05CDC0}" type="sibTrans" cxnId="{28163CAB-853F-4AEB-83B3-68294840CAA2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C59DFA-3530-47CF-A7F7-06E43026DBBE}" type="pres">
      <dgm:prSet presAssocID="{887936BA-EB13-413A-9D6C-B7593A4E9CD8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ZA"/>
        </a:p>
      </dgm:t>
    </dgm:pt>
    <dgm:pt modelId="{FDA23B4B-FA29-4460-8618-D675FBABEDF2}" type="pres">
      <dgm:prSet presAssocID="{49DCB148-53EB-40AA-BD71-D28BAB0C2EBB}" presName="firstNode" presStyleLbl="node1" presStyleIdx="0" presStyleCnt="1" custLinFactNeighborX="98" custLinFactNeighborY="-4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06EDB245-940B-4286-B821-5D127AF6FDD0}" type="presOf" srcId="{887936BA-EB13-413A-9D6C-B7593A4E9CD8}" destId="{1FC59DFA-3530-47CF-A7F7-06E43026DBBE}" srcOrd="0" destOrd="0" presId="urn:microsoft.com/office/officeart/2005/8/layout/bProcess2"/>
    <dgm:cxn modelId="{C12EBF2F-A82B-4846-A2F6-1B62D389F260}" type="presOf" srcId="{49DCB148-53EB-40AA-BD71-D28BAB0C2EBB}" destId="{FDA23B4B-FA29-4460-8618-D675FBABEDF2}" srcOrd="0" destOrd="0" presId="urn:microsoft.com/office/officeart/2005/8/layout/bProcess2"/>
    <dgm:cxn modelId="{28163CAB-853F-4AEB-83B3-68294840CAA2}" srcId="{887936BA-EB13-413A-9D6C-B7593A4E9CD8}" destId="{49DCB148-53EB-40AA-BD71-D28BAB0C2EBB}" srcOrd="0" destOrd="0" parTransId="{48C172D8-CF7D-4259-BC02-4790D0E96BCA}" sibTransId="{340F4FA8-FD60-4F2C-8A6B-62536D05CDC0}"/>
    <dgm:cxn modelId="{E92E169C-42ED-4804-A34E-9ABCA4854F02}" type="presParOf" srcId="{1FC59DFA-3530-47CF-A7F7-06E43026DBBE}" destId="{FDA23B4B-FA29-4460-8618-D675FBABEDF2}" srcOrd="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5A537A-5CFA-4AEA-8B14-C0AF3375B069}" type="doc">
      <dgm:prSet loTypeId="urn:microsoft.com/office/officeart/2005/8/layout/hierarchy4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CB8E44DB-E402-4F50-A919-C79A48CE6D19}">
      <dgm:prSet custT="1"/>
      <dgm:spPr/>
      <dgm:t>
        <a:bodyPr/>
        <a:lstStyle/>
        <a:p>
          <a:pPr rtl="0"/>
          <a:r>
            <a:rPr lang="en-ZA" sz="2800" dirty="0">
              <a:latin typeface="Arial" panose="020B0604020202020204" pitchFamily="34" charset="0"/>
              <a:cs typeface="Arial" panose="020B0604020202020204" pitchFamily="34" charset="0"/>
            </a:rPr>
            <a:t>National Advisory Council on Innovation (NACI) Strategic Programme on Transformation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6E5677-F58A-46C6-A722-65F4BCAEFDCA}" type="parTrans" cxnId="{31B8B15D-6BD0-497F-9B29-77FF455D9E6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F4B8F0-4C47-47B6-8008-2E2B9454F58F}" type="sibTrans" cxnId="{31B8B15D-6BD0-497F-9B29-77FF455D9E6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10D909-BCC8-4D45-8296-02C2405AF1AA}">
      <dgm:prSet phldrT="[Text]" custT="1"/>
      <dgm:spPr/>
      <dgm:t>
        <a:bodyPr/>
        <a:lstStyle/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dirty="0">
              <a:latin typeface="Arial" panose="020B0604020202020204" pitchFamily="34" charset="0"/>
              <a:cs typeface="Arial" panose="020B0604020202020204" pitchFamily="34" charset="0"/>
            </a:rPr>
            <a:t>3 Pillars 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dirty="0">
              <a:latin typeface="Arial" panose="020B0604020202020204" pitchFamily="34" charset="0"/>
              <a:cs typeface="Arial" panose="020B0604020202020204" pitchFamily="34" charset="0"/>
            </a:rPr>
            <a:t>1 Strengthening Human Capital Development; 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dirty="0">
              <a:latin typeface="Arial" panose="020B0604020202020204" pitchFamily="34" charset="0"/>
              <a:cs typeface="Arial" panose="020B0604020202020204" pitchFamily="34" charset="0"/>
            </a:rPr>
            <a:t>2. Strengthening Economic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dirty="0">
              <a:latin typeface="Arial" panose="020B0604020202020204" pitchFamily="34" charset="0"/>
              <a:cs typeface="Arial" panose="020B0604020202020204" pitchFamily="34" charset="0"/>
            </a:rPr>
            <a:t>Transformation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dirty="0">
              <a:latin typeface="Arial" panose="020B0604020202020204" pitchFamily="34" charset="0"/>
              <a:cs typeface="Arial" panose="020B0604020202020204" pitchFamily="34" charset="0"/>
            </a:rPr>
            <a:t>3 Strengthening Institutions in the NSI;  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dirty="0">
              <a:latin typeface="Arial" panose="020B0604020202020204" pitchFamily="34" charset="0"/>
              <a:cs typeface="Arial" panose="020B0604020202020204" pitchFamily="34" charset="0"/>
            </a:rPr>
            <a:t>Enabling environment to transform the NSI</a:t>
          </a:r>
        </a:p>
      </dgm:t>
    </dgm:pt>
    <dgm:pt modelId="{2B7CDB97-2773-478F-9732-AAAFEE094A1E}" type="parTrans" cxnId="{60E88D9E-B7DC-4ACB-93F5-699E917A148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F11FAE-BBFB-4B53-9566-293FAD0D1F91}" type="sibTrans" cxnId="{60E88D9E-B7DC-4ACB-93F5-699E917A148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7318ED-1B26-41B6-B4E4-8FB2CB098DDA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Re-introduction of </a:t>
          </a:r>
          <a:r>
            <a:rPr lang="en-ZA" sz="1600" dirty="0">
              <a:latin typeface="Arial" panose="020B0604020202020204" pitchFamily="34" charset="0"/>
              <a:cs typeface="Arial" panose="020B0604020202020204" pitchFamily="34" charset="0"/>
            </a:rPr>
            <a:t>the NACI Facing the Facts 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B6D48A-073E-410A-A45A-46BFB883AEFD}" type="parTrans" cxnId="{289FC413-60B7-4A8A-A357-5E9F6E41E5C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D18B50-6690-4EC8-A0C8-072B5D4F2DE0}" type="sibTrans" cxnId="{289FC413-60B7-4A8A-A357-5E9F6E41E5C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5BB067-E1D7-4A5C-902F-8067071E4BEA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Development of measurements and indicators</a:t>
          </a:r>
        </a:p>
        <a:p>
          <a:pPr rtl="0"/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E5185E-5C77-4FC9-A0AD-9EB46E5D3450}" type="parTrans" cxnId="{E0A6AE30-9684-49A0-B361-80597C4283A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8A2F6A-C65F-4F24-93C4-52CB17E01EBC}" type="sibTrans" cxnId="{E0A6AE30-9684-49A0-B361-80597C4283A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03E85C-05AA-40F1-8D1A-0FE2DB02CE69}" type="pres">
      <dgm:prSet presAssocID="{DE5A537A-5CFA-4AEA-8B14-C0AF3375B0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15DFCC1C-4B79-4E16-9D91-FCF6EEED65B2}" type="pres">
      <dgm:prSet presAssocID="{CB8E44DB-E402-4F50-A919-C79A48CE6D19}" presName="vertOne" presStyleCnt="0"/>
      <dgm:spPr/>
    </dgm:pt>
    <dgm:pt modelId="{2271ADA4-D2B8-4338-8971-7F0A482D7682}" type="pres">
      <dgm:prSet presAssocID="{CB8E44DB-E402-4F50-A919-C79A48CE6D19}" presName="txOne" presStyleLbl="node0" presStyleIdx="0" presStyleCnt="1" custScaleY="46888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2B3124CC-DA4F-4F7B-947F-5256A41A7BC4}" type="pres">
      <dgm:prSet presAssocID="{CB8E44DB-E402-4F50-A919-C79A48CE6D19}" presName="parTransOne" presStyleCnt="0"/>
      <dgm:spPr/>
    </dgm:pt>
    <dgm:pt modelId="{68926335-0746-40C6-9F47-CF9E2D4030B2}" type="pres">
      <dgm:prSet presAssocID="{CB8E44DB-E402-4F50-A919-C79A48CE6D19}" presName="horzOne" presStyleCnt="0"/>
      <dgm:spPr/>
    </dgm:pt>
    <dgm:pt modelId="{EBDAA740-CA00-43AD-A936-D69349A3B646}" type="pres">
      <dgm:prSet presAssocID="{5F7318ED-1B26-41B6-B4E4-8FB2CB098DDA}" presName="vertTwo" presStyleCnt="0"/>
      <dgm:spPr/>
    </dgm:pt>
    <dgm:pt modelId="{7CDA6291-BB86-42F7-AA88-4B33A2AB7520}" type="pres">
      <dgm:prSet presAssocID="{5F7318ED-1B26-41B6-B4E4-8FB2CB098DDA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F3EC71B8-025C-41B9-A27E-AA740B46700F}" type="pres">
      <dgm:prSet presAssocID="{5F7318ED-1B26-41B6-B4E4-8FB2CB098DDA}" presName="horzTwo" presStyleCnt="0"/>
      <dgm:spPr/>
    </dgm:pt>
    <dgm:pt modelId="{5BDBBDD2-084D-4877-ABC3-B3C504BEBC01}" type="pres">
      <dgm:prSet presAssocID="{B1D18B50-6690-4EC8-A0C8-072B5D4F2DE0}" presName="sibSpaceTwo" presStyleCnt="0"/>
      <dgm:spPr/>
    </dgm:pt>
    <dgm:pt modelId="{36F6BFA2-70DF-42CE-886D-A6334E36E50C}" type="pres">
      <dgm:prSet presAssocID="{945BB067-E1D7-4A5C-902F-8067071E4BEA}" presName="vertTwo" presStyleCnt="0"/>
      <dgm:spPr/>
    </dgm:pt>
    <dgm:pt modelId="{4FB72EA1-F9A4-42AC-AB6D-AED7346E1A9E}" type="pres">
      <dgm:prSet presAssocID="{945BB067-E1D7-4A5C-902F-8067071E4BEA}" presName="txTwo" presStyleLbl="node2" presStyleIdx="1" presStyleCnt="3" custLinFactNeighborY="98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0D26CD88-7853-40CC-A362-616BAEF1FC35}" type="pres">
      <dgm:prSet presAssocID="{945BB067-E1D7-4A5C-902F-8067071E4BEA}" presName="horzTwo" presStyleCnt="0"/>
      <dgm:spPr/>
    </dgm:pt>
    <dgm:pt modelId="{1E99A202-4CCF-4EB8-A391-FB86238683EE}" type="pres">
      <dgm:prSet presAssocID="{148A2F6A-C65F-4F24-93C4-52CB17E01EBC}" presName="sibSpaceTwo" presStyleCnt="0"/>
      <dgm:spPr/>
    </dgm:pt>
    <dgm:pt modelId="{8DAA8D78-15DB-43B7-9484-BFBDBBD508CC}" type="pres">
      <dgm:prSet presAssocID="{E910D909-BCC8-4D45-8296-02C2405AF1AA}" presName="vertTwo" presStyleCnt="0"/>
      <dgm:spPr/>
    </dgm:pt>
    <dgm:pt modelId="{F2604B69-D297-493C-9A85-716E77799564}" type="pres">
      <dgm:prSet presAssocID="{E910D909-BCC8-4D45-8296-02C2405AF1AA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EC95DA1D-54F5-4BF0-9EE4-856D9831A2D5}" type="pres">
      <dgm:prSet presAssocID="{E910D909-BCC8-4D45-8296-02C2405AF1AA}" presName="horzTwo" presStyleCnt="0"/>
      <dgm:spPr/>
    </dgm:pt>
  </dgm:ptLst>
  <dgm:cxnLst>
    <dgm:cxn modelId="{DAC28EE1-20FC-4FE5-80EE-618554287394}" type="presOf" srcId="{CB8E44DB-E402-4F50-A919-C79A48CE6D19}" destId="{2271ADA4-D2B8-4338-8971-7F0A482D7682}" srcOrd="0" destOrd="0" presId="urn:microsoft.com/office/officeart/2005/8/layout/hierarchy4"/>
    <dgm:cxn modelId="{77A3F35D-5EC9-48EF-BC18-B69CF23E3F42}" type="presOf" srcId="{945BB067-E1D7-4A5C-902F-8067071E4BEA}" destId="{4FB72EA1-F9A4-42AC-AB6D-AED7346E1A9E}" srcOrd="0" destOrd="0" presId="urn:microsoft.com/office/officeart/2005/8/layout/hierarchy4"/>
    <dgm:cxn modelId="{A87A0F96-D880-4929-AC54-8AE01080024A}" type="presOf" srcId="{DE5A537A-5CFA-4AEA-8B14-C0AF3375B069}" destId="{9403E85C-05AA-40F1-8D1A-0FE2DB02CE69}" srcOrd="0" destOrd="0" presId="urn:microsoft.com/office/officeart/2005/8/layout/hierarchy4"/>
    <dgm:cxn modelId="{289FC413-60B7-4A8A-A357-5E9F6E41E5CE}" srcId="{CB8E44DB-E402-4F50-A919-C79A48CE6D19}" destId="{5F7318ED-1B26-41B6-B4E4-8FB2CB098DDA}" srcOrd="0" destOrd="0" parTransId="{CBB6D48A-073E-410A-A45A-46BFB883AEFD}" sibTransId="{B1D18B50-6690-4EC8-A0C8-072B5D4F2DE0}"/>
    <dgm:cxn modelId="{31B8B15D-6BD0-497F-9B29-77FF455D9E6F}" srcId="{DE5A537A-5CFA-4AEA-8B14-C0AF3375B069}" destId="{CB8E44DB-E402-4F50-A919-C79A48CE6D19}" srcOrd="0" destOrd="0" parTransId="{776E5677-F58A-46C6-A722-65F4BCAEFDCA}" sibTransId="{1DF4B8F0-4C47-47B6-8008-2E2B9454F58F}"/>
    <dgm:cxn modelId="{E0A6AE30-9684-49A0-B361-80597C4283A3}" srcId="{CB8E44DB-E402-4F50-A919-C79A48CE6D19}" destId="{945BB067-E1D7-4A5C-902F-8067071E4BEA}" srcOrd="1" destOrd="0" parTransId="{F1E5185E-5C77-4FC9-A0AD-9EB46E5D3450}" sibTransId="{148A2F6A-C65F-4F24-93C4-52CB17E01EBC}"/>
    <dgm:cxn modelId="{0901EF53-3EA3-4CBB-9F5C-17DA05A170C5}" type="presOf" srcId="{5F7318ED-1B26-41B6-B4E4-8FB2CB098DDA}" destId="{7CDA6291-BB86-42F7-AA88-4B33A2AB7520}" srcOrd="0" destOrd="0" presId="urn:microsoft.com/office/officeart/2005/8/layout/hierarchy4"/>
    <dgm:cxn modelId="{60E88D9E-B7DC-4ACB-93F5-699E917A148A}" srcId="{CB8E44DB-E402-4F50-A919-C79A48CE6D19}" destId="{E910D909-BCC8-4D45-8296-02C2405AF1AA}" srcOrd="2" destOrd="0" parTransId="{2B7CDB97-2773-478F-9732-AAAFEE094A1E}" sibTransId="{9CF11FAE-BBFB-4B53-9566-293FAD0D1F91}"/>
    <dgm:cxn modelId="{E1D93FB0-E0DD-434F-A303-3F68317ADFE2}" type="presOf" srcId="{E910D909-BCC8-4D45-8296-02C2405AF1AA}" destId="{F2604B69-D297-493C-9A85-716E77799564}" srcOrd="0" destOrd="0" presId="urn:microsoft.com/office/officeart/2005/8/layout/hierarchy4"/>
    <dgm:cxn modelId="{ED2BB4ED-AD1B-446E-84C2-370DBA545395}" type="presParOf" srcId="{9403E85C-05AA-40F1-8D1A-0FE2DB02CE69}" destId="{15DFCC1C-4B79-4E16-9D91-FCF6EEED65B2}" srcOrd="0" destOrd="0" presId="urn:microsoft.com/office/officeart/2005/8/layout/hierarchy4"/>
    <dgm:cxn modelId="{C4592F0E-1525-4F9A-83D6-B604644836F1}" type="presParOf" srcId="{15DFCC1C-4B79-4E16-9D91-FCF6EEED65B2}" destId="{2271ADA4-D2B8-4338-8971-7F0A482D7682}" srcOrd="0" destOrd="0" presId="urn:microsoft.com/office/officeart/2005/8/layout/hierarchy4"/>
    <dgm:cxn modelId="{305944C0-B435-486B-8CD3-8526DEA1A9DF}" type="presParOf" srcId="{15DFCC1C-4B79-4E16-9D91-FCF6EEED65B2}" destId="{2B3124CC-DA4F-4F7B-947F-5256A41A7BC4}" srcOrd="1" destOrd="0" presId="urn:microsoft.com/office/officeart/2005/8/layout/hierarchy4"/>
    <dgm:cxn modelId="{456E6C52-BF65-42BF-A57F-BD6E331A8FBF}" type="presParOf" srcId="{15DFCC1C-4B79-4E16-9D91-FCF6EEED65B2}" destId="{68926335-0746-40C6-9F47-CF9E2D4030B2}" srcOrd="2" destOrd="0" presId="urn:microsoft.com/office/officeart/2005/8/layout/hierarchy4"/>
    <dgm:cxn modelId="{C30E4C2F-4264-46C4-95AD-A4BD9CD9C821}" type="presParOf" srcId="{68926335-0746-40C6-9F47-CF9E2D4030B2}" destId="{EBDAA740-CA00-43AD-A936-D69349A3B646}" srcOrd="0" destOrd="0" presId="urn:microsoft.com/office/officeart/2005/8/layout/hierarchy4"/>
    <dgm:cxn modelId="{70BFE64A-30C4-46AF-84DB-69E4D0F02E5E}" type="presParOf" srcId="{EBDAA740-CA00-43AD-A936-D69349A3B646}" destId="{7CDA6291-BB86-42F7-AA88-4B33A2AB7520}" srcOrd="0" destOrd="0" presId="urn:microsoft.com/office/officeart/2005/8/layout/hierarchy4"/>
    <dgm:cxn modelId="{FE767125-6099-4EA1-941B-D832CE064B06}" type="presParOf" srcId="{EBDAA740-CA00-43AD-A936-D69349A3B646}" destId="{F3EC71B8-025C-41B9-A27E-AA740B46700F}" srcOrd="1" destOrd="0" presId="urn:microsoft.com/office/officeart/2005/8/layout/hierarchy4"/>
    <dgm:cxn modelId="{73294EB8-89A9-4408-BCF5-6057D7919AB8}" type="presParOf" srcId="{68926335-0746-40C6-9F47-CF9E2D4030B2}" destId="{5BDBBDD2-084D-4877-ABC3-B3C504BEBC01}" srcOrd="1" destOrd="0" presId="urn:microsoft.com/office/officeart/2005/8/layout/hierarchy4"/>
    <dgm:cxn modelId="{FCB94080-4E86-485E-A890-DA643FF5E379}" type="presParOf" srcId="{68926335-0746-40C6-9F47-CF9E2D4030B2}" destId="{36F6BFA2-70DF-42CE-886D-A6334E36E50C}" srcOrd="2" destOrd="0" presId="urn:microsoft.com/office/officeart/2005/8/layout/hierarchy4"/>
    <dgm:cxn modelId="{54B97FFC-8C20-4F5A-B8D1-46F1959D85AA}" type="presParOf" srcId="{36F6BFA2-70DF-42CE-886D-A6334E36E50C}" destId="{4FB72EA1-F9A4-42AC-AB6D-AED7346E1A9E}" srcOrd="0" destOrd="0" presId="urn:microsoft.com/office/officeart/2005/8/layout/hierarchy4"/>
    <dgm:cxn modelId="{22ADAC50-1B6F-42D3-ABCD-183D4DE3296C}" type="presParOf" srcId="{36F6BFA2-70DF-42CE-886D-A6334E36E50C}" destId="{0D26CD88-7853-40CC-A362-616BAEF1FC35}" srcOrd="1" destOrd="0" presId="urn:microsoft.com/office/officeart/2005/8/layout/hierarchy4"/>
    <dgm:cxn modelId="{FCD5E72B-354A-4E9B-AAFD-7F03480D5819}" type="presParOf" srcId="{68926335-0746-40C6-9F47-CF9E2D4030B2}" destId="{1E99A202-4CCF-4EB8-A391-FB86238683EE}" srcOrd="3" destOrd="0" presId="urn:microsoft.com/office/officeart/2005/8/layout/hierarchy4"/>
    <dgm:cxn modelId="{6B9AC347-116D-4157-AA4B-0E508842DDFA}" type="presParOf" srcId="{68926335-0746-40C6-9F47-CF9E2D4030B2}" destId="{8DAA8D78-15DB-43B7-9484-BFBDBBD508CC}" srcOrd="4" destOrd="0" presId="urn:microsoft.com/office/officeart/2005/8/layout/hierarchy4"/>
    <dgm:cxn modelId="{177E007E-A176-40ED-99FF-E62E9739DC1A}" type="presParOf" srcId="{8DAA8D78-15DB-43B7-9484-BFBDBBD508CC}" destId="{F2604B69-D297-493C-9A85-716E77799564}" srcOrd="0" destOrd="0" presId="urn:microsoft.com/office/officeart/2005/8/layout/hierarchy4"/>
    <dgm:cxn modelId="{98BDCC5E-77FE-4DF7-A059-D9930BDE46A6}" type="presParOf" srcId="{8DAA8D78-15DB-43B7-9484-BFBDBBD508CC}" destId="{EC95DA1D-54F5-4BF0-9EE4-856D9831A2D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0C757E-27F8-40D5-BB61-20888D15DF91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23944A-20BF-4A6D-A25B-6BF066503D6B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Education </a:t>
          </a:r>
        </a:p>
      </dgm:t>
    </dgm:pt>
    <dgm:pt modelId="{9AD69786-9719-41C7-BC4C-D296FB5FCD34}" type="parTrans" cxnId="{4CB0F011-0684-41A2-9B3A-88E514B09CC1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2500AA-FF6A-4A76-9C8E-E0D8C1393510}" type="sibTrans" cxnId="{4CB0F011-0684-41A2-9B3A-88E514B09CC1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33CE9E-0F8C-426D-A215-5FF9E68EA719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Enrolment and Graduation </a:t>
          </a:r>
        </a:p>
      </dgm:t>
    </dgm:pt>
    <dgm:pt modelId="{362BED7F-37D5-4546-8D73-72C6965A384E}" type="parTrans" cxnId="{875444E0-A4E4-4F95-89BA-DB80428B47F8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D7806A-261B-4C2A-8C36-EAD9646C58DF}" type="sibTrans" cxnId="{875444E0-A4E4-4F95-89BA-DB80428B47F8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ABD7EC-60C9-4F3C-B49A-85653D2BF394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Africans and Women </a:t>
          </a:r>
        </a:p>
      </dgm:t>
    </dgm:pt>
    <dgm:pt modelId="{2E5B6B0A-A0BB-467E-B321-1C0825F48A4C}" type="parTrans" cxnId="{3B3E5B07-AED6-416A-B52B-64BD455E752F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516EA1-A39B-4FC8-8BD1-B8EB3203426C}" type="sibTrans" cxnId="{3B3E5B07-AED6-416A-B52B-64BD455E752F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93168A-2F14-4862-B4D3-060EF4D95F8A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Employment</a:t>
          </a:r>
        </a:p>
      </dgm:t>
    </dgm:pt>
    <dgm:pt modelId="{CB37B24B-A691-488E-B0B5-6CAAF50FA39A}" type="parTrans" cxnId="{32A67D93-3E8F-45E0-8FB3-19B4DFDF4D3A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73B22E-F780-4322-AB00-DB4B2770E6BD}" type="sibTrans" cxnId="{32A67D93-3E8F-45E0-8FB3-19B4DFDF4D3A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5A2BDB-47B0-4718-9D27-3B44644053AD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Researchers: White and Men</a:t>
          </a:r>
        </a:p>
      </dgm:t>
    </dgm:pt>
    <dgm:pt modelId="{FF094E55-5E4A-4D75-913C-6AD4A33315C2}" type="parTrans" cxnId="{76CAAEF3-8621-4DDF-94D8-6D738F264358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E2B302-A36A-49C7-BEB0-315A8FF639E9}" type="sibTrans" cxnId="{76CAAEF3-8621-4DDF-94D8-6D738F264358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77B32B-D47B-4594-9567-6A886D7E3789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NRF Rating: White and Men</a:t>
          </a:r>
        </a:p>
      </dgm:t>
    </dgm:pt>
    <dgm:pt modelId="{EAD61414-CDEE-43A4-BFFF-B2F36B970109}" type="parTrans" cxnId="{79374253-C024-4C34-9333-1B40EA9EFBC0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A8DFA3-3FFB-4CB9-B54D-CF1B27BF08FA}" type="sibTrans" cxnId="{79374253-C024-4C34-9333-1B40EA9EFBC0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6B4966-0D20-4EAC-85E2-2805E8F41EC1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Publications: White and Men</a:t>
          </a:r>
        </a:p>
      </dgm:t>
    </dgm:pt>
    <dgm:pt modelId="{7635EF5D-612B-4A82-B0CF-9FA20614A3A2}" type="parTrans" cxnId="{94F923F9-2A02-4F13-BAD4-36B9A8A36CAC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D92D4D-1189-4503-9A63-58906A099230}" type="sibTrans" cxnId="{94F923F9-2A02-4F13-BAD4-36B9A8A36CAC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C79C35-CCE1-406E-9DDA-55FEB2461DC6}" type="pres">
      <dgm:prSet presAssocID="{0B0C757E-27F8-40D5-BB61-20888D15DF91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87E2F4B0-C1C0-4EE1-80C2-8AD37008034F}" type="pres">
      <dgm:prSet presAssocID="{0B0C757E-27F8-40D5-BB61-20888D15DF91}" presName="dummyMaxCanvas" presStyleCnt="0"/>
      <dgm:spPr/>
    </dgm:pt>
    <dgm:pt modelId="{6587BB85-D5D1-491A-9A2D-E5D615038E9F}" type="pres">
      <dgm:prSet presAssocID="{0B0C757E-27F8-40D5-BB61-20888D15DF91}" presName="parentComposite" presStyleCnt="0"/>
      <dgm:spPr/>
    </dgm:pt>
    <dgm:pt modelId="{7EEE4312-2483-4F2D-AB82-4C5BC751039C}" type="pres">
      <dgm:prSet presAssocID="{0B0C757E-27F8-40D5-BB61-20888D15DF91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ZA"/>
        </a:p>
      </dgm:t>
    </dgm:pt>
    <dgm:pt modelId="{4E854ADC-A96D-4AB5-BA9A-548B15FF4FE0}" type="pres">
      <dgm:prSet presAssocID="{0B0C757E-27F8-40D5-BB61-20888D15DF91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ZA"/>
        </a:p>
      </dgm:t>
    </dgm:pt>
    <dgm:pt modelId="{3F8A9149-A087-431C-8584-B07192BFF536}" type="pres">
      <dgm:prSet presAssocID="{0B0C757E-27F8-40D5-BB61-20888D15DF91}" presName="childrenComposite" presStyleCnt="0"/>
      <dgm:spPr/>
    </dgm:pt>
    <dgm:pt modelId="{D526B64C-D4CB-4145-BCBA-D2B0177080D6}" type="pres">
      <dgm:prSet presAssocID="{0B0C757E-27F8-40D5-BB61-20888D15DF91}" presName="dummyMaxCanvas_ChildArea" presStyleCnt="0"/>
      <dgm:spPr/>
    </dgm:pt>
    <dgm:pt modelId="{78A7BD5D-E594-4F01-B063-5E84D2D4E7B0}" type="pres">
      <dgm:prSet presAssocID="{0B0C757E-27F8-40D5-BB61-20888D15DF91}" presName="fulcrum" presStyleLbl="alignAccFollowNode1" presStyleIdx="2" presStyleCnt="4"/>
      <dgm:spPr/>
    </dgm:pt>
    <dgm:pt modelId="{F98735F5-5F8A-4F0D-87F0-6BCD3CFD00A6}" type="pres">
      <dgm:prSet presAssocID="{0B0C757E-27F8-40D5-BB61-20888D15DF91}" presName="balance_23" presStyleLbl="alignAccFollowNode1" presStyleIdx="3" presStyleCnt="4">
        <dgm:presLayoutVars>
          <dgm:bulletEnabled val="1"/>
        </dgm:presLayoutVars>
      </dgm:prSet>
      <dgm:spPr/>
    </dgm:pt>
    <dgm:pt modelId="{20E9B69D-483D-4DF3-B428-30CCACF7FE15}" type="pres">
      <dgm:prSet presAssocID="{0B0C757E-27F8-40D5-BB61-20888D15DF91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1D7E6EA-072A-400F-AC77-3A3D5E52A988}" type="pres">
      <dgm:prSet presAssocID="{0B0C757E-27F8-40D5-BB61-20888D15DF91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BB7F75C-F048-4990-8422-F4C3D0DD5EFD}" type="pres">
      <dgm:prSet presAssocID="{0B0C757E-27F8-40D5-BB61-20888D15DF91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3BC3AC7-9171-470B-9C13-3264A0164E81}" type="pres">
      <dgm:prSet presAssocID="{0B0C757E-27F8-40D5-BB61-20888D15DF91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366B802-4806-4709-B917-5E2273832B93}" type="pres">
      <dgm:prSet presAssocID="{0B0C757E-27F8-40D5-BB61-20888D15DF91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4CD669AA-FDEF-4FEB-AF6B-D01D38411D1F}" type="presOf" srcId="{8277B32B-D47B-4594-9567-6A886D7E3789}" destId="{71D7E6EA-072A-400F-AC77-3A3D5E52A988}" srcOrd="0" destOrd="0" presId="urn:microsoft.com/office/officeart/2005/8/layout/balance1"/>
    <dgm:cxn modelId="{FEF13372-E2A9-4423-9850-561DE7D944F3}" type="presOf" srcId="{5D23944A-20BF-4A6D-A25B-6BF066503D6B}" destId="{7EEE4312-2483-4F2D-AB82-4C5BC751039C}" srcOrd="0" destOrd="0" presId="urn:microsoft.com/office/officeart/2005/8/layout/balance1"/>
    <dgm:cxn modelId="{4CB0F011-0684-41A2-9B3A-88E514B09CC1}" srcId="{0B0C757E-27F8-40D5-BB61-20888D15DF91}" destId="{5D23944A-20BF-4A6D-A25B-6BF066503D6B}" srcOrd="0" destOrd="0" parTransId="{9AD69786-9719-41C7-BC4C-D296FB5FCD34}" sibTransId="{D82500AA-FF6A-4A76-9C8E-E0D8C1393510}"/>
    <dgm:cxn modelId="{86DB869C-6E89-4A61-A43F-5F2C0E3FA06F}" type="presOf" srcId="{39ABD7EC-60C9-4F3C-B49A-85653D2BF394}" destId="{4366B802-4806-4709-B917-5E2273832B93}" srcOrd="0" destOrd="0" presId="urn:microsoft.com/office/officeart/2005/8/layout/balance1"/>
    <dgm:cxn modelId="{100718DD-FB76-4F89-969E-6FB8D9B8C445}" type="presOf" srcId="{BF6B4966-0D20-4EAC-85E2-2805E8F41EC1}" destId="{1BB7F75C-F048-4990-8422-F4C3D0DD5EFD}" srcOrd="0" destOrd="0" presId="urn:microsoft.com/office/officeart/2005/8/layout/balance1"/>
    <dgm:cxn modelId="{32A67D93-3E8F-45E0-8FB3-19B4DFDF4D3A}" srcId="{0B0C757E-27F8-40D5-BB61-20888D15DF91}" destId="{8393168A-2F14-4862-B4D3-060EF4D95F8A}" srcOrd="1" destOrd="0" parTransId="{CB37B24B-A691-488E-B0B5-6CAAF50FA39A}" sibTransId="{F473B22E-F780-4322-AB00-DB4B2770E6BD}"/>
    <dgm:cxn modelId="{EE54C0D4-3AC5-41AC-8595-91725259AC73}" type="presOf" srcId="{C25A2BDB-47B0-4718-9D27-3B44644053AD}" destId="{20E9B69D-483D-4DF3-B428-30CCACF7FE15}" srcOrd="0" destOrd="0" presId="urn:microsoft.com/office/officeart/2005/8/layout/balance1"/>
    <dgm:cxn modelId="{94F923F9-2A02-4F13-BAD4-36B9A8A36CAC}" srcId="{8393168A-2F14-4862-B4D3-060EF4D95F8A}" destId="{BF6B4966-0D20-4EAC-85E2-2805E8F41EC1}" srcOrd="2" destOrd="0" parTransId="{7635EF5D-612B-4A82-B0CF-9FA20614A3A2}" sibTransId="{81D92D4D-1189-4503-9A63-58906A099230}"/>
    <dgm:cxn modelId="{3B3E5B07-AED6-416A-B52B-64BD455E752F}" srcId="{5D23944A-20BF-4A6D-A25B-6BF066503D6B}" destId="{39ABD7EC-60C9-4F3C-B49A-85653D2BF394}" srcOrd="1" destOrd="0" parTransId="{2E5B6B0A-A0BB-467E-B321-1C0825F48A4C}" sibTransId="{35516EA1-A39B-4FC8-8BD1-B8EB3203426C}"/>
    <dgm:cxn modelId="{4065FF6E-9CB4-42CF-8D1E-DE0900B430F4}" type="presOf" srcId="{D533CE9E-0F8C-426D-A215-5FF9E68EA719}" destId="{F3BC3AC7-9171-470B-9C13-3264A0164E81}" srcOrd="0" destOrd="0" presId="urn:microsoft.com/office/officeart/2005/8/layout/balance1"/>
    <dgm:cxn modelId="{91D2E989-D4D3-4CD6-A19E-2C071E11F331}" type="presOf" srcId="{8393168A-2F14-4862-B4D3-060EF4D95F8A}" destId="{4E854ADC-A96D-4AB5-BA9A-548B15FF4FE0}" srcOrd="0" destOrd="0" presId="urn:microsoft.com/office/officeart/2005/8/layout/balance1"/>
    <dgm:cxn modelId="{C09F1F8C-21A4-4819-ACDB-E4BDCA93703F}" type="presOf" srcId="{0B0C757E-27F8-40D5-BB61-20888D15DF91}" destId="{0EC79C35-CCE1-406E-9DDA-55FEB2461DC6}" srcOrd="0" destOrd="0" presId="urn:microsoft.com/office/officeart/2005/8/layout/balance1"/>
    <dgm:cxn modelId="{79374253-C024-4C34-9333-1B40EA9EFBC0}" srcId="{8393168A-2F14-4862-B4D3-060EF4D95F8A}" destId="{8277B32B-D47B-4594-9567-6A886D7E3789}" srcOrd="1" destOrd="0" parTransId="{EAD61414-CDEE-43A4-BFFF-B2F36B970109}" sibTransId="{88A8DFA3-3FFB-4CB9-B54D-CF1B27BF08FA}"/>
    <dgm:cxn modelId="{76CAAEF3-8621-4DDF-94D8-6D738F264358}" srcId="{8393168A-2F14-4862-B4D3-060EF4D95F8A}" destId="{C25A2BDB-47B0-4718-9D27-3B44644053AD}" srcOrd="0" destOrd="0" parTransId="{FF094E55-5E4A-4D75-913C-6AD4A33315C2}" sibTransId="{29E2B302-A36A-49C7-BEB0-315A8FF639E9}"/>
    <dgm:cxn modelId="{875444E0-A4E4-4F95-89BA-DB80428B47F8}" srcId="{5D23944A-20BF-4A6D-A25B-6BF066503D6B}" destId="{D533CE9E-0F8C-426D-A215-5FF9E68EA719}" srcOrd="0" destOrd="0" parTransId="{362BED7F-37D5-4546-8D73-72C6965A384E}" sibTransId="{E9D7806A-261B-4C2A-8C36-EAD9646C58DF}"/>
    <dgm:cxn modelId="{236C8767-AA7A-4287-98D2-C454EF7A220D}" type="presParOf" srcId="{0EC79C35-CCE1-406E-9DDA-55FEB2461DC6}" destId="{87E2F4B0-C1C0-4EE1-80C2-8AD37008034F}" srcOrd="0" destOrd="0" presId="urn:microsoft.com/office/officeart/2005/8/layout/balance1"/>
    <dgm:cxn modelId="{4D4C01AE-3089-4046-9E37-FDCA16EB0D48}" type="presParOf" srcId="{0EC79C35-CCE1-406E-9DDA-55FEB2461DC6}" destId="{6587BB85-D5D1-491A-9A2D-E5D615038E9F}" srcOrd="1" destOrd="0" presId="urn:microsoft.com/office/officeart/2005/8/layout/balance1"/>
    <dgm:cxn modelId="{45A59F07-1069-4FE8-926E-F215D1900196}" type="presParOf" srcId="{6587BB85-D5D1-491A-9A2D-E5D615038E9F}" destId="{7EEE4312-2483-4F2D-AB82-4C5BC751039C}" srcOrd="0" destOrd="0" presId="urn:microsoft.com/office/officeart/2005/8/layout/balance1"/>
    <dgm:cxn modelId="{0FE39C2F-4F24-451D-BDDA-928D12E4AB01}" type="presParOf" srcId="{6587BB85-D5D1-491A-9A2D-E5D615038E9F}" destId="{4E854ADC-A96D-4AB5-BA9A-548B15FF4FE0}" srcOrd="1" destOrd="0" presId="urn:microsoft.com/office/officeart/2005/8/layout/balance1"/>
    <dgm:cxn modelId="{97396957-4D4A-405E-9953-3B99B04F4D5A}" type="presParOf" srcId="{0EC79C35-CCE1-406E-9DDA-55FEB2461DC6}" destId="{3F8A9149-A087-431C-8584-B07192BFF536}" srcOrd="2" destOrd="0" presId="urn:microsoft.com/office/officeart/2005/8/layout/balance1"/>
    <dgm:cxn modelId="{923798F0-FB67-49A4-AE43-115BCA713D8F}" type="presParOf" srcId="{3F8A9149-A087-431C-8584-B07192BFF536}" destId="{D526B64C-D4CB-4145-BCBA-D2B0177080D6}" srcOrd="0" destOrd="0" presId="urn:microsoft.com/office/officeart/2005/8/layout/balance1"/>
    <dgm:cxn modelId="{EFFD56BD-0CD3-4FE6-8D27-B212E06928A8}" type="presParOf" srcId="{3F8A9149-A087-431C-8584-B07192BFF536}" destId="{78A7BD5D-E594-4F01-B063-5E84D2D4E7B0}" srcOrd="1" destOrd="0" presId="urn:microsoft.com/office/officeart/2005/8/layout/balance1"/>
    <dgm:cxn modelId="{8D16212D-605B-475E-977A-4BD1B0751CAC}" type="presParOf" srcId="{3F8A9149-A087-431C-8584-B07192BFF536}" destId="{F98735F5-5F8A-4F0D-87F0-6BCD3CFD00A6}" srcOrd="2" destOrd="0" presId="urn:microsoft.com/office/officeart/2005/8/layout/balance1"/>
    <dgm:cxn modelId="{63EC321E-9CA1-4D97-B865-7D3BF34BC5DA}" type="presParOf" srcId="{3F8A9149-A087-431C-8584-B07192BFF536}" destId="{20E9B69D-483D-4DF3-B428-30CCACF7FE15}" srcOrd="3" destOrd="0" presId="urn:microsoft.com/office/officeart/2005/8/layout/balance1"/>
    <dgm:cxn modelId="{42B4CE20-ABC5-4258-887C-99DDD123EDF1}" type="presParOf" srcId="{3F8A9149-A087-431C-8584-B07192BFF536}" destId="{71D7E6EA-072A-400F-AC77-3A3D5E52A988}" srcOrd="4" destOrd="0" presId="urn:microsoft.com/office/officeart/2005/8/layout/balance1"/>
    <dgm:cxn modelId="{007DA777-AD27-40E8-A6A6-739F869CB062}" type="presParOf" srcId="{3F8A9149-A087-431C-8584-B07192BFF536}" destId="{1BB7F75C-F048-4990-8422-F4C3D0DD5EFD}" srcOrd="5" destOrd="0" presId="urn:microsoft.com/office/officeart/2005/8/layout/balance1"/>
    <dgm:cxn modelId="{8F92EA28-65EA-46B7-BC5E-7E206D77C1A9}" type="presParOf" srcId="{3F8A9149-A087-431C-8584-B07192BFF536}" destId="{F3BC3AC7-9171-470B-9C13-3264A0164E81}" srcOrd="6" destOrd="0" presId="urn:microsoft.com/office/officeart/2005/8/layout/balance1"/>
    <dgm:cxn modelId="{94303CB7-596E-4CEF-B999-52814618C4C7}" type="presParOf" srcId="{3F8A9149-A087-431C-8584-B07192BFF536}" destId="{4366B802-4806-4709-B917-5E2273832B93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A23B4B-FA29-4460-8618-D675FBABEDF2}">
      <dsp:nvSpPr>
        <dsp:cNvPr id="0" name=""/>
        <dsp:cNvSpPr/>
      </dsp:nvSpPr>
      <dsp:spPr>
        <a:xfrm>
          <a:off x="24140" y="0"/>
          <a:ext cx="3258149" cy="32581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NACI Committee on SET4WOMEN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FACING THE FACTS REPORTS (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2004  and 2009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) – (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2019 Iteration) </a:t>
          </a:r>
        </a:p>
      </dsp:txBody>
      <dsp:txXfrm>
        <a:off x="24140" y="0"/>
        <a:ext cx="3258149" cy="32581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71ADA4-D2B8-4338-8971-7F0A482D7682}">
      <dsp:nvSpPr>
        <dsp:cNvPr id="0" name=""/>
        <dsp:cNvSpPr/>
      </dsp:nvSpPr>
      <dsp:spPr>
        <a:xfrm>
          <a:off x="1910" y="2801"/>
          <a:ext cx="5313659" cy="1230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kern="1200" dirty="0">
              <a:latin typeface="Arial" panose="020B0604020202020204" pitchFamily="34" charset="0"/>
              <a:cs typeface="Arial" panose="020B0604020202020204" pitchFamily="34" charset="0"/>
            </a:rPr>
            <a:t>National Advisory Council on Innovation (NACI) Strategic Programme on Transformation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10" y="2801"/>
        <a:ext cx="5313659" cy="1230286"/>
      </dsp:txXfrm>
    </dsp:sp>
    <dsp:sp modelId="{7CDA6291-BB86-42F7-AA88-4B33A2AB7520}">
      <dsp:nvSpPr>
        <dsp:cNvPr id="0" name=""/>
        <dsp:cNvSpPr/>
      </dsp:nvSpPr>
      <dsp:spPr>
        <a:xfrm>
          <a:off x="1910" y="1425888"/>
          <a:ext cx="1677291" cy="26238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Re-introduction of </a:t>
          </a:r>
          <a:r>
            <a:rPr lang="en-ZA" sz="1600" kern="1200" dirty="0">
              <a:latin typeface="Arial" panose="020B0604020202020204" pitchFamily="34" charset="0"/>
              <a:cs typeface="Arial" panose="020B0604020202020204" pitchFamily="34" charset="0"/>
            </a:rPr>
            <a:t>the NACI Facing the Facts 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10" y="1425888"/>
        <a:ext cx="1677291" cy="2623882"/>
      </dsp:txXfrm>
    </dsp:sp>
    <dsp:sp modelId="{4FB72EA1-F9A4-42AC-AB6D-AED7346E1A9E}">
      <dsp:nvSpPr>
        <dsp:cNvPr id="0" name=""/>
        <dsp:cNvSpPr/>
      </dsp:nvSpPr>
      <dsp:spPr>
        <a:xfrm>
          <a:off x="1820094" y="1428459"/>
          <a:ext cx="1677291" cy="26238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Development of measurements and indicators</a:t>
          </a:r>
        </a:p>
        <a:p>
          <a:pPr lvl="0" algn="ctr" rtl="0">
            <a:spcBef>
              <a:spcPct val="0"/>
            </a:spcBef>
          </a:pP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0094" y="1428459"/>
        <a:ext cx="1677291" cy="2623882"/>
      </dsp:txXfrm>
    </dsp:sp>
    <dsp:sp modelId="{F2604B69-D297-493C-9A85-716E77799564}">
      <dsp:nvSpPr>
        <dsp:cNvPr id="0" name=""/>
        <dsp:cNvSpPr/>
      </dsp:nvSpPr>
      <dsp:spPr>
        <a:xfrm>
          <a:off x="3638278" y="1425888"/>
          <a:ext cx="1677291" cy="26238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>
              <a:latin typeface="Arial" panose="020B0604020202020204" pitchFamily="34" charset="0"/>
              <a:cs typeface="Arial" panose="020B0604020202020204" pitchFamily="34" charset="0"/>
            </a:rPr>
            <a:t>3 Pillars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>
              <a:latin typeface="Arial" panose="020B0604020202020204" pitchFamily="34" charset="0"/>
              <a:cs typeface="Arial" panose="020B0604020202020204" pitchFamily="34" charset="0"/>
            </a:rPr>
            <a:t>1 Strengthening Human Capital Development;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>
              <a:latin typeface="Arial" panose="020B0604020202020204" pitchFamily="34" charset="0"/>
              <a:cs typeface="Arial" panose="020B0604020202020204" pitchFamily="34" charset="0"/>
            </a:rPr>
            <a:t>2. Strengthening Economic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>
              <a:latin typeface="Arial" panose="020B0604020202020204" pitchFamily="34" charset="0"/>
              <a:cs typeface="Arial" panose="020B0604020202020204" pitchFamily="34" charset="0"/>
            </a:rPr>
            <a:t>Transformation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>
              <a:latin typeface="Arial" panose="020B0604020202020204" pitchFamily="34" charset="0"/>
              <a:cs typeface="Arial" panose="020B0604020202020204" pitchFamily="34" charset="0"/>
            </a:rPr>
            <a:t>3 Strengthening Institutions in the NSI; 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>
              <a:latin typeface="Arial" panose="020B0604020202020204" pitchFamily="34" charset="0"/>
              <a:cs typeface="Arial" panose="020B0604020202020204" pitchFamily="34" charset="0"/>
            </a:rPr>
            <a:t>Enabling environment to transform the NSI</a:t>
          </a:r>
        </a:p>
      </dsp:txBody>
      <dsp:txXfrm>
        <a:off x="3638278" y="1425888"/>
        <a:ext cx="1677291" cy="262388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603DD-83F3-4513-87DF-59E8AD807909}" type="datetimeFigureOut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D9F41-641A-44EC-B801-6A4E312936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3043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02038-5549-194A-AF75-2172F97EC8AA}" type="datetimeFigureOut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1241425"/>
            <a:ext cx="4476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18A5F-2E17-3646-BF95-FE7126A34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0993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18A5F-2E17-3646-BF95-FE7126A34F3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6782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18A5F-2E17-3646-BF95-FE7126A34F3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376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664" b="18310"/>
          <a:stretch/>
        </p:blipFill>
        <p:spPr>
          <a:xfrm>
            <a:off x="-76199" y="0"/>
            <a:ext cx="9220199" cy="558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9A23-CB97-FF4D-9DB6-0E242015F0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image2.jpg" descr="naci_logo_b_800x358">
            <a:extLst>
              <a:ext uri="{FF2B5EF4-FFF2-40B4-BE49-F238E27FC236}">
                <a16:creationId xmlns:a16="http://schemas.microsoft.com/office/drawing/2014/main" xmlns="" id="{B7408EE7-4095-8F41-8B39-547A600E2F87}"/>
              </a:ext>
            </a:extLst>
          </p:cNvPr>
          <p:cNvPicPr/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4309650" y="5815073"/>
            <a:ext cx="2148300" cy="803676"/>
          </a:xfrm>
          <a:prstGeom prst="rect">
            <a:avLst/>
          </a:prstGeom>
          <a:ln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452" y="5815072"/>
            <a:ext cx="2778327" cy="8277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37"/>
          <a:stretch/>
        </p:blipFill>
        <p:spPr>
          <a:xfrm>
            <a:off x="7843138" y="5715742"/>
            <a:ext cx="1126325" cy="10560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9576BA0-BF6C-C94D-A688-ED379689967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 amt="38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76199" y="-19702"/>
            <a:ext cx="4848224" cy="55537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892B201-90C9-BB40-953A-EE0256AA723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7566" y="529041"/>
            <a:ext cx="4328625" cy="37659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8788" y="4890932"/>
            <a:ext cx="1516562" cy="56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4083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46D77B-C424-45EA-94D0-CE673A281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19505"/>
            <a:ext cx="6858000" cy="238152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BD404A-9D79-4460-8088-762748FAD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592866"/>
            <a:ext cx="6858000" cy="165154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9C0594-5FEC-4796-8709-559FD0AC9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821726-365E-4336-8B13-D866EC9E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00740F-2775-411F-9349-40B3F844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FED4-B279-4FA6-96E4-5672D9371B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0919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19188"/>
            <a:ext cx="6858000" cy="23812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92513"/>
            <a:ext cx="6858000" cy="16525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6406-81CA-4350-891D-5C2ED100BE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3120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6406-81CA-4350-891D-5C2ED100BE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7246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4975"/>
            <a:ext cx="7886700" cy="28463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78350"/>
            <a:ext cx="7886700" cy="1495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6406-81CA-4350-891D-5C2ED100BE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1965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0863"/>
            <a:ext cx="3867150" cy="4340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0863"/>
            <a:ext cx="3867150" cy="4340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6406-81CA-4350-891D-5C2ED100BE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7188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3538"/>
            <a:ext cx="7886700" cy="13223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76400"/>
            <a:ext cx="3868737" cy="822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498725"/>
            <a:ext cx="3868737" cy="36750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76400"/>
            <a:ext cx="3887788" cy="822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498725"/>
            <a:ext cx="3887788" cy="36750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6406-81CA-4350-891D-5C2ED100BE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9682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6406-81CA-4350-891D-5C2ED100BE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9738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6406-81CA-4350-891D-5C2ED100BE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0118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5613"/>
            <a:ext cx="2949575" cy="15970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4250"/>
            <a:ext cx="4629150" cy="48625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2638"/>
            <a:ext cx="2949575" cy="38020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6406-81CA-4350-891D-5C2ED100BE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9676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5613"/>
            <a:ext cx="2949575" cy="15970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4250"/>
            <a:ext cx="4629150" cy="4862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2638"/>
            <a:ext cx="2949575" cy="38020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6406-81CA-4350-891D-5C2ED100BE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269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524D5BD-501B-0245-B85F-395BB1B129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731"/>
          <a:stretch/>
        </p:blipFill>
        <p:spPr>
          <a:xfrm>
            <a:off x="0" y="-26126"/>
            <a:ext cx="9144000" cy="9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4197"/>
            <a:ext cx="5382000" cy="456685"/>
          </a:xfrm>
        </p:spPr>
        <p:txBody>
          <a:bodyPr>
            <a:normAutofit/>
          </a:bodyPr>
          <a:lstStyle>
            <a:lvl1pPr marL="0" marR="0" indent="0" algn="l" defTabSz="9121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21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>
                <a:effectLst/>
                <a:latin typeface="Arial" panose="020B0604020202020204" pitchFamily="34" charset="0"/>
              </a:rPr>
              <a:t>1. Chapter heading 1</a:t>
            </a:r>
            <a:br>
              <a:rPr lang="en-ZA" dirty="0">
                <a:effectLst/>
                <a:latin typeface="Arial" panose="020B0604020202020204" pitchFamily="34" charset="0"/>
              </a:rPr>
            </a:br>
            <a:r>
              <a:rPr lang="en-ZA" dirty="0">
                <a:effectLst/>
                <a:latin typeface="Arial" panose="020B0604020202020204" pitchFamily="34" charset="0"/>
              </a:rPr>
              <a:t>1.1 Sub heading</a:t>
            </a:r>
            <a:br>
              <a:rPr lang="en-ZA" dirty="0">
                <a:effectLst/>
                <a:latin typeface="Arial" panose="020B0604020202020204" pitchFamily="34" charset="0"/>
              </a:rPr>
            </a:br>
            <a:endParaRPr lang="en-ZA" dirty="0">
              <a:effectLst/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0632"/>
            <a:ext cx="7886700" cy="531641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8844DC-9044-F647-BD42-20025F15F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51784" y="629377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6BEAD508-187F-9C41-8168-FD791BBC98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EDCEE93-61CC-6B42-963B-2ED834403E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56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426316" y="0"/>
            <a:ext cx="5168668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581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6406-81CA-4350-891D-5C2ED100BE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5218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3538"/>
            <a:ext cx="1971675" cy="5797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3538"/>
            <a:ext cx="5762625" cy="57975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6406-81CA-4350-891D-5C2ED100BE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467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5386"/>
            <a:ext cx="7886700" cy="2845473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77779"/>
            <a:ext cx="7886700" cy="149636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/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9A23-CB97-FF4D-9DB6-0E242015F0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137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0976"/>
            <a:ext cx="3886200" cy="43402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0976"/>
            <a:ext cx="3886200" cy="43402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9A23-CB97-FF4D-9DB6-0E242015F0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638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4197"/>
            <a:ext cx="7886700" cy="1322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76882"/>
            <a:ext cx="3868340" cy="821814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498697"/>
            <a:ext cx="3868340" cy="36752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76882"/>
            <a:ext cx="3887391" cy="821814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498697"/>
            <a:ext cx="3887391" cy="36752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9A23-CB97-FF4D-9DB6-0E242015F0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754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9A23-CB97-FF4D-9DB6-0E242015F0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201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6036"/>
            <a:ext cx="2949178" cy="1596126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4912"/>
            <a:ext cx="4629150" cy="4861216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2161"/>
            <a:ext cx="2949178" cy="3801883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9A23-CB97-FF4D-9DB6-0E242015F0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5946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6036"/>
            <a:ext cx="2949178" cy="1596126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4912"/>
            <a:ext cx="4629150" cy="486121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2161"/>
            <a:ext cx="2949178" cy="3801883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9A23-CB97-FF4D-9DB6-0E242015F0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455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24569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4197"/>
            <a:ext cx="7886700" cy="13221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0976"/>
            <a:ext cx="7886700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40167"/>
            <a:ext cx="2057400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40167"/>
            <a:ext cx="3086100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40167"/>
            <a:ext cx="2057400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09A23-CB97-FF4D-9DB6-0E242015F0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600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699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1" r:id="rId8"/>
    <p:sldLayoutId id="2147483700" r:id="rId9"/>
    <p:sldLayoutId id="2147483716" r:id="rId10"/>
  </p:sldLayoutIdLst>
  <p:hf hdr="0" ftr="0" dt="0"/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20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Roboto Condensed" panose="02000000000000000000" pitchFamily="2" charset="0"/>
          <a:cs typeface="Arial" panose="020B0604020202020204" pitchFamily="34" charset="0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1600" b="0" i="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Roboto Condensed" panose="02000000000000000000" pitchFamily="2" charset="0"/>
          <a:cs typeface="Arial" panose="020B0604020202020204" pitchFamily="34" charset="0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Roboto Condensed" panose="02000000000000000000" pitchFamily="2" charset="0"/>
          <a:cs typeface="Arial" panose="020B0604020202020204" pitchFamily="34" charset="0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Roboto Condensed" panose="02000000000000000000" pitchFamily="2" charset="0"/>
          <a:cs typeface="Arial" panose="020B0604020202020204" pitchFamily="34" charset="0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Roboto Condensed" panose="02000000000000000000" pitchFamily="2" charset="0"/>
          <a:cs typeface="Arial" panose="020B0604020202020204" pitchFamily="34" charset="0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Roboto Condensed" panose="02000000000000000000" pitchFamily="2" charset="0"/>
          <a:cs typeface="Arial" panose="020B0604020202020204" pitchFamily="34" charset="0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3538"/>
            <a:ext cx="7886700" cy="1322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0863"/>
            <a:ext cx="7886700" cy="434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40475"/>
            <a:ext cx="2057400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40475"/>
            <a:ext cx="3086100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40475"/>
            <a:ext cx="2057400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66406-81CA-4350-891D-5C2ED100BE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154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mailto:Thandokazi.teti@dst.gov.za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10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2159"/>
            <a:ext cx="2216042" cy="708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3" t="10086" r="1976" b="17309"/>
          <a:stretch/>
        </p:blipFill>
        <p:spPr>
          <a:xfrm>
            <a:off x="0" y="-169862"/>
            <a:ext cx="9157855" cy="5923722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85530" y="3145147"/>
            <a:ext cx="3220498" cy="21128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1" algn="r">
              <a:lnSpc>
                <a:spcPct val="80000"/>
              </a:lnSpc>
            </a:pPr>
            <a:endParaRPr lang="en-US" sz="2100" b="1" dirty="0">
              <a:latin typeface="Bahnschrift SemiLight" panose="020B0502040204020203" pitchFamily="34" charset="0"/>
            </a:endParaRPr>
          </a:p>
          <a:p>
            <a:pPr lvl="1" algn="r">
              <a:lnSpc>
                <a:spcPct val="80000"/>
              </a:lnSpc>
            </a:pPr>
            <a:endParaRPr lang="en-US" sz="2100" b="1" dirty="0">
              <a:latin typeface="Bahnschrift SemiLight" panose="020B0502040204020203" pitchFamily="34" charset="0"/>
            </a:endParaRPr>
          </a:p>
          <a:p>
            <a:pPr lvl="1" algn="r">
              <a:lnSpc>
                <a:spcPct val="80000"/>
              </a:lnSpc>
            </a:pPr>
            <a:endParaRPr lang="en-US" sz="2100" b="1" dirty="0">
              <a:latin typeface="Bahnschrift SemiLight" panose="020B0502040204020203" pitchFamily="34" charset="0"/>
            </a:endParaRPr>
          </a:p>
          <a:p>
            <a:pPr lvl="1" algn="r">
              <a:lnSpc>
                <a:spcPct val="80000"/>
              </a:lnSpc>
            </a:pPr>
            <a:r>
              <a:rPr lang="en-US" sz="1650" b="1" dirty="0">
                <a:latin typeface="Arial" panose="020B0604020202020204" pitchFamily="34" charset="0"/>
                <a:cs typeface="Arial" panose="020B0604020202020204" pitchFamily="34" charset="0"/>
              </a:rPr>
              <a:t>Presentation to the Portfolio Committee on Higher Education Science and Innovation </a:t>
            </a:r>
          </a:p>
          <a:p>
            <a:pPr lvl="1" algn="r">
              <a:lnSpc>
                <a:spcPct val="80000"/>
              </a:lnSpc>
            </a:pPr>
            <a:endParaRPr lang="en-US" sz="16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>
              <a:lnSpc>
                <a:spcPct val="80000"/>
              </a:lnSpc>
            </a:pP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>
              <a:lnSpc>
                <a:spcPct val="80000"/>
              </a:lnSpc>
            </a:pPr>
            <a:r>
              <a:rPr lang="en-US" sz="1650" b="1" dirty="0">
                <a:latin typeface="Arial" panose="020B0604020202020204" pitchFamily="34" charset="0"/>
                <a:cs typeface="Arial" panose="020B0604020202020204" pitchFamily="34" charset="0"/>
              </a:rPr>
              <a:t>By NACI </a:t>
            </a:r>
          </a:p>
          <a:p>
            <a:pPr lvl="1" algn="r">
              <a:lnSpc>
                <a:spcPct val="80000"/>
              </a:lnSpc>
            </a:pPr>
            <a:endParaRPr lang="en-US" sz="16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>
              <a:lnSpc>
                <a:spcPct val="80000"/>
              </a:lnSpc>
            </a:pPr>
            <a:r>
              <a:rPr lang="en-US" sz="1650" b="1">
                <a:latin typeface="Arial" panose="020B0604020202020204" pitchFamily="34" charset="0"/>
                <a:cs typeface="Arial" panose="020B0604020202020204" pitchFamily="34" charset="0"/>
              </a:rPr>
              <a:t>  17 </a:t>
            </a:r>
            <a:r>
              <a:rPr lang="en-US" sz="1650" b="1" dirty="0">
                <a:latin typeface="Arial" panose="020B0604020202020204" pitchFamily="34" charset="0"/>
                <a:cs typeface="Arial" panose="020B0604020202020204" pitchFamily="34" charset="0"/>
              </a:rPr>
              <a:t>February 2023</a:t>
            </a:r>
          </a:p>
          <a:p>
            <a:pPr lvl="1" algn="r">
              <a:lnSpc>
                <a:spcPct val="80000"/>
              </a:lnSpc>
            </a:pPr>
            <a:r>
              <a:rPr lang="en-US" sz="2100" b="1" dirty="0">
                <a:latin typeface="Bahnschrift SemiLight" panose="020B0502040204020203" pitchFamily="34" charset="0"/>
              </a:rPr>
              <a:t> </a:t>
            </a:r>
          </a:p>
          <a:p>
            <a:pPr algn="r">
              <a:lnSpc>
                <a:spcPct val="80000"/>
              </a:lnSpc>
            </a:pPr>
            <a:r>
              <a:rPr lang="en-US" sz="2100" b="1" dirty="0">
                <a:latin typeface="Bahnschrift SemiLight" panose="020B0502040204020203" pitchFamily="34" charset="0"/>
              </a:rPr>
              <a:t>	</a:t>
            </a:r>
          </a:p>
          <a:p>
            <a:pPr lvl="1">
              <a:lnSpc>
                <a:spcPct val="80000"/>
              </a:lnSpc>
            </a:pPr>
            <a:endParaRPr lang="it-IT" sz="1500" b="1" dirty="0">
              <a:latin typeface="Bahnschrift SemiLight" panose="020B0502040204020203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750829" y="1670758"/>
            <a:ext cx="6393171" cy="1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1">
              <a:lnSpc>
                <a:spcPct val="80000"/>
              </a:lnSpc>
            </a:pPr>
            <a:endParaRPr lang="en-US" sz="30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r>
              <a:rPr lang="en-GB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participation in science technology and innovation (STEM): Facing the facts. 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	</a:t>
            </a:r>
          </a:p>
          <a:p>
            <a:pPr lvl="1">
              <a:lnSpc>
                <a:spcPct val="80000"/>
              </a:lnSpc>
            </a:pPr>
            <a:endParaRPr lang="it-IT" sz="24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15422"/>
          <a:stretch/>
        </p:blipFill>
        <p:spPr>
          <a:xfrm>
            <a:off x="7306573" y="6132159"/>
            <a:ext cx="1837427" cy="56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6653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D508-187F-9C41-8168-FD791BBC983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5422"/>
          <a:stretch/>
        </p:blipFill>
        <p:spPr>
          <a:xfrm>
            <a:off x="7156174" y="6006617"/>
            <a:ext cx="1987826" cy="759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1187"/>
            <a:ext cx="2243522" cy="81083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2C55152D-2855-43CF-8136-96F635CDD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856" y="1167363"/>
            <a:ext cx="8617526" cy="4875821"/>
          </a:xfrm>
        </p:spPr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  <a:spcAft>
                <a:spcPts val="900"/>
              </a:spcAf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00000"/>
              </a:lnSpc>
              <a:spcAft>
                <a:spcPts val="900"/>
              </a:spcAft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27038" y="97026"/>
            <a:ext cx="8167946" cy="800100"/>
          </a:xfrm>
        </p:spPr>
        <p:txBody>
          <a:bodyPr>
            <a:noAutofit/>
          </a:bodyPr>
          <a:lstStyle/>
          <a:p>
            <a:r>
              <a:rPr lang="en-US" sz="3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enrollment and graduation by Race</a:t>
            </a:r>
          </a:p>
        </p:txBody>
      </p:sp>
      <p:sp>
        <p:nvSpPr>
          <p:cNvPr id="20" name="Text Placeholder 10"/>
          <p:cNvSpPr txBox="1">
            <a:spLocks/>
          </p:cNvSpPr>
          <p:nvPr/>
        </p:nvSpPr>
        <p:spPr>
          <a:xfrm>
            <a:off x="692164" y="1119459"/>
            <a:ext cx="5305411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029" indent="-228029" algn="l" defTabSz="912114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  <a:lvl2pPr marL="684086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2pPr>
            <a:lvl3pPr marL="1140143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3pPr>
            <a:lvl4pPr marL="1596200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4pPr>
            <a:lvl5pPr marL="2052257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5pPr>
            <a:lvl6pPr marL="2508314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48680419"/>
              </p:ext>
            </p:extLst>
          </p:nvPr>
        </p:nvGraphicFramePr>
        <p:xfrm>
          <a:off x="283890" y="1119459"/>
          <a:ext cx="8592254" cy="4601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151115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D508-187F-9C41-8168-FD791BBC983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5422"/>
          <a:stretch/>
        </p:blipFill>
        <p:spPr>
          <a:xfrm>
            <a:off x="6900478" y="6080560"/>
            <a:ext cx="2243522" cy="759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1187"/>
            <a:ext cx="2243522" cy="810838"/>
          </a:xfrm>
          <a:prstGeom prst="rect">
            <a:avLst/>
          </a:prstGeom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101970" y="36223"/>
            <a:ext cx="8678959" cy="880545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postgraduate Student enrollment and graduation </a:t>
            </a:r>
          </a:p>
        </p:txBody>
      </p:sp>
      <p:sp>
        <p:nvSpPr>
          <p:cNvPr id="11" name="Text Placeholder 14"/>
          <p:cNvSpPr txBox="1">
            <a:spLocks/>
          </p:cNvSpPr>
          <p:nvPr/>
        </p:nvSpPr>
        <p:spPr>
          <a:xfrm>
            <a:off x="62878" y="986270"/>
            <a:ext cx="4361288" cy="379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029" indent="-228029" algn="l" defTabSz="912114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  <a:lvl2pPr marL="684086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2pPr>
            <a:lvl3pPr marL="1140143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3pPr>
            <a:lvl4pPr marL="1596200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4pPr>
            <a:lvl5pPr marL="2052257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5pPr>
            <a:lvl6pPr marL="2508314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Enrolment: Gender Representation at post graduate level</a:t>
            </a: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5202968" y="3059149"/>
            <a:ext cx="4155247" cy="722239"/>
          </a:xfrm>
          <a:prstGeom prst="rect">
            <a:avLst/>
          </a:prstGeom>
        </p:spPr>
        <p:txBody>
          <a:bodyPr>
            <a:noAutofit/>
          </a:bodyPr>
          <a:lstStyle>
            <a:lvl1pPr marL="228029" indent="-228029" algn="l" defTabSz="912114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  <a:lvl2pPr marL="684086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2pPr>
            <a:lvl3pPr marL="1140143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3pPr>
            <a:lvl4pPr marL="1596200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4pPr>
            <a:lvl5pPr marL="2052257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5pPr>
            <a:lvl6pPr marL="2508314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Graduation: Gender Representation at postgraduate level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8720044"/>
              </p:ext>
            </p:extLst>
          </p:nvPr>
        </p:nvGraphicFramePr>
        <p:xfrm>
          <a:off x="62878" y="1572732"/>
          <a:ext cx="4887946" cy="21902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6315">
                  <a:extLst>
                    <a:ext uri="{9D8B030D-6E8A-4147-A177-3AD203B41FA5}">
                      <a16:colId xmlns:a16="http://schemas.microsoft.com/office/drawing/2014/main" xmlns="" val="1652714023"/>
                    </a:ext>
                  </a:extLst>
                </a:gridCol>
                <a:gridCol w="688685">
                  <a:extLst>
                    <a:ext uri="{9D8B030D-6E8A-4147-A177-3AD203B41FA5}">
                      <a16:colId xmlns:a16="http://schemas.microsoft.com/office/drawing/2014/main" xmlns="" val="3039728771"/>
                    </a:ext>
                  </a:extLst>
                </a:gridCol>
                <a:gridCol w="494924">
                  <a:extLst>
                    <a:ext uri="{9D8B030D-6E8A-4147-A177-3AD203B41FA5}">
                      <a16:colId xmlns:a16="http://schemas.microsoft.com/office/drawing/2014/main" xmlns="" val="2917169650"/>
                    </a:ext>
                  </a:extLst>
                </a:gridCol>
                <a:gridCol w="599118">
                  <a:extLst>
                    <a:ext uri="{9D8B030D-6E8A-4147-A177-3AD203B41FA5}">
                      <a16:colId xmlns:a16="http://schemas.microsoft.com/office/drawing/2014/main" xmlns="" val="953625174"/>
                    </a:ext>
                  </a:extLst>
                </a:gridCol>
                <a:gridCol w="638191">
                  <a:extLst>
                    <a:ext uri="{9D8B030D-6E8A-4147-A177-3AD203B41FA5}">
                      <a16:colId xmlns:a16="http://schemas.microsoft.com/office/drawing/2014/main" xmlns="" val="1091108128"/>
                    </a:ext>
                  </a:extLst>
                </a:gridCol>
                <a:gridCol w="677264">
                  <a:extLst>
                    <a:ext uri="{9D8B030D-6E8A-4147-A177-3AD203B41FA5}">
                      <a16:colId xmlns:a16="http://schemas.microsoft.com/office/drawing/2014/main" xmlns="" val="1407195494"/>
                    </a:ext>
                  </a:extLst>
                </a:gridCol>
                <a:gridCol w="613449">
                  <a:extLst>
                    <a:ext uri="{9D8B030D-6E8A-4147-A177-3AD203B41FA5}">
                      <a16:colId xmlns:a16="http://schemas.microsoft.com/office/drawing/2014/main" xmlns="" val="1787830101"/>
                    </a:ext>
                  </a:extLst>
                </a:gridCol>
              </a:tblGrid>
              <a:tr h="230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5766749"/>
                  </a:ext>
                </a:extLst>
              </a:tr>
              <a:tr h="250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3465578"/>
                  </a:ext>
                </a:extLst>
              </a:tr>
              <a:tr h="489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Postgraduate Diploma Level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31350806"/>
                  </a:ext>
                </a:extLst>
              </a:tr>
              <a:tr h="448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Postgraduate Bachelor Level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674393283"/>
                  </a:ext>
                </a:extLst>
              </a:tr>
              <a:tr h="269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Honours Level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95379828"/>
                  </a:ext>
                </a:extLst>
              </a:tr>
              <a:tr h="250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FF46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Masters Level</a:t>
                      </a:r>
                      <a:endParaRPr lang="en-US" sz="1200" b="1" i="0" u="none" strike="noStrike" dirty="0">
                        <a:solidFill>
                          <a:srgbClr val="FF461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46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  <a:endParaRPr lang="en-US" sz="1200" b="1" i="0" u="none" strike="noStrike" dirty="0">
                        <a:solidFill>
                          <a:srgbClr val="FF461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46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</a:t>
                      </a:r>
                      <a:endParaRPr lang="en-US" sz="1200" b="1" i="0" u="none" strike="noStrike" dirty="0">
                        <a:solidFill>
                          <a:srgbClr val="FF461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46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  <a:endParaRPr lang="en-US" sz="1200" b="1" i="0" u="none" strike="noStrike" dirty="0">
                        <a:solidFill>
                          <a:srgbClr val="FF461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46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49%</a:t>
                      </a:r>
                      <a:endParaRPr lang="en-US" sz="1200" b="1" i="0" u="none" strike="noStrike" dirty="0">
                        <a:solidFill>
                          <a:srgbClr val="FF461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46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52%</a:t>
                      </a:r>
                      <a:endParaRPr lang="en-US" sz="1200" b="1" i="0" u="none" strike="noStrike" dirty="0">
                        <a:solidFill>
                          <a:srgbClr val="FF461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46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  <a:endParaRPr lang="en-US" sz="1200" b="1" i="0" u="none" strike="noStrike" dirty="0">
                        <a:solidFill>
                          <a:srgbClr val="FF461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43788633"/>
                  </a:ext>
                </a:extLst>
              </a:tr>
              <a:tr h="250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Doctorate Level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20312287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7737732"/>
              </p:ext>
            </p:extLst>
          </p:nvPr>
        </p:nvGraphicFramePr>
        <p:xfrm>
          <a:off x="3657176" y="3838957"/>
          <a:ext cx="5228206" cy="22731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5700">
                  <a:extLst>
                    <a:ext uri="{9D8B030D-6E8A-4147-A177-3AD203B41FA5}">
                      <a16:colId xmlns:a16="http://schemas.microsoft.com/office/drawing/2014/main" xmlns="" val="3351068365"/>
                    </a:ext>
                  </a:extLst>
                </a:gridCol>
                <a:gridCol w="732066">
                  <a:extLst>
                    <a:ext uri="{9D8B030D-6E8A-4147-A177-3AD203B41FA5}">
                      <a16:colId xmlns:a16="http://schemas.microsoft.com/office/drawing/2014/main" xmlns="" val="414812262"/>
                    </a:ext>
                  </a:extLst>
                </a:gridCol>
                <a:gridCol w="528983">
                  <a:extLst>
                    <a:ext uri="{9D8B030D-6E8A-4147-A177-3AD203B41FA5}">
                      <a16:colId xmlns:a16="http://schemas.microsoft.com/office/drawing/2014/main" xmlns="" val="270083984"/>
                    </a:ext>
                  </a:extLst>
                </a:gridCol>
                <a:gridCol w="723017">
                  <a:extLst>
                    <a:ext uri="{9D8B030D-6E8A-4147-A177-3AD203B41FA5}">
                      <a16:colId xmlns:a16="http://schemas.microsoft.com/office/drawing/2014/main" xmlns="" val="4278325458"/>
                    </a:ext>
                  </a:extLst>
                </a:gridCol>
                <a:gridCol w="725865">
                  <a:extLst>
                    <a:ext uri="{9D8B030D-6E8A-4147-A177-3AD203B41FA5}">
                      <a16:colId xmlns:a16="http://schemas.microsoft.com/office/drawing/2014/main" xmlns="" val="2994727282"/>
                    </a:ext>
                  </a:extLst>
                </a:gridCol>
                <a:gridCol w="616477">
                  <a:extLst>
                    <a:ext uri="{9D8B030D-6E8A-4147-A177-3AD203B41FA5}">
                      <a16:colId xmlns:a16="http://schemas.microsoft.com/office/drawing/2014/main" xmlns="" val="95351917"/>
                    </a:ext>
                  </a:extLst>
                </a:gridCol>
                <a:gridCol w="566098">
                  <a:extLst>
                    <a:ext uri="{9D8B030D-6E8A-4147-A177-3AD203B41FA5}">
                      <a16:colId xmlns:a16="http://schemas.microsoft.com/office/drawing/2014/main" xmlns="" val="1017256006"/>
                    </a:ext>
                  </a:extLst>
                </a:gridCol>
              </a:tblGrid>
              <a:tr h="2019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2672211"/>
                  </a:ext>
                </a:extLst>
              </a:tr>
              <a:tr h="2019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5496103"/>
                  </a:ext>
                </a:extLst>
              </a:tr>
              <a:tr h="482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Postgraduate Diploma Level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34223030"/>
                  </a:ext>
                </a:extLst>
              </a:tr>
              <a:tr h="411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Postgraduate Bachelor Level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0799829"/>
                  </a:ext>
                </a:extLst>
              </a:tr>
              <a:tr h="324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Honours Level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12155032"/>
                  </a:ext>
                </a:extLst>
              </a:tr>
              <a:tr h="324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Masters Level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46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  <a:endParaRPr lang="en-US" sz="1200" b="1" i="0" u="none" strike="noStrike" dirty="0">
                        <a:solidFill>
                          <a:srgbClr val="FF461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46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</a:t>
                      </a:r>
                      <a:endParaRPr lang="en-US" sz="1200" b="1" i="0" u="none" strike="noStrike" dirty="0">
                        <a:solidFill>
                          <a:srgbClr val="FF461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46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52%</a:t>
                      </a:r>
                      <a:endParaRPr lang="en-US" sz="1200" b="1" i="0" u="none" strike="noStrike" dirty="0">
                        <a:solidFill>
                          <a:srgbClr val="FF461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46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  <a:endParaRPr lang="en-US" sz="1200" b="1" i="0" u="none" strike="noStrike" dirty="0">
                        <a:solidFill>
                          <a:srgbClr val="FF461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46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52%</a:t>
                      </a:r>
                      <a:endParaRPr lang="en-US" sz="1200" b="1" i="0" u="none" strike="noStrike" dirty="0">
                        <a:solidFill>
                          <a:srgbClr val="FF461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461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  <a:endParaRPr lang="en-US" sz="1200" b="1" i="0" u="none" strike="noStrike" dirty="0">
                        <a:solidFill>
                          <a:srgbClr val="FF461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00840998"/>
                  </a:ext>
                </a:extLst>
              </a:tr>
              <a:tr h="324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Doctorate Level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4490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83851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D508-187F-9C41-8168-FD791BBC983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5422"/>
          <a:stretch/>
        </p:blipFill>
        <p:spPr>
          <a:xfrm>
            <a:off x="7195930" y="6006617"/>
            <a:ext cx="1945028" cy="759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1187"/>
            <a:ext cx="2243522" cy="810838"/>
          </a:xfrm>
          <a:prstGeom prst="rect">
            <a:avLst/>
          </a:prstGeom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1" y="0"/>
            <a:ext cx="8432222" cy="800100"/>
          </a:xfrm>
        </p:spPr>
        <p:txBody>
          <a:bodyPr>
            <a:noAutofit/>
          </a:bodyPr>
          <a:lstStyle/>
          <a:p>
            <a:r>
              <a:rPr lang="en-US" sz="3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Enrollment by field of study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7386563"/>
              </p:ext>
            </p:extLst>
          </p:nvPr>
        </p:nvGraphicFramePr>
        <p:xfrm>
          <a:off x="321487" y="1478709"/>
          <a:ext cx="8610476" cy="4275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7704">
                  <a:extLst>
                    <a:ext uri="{9D8B030D-6E8A-4147-A177-3AD203B41FA5}">
                      <a16:colId xmlns:a16="http://schemas.microsoft.com/office/drawing/2014/main" xmlns="" val="2600480739"/>
                    </a:ext>
                  </a:extLst>
                </a:gridCol>
                <a:gridCol w="910564">
                  <a:extLst>
                    <a:ext uri="{9D8B030D-6E8A-4147-A177-3AD203B41FA5}">
                      <a16:colId xmlns:a16="http://schemas.microsoft.com/office/drawing/2014/main" xmlns="" val="809346288"/>
                    </a:ext>
                  </a:extLst>
                </a:gridCol>
                <a:gridCol w="920041">
                  <a:extLst>
                    <a:ext uri="{9D8B030D-6E8A-4147-A177-3AD203B41FA5}">
                      <a16:colId xmlns:a16="http://schemas.microsoft.com/office/drawing/2014/main" xmlns="" val="4162521286"/>
                    </a:ext>
                  </a:extLst>
                </a:gridCol>
                <a:gridCol w="920041">
                  <a:extLst>
                    <a:ext uri="{9D8B030D-6E8A-4147-A177-3AD203B41FA5}">
                      <a16:colId xmlns:a16="http://schemas.microsoft.com/office/drawing/2014/main" xmlns="" val="2173730587"/>
                    </a:ext>
                  </a:extLst>
                </a:gridCol>
                <a:gridCol w="920041">
                  <a:extLst>
                    <a:ext uri="{9D8B030D-6E8A-4147-A177-3AD203B41FA5}">
                      <a16:colId xmlns:a16="http://schemas.microsoft.com/office/drawing/2014/main" xmlns="" val="2219278663"/>
                    </a:ext>
                  </a:extLst>
                </a:gridCol>
                <a:gridCol w="920041">
                  <a:extLst>
                    <a:ext uri="{9D8B030D-6E8A-4147-A177-3AD203B41FA5}">
                      <a16:colId xmlns:a16="http://schemas.microsoft.com/office/drawing/2014/main" xmlns="" val="3513804086"/>
                    </a:ext>
                  </a:extLst>
                </a:gridCol>
                <a:gridCol w="612044">
                  <a:extLst>
                    <a:ext uri="{9D8B030D-6E8A-4147-A177-3AD203B41FA5}">
                      <a16:colId xmlns:a16="http://schemas.microsoft.com/office/drawing/2014/main" xmlns="" val="3883441759"/>
                    </a:ext>
                  </a:extLst>
                </a:gridCol>
              </a:tblGrid>
              <a:tr h="39784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20202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3357791"/>
                  </a:ext>
                </a:extLst>
              </a:tr>
              <a:tr h="3978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 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 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 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 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 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 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56062536"/>
                  </a:ext>
                </a:extLst>
              </a:tr>
              <a:tr h="3978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Agriculture and Renewable Resources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46365496"/>
                  </a:ext>
                </a:extLst>
              </a:tr>
              <a:tr h="4968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Architecture and Environmental Design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95410887"/>
                  </a:ext>
                </a:extLst>
              </a:tr>
              <a:tr h="4968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 Science and Data Processing </a:t>
                      </a:r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39%</a:t>
                      </a:r>
                      <a:endParaRPr lang="en-US" sz="1400" b="1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37%</a:t>
                      </a:r>
                      <a:endParaRPr 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37%</a:t>
                      </a:r>
                      <a:endParaRPr 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13436618"/>
                  </a:ext>
                </a:extLst>
              </a:tr>
              <a:tr h="4968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Engineering and Engineering Technology </a:t>
                      </a:r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n-US" sz="1400" b="1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  <a:endParaRPr 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  <a:endParaRPr 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17078646"/>
                  </a:ext>
                </a:extLst>
              </a:tr>
              <a:tr h="3978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Care and Health Sciences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26209317"/>
                  </a:ext>
                </a:extLst>
              </a:tr>
              <a:tr h="3978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Life Sciences and Physical Science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60914801"/>
                  </a:ext>
                </a:extLst>
              </a:tr>
              <a:tr h="3978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Mathematical Sciences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93666960"/>
                  </a:ext>
                </a:extLst>
              </a:tr>
              <a:tr h="3978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Sciences and Social Studies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4442340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5324" y="1086245"/>
            <a:ext cx="7130683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Enrolment: Gender Representation by fields of study (2009, 2019 and 2020 </a:t>
            </a:r>
            <a:endParaRPr lang="en-US" sz="1400" b="1" dirty="0">
              <a:solidFill>
                <a:srgbClr val="2F549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474861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D508-187F-9C41-8168-FD791BBC983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5422"/>
          <a:stretch/>
        </p:blipFill>
        <p:spPr>
          <a:xfrm>
            <a:off x="7050156" y="6075958"/>
            <a:ext cx="2069087" cy="759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1187"/>
            <a:ext cx="2243522" cy="810838"/>
          </a:xfrm>
          <a:prstGeom prst="rect">
            <a:avLst/>
          </a:prstGeom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1" y="4602"/>
            <a:ext cx="8432222" cy="800100"/>
          </a:xfrm>
        </p:spPr>
        <p:txBody>
          <a:bodyPr>
            <a:noAutofit/>
          </a:bodyPr>
          <a:lstStyle/>
          <a:p>
            <a:r>
              <a:rPr lang="en-US" sz="3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graduation by field of study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D8CF5C7-062B-4A85-AA32-AC745197DF34}"/>
              </a:ext>
            </a:extLst>
          </p:cNvPr>
          <p:cNvSpPr/>
          <p:nvPr/>
        </p:nvSpPr>
        <p:spPr>
          <a:xfrm>
            <a:off x="483373" y="1138632"/>
            <a:ext cx="8660627" cy="727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ZA" sz="1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ZA" sz="1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en-ZA" sz="1125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2846228"/>
              </p:ext>
            </p:extLst>
          </p:nvPr>
        </p:nvGraphicFramePr>
        <p:xfrm>
          <a:off x="164755" y="1519624"/>
          <a:ext cx="8780461" cy="4182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5663">
                  <a:extLst>
                    <a:ext uri="{9D8B030D-6E8A-4147-A177-3AD203B41FA5}">
                      <a16:colId xmlns:a16="http://schemas.microsoft.com/office/drawing/2014/main" xmlns="" val="4016020538"/>
                    </a:ext>
                  </a:extLst>
                </a:gridCol>
                <a:gridCol w="911570">
                  <a:extLst>
                    <a:ext uri="{9D8B030D-6E8A-4147-A177-3AD203B41FA5}">
                      <a16:colId xmlns:a16="http://schemas.microsoft.com/office/drawing/2014/main" xmlns="" val="231445132"/>
                    </a:ext>
                  </a:extLst>
                </a:gridCol>
                <a:gridCol w="911570">
                  <a:extLst>
                    <a:ext uri="{9D8B030D-6E8A-4147-A177-3AD203B41FA5}">
                      <a16:colId xmlns:a16="http://schemas.microsoft.com/office/drawing/2014/main" xmlns="" val="409908822"/>
                    </a:ext>
                  </a:extLst>
                </a:gridCol>
                <a:gridCol w="911570">
                  <a:extLst>
                    <a:ext uri="{9D8B030D-6E8A-4147-A177-3AD203B41FA5}">
                      <a16:colId xmlns:a16="http://schemas.microsoft.com/office/drawing/2014/main" xmlns="" val="3921588946"/>
                    </a:ext>
                  </a:extLst>
                </a:gridCol>
                <a:gridCol w="911570">
                  <a:extLst>
                    <a:ext uri="{9D8B030D-6E8A-4147-A177-3AD203B41FA5}">
                      <a16:colId xmlns:a16="http://schemas.microsoft.com/office/drawing/2014/main" xmlns="" val="2093908577"/>
                    </a:ext>
                  </a:extLst>
                </a:gridCol>
                <a:gridCol w="911570">
                  <a:extLst>
                    <a:ext uri="{9D8B030D-6E8A-4147-A177-3AD203B41FA5}">
                      <a16:colId xmlns:a16="http://schemas.microsoft.com/office/drawing/2014/main" xmlns="" val="621155541"/>
                    </a:ext>
                  </a:extLst>
                </a:gridCol>
                <a:gridCol w="646948">
                  <a:extLst>
                    <a:ext uri="{9D8B030D-6E8A-4147-A177-3AD203B41FA5}">
                      <a16:colId xmlns:a16="http://schemas.microsoft.com/office/drawing/2014/main" xmlns="" val="203356478"/>
                    </a:ext>
                  </a:extLst>
                </a:gridCol>
              </a:tblGrid>
              <a:tr h="418228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5267324"/>
                  </a:ext>
                </a:extLst>
              </a:tr>
              <a:tr h="4182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 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 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 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 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 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 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88032714"/>
                  </a:ext>
                </a:extLst>
              </a:tr>
              <a:tr h="4182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Agriculture and Renewable Resources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44%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77600286"/>
                  </a:ext>
                </a:extLst>
              </a:tr>
              <a:tr h="4182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Architecture and Environmental Design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62%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44%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56%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47251870"/>
                  </a:ext>
                </a:extLst>
              </a:tr>
              <a:tr h="4182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 Science and Data Processing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37%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63%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39%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61%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59%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47391525"/>
                  </a:ext>
                </a:extLst>
              </a:tr>
              <a:tr h="4182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Engineering and Engineering Technology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69%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69%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03395687"/>
                  </a:ext>
                </a:extLst>
              </a:tr>
              <a:tr h="4182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Care and Health Sciences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68%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74%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72%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28%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74687311"/>
                  </a:ext>
                </a:extLst>
              </a:tr>
              <a:tr h="4182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Life Sciences and Physical Science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54%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46%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62%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63%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37%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9737884"/>
                  </a:ext>
                </a:extLst>
              </a:tr>
              <a:tr h="4182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Mathematical Sciences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44%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56%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43%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32110049"/>
                  </a:ext>
                </a:extLst>
              </a:tr>
              <a:tr h="4182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Sciences and Social Studies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43%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72%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28%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n-US" sz="12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8222155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6393" y="1072234"/>
            <a:ext cx="7130683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Graduation: Gender Representation by fields of study (2009, 2019 and 2020 </a:t>
            </a:r>
            <a:endParaRPr lang="en-US" sz="1400" b="1" dirty="0">
              <a:solidFill>
                <a:srgbClr val="2F549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837895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D508-187F-9C41-8168-FD791BBC983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5422"/>
          <a:stretch/>
        </p:blipFill>
        <p:spPr>
          <a:xfrm>
            <a:off x="7050156" y="6006617"/>
            <a:ext cx="2103081" cy="759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1187"/>
            <a:ext cx="2243522" cy="81083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2C55152D-2855-43CF-8136-96F635CDD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856" y="1167363"/>
            <a:ext cx="8617526" cy="4875821"/>
          </a:xfrm>
        </p:spPr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  <a:spcAft>
                <a:spcPts val="900"/>
              </a:spcAf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00000"/>
              </a:lnSpc>
              <a:spcAft>
                <a:spcPts val="900"/>
              </a:spcAft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205412" y="-52050"/>
            <a:ext cx="8389572" cy="800100"/>
          </a:xfrm>
        </p:spPr>
        <p:txBody>
          <a:bodyPr>
            <a:noAutofit/>
          </a:bodyPr>
          <a:lstStyle/>
          <a:p>
            <a:r>
              <a:rPr lang="en-US" sz="3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demographics of researchers by gender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D8CF5C7-062B-4A85-AA32-AC745197DF34}"/>
              </a:ext>
            </a:extLst>
          </p:cNvPr>
          <p:cNvSpPr/>
          <p:nvPr/>
        </p:nvSpPr>
        <p:spPr>
          <a:xfrm>
            <a:off x="167868" y="1307421"/>
            <a:ext cx="8660627" cy="727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ZA" sz="1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ZA" sz="1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en-ZA" sz="1125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02101130"/>
              </p:ext>
            </p:extLst>
          </p:nvPr>
        </p:nvGraphicFramePr>
        <p:xfrm>
          <a:off x="147638" y="1149567"/>
          <a:ext cx="8828494" cy="4581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258171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D508-187F-9C41-8168-FD791BBC983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5422"/>
          <a:stretch/>
        </p:blipFill>
        <p:spPr>
          <a:xfrm>
            <a:off x="7156174" y="5988123"/>
            <a:ext cx="1987826" cy="759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1187"/>
            <a:ext cx="2243522" cy="81083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2C55152D-2855-43CF-8136-96F635CDD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856" y="1167363"/>
            <a:ext cx="8617526" cy="4875821"/>
          </a:xfrm>
        </p:spPr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  <a:spcAft>
                <a:spcPts val="900"/>
              </a:spcAf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00000"/>
              </a:lnSpc>
              <a:spcAft>
                <a:spcPts val="900"/>
              </a:spcAft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205412" y="-27279"/>
            <a:ext cx="8389572" cy="800100"/>
          </a:xfrm>
        </p:spPr>
        <p:txBody>
          <a:bodyPr>
            <a:noAutofit/>
          </a:bodyPr>
          <a:lstStyle/>
          <a:p>
            <a:r>
              <a:rPr lang="en-US" sz="3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demographics of researchers by Race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D8CF5C7-062B-4A85-AA32-AC745197DF34}"/>
              </a:ext>
            </a:extLst>
          </p:cNvPr>
          <p:cNvSpPr/>
          <p:nvPr/>
        </p:nvSpPr>
        <p:spPr>
          <a:xfrm>
            <a:off x="167868" y="1307421"/>
            <a:ext cx="8660627" cy="727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ZA" sz="1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ZA" sz="1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en-ZA" sz="1125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92908658"/>
              </p:ext>
            </p:extLst>
          </p:nvPr>
        </p:nvGraphicFramePr>
        <p:xfrm>
          <a:off x="210968" y="1056828"/>
          <a:ext cx="8765163" cy="4791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798704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D508-187F-9C41-8168-FD791BBC983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5422"/>
          <a:stretch/>
        </p:blipFill>
        <p:spPr>
          <a:xfrm>
            <a:off x="7103164" y="6006617"/>
            <a:ext cx="2040835" cy="759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1187"/>
            <a:ext cx="2243522" cy="81083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2C55152D-2855-43CF-8136-96F635CDD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856" y="1167363"/>
            <a:ext cx="8617526" cy="4875821"/>
          </a:xfrm>
        </p:spPr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  <a:spcAft>
                <a:spcPts val="900"/>
              </a:spcAf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00000"/>
              </a:lnSpc>
              <a:spcAft>
                <a:spcPts val="900"/>
              </a:spcAft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267855" y="181635"/>
            <a:ext cx="8327129" cy="878644"/>
          </a:xfrm>
        </p:spPr>
        <p:txBody>
          <a:bodyPr>
            <a:noAutofit/>
          </a:bodyPr>
          <a:lstStyle/>
          <a:p>
            <a:r>
              <a:rPr lang="en-US" sz="3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Education Staff by gender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86018615"/>
              </p:ext>
            </p:extLst>
          </p:nvPr>
        </p:nvGraphicFramePr>
        <p:xfrm>
          <a:off x="146330" y="1167363"/>
          <a:ext cx="8729814" cy="4505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275272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D508-187F-9C41-8168-FD791BBC983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5422"/>
          <a:stretch/>
        </p:blipFill>
        <p:spPr>
          <a:xfrm>
            <a:off x="7182678" y="5980182"/>
            <a:ext cx="1970560" cy="759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1187"/>
            <a:ext cx="2243522" cy="81083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2C55152D-2855-43CF-8136-96F635CDD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856" y="1167363"/>
            <a:ext cx="8617526" cy="4875821"/>
          </a:xfrm>
        </p:spPr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  <a:spcAft>
                <a:spcPts val="900"/>
              </a:spcAf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00000"/>
              </a:lnSpc>
              <a:spcAft>
                <a:spcPts val="900"/>
              </a:spcAft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267855" y="181635"/>
            <a:ext cx="8327129" cy="878644"/>
          </a:xfrm>
        </p:spPr>
        <p:txBody>
          <a:bodyPr>
            <a:noAutofit/>
          </a:bodyPr>
          <a:lstStyle/>
          <a:p>
            <a:r>
              <a:rPr lang="en-US" sz="3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Education Staff by gender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18525598"/>
              </p:ext>
            </p:extLst>
          </p:nvPr>
        </p:nvGraphicFramePr>
        <p:xfrm>
          <a:off x="297468" y="1062311"/>
          <a:ext cx="8578676" cy="4610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596009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D508-187F-9C41-8168-FD791BBC983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5422"/>
          <a:stretch/>
        </p:blipFill>
        <p:spPr>
          <a:xfrm>
            <a:off x="7063409" y="6032047"/>
            <a:ext cx="2093848" cy="759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81187"/>
            <a:ext cx="2243522" cy="810838"/>
          </a:xfrm>
          <a:prstGeom prst="rect">
            <a:avLst/>
          </a:prstGeom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267856" y="26988"/>
            <a:ext cx="7664450" cy="800100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ACADEMIC STAFF BY RANK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5471505"/>
              </p:ext>
            </p:extLst>
          </p:nvPr>
        </p:nvGraphicFramePr>
        <p:xfrm>
          <a:off x="82111" y="1769604"/>
          <a:ext cx="8989016" cy="38588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7088">
                  <a:extLst>
                    <a:ext uri="{9D8B030D-6E8A-4147-A177-3AD203B41FA5}">
                      <a16:colId xmlns:a16="http://schemas.microsoft.com/office/drawing/2014/main" xmlns="" val="620916364"/>
                    </a:ext>
                  </a:extLst>
                </a:gridCol>
                <a:gridCol w="806491">
                  <a:extLst>
                    <a:ext uri="{9D8B030D-6E8A-4147-A177-3AD203B41FA5}">
                      <a16:colId xmlns:a16="http://schemas.microsoft.com/office/drawing/2014/main" xmlns="" val="2105079209"/>
                    </a:ext>
                  </a:extLst>
                </a:gridCol>
                <a:gridCol w="806491">
                  <a:extLst>
                    <a:ext uri="{9D8B030D-6E8A-4147-A177-3AD203B41FA5}">
                      <a16:colId xmlns:a16="http://schemas.microsoft.com/office/drawing/2014/main" xmlns="" val="1267040691"/>
                    </a:ext>
                  </a:extLst>
                </a:gridCol>
                <a:gridCol w="806491">
                  <a:extLst>
                    <a:ext uri="{9D8B030D-6E8A-4147-A177-3AD203B41FA5}">
                      <a16:colId xmlns:a16="http://schemas.microsoft.com/office/drawing/2014/main" xmlns="" val="4193382051"/>
                    </a:ext>
                  </a:extLst>
                </a:gridCol>
                <a:gridCol w="806491">
                  <a:extLst>
                    <a:ext uri="{9D8B030D-6E8A-4147-A177-3AD203B41FA5}">
                      <a16:colId xmlns:a16="http://schemas.microsoft.com/office/drawing/2014/main" xmlns="" val="1447235566"/>
                    </a:ext>
                  </a:extLst>
                </a:gridCol>
                <a:gridCol w="806491">
                  <a:extLst>
                    <a:ext uri="{9D8B030D-6E8A-4147-A177-3AD203B41FA5}">
                      <a16:colId xmlns:a16="http://schemas.microsoft.com/office/drawing/2014/main" xmlns="" val="3281958725"/>
                    </a:ext>
                  </a:extLst>
                </a:gridCol>
                <a:gridCol w="806491">
                  <a:extLst>
                    <a:ext uri="{9D8B030D-6E8A-4147-A177-3AD203B41FA5}">
                      <a16:colId xmlns:a16="http://schemas.microsoft.com/office/drawing/2014/main" xmlns="" val="565304630"/>
                    </a:ext>
                  </a:extLst>
                </a:gridCol>
                <a:gridCol w="806491">
                  <a:extLst>
                    <a:ext uri="{9D8B030D-6E8A-4147-A177-3AD203B41FA5}">
                      <a16:colId xmlns:a16="http://schemas.microsoft.com/office/drawing/2014/main" xmlns="" val="1075354304"/>
                    </a:ext>
                  </a:extLst>
                </a:gridCol>
                <a:gridCol w="806491">
                  <a:extLst>
                    <a:ext uri="{9D8B030D-6E8A-4147-A177-3AD203B41FA5}">
                      <a16:colId xmlns:a16="http://schemas.microsoft.com/office/drawing/2014/main" xmlns="" val="1061683437"/>
                    </a:ext>
                  </a:extLst>
                </a:gridCol>
              </a:tblGrid>
              <a:tr h="328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62309"/>
                  </a:ext>
                </a:extLst>
              </a:tr>
              <a:tr h="317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Professor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1877931"/>
                  </a:ext>
                </a:extLst>
              </a:tr>
              <a:tr h="317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Professor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4542338"/>
                  </a:ext>
                </a:extLst>
              </a:tr>
              <a:tr h="317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Vice</a:t>
                      </a:r>
                      <a:r>
                        <a:rPr lang="en-US" sz="14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Rector</a:t>
                      </a:r>
                      <a:r>
                        <a:rPr lang="en-US" sz="14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9924815"/>
                  </a:ext>
                </a:extLst>
              </a:tr>
              <a:tr h="317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</a:t>
                      </a:r>
                      <a:r>
                        <a:rPr lang="en-US" sz="14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7104884"/>
                  </a:ext>
                </a:extLst>
              </a:tr>
              <a:tr h="317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Director</a:t>
                      </a:r>
                      <a:r>
                        <a:rPr lang="en-US" sz="14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8399398"/>
                  </a:ext>
                </a:extLst>
              </a:tr>
              <a:tr h="317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 Lecturer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6303825"/>
                  </a:ext>
                </a:extLst>
              </a:tr>
              <a:tr h="317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Lecturer</a:t>
                      </a:r>
                      <a:r>
                        <a:rPr lang="en-US" sz="14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6138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6880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8126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9030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44%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44%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10073"/>
                  </a:ext>
                </a:extLst>
              </a:tr>
              <a:tr h="317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Junior Lecturer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4944125"/>
                  </a:ext>
                </a:extLst>
              </a:tr>
              <a:tr h="35075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Below Junior Lecturer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2049642"/>
                  </a:ext>
                </a:extLst>
              </a:tr>
              <a:tr h="317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Undesignated/Other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2508089"/>
                  </a:ext>
                </a:extLst>
              </a:tr>
              <a:tr h="317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15302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16684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18567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20309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08304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76594" y="1033062"/>
            <a:ext cx="5656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Academic Staff by Rank (2005, 2010, 2015 and 2020)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3681" y="1435227"/>
            <a:ext cx="2650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Headcount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7810" y="1401333"/>
            <a:ext cx="2287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Percentage </a:t>
            </a:r>
          </a:p>
        </p:txBody>
      </p:sp>
    </p:spTree>
    <p:extLst>
      <p:ext uri="{BB962C8B-B14F-4D97-AF65-F5344CB8AC3E}">
        <p14:creationId xmlns:p14="http://schemas.microsoft.com/office/powerpoint/2010/main" xmlns="" val="1749474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D508-187F-9C41-8168-FD791BBC983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5422"/>
          <a:stretch/>
        </p:blipFill>
        <p:spPr>
          <a:xfrm>
            <a:off x="7195930" y="5981187"/>
            <a:ext cx="1948070" cy="759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1187"/>
            <a:ext cx="2243522" cy="81083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2C55152D-2855-43CF-8136-96F635CDD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856" y="1167363"/>
            <a:ext cx="8617526" cy="4875821"/>
          </a:xfrm>
        </p:spPr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  <a:spcAft>
                <a:spcPts val="900"/>
              </a:spcAf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00000"/>
              </a:lnSpc>
              <a:spcAft>
                <a:spcPts val="900"/>
              </a:spcAft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267856" y="26988"/>
            <a:ext cx="7664450" cy="800100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ACADEMIC STAFF BY AGE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6037483"/>
              </p:ext>
            </p:extLst>
          </p:nvPr>
        </p:nvGraphicFramePr>
        <p:xfrm>
          <a:off x="105096" y="1284902"/>
          <a:ext cx="8771048" cy="4356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31528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352E-C787-4DF4-8764-04323787FC3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5711064E-7DF6-4070-A439-E94F0EB68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405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3932" y="820882"/>
            <a:ext cx="82459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kern="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Outline</a:t>
            </a:r>
          </a:p>
          <a:p>
            <a:endParaRPr lang="en-US" sz="36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US" sz="3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US" sz="3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US" sz="3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US" sz="3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</a:t>
            </a:r>
          </a:p>
        </p:txBody>
      </p:sp>
    </p:spTree>
    <p:extLst>
      <p:ext uri="{BB962C8B-B14F-4D97-AF65-F5344CB8AC3E}">
        <p14:creationId xmlns:p14="http://schemas.microsoft.com/office/powerpoint/2010/main" xmlns="" val="3703342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D508-187F-9C41-8168-FD791BBC983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5422"/>
          <a:stretch/>
        </p:blipFill>
        <p:spPr>
          <a:xfrm>
            <a:off x="7156173" y="6006617"/>
            <a:ext cx="2001083" cy="759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1187"/>
            <a:ext cx="2243522" cy="81083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2C55152D-2855-43CF-8136-96F635CDD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13" y="990226"/>
            <a:ext cx="8617526" cy="5140416"/>
          </a:xfrm>
        </p:spPr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  <a:spcAft>
                <a:spcPts val="900"/>
              </a:spcAf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00000"/>
              </a:lnSpc>
              <a:spcAft>
                <a:spcPts val="900"/>
              </a:spcAft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267856" y="26988"/>
            <a:ext cx="7664450" cy="963238"/>
          </a:xfrm>
        </p:spPr>
        <p:txBody>
          <a:bodyPr>
            <a:noAutofit/>
          </a:bodyPr>
          <a:lstStyle/>
          <a:p>
            <a:r>
              <a:rPr lang="en-US" sz="3200" b="1" dirty="0"/>
              <a:t>ACADEMIC STAFF WITH PHD BY RANK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61480788"/>
              </p:ext>
            </p:extLst>
          </p:nvPr>
        </p:nvGraphicFramePr>
        <p:xfrm>
          <a:off x="160713" y="1292087"/>
          <a:ext cx="8822574" cy="4576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75425" y="1008389"/>
            <a:ext cx="5656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Academic Staff with PHD in 2020</a:t>
            </a:r>
          </a:p>
        </p:txBody>
      </p:sp>
    </p:spTree>
    <p:extLst>
      <p:ext uri="{BB962C8B-B14F-4D97-AF65-F5344CB8AC3E}">
        <p14:creationId xmlns:p14="http://schemas.microsoft.com/office/powerpoint/2010/main" xmlns="" val="3115254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D508-187F-9C41-8168-FD791BBC983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5422"/>
          <a:stretch/>
        </p:blipFill>
        <p:spPr>
          <a:xfrm>
            <a:off x="7156174" y="6056581"/>
            <a:ext cx="1987826" cy="759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1187"/>
            <a:ext cx="2243522" cy="810838"/>
          </a:xfrm>
          <a:prstGeom prst="rect">
            <a:avLst/>
          </a:prstGeom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267856" y="139617"/>
            <a:ext cx="7664450" cy="800100"/>
          </a:xfrm>
        </p:spPr>
        <p:txBody>
          <a:bodyPr>
            <a:noAutofit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ACADEMIC STAFF WITH PHD</a:t>
            </a:r>
            <a:b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3475303"/>
              </p:ext>
            </p:extLst>
          </p:nvPr>
        </p:nvGraphicFramePr>
        <p:xfrm>
          <a:off x="160712" y="1569495"/>
          <a:ext cx="8778240" cy="41730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1394">
                  <a:extLst>
                    <a:ext uri="{9D8B030D-6E8A-4147-A177-3AD203B41FA5}">
                      <a16:colId xmlns:a16="http://schemas.microsoft.com/office/drawing/2014/main" xmlns="" val="2711800686"/>
                    </a:ext>
                  </a:extLst>
                </a:gridCol>
                <a:gridCol w="951141">
                  <a:extLst>
                    <a:ext uri="{9D8B030D-6E8A-4147-A177-3AD203B41FA5}">
                      <a16:colId xmlns:a16="http://schemas.microsoft.com/office/drawing/2014/main" xmlns="" val="2620770513"/>
                    </a:ext>
                  </a:extLst>
                </a:gridCol>
                <a:gridCol w="951141">
                  <a:extLst>
                    <a:ext uri="{9D8B030D-6E8A-4147-A177-3AD203B41FA5}">
                      <a16:colId xmlns:a16="http://schemas.microsoft.com/office/drawing/2014/main" xmlns="" val="3334531370"/>
                    </a:ext>
                  </a:extLst>
                </a:gridCol>
                <a:gridCol w="951141">
                  <a:extLst>
                    <a:ext uri="{9D8B030D-6E8A-4147-A177-3AD203B41FA5}">
                      <a16:colId xmlns:a16="http://schemas.microsoft.com/office/drawing/2014/main" xmlns="" val="2549800963"/>
                    </a:ext>
                  </a:extLst>
                </a:gridCol>
                <a:gridCol w="951141">
                  <a:extLst>
                    <a:ext uri="{9D8B030D-6E8A-4147-A177-3AD203B41FA5}">
                      <a16:colId xmlns:a16="http://schemas.microsoft.com/office/drawing/2014/main" xmlns="" val="2361064574"/>
                    </a:ext>
                  </a:extLst>
                </a:gridCol>
                <a:gridCol w="951141">
                  <a:extLst>
                    <a:ext uri="{9D8B030D-6E8A-4147-A177-3AD203B41FA5}">
                      <a16:colId xmlns:a16="http://schemas.microsoft.com/office/drawing/2014/main" xmlns="" val="290452262"/>
                    </a:ext>
                  </a:extLst>
                </a:gridCol>
                <a:gridCol w="951141">
                  <a:extLst>
                    <a:ext uri="{9D8B030D-6E8A-4147-A177-3AD203B41FA5}">
                      <a16:colId xmlns:a16="http://schemas.microsoft.com/office/drawing/2014/main" xmlns="" val="1657618512"/>
                    </a:ext>
                  </a:extLst>
                </a:gridCol>
              </a:tblGrid>
              <a:tr h="321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7851079"/>
                  </a:ext>
                </a:extLst>
              </a:tr>
              <a:tr h="321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5546187"/>
                  </a:ext>
                </a:extLst>
              </a:tr>
              <a:tr h="321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Professor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5300615"/>
                  </a:ext>
                </a:extLst>
              </a:tr>
              <a:tr h="321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Professor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6714359"/>
                  </a:ext>
                </a:extLst>
              </a:tr>
              <a:tr h="321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Vice</a:t>
                      </a:r>
                      <a:r>
                        <a:rPr lang="en-US" sz="14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Rector</a:t>
                      </a:r>
                      <a:r>
                        <a:rPr lang="en-US" sz="14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52050"/>
                  </a:ext>
                </a:extLst>
              </a:tr>
              <a:tr h="321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</a:t>
                      </a:r>
                      <a:r>
                        <a:rPr lang="en-US" sz="14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1226375"/>
                  </a:ext>
                </a:extLst>
              </a:tr>
              <a:tr h="321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Director</a:t>
                      </a:r>
                      <a:r>
                        <a:rPr lang="en-US" sz="14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7666367"/>
                  </a:ext>
                </a:extLst>
              </a:tr>
              <a:tr h="321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 Lecturer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5 328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7070705"/>
                  </a:ext>
                </a:extLst>
              </a:tr>
              <a:tr h="321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Lecturer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9 030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2910383"/>
                  </a:ext>
                </a:extLst>
              </a:tr>
              <a:tr h="321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Junior Lecturer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4678716"/>
                  </a:ext>
                </a:extLst>
              </a:tr>
              <a:tr h="321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Below Junior Lecturer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8966100"/>
                  </a:ext>
                </a:extLst>
              </a:tr>
              <a:tr h="321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Undesignated/Other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0767931"/>
                  </a:ext>
                </a:extLst>
              </a:tr>
              <a:tr h="321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10 480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9 829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20 309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9584459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13322" y="1097991"/>
            <a:ext cx="5656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Academic Staff with PHD by gender in 2020</a:t>
            </a:r>
          </a:p>
        </p:txBody>
      </p:sp>
    </p:spTree>
    <p:extLst>
      <p:ext uri="{BB962C8B-B14F-4D97-AF65-F5344CB8AC3E}">
        <p14:creationId xmlns:p14="http://schemas.microsoft.com/office/powerpoint/2010/main" xmlns="" val="171378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D508-187F-9C41-8168-FD791BBC983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5422"/>
          <a:stretch/>
        </p:blipFill>
        <p:spPr>
          <a:xfrm>
            <a:off x="7222435" y="6043184"/>
            <a:ext cx="1934822" cy="759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1187"/>
            <a:ext cx="2243522" cy="81083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2C55152D-2855-43CF-8136-96F635CDD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856" y="1167363"/>
            <a:ext cx="8617526" cy="4875821"/>
          </a:xfrm>
        </p:spPr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  <a:spcAft>
                <a:spcPts val="900"/>
              </a:spcAf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00000"/>
              </a:lnSpc>
              <a:spcAft>
                <a:spcPts val="900"/>
              </a:spcAft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115456" y="18472"/>
            <a:ext cx="7816850" cy="919938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 PUBLICATION BY GENDER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80115166"/>
              </p:ext>
            </p:extLst>
          </p:nvPr>
        </p:nvGraphicFramePr>
        <p:xfrm>
          <a:off x="115456" y="1071531"/>
          <a:ext cx="8769926" cy="4827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06777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D508-187F-9C41-8168-FD791BBC983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5422"/>
          <a:stretch/>
        </p:blipFill>
        <p:spPr>
          <a:xfrm>
            <a:off x="7116416" y="6032047"/>
            <a:ext cx="2027583" cy="759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1187"/>
            <a:ext cx="2243522" cy="81083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2C55152D-2855-43CF-8136-96F635CDD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856" y="1167363"/>
            <a:ext cx="8617526" cy="4875821"/>
          </a:xfrm>
        </p:spPr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  <a:spcAft>
                <a:spcPts val="900"/>
              </a:spcAf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00000"/>
              </a:lnSpc>
              <a:spcAft>
                <a:spcPts val="900"/>
              </a:spcAft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267855" y="-30861"/>
            <a:ext cx="8327129" cy="800100"/>
          </a:xfrm>
        </p:spPr>
        <p:txBody>
          <a:bodyPr>
            <a:noAutofit/>
          </a:bodyPr>
          <a:lstStyle/>
          <a:p>
            <a:r>
              <a:rPr lang="en-US" sz="3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 African Publications by Race</a:t>
            </a:r>
            <a:r>
              <a:rPr lang="en-US" sz="3200" b="1" dirty="0"/>
              <a:t>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D8CF5C7-062B-4A85-AA32-AC745197DF34}"/>
              </a:ext>
            </a:extLst>
          </p:cNvPr>
          <p:cNvSpPr/>
          <p:nvPr/>
        </p:nvSpPr>
        <p:spPr>
          <a:xfrm>
            <a:off x="224755" y="1167363"/>
            <a:ext cx="8660627" cy="727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ZA" sz="1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ZA" sz="1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en-ZA" sz="1125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13219144"/>
              </p:ext>
            </p:extLst>
          </p:nvPr>
        </p:nvGraphicFramePr>
        <p:xfrm>
          <a:off x="224754" y="1184779"/>
          <a:ext cx="8617525" cy="4394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064215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D508-187F-9C41-8168-FD791BBC9830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5422"/>
          <a:stretch/>
        </p:blipFill>
        <p:spPr>
          <a:xfrm>
            <a:off x="7156174" y="6015498"/>
            <a:ext cx="1987826" cy="759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1187"/>
            <a:ext cx="2243522" cy="81083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2C55152D-2855-43CF-8136-96F635CDD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856" y="1167364"/>
            <a:ext cx="6023379" cy="2908248"/>
          </a:xfrm>
        </p:spPr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  <a:spcAft>
                <a:spcPts val="900"/>
              </a:spcAf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00000"/>
              </a:lnSpc>
              <a:spcAft>
                <a:spcPts val="900"/>
              </a:spcAft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D8CF5C7-062B-4A85-AA32-AC745197DF34}"/>
              </a:ext>
            </a:extLst>
          </p:cNvPr>
          <p:cNvSpPr/>
          <p:nvPr/>
        </p:nvSpPr>
        <p:spPr>
          <a:xfrm>
            <a:off x="164755" y="1256285"/>
            <a:ext cx="8660627" cy="727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ZA" sz="1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ZA" sz="1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en-ZA" sz="1125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73890" y="56619"/>
            <a:ext cx="9411073" cy="9941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21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z="3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Demographic of National Research Foundation (NRF) Rated RESEARCHERS</a:t>
            </a:r>
            <a:endParaRPr lang="en-US" sz="30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57616991"/>
              </p:ext>
            </p:extLst>
          </p:nvPr>
        </p:nvGraphicFramePr>
        <p:xfrm>
          <a:off x="539086" y="1138189"/>
          <a:ext cx="8065827" cy="444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97532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D508-187F-9C41-8168-FD791BBC9830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5422"/>
          <a:stretch/>
        </p:blipFill>
        <p:spPr>
          <a:xfrm>
            <a:off x="7209182" y="6015498"/>
            <a:ext cx="1934817" cy="759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1187"/>
            <a:ext cx="2243522" cy="8108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D8CF5C7-062B-4A85-AA32-AC745197DF34}"/>
              </a:ext>
            </a:extLst>
          </p:cNvPr>
          <p:cNvSpPr/>
          <p:nvPr/>
        </p:nvSpPr>
        <p:spPr>
          <a:xfrm>
            <a:off x="164755" y="1256285"/>
            <a:ext cx="8660627" cy="727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ZA" sz="1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ZA" sz="1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en-ZA" sz="1125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73891" y="56619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marR="0" indent="0" algn="l" defTabSz="9121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z="3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Demographic of NRF Rated RESEARCHERS</a:t>
            </a:r>
            <a:endParaRPr lang="en-US" sz="32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59173387"/>
              </p:ext>
            </p:extLst>
          </p:nvPr>
        </p:nvGraphicFramePr>
        <p:xfrm>
          <a:off x="164755" y="1050791"/>
          <a:ext cx="8814490" cy="4813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371777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D508-187F-9C41-8168-FD791BBC9830}" type="slidenum">
              <a:rPr lang="en-US" smtClean="0">
                <a:solidFill>
                  <a:schemeClr val="bg1"/>
                </a:solidFill>
              </a:rPr>
              <a:pPr/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2C55152D-2855-43CF-8136-96F635CDD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856" y="1167363"/>
            <a:ext cx="8617526" cy="4875821"/>
          </a:xfrm>
        </p:spPr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  <a:spcAft>
                <a:spcPts val="900"/>
              </a:spcAf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00000"/>
              </a:lnSpc>
              <a:spcAft>
                <a:spcPts val="900"/>
              </a:spcAft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D8CF5C7-062B-4A85-AA32-AC745197DF34}"/>
              </a:ext>
            </a:extLst>
          </p:cNvPr>
          <p:cNvSpPr/>
          <p:nvPr/>
        </p:nvSpPr>
        <p:spPr>
          <a:xfrm>
            <a:off x="164755" y="1256285"/>
            <a:ext cx="8660627" cy="727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ZA" sz="1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ZA" sz="1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en-ZA" sz="1125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-1" y="10819"/>
            <a:ext cx="8432223" cy="9941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21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z="3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nrf Rated researchers by scientific domain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D8CF5C7-062B-4A85-AA32-AC745197DF34}"/>
              </a:ext>
            </a:extLst>
          </p:cNvPr>
          <p:cNvSpPr/>
          <p:nvPr/>
        </p:nvSpPr>
        <p:spPr>
          <a:xfrm>
            <a:off x="224755" y="1160366"/>
            <a:ext cx="8660627" cy="727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ZA" sz="1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ZA" sz="1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en-ZA" sz="1125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3266" y="931425"/>
            <a:ext cx="6141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NRF Rated researcher by gender and scientific domain (2009 – 2021)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40639812"/>
              </p:ext>
            </p:extLst>
          </p:nvPr>
        </p:nvGraphicFramePr>
        <p:xfrm>
          <a:off x="-9238" y="1160366"/>
          <a:ext cx="9153237" cy="566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04372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D508-187F-9C41-8168-FD791BBC9830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5422"/>
          <a:stretch/>
        </p:blipFill>
        <p:spPr>
          <a:xfrm>
            <a:off x="7222434" y="6044295"/>
            <a:ext cx="1921565" cy="759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1187"/>
            <a:ext cx="2243522" cy="810838"/>
          </a:xfrm>
          <a:prstGeom prst="rect">
            <a:avLst/>
          </a:prstGeom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108488" y="117642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21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z="36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MESSAGE AND CONCLUSION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D8CF5C7-062B-4A85-AA32-AC745197DF34}"/>
              </a:ext>
            </a:extLst>
          </p:cNvPr>
          <p:cNvSpPr/>
          <p:nvPr/>
        </p:nvSpPr>
        <p:spPr>
          <a:xfrm>
            <a:off x="224755" y="1160366"/>
            <a:ext cx="8660627" cy="727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ZA" sz="1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ZA" sz="1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en-ZA" sz="1125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" y="2255018"/>
            <a:ext cx="35242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KEY Message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Progress towards NDP 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Improvements and challenges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Segregated Data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Youth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Disability 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780216801"/>
              </p:ext>
            </p:extLst>
          </p:nvPr>
        </p:nvGraphicFramePr>
        <p:xfrm>
          <a:off x="3165381" y="15278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128497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A7B998-C544-45C1-A8AF-12D6AB40A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321" y="1119116"/>
            <a:ext cx="3644120" cy="367455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b="1" i="1" spc="-5" dirty="0">
                <a:solidFill>
                  <a:srgbClr val="21409A"/>
                </a:solidFill>
                <a:latin typeface="Century Gothic" panose="020B0502020202020204" pitchFamily="34" charset="0"/>
                <a:cs typeface="Calibri"/>
              </a:rPr>
              <a:t>Enkosi</a:t>
            </a:r>
            <a:br>
              <a:rPr lang="en-US" b="1" i="1" spc="-5" dirty="0">
                <a:solidFill>
                  <a:srgbClr val="21409A"/>
                </a:solidFill>
                <a:latin typeface="Century Gothic" panose="020B0502020202020204" pitchFamily="34" charset="0"/>
                <a:cs typeface="Calibri"/>
              </a:rPr>
            </a:br>
            <a:r>
              <a:rPr lang="en-US" b="1" i="1" spc="-5" dirty="0">
                <a:solidFill>
                  <a:srgbClr val="21409A"/>
                </a:solidFill>
                <a:latin typeface="Century Gothic" panose="020B0502020202020204" pitchFamily="34" charset="0"/>
                <a:cs typeface="Calibri"/>
              </a:rPr>
              <a:t>Ha khensa</a:t>
            </a:r>
            <a:br>
              <a:rPr lang="en-US" b="1" i="1" spc="-5" dirty="0">
                <a:solidFill>
                  <a:srgbClr val="21409A"/>
                </a:solidFill>
                <a:latin typeface="Century Gothic" panose="020B0502020202020204" pitchFamily="34" charset="0"/>
                <a:cs typeface="Calibri"/>
              </a:rPr>
            </a:br>
            <a:r>
              <a:rPr lang="en-US" b="1" i="1" spc="-5" dirty="0">
                <a:solidFill>
                  <a:srgbClr val="21409A"/>
                </a:solidFill>
                <a:latin typeface="Century Gothic" panose="020B0502020202020204" pitchFamily="34" charset="0"/>
                <a:cs typeface="Calibri"/>
              </a:rPr>
              <a:t>Re a leboga</a:t>
            </a:r>
            <a:br>
              <a:rPr lang="en-US" b="1" i="1" spc="-5" dirty="0">
                <a:solidFill>
                  <a:srgbClr val="21409A"/>
                </a:solidFill>
                <a:latin typeface="Century Gothic" panose="020B0502020202020204" pitchFamily="34" charset="0"/>
                <a:cs typeface="Calibri"/>
              </a:rPr>
            </a:br>
            <a:r>
              <a:rPr lang="en-US" b="1" i="1" spc="-5" dirty="0">
                <a:solidFill>
                  <a:srgbClr val="21409A"/>
                </a:solidFill>
                <a:latin typeface="Century Gothic" panose="020B0502020202020204" pitchFamily="34" charset="0"/>
                <a:cs typeface="Calibri"/>
              </a:rPr>
              <a:t>Ro livhuwa </a:t>
            </a:r>
            <a:br>
              <a:rPr lang="en-US" b="1" i="1" spc="-5" dirty="0">
                <a:solidFill>
                  <a:srgbClr val="21409A"/>
                </a:solidFill>
                <a:latin typeface="Century Gothic" panose="020B0502020202020204" pitchFamily="34" charset="0"/>
                <a:cs typeface="Calibri"/>
              </a:rPr>
            </a:br>
            <a:r>
              <a:rPr lang="en-US" b="1" i="1" spc="-5" dirty="0">
                <a:solidFill>
                  <a:srgbClr val="21409A"/>
                </a:solidFill>
                <a:latin typeface="Century Gothic" panose="020B0502020202020204" pitchFamily="34" charset="0"/>
                <a:cs typeface="Calibri"/>
              </a:rPr>
              <a:t>Siyabonga</a:t>
            </a:r>
            <a:br>
              <a:rPr lang="en-US" b="1" i="1" spc="-5" dirty="0">
                <a:solidFill>
                  <a:srgbClr val="21409A"/>
                </a:solidFill>
                <a:latin typeface="Century Gothic" panose="020B0502020202020204" pitchFamily="34" charset="0"/>
                <a:cs typeface="Calibri"/>
              </a:rPr>
            </a:br>
            <a:r>
              <a:rPr lang="en-US" b="1" i="1" spc="-5" dirty="0">
                <a:solidFill>
                  <a:srgbClr val="21409A"/>
                </a:solidFill>
                <a:latin typeface="Century Gothic" panose="020B0502020202020204" pitchFamily="34" charset="0"/>
                <a:cs typeface="Calibri"/>
              </a:rPr>
              <a:t>Siyathokoza </a:t>
            </a:r>
            <a:br>
              <a:rPr lang="en-US" b="1" i="1" spc="-5" dirty="0">
                <a:solidFill>
                  <a:srgbClr val="21409A"/>
                </a:solidFill>
                <a:latin typeface="Century Gothic" panose="020B0502020202020204" pitchFamily="34" charset="0"/>
                <a:cs typeface="Calibri"/>
              </a:rPr>
            </a:br>
            <a:r>
              <a:rPr lang="en-US" b="1" i="1" spc="-5" dirty="0">
                <a:solidFill>
                  <a:srgbClr val="21409A"/>
                </a:solidFill>
                <a:latin typeface="Century Gothic" panose="020B0502020202020204" pitchFamily="34" charset="0"/>
                <a:cs typeface="Calibri"/>
              </a:rPr>
              <a:t>Thank you</a:t>
            </a:r>
            <a:br>
              <a:rPr lang="en-US" b="1" i="1" spc="-5" dirty="0">
                <a:solidFill>
                  <a:srgbClr val="21409A"/>
                </a:solidFill>
                <a:latin typeface="Century Gothic" panose="020B0502020202020204" pitchFamily="34" charset="0"/>
                <a:cs typeface="Calibri"/>
              </a:rPr>
            </a:br>
            <a:r>
              <a:rPr lang="en-US" b="1" i="1" spc="-5" dirty="0">
                <a:solidFill>
                  <a:srgbClr val="21409A"/>
                </a:solidFill>
                <a:latin typeface="Century Gothic" panose="020B0502020202020204" pitchFamily="34" charset="0"/>
                <a:cs typeface="Calibri"/>
              </a:rPr>
              <a:t>Dankie</a:t>
            </a:r>
            <a:br>
              <a:rPr lang="en-US" b="1" i="1" spc="-5" dirty="0">
                <a:solidFill>
                  <a:srgbClr val="21409A"/>
                </a:solidFill>
                <a:latin typeface="Century Gothic" panose="020B0502020202020204" pitchFamily="34" charset="0"/>
                <a:cs typeface="Calibri"/>
              </a:rPr>
            </a:br>
            <a:r>
              <a:rPr lang="en-US" b="1" i="1" spc="-5" dirty="0">
                <a:solidFill>
                  <a:srgbClr val="21409A"/>
                </a:solidFill>
                <a:latin typeface="Century Gothic" panose="020B0502020202020204" pitchFamily="34" charset="0"/>
                <a:cs typeface="Calibri"/>
              </a:rPr>
              <a:t>Obrigado</a:t>
            </a:r>
            <a:br>
              <a:rPr lang="en-US" b="1" i="1" spc="-5" dirty="0">
                <a:solidFill>
                  <a:srgbClr val="21409A"/>
                </a:solidFill>
                <a:latin typeface="Century Gothic" panose="020B0502020202020204" pitchFamily="34" charset="0"/>
                <a:cs typeface="Calibri"/>
              </a:rPr>
            </a:br>
            <a:r>
              <a:rPr lang="az-Cyrl-AZ" b="1" i="1" spc="-5" dirty="0">
                <a:solidFill>
                  <a:srgbClr val="21409A"/>
                </a:solidFill>
                <a:latin typeface="Century Gothic" panose="020B0502020202020204" pitchFamily="34" charset="0"/>
                <a:cs typeface="Calibri"/>
              </a:rPr>
              <a:t>Спасибо</a:t>
            </a:r>
            <a:br>
              <a:rPr lang="az-Cyrl-AZ" b="1" i="1" spc="-5" dirty="0">
                <a:solidFill>
                  <a:srgbClr val="21409A"/>
                </a:solidFill>
                <a:latin typeface="Century Gothic" panose="020B0502020202020204" pitchFamily="34" charset="0"/>
                <a:cs typeface="Calibri"/>
              </a:rPr>
            </a:br>
            <a:r>
              <a:rPr lang="hi-IN" b="1" i="1" spc="-5" dirty="0">
                <a:solidFill>
                  <a:srgbClr val="21409A"/>
                </a:solidFill>
                <a:latin typeface="Century Gothic" panose="020B0502020202020204" pitchFamily="34" charset="0"/>
                <a:cs typeface="Calibri"/>
              </a:rPr>
              <a:t>धन्यवाद</a:t>
            </a:r>
            <a:br>
              <a:rPr lang="hi-IN" b="1" i="1" spc="-5" dirty="0">
                <a:solidFill>
                  <a:srgbClr val="21409A"/>
                </a:solidFill>
                <a:latin typeface="Century Gothic" panose="020B0502020202020204" pitchFamily="34" charset="0"/>
                <a:cs typeface="Calibri"/>
              </a:rPr>
            </a:br>
            <a:r>
              <a:rPr lang="ja-JP" altLang="en-US" b="1" i="1" spc="-5" dirty="0">
                <a:solidFill>
                  <a:srgbClr val="21409A"/>
                </a:solidFill>
                <a:latin typeface="Century Gothic" panose="020B0502020202020204" pitchFamily="34" charset="0"/>
                <a:cs typeface="Calibri"/>
              </a:rPr>
              <a:t>谢谢</a:t>
            </a:r>
            <a:br>
              <a:rPr lang="ja-JP" altLang="en-US" b="1" i="1" spc="-5" dirty="0">
                <a:solidFill>
                  <a:srgbClr val="21409A"/>
                </a:solidFill>
                <a:latin typeface="Century Gothic" panose="020B0502020202020204" pitchFamily="34" charset="0"/>
                <a:cs typeface="Calibri"/>
              </a:rPr>
            </a:br>
            <a:r>
              <a:rPr lang="en-US" b="1" i="1" spc="-5" dirty="0">
                <a:solidFill>
                  <a:srgbClr val="21409A"/>
                </a:solidFill>
                <a:latin typeface="Century Gothic" panose="020B0502020202020204" pitchFamily="34" charset="0"/>
                <a:cs typeface="Calibri"/>
              </a:rPr>
              <a:t/>
            </a:r>
            <a:br>
              <a:rPr lang="en-US" b="1" i="1" spc="-5" dirty="0">
                <a:solidFill>
                  <a:srgbClr val="21409A"/>
                </a:solidFill>
                <a:latin typeface="Century Gothic" panose="020B0502020202020204" pitchFamily="34" charset="0"/>
                <a:cs typeface="Calibri"/>
              </a:rPr>
            </a:br>
            <a:endParaRPr lang="en-ZA" dirty="0">
              <a:solidFill>
                <a:srgbClr val="21409A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E66FC13-66E6-584B-89EF-0F78B83A0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51784" y="6260936"/>
            <a:ext cx="2743200" cy="365125"/>
          </a:xfrm>
        </p:spPr>
        <p:txBody>
          <a:bodyPr/>
          <a:lstStyle/>
          <a:p>
            <a:fld id="{6BEAD508-187F-9C41-8168-FD791BBC9830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03E46C0-E9C4-4D60-A8F0-61D602D44F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508" y="1059668"/>
            <a:ext cx="1616629" cy="2093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4335443-6163-48ED-BA03-D0E6E1CB82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5476" y="1119116"/>
            <a:ext cx="1773650" cy="2224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56A36B1-E4F9-4BA4-AD6F-D69BA97728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508" y="3627667"/>
            <a:ext cx="1492235" cy="183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E94874D-9497-4489-B044-F39738FC7D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5476" y="3627667"/>
            <a:ext cx="1735376" cy="1954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11535DF-AC29-4141-8387-35F08A2ABF4C}"/>
              </a:ext>
            </a:extLst>
          </p:cNvPr>
          <p:cNvSpPr/>
          <p:nvPr/>
        </p:nvSpPr>
        <p:spPr>
          <a:xfrm>
            <a:off x="5002299" y="4953014"/>
            <a:ext cx="376419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www.naci.org.za</a:t>
            </a:r>
          </a:p>
          <a:p>
            <a:pPr algn="ctr"/>
            <a:endParaRPr lang="en-GB" dirty="0">
              <a:solidFill>
                <a:schemeClr val="accent5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0182" y="5889972"/>
            <a:ext cx="2243522" cy="8108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b="15422"/>
          <a:stretch/>
        </p:blipFill>
        <p:spPr>
          <a:xfrm>
            <a:off x="4626833" y="5940832"/>
            <a:ext cx="2449902" cy="7599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95851" y="5464459"/>
            <a:ext cx="239050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8"/>
              </a:rPr>
              <a:t>Thandokazi.teti@dst.gov.za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78965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D508-187F-9C41-8168-FD791BBC983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5422"/>
          <a:stretch/>
        </p:blipFill>
        <p:spPr>
          <a:xfrm>
            <a:off x="6567849" y="6043184"/>
            <a:ext cx="2449902" cy="759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81187"/>
            <a:ext cx="2243522" cy="81083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2C55152D-2855-43CF-8136-96F635CDD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856" y="1167363"/>
            <a:ext cx="8617526" cy="4875821"/>
          </a:xfrm>
        </p:spPr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  <a:spcAft>
                <a:spcPts val="900"/>
              </a:spcAf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00000"/>
              </a:lnSpc>
              <a:spcAft>
                <a:spcPts val="900"/>
              </a:spcAft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27038" y="101600"/>
            <a:ext cx="7664450" cy="798513"/>
          </a:xfrm>
        </p:spPr>
        <p:txBody>
          <a:bodyPr/>
          <a:lstStyle/>
          <a:p>
            <a:r>
              <a:rPr lang="en-US" sz="36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graphicFrame>
        <p:nvGraphicFramePr>
          <p:cNvPr id="10" name="Content Placeholder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69170833"/>
              </p:ext>
            </p:extLst>
          </p:nvPr>
        </p:nvGraphicFramePr>
        <p:xfrm>
          <a:off x="135487" y="1824715"/>
          <a:ext cx="3300045" cy="3258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1" name="Content Placeholder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84366400"/>
              </p:ext>
            </p:extLst>
          </p:nvPr>
        </p:nvGraphicFramePr>
        <p:xfrm>
          <a:off x="3632346" y="1241770"/>
          <a:ext cx="5317481" cy="4052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xmlns="" val="1745278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352E-C787-4DF4-8764-04323787FC3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5711064E-7DF6-4070-A439-E94F0EB68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405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09576" y="2589272"/>
            <a:ext cx="51210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kern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Methodology  </a:t>
            </a:r>
            <a:endParaRPr lang="en-ZA" sz="4800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7146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D508-187F-9C41-8168-FD791BBC983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5422"/>
          <a:stretch/>
        </p:blipFill>
        <p:spPr>
          <a:xfrm>
            <a:off x="7036904" y="6080560"/>
            <a:ext cx="2107096" cy="759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1187"/>
            <a:ext cx="2243522" cy="81083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2C55152D-2855-43CF-8136-96F635CDD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28" y="1161843"/>
            <a:ext cx="8617526" cy="4686221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Focus on Higher Education Institutions (HEI)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Quantitative Data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Select Indicators:</a:t>
            </a:r>
          </a:p>
          <a:p>
            <a:pPr marL="457200" indent="-457200">
              <a:buFont typeface="+mj-lt"/>
              <a:buAutoNum type="arabicPeriod"/>
            </a:pPr>
            <a:endParaRPr lang="en-US" sz="2800" b="1" dirty="0"/>
          </a:p>
          <a:p>
            <a:pPr marL="913257" lvl="1" indent="-457200">
              <a:buFont typeface="+mj-lt"/>
              <a:buAutoNum type="alphaLcParenR"/>
            </a:pPr>
            <a:r>
              <a:rPr lang="en-US" sz="2800" dirty="0"/>
              <a:t>Student enrollment and graduation </a:t>
            </a:r>
          </a:p>
          <a:p>
            <a:pPr marL="913257" lvl="1" indent="-457200">
              <a:buFont typeface="+mj-lt"/>
              <a:buAutoNum type="alphaLcParenR"/>
            </a:pPr>
            <a:r>
              <a:rPr lang="en-US" sz="2800" dirty="0"/>
              <a:t>Human Resource for SET</a:t>
            </a:r>
          </a:p>
          <a:p>
            <a:pPr marL="913257" lvl="1" indent="-457200">
              <a:buFont typeface="+mj-lt"/>
              <a:buAutoNum type="alphaLcParenR"/>
            </a:pPr>
            <a:r>
              <a:rPr lang="en-US" sz="2800" dirty="0"/>
              <a:t>Publication Outputs</a:t>
            </a:r>
          </a:p>
          <a:p>
            <a:pPr marL="913257" lvl="1" indent="-457200">
              <a:buFont typeface="+mj-lt"/>
              <a:buAutoNum type="alphaLcParenR"/>
            </a:pPr>
            <a:r>
              <a:rPr lang="en-US" sz="2800" dirty="0"/>
              <a:t>Funding Allocation </a:t>
            </a:r>
          </a:p>
          <a:p>
            <a:pPr marL="913257" lvl="1" indent="-457200">
              <a:buFont typeface="+mj-lt"/>
              <a:buAutoNum type="alphaLcParenR"/>
            </a:pPr>
            <a:r>
              <a:rPr lang="en-US" sz="2800" dirty="0"/>
              <a:t>Scientific Rating </a:t>
            </a: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27038" y="101600"/>
            <a:ext cx="7664450" cy="798513"/>
          </a:xfrm>
        </p:spPr>
        <p:txBody>
          <a:bodyPr>
            <a:normAutofit/>
          </a:bodyPr>
          <a:lstStyle/>
          <a:p>
            <a:r>
              <a:rPr lang="en-US" sz="36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 AND DESIGN</a:t>
            </a:r>
            <a:endParaRPr lang="en-US" sz="3600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820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352E-C787-4DF4-8764-04323787FC3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5711064E-7DF6-4070-A439-E94F0EB68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405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49332" y="2589272"/>
            <a:ext cx="4609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r>
              <a:rPr lang="en-US" sz="4800" b="1" kern="0" dirty="0">
                <a:solidFill>
                  <a:schemeClr val="bg1"/>
                </a:solidFill>
                <a:latin typeface="Gill Sans MT" panose="020B0502020104020203" pitchFamily="34" charset="0"/>
              </a:rPr>
              <a:t>  </a:t>
            </a:r>
            <a:endParaRPr lang="en-ZA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953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D508-187F-9C41-8168-FD791BBC983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5422"/>
          <a:stretch/>
        </p:blipFill>
        <p:spPr>
          <a:xfrm>
            <a:off x="7050156" y="6015498"/>
            <a:ext cx="2093843" cy="759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1187"/>
            <a:ext cx="2243522" cy="810838"/>
          </a:xfrm>
          <a:prstGeom prst="rect">
            <a:avLst/>
          </a:prstGeom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0" y="22040"/>
            <a:ext cx="9070110" cy="9941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21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z="3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DEVELOPMENT PLAN (NDP) set ENROLMENT AT POSTGRADUATE LEVEL</a:t>
            </a:r>
            <a:endParaRPr lang="en-US" sz="30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19937109"/>
              </p:ext>
            </p:extLst>
          </p:nvPr>
        </p:nvGraphicFramePr>
        <p:xfrm>
          <a:off x="-1" y="1358490"/>
          <a:ext cx="8892209" cy="450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19214" y="1081964"/>
            <a:ext cx="4943960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SET Enrolment at postgraduate level (2009 – 2020) </a:t>
            </a:r>
          </a:p>
        </p:txBody>
      </p:sp>
    </p:spTree>
    <p:extLst>
      <p:ext uri="{BB962C8B-B14F-4D97-AF65-F5344CB8AC3E}">
        <p14:creationId xmlns:p14="http://schemas.microsoft.com/office/powerpoint/2010/main" xmlns="" val="515495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D508-187F-9C41-8168-FD791BBC983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5422"/>
          <a:stretch/>
        </p:blipFill>
        <p:spPr>
          <a:xfrm>
            <a:off x="7036904" y="6015498"/>
            <a:ext cx="2107096" cy="759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1187"/>
            <a:ext cx="2243522" cy="8108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D8CF5C7-062B-4A85-AA32-AC745197DF34}"/>
              </a:ext>
            </a:extLst>
          </p:cNvPr>
          <p:cNvSpPr/>
          <p:nvPr/>
        </p:nvSpPr>
        <p:spPr>
          <a:xfrm>
            <a:off x="164755" y="1256285"/>
            <a:ext cx="8660627" cy="727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ZA" sz="1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ZA" sz="1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en-ZA" sz="1125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73891" y="56619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marR="0" indent="0" algn="l" defTabSz="9121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NDP TARGET ON ACADEMIC STAFF WITH </a:t>
            </a:r>
            <a:r>
              <a:rPr lang="en-US" sz="3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Doctor of Philosophy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(PHD</a:t>
            </a:r>
            <a:r>
              <a:rPr lang="en-US" sz="3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45127696"/>
              </p:ext>
            </p:extLst>
          </p:nvPr>
        </p:nvGraphicFramePr>
        <p:xfrm>
          <a:off x="164755" y="1606421"/>
          <a:ext cx="8541923" cy="4074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55966" y="1159794"/>
            <a:ext cx="5129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Academic Staff with PHD (2009 – 2020)</a:t>
            </a:r>
          </a:p>
        </p:txBody>
      </p:sp>
    </p:spTree>
    <p:extLst>
      <p:ext uri="{BB962C8B-B14F-4D97-AF65-F5344CB8AC3E}">
        <p14:creationId xmlns:p14="http://schemas.microsoft.com/office/powerpoint/2010/main" xmlns="" val="723106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D508-187F-9C41-8168-FD791BBC983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5422"/>
          <a:stretch/>
        </p:blipFill>
        <p:spPr>
          <a:xfrm>
            <a:off x="7010400" y="6032047"/>
            <a:ext cx="2133600" cy="759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1187"/>
            <a:ext cx="2243522" cy="810838"/>
          </a:xfrm>
          <a:prstGeom prst="rect">
            <a:avLst/>
          </a:prstGeom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264277" y="71810"/>
            <a:ext cx="8167946" cy="800100"/>
          </a:xfrm>
        </p:spPr>
        <p:txBody>
          <a:bodyPr>
            <a:noAutofit/>
          </a:bodyPr>
          <a:lstStyle/>
          <a:p>
            <a:r>
              <a:rPr lang="en-US" sz="3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enrollment and graduation by gender</a:t>
            </a:r>
          </a:p>
        </p:txBody>
      </p:sp>
      <p:sp>
        <p:nvSpPr>
          <p:cNvPr id="20" name="Text Placeholder 10"/>
          <p:cNvSpPr txBox="1">
            <a:spLocks/>
          </p:cNvSpPr>
          <p:nvPr/>
        </p:nvSpPr>
        <p:spPr>
          <a:xfrm>
            <a:off x="692164" y="1119459"/>
            <a:ext cx="5305411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029" indent="-228029" algn="l" defTabSz="912114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  <a:lvl2pPr marL="684086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2pPr>
            <a:lvl3pPr marL="1140143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3pPr>
            <a:lvl4pPr marL="1596200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4pPr>
            <a:lvl5pPr marL="2052257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5pPr>
            <a:lvl6pPr marL="2508314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1652115"/>
              </p:ext>
            </p:extLst>
          </p:nvPr>
        </p:nvGraphicFramePr>
        <p:xfrm>
          <a:off x="264277" y="1135227"/>
          <a:ext cx="8641184" cy="4404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400671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59521</TotalTime>
  <Words>1287</Words>
  <Application>Microsoft Office PowerPoint</Application>
  <PresentationFormat>Custom</PresentationFormat>
  <Paragraphs>563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Custom Design</vt:lpstr>
      <vt:lpstr>Slide 0</vt:lpstr>
      <vt:lpstr>Slide 1</vt:lpstr>
      <vt:lpstr>Background  </vt:lpstr>
      <vt:lpstr>Slide 3</vt:lpstr>
      <vt:lpstr>METHODOLOGY AND DESIGN</vt:lpstr>
      <vt:lpstr>Slide 5</vt:lpstr>
      <vt:lpstr>Slide 6</vt:lpstr>
      <vt:lpstr>Slide 7</vt:lpstr>
      <vt:lpstr>SET enrollment and graduation by gender</vt:lpstr>
      <vt:lpstr>SET enrollment and graduation by Race</vt:lpstr>
      <vt:lpstr>postgraduate Student enrollment and graduation </vt:lpstr>
      <vt:lpstr>Student Enrollment by field of study</vt:lpstr>
      <vt:lpstr>Student graduation by field of study</vt:lpstr>
      <vt:lpstr>demographics of researchers by gender </vt:lpstr>
      <vt:lpstr>demographics of researchers by Race </vt:lpstr>
      <vt:lpstr>Higher Education Staff by gender</vt:lpstr>
      <vt:lpstr>Higher Education Staff by gender</vt:lpstr>
      <vt:lpstr>ACADEMIC STAFF BY RANK </vt:lpstr>
      <vt:lpstr>ACADEMIC STAFF BY AGE </vt:lpstr>
      <vt:lpstr>ACADEMIC STAFF WITH PHD BY RANK </vt:lpstr>
      <vt:lpstr>ACADEMIC STAFF WITH PHD </vt:lpstr>
      <vt:lpstr>JOURNAL PUBLICATION BY GENDER</vt:lpstr>
      <vt:lpstr>South African Publications by Race  </vt:lpstr>
      <vt:lpstr>Slide 23</vt:lpstr>
      <vt:lpstr>Slide 24</vt:lpstr>
      <vt:lpstr>Slide 25</vt:lpstr>
      <vt:lpstr>Slide 26</vt:lpstr>
      <vt:lpstr>Enkosi Ha khensa Re a leboga Ro livhuwa  Siyabonga Siyathokoza  Thank you Dankie Obrigado Спасибо धन्यवाद 谢谢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USER</cp:lastModifiedBy>
  <cp:revision>420</cp:revision>
  <cp:lastPrinted>2023-01-27T08:35:55Z</cp:lastPrinted>
  <dcterms:created xsi:type="dcterms:W3CDTF">2018-03-06T16:17:46Z</dcterms:created>
  <dcterms:modified xsi:type="dcterms:W3CDTF">2023-02-20T09:42:37Z</dcterms:modified>
</cp:coreProperties>
</file>