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6" r:id="rId8"/>
    <p:sldId id="275" r:id="rId9"/>
    <p:sldId id="269" r:id="rId10"/>
    <p:sldId id="270" r:id="rId11"/>
    <p:sldId id="277" r:id="rId12"/>
    <p:sldId id="271" r:id="rId13"/>
    <p:sldId id="278" r:id="rId14"/>
    <p:sldId id="273" r:id="rId15"/>
    <p:sldId id="274" r:id="rId16"/>
    <p:sldId id="280"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3EEC1-7C05-4224-B472-1BEA7C685230}" type="datetimeFigureOut">
              <a:rPr lang="en-ZA" smtClean="0"/>
              <a:pPr/>
              <a:t>2023/02/20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A7F11-B604-4329-912F-052AC144212A}" type="slidenum">
              <a:rPr lang="en-ZA" smtClean="0"/>
              <a:pPr/>
              <a:t>‹#›</a:t>
            </a:fld>
            <a:endParaRPr lang="en-ZA"/>
          </a:p>
        </p:txBody>
      </p:sp>
    </p:spTree>
    <p:extLst>
      <p:ext uri="{BB962C8B-B14F-4D97-AF65-F5344CB8AC3E}">
        <p14:creationId xmlns:p14="http://schemas.microsoft.com/office/powerpoint/2010/main" xmlns="" val="412199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2876D1-FDF3-F6AE-F9FB-854B2C4B48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D53C4B43-CAE3-BED8-34E5-33D51E4EA5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E239C37B-0DBF-E32A-7E93-1AF78B907D71}"/>
              </a:ext>
            </a:extLst>
          </p:cNvPr>
          <p:cNvSpPr>
            <a:spLocks noGrp="1"/>
          </p:cNvSpPr>
          <p:nvPr>
            <p:ph type="dt" sz="half" idx="10"/>
          </p:nvPr>
        </p:nvSpPr>
        <p:spPr/>
        <p:txBody>
          <a:bodyPr/>
          <a:lstStyle/>
          <a:p>
            <a:fld id="{79606F7E-B322-4361-9DBC-11E3F236FB09}" type="datetime1">
              <a:rPr lang="en-ZA" smtClean="0"/>
              <a:pPr/>
              <a:t>2023/02/20</a:t>
            </a:fld>
            <a:endParaRPr lang="en-ZA"/>
          </a:p>
        </p:txBody>
      </p:sp>
      <p:sp>
        <p:nvSpPr>
          <p:cNvPr id="5" name="Footer Placeholder 4">
            <a:extLst>
              <a:ext uri="{FF2B5EF4-FFF2-40B4-BE49-F238E27FC236}">
                <a16:creationId xmlns:a16="http://schemas.microsoft.com/office/drawing/2014/main" xmlns="" id="{2C6F40EC-6D8A-018C-88B6-0A6F4F76087B}"/>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115330B6-0722-644E-E83A-BF7AC7401B99}"/>
              </a:ext>
            </a:extLst>
          </p:cNvPr>
          <p:cNvSpPr>
            <a:spLocks noGrp="1"/>
          </p:cNvSpPr>
          <p:nvPr>
            <p:ph type="sldNum" sz="quarter" idx="12"/>
          </p:nvPr>
        </p:nvSpPr>
        <p:spPr/>
        <p:txBody>
          <a:bodyPr/>
          <a:lstStyle/>
          <a:p>
            <a:fld id="{3FA821A5-35A3-4227-8A61-BB6C4DD70455}" type="slidenum">
              <a:rPr lang="en-ZA" smtClean="0"/>
              <a:pPr/>
              <a:t>‹#›</a:t>
            </a:fld>
            <a:endParaRPr lang="en-ZA"/>
          </a:p>
        </p:txBody>
      </p:sp>
    </p:spTree>
    <p:extLst>
      <p:ext uri="{BB962C8B-B14F-4D97-AF65-F5344CB8AC3E}">
        <p14:creationId xmlns:p14="http://schemas.microsoft.com/office/powerpoint/2010/main" xmlns="" val="1335253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6DBDB8-1083-50CE-8152-C006C2FF101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CA7FCC95-6E9B-162F-5825-928150C496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DB08F069-038F-624B-5C0F-9DF52AC56676}"/>
              </a:ext>
            </a:extLst>
          </p:cNvPr>
          <p:cNvSpPr>
            <a:spLocks noGrp="1"/>
          </p:cNvSpPr>
          <p:nvPr>
            <p:ph type="dt" sz="half" idx="10"/>
          </p:nvPr>
        </p:nvSpPr>
        <p:spPr/>
        <p:txBody>
          <a:bodyPr/>
          <a:lstStyle/>
          <a:p>
            <a:fld id="{99E77BB6-0E0C-4061-A580-D2E8594E1710}" type="datetime1">
              <a:rPr lang="en-ZA" smtClean="0"/>
              <a:pPr/>
              <a:t>2023/02/20</a:t>
            </a:fld>
            <a:endParaRPr lang="en-ZA"/>
          </a:p>
        </p:txBody>
      </p:sp>
      <p:sp>
        <p:nvSpPr>
          <p:cNvPr id="5" name="Footer Placeholder 4">
            <a:extLst>
              <a:ext uri="{FF2B5EF4-FFF2-40B4-BE49-F238E27FC236}">
                <a16:creationId xmlns:a16="http://schemas.microsoft.com/office/drawing/2014/main" xmlns="" id="{44684F2A-C62A-337F-9E09-C178AD066467}"/>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0945DF6C-549C-1BCF-CB14-3AF87AC31D61}"/>
              </a:ext>
            </a:extLst>
          </p:cNvPr>
          <p:cNvSpPr>
            <a:spLocks noGrp="1"/>
          </p:cNvSpPr>
          <p:nvPr>
            <p:ph type="sldNum" sz="quarter" idx="12"/>
          </p:nvPr>
        </p:nvSpPr>
        <p:spPr/>
        <p:txBody>
          <a:bodyPr/>
          <a:lstStyle/>
          <a:p>
            <a:fld id="{3FA821A5-35A3-4227-8A61-BB6C4DD70455}" type="slidenum">
              <a:rPr lang="en-ZA" smtClean="0"/>
              <a:pPr/>
              <a:t>‹#›</a:t>
            </a:fld>
            <a:endParaRPr lang="en-ZA"/>
          </a:p>
        </p:txBody>
      </p:sp>
    </p:spTree>
    <p:extLst>
      <p:ext uri="{BB962C8B-B14F-4D97-AF65-F5344CB8AC3E}">
        <p14:creationId xmlns:p14="http://schemas.microsoft.com/office/powerpoint/2010/main" xmlns="" val="3241553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8F9CB18-0C0D-BA11-ADCE-122020382A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38A33021-A5EE-CA34-3800-3CF5A9F2A7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BD34DB73-E021-87E1-341C-41DC975CF00A}"/>
              </a:ext>
            </a:extLst>
          </p:cNvPr>
          <p:cNvSpPr>
            <a:spLocks noGrp="1"/>
          </p:cNvSpPr>
          <p:nvPr>
            <p:ph type="dt" sz="half" idx="10"/>
          </p:nvPr>
        </p:nvSpPr>
        <p:spPr/>
        <p:txBody>
          <a:bodyPr/>
          <a:lstStyle/>
          <a:p>
            <a:fld id="{3ACAE718-1A55-4470-8734-5ADB71E6FAEC}" type="datetime1">
              <a:rPr lang="en-ZA" smtClean="0"/>
              <a:pPr/>
              <a:t>2023/02/20</a:t>
            </a:fld>
            <a:endParaRPr lang="en-ZA"/>
          </a:p>
        </p:txBody>
      </p:sp>
      <p:sp>
        <p:nvSpPr>
          <p:cNvPr id="5" name="Footer Placeholder 4">
            <a:extLst>
              <a:ext uri="{FF2B5EF4-FFF2-40B4-BE49-F238E27FC236}">
                <a16:creationId xmlns:a16="http://schemas.microsoft.com/office/drawing/2014/main" xmlns="" id="{12232625-89D4-6B70-AAEB-2375053C3E19}"/>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6DB48390-FE22-D669-AD63-F9B6545E8691}"/>
              </a:ext>
            </a:extLst>
          </p:cNvPr>
          <p:cNvSpPr>
            <a:spLocks noGrp="1"/>
          </p:cNvSpPr>
          <p:nvPr>
            <p:ph type="sldNum" sz="quarter" idx="12"/>
          </p:nvPr>
        </p:nvSpPr>
        <p:spPr/>
        <p:txBody>
          <a:bodyPr/>
          <a:lstStyle/>
          <a:p>
            <a:fld id="{3FA821A5-35A3-4227-8A61-BB6C4DD70455}" type="slidenum">
              <a:rPr lang="en-ZA" smtClean="0"/>
              <a:pPr/>
              <a:t>‹#›</a:t>
            </a:fld>
            <a:endParaRPr lang="en-ZA"/>
          </a:p>
        </p:txBody>
      </p:sp>
    </p:spTree>
    <p:extLst>
      <p:ext uri="{BB962C8B-B14F-4D97-AF65-F5344CB8AC3E}">
        <p14:creationId xmlns:p14="http://schemas.microsoft.com/office/powerpoint/2010/main" xmlns="" val="396640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5B0CBD-9AB0-077B-7C12-7FA4E5397D8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DD455BA0-6E7E-1962-CF5A-BCCBFE8F7E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F177802B-10DC-D263-A03A-76064D77B397}"/>
              </a:ext>
            </a:extLst>
          </p:cNvPr>
          <p:cNvSpPr>
            <a:spLocks noGrp="1"/>
          </p:cNvSpPr>
          <p:nvPr>
            <p:ph type="dt" sz="half" idx="10"/>
          </p:nvPr>
        </p:nvSpPr>
        <p:spPr/>
        <p:txBody>
          <a:bodyPr/>
          <a:lstStyle/>
          <a:p>
            <a:fld id="{B6752DA1-EECE-45A7-8DCF-E7A2DDE8D308}" type="datetime1">
              <a:rPr lang="en-ZA" smtClean="0"/>
              <a:pPr/>
              <a:t>2023/02/20</a:t>
            </a:fld>
            <a:endParaRPr lang="en-ZA"/>
          </a:p>
        </p:txBody>
      </p:sp>
      <p:sp>
        <p:nvSpPr>
          <p:cNvPr id="5" name="Footer Placeholder 4">
            <a:extLst>
              <a:ext uri="{FF2B5EF4-FFF2-40B4-BE49-F238E27FC236}">
                <a16:creationId xmlns:a16="http://schemas.microsoft.com/office/drawing/2014/main" xmlns="" id="{A60BE92B-A9D8-840A-F670-CF0CD7DC8D33}"/>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943E0931-7ADD-6B7F-07FB-E7D7F07F2D2A}"/>
              </a:ext>
            </a:extLst>
          </p:cNvPr>
          <p:cNvSpPr>
            <a:spLocks noGrp="1"/>
          </p:cNvSpPr>
          <p:nvPr>
            <p:ph type="sldNum" sz="quarter" idx="12"/>
          </p:nvPr>
        </p:nvSpPr>
        <p:spPr/>
        <p:txBody>
          <a:bodyPr/>
          <a:lstStyle/>
          <a:p>
            <a:fld id="{3FA821A5-35A3-4227-8A61-BB6C4DD70455}" type="slidenum">
              <a:rPr lang="en-ZA" smtClean="0"/>
              <a:pPr/>
              <a:t>‹#›</a:t>
            </a:fld>
            <a:endParaRPr lang="en-ZA"/>
          </a:p>
        </p:txBody>
      </p:sp>
    </p:spTree>
    <p:extLst>
      <p:ext uri="{BB962C8B-B14F-4D97-AF65-F5344CB8AC3E}">
        <p14:creationId xmlns:p14="http://schemas.microsoft.com/office/powerpoint/2010/main" xmlns="" val="167666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F59AAE-DACE-2672-E659-73A267FB13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3DF2CE19-11B5-ECF9-2EEB-B9C2BE5919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121F937-7AA5-7566-CCBA-2C2A79FCC178}"/>
              </a:ext>
            </a:extLst>
          </p:cNvPr>
          <p:cNvSpPr>
            <a:spLocks noGrp="1"/>
          </p:cNvSpPr>
          <p:nvPr>
            <p:ph type="dt" sz="half" idx="10"/>
          </p:nvPr>
        </p:nvSpPr>
        <p:spPr/>
        <p:txBody>
          <a:bodyPr/>
          <a:lstStyle/>
          <a:p>
            <a:fld id="{C8D9FF16-2D90-434A-BD58-7984835018A3}" type="datetime1">
              <a:rPr lang="en-ZA" smtClean="0"/>
              <a:pPr/>
              <a:t>2023/02/20</a:t>
            </a:fld>
            <a:endParaRPr lang="en-ZA"/>
          </a:p>
        </p:txBody>
      </p:sp>
      <p:sp>
        <p:nvSpPr>
          <p:cNvPr id="5" name="Footer Placeholder 4">
            <a:extLst>
              <a:ext uri="{FF2B5EF4-FFF2-40B4-BE49-F238E27FC236}">
                <a16:creationId xmlns:a16="http://schemas.microsoft.com/office/drawing/2014/main" xmlns="" id="{5D0518B8-742C-29E7-8F31-F68A07B59CA0}"/>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635CEA10-09BC-1317-AA06-F3983A809472}"/>
              </a:ext>
            </a:extLst>
          </p:cNvPr>
          <p:cNvSpPr>
            <a:spLocks noGrp="1"/>
          </p:cNvSpPr>
          <p:nvPr>
            <p:ph type="sldNum" sz="quarter" idx="12"/>
          </p:nvPr>
        </p:nvSpPr>
        <p:spPr/>
        <p:txBody>
          <a:bodyPr/>
          <a:lstStyle/>
          <a:p>
            <a:fld id="{3FA821A5-35A3-4227-8A61-BB6C4DD70455}" type="slidenum">
              <a:rPr lang="en-ZA" smtClean="0"/>
              <a:pPr/>
              <a:t>‹#›</a:t>
            </a:fld>
            <a:endParaRPr lang="en-ZA"/>
          </a:p>
        </p:txBody>
      </p:sp>
    </p:spTree>
    <p:extLst>
      <p:ext uri="{BB962C8B-B14F-4D97-AF65-F5344CB8AC3E}">
        <p14:creationId xmlns:p14="http://schemas.microsoft.com/office/powerpoint/2010/main" xmlns="" val="626991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22086C-915C-AA97-6CAA-FDD7F1EB036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217EB93A-902F-038A-60D3-F157EFD601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B99C4F67-E78D-9D83-5169-077AF4E045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C9113D75-F9F1-C189-9109-C8B24C14B227}"/>
              </a:ext>
            </a:extLst>
          </p:cNvPr>
          <p:cNvSpPr>
            <a:spLocks noGrp="1"/>
          </p:cNvSpPr>
          <p:nvPr>
            <p:ph type="dt" sz="half" idx="10"/>
          </p:nvPr>
        </p:nvSpPr>
        <p:spPr/>
        <p:txBody>
          <a:bodyPr/>
          <a:lstStyle/>
          <a:p>
            <a:fld id="{C0A79E42-7298-4DF3-A6F0-AA5E02EC03F5}" type="datetime1">
              <a:rPr lang="en-ZA" smtClean="0"/>
              <a:pPr/>
              <a:t>2023/02/20</a:t>
            </a:fld>
            <a:endParaRPr lang="en-ZA"/>
          </a:p>
        </p:txBody>
      </p:sp>
      <p:sp>
        <p:nvSpPr>
          <p:cNvPr id="6" name="Footer Placeholder 5">
            <a:extLst>
              <a:ext uri="{FF2B5EF4-FFF2-40B4-BE49-F238E27FC236}">
                <a16:creationId xmlns:a16="http://schemas.microsoft.com/office/drawing/2014/main" xmlns="" id="{F80E7C4F-B98D-8541-D296-AAFF5A4089A2}"/>
              </a:ext>
            </a:extLst>
          </p:cNvPr>
          <p:cNvSpPr>
            <a:spLocks noGrp="1"/>
          </p:cNvSpPr>
          <p:nvPr>
            <p:ph type="ftr" sz="quarter" idx="11"/>
          </p:nvPr>
        </p:nvSpPr>
        <p:spPr/>
        <p:txBody>
          <a:bodyPr/>
          <a:lstStyle/>
          <a:p>
            <a:r>
              <a:rPr lang="en-US"/>
              <a:t>A Society Free From All Forms of Gender Inequality.</a:t>
            </a:r>
            <a:endParaRPr lang="en-ZA"/>
          </a:p>
        </p:txBody>
      </p:sp>
      <p:sp>
        <p:nvSpPr>
          <p:cNvPr id="7" name="Slide Number Placeholder 6">
            <a:extLst>
              <a:ext uri="{FF2B5EF4-FFF2-40B4-BE49-F238E27FC236}">
                <a16:creationId xmlns:a16="http://schemas.microsoft.com/office/drawing/2014/main" xmlns="" id="{22E53ECC-FBCC-D626-EC6E-A331F08961C7}"/>
              </a:ext>
            </a:extLst>
          </p:cNvPr>
          <p:cNvSpPr>
            <a:spLocks noGrp="1"/>
          </p:cNvSpPr>
          <p:nvPr>
            <p:ph type="sldNum" sz="quarter" idx="12"/>
          </p:nvPr>
        </p:nvSpPr>
        <p:spPr/>
        <p:txBody>
          <a:bodyPr/>
          <a:lstStyle/>
          <a:p>
            <a:fld id="{3FA821A5-35A3-4227-8A61-BB6C4DD70455}" type="slidenum">
              <a:rPr lang="en-ZA" smtClean="0"/>
              <a:pPr/>
              <a:t>‹#›</a:t>
            </a:fld>
            <a:endParaRPr lang="en-ZA"/>
          </a:p>
        </p:txBody>
      </p:sp>
    </p:spTree>
    <p:extLst>
      <p:ext uri="{BB962C8B-B14F-4D97-AF65-F5344CB8AC3E}">
        <p14:creationId xmlns:p14="http://schemas.microsoft.com/office/powerpoint/2010/main" xmlns="" val="318176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8EA05-BDDF-DF22-EACF-AA2EDB3E42B7}"/>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A515D629-8D8B-7C85-E36F-6B46D81F78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E1714E4-4F9F-310E-2218-E9AC314113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114598C9-B82D-891C-7DF2-0FE17030B0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FF11AC8-9A44-5174-FCE7-20FA77CB11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59801910-00FC-2B8A-827F-981558520071}"/>
              </a:ext>
            </a:extLst>
          </p:cNvPr>
          <p:cNvSpPr>
            <a:spLocks noGrp="1"/>
          </p:cNvSpPr>
          <p:nvPr>
            <p:ph type="dt" sz="half" idx="10"/>
          </p:nvPr>
        </p:nvSpPr>
        <p:spPr/>
        <p:txBody>
          <a:bodyPr/>
          <a:lstStyle/>
          <a:p>
            <a:fld id="{6CAA85F5-3F37-4DCB-8FF4-1C5484BBE557}" type="datetime1">
              <a:rPr lang="en-ZA" smtClean="0"/>
              <a:pPr/>
              <a:t>2023/02/20</a:t>
            </a:fld>
            <a:endParaRPr lang="en-ZA"/>
          </a:p>
        </p:txBody>
      </p:sp>
      <p:sp>
        <p:nvSpPr>
          <p:cNvPr id="8" name="Footer Placeholder 7">
            <a:extLst>
              <a:ext uri="{FF2B5EF4-FFF2-40B4-BE49-F238E27FC236}">
                <a16:creationId xmlns:a16="http://schemas.microsoft.com/office/drawing/2014/main" xmlns="" id="{7F05337F-4290-EC18-7EA6-2688C0829202}"/>
              </a:ext>
            </a:extLst>
          </p:cNvPr>
          <p:cNvSpPr>
            <a:spLocks noGrp="1"/>
          </p:cNvSpPr>
          <p:nvPr>
            <p:ph type="ftr" sz="quarter" idx="11"/>
          </p:nvPr>
        </p:nvSpPr>
        <p:spPr/>
        <p:txBody>
          <a:bodyPr/>
          <a:lstStyle/>
          <a:p>
            <a:r>
              <a:rPr lang="en-US"/>
              <a:t>A Society Free From All Forms of Gender Inequality.</a:t>
            </a:r>
            <a:endParaRPr lang="en-ZA"/>
          </a:p>
        </p:txBody>
      </p:sp>
      <p:sp>
        <p:nvSpPr>
          <p:cNvPr id="9" name="Slide Number Placeholder 8">
            <a:extLst>
              <a:ext uri="{FF2B5EF4-FFF2-40B4-BE49-F238E27FC236}">
                <a16:creationId xmlns:a16="http://schemas.microsoft.com/office/drawing/2014/main" xmlns="" id="{D9C65230-E56B-2CD8-0011-7EE48BF449C6}"/>
              </a:ext>
            </a:extLst>
          </p:cNvPr>
          <p:cNvSpPr>
            <a:spLocks noGrp="1"/>
          </p:cNvSpPr>
          <p:nvPr>
            <p:ph type="sldNum" sz="quarter" idx="12"/>
          </p:nvPr>
        </p:nvSpPr>
        <p:spPr/>
        <p:txBody>
          <a:bodyPr/>
          <a:lstStyle/>
          <a:p>
            <a:fld id="{3FA821A5-35A3-4227-8A61-BB6C4DD70455}" type="slidenum">
              <a:rPr lang="en-ZA" smtClean="0"/>
              <a:pPr/>
              <a:t>‹#›</a:t>
            </a:fld>
            <a:endParaRPr lang="en-ZA"/>
          </a:p>
        </p:txBody>
      </p:sp>
    </p:spTree>
    <p:extLst>
      <p:ext uri="{BB962C8B-B14F-4D97-AF65-F5344CB8AC3E}">
        <p14:creationId xmlns:p14="http://schemas.microsoft.com/office/powerpoint/2010/main" xmlns="" val="413640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525391-9E8B-AD28-C98E-A73861DFDA35}"/>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6C0A72D1-0FD9-38F5-FF97-F9EDEC1668D6}"/>
              </a:ext>
            </a:extLst>
          </p:cNvPr>
          <p:cNvSpPr>
            <a:spLocks noGrp="1"/>
          </p:cNvSpPr>
          <p:nvPr>
            <p:ph type="dt" sz="half" idx="10"/>
          </p:nvPr>
        </p:nvSpPr>
        <p:spPr/>
        <p:txBody>
          <a:bodyPr/>
          <a:lstStyle/>
          <a:p>
            <a:fld id="{EA0833A7-23E2-4826-B6B6-0A1EDF2E7FF6}" type="datetime1">
              <a:rPr lang="en-ZA" smtClean="0"/>
              <a:pPr/>
              <a:t>2023/02/20</a:t>
            </a:fld>
            <a:endParaRPr lang="en-ZA"/>
          </a:p>
        </p:txBody>
      </p:sp>
      <p:sp>
        <p:nvSpPr>
          <p:cNvPr id="4" name="Footer Placeholder 3">
            <a:extLst>
              <a:ext uri="{FF2B5EF4-FFF2-40B4-BE49-F238E27FC236}">
                <a16:creationId xmlns:a16="http://schemas.microsoft.com/office/drawing/2014/main" xmlns="" id="{17211A7B-6446-3D44-E3E8-5B0806842A72}"/>
              </a:ext>
            </a:extLst>
          </p:cNvPr>
          <p:cNvSpPr>
            <a:spLocks noGrp="1"/>
          </p:cNvSpPr>
          <p:nvPr>
            <p:ph type="ftr" sz="quarter" idx="11"/>
          </p:nvPr>
        </p:nvSpPr>
        <p:spPr/>
        <p:txBody>
          <a:bodyPr/>
          <a:lstStyle/>
          <a:p>
            <a:r>
              <a:rPr lang="en-US"/>
              <a:t>A Society Free From All Forms of Gender Inequality.</a:t>
            </a:r>
            <a:endParaRPr lang="en-ZA"/>
          </a:p>
        </p:txBody>
      </p:sp>
      <p:sp>
        <p:nvSpPr>
          <p:cNvPr id="5" name="Slide Number Placeholder 4">
            <a:extLst>
              <a:ext uri="{FF2B5EF4-FFF2-40B4-BE49-F238E27FC236}">
                <a16:creationId xmlns:a16="http://schemas.microsoft.com/office/drawing/2014/main" xmlns="" id="{E5B17B5A-2E56-100B-6FBA-1A8F4D7C55C7}"/>
              </a:ext>
            </a:extLst>
          </p:cNvPr>
          <p:cNvSpPr>
            <a:spLocks noGrp="1"/>
          </p:cNvSpPr>
          <p:nvPr>
            <p:ph type="sldNum" sz="quarter" idx="12"/>
          </p:nvPr>
        </p:nvSpPr>
        <p:spPr/>
        <p:txBody>
          <a:bodyPr/>
          <a:lstStyle/>
          <a:p>
            <a:fld id="{3FA821A5-35A3-4227-8A61-BB6C4DD70455}" type="slidenum">
              <a:rPr lang="en-ZA" smtClean="0"/>
              <a:pPr/>
              <a:t>‹#›</a:t>
            </a:fld>
            <a:endParaRPr lang="en-ZA"/>
          </a:p>
        </p:txBody>
      </p:sp>
    </p:spTree>
    <p:extLst>
      <p:ext uri="{BB962C8B-B14F-4D97-AF65-F5344CB8AC3E}">
        <p14:creationId xmlns:p14="http://schemas.microsoft.com/office/powerpoint/2010/main" xmlns="" val="29813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372084B-B1D0-167F-253D-16511C73CD2C}"/>
              </a:ext>
            </a:extLst>
          </p:cNvPr>
          <p:cNvSpPr>
            <a:spLocks noGrp="1"/>
          </p:cNvSpPr>
          <p:nvPr>
            <p:ph type="dt" sz="half" idx="10"/>
          </p:nvPr>
        </p:nvSpPr>
        <p:spPr/>
        <p:txBody>
          <a:bodyPr/>
          <a:lstStyle/>
          <a:p>
            <a:fld id="{F1DABCE4-461F-4850-8966-517AD3FBB83B}" type="datetime1">
              <a:rPr lang="en-ZA" smtClean="0"/>
              <a:pPr/>
              <a:t>2023/02/20</a:t>
            </a:fld>
            <a:endParaRPr lang="en-ZA"/>
          </a:p>
        </p:txBody>
      </p:sp>
      <p:sp>
        <p:nvSpPr>
          <p:cNvPr id="3" name="Footer Placeholder 2">
            <a:extLst>
              <a:ext uri="{FF2B5EF4-FFF2-40B4-BE49-F238E27FC236}">
                <a16:creationId xmlns:a16="http://schemas.microsoft.com/office/drawing/2014/main" xmlns="" id="{25EDAAFB-581B-013E-C335-D9C5ECDBD907}"/>
              </a:ext>
            </a:extLst>
          </p:cNvPr>
          <p:cNvSpPr>
            <a:spLocks noGrp="1"/>
          </p:cNvSpPr>
          <p:nvPr>
            <p:ph type="ftr" sz="quarter" idx="11"/>
          </p:nvPr>
        </p:nvSpPr>
        <p:spPr/>
        <p:txBody>
          <a:bodyPr/>
          <a:lstStyle/>
          <a:p>
            <a:r>
              <a:rPr lang="en-US"/>
              <a:t>A Society Free From All Forms of Gender Inequality.</a:t>
            </a:r>
            <a:endParaRPr lang="en-ZA"/>
          </a:p>
        </p:txBody>
      </p:sp>
      <p:sp>
        <p:nvSpPr>
          <p:cNvPr id="4" name="Slide Number Placeholder 3">
            <a:extLst>
              <a:ext uri="{FF2B5EF4-FFF2-40B4-BE49-F238E27FC236}">
                <a16:creationId xmlns:a16="http://schemas.microsoft.com/office/drawing/2014/main" xmlns="" id="{729F9AAD-7D70-C218-E502-F074048C04BE}"/>
              </a:ext>
            </a:extLst>
          </p:cNvPr>
          <p:cNvSpPr>
            <a:spLocks noGrp="1"/>
          </p:cNvSpPr>
          <p:nvPr>
            <p:ph type="sldNum" sz="quarter" idx="12"/>
          </p:nvPr>
        </p:nvSpPr>
        <p:spPr/>
        <p:txBody>
          <a:bodyPr/>
          <a:lstStyle/>
          <a:p>
            <a:fld id="{3FA821A5-35A3-4227-8A61-BB6C4DD70455}" type="slidenum">
              <a:rPr lang="en-ZA" smtClean="0"/>
              <a:pPr/>
              <a:t>‹#›</a:t>
            </a:fld>
            <a:endParaRPr lang="en-ZA"/>
          </a:p>
        </p:txBody>
      </p:sp>
    </p:spTree>
    <p:extLst>
      <p:ext uri="{BB962C8B-B14F-4D97-AF65-F5344CB8AC3E}">
        <p14:creationId xmlns:p14="http://schemas.microsoft.com/office/powerpoint/2010/main" xmlns="" val="4230772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F2C82B-A733-5B37-60E2-295760660A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FB734520-B73B-DE7E-38D0-719EB94B3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507CA84C-461B-B4A2-15CE-1A9BCAD98C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5BD0C15-B607-19D6-974C-92B24E67811D}"/>
              </a:ext>
            </a:extLst>
          </p:cNvPr>
          <p:cNvSpPr>
            <a:spLocks noGrp="1"/>
          </p:cNvSpPr>
          <p:nvPr>
            <p:ph type="dt" sz="half" idx="10"/>
          </p:nvPr>
        </p:nvSpPr>
        <p:spPr/>
        <p:txBody>
          <a:bodyPr/>
          <a:lstStyle/>
          <a:p>
            <a:fld id="{920F2F38-EE0C-4FB4-88D3-D80D84B770F2}" type="datetime1">
              <a:rPr lang="en-ZA" smtClean="0"/>
              <a:pPr/>
              <a:t>2023/02/20</a:t>
            </a:fld>
            <a:endParaRPr lang="en-ZA"/>
          </a:p>
        </p:txBody>
      </p:sp>
      <p:sp>
        <p:nvSpPr>
          <p:cNvPr id="6" name="Footer Placeholder 5">
            <a:extLst>
              <a:ext uri="{FF2B5EF4-FFF2-40B4-BE49-F238E27FC236}">
                <a16:creationId xmlns:a16="http://schemas.microsoft.com/office/drawing/2014/main" xmlns="" id="{528B049A-7A9B-38F3-D7D4-F98587C4B418}"/>
              </a:ext>
            </a:extLst>
          </p:cNvPr>
          <p:cNvSpPr>
            <a:spLocks noGrp="1"/>
          </p:cNvSpPr>
          <p:nvPr>
            <p:ph type="ftr" sz="quarter" idx="11"/>
          </p:nvPr>
        </p:nvSpPr>
        <p:spPr/>
        <p:txBody>
          <a:bodyPr/>
          <a:lstStyle/>
          <a:p>
            <a:r>
              <a:rPr lang="en-US"/>
              <a:t>A Society Free From All Forms of Gender Inequality.</a:t>
            </a:r>
            <a:endParaRPr lang="en-ZA"/>
          </a:p>
        </p:txBody>
      </p:sp>
      <p:sp>
        <p:nvSpPr>
          <p:cNvPr id="7" name="Slide Number Placeholder 6">
            <a:extLst>
              <a:ext uri="{FF2B5EF4-FFF2-40B4-BE49-F238E27FC236}">
                <a16:creationId xmlns:a16="http://schemas.microsoft.com/office/drawing/2014/main" xmlns="" id="{4284ECAC-316A-8EBA-80AB-47518B6EF913}"/>
              </a:ext>
            </a:extLst>
          </p:cNvPr>
          <p:cNvSpPr>
            <a:spLocks noGrp="1"/>
          </p:cNvSpPr>
          <p:nvPr>
            <p:ph type="sldNum" sz="quarter" idx="12"/>
          </p:nvPr>
        </p:nvSpPr>
        <p:spPr/>
        <p:txBody>
          <a:bodyPr/>
          <a:lstStyle/>
          <a:p>
            <a:fld id="{3FA821A5-35A3-4227-8A61-BB6C4DD70455}" type="slidenum">
              <a:rPr lang="en-ZA" smtClean="0"/>
              <a:pPr/>
              <a:t>‹#›</a:t>
            </a:fld>
            <a:endParaRPr lang="en-ZA"/>
          </a:p>
        </p:txBody>
      </p:sp>
    </p:spTree>
    <p:extLst>
      <p:ext uri="{BB962C8B-B14F-4D97-AF65-F5344CB8AC3E}">
        <p14:creationId xmlns:p14="http://schemas.microsoft.com/office/powerpoint/2010/main" xmlns="" val="220902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32B56E-D32F-080F-6430-A40E718CAB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9A415FB3-5B5F-B87F-AF8E-553CE7FE75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xmlns="" id="{1BE4F3EC-7293-0637-B920-47C78D8E32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86C05AB-46DB-8766-C3AA-4E0D25A8D280}"/>
              </a:ext>
            </a:extLst>
          </p:cNvPr>
          <p:cNvSpPr>
            <a:spLocks noGrp="1"/>
          </p:cNvSpPr>
          <p:nvPr>
            <p:ph type="dt" sz="half" idx="10"/>
          </p:nvPr>
        </p:nvSpPr>
        <p:spPr/>
        <p:txBody>
          <a:bodyPr/>
          <a:lstStyle/>
          <a:p>
            <a:fld id="{6442394F-8E1D-4E9A-866B-C3D11727C5DD}" type="datetime1">
              <a:rPr lang="en-ZA" smtClean="0"/>
              <a:pPr/>
              <a:t>2023/02/20</a:t>
            </a:fld>
            <a:endParaRPr lang="en-ZA"/>
          </a:p>
        </p:txBody>
      </p:sp>
      <p:sp>
        <p:nvSpPr>
          <p:cNvPr id="6" name="Footer Placeholder 5">
            <a:extLst>
              <a:ext uri="{FF2B5EF4-FFF2-40B4-BE49-F238E27FC236}">
                <a16:creationId xmlns:a16="http://schemas.microsoft.com/office/drawing/2014/main" xmlns="" id="{D34ECBD2-ADDC-7268-807F-A9E62CF1327E}"/>
              </a:ext>
            </a:extLst>
          </p:cNvPr>
          <p:cNvSpPr>
            <a:spLocks noGrp="1"/>
          </p:cNvSpPr>
          <p:nvPr>
            <p:ph type="ftr" sz="quarter" idx="11"/>
          </p:nvPr>
        </p:nvSpPr>
        <p:spPr/>
        <p:txBody>
          <a:bodyPr/>
          <a:lstStyle/>
          <a:p>
            <a:r>
              <a:rPr lang="en-US"/>
              <a:t>A Society Free From All Forms of Gender Inequality.</a:t>
            </a:r>
            <a:endParaRPr lang="en-ZA"/>
          </a:p>
        </p:txBody>
      </p:sp>
      <p:sp>
        <p:nvSpPr>
          <p:cNvPr id="7" name="Slide Number Placeholder 6">
            <a:extLst>
              <a:ext uri="{FF2B5EF4-FFF2-40B4-BE49-F238E27FC236}">
                <a16:creationId xmlns:a16="http://schemas.microsoft.com/office/drawing/2014/main" xmlns="" id="{2C11F9A1-57A3-76E0-0E82-498661058FE8}"/>
              </a:ext>
            </a:extLst>
          </p:cNvPr>
          <p:cNvSpPr>
            <a:spLocks noGrp="1"/>
          </p:cNvSpPr>
          <p:nvPr>
            <p:ph type="sldNum" sz="quarter" idx="12"/>
          </p:nvPr>
        </p:nvSpPr>
        <p:spPr/>
        <p:txBody>
          <a:bodyPr/>
          <a:lstStyle/>
          <a:p>
            <a:fld id="{3FA821A5-35A3-4227-8A61-BB6C4DD70455}" type="slidenum">
              <a:rPr lang="en-ZA" smtClean="0"/>
              <a:pPr/>
              <a:t>‹#›</a:t>
            </a:fld>
            <a:endParaRPr lang="en-ZA"/>
          </a:p>
        </p:txBody>
      </p:sp>
    </p:spTree>
    <p:extLst>
      <p:ext uri="{BB962C8B-B14F-4D97-AF65-F5344CB8AC3E}">
        <p14:creationId xmlns:p14="http://schemas.microsoft.com/office/powerpoint/2010/main" xmlns="" val="182212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2BB762C-2114-DF86-7C22-0AEEC4397F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B1176571-2BFA-7550-5F69-CC4AB0890D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B2CD5D9E-A790-414D-BEA8-AB22E47B8D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F0D3E-E413-4CDB-A81E-46A9A910B5CD}" type="datetime1">
              <a:rPr lang="en-ZA" smtClean="0"/>
              <a:pPr/>
              <a:t>2023/02/20</a:t>
            </a:fld>
            <a:endParaRPr lang="en-ZA"/>
          </a:p>
        </p:txBody>
      </p:sp>
      <p:sp>
        <p:nvSpPr>
          <p:cNvPr id="5" name="Footer Placeholder 4">
            <a:extLst>
              <a:ext uri="{FF2B5EF4-FFF2-40B4-BE49-F238E27FC236}">
                <a16:creationId xmlns:a16="http://schemas.microsoft.com/office/drawing/2014/main" xmlns="" id="{4645DC0D-C9E9-D7CC-8442-4DA92E9C8B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1E8818F0-38E8-F57E-8F13-57A65C09B6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821A5-35A3-4227-8A61-BB6C4DD70455}" type="slidenum">
              <a:rPr lang="en-ZA" smtClean="0"/>
              <a:pPr/>
              <a:t>‹#›</a:t>
            </a:fld>
            <a:endParaRPr lang="en-ZA"/>
          </a:p>
        </p:txBody>
      </p:sp>
    </p:spTree>
    <p:extLst>
      <p:ext uri="{BB962C8B-B14F-4D97-AF65-F5344CB8AC3E}">
        <p14:creationId xmlns:p14="http://schemas.microsoft.com/office/powerpoint/2010/main" xmlns="" val="3135881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cge.org.za/"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xmlns="" id="{20C0077E-5CB8-91F7-13B0-93BE0635B70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67556"/>
          <a:stretch/>
        </p:blipFill>
        <p:spPr>
          <a:xfrm>
            <a:off x="-1" y="-111761"/>
            <a:ext cx="12172603" cy="2580639"/>
          </a:xfrm>
          <a:prstGeom prst="rect">
            <a:avLst/>
          </a:prstGeom>
        </p:spPr>
      </p:pic>
      <p:sp>
        <p:nvSpPr>
          <p:cNvPr id="6" name="Rectangle 5">
            <a:extLst>
              <a:ext uri="{FF2B5EF4-FFF2-40B4-BE49-F238E27FC236}">
                <a16:creationId xmlns:a16="http://schemas.microsoft.com/office/drawing/2014/main" xmlns="" id="{BB16258B-33B0-14C4-900A-67B61D430DB6}"/>
              </a:ext>
            </a:extLst>
          </p:cNvPr>
          <p:cNvSpPr/>
          <p:nvPr/>
        </p:nvSpPr>
        <p:spPr>
          <a:xfrm>
            <a:off x="0" y="3146102"/>
            <a:ext cx="12192000" cy="33528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xmlns="" id="{762031D6-E859-4952-8A42-25A7B7B3E5BF}"/>
              </a:ext>
            </a:extLst>
          </p:cNvPr>
          <p:cNvSpPr txBox="1"/>
          <p:nvPr/>
        </p:nvSpPr>
        <p:spPr>
          <a:xfrm>
            <a:off x="0" y="5913046"/>
            <a:ext cx="12192000" cy="369332"/>
          </a:xfrm>
          <a:prstGeom prst="rect">
            <a:avLst/>
          </a:prstGeom>
          <a:solidFill>
            <a:schemeClr val="accent1">
              <a:lumMod val="50000"/>
            </a:schemeClr>
          </a:solidFill>
          <a:ln>
            <a:solidFill>
              <a:schemeClr val="accent1">
                <a:lumMod val="50000"/>
              </a:schemeClr>
            </a:solidFill>
          </a:ln>
        </p:spPr>
        <p:txBody>
          <a:bodyPr wrap="square" rtlCol="0">
            <a:spAutoFit/>
          </a:bodyPr>
          <a:lstStyle/>
          <a:p>
            <a:endParaRPr lang="en-ZA" dirty="0"/>
          </a:p>
        </p:txBody>
      </p:sp>
      <p:sp>
        <p:nvSpPr>
          <p:cNvPr id="8" name="TextBox 7">
            <a:extLst>
              <a:ext uri="{FF2B5EF4-FFF2-40B4-BE49-F238E27FC236}">
                <a16:creationId xmlns:a16="http://schemas.microsoft.com/office/drawing/2014/main" xmlns="" id="{3548337B-6BF0-EC1A-63E0-3A9BFA32097E}"/>
              </a:ext>
            </a:extLst>
          </p:cNvPr>
          <p:cNvSpPr txBox="1"/>
          <p:nvPr/>
        </p:nvSpPr>
        <p:spPr>
          <a:xfrm>
            <a:off x="497840" y="4158605"/>
            <a:ext cx="11074400" cy="1631216"/>
          </a:xfrm>
          <a:prstGeom prst="rect">
            <a:avLst/>
          </a:prstGeom>
          <a:noFill/>
        </p:spPr>
        <p:txBody>
          <a:bodyPr wrap="square" rtlCol="0">
            <a:spAutoFit/>
          </a:bodyPr>
          <a:lstStyle/>
          <a:p>
            <a:pPr algn="ctr"/>
            <a:r>
              <a:rPr lang="en-US" sz="2000" b="1" dirty="0">
                <a:latin typeface="Century Gothic" panose="020B0502020202020204" pitchFamily="34" charset="0"/>
              </a:rPr>
              <a:t>PROGRESS REPORT ON GENDER TRANSFORMATION INVESTIGATIONS IN TECHNICAL AND VOCATIONAL EDUCATION AND TRAINING (TVET) COLLEGES </a:t>
            </a:r>
          </a:p>
          <a:p>
            <a:pPr algn="ctr"/>
            <a:r>
              <a:rPr lang="en-US" sz="2000" b="1" dirty="0">
                <a:latin typeface="Century Gothic" panose="020B0502020202020204" pitchFamily="34" charset="0"/>
              </a:rPr>
              <a:t>2022</a:t>
            </a:r>
          </a:p>
          <a:p>
            <a:pPr algn="ctr"/>
            <a:endParaRPr lang="en-US" sz="2000" b="1" dirty="0">
              <a:latin typeface="Century Gothic" panose="020B0502020202020204" pitchFamily="34" charset="0"/>
            </a:endParaRPr>
          </a:p>
          <a:p>
            <a:pPr algn="ctr"/>
            <a:r>
              <a:rPr lang="en-US" sz="2000" b="1" dirty="0">
                <a:latin typeface="Century Gothic" panose="020B0502020202020204" pitchFamily="34" charset="0"/>
              </a:rPr>
              <a:t>17 February 2023</a:t>
            </a:r>
          </a:p>
        </p:txBody>
      </p:sp>
      <p:sp>
        <p:nvSpPr>
          <p:cNvPr id="9" name="Date Placeholder 8">
            <a:extLst>
              <a:ext uri="{FF2B5EF4-FFF2-40B4-BE49-F238E27FC236}">
                <a16:creationId xmlns:a16="http://schemas.microsoft.com/office/drawing/2014/main" xmlns="" id="{7352E9A1-DE82-2914-0BEC-F7F32DBA4CB6}"/>
              </a:ext>
            </a:extLst>
          </p:cNvPr>
          <p:cNvSpPr>
            <a:spLocks noGrp="1"/>
          </p:cNvSpPr>
          <p:nvPr>
            <p:ph type="dt" sz="half" idx="10"/>
          </p:nvPr>
        </p:nvSpPr>
        <p:spPr/>
        <p:txBody>
          <a:bodyPr/>
          <a:lstStyle/>
          <a:p>
            <a:fld id="{E3A13CA4-6B10-4207-B197-C2B500C3EE7C}" type="datetime1">
              <a:rPr lang="en-ZA" b="1" smtClean="0">
                <a:solidFill>
                  <a:schemeClr val="accent1">
                    <a:lumMod val="50000"/>
                  </a:schemeClr>
                </a:solidFill>
                <a:latin typeface="Century Gothic" panose="020B0502020202020204" pitchFamily="34" charset="0"/>
              </a:rPr>
              <a:pPr/>
              <a:t>2023/02/20</a:t>
            </a:fld>
            <a:endParaRPr lang="en-ZA" b="1" dirty="0">
              <a:solidFill>
                <a:schemeClr val="accent1">
                  <a:lumMod val="50000"/>
                </a:schemeClr>
              </a:solidFill>
              <a:latin typeface="Century Gothic" panose="020B0502020202020204" pitchFamily="34" charset="0"/>
            </a:endParaRPr>
          </a:p>
        </p:txBody>
      </p:sp>
      <p:sp>
        <p:nvSpPr>
          <p:cNvPr id="10" name="Footer Placeholder 9">
            <a:extLst>
              <a:ext uri="{FF2B5EF4-FFF2-40B4-BE49-F238E27FC236}">
                <a16:creationId xmlns:a16="http://schemas.microsoft.com/office/drawing/2014/main" xmlns="" id="{A3572562-9045-5C81-D392-E8497D3BB358}"/>
              </a:ext>
            </a:extLst>
          </p:cNvPr>
          <p:cNvSpPr>
            <a:spLocks noGrp="1"/>
          </p:cNvSpPr>
          <p:nvPr>
            <p:ph type="ftr" sz="quarter" idx="11"/>
          </p:nvPr>
        </p:nvSpPr>
        <p:spPr/>
        <p:txBody>
          <a:bodyPr/>
          <a:lstStyle/>
          <a:p>
            <a:r>
              <a:rPr lang="en-US" b="1" dirty="0">
                <a:solidFill>
                  <a:schemeClr val="accent1">
                    <a:lumMod val="50000"/>
                  </a:schemeClr>
                </a:solidFill>
                <a:latin typeface="Century Gothic" panose="020B0502020202020204" pitchFamily="34" charset="0"/>
              </a:rPr>
              <a:t>A Society Free From All Forms of Gender Inequality.</a:t>
            </a:r>
            <a:endParaRPr lang="en-ZA" b="1" dirty="0">
              <a:solidFill>
                <a:schemeClr val="accent1">
                  <a:lumMod val="50000"/>
                </a:schemeClr>
              </a:solidFill>
              <a:latin typeface="Century Gothic" panose="020B0502020202020204" pitchFamily="34" charset="0"/>
            </a:endParaRPr>
          </a:p>
        </p:txBody>
      </p:sp>
      <p:sp>
        <p:nvSpPr>
          <p:cNvPr id="11" name="Slide Number Placeholder 10">
            <a:extLst>
              <a:ext uri="{FF2B5EF4-FFF2-40B4-BE49-F238E27FC236}">
                <a16:creationId xmlns:a16="http://schemas.microsoft.com/office/drawing/2014/main" xmlns="" id="{09D5E143-B7B1-C2ED-C111-538AC80E6BDF}"/>
              </a:ext>
            </a:extLst>
          </p:cNvPr>
          <p:cNvSpPr>
            <a:spLocks noGrp="1"/>
          </p:cNvSpPr>
          <p:nvPr>
            <p:ph type="sldNum" sz="quarter" idx="12"/>
          </p:nvPr>
        </p:nvSpPr>
        <p:spPr/>
        <p:txBody>
          <a:bodyPr/>
          <a:lstStyle/>
          <a:p>
            <a:fld id="{3FA821A5-35A3-4227-8A61-BB6C4DD70455}" type="slidenum">
              <a:rPr lang="en-ZA" b="1" smtClean="0">
                <a:solidFill>
                  <a:schemeClr val="accent1">
                    <a:lumMod val="50000"/>
                  </a:schemeClr>
                </a:solidFill>
                <a:latin typeface="Century Gothic" panose="020B0502020202020204" pitchFamily="34" charset="0"/>
              </a:rPr>
              <a:pPr/>
              <a:t>1</a:t>
            </a:fld>
            <a:endParaRPr lang="en-ZA"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xmlns="" val="1086830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C1BAF6-9151-BC4F-97D9-341E80B87E37}"/>
              </a:ext>
            </a:extLst>
          </p:cNvPr>
          <p:cNvSpPr>
            <a:spLocks noGrp="1"/>
          </p:cNvSpPr>
          <p:nvPr>
            <p:ph type="title"/>
          </p:nvPr>
        </p:nvSpPr>
        <p:spPr>
          <a:xfrm>
            <a:off x="838200" y="412260"/>
            <a:ext cx="10515600" cy="121436"/>
          </a:xfrm>
        </p:spPr>
        <p:txBody>
          <a:bodyPr>
            <a:normAutofit fontScale="90000"/>
          </a:bodyPr>
          <a:lstStyle/>
          <a:p>
            <a:endParaRPr lang="en-ZA" dirty="0"/>
          </a:p>
        </p:txBody>
      </p:sp>
      <p:sp>
        <p:nvSpPr>
          <p:cNvPr id="3" name="Content Placeholder 2">
            <a:extLst>
              <a:ext uri="{FF2B5EF4-FFF2-40B4-BE49-F238E27FC236}">
                <a16:creationId xmlns:a16="http://schemas.microsoft.com/office/drawing/2014/main" xmlns="" id="{0430FD67-BD66-0E61-29A2-8E9F4D4DC117}"/>
              </a:ext>
            </a:extLst>
          </p:cNvPr>
          <p:cNvSpPr>
            <a:spLocks noGrp="1"/>
          </p:cNvSpPr>
          <p:nvPr>
            <p:ph idx="1"/>
          </p:nvPr>
        </p:nvSpPr>
        <p:spPr>
          <a:xfrm>
            <a:off x="76200" y="2463165"/>
            <a:ext cx="12106100" cy="3713797"/>
          </a:xfrm>
        </p:spPr>
        <p:txBody>
          <a:bodyPr>
            <a:normAutofit lnSpcReduction="10000"/>
          </a:bodyPr>
          <a:lstStyle/>
          <a:p>
            <a:pPr marL="0" indent="0">
              <a:lnSpc>
                <a:spcPct val="150000"/>
              </a:lnSpc>
              <a:buNone/>
            </a:pPr>
            <a:r>
              <a:rPr lang="en-ZA" sz="1600" b="1" dirty="0">
                <a:latin typeface="Century Gothic" panose="020B0502020202020204" pitchFamily="34" charset="0"/>
              </a:rPr>
              <a:t>3.2.1 </a:t>
            </a:r>
            <a:r>
              <a:rPr lang="en-ZA" sz="1600" b="1" u="sng" dirty="0">
                <a:latin typeface="Century Gothic" panose="020B0502020202020204" pitchFamily="34" charset="0"/>
              </a:rPr>
              <a:t>Progress submitted by the Nkangala TVET College</a:t>
            </a:r>
            <a:r>
              <a:rPr lang="en-ZA" sz="1600" b="1" dirty="0">
                <a:latin typeface="Century Gothic" panose="020B0502020202020204" pitchFamily="34" charset="0"/>
              </a:rPr>
              <a:t>. </a:t>
            </a:r>
          </a:p>
          <a:p>
            <a:pPr marL="0" indent="0" algn="just">
              <a:lnSpc>
                <a:spcPct val="150000"/>
              </a:lnSpc>
              <a:buNone/>
            </a:pPr>
            <a:endParaRPr lang="en-ZA" sz="1600" b="1" dirty="0">
              <a:latin typeface="Century Gothic" panose="020B0502020202020204" pitchFamily="34" charset="0"/>
            </a:endParaRPr>
          </a:p>
          <a:p>
            <a:pPr marL="514350" indent="-514350">
              <a:lnSpc>
                <a:spcPct val="150000"/>
              </a:lnSpc>
              <a:buAutoNum type="alphaLcParenR"/>
            </a:pPr>
            <a:r>
              <a:rPr lang="en-ZA" sz="1600" dirty="0">
                <a:latin typeface="Century Gothic" panose="020B0502020202020204" pitchFamily="34" charset="0"/>
              </a:rPr>
              <a:t>The Employment Equity Committee submitted a 2021/2024 report. The college undertook to employ people from designated groups and PWD. It was resolved that an advertisement as part of their drive would encourage PWD to apply. Another undertaking was that the college would work with disability organisations within the province.</a:t>
            </a:r>
          </a:p>
          <a:p>
            <a:pPr marL="0" indent="0" algn="just">
              <a:lnSpc>
                <a:spcPct val="150000"/>
              </a:lnSpc>
              <a:buNone/>
            </a:pPr>
            <a:r>
              <a:rPr lang="en-ZA" sz="1600" dirty="0">
                <a:latin typeface="Century Gothic" panose="020B0502020202020204" pitchFamily="34" charset="0"/>
              </a:rPr>
              <a:t>b) The college informed the CGE that it is consulting with its current security company to address GBV matters. The              mechanism identified is to use the </a:t>
            </a:r>
            <a:r>
              <a:rPr lang="en-ZA" sz="1600" dirty="0" err="1">
                <a:latin typeface="Century Gothic" panose="020B0502020202020204" pitchFamily="34" charset="0"/>
              </a:rPr>
              <a:t>Namola</a:t>
            </a:r>
            <a:r>
              <a:rPr lang="en-ZA" sz="1600" dirty="0">
                <a:latin typeface="Century Gothic" panose="020B0502020202020204" pitchFamily="34" charset="0"/>
              </a:rPr>
              <a:t> App which assists in location sharing and tracking of student movements were there is a safety concern.</a:t>
            </a: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AutoNum type="alphaLcParenR" startAt="3"/>
              <a:tabLst/>
              <a:defRPr/>
            </a:pPr>
            <a:r>
              <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implementation of employment equity plans by the college was submitted to the satisfaction of the CGE.</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indent="0" algn="just">
              <a:buNone/>
            </a:pPr>
            <a:endParaRPr lang="en-ZA" sz="1600" dirty="0">
              <a:latin typeface="Century Gothic" panose="020B0502020202020204" pitchFamily="34" charset="0"/>
            </a:endParaRPr>
          </a:p>
        </p:txBody>
      </p:sp>
      <p:sp>
        <p:nvSpPr>
          <p:cNvPr id="4" name="Date Placeholder 3">
            <a:extLst>
              <a:ext uri="{FF2B5EF4-FFF2-40B4-BE49-F238E27FC236}">
                <a16:creationId xmlns:a16="http://schemas.microsoft.com/office/drawing/2014/main" xmlns="" id="{814BE8D2-608B-CBA7-7BE8-91E6A3AECB23}"/>
              </a:ext>
            </a:extLst>
          </p:cNvPr>
          <p:cNvSpPr>
            <a:spLocks noGrp="1"/>
          </p:cNvSpPr>
          <p:nvPr>
            <p:ph type="dt" sz="half" idx="10"/>
          </p:nvPr>
        </p:nvSpPr>
        <p:spPr/>
        <p:txBody>
          <a:bodyPr/>
          <a:lstStyle/>
          <a:p>
            <a:fld id="{B6752DA1-EECE-45A7-8DCF-E7A2DDE8D308}" type="datetime1">
              <a:rPr lang="en-ZA" smtClean="0"/>
              <a:pPr/>
              <a:t>2023/02/20</a:t>
            </a:fld>
            <a:endParaRPr lang="en-ZA"/>
          </a:p>
        </p:txBody>
      </p:sp>
      <p:sp>
        <p:nvSpPr>
          <p:cNvPr id="5" name="Footer Placeholder 4">
            <a:extLst>
              <a:ext uri="{FF2B5EF4-FFF2-40B4-BE49-F238E27FC236}">
                <a16:creationId xmlns:a16="http://schemas.microsoft.com/office/drawing/2014/main" xmlns="" id="{31E1570D-3E25-05FF-F6C7-2FB3252B899B}"/>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16308AF2-EE01-8807-1D18-8BD1BC9AE337}"/>
              </a:ext>
            </a:extLst>
          </p:cNvPr>
          <p:cNvSpPr>
            <a:spLocks noGrp="1"/>
          </p:cNvSpPr>
          <p:nvPr>
            <p:ph type="sldNum" sz="quarter" idx="12"/>
          </p:nvPr>
        </p:nvSpPr>
        <p:spPr/>
        <p:txBody>
          <a:bodyPr/>
          <a:lstStyle/>
          <a:p>
            <a:fld id="{3FA821A5-35A3-4227-8A61-BB6C4DD70455}" type="slidenum">
              <a:rPr lang="en-ZA" smtClean="0"/>
              <a:pPr/>
              <a:t>10</a:t>
            </a:fld>
            <a:endParaRPr lang="en-ZA"/>
          </a:p>
        </p:txBody>
      </p:sp>
      <p:pic>
        <p:nvPicPr>
          <p:cNvPr id="7" name="Picture 6" descr="Graphical user interface&#10;&#10;Description automatically generated">
            <a:extLst>
              <a:ext uri="{FF2B5EF4-FFF2-40B4-BE49-F238E27FC236}">
                <a16:creationId xmlns:a16="http://schemas.microsoft.com/office/drawing/2014/main" xmlns="" id="{6CF8F5A2-3F21-4A21-8492-1AC3693C7AE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67556"/>
          <a:stretch/>
        </p:blipFill>
        <p:spPr>
          <a:xfrm>
            <a:off x="9698" y="-117473"/>
            <a:ext cx="12172603" cy="2580639"/>
          </a:xfrm>
          <a:prstGeom prst="rect">
            <a:avLst/>
          </a:prstGeom>
        </p:spPr>
      </p:pic>
    </p:spTree>
    <p:extLst>
      <p:ext uri="{BB962C8B-B14F-4D97-AF65-F5344CB8AC3E}">
        <p14:creationId xmlns:p14="http://schemas.microsoft.com/office/powerpoint/2010/main" xmlns="" val="1705688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C1BAF6-9151-BC4F-97D9-341E80B87E37}"/>
              </a:ext>
            </a:extLst>
          </p:cNvPr>
          <p:cNvSpPr>
            <a:spLocks noGrp="1"/>
          </p:cNvSpPr>
          <p:nvPr>
            <p:ph type="title"/>
          </p:nvPr>
        </p:nvSpPr>
        <p:spPr>
          <a:xfrm>
            <a:off x="838200" y="412260"/>
            <a:ext cx="10515600" cy="121436"/>
          </a:xfrm>
        </p:spPr>
        <p:txBody>
          <a:bodyPr>
            <a:normAutofit fontScale="90000"/>
          </a:bodyPr>
          <a:lstStyle/>
          <a:p>
            <a:endParaRPr lang="en-ZA" dirty="0"/>
          </a:p>
        </p:txBody>
      </p:sp>
      <p:sp>
        <p:nvSpPr>
          <p:cNvPr id="3" name="Content Placeholder 2">
            <a:extLst>
              <a:ext uri="{FF2B5EF4-FFF2-40B4-BE49-F238E27FC236}">
                <a16:creationId xmlns:a16="http://schemas.microsoft.com/office/drawing/2014/main" xmlns="" id="{0430FD67-BD66-0E61-29A2-8E9F4D4DC117}"/>
              </a:ext>
            </a:extLst>
          </p:cNvPr>
          <p:cNvSpPr>
            <a:spLocks noGrp="1"/>
          </p:cNvSpPr>
          <p:nvPr>
            <p:ph idx="1"/>
          </p:nvPr>
        </p:nvSpPr>
        <p:spPr>
          <a:xfrm>
            <a:off x="76200" y="2463165"/>
            <a:ext cx="12106100" cy="3713797"/>
          </a:xfrm>
        </p:spPr>
        <p:txBody>
          <a:bodyPr>
            <a:normAutofit/>
          </a:bodyPr>
          <a:lstStyle/>
          <a:p>
            <a:pPr marL="0" indent="0" algn="l">
              <a:lnSpc>
                <a:spcPct val="150000"/>
              </a:lnSpc>
              <a:buNone/>
            </a:pPr>
            <a:r>
              <a:rPr lang="en-ZA" sz="1600" b="1" u="sng" dirty="0">
                <a:latin typeface="Century Gothic" panose="020B0502020202020204" pitchFamily="34" charset="0"/>
              </a:rPr>
              <a:t>Conclusion</a:t>
            </a:r>
            <a:r>
              <a:rPr lang="en-ZA" sz="1600" dirty="0">
                <a:latin typeface="Century Gothic" panose="020B0502020202020204" pitchFamily="34" charset="0"/>
              </a:rPr>
              <a:t> </a:t>
            </a:r>
          </a:p>
          <a:p>
            <a:pPr algn="l">
              <a:lnSpc>
                <a:spcPct val="150000"/>
              </a:lnSpc>
            </a:pPr>
            <a:r>
              <a:rPr lang="en-ZA" sz="1600" dirty="0">
                <a:latin typeface="Century Gothic" panose="020B0502020202020204" pitchFamily="34" charset="0"/>
              </a:rPr>
              <a:t>The CGE was satisfied with the progress report submitted by the college . Accordingly, the CGE shall continue to work with the Nkangala TVET College in Mpumalanga and provide support were needed. </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indent="0" algn="just">
              <a:buNone/>
            </a:pPr>
            <a:endParaRPr lang="en-ZA" sz="1600" dirty="0">
              <a:latin typeface="Century Gothic" panose="020B0502020202020204" pitchFamily="34" charset="0"/>
            </a:endParaRPr>
          </a:p>
        </p:txBody>
      </p:sp>
      <p:sp>
        <p:nvSpPr>
          <p:cNvPr id="4" name="Date Placeholder 3">
            <a:extLst>
              <a:ext uri="{FF2B5EF4-FFF2-40B4-BE49-F238E27FC236}">
                <a16:creationId xmlns:a16="http://schemas.microsoft.com/office/drawing/2014/main" xmlns="" id="{814BE8D2-608B-CBA7-7BE8-91E6A3AECB23}"/>
              </a:ext>
            </a:extLst>
          </p:cNvPr>
          <p:cNvSpPr>
            <a:spLocks noGrp="1"/>
          </p:cNvSpPr>
          <p:nvPr>
            <p:ph type="dt" sz="half" idx="10"/>
          </p:nvPr>
        </p:nvSpPr>
        <p:spPr/>
        <p:txBody>
          <a:bodyPr/>
          <a:lstStyle/>
          <a:p>
            <a:fld id="{B6752DA1-EECE-45A7-8DCF-E7A2DDE8D308}" type="datetime1">
              <a:rPr lang="en-ZA" smtClean="0"/>
              <a:pPr/>
              <a:t>2023/02/20</a:t>
            </a:fld>
            <a:endParaRPr lang="en-ZA"/>
          </a:p>
        </p:txBody>
      </p:sp>
      <p:sp>
        <p:nvSpPr>
          <p:cNvPr id="5" name="Footer Placeholder 4">
            <a:extLst>
              <a:ext uri="{FF2B5EF4-FFF2-40B4-BE49-F238E27FC236}">
                <a16:creationId xmlns:a16="http://schemas.microsoft.com/office/drawing/2014/main" xmlns="" id="{31E1570D-3E25-05FF-F6C7-2FB3252B899B}"/>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16308AF2-EE01-8807-1D18-8BD1BC9AE337}"/>
              </a:ext>
            </a:extLst>
          </p:cNvPr>
          <p:cNvSpPr>
            <a:spLocks noGrp="1"/>
          </p:cNvSpPr>
          <p:nvPr>
            <p:ph type="sldNum" sz="quarter" idx="12"/>
          </p:nvPr>
        </p:nvSpPr>
        <p:spPr/>
        <p:txBody>
          <a:bodyPr/>
          <a:lstStyle/>
          <a:p>
            <a:fld id="{3FA821A5-35A3-4227-8A61-BB6C4DD70455}" type="slidenum">
              <a:rPr lang="en-ZA" smtClean="0"/>
              <a:pPr/>
              <a:t>11</a:t>
            </a:fld>
            <a:endParaRPr lang="en-ZA"/>
          </a:p>
        </p:txBody>
      </p:sp>
      <p:pic>
        <p:nvPicPr>
          <p:cNvPr id="7" name="Picture 6" descr="Graphical user interface&#10;&#10;Description automatically generated">
            <a:extLst>
              <a:ext uri="{FF2B5EF4-FFF2-40B4-BE49-F238E27FC236}">
                <a16:creationId xmlns:a16="http://schemas.microsoft.com/office/drawing/2014/main" xmlns="" id="{6CF8F5A2-3F21-4A21-8492-1AC3693C7AE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67556"/>
          <a:stretch/>
        </p:blipFill>
        <p:spPr>
          <a:xfrm>
            <a:off x="9698" y="-117473"/>
            <a:ext cx="12172603" cy="2580639"/>
          </a:xfrm>
          <a:prstGeom prst="rect">
            <a:avLst/>
          </a:prstGeom>
        </p:spPr>
      </p:pic>
    </p:spTree>
    <p:extLst>
      <p:ext uri="{BB962C8B-B14F-4D97-AF65-F5344CB8AC3E}">
        <p14:creationId xmlns:p14="http://schemas.microsoft.com/office/powerpoint/2010/main" xmlns="" val="2460281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CFFF1C-61B5-AB4B-BA67-50A55EB86EA4}"/>
              </a:ext>
            </a:extLst>
          </p:cNvPr>
          <p:cNvSpPr>
            <a:spLocks noGrp="1"/>
          </p:cNvSpPr>
          <p:nvPr>
            <p:ph type="ctrTitle"/>
          </p:nvPr>
        </p:nvSpPr>
        <p:spPr>
          <a:xfrm>
            <a:off x="1524000" y="961535"/>
            <a:ext cx="9144000" cy="206548"/>
          </a:xfrm>
        </p:spPr>
        <p:txBody>
          <a:bodyPr>
            <a:normAutofit fontScale="90000"/>
          </a:bodyPr>
          <a:lstStyle/>
          <a:p>
            <a:endParaRPr lang="en-ZA" dirty="0"/>
          </a:p>
        </p:txBody>
      </p:sp>
      <p:sp>
        <p:nvSpPr>
          <p:cNvPr id="3" name="Subtitle 2">
            <a:extLst>
              <a:ext uri="{FF2B5EF4-FFF2-40B4-BE49-F238E27FC236}">
                <a16:creationId xmlns:a16="http://schemas.microsoft.com/office/drawing/2014/main" xmlns="" id="{820C8D70-D762-8EB5-2D0F-55DEEE967961}"/>
              </a:ext>
            </a:extLst>
          </p:cNvPr>
          <p:cNvSpPr>
            <a:spLocks noGrp="1"/>
          </p:cNvSpPr>
          <p:nvPr>
            <p:ph type="subTitle" idx="1"/>
          </p:nvPr>
        </p:nvSpPr>
        <p:spPr>
          <a:xfrm>
            <a:off x="9698" y="2463165"/>
            <a:ext cx="12172602" cy="4394835"/>
          </a:xfrm>
        </p:spPr>
        <p:txBody>
          <a:bodyPr>
            <a:normAutofit/>
          </a:bodyPr>
          <a:lstStyle/>
          <a:p>
            <a:pPr algn="l"/>
            <a:endParaRPr lang="en-ZA" sz="1600" dirty="0">
              <a:latin typeface="Century Gothic" panose="020B0502020202020204" pitchFamily="34" charset="0"/>
            </a:endParaRPr>
          </a:p>
          <a:p>
            <a:pPr algn="l"/>
            <a:endParaRPr lang="en-ZA" sz="1600" dirty="0">
              <a:latin typeface="Century Gothic" panose="020B0502020202020204" pitchFamily="34" charset="0"/>
            </a:endParaRPr>
          </a:p>
          <a:p>
            <a:pPr algn="just">
              <a:lnSpc>
                <a:spcPct val="150000"/>
              </a:lnSpc>
            </a:pPr>
            <a:r>
              <a:rPr lang="en-ZA" sz="2000" b="1" dirty="0">
                <a:latin typeface="Century Gothic" panose="020B0502020202020204" pitchFamily="34" charset="0"/>
              </a:rPr>
              <a:t>3.3 </a:t>
            </a:r>
            <a:r>
              <a:rPr lang="en-ZA" sz="2000" b="1" u="sng" dirty="0">
                <a:latin typeface="Century Gothic" panose="020B0502020202020204" pitchFamily="34" charset="0"/>
              </a:rPr>
              <a:t>Northern Cape Urban TVET College</a:t>
            </a:r>
          </a:p>
          <a:p>
            <a:pPr algn="just">
              <a:lnSpc>
                <a:spcPct val="150000"/>
              </a:lnSpc>
            </a:pPr>
            <a:endParaRPr lang="en-ZA" sz="1600" dirty="0">
              <a:latin typeface="Century Gothic" panose="020B0502020202020204" pitchFamily="34" charset="0"/>
            </a:endParaRPr>
          </a:p>
          <a:p>
            <a:pPr algn="just">
              <a:lnSpc>
                <a:spcPct val="150000"/>
              </a:lnSpc>
            </a:pPr>
            <a:r>
              <a:rPr lang="en-ZA" sz="1600" dirty="0">
                <a:latin typeface="Century Gothic" panose="020B0502020202020204" pitchFamily="34" charset="0"/>
              </a:rPr>
              <a:t>The college was to appear before the CGE on 18 November 2021. Through its legal representative, but failed to appear and the college has to date failed to submit further progress report to the Commission, As such , the Commission is unable to assess the progress made by the TVET college in implementing the recommendations.</a:t>
            </a:r>
            <a:endParaRPr lang="en-ZA" dirty="0"/>
          </a:p>
          <a:p>
            <a:pPr algn="l"/>
            <a:endParaRPr lang="en-ZA" dirty="0"/>
          </a:p>
        </p:txBody>
      </p:sp>
      <p:pic>
        <p:nvPicPr>
          <p:cNvPr id="4" name="Picture 3" descr="Graphical user interface&#10;&#10;Description automatically generated">
            <a:extLst>
              <a:ext uri="{FF2B5EF4-FFF2-40B4-BE49-F238E27FC236}">
                <a16:creationId xmlns:a16="http://schemas.microsoft.com/office/drawing/2014/main" xmlns="" id="{BEB2CD0C-8871-A01C-72F2-96A26D235205}"/>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67556"/>
          <a:stretch/>
        </p:blipFill>
        <p:spPr>
          <a:xfrm>
            <a:off x="9698" y="-117473"/>
            <a:ext cx="12172603" cy="2580639"/>
          </a:xfrm>
          <a:prstGeom prst="rect">
            <a:avLst/>
          </a:prstGeom>
        </p:spPr>
      </p:pic>
    </p:spTree>
    <p:extLst>
      <p:ext uri="{BB962C8B-B14F-4D97-AF65-F5344CB8AC3E}">
        <p14:creationId xmlns:p14="http://schemas.microsoft.com/office/powerpoint/2010/main" xmlns="" val="2172407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CFFF1C-61B5-AB4B-BA67-50A55EB86EA4}"/>
              </a:ext>
            </a:extLst>
          </p:cNvPr>
          <p:cNvSpPr>
            <a:spLocks noGrp="1"/>
          </p:cNvSpPr>
          <p:nvPr>
            <p:ph type="ctrTitle"/>
          </p:nvPr>
        </p:nvSpPr>
        <p:spPr>
          <a:xfrm>
            <a:off x="1524000" y="961535"/>
            <a:ext cx="9144000" cy="206548"/>
          </a:xfrm>
        </p:spPr>
        <p:txBody>
          <a:bodyPr>
            <a:normAutofit fontScale="90000"/>
          </a:bodyPr>
          <a:lstStyle/>
          <a:p>
            <a:endParaRPr lang="en-ZA" dirty="0"/>
          </a:p>
        </p:txBody>
      </p:sp>
      <p:sp>
        <p:nvSpPr>
          <p:cNvPr id="3" name="Subtitle 2">
            <a:extLst>
              <a:ext uri="{FF2B5EF4-FFF2-40B4-BE49-F238E27FC236}">
                <a16:creationId xmlns:a16="http://schemas.microsoft.com/office/drawing/2014/main" xmlns="" id="{820C8D70-D762-8EB5-2D0F-55DEEE967961}"/>
              </a:ext>
            </a:extLst>
          </p:cNvPr>
          <p:cNvSpPr>
            <a:spLocks noGrp="1"/>
          </p:cNvSpPr>
          <p:nvPr>
            <p:ph type="subTitle" idx="1"/>
          </p:nvPr>
        </p:nvSpPr>
        <p:spPr>
          <a:xfrm>
            <a:off x="9698" y="2463165"/>
            <a:ext cx="12172602" cy="4394835"/>
          </a:xfrm>
        </p:spPr>
        <p:txBody>
          <a:bodyPr>
            <a:normAutofit fontScale="70000" lnSpcReduction="20000"/>
          </a:bodyPr>
          <a:lstStyle/>
          <a:p>
            <a:pPr algn="l"/>
            <a:endParaRPr lang="en-ZA" sz="1600" dirty="0">
              <a:latin typeface="Century Gothic" panose="020B0502020202020204" pitchFamily="34" charset="0"/>
            </a:endParaRPr>
          </a:p>
          <a:p>
            <a:pPr algn="just">
              <a:lnSpc>
                <a:spcPct val="150000"/>
              </a:lnSpc>
            </a:pPr>
            <a:r>
              <a:rPr lang="en-ZA" sz="2000" b="1" dirty="0">
                <a:latin typeface="Century Gothic" panose="020B0502020202020204" pitchFamily="34" charset="0"/>
              </a:rPr>
              <a:t>3.3 </a:t>
            </a:r>
            <a:r>
              <a:rPr lang="en-ZA" sz="2600" b="1" u="sng" dirty="0">
                <a:latin typeface="Century Gothic" panose="020B0502020202020204" pitchFamily="34" charset="0"/>
              </a:rPr>
              <a:t>South West College</a:t>
            </a:r>
          </a:p>
          <a:p>
            <a:pPr algn="just">
              <a:lnSpc>
                <a:spcPct val="150000"/>
              </a:lnSpc>
            </a:pPr>
            <a:r>
              <a:rPr lang="en-ZA" sz="2300" dirty="0">
                <a:latin typeface="Century Gothic" panose="020B0502020202020204" pitchFamily="34" charset="0"/>
              </a:rPr>
              <a:t>This college appeared before the CGE on 19 November 2021 to provide progress regarding implementing the recommendations of the CGE report 2020. In 2020 the CGE had made the following recommendations</a:t>
            </a:r>
          </a:p>
          <a:p>
            <a:pPr marL="342900" indent="-342900" algn="just">
              <a:lnSpc>
                <a:spcPct val="150000"/>
              </a:lnSpc>
              <a:buFont typeface="Arial" panose="020B0604020202020204" pitchFamily="34" charset="0"/>
              <a:buChar char="•"/>
            </a:pPr>
            <a:r>
              <a:rPr lang="en-ZA" sz="2300" dirty="0">
                <a:latin typeface="Century Gothic" panose="020B0502020202020204" pitchFamily="34" charset="0"/>
              </a:rPr>
              <a:t>The college should provide accurate statistics regarding the number of sexual harassment cases pending and finalised on or before the end of February 2022. </a:t>
            </a:r>
          </a:p>
          <a:p>
            <a:pPr marL="342900" indent="-342900" algn="just">
              <a:lnSpc>
                <a:spcPct val="150000"/>
              </a:lnSpc>
              <a:buFont typeface="Arial" panose="020B0604020202020204" pitchFamily="34" charset="0"/>
              <a:buChar char="•"/>
            </a:pPr>
            <a:r>
              <a:rPr lang="en-ZA" sz="2300" dirty="0">
                <a:latin typeface="Century Gothic" panose="020B0502020202020204" pitchFamily="34" charset="0"/>
              </a:rPr>
              <a:t>The college should provide the key performance areas for the Deputy Principal, Corporate Service on or before the end of February 2022. </a:t>
            </a:r>
          </a:p>
          <a:p>
            <a:pPr marL="342900" indent="-342900" algn="just">
              <a:lnSpc>
                <a:spcPct val="150000"/>
              </a:lnSpc>
              <a:buFont typeface="Arial" panose="020B0604020202020204" pitchFamily="34" charset="0"/>
              <a:buChar char="•"/>
            </a:pPr>
            <a:r>
              <a:rPr lang="en-ZA" sz="2300" dirty="0">
                <a:latin typeface="Century Gothic" panose="020B0502020202020204" pitchFamily="34" charset="0"/>
              </a:rPr>
              <a:t>The college should finalise its draft sexual harassment policy by the end of February 2022. The amendment should include the 2005 Code of Good Practice on handling sexual harassment.</a:t>
            </a:r>
          </a:p>
          <a:p>
            <a:pPr marL="342900" indent="-342900" algn="just">
              <a:lnSpc>
                <a:spcPct val="150000"/>
              </a:lnSpc>
              <a:buFont typeface="Arial" panose="020B0604020202020204" pitchFamily="34" charset="0"/>
              <a:buChar char="•"/>
            </a:pPr>
            <a:r>
              <a:rPr lang="en-ZA" sz="2300" dirty="0">
                <a:latin typeface="Century Gothic" panose="020B0502020202020204" pitchFamily="34" charset="0"/>
              </a:rPr>
              <a:t>The CGE is to help the college with policy developments during quarter four. </a:t>
            </a:r>
          </a:p>
          <a:p>
            <a:pPr algn="just">
              <a:lnSpc>
                <a:spcPct val="150000"/>
              </a:lnSpc>
            </a:pPr>
            <a:endParaRPr lang="en-ZA" dirty="0"/>
          </a:p>
          <a:p>
            <a:pPr algn="l"/>
            <a:endParaRPr lang="en-ZA" dirty="0"/>
          </a:p>
        </p:txBody>
      </p:sp>
      <p:pic>
        <p:nvPicPr>
          <p:cNvPr id="4" name="Picture 3" descr="Graphical user interface&#10;&#10;Description automatically generated">
            <a:extLst>
              <a:ext uri="{FF2B5EF4-FFF2-40B4-BE49-F238E27FC236}">
                <a16:creationId xmlns:a16="http://schemas.microsoft.com/office/drawing/2014/main" xmlns="" id="{BEB2CD0C-8871-A01C-72F2-96A26D235205}"/>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67556"/>
          <a:stretch/>
        </p:blipFill>
        <p:spPr>
          <a:xfrm>
            <a:off x="9698" y="-117473"/>
            <a:ext cx="12172603" cy="2580639"/>
          </a:xfrm>
          <a:prstGeom prst="rect">
            <a:avLst/>
          </a:prstGeom>
        </p:spPr>
      </p:pic>
    </p:spTree>
    <p:extLst>
      <p:ext uri="{BB962C8B-B14F-4D97-AF65-F5344CB8AC3E}">
        <p14:creationId xmlns:p14="http://schemas.microsoft.com/office/powerpoint/2010/main" xmlns="" val="3065315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33AC45-8915-D333-F381-B5492DC6BC5E}"/>
              </a:ext>
            </a:extLst>
          </p:cNvPr>
          <p:cNvSpPr>
            <a:spLocks noGrp="1"/>
          </p:cNvSpPr>
          <p:nvPr>
            <p:ph type="ctrTitle"/>
          </p:nvPr>
        </p:nvSpPr>
        <p:spPr>
          <a:xfrm>
            <a:off x="1524000" y="1122363"/>
            <a:ext cx="9144000" cy="178536"/>
          </a:xfrm>
        </p:spPr>
        <p:txBody>
          <a:bodyPr>
            <a:normAutofit fontScale="90000"/>
          </a:bodyPr>
          <a:lstStyle/>
          <a:p>
            <a:endParaRPr lang="en-ZA" dirty="0"/>
          </a:p>
        </p:txBody>
      </p:sp>
      <p:sp>
        <p:nvSpPr>
          <p:cNvPr id="3" name="Subtitle 2">
            <a:extLst>
              <a:ext uri="{FF2B5EF4-FFF2-40B4-BE49-F238E27FC236}">
                <a16:creationId xmlns:a16="http://schemas.microsoft.com/office/drawing/2014/main" xmlns="" id="{AA0E0E08-291A-FAB9-A43F-5B88356646D0}"/>
              </a:ext>
            </a:extLst>
          </p:cNvPr>
          <p:cNvSpPr>
            <a:spLocks noGrp="1"/>
          </p:cNvSpPr>
          <p:nvPr>
            <p:ph type="subTitle" idx="1"/>
          </p:nvPr>
        </p:nvSpPr>
        <p:spPr>
          <a:xfrm>
            <a:off x="304799" y="2677161"/>
            <a:ext cx="11877501" cy="4145912"/>
          </a:xfrm>
        </p:spPr>
        <p:txBody>
          <a:bodyPr>
            <a:noAutofit/>
          </a:bodyPr>
          <a:lstStyle/>
          <a:p>
            <a:pPr algn="l">
              <a:lnSpc>
                <a:spcPct val="150000"/>
              </a:lnSpc>
            </a:pPr>
            <a:r>
              <a:rPr lang="en-ZA" sz="1600" dirty="0">
                <a:latin typeface="Century Gothic" panose="020B0502020202020204" pitchFamily="34" charset="0"/>
              </a:rPr>
              <a:t>The college did furnish the CGE with the requested statistics and information and the following findings were made.</a:t>
            </a:r>
          </a:p>
          <a:p>
            <a:pPr marL="342900" indent="-342900" algn="l">
              <a:lnSpc>
                <a:spcPct val="150000"/>
              </a:lnSpc>
              <a:buFont typeface="Arial" panose="020B0604020202020204" pitchFamily="34" charset="0"/>
              <a:buChar char="•"/>
            </a:pPr>
            <a:r>
              <a:rPr lang="en-ZA" sz="1600" dirty="0">
                <a:latin typeface="Century Gothic" panose="020B0502020202020204" pitchFamily="34" charset="0"/>
              </a:rPr>
              <a:t>There is no representation of PWD in the top and senior management positions of the college. </a:t>
            </a:r>
          </a:p>
          <a:p>
            <a:pPr marL="342900" indent="-342900" algn="l">
              <a:lnSpc>
                <a:spcPct val="150000"/>
              </a:lnSpc>
              <a:buFont typeface="Arial" panose="020B0604020202020204" pitchFamily="34" charset="0"/>
              <a:buChar char="•"/>
            </a:pPr>
            <a:r>
              <a:rPr lang="en-ZA" sz="1600" dirty="0">
                <a:latin typeface="Century Gothic" panose="020B0502020202020204" pitchFamily="34" charset="0"/>
              </a:rPr>
              <a:t>The sexual harassment policy is still in a draft form and reliance is on the disciplinary code for public servants’ resolution 1 of 2003.</a:t>
            </a:r>
          </a:p>
          <a:p>
            <a:pPr marL="342900" indent="-342900" algn="l">
              <a:lnSpc>
                <a:spcPct val="150000"/>
              </a:lnSpc>
              <a:buFont typeface="Arial" panose="020B0604020202020204" pitchFamily="34" charset="0"/>
              <a:buChar char="•"/>
            </a:pPr>
            <a:r>
              <a:rPr lang="en-ZA" sz="1600" dirty="0">
                <a:latin typeface="Century Gothic" panose="020B0502020202020204" pitchFamily="34" charset="0"/>
              </a:rPr>
              <a:t>There is no succession and retention plan. </a:t>
            </a:r>
          </a:p>
          <a:p>
            <a:pPr marL="342900" indent="-342900" algn="l">
              <a:lnSpc>
                <a:spcPct val="150000"/>
              </a:lnSpc>
              <a:buFont typeface="Arial" panose="020B0604020202020204" pitchFamily="34" charset="0"/>
              <a:buChar char="•"/>
            </a:pPr>
            <a:r>
              <a:rPr lang="en-ZA" sz="1600" dirty="0">
                <a:latin typeface="Century Gothic" panose="020B0502020202020204" pitchFamily="34" charset="0"/>
              </a:rPr>
              <a:t>There is no employment equity Manager. </a:t>
            </a:r>
          </a:p>
          <a:p>
            <a:pPr marL="342900" indent="-342900" algn="l">
              <a:lnSpc>
                <a:spcPct val="150000"/>
              </a:lnSpc>
              <a:buFont typeface="Arial" panose="020B0604020202020204" pitchFamily="34" charset="0"/>
              <a:buChar char="•"/>
            </a:pPr>
            <a:r>
              <a:rPr lang="en-ZA" sz="1600" dirty="0">
                <a:latin typeface="Century Gothic" panose="020B0502020202020204" pitchFamily="34" charset="0"/>
              </a:rPr>
              <a:t>No promotions for the period 2017 to date. </a:t>
            </a:r>
          </a:p>
          <a:p>
            <a:pPr marL="342900" indent="-342900" algn="l">
              <a:lnSpc>
                <a:spcPct val="150000"/>
              </a:lnSpc>
              <a:buFont typeface="Arial" panose="020B0604020202020204" pitchFamily="34" charset="0"/>
              <a:buChar char="•"/>
            </a:pPr>
            <a:r>
              <a:rPr lang="en-ZA" sz="1600" dirty="0">
                <a:latin typeface="Century Gothic" panose="020B0502020202020204" pitchFamily="34" charset="0"/>
              </a:rPr>
              <a:t>There are discrepancies in the number of sexual harassment cases pending and finalised.</a:t>
            </a:r>
          </a:p>
          <a:p>
            <a:pPr marL="342900" indent="-342900" algn="l">
              <a:lnSpc>
                <a:spcPct val="150000"/>
              </a:lnSpc>
              <a:buFont typeface="Arial" panose="020B0604020202020204" pitchFamily="34" charset="0"/>
              <a:buChar char="•"/>
            </a:pPr>
            <a:r>
              <a:rPr lang="en-ZA" sz="1600" dirty="0">
                <a:latin typeface="Century Gothic" panose="020B0502020202020204" pitchFamily="34" charset="0"/>
              </a:rPr>
              <a:t>The Employment Equity Committee was established in 2016, and no meetings were held. </a:t>
            </a:r>
          </a:p>
          <a:p>
            <a:pPr marL="342900" indent="-342900" algn="l">
              <a:lnSpc>
                <a:spcPct val="150000"/>
              </a:lnSpc>
              <a:buFont typeface="Arial" panose="020B0604020202020204" pitchFamily="34" charset="0"/>
              <a:buChar char="•"/>
            </a:pPr>
            <a:endParaRPr lang="en-ZA" sz="1600" dirty="0">
              <a:latin typeface="Century Gothic" panose="020B0502020202020204" pitchFamily="34" charset="0"/>
            </a:endParaRPr>
          </a:p>
          <a:p>
            <a:pPr marL="342900" indent="-342900" algn="l">
              <a:lnSpc>
                <a:spcPct val="150000"/>
              </a:lnSpc>
              <a:buFont typeface="Arial" panose="020B0604020202020204" pitchFamily="34" charset="0"/>
              <a:buChar char="•"/>
            </a:pPr>
            <a:endParaRPr lang="en-ZA" sz="1600" dirty="0">
              <a:latin typeface="Century Gothic" panose="020B0502020202020204" pitchFamily="34" charset="0"/>
            </a:endParaRPr>
          </a:p>
        </p:txBody>
      </p:sp>
      <p:pic>
        <p:nvPicPr>
          <p:cNvPr id="5" name="Picture 4" descr="Graphical user interface&#10;&#10;Description automatically generated">
            <a:extLst>
              <a:ext uri="{FF2B5EF4-FFF2-40B4-BE49-F238E27FC236}">
                <a16:creationId xmlns:a16="http://schemas.microsoft.com/office/drawing/2014/main" xmlns="" id="{12AFBDAA-440B-A34F-04CA-7A3D07F5FE60}"/>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67556"/>
          <a:stretch/>
        </p:blipFill>
        <p:spPr>
          <a:xfrm>
            <a:off x="9698" y="-117473"/>
            <a:ext cx="12172603" cy="2580639"/>
          </a:xfrm>
          <a:prstGeom prst="rect">
            <a:avLst/>
          </a:prstGeom>
        </p:spPr>
      </p:pic>
      <p:pic>
        <p:nvPicPr>
          <p:cNvPr id="6" name="Picture 5" descr="Graphical user interface&#10;&#10;Description automatically generated">
            <a:extLst>
              <a:ext uri="{FF2B5EF4-FFF2-40B4-BE49-F238E27FC236}">
                <a16:creationId xmlns:a16="http://schemas.microsoft.com/office/drawing/2014/main" xmlns="" id="{8A3B6E2B-8920-71CA-C208-5BA3AD5BFA56}"/>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67556"/>
          <a:stretch/>
        </p:blipFill>
        <p:spPr>
          <a:xfrm>
            <a:off x="162098" y="34927"/>
            <a:ext cx="12172603" cy="2580639"/>
          </a:xfrm>
          <a:prstGeom prst="rect">
            <a:avLst/>
          </a:prstGeom>
        </p:spPr>
      </p:pic>
    </p:spTree>
    <p:extLst>
      <p:ext uri="{BB962C8B-B14F-4D97-AF65-F5344CB8AC3E}">
        <p14:creationId xmlns:p14="http://schemas.microsoft.com/office/powerpoint/2010/main" xmlns="" val="1646218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9F6E0A-D81F-90D5-930F-5648ED199D38}"/>
              </a:ext>
            </a:extLst>
          </p:cNvPr>
          <p:cNvSpPr>
            <a:spLocks noGrp="1"/>
          </p:cNvSpPr>
          <p:nvPr>
            <p:ph type="ctrTitle"/>
          </p:nvPr>
        </p:nvSpPr>
        <p:spPr>
          <a:xfrm>
            <a:off x="1514300" y="2422030"/>
            <a:ext cx="9144000" cy="93695"/>
          </a:xfrm>
        </p:spPr>
        <p:txBody>
          <a:bodyPr>
            <a:normAutofit fontScale="90000"/>
          </a:bodyPr>
          <a:lstStyle/>
          <a:p>
            <a:endParaRPr lang="en-ZA" dirty="0"/>
          </a:p>
        </p:txBody>
      </p:sp>
      <p:sp>
        <p:nvSpPr>
          <p:cNvPr id="3" name="Subtitle 2">
            <a:extLst>
              <a:ext uri="{FF2B5EF4-FFF2-40B4-BE49-F238E27FC236}">
                <a16:creationId xmlns:a16="http://schemas.microsoft.com/office/drawing/2014/main" xmlns="" id="{6B62786E-BA63-7D87-CE9D-F594C1F35556}"/>
              </a:ext>
            </a:extLst>
          </p:cNvPr>
          <p:cNvSpPr>
            <a:spLocks noGrp="1"/>
          </p:cNvSpPr>
          <p:nvPr>
            <p:ph type="subTitle" idx="1"/>
          </p:nvPr>
        </p:nvSpPr>
        <p:spPr>
          <a:xfrm>
            <a:off x="-1" y="2515725"/>
            <a:ext cx="12172602" cy="4243294"/>
          </a:xfrm>
        </p:spPr>
        <p:txBody>
          <a:bodyPr>
            <a:noAutofit/>
          </a:bodyPr>
          <a:lstStyle/>
          <a:p>
            <a:pPr algn="just">
              <a:lnSpc>
                <a:spcPct val="150000"/>
              </a:lnSpc>
            </a:pPr>
            <a:r>
              <a:rPr lang="en-ZA" sz="1600" dirty="0">
                <a:latin typeface="Century Gothic" panose="020B0502020202020204" pitchFamily="34" charset="0"/>
              </a:rPr>
              <a:t> </a:t>
            </a:r>
            <a:r>
              <a:rPr lang="en-ZA" sz="1600" b="1" u="sng" dirty="0">
                <a:latin typeface="Century Gothic" panose="020B0502020202020204" pitchFamily="34" charset="0"/>
              </a:rPr>
              <a:t>Conclusion </a:t>
            </a:r>
          </a:p>
          <a:p>
            <a:pPr algn="just">
              <a:lnSpc>
                <a:spcPct val="150000"/>
              </a:lnSpc>
            </a:pPr>
            <a:endParaRPr lang="en-ZA" sz="1600" dirty="0">
              <a:latin typeface="Century Gothic" panose="020B0502020202020204" pitchFamily="34" charset="0"/>
            </a:endParaRPr>
          </a:p>
          <a:p>
            <a:pPr algn="just">
              <a:lnSpc>
                <a:spcPct val="150000"/>
              </a:lnSpc>
            </a:pPr>
            <a:r>
              <a:rPr lang="en-ZA" sz="1600" dirty="0">
                <a:latin typeface="Century Gothic" panose="020B0502020202020204" pitchFamily="34" charset="0"/>
              </a:rPr>
              <a:t>It has become abundantly clear from the submission of the college that top management positions are male-dominated. The progression of women and PWD into the top and senior management positions must be prioritised by the college to achieve gender parity at those levels. The CGE has noted that several females are acting campus managers. </a:t>
            </a:r>
          </a:p>
        </p:txBody>
      </p:sp>
      <p:pic>
        <p:nvPicPr>
          <p:cNvPr id="4" name="Picture 3" descr="Graphical user interface&#10;&#10;Description automatically generated">
            <a:extLst>
              <a:ext uri="{FF2B5EF4-FFF2-40B4-BE49-F238E27FC236}">
                <a16:creationId xmlns:a16="http://schemas.microsoft.com/office/drawing/2014/main" xmlns="" id="{8734A74C-64BD-029A-4A65-D6C08251709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67556"/>
          <a:stretch/>
        </p:blipFill>
        <p:spPr>
          <a:xfrm>
            <a:off x="-1" y="-111761"/>
            <a:ext cx="12172603" cy="2580639"/>
          </a:xfrm>
          <a:prstGeom prst="rect">
            <a:avLst/>
          </a:prstGeom>
        </p:spPr>
      </p:pic>
    </p:spTree>
    <p:extLst>
      <p:ext uri="{BB962C8B-B14F-4D97-AF65-F5344CB8AC3E}">
        <p14:creationId xmlns:p14="http://schemas.microsoft.com/office/powerpoint/2010/main" xmlns="" val="3171038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33AC45-8915-D333-F381-B5492DC6BC5E}"/>
              </a:ext>
            </a:extLst>
          </p:cNvPr>
          <p:cNvSpPr>
            <a:spLocks noGrp="1"/>
          </p:cNvSpPr>
          <p:nvPr>
            <p:ph type="ctrTitle"/>
          </p:nvPr>
        </p:nvSpPr>
        <p:spPr>
          <a:xfrm>
            <a:off x="1524000" y="1122363"/>
            <a:ext cx="9144000" cy="178536"/>
          </a:xfrm>
        </p:spPr>
        <p:txBody>
          <a:bodyPr>
            <a:normAutofit fontScale="90000"/>
          </a:bodyPr>
          <a:lstStyle/>
          <a:p>
            <a:endParaRPr lang="en-ZA" dirty="0"/>
          </a:p>
        </p:txBody>
      </p:sp>
      <p:sp>
        <p:nvSpPr>
          <p:cNvPr id="3" name="Subtitle 2">
            <a:extLst>
              <a:ext uri="{FF2B5EF4-FFF2-40B4-BE49-F238E27FC236}">
                <a16:creationId xmlns:a16="http://schemas.microsoft.com/office/drawing/2014/main" xmlns="" id="{AA0E0E08-291A-FAB9-A43F-5B88356646D0}"/>
              </a:ext>
            </a:extLst>
          </p:cNvPr>
          <p:cNvSpPr>
            <a:spLocks noGrp="1"/>
          </p:cNvSpPr>
          <p:nvPr>
            <p:ph type="subTitle" idx="1"/>
          </p:nvPr>
        </p:nvSpPr>
        <p:spPr>
          <a:xfrm>
            <a:off x="304799" y="2677161"/>
            <a:ext cx="11877501" cy="4145912"/>
          </a:xfrm>
        </p:spPr>
        <p:txBody>
          <a:bodyPr>
            <a:noAutofit/>
          </a:bodyPr>
          <a:lstStyle/>
          <a:p>
            <a:pPr algn="just">
              <a:lnSpc>
                <a:spcPct val="150000"/>
              </a:lnSpc>
            </a:pPr>
            <a:r>
              <a:rPr lang="en-ZA" sz="1600" b="1" u="sng" dirty="0">
                <a:latin typeface="Century Gothic" panose="020B0502020202020204" pitchFamily="34" charset="0"/>
              </a:rPr>
              <a:t> Overall Conclusion into gender transformation in TVET colleges</a:t>
            </a:r>
            <a:endParaRPr lang="en-ZA" sz="1600" dirty="0">
              <a:latin typeface="Century Gothic" panose="020B0502020202020204" pitchFamily="34" charset="0"/>
            </a:endParaRPr>
          </a:p>
          <a:p>
            <a:pPr algn="just">
              <a:lnSpc>
                <a:spcPct val="150000"/>
              </a:lnSpc>
            </a:pPr>
            <a:r>
              <a:rPr lang="en-ZA" sz="1600" dirty="0">
                <a:latin typeface="Century Gothic" panose="020B0502020202020204" pitchFamily="34" charset="0"/>
              </a:rPr>
              <a:t>TVET colleges have demonstrated commitment to comply with the recommendations of the CGE. However, the challenge seems to be that most are not able to comply because some of the projects cannot be fulfilled without the DHET. Most of the colleges have conducted workshops and campaigns around this discourse to create a safe environment for both students and staff members regarding GBV. Some colleges do not have a separate sexual harassment policy for the institution and rely on the disciplinary code for public servants' resolution 1 of 2003 or have the sexual harassment policy in a draft form. The appointment of PWD and women at various occupational levels continues to be a challenge across the colleges. The CGE will continue to discharge its constitutional mandate to engage the colleges to ensure full compliance with the recommendations. </a:t>
            </a:r>
          </a:p>
          <a:p>
            <a:pPr marL="342900" indent="-342900" algn="l">
              <a:lnSpc>
                <a:spcPct val="150000"/>
              </a:lnSpc>
              <a:buFont typeface="Arial" panose="020B0604020202020204" pitchFamily="34" charset="0"/>
              <a:buChar char="•"/>
            </a:pPr>
            <a:endParaRPr lang="en-ZA" sz="1800" dirty="0">
              <a:latin typeface="Century Gothic" panose="020B0502020202020204" pitchFamily="34" charset="0"/>
            </a:endParaRPr>
          </a:p>
        </p:txBody>
      </p:sp>
      <p:pic>
        <p:nvPicPr>
          <p:cNvPr id="5" name="Picture 4" descr="Graphical user interface&#10;&#10;Description automatically generated">
            <a:extLst>
              <a:ext uri="{FF2B5EF4-FFF2-40B4-BE49-F238E27FC236}">
                <a16:creationId xmlns:a16="http://schemas.microsoft.com/office/drawing/2014/main" xmlns="" id="{12AFBDAA-440B-A34F-04CA-7A3D07F5FE60}"/>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67556"/>
          <a:stretch/>
        </p:blipFill>
        <p:spPr>
          <a:xfrm>
            <a:off x="9698" y="-117473"/>
            <a:ext cx="12172603" cy="2580639"/>
          </a:xfrm>
          <a:prstGeom prst="rect">
            <a:avLst/>
          </a:prstGeom>
        </p:spPr>
      </p:pic>
      <p:pic>
        <p:nvPicPr>
          <p:cNvPr id="6" name="Picture 5" descr="Graphical user interface&#10;&#10;Description automatically generated">
            <a:extLst>
              <a:ext uri="{FF2B5EF4-FFF2-40B4-BE49-F238E27FC236}">
                <a16:creationId xmlns:a16="http://schemas.microsoft.com/office/drawing/2014/main" xmlns="" id="{8A3B6E2B-8920-71CA-C208-5BA3AD5BFA56}"/>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67556"/>
          <a:stretch/>
        </p:blipFill>
        <p:spPr>
          <a:xfrm>
            <a:off x="162098" y="34927"/>
            <a:ext cx="12172603" cy="2580639"/>
          </a:xfrm>
          <a:prstGeom prst="rect">
            <a:avLst/>
          </a:prstGeom>
        </p:spPr>
      </p:pic>
    </p:spTree>
    <p:extLst>
      <p:ext uri="{BB962C8B-B14F-4D97-AF65-F5344CB8AC3E}">
        <p14:creationId xmlns:p14="http://schemas.microsoft.com/office/powerpoint/2010/main" xmlns="" val="863509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762031D6-E859-4952-8A42-25A7B7B3E5BF}"/>
              </a:ext>
            </a:extLst>
          </p:cNvPr>
          <p:cNvSpPr txBox="1"/>
          <p:nvPr/>
        </p:nvSpPr>
        <p:spPr>
          <a:xfrm>
            <a:off x="0" y="6543675"/>
            <a:ext cx="12192000" cy="369332"/>
          </a:xfrm>
          <a:prstGeom prst="rect">
            <a:avLst/>
          </a:prstGeom>
          <a:solidFill>
            <a:schemeClr val="accent1">
              <a:lumMod val="50000"/>
            </a:schemeClr>
          </a:solidFill>
          <a:ln>
            <a:solidFill>
              <a:schemeClr val="accent1">
                <a:lumMod val="50000"/>
              </a:schemeClr>
            </a:solidFill>
          </a:ln>
        </p:spPr>
        <p:txBody>
          <a:bodyPr wrap="square" rtlCol="0">
            <a:spAutoFit/>
          </a:bodyPr>
          <a:lstStyle/>
          <a:p>
            <a:endParaRPr lang="en-ZA" b="1" dirty="0">
              <a:solidFill>
                <a:srgbClr val="C00000"/>
              </a:solidFill>
            </a:endParaRPr>
          </a:p>
        </p:txBody>
      </p:sp>
      <p:sp>
        <p:nvSpPr>
          <p:cNvPr id="4" name="Date Placeholder 3">
            <a:extLst>
              <a:ext uri="{FF2B5EF4-FFF2-40B4-BE49-F238E27FC236}">
                <a16:creationId xmlns:a16="http://schemas.microsoft.com/office/drawing/2014/main" xmlns="" id="{629EABBB-E4E7-26BC-622B-48B9CB9FB096}"/>
              </a:ext>
            </a:extLst>
          </p:cNvPr>
          <p:cNvSpPr>
            <a:spLocks noGrp="1"/>
          </p:cNvSpPr>
          <p:nvPr>
            <p:ph type="dt" sz="half" idx="10"/>
          </p:nvPr>
        </p:nvSpPr>
        <p:spPr>
          <a:xfrm>
            <a:off x="726440" y="6547882"/>
            <a:ext cx="2743200" cy="365125"/>
          </a:xfrm>
        </p:spPr>
        <p:txBody>
          <a:bodyPr/>
          <a:lstStyle/>
          <a:p>
            <a:fld id="{B160152F-B101-432F-A0D2-F5032B6A6D4A}" type="datetime1">
              <a:rPr lang="en-ZA" b="1" smtClean="0">
                <a:solidFill>
                  <a:schemeClr val="bg1"/>
                </a:solidFill>
                <a:latin typeface="Century Gothic" panose="020B0502020202020204" pitchFamily="34" charset="0"/>
              </a:rPr>
              <a:pPr/>
              <a:t>2023/02/20</a:t>
            </a:fld>
            <a:endParaRPr lang="en-ZA" b="1" dirty="0">
              <a:solidFill>
                <a:schemeClr val="bg1"/>
              </a:solidFill>
              <a:latin typeface="Century Gothic" panose="020B0502020202020204" pitchFamily="34" charset="0"/>
            </a:endParaRPr>
          </a:p>
        </p:txBody>
      </p:sp>
      <p:sp>
        <p:nvSpPr>
          <p:cNvPr id="9" name="Footer Placeholder 8">
            <a:extLst>
              <a:ext uri="{FF2B5EF4-FFF2-40B4-BE49-F238E27FC236}">
                <a16:creationId xmlns:a16="http://schemas.microsoft.com/office/drawing/2014/main" xmlns="" id="{72DF1952-F513-077C-0A2F-BBD955DB6EDF}"/>
              </a:ext>
            </a:extLst>
          </p:cNvPr>
          <p:cNvSpPr>
            <a:spLocks noGrp="1"/>
          </p:cNvSpPr>
          <p:nvPr>
            <p:ph type="ftr" sz="quarter" idx="11"/>
          </p:nvPr>
        </p:nvSpPr>
        <p:spPr>
          <a:xfrm>
            <a:off x="4038600" y="6538912"/>
            <a:ext cx="4114800" cy="365125"/>
          </a:xfrm>
        </p:spPr>
        <p:txBody>
          <a:bodyPr/>
          <a:lstStyle/>
          <a:p>
            <a:r>
              <a:rPr lang="en-US" b="1" dirty="0">
                <a:solidFill>
                  <a:schemeClr val="bg1"/>
                </a:solidFill>
                <a:latin typeface="Century Gothic" panose="020B0502020202020204" pitchFamily="34" charset="0"/>
              </a:rPr>
              <a:t>A Society Free From All Forms of Gender Inequality.</a:t>
            </a:r>
            <a:endParaRPr lang="en-ZA" b="1" dirty="0">
              <a:solidFill>
                <a:schemeClr val="bg1"/>
              </a:solidFill>
              <a:latin typeface="Century Gothic" panose="020B0502020202020204" pitchFamily="34" charset="0"/>
            </a:endParaRPr>
          </a:p>
        </p:txBody>
      </p:sp>
      <p:sp>
        <p:nvSpPr>
          <p:cNvPr id="10" name="Slide Number Placeholder 9">
            <a:extLst>
              <a:ext uri="{FF2B5EF4-FFF2-40B4-BE49-F238E27FC236}">
                <a16:creationId xmlns:a16="http://schemas.microsoft.com/office/drawing/2014/main" xmlns="" id="{9AF1BD96-1230-F31F-3589-B1C9014FED11}"/>
              </a:ext>
            </a:extLst>
          </p:cNvPr>
          <p:cNvSpPr>
            <a:spLocks noGrp="1"/>
          </p:cNvSpPr>
          <p:nvPr>
            <p:ph type="sldNum" sz="quarter" idx="12"/>
          </p:nvPr>
        </p:nvSpPr>
        <p:spPr>
          <a:xfrm>
            <a:off x="9006840" y="6556613"/>
            <a:ext cx="2743200" cy="365125"/>
          </a:xfrm>
        </p:spPr>
        <p:txBody>
          <a:bodyPr/>
          <a:lstStyle/>
          <a:p>
            <a:fld id="{3FA821A5-35A3-4227-8A61-BB6C4DD70455}" type="slidenum">
              <a:rPr lang="en-ZA" b="1" smtClean="0">
                <a:solidFill>
                  <a:schemeClr val="bg1"/>
                </a:solidFill>
                <a:latin typeface="Century Gothic" panose="020B0502020202020204" pitchFamily="34" charset="0"/>
              </a:rPr>
              <a:pPr/>
              <a:t>17</a:t>
            </a:fld>
            <a:endParaRPr lang="en-ZA" b="1" dirty="0">
              <a:solidFill>
                <a:schemeClr val="bg1"/>
              </a:solidFill>
              <a:latin typeface="Century Gothic" panose="020B0502020202020204" pitchFamily="34" charset="0"/>
            </a:endParaRPr>
          </a:p>
        </p:txBody>
      </p:sp>
      <p:grpSp>
        <p:nvGrpSpPr>
          <p:cNvPr id="11" name="Group 10">
            <a:extLst>
              <a:ext uri="{FF2B5EF4-FFF2-40B4-BE49-F238E27FC236}">
                <a16:creationId xmlns:a16="http://schemas.microsoft.com/office/drawing/2014/main" xmlns="" id="{6FC5DB9E-AFF7-18F0-AB0D-A25522DA8D5B}"/>
              </a:ext>
            </a:extLst>
          </p:cNvPr>
          <p:cNvGrpSpPr/>
          <p:nvPr/>
        </p:nvGrpSpPr>
        <p:grpSpPr>
          <a:xfrm>
            <a:off x="1358261" y="4714661"/>
            <a:ext cx="9634856" cy="1736101"/>
            <a:chOff x="1195701" y="4734981"/>
            <a:chExt cx="9634856" cy="1736101"/>
          </a:xfrm>
        </p:grpSpPr>
        <p:pic>
          <p:nvPicPr>
            <p:cNvPr id="12" name="Picture 11">
              <a:extLst>
                <a:ext uri="{FF2B5EF4-FFF2-40B4-BE49-F238E27FC236}">
                  <a16:creationId xmlns:a16="http://schemas.microsoft.com/office/drawing/2014/main" xmlns="" id="{8005149C-3192-BD02-262B-3B1DBA226339}"/>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1633" t="81741" r="39918" b="13269"/>
            <a:stretch/>
          </p:blipFill>
          <p:spPr bwMode="auto">
            <a:xfrm>
              <a:off x="1195701" y="5166583"/>
              <a:ext cx="9634856" cy="558111"/>
            </a:xfrm>
            <a:prstGeom prst="rect">
              <a:avLst/>
            </a:prstGeom>
            <a:ln>
              <a:noFill/>
            </a:ln>
            <a:extLst>
              <a:ext uri="{53640926-AAD7-44D8-BBD7-CCE9431645EC}">
                <a14:shadowObscured xmlns:a14="http://schemas.microsoft.com/office/drawing/2010/main" xmlns=""/>
              </a:ext>
            </a:extLst>
          </p:spPr>
        </p:pic>
        <p:sp>
          <p:nvSpPr>
            <p:cNvPr id="13" name="TextBox 12">
              <a:extLst>
                <a:ext uri="{FF2B5EF4-FFF2-40B4-BE49-F238E27FC236}">
                  <a16:creationId xmlns:a16="http://schemas.microsoft.com/office/drawing/2014/main" xmlns="" id="{8733A15B-3851-673D-C09D-791DC0A729C1}"/>
                </a:ext>
              </a:extLst>
            </p:cNvPr>
            <p:cNvSpPr txBox="1"/>
            <p:nvPr/>
          </p:nvSpPr>
          <p:spPr>
            <a:xfrm>
              <a:off x="3713480" y="4734981"/>
              <a:ext cx="4765040" cy="400110"/>
            </a:xfrm>
            <a:prstGeom prst="rect">
              <a:avLst/>
            </a:prstGeom>
            <a:noFill/>
          </p:spPr>
          <p:txBody>
            <a:bodyPr wrap="square" rtlCol="0">
              <a:spAutoFit/>
            </a:bodyPr>
            <a:lstStyle/>
            <a:p>
              <a:pPr algn="ctr"/>
              <a:r>
                <a:rPr lang="en-US" sz="2000" b="1" dirty="0">
                  <a:solidFill>
                    <a:srgbClr val="FA9500"/>
                  </a:solidFill>
                  <a:latin typeface="Century Gothic" panose="020B0502020202020204" pitchFamily="34" charset="0"/>
                </a:rPr>
                <a:t>SOCIAL MEDIA CONTACTS</a:t>
              </a:r>
              <a:endParaRPr lang="en-ZA" sz="2000" b="1" dirty="0">
                <a:solidFill>
                  <a:srgbClr val="FA9500"/>
                </a:solidFill>
                <a:latin typeface="Century Gothic" panose="020B0502020202020204" pitchFamily="34" charset="0"/>
              </a:endParaRPr>
            </a:p>
          </p:txBody>
        </p:sp>
        <p:pic>
          <p:nvPicPr>
            <p:cNvPr id="14" name="Picture 13">
              <a:extLst>
                <a:ext uri="{FF2B5EF4-FFF2-40B4-BE49-F238E27FC236}">
                  <a16:creationId xmlns:a16="http://schemas.microsoft.com/office/drawing/2014/main" xmlns="" id="{B50BE841-D1DC-CA83-6E71-AA911B2333F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1634" t="86182" r="54749" b="7964"/>
            <a:stretch/>
          </p:blipFill>
          <p:spPr bwMode="auto">
            <a:xfrm>
              <a:off x="2915920" y="5816175"/>
              <a:ext cx="6685280" cy="654907"/>
            </a:xfrm>
            <a:prstGeom prst="rect">
              <a:avLst/>
            </a:prstGeom>
            <a:ln>
              <a:noFill/>
            </a:ln>
            <a:extLst>
              <a:ext uri="{53640926-AAD7-44D8-BBD7-CCE9431645EC}">
                <a14:shadowObscured xmlns:a14="http://schemas.microsoft.com/office/drawing/2010/main" xmlns=""/>
              </a:ext>
            </a:extLst>
          </p:spPr>
        </p:pic>
      </p:grpSp>
      <p:sp>
        <p:nvSpPr>
          <p:cNvPr id="15" name="Rectangle 3">
            <a:extLst>
              <a:ext uri="{FF2B5EF4-FFF2-40B4-BE49-F238E27FC236}">
                <a16:creationId xmlns:a16="http://schemas.microsoft.com/office/drawing/2014/main" xmlns="" id="{04D85DD4-F779-FA9A-5A1D-718692F580B5}"/>
              </a:ext>
            </a:extLst>
          </p:cNvPr>
          <p:cNvSpPr txBox="1">
            <a:spLocks noChangeArrowheads="1"/>
          </p:cNvSpPr>
          <p:nvPr/>
        </p:nvSpPr>
        <p:spPr>
          <a:xfrm>
            <a:off x="4559614" y="3375911"/>
            <a:ext cx="3232149" cy="10132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ZA" sz="2000" b="1" i="1" u="none" strike="noStrike" kern="1200" cap="none" spc="0" normalizeH="0" baseline="0" noProof="0" dirty="0">
                <a:ln>
                  <a:noFill/>
                </a:ln>
                <a:solidFill>
                  <a:srgbClr val="5B9BD5">
                    <a:lumMod val="50000"/>
                  </a:srgbClr>
                </a:solidFill>
                <a:effectLst>
                  <a:outerShdw blurRad="38100" dist="38100" dir="2700000" algn="tl">
                    <a:srgbClr val="C0C0C0"/>
                  </a:outerShdw>
                </a:effectLst>
                <a:uLnTx/>
                <a:uFillTx/>
                <a:latin typeface="Calibri" panose="020F0502020204030204"/>
                <a:ea typeface="+mn-ea"/>
                <a:cs typeface="+mn-cs"/>
              </a:rPr>
              <a:t>FOR MORE INFORMATION</a:t>
            </a:r>
          </a:p>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ZA" sz="2000" b="1" i="1" u="none" strike="noStrike" kern="1200" cap="none" spc="0" normalizeH="0" baseline="0" noProof="0" dirty="0">
                <a:ln>
                  <a:noFill/>
                </a:ln>
                <a:solidFill>
                  <a:srgbClr val="5B9BD5">
                    <a:lumMod val="50000"/>
                  </a:srgbClr>
                </a:solidFill>
                <a:effectLst>
                  <a:outerShdw blurRad="38100" dist="38100" dir="2700000" algn="tl">
                    <a:srgbClr val="C0C0C0"/>
                  </a:outerShdw>
                </a:effectLst>
                <a:uLnTx/>
                <a:uFillTx/>
                <a:latin typeface="Calibri" panose="020F0502020204030204"/>
                <a:ea typeface="+mn-ea"/>
                <a:cs typeface="+mn-cs"/>
              </a:rPr>
              <a:t>VISIT OUR WEBSITE</a:t>
            </a:r>
            <a:endParaRPr kumimoji="0" lang="en-US" sz="2000" b="1"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GB" sz="2000" b="1" i="0" strike="noStrike" kern="1200" cap="none" spc="0" normalizeH="0" baseline="0" noProof="0" dirty="0">
                <a:ln>
                  <a:noFill/>
                </a:ln>
                <a:solidFill>
                  <a:srgbClr val="7030A0"/>
                </a:solidFill>
                <a:effectLst/>
                <a:uLnTx/>
                <a:uFillTx/>
                <a:latin typeface="Century Gothic" panose="020B0502020202020204" pitchFamily="34" charset="0"/>
                <a:ea typeface="+mn-ea"/>
                <a:cs typeface="+mn-cs"/>
                <a:hlinkClick r:id="rId3">
                  <a:extLst>
                    <a:ext uri="{A12FA001-AC4F-418D-AE19-62706E023703}">
                      <ahyp:hlinkClr xmlns:ahyp="http://schemas.microsoft.com/office/drawing/2018/hyperlinkcolor" xmlns="" val="tx"/>
                    </a:ext>
                  </a:extLst>
                </a:hlinkClick>
              </a:rPr>
              <a:t>www.cge.org.za</a:t>
            </a:r>
            <a:r>
              <a:rPr kumimoji="0" lang="en-GB" sz="2000" b="1" i="0" strike="noStrike" kern="1200" cap="none" spc="0" normalizeH="0" baseline="0" noProof="0" dirty="0">
                <a:ln>
                  <a:noFill/>
                </a:ln>
                <a:solidFill>
                  <a:srgbClr val="7030A0"/>
                </a:solidFill>
                <a:effectLst/>
                <a:uLnTx/>
                <a:uFillTx/>
                <a:latin typeface="Century Gothic" panose="020B0502020202020204" pitchFamily="34" charset="0"/>
                <a:ea typeface="+mn-ea"/>
                <a:cs typeface="+mn-cs"/>
              </a:rPr>
              <a:t> </a:t>
            </a:r>
          </a:p>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6" name="Rectangle 3">
            <a:extLst>
              <a:ext uri="{FF2B5EF4-FFF2-40B4-BE49-F238E27FC236}">
                <a16:creationId xmlns:a16="http://schemas.microsoft.com/office/drawing/2014/main" xmlns="" id="{D17244BB-4120-4BB4-7CD4-C9EB7AA00354}"/>
              </a:ext>
            </a:extLst>
          </p:cNvPr>
          <p:cNvSpPr txBox="1">
            <a:spLocks noChangeArrowheads="1"/>
          </p:cNvSpPr>
          <p:nvPr/>
        </p:nvSpPr>
        <p:spPr>
          <a:xfrm>
            <a:off x="4331648" y="1932362"/>
            <a:ext cx="3688079" cy="13506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ZA" sz="2000" b="1" i="1" u="none" strike="noStrike" kern="1200" cap="none" spc="0" normalizeH="0" baseline="0" noProof="0" dirty="0">
                <a:ln>
                  <a:noFill/>
                </a:ln>
                <a:solidFill>
                  <a:srgbClr val="5B9BD5">
                    <a:lumMod val="50000"/>
                  </a:srgbClr>
                </a:solidFill>
                <a:effectLst>
                  <a:outerShdw blurRad="38100" dist="38100" dir="2700000" algn="tl">
                    <a:srgbClr val="C0C0C0"/>
                  </a:outerShdw>
                </a:effectLst>
                <a:uLnTx/>
                <a:uFillTx/>
                <a:latin typeface="Calibri" panose="020F0502020204030204"/>
                <a:ea typeface="+mn-ea"/>
                <a:cs typeface="+mn-cs"/>
              </a:rPr>
              <a:t>HAVE A GENDER RELATED COMPLAINT ?</a:t>
            </a:r>
          </a:p>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ZA" sz="2000" b="1" i="1" u="none" strike="noStrike" kern="1200" cap="none" spc="0" normalizeH="0" baseline="0" noProof="0" dirty="0">
                <a:ln>
                  <a:noFill/>
                </a:ln>
                <a:solidFill>
                  <a:srgbClr val="5B9BD5">
                    <a:lumMod val="50000"/>
                  </a:srgbClr>
                </a:solidFill>
                <a:effectLst>
                  <a:outerShdw blurRad="38100" dist="38100" dir="2700000" algn="tl">
                    <a:srgbClr val="C0C0C0"/>
                  </a:outerShdw>
                </a:effectLst>
                <a:uLnTx/>
                <a:uFillTx/>
                <a:latin typeface="Calibri" panose="020F0502020204030204"/>
                <a:ea typeface="+mn-ea"/>
                <a:cs typeface="+mn-cs"/>
              </a:rPr>
              <a:t>REPORT IT TO </a:t>
            </a:r>
          </a:p>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rgbClr val="7030A0"/>
                </a:solidFill>
                <a:effectLst/>
                <a:uLnTx/>
                <a:uFillTx/>
                <a:latin typeface="Calibri" panose="020F0502020204030204"/>
                <a:ea typeface="+mn-ea"/>
                <a:cs typeface="+mn-cs"/>
              </a:rPr>
              <a:t>0800 007 709 </a:t>
            </a:r>
          </a:p>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xmlns="" id="{EA27FBA2-D582-2C71-10B0-ED0EA714DB22}"/>
              </a:ext>
            </a:extLst>
          </p:cNvPr>
          <p:cNvSpPr txBox="1"/>
          <p:nvPr/>
        </p:nvSpPr>
        <p:spPr>
          <a:xfrm>
            <a:off x="4136067" y="1040835"/>
            <a:ext cx="4079240" cy="707886"/>
          </a:xfrm>
          <a:prstGeom prst="rect">
            <a:avLst/>
          </a:prstGeom>
          <a:noFill/>
        </p:spPr>
        <p:txBody>
          <a:bodyPr wrap="square" rtlCol="0">
            <a:spAutoFit/>
          </a:bodyPr>
          <a:lstStyle/>
          <a:p>
            <a:pPr algn="ctr"/>
            <a:r>
              <a:rPr lang="en-US" sz="4000" b="1" dirty="0">
                <a:solidFill>
                  <a:srgbClr val="7030A0"/>
                </a:solidFill>
                <a:latin typeface="Century Gothic" panose="020B0502020202020204" pitchFamily="34" charset="0"/>
              </a:rPr>
              <a:t>THANK YOU</a:t>
            </a:r>
            <a:endParaRPr lang="en-ZA" sz="4000" b="1" dirty="0">
              <a:solidFill>
                <a:srgbClr val="7030A0"/>
              </a:solidFill>
              <a:latin typeface="Century Gothic" panose="020B0502020202020204" pitchFamily="34" charset="0"/>
            </a:endParaRPr>
          </a:p>
        </p:txBody>
      </p:sp>
    </p:spTree>
    <p:extLst>
      <p:ext uri="{BB962C8B-B14F-4D97-AF65-F5344CB8AC3E}">
        <p14:creationId xmlns:p14="http://schemas.microsoft.com/office/powerpoint/2010/main" xmlns="" val="1217488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762031D6-E859-4952-8A42-25A7B7B3E5BF}"/>
              </a:ext>
            </a:extLst>
          </p:cNvPr>
          <p:cNvSpPr txBox="1"/>
          <p:nvPr/>
        </p:nvSpPr>
        <p:spPr>
          <a:xfrm>
            <a:off x="0" y="6543675"/>
            <a:ext cx="12192000" cy="369332"/>
          </a:xfrm>
          <a:prstGeom prst="rect">
            <a:avLst/>
          </a:prstGeom>
          <a:solidFill>
            <a:schemeClr val="accent1">
              <a:lumMod val="50000"/>
            </a:schemeClr>
          </a:solidFill>
          <a:ln>
            <a:solidFill>
              <a:schemeClr val="accent1">
                <a:lumMod val="50000"/>
              </a:schemeClr>
            </a:solidFill>
          </a:ln>
        </p:spPr>
        <p:txBody>
          <a:bodyPr wrap="square" rtlCol="0">
            <a:spAutoFit/>
          </a:bodyPr>
          <a:lstStyle/>
          <a:p>
            <a:endParaRPr lang="en-ZA" b="1" dirty="0">
              <a:solidFill>
                <a:srgbClr val="C00000"/>
              </a:solidFill>
            </a:endParaRPr>
          </a:p>
        </p:txBody>
      </p:sp>
      <p:sp>
        <p:nvSpPr>
          <p:cNvPr id="2" name="Title 1">
            <a:extLst>
              <a:ext uri="{FF2B5EF4-FFF2-40B4-BE49-F238E27FC236}">
                <a16:creationId xmlns:a16="http://schemas.microsoft.com/office/drawing/2014/main" xmlns="" id="{C0580346-3D75-B50C-CC5B-9CFB438F62B5}"/>
              </a:ext>
            </a:extLst>
          </p:cNvPr>
          <p:cNvSpPr>
            <a:spLocks noGrp="1"/>
          </p:cNvSpPr>
          <p:nvPr>
            <p:ph type="title"/>
          </p:nvPr>
        </p:nvSpPr>
        <p:spPr>
          <a:xfrm>
            <a:off x="828500" y="2463166"/>
            <a:ext cx="10515600" cy="793115"/>
          </a:xfrm>
        </p:spPr>
        <p:txBody>
          <a:bodyPr>
            <a:normAutofit fontScale="90000"/>
          </a:bodyPr>
          <a:lstStyle/>
          <a:p>
            <a:r>
              <a:rPr lang="en-US" sz="2400" b="1" u="sng" dirty="0">
                <a:latin typeface="Century Gothic" panose="020B0502020202020204" pitchFamily="34" charset="0"/>
              </a:rPr>
              <a:t/>
            </a:r>
            <a:br>
              <a:rPr lang="en-US" sz="2400" b="1" u="sng" dirty="0">
                <a:latin typeface="Century Gothic" panose="020B0502020202020204" pitchFamily="34" charset="0"/>
              </a:rPr>
            </a:br>
            <a:r>
              <a:rPr lang="en-US" sz="2400" b="1" dirty="0">
                <a:latin typeface="Century Gothic" panose="020B0502020202020204" pitchFamily="34" charset="0"/>
              </a:rPr>
              <a:t>1. </a:t>
            </a:r>
            <a:r>
              <a:rPr lang="en-US" sz="2400" b="1" u="sng" dirty="0">
                <a:latin typeface="Century Gothic" panose="020B0502020202020204" pitchFamily="34" charset="0"/>
              </a:rPr>
              <a:t>Introduction</a:t>
            </a:r>
            <a:br>
              <a:rPr lang="en-US" sz="2400" b="1" u="sng" dirty="0">
                <a:latin typeface="Century Gothic" panose="020B0502020202020204" pitchFamily="34" charset="0"/>
              </a:rPr>
            </a:br>
            <a:endParaRPr lang="en-ZA" sz="2400" b="1" u="sng" dirty="0"/>
          </a:p>
        </p:txBody>
      </p:sp>
      <p:sp>
        <p:nvSpPr>
          <p:cNvPr id="3" name="Content Placeholder 2">
            <a:extLst>
              <a:ext uri="{FF2B5EF4-FFF2-40B4-BE49-F238E27FC236}">
                <a16:creationId xmlns:a16="http://schemas.microsoft.com/office/drawing/2014/main" xmlns="" id="{7BE9F557-7E4E-2523-C74D-EB582CD68EAD}"/>
              </a:ext>
            </a:extLst>
          </p:cNvPr>
          <p:cNvSpPr>
            <a:spLocks noGrp="1"/>
          </p:cNvSpPr>
          <p:nvPr>
            <p:ph idx="1"/>
          </p:nvPr>
        </p:nvSpPr>
        <p:spPr>
          <a:xfrm>
            <a:off x="838200" y="2682240"/>
            <a:ext cx="10515600" cy="3804286"/>
          </a:xfrm>
        </p:spPr>
        <p:txBody>
          <a:bodyPr>
            <a:normAutofit fontScale="25000" lnSpcReduction="20000"/>
          </a:bodyPr>
          <a:lstStyle/>
          <a:p>
            <a:pPr marL="0" indent="0">
              <a:buNone/>
            </a:pPr>
            <a:endParaRPr lang="en-US" sz="6600" b="1" u="sng" dirty="0">
              <a:latin typeface="Century Gothic" panose="020B0502020202020204" pitchFamily="34" charset="0"/>
            </a:endParaRPr>
          </a:p>
          <a:p>
            <a:pPr marL="0" indent="0">
              <a:lnSpc>
                <a:spcPct val="170000"/>
              </a:lnSpc>
              <a:buNone/>
            </a:pPr>
            <a:r>
              <a:rPr lang="en-US" sz="6400" dirty="0">
                <a:latin typeface="Century Gothic" panose="020B0502020202020204" pitchFamily="34" charset="0"/>
              </a:rPr>
              <a:t>In November 2022, </a:t>
            </a:r>
            <a:r>
              <a:rPr lang="en-ZA" sz="6400" dirty="0">
                <a:latin typeface="Century Gothic" panose="020B0502020202020204" pitchFamily="34" charset="0"/>
              </a:rPr>
              <a:t>the CGE conducted follow-up transformation hearings in the Technical and Vocational Education and Training (TVET) colleges in the financial year 2021/2022 to determine compliance with the CGE’s 2020/2021 report recommendations. The following entities formed part of the investigation:</a:t>
            </a:r>
          </a:p>
          <a:p>
            <a:pPr>
              <a:lnSpc>
                <a:spcPct val="170000"/>
              </a:lnSpc>
            </a:pPr>
            <a:r>
              <a:rPr lang="en-ZA" sz="6400" dirty="0">
                <a:latin typeface="Century Gothic" panose="020B0502020202020204" pitchFamily="34" charset="0"/>
              </a:rPr>
              <a:t>Waterberg TVET College</a:t>
            </a:r>
          </a:p>
          <a:p>
            <a:pPr>
              <a:lnSpc>
                <a:spcPct val="170000"/>
              </a:lnSpc>
            </a:pPr>
            <a:r>
              <a:rPr lang="en-ZA" sz="6400" dirty="0">
                <a:latin typeface="Century Gothic" panose="020B0502020202020204" pitchFamily="34" charset="0"/>
              </a:rPr>
              <a:t>Nkangala TVET College</a:t>
            </a:r>
          </a:p>
          <a:p>
            <a:pPr>
              <a:lnSpc>
                <a:spcPct val="170000"/>
              </a:lnSpc>
            </a:pPr>
            <a:r>
              <a:rPr lang="en-ZA" sz="6400" dirty="0">
                <a:latin typeface="Century Gothic" panose="020B0502020202020204" pitchFamily="34" charset="0"/>
              </a:rPr>
              <a:t>Northern Cape Urban TVET College</a:t>
            </a:r>
          </a:p>
          <a:p>
            <a:pPr>
              <a:lnSpc>
                <a:spcPct val="170000"/>
              </a:lnSpc>
            </a:pPr>
            <a:r>
              <a:rPr lang="en-ZA" sz="6400" dirty="0">
                <a:latin typeface="Century Gothic" panose="020B0502020202020204" pitchFamily="34" charset="0"/>
              </a:rPr>
              <a:t>Southwest Gauteng TVET College</a:t>
            </a:r>
            <a:r>
              <a:rPr lang="en-US" sz="6400" dirty="0">
                <a:latin typeface="Century Gothic" panose="020B0502020202020204" pitchFamily="34" charset="0"/>
              </a:rPr>
              <a:t> </a:t>
            </a:r>
          </a:p>
          <a:p>
            <a:pPr marL="0" indent="0">
              <a:buNone/>
            </a:pPr>
            <a:endParaRPr lang="en-US" sz="6400" u="sng" dirty="0">
              <a:latin typeface="Century Gothic" panose="020B0502020202020204" pitchFamily="34" charset="0"/>
            </a:endParaRPr>
          </a:p>
          <a:p>
            <a:pPr marL="0" indent="0">
              <a:buNone/>
            </a:pPr>
            <a:endParaRPr lang="en-US" sz="6400" u="sng" dirty="0"/>
          </a:p>
          <a:p>
            <a:pPr marL="0" indent="0">
              <a:buNone/>
            </a:pPr>
            <a:r>
              <a:rPr lang="en-US" sz="6400" dirty="0"/>
              <a:t>The objectives of the hearings were to ascertain the following:</a:t>
            </a:r>
          </a:p>
          <a:p>
            <a:pPr marL="0" indent="0">
              <a:buNone/>
            </a:pPr>
            <a:endParaRPr lang="en-US" sz="6400" u="sng" dirty="0"/>
          </a:p>
          <a:p>
            <a:pPr marL="0" indent="0">
              <a:buNone/>
            </a:pPr>
            <a:endParaRPr lang="en-US" sz="6400" u="sng" dirty="0"/>
          </a:p>
          <a:p>
            <a:pPr marL="0" indent="0">
              <a:buNone/>
            </a:pPr>
            <a:endParaRPr lang="en-US" sz="6400" u="sng" dirty="0"/>
          </a:p>
          <a:p>
            <a:pPr marL="0" indent="0">
              <a:buNone/>
            </a:pPr>
            <a:endParaRPr lang="en-US" sz="6400" u="sng" dirty="0"/>
          </a:p>
          <a:p>
            <a:pPr marL="0" indent="0">
              <a:buNone/>
            </a:pPr>
            <a:endParaRPr lang="en-US" sz="6400" u="sng" dirty="0"/>
          </a:p>
        </p:txBody>
      </p:sp>
      <p:sp>
        <p:nvSpPr>
          <p:cNvPr id="4" name="Date Placeholder 3">
            <a:extLst>
              <a:ext uri="{FF2B5EF4-FFF2-40B4-BE49-F238E27FC236}">
                <a16:creationId xmlns:a16="http://schemas.microsoft.com/office/drawing/2014/main" xmlns="" id="{629EABBB-E4E7-26BC-622B-48B9CB9FB096}"/>
              </a:ext>
            </a:extLst>
          </p:cNvPr>
          <p:cNvSpPr>
            <a:spLocks noGrp="1"/>
          </p:cNvSpPr>
          <p:nvPr>
            <p:ph type="dt" sz="half" idx="10"/>
          </p:nvPr>
        </p:nvSpPr>
        <p:spPr>
          <a:xfrm>
            <a:off x="601980" y="6538912"/>
            <a:ext cx="2743200" cy="365125"/>
          </a:xfrm>
        </p:spPr>
        <p:txBody>
          <a:bodyPr/>
          <a:lstStyle/>
          <a:p>
            <a:fld id="{B160152F-B101-432F-A0D2-F5032B6A6D4A}" type="datetime1">
              <a:rPr lang="en-ZA" b="1" smtClean="0">
                <a:solidFill>
                  <a:schemeClr val="bg1"/>
                </a:solidFill>
                <a:latin typeface="Century Gothic" panose="020B0502020202020204" pitchFamily="34" charset="0"/>
              </a:rPr>
              <a:pPr/>
              <a:t>2023/02/20</a:t>
            </a:fld>
            <a:endParaRPr lang="en-ZA" b="1" dirty="0">
              <a:solidFill>
                <a:schemeClr val="bg1"/>
              </a:solidFill>
              <a:latin typeface="Century Gothic" panose="020B0502020202020204" pitchFamily="34" charset="0"/>
            </a:endParaRPr>
          </a:p>
        </p:txBody>
      </p:sp>
      <p:sp>
        <p:nvSpPr>
          <p:cNvPr id="9" name="Footer Placeholder 8">
            <a:extLst>
              <a:ext uri="{FF2B5EF4-FFF2-40B4-BE49-F238E27FC236}">
                <a16:creationId xmlns:a16="http://schemas.microsoft.com/office/drawing/2014/main" xmlns="" id="{72DF1952-F513-077C-0A2F-BBD955DB6EDF}"/>
              </a:ext>
            </a:extLst>
          </p:cNvPr>
          <p:cNvSpPr>
            <a:spLocks noGrp="1"/>
          </p:cNvSpPr>
          <p:nvPr>
            <p:ph type="ftr" sz="quarter" idx="11"/>
          </p:nvPr>
        </p:nvSpPr>
        <p:spPr>
          <a:xfrm>
            <a:off x="3947160" y="6529705"/>
            <a:ext cx="4114800" cy="365125"/>
          </a:xfrm>
        </p:spPr>
        <p:txBody>
          <a:bodyPr/>
          <a:lstStyle/>
          <a:p>
            <a:r>
              <a:rPr lang="en-US" b="1" dirty="0">
                <a:solidFill>
                  <a:schemeClr val="bg1"/>
                </a:solidFill>
                <a:latin typeface="Century Gothic" panose="020B0502020202020204" pitchFamily="34" charset="0"/>
              </a:rPr>
              <a:t>A Society Free From All Forms of Gender Inequality.</a:t>
            </a:r>
            <a:endParaRPr lang="en-ZA" b="1" dirty="0">
              <a:solidFill>
                <a:schemeClr val="bg1"/>
              </a:solidFill>
              <a:latin typeface="Century Gothic" panose="020B0502020202020204" pitchFamily="34" charset="0"/>
            </a:endParaRPr>
          </a:p>
        </p:txBody>
      </p:sp>
      <p:sp>
        <p:nvSpPr>
          <p:cNvPr id="10" name="Slide Number Placeholder 9">
            <a:extLst>
              <a:ext uri="{FF2B5EF4-FFF2-40B4-BE49-F238E27FC236}">
                <a16:creationId xmlns:a16="http://schemas.microsoft.com/office/drawing/2014/main" xmlns="" id="{9AF1BD96-1230-F31F-3589-B1C9014FED11}"/>
              </a:ext>
            </a:extLst>
          </p:cNvPr>
          <p:cNvSpPr>
            <a:spLocks noGrp="1"/>
          </p:cNvSpPr>
          <p:nvPr>
            <p:ph type="sldNum" sz="quarter" idx="12"/>
          </p:nvPr>
        </p:nvSpPr>
        <p:spPr>
          <a:xfrm>
            <a:off x="8846820" y="6506845"/>
            <a:ext cx="2743200" cy="365125"/>
          </a:xfrm>
        </p:spPr>
        <p:txBody>
          <a:bodyPr/>
          <a:lstStyle/>
          <a:p>
            <a:fld id="{3FA821A5-35A3-4227-8A61-BB6C4DD70455}" type="slidenum">
              <a:rPr lang="en-ZA" b="1" smtClean="0">
                <a:solidFill>
                  <a:schemeClr val="bg1"/>
                </a:solidFill>
                <a:latin typeface="Century Gothic" panose="020B0502020202020204" pitchFamily="34" charset="0"/>
              </a:rPr>
              <a:pPr/>
              <a:t>2</a:t>
            </a:fld>
            <a:endParaRPr lang="en-ZA" b="1" dirty="0">
              <a:solidFill>
                <a:schemeClr val="bg1"/>
              </a:solidFill>
              <a:latin typeface="Century Gothic" panose="020B0502020202020204" pitchFamily="34" charset="0"/>
            </a:endParaRPr>
          </a:p>
        </p:txBody>
      </p:sp>
      <p:pic>
        <p:nvPicPr>
          <p:cNvPr id="6" name="Picture 5" descr="Graphical user interface&#10;&#10;Description automatically generated">
            <a:extLst>
              <a:ext uri="{FF2B5EF4-FFF2-40B4-BE49-F238E27FC236}">
                <a16:creationId xmlns:a16="http://schemas.microsoft.com/office/drawing/2014/main" xmlns="" id="{174B5B28-CEF0-922A-768C-CA7749E707A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67556"/>
          <a:stretch/>
        </p:blipFill>
        <p:spPr>
          <a:xfrm>
            <a:off x="9698" y="-117473"/>
            <a:ext cx="12172603" cy="2580639"/>
          </a:xfrm>
          <a:prstGeom prst="rect">
            <a:avLst/>
          </a:prstGeom>
        </p:spPr>
      </p:pic>
    </p:spTree>
    <p:extLst>
      <p:ext uri="{BB962C8B-B14F-4D97-AF65-F5344CB8AC3E}">
        <p14:creationId xmlns:p14="http://schemas.microsoft.com/office/powerpoint/2010/main" xmlns="" val="362346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762031D6-E859-4952-8A42-25A7B7B3E5BF}"/>
              </a:ext>
            </a:extLst>
          </p:cNvPr>
          <p:cNvSpPr txBox="1"/>
          <p:nvPr/>
        </p:nvSpPr>
        <p:spPr>
          <a:xfrm>
            <a:off x="0" y="6543675"/>
            <a:ext cx="12192000" cy="369332"/>
          </a:xfrm>
          <a:prstGeom prst="rect">
            <a:avLst/>
          </a:prstGeom>
          <a:solidFill>
            <a:schemeClr val="accent1">
              <a:lumMod val="50000"/>
            </a:schemeClr>
          </a:solidFill>
          <a:ln>
            <a:solidFill>
              <a:schemeClr val="accent1">
                <a:lumMod val="50000"/>
              </a:schemeClr>
            </a:solidFill>
          </a:ln>
        </p:spPr>
        <p:txBody>
          <a:bodyPr wrap="square" rtlCol="0">
            <a:spAutoFit/>
          </a:bodyPr>
          <a:lstStyle/>
          <a:p>
            <a:endParaRPr lang="en-ZA" b="1" dirty="0">
              <a:solidFill>
                <a:srgbClr val="C00000"/>
              </a:solidFill>
            </a:endParaRPr>
          </a:p>
        </p:txBody>
      </p:sp>
      <p:sp>
        <p:nvSpPr>
          <p:cNvPr id="2" name="Title 1">
            <a:extLst>
              <a:ext uri="{FF2B5EF4-FFF2-40B4-BE49-F238E27FC236}">
                <a16:creationId xmlns:a16="http://schemas.microsoft.com/office/drawing/2014/main" xmlns="" id="{C0580346-3D75-B50C-CC5B-9CFB438F62B5}"/>
              </a:ext>
            </a:extLst>
          </p:cNvPr>
          <p:cNvSpPr>
            <a:spLocks noGrp="1"/>
          </p:cNvSpPr>
          <p:nvPr>
            <p:ph type="title"/>
          </p:nvPr>
        </p:nvSpPr>
        <p:spPr>
          <a:xfrm>
            <a:off x="838200" y="2661920"/>
            <a:ext cx="10515600" cy="640080"/>
          </a:xfrm>
        </p:spPr>
        <p:txBody>
          <a:bodyPr>
            <a:normAutofit fontScale="90000"/>
          </a:bodyPr>
          <a:lstStyle/>
          <a:p>
            <a:r>
              <a:rPr lang="en-US" sz="2400" b="1" dirty="0">
                <a:latin typeface="Century Gothic" panose="020B0502020202020204" pitchFamily="34" charset="0"/>
              </a:rPr>
              <a:t>2. </a:t>
            </a:r>
            <a:r>
              <a:rPr lang="en-US" sz="2400" b="1" u="sng" dirty="0">
                <a:latin typeface="Century Gothic" panose="020B0502020202020204" pitchFamily="34" charset="0"/>
              </a:rPr>
              <a:t>Objectives of hearings</a:t>
            </a:r>
            <a:r>
              <a:rPr lang="en-US" sz="2700" b="1" u="sng" dirty="0">
                <a:latin typeface="Century Gothic" panose="020B0502020202020204" pitchFamily="34" charset="0"/>
              </a:rPr>
              <a:t/>
            </a:r>
            <a:br>
              <a:rPr lang="en-US" sz="2700" b="1" u="sng" dirty="0">
                <a:latin typeface="Century Gothic" panose="020B0502020202020204" pitchFamily="34" charset="0"/>
              </a:rPr>
            </a:br>
            <a:endParaRPr lang="en-ZA" sz="2700" b="1" dirty="0"/>
          </a:p>
        </p:txBody>
      </p:sp>
      <p:sp>
        <p:nvSpPr>
          <p:cNvPr id="3" name="Content Placeholder 2">
            <a:extLst>
              <a:ext uri="{FF2B5EF4-FFF2-40B4-BE49-F238E27FC236}">
                <a16:creationId xmlns:a16="http://schemas.microsoft.com/office/drawing/2014/main" xmlns="" id="{7BE9F557-7E4E-2523-C74D-EB582CD68EAD}"/>
              </a:ext>
            </a:extLst>
          </p:cNvPr>
          <p:cNvSpPr>
            <a:spLocks noGrp="1"/>
          </p:cNvSpPr>
          <p:nvPr>
            <p:ph idx="1"/>
          </p:nvPr>
        </p:nvSpPr>
        <p:spPr>
          <a:xfrm>
            <a:off x="838199" y="3017520"/>
            <a:ext cx="10515600" cy="3622674"/>
          </a:xfrm>
        </p:spPr>
        <p:txBody>
          <a:bodyPr>
            <a:normAutofit lnSpcReduction="10000"/>
          </a:bodyPr>
          <a:lstStyle/>
          <a:p>
            <a:pPr algn="just">
              <a:lnSpc>
                <a:spcPct val="150000"/>
              </a:lnSpc>
            </a:pPr>
            <a:r>
              <a:rPr lang="en-US" sz="1700" dirty="0">
                <a:latin typeface="Century Gothic" panose="020B0502020202020204" pitchFamily="34" charset="0"/>
              </a:rPr>
              <a:t>Funding to students and colleges as a need to improve education and skills development;</a:t>
            </a:r>
          </a:p>
          <a:p>
            <a:pPr algn="just">
              <a:lnSpc>
                <a:spcPct val="150000"/>
              </a:lnSpc>
            </a:pPr>
            <a:r>
              <a:rPr lang="en-US" sz="1700" dirty="0">
                <a:latin typeface="Century Gothic" panose="020B0502020202020204" pitchFamily="34" charset="0"/>
              </a:rPr>
              <a:t>The vulnerabilities and risks experienced by women in TVET colleges as employees and as students, inclusive of gender-based violence (GBV) related  matters;</a:t>
            </a:r>
          </a:p>
          <a:p>
            <a:pPr algn="just">
              <a:lnSpc>
                <a:spcPct val="150000"/>
              </a:lnSpc>
            </a:pPr>
            <a:r>
              <a:rPr lang="en-US" sz="1700" dirty="0">
                <a:latin typeface="Century Gothic" panose="020B0502020202020204" pitchFamily="34" charset="0"/>
              </a:rPr>
              <a:t>The general level of non-compliance by employers with obligations flowing out of specific provisions of labour legislation aimed at promoting equality and affirming rights of women;</a:t>
            </a:r>
          </a:p>
          <a:p>
            <a:pPr algn="just">
              <a:lnSpc>
                <a:spcPct val="150000"/>
              </a:lnSpc>
            </a:pPr>
            <a:r>
              <a:rPr lang="en-US" sz="1700" dirty="0">
                <a:latin typeface="Century Gothic" panose="020B0502020202020204" pitchFamily="34" charset="0"/>
              </a:rPr>
              <a:t>Reasons why employers fail to comply with obligations aimed at promoting gender equality in the workplace;</a:t>
            </a:r>
          </a:p>
          <a:p>
            <a:pPr algn="just">
              <a:lnSpc>
                <a:spcPct val="150000"/>
              </a:lnSpc>
            </a:pPr>
            <a:r>
              <a:rPr lang="en-US" sz="1700" dirty="0">
                <a:latin typeface="Century Gothic" panose="020B0502020202020204" pitchFamily="34" charset="0"/>
              </a:rPr>
              <a:t>Obstacles faced by women in the workplace, which existing legislation fails to address;</a:t>
            </a:r>
          </a:p>
          <a:p>
            <a:pPr marL="0" indent="0">
              <a:buNone/>
            </a:pPr>
            <a:endParaRPr lang="en-ZA" b="1" dirty="0"/>
          </a:p>
        </p:txBody>
      </p:sp>
      <p:sp>
        <p:nvSpPr>
          <p:cNvPr id="4" name="Date Placeholder 3">
            <a:extLst>
              <a:ext uri="{FF2B5EF4-FFF2-40B4-BE49-F238E27FC236}">
                <a16:creationId xmlns:a16="http://schemas.microsoft.com/office/drawing/2014/main" xmlns="" id="{629EABBB-E4E7-26BC-622B-48B9CB9FB096}"/>
              </a:ext>
            </a:extLst>
          </p:cNvPr>
          <p:cNvSpPr>
            <a:spLocks noGrp="1"/>
          </p:cNvSpPr>
          <p:nvPr>
            <p:ph type="dt" sz="half" idx="10"/>
          </p:nvPr>
        </p:nvSpPr>
        <p:spPr>
          <a:xfrm>
            <a:off x="601980" y="6538912"/>
            <a:ext cx="2743200" cy="365125"/>
          </a:xfrm>
        </p:spPr>
        <p:txBody>
          <a:bodyPr/>
          <a:lstStyle/>
          <a:p>
            <a:fld id="{B160152F-B101-432F-A0D2-F5032B6A6D4A}" type="datetime1">
              <a:rPr lang="en-ZA" b="1" smtClean="0">
                <a:solidFill>
                  <a:schemeClr val="bg1"/>
                </a:solidFill>
                <a:latin typeface="Century Gothic" panose="020B0502020202020204" pitchFamily="34" charset="0"/>
              </a:rPr>
              <a:pPr/>
              <a:t>2023/02/20</a:t>
            </a:fld>
            <a:endParaRPr lang="en-ZA" b="1" dirty="0">
              <a:solidFill>
                <a:schemeClr val="bg1"/>
              </a:solidFill>
              <a:latin typeface="Century Gothic" panose="020B0502020202020204" pitchFamily="34" charset="0"/>
            </a:endParaRPr>
          </a:p>
        </p:txBody>
      </p:sp>
      <p:sp>
        <p:nvSpPr>
          <p:cNvPr id="9" name="Footer Placeholder 8">
            <a:extLst>
              <a:ext uri="{FF2B5EF4-FFF2-40B4-BE49-F238E27FC236}">
                <a16:creationId xmlns:a16="http://schemas.microsoft.com/office/drawing/2014/main" xmlns="" id="{72DF1952-F513-077C-0A2F-BBD955DB6EDF}"/>
              </a:ext>
            </a:extLst>
          </p:cNvPr>
          <p:cNvSpPr>
            <a:spLocks noGrp="1"/>
          </p:cNvSpPr>
          <p:nvPr>
            <p:ph type="ftr" sz="quarter" idx="11"/>
          </p:nvPr>
        </p:nvSpPr>
        <p:spPr>
          <a:xfrm>
            <a:off x="3947160" y="6529705"/>
            <a:ext cx="4114800" cy="365125"/>
          </a:xfrm>
        </p:spPr>
        <p:txBody>
          <a:bodyPr/>
          <a:lstStyle/>
          <a:p>
            <a:r>
              <a:rPr lang="en-US" b="1" dirty="0">
                <a:solidFill>
                  <a:schemeClr val="bg1"/>
                </a:solidFill>
                <a:latin typeface="Century Gothic" panose="020B0502020202020204" pitchFamily="34" charset="0"/>
              </a:rPr>
              <a:t>A Society Free From All Forms of Gender Inequality.</a:t>
            </a:r>
            <a:endParaRPr lang="en-ZA" b="1" dirty="0">
              <a:solidFill>
                <a:schemeClr val="bg1"/>
              </a:solidFill>
              <a:latin typeface="Century Gothic" panose="020B0502020202020204" pitchFamily="34" charset="0"/>
            </a:endParaRPr>
          </a:p>
        </p:txBody>
      </p:sp>
      <p:sp>
        <p:nvSpPr>
          <p:cNvPr id="10" name="Slide Number Placeholder 9">
            <a:extLst>
              <a:ext uri="{FF2B5EF4-FFF2-40B4-BE49-F238E27FC236}">
                <a16:creationId xmlns:a16="http://schemas.microsoft.com/office/drawing/2014/main" xmlns="" id="{9AF1BD96-1230-F31F-3589-B1C9014FED11}"/>
              </a:ext>
            </a:extLst>
          </p:cNvPr>
          <p:cNvSpPr>
            <a:spLocks noGrp="1"/>
          </p:cNvSpPr>
          <p:nvPr>
            <p:ph type="sldNum" sz="quarter" idx="12"/>
          </p:nvPr>
        </p:nvSpPr>
        <p:spPr>
          <a:xfrm>
            <a:off x="8846820" y="6506845"/>
            <a:ext cx="2743200" cy="365125"/>
          </a:xfrm>
        </p:spPr>
        <p:txBody>
          <a:bodyPr/>
          <a:lstStyle/>
          <a:p>
            <a:fld id="{3FA821A5-35A3-4227-8A61-BB6C4DD70455}" type="slidenum">
              <a:rPr lang="en-ZA" b="1" smtClean="0">
                <a:solidFill>
                  <a:schemeClr val="bg1"/>
                </a:solidFill>
                <a:latin typeface="Century Gothic" panose="020B0502020202020204" pitchFamily="34" charset="0"/>
              </a:rPr>
              <a:pPr/>
              <a:t>3</a:t>
            </a:fld>
            <a:endParaRPr lang="en-ZA" b="1" dirty="0">
              <a:solidFill>
                <a:schemeClr val="bg1"/>
              </a:solidFill>
              <a:latin typeface="Century Gothic" panose="020B0502020202020204" pitchFamily="34" charset="0"/>
            </a:endParaRPr>
          </a:p>
        </p:txBody>
      </p:sp>
      <p:pic>
        <p:nvPicPr>
          <p:cNvPr id="6" name="Picture 5" descr="Graphical user interface&#10;&#10;Description automatically generated">
            <a:extLst>
              <a:ext uri="{FF2B5EF4-FFF2-40B4-BE49-F238E27FC236}">
                <a16:creationId xmlns:a16="http://schemas.microsoft.com/office/drawing/2014/main" xmlns="" id="{423964CB-0982-1CAA-694F-6029CCEDC239}"/>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67556"/>
          <a:stretch/>
        </p:blipFill>
        <p:spPr>
          <a:xfrm>
            <a:off x="9698" y="-111761"/>
            <a:ext cx="12172603" cy="2580639"/>
          </a:xfrm>
          <a:prstGeom prst="rect">
            <a:avLst/>
          </a:prstGeom>
        </p:spPr>
      </p:pic>
    </p:spTree>
    <p:extLst>
      <p:ext uri="{BB962C8B-B14F-4D97-AF65-F5344CB8AC3E}">
        <p14:creationId xmlns:p14="http://schemas.microsoft.com/office/powerpoint/2010/main" xmlns="" val="1112486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762031D6-E859-4952-8A42-25A7B7B3E5BF}"/>
              </a:ext>
            </a:extLst>
          </p:cNvPr>
          <p:cNvSpPr txBox="1"/>
          <p:nvPr/>
        </p:nvSpPr>
        <p:spPr>
          <a:xfrm>
            <a:off x="0" y="6543675"/>
            <a:ext cx="12192000" cy="369332"/>
          </a:xfrm>
          <a:prstGeom prst="rect">
            <a:avLst/>
          </a:prstGeom>
          <a:solidFill>
            <a:schemeClr val="accent1">
              <a:lumMod val="50000"/>
            </a:schemeClr>
          </a:solidFill>
          <a:ln>
            <a:solidFill>
              <a:schemeClr val="accent1">
                <a:lumMod val="50000"/>
              </a:schemeClr>
            </a:solidFill>
          </a:ln>
        </p:spPr>
        <p:txBody>
          <a:bodyPr wrap="square" rtlCol="0">
            <a:spAutoFit/>
          </a:bodyPr>
          <a:lstStyle/>
          <a:p>
            <a:endParaRPr lang="en-ZA" b="1" dirty="0">
              <a:solidFill>
                <a:srgbClr val="C00000"/>
              </a:solidFill>
            </a:endParaRPr>
          </a:p>
        </p:txBody>
      </p:sp>
      <p:sp>
        <p:nvSpPr>
          <p:cNvPr id="3" name="Content Placeholder 2">
            <a:extLst>
              <a:ext uri="{FF2B5EF4-FFF2-40B4-BE49-F238E27FC236}">
                <a16:creationId xmlns:a16="http://schemas.microsoft.com/office/drawing/2014/main" xmlns="" id="{7BE9F557-7E4E-2523-C74D-EB582CD68EAD}"/>
              </a:ext>
            </a:extLst>
          </p:cNvPr>
          <p:cNvSpPr>
            <a:spLocks noGrp="1"/>
          </p:cNvSpPr>
          <p:nvPr>
            <p:ph idx="1"/>
          </p:nvPr>
        </p:nvSpPr>
        <p:spPr>
          <a:xfrm>
            <a:off x="457200" y="2641600"/>
            <a:ext cx="10896600" cy="3851275"/>
          </a:xfrm>
        </p:spPr>
        <p:txBody>
          <a:bodyPr>
            <a:normAutofit lnSpcReduction="10000"/>
          </a:bodyPr>
          <a:lstStyle/>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ZA" sz="1600" dirty="0">
                <a:solidFill>
                  <a:prstClr val="black"/>
                </a:solidFill>
                <a:latin typeface="Century Gothic" panose="020B0502020202020204" pitchFamily="34" charset="0"/>
              </a:rPr>
              <a:t>The nature of amendments that should be proposed in respect of the current reform to existing legislation;</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ZA" sz="1600" i="0" u="none" strike="noStrike" kern="1200" cap="none" spc="0" normalizeH="0" baseline="0" noProof="0" dirty="0">
                <a:ln>
                  <a:noFill/>
                </a:ln>
                <a:solidFill>
                  <a:prstClr val="black"/>
                </a:solidFill>
                <a:effectLst/>
                <a:uLnTx/>
                <a:uFillTx/>
                <a:latin typeface="Century Gothic" panose="020B0502020202020204" pitchFamily="34" charset="0"/>
              </a:rPr>
              <a:t>Relevant</a:t>
            </a:r>
            <a:r>
              <a:rPr lang="en-ZA" sz="1600" dirty="0">
                <a:solidFill>
                  <a:prstClr val="black"/>
                </a:solidFill>
                <a:latin typeface="Century Gothic" panose="020B0502020202020204" pitchFamily="34" charset="0"/>
              </a:rPr>
              <a:t> gender equality provisions in international instruments which have not been mainstreamed into existing and proposed labour legislation;</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ZA" sz="1600" i="0" u="none" strike="noStrike" kern="1200" cap="none" spc="0" normalizeH="0" baseline="0" noProof="0" dirty="0">
                <a:ln>
                  <a:noFill/>
                </a:ln>
                <a:solidFill>
                  <a:prstClr val="black"/>
                </a:solidFill>
                <a:effectLst/>
                <a:uLnTx/>
                <a:uFillTx/>
                <a:latin typeface="Century Gothic" panose="020B0502020202020204" pitchFamily="34" charset="0"/>
              </a:rPr>
              <a:t>Reasonable expectations of potential or </a:t>
            </a:r>
            <a:r>
              <a:rPr lang="en-ZA" sz="1600" dirty="0">
                <a:solidFill>
                  <a:prstClr val="black"/>
                </a:solidFill>
                <a:latin typeface="Century Gothic" panose="020B0502020202020204" pitchFamily="34" charset="0"/>
              </a:rPr>
              <a:t>permanent employees regarding labour legislation that will address the concerns of women;</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ZA" sz="1600" dirty="0">
                <a:solidFill>
                  <a:prstClr val="black"/>
                </a:solidFill>
                <a:latin typeface="Century Gothic" panose="020B0502020202020204" pitchFamily="34" charset="0"/>
              </a:rPr>
              <a:t>The nature of amendments that should be proposed in respect of the current reform to existing labour legislation;</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ZA" sz="1600" dirty="0">
                <a:solidFill>
                  <a:prstClr val="black"/>
                </a:solidFill>
                <a:latin typeface="Century Gothic" panose="020B0502020202020204" pitchFamily="34" charset="0"/>
              </a:rPr>
              <a:t>The shortcomings in the workplace which impede gender transformation and propose remedial measures;</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 make relevant recommendations to institutions and ensure compliance with employment equity.</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lang="en-ZA" sz="1600" dirty="0">
              <a:solidFill>
                <a:prstClr val="black"/>
              </a:solidFill>
              <a:latin typeface="Century Gothic" panose="020B0502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19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ZA" sz="1900" b="1" dirty="0"/>
          </a:p>
        </p:txBody>
      </p:sp>
      <p:sp>
        <p:nvSpPr>
          <p:cNvPr id="4" name="Date Placeholder 3">
            <a:extLst>
              <a:ext uri="{FF2B5EF4-FFF2-40B4-BE49-F238E27FC236}">
                <a16:creationId xmlns:a16="http://schemas.microsoft.com/office/drawing/2014/main" xmlns="" id="{629EABBB-E4E7-26BC-622B-48B9CB9FB096}"/>
              </a:ext>
            </a:extLst>
          </p:cNvPr>
          <p:cNvSpPr>
            <a:spLocks noGrp="1"/>
          </p:cNvSpPr>
          <p:nvPr>
            <p:ph type="dt" sz="half" idx="10"/>
          </p:nvPr>
        </p:nvSpPr>
        <p:spPr>
          <a:xfrm>
            <a:off x="601980" y="6538912"/>
            <a:ext cx="2743200" cy="365125"/>
          </a:xfrm>
        </p:spPr>
        <p:txBody>
          <a:bodyPr/>
          <a:lstStyle/>
          <a:p>
            <a:fld id="{B160152F-B101-432F-A0D2-F5032B6A6D4A}" type="datetime1">
              <a:rPr lang="en-ZA" b="1" smtClean="0">
                <a:solidFill>
                  <a:schemeClr val="bg1"/>
                </a:solidFill>
                <a:latin typeface="Century Gothic" panose="020B0502020202020204" pitchFamily="34" charset="0"/>
              </a:rPr>
              <a:pPr/>
              <a:t>2023/02/20</a:t>
            </a:fld>
            <a:endParaRPr lang="en-ZA" b="1" dirty="0">
              <a:solidFill>
                <a:schemeClr val="bg1"/>
              </a:solidFill>
              <a:latin typeface="Century Gothic" panose="020B0502020202020204" pitchFamily="34" charset="0"/>
            </a:endParaRPr>
          </a:p>
        </p:txBody>
      </p:sp>
      <p:sp>
        <p:nvSpPr>
          <p:cNvPr id="9" name="Footer Placeholder 8">
            <a:extLst>
              <a:ext uri="{FF2B5EF4-FFF2-40B4-BE49-F238E27FC236}">
                <a16:creationId xmlns:a16="http://schemas.microsoft.com/office/drawing/2014/main" xmlns="" id="{72DF1952-F513-077C-0A2F-BBD955DB6EDF}"/>
              </a:ext>
            </a:extLst>
          </p:cNvPr>
          <p:cNvSpPr>
            <a:spLocks noGrp="1"/>
          </p:cNvSpPr>
          <p:nvPr>
            <p:ph type="ftr" sz="quarter" idx="11"/>
          </p:nvPr>
        </p:nvSpPr>
        <p:spPr>
          <a:xfrm>
            <a:off x="3947160" y="6529705"/>
            <a:ext cx="4114800" cy="365125"/>
          </a:xfrm>
        </p:spPr>
        <p:txBody>
          <a:bodyPr/>
          <a:lstStyle/>
          <a:p>
            <a:r>
              <a:rPr lang="en-US" b="1" dirty="0">
                <a:solidFill>
                  <a:schemeClr val="bg1"/>
                </a:solidFill>
                <a:latin typeface="Century Gothic" panose="020B0502020202020204" pitchFamily="34" charset="0"/>
              </a:rPr>
              <a:t>A Society Free From All Forms of Gender Inequality.</a:t>
            </a:r>
            <a:endParaRPr lang="en-ZA" b="1" dirty="0">
              <a:solidFill>
                <a:schemeClr val="bg1"/>
              </a:solidFill>
              <a:latin typeface="Century Gothic" panose="020B0502020202020204" pitchFamily="34" charset="0"/>
            </a:endParaRPr>
          </a:p>
        </p:txBody>
      </p:sp>
      <p:sp>
        <p:nvSpPr>
          <p:cNvPr id="10" name="Slide Number Placeholder 9">
            <a:extLst>
              <a:ext uri="{FF2B5EF4-FFF2-40B4-BE49-F238E27FC236}">
                <a16:creationId xmlns:a16="http://schemas.microsoft.com/office/drawing/2014/main" xmlns="" id="{9AF1BD96-1230-F31F-3589-B1C9014FED11}"/>
              </a:ext>
            </a:extLst>
          </p:cNvPr>
          <p:cNvSpPr>
            <a:spLocks noGrp="1"/>
          </p:cNvSpPr>
          <p:nvPr>
            <p:ph type="sldNum" sz="quarter" idx="12"/>
          </p:nvPr>
        </p:nvSpPr>
        <p:spPr>
          <a:xfrm>
            <a:off x="8846820" y="6506845"/>
            <a:ext cx="2743200" cy="365125"/>
          </a:xfrm>
        </p:spPr>
        <p:txBody>
          <a:bodyPr/>
          <a:lstStyle/>
          <a:p>
            <a:fld id="{3FA821A5-35A3-4227-8A61-BB6C4DD70455}" type="slidenum">
              <a:rPr lang="en-ZA" b="1" smtClean="0">
                <a:solidFill>
                  <a:schemeClr val="bg1"/>
                </a:solidFill>
                <a:latin typeface="Century Gothic" panose="020B0502020202020204" pitchFamily="34" charset="0"/>
              </a:rPr>
              <a:pPr/>
              <a:t>4</a:t>
            </a:fld>
            <a:endParaRPr lang="en-ZA" b="1" dirty="0">
              <a:solidFill>
                <a:schemeClr val="bg1"/>
              </a:solidFill>
              <a:latin typeface="Century Gothic" panose="020B0502020202020204" pitchFamily="34" charset="0"/>
            </a:endParaRPr>
          </a:p>
        </p:txBody>
      </p:sp>
      <p:pic>
        <p:nvPicPr>
          <p:cNvPr id="6" name="Picture 5" descr="Graphical user interface&#10;&#10;Description automatically generated">
            <a:extLst>
              <a:ext uri="{FF2B5EF4-FFF2-40B4-BE49-F238E27FC236}">
                <a16:creationId xmlns:a16="http://schemas.microsoft.com/office/drawing/2014/main" xmlns="" id="{92F8602C-E741-9AC5-0DBC-DEB9C9C36B70}"/>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67556"/>
          <a:stretch/>
        </p:blipFill>
        <p:spPr>
          <a:xfrm>
            <a:off x="9698" y="-111761"/>
            <a:ext cx="12172603" cy="2580639"/>
          </a:xfrm>
          <a:prstGeom prst="rect">
            <a:avLst/>
          </a:prstGeom>
        </p:spPr>
      </p:pic>
      <p:sp>
        <p:nvSpPr>
          <p:cNvPr id="8" name="Title 7">
            <a:extLst>
              <a:ext uri="{FF2B5EF4-FFF2-40B4-BE49-F238E27FC236}">
                <a16:creationId xmlns:a16="http://schemas.microsoft.com/office/drawing/2014/main" xmlns="" id="{751B7661-8ACF-1FD8-086D-D71549DDC7C2}"/>
              </a:ext>
            </a:extLst>
          </p:cNvPr>
          <p:cNvSpPr>
            <a:spLocks noGrp="1"/>
          </p:cNvSpPr>
          <p:nvPr>
            <p:ph type="title"/>
          </p:nvPr>
        </p:nvSpPr>
        <p:spPr>
          <a:xfrm flipH="1">
            <a:off x="457200" y="1574800"/>
            <a:ext cx="381000" cy="115888"/>
          </a:xfrm>
        </p:spPr>
        <p:txBody>
          <a:bodyPr>
            <a:normAutofit fontScale="90000"/>
          </a:bodyPr>
          <a:lstStyle/>
          <a:p>
            <a:r>
              <a:rPr lang="en-ZA" dirty="0"/>
              <a:t>.</a:t>
            </a:r>
          </a:p>
        </p:txBody>
      </p:sp>
    </p:spTree>
    <p:extLst>
      <p:ext uri="{BB962C8B-B14F-4D97-AF65-F5344CB8AC3E}">
        <p14:creationId xmlns:p14="http://schemas.microsoft.com/office/powerpoint/2010/main" xmlns="" val="1965208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762031D6-E859-4952-8A42-25A7B7B3E5BF}"/>
              </a:ext>
            </a:extLst>
          </p:cNvPr>
          <p:cNvSpPr txBox="1"/>
          <p:nvPr/>
        </p:nvSpPr>
        <p:spPr>
          <a:xfrm>
            <a:off x="0" y="6543675"/>
            <a:ext cx="12192000" cy="369332"/>
          </a:xfrm>
          <a:prstGeom prst="rect">
            <a:avLst/>
          </a:prstGeom>
          <a:solidFill>
            <a:schemeClr val="accent1">
              <a:lumMod val="50000"/>
            </a:schemeClr>
          </a:solidFill>
          <a:ln>
            <a:solidFill>
              <a:schemeClr val="accent1">
                <a:lumMod val="50000"/>
              </a:schemeClr>
            </a:solidFill>
          </a:ln>
        </p:spPr>
        <p:txBody>
          <a:bodyPr wrap="square" rtlCol="0">
            <a:spAutoFit/>
          </a:bodyPr>
          <a:lstStyle/>
          <a:p>
            <a:endParaRPr lang="en-ZA" b="1" dirty="0">
              <a:solidFill>
                <a:srgbClr val="C00000"/>
              </a:solidFill>
            </a:endParaRPr>
          </a:p>
        </p:txBody>
      </p:sp>
      <p:sp>
        <p:nvSpPr>
          <p:cNvPr id="2" name="Title 1">
            <a:extLst>
              <a:ext uri="{FF2B5EF4-FFF2-40B4-BE49-F238E27FC236}">
                <a16:creationId xmlns:a16="http://schemas.microsoft.com/office/drawing/2014/main" xmlns="" id="{C0580346-3D75-B50C-CC5B-9CFB438F62B5}"/>
              </a:ext>
            </a:extLst>
          </p:cNvPr>
          <p:cNvSpPr>
            <a:spLocks noGrp="1"/>
          </p:cNvSpPr>
          <p:nvPr>
            <p:ph type="title"/>
          </p:nvPr>
        </p:nvSpPr>
        <p:spPr>
          <a:xfrm>
            <a:off x="838200" y="2239326"/>
            <a:ext cx="10515600" cy="808674"/>
          </a:xfrm>
        </p:spPr>
        <p:txBody>
          <a:bodyPr>
            <a:normAutofit fontScale="90000"/>
          </a:bodyPr>
          <a:lstStyle/>
          <a:p>
            <a:r>
              <a:rPr lang="en-US" b="1" dirty="0"/>
              <a:t/>
            </a:r>
            <a:br>
              <a:rPr lang="en-US" b="1" dirty="0"/>
            </a:br>
            <a:endParaRPr lang="en-ZA" sz="2700" b="1" dirty="0"/>
          </a:p>
        </p:txBody>
      </p:sp>
      <p:sp>
        <p:nvSpPr>
          <p:cNvPr id="3" name="Content Placeholder 2">
            <a:extLst>
              <a:ext uri="{FF2B5EF4-FFF2-40B4-BE49-F238E27FC236}">
                <a16:creationId xmlns:a16="http://schemas.microsoft.com/office/drawing/2014/main" xmlns="" id="{7BE9F557-7E4E-2523-C74D-EB582CD68EAD}"/>
              </a:ext>
            </a:extLst>
          </p:cNvPr>
          <p:cNvSpPr>
            <a:spLocks noGrp="1"/>
          </p:cNvSpPr>
          <p:nvPr>
            <p:ph idx="1"/>
          </p:nvPr>
        </p:nvSpPr>
        <p:spPr>
          <a:xfrm>
            <a:off x="497840" y="2499358"/>
            <a:ext cx="10855960" cy="3993517"/>
          </a:xfrm>
        </p:spPr>
        <p:txBody>
          <a:bodyP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None/>
              <a:tabLst/>
              <a:defRPr/>
            </a:pPr>
            <a:endParaRPr lang="en-US" sz="1600" dirty="0">
              <a:solidFill>
                <a:prstClr val="black"/>
              </a:solidFill>
              <a:latin typeface="Century Gothic" panose="020B0502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000" b="1" i="0" strike="noStrike" kern="1200" cap="none" spc="0" normalizeH="0" baseline="0" noProof="0" dirty="0">
                <a:ln>
                  <a:noFill/>
                </a:ln>
                <a:solidFill>
                  <a:prstClr val="black"/>
                </a:solidFill>
                <a:effectLst/>
                <a:uLnTx/>
                <a:uFillTx/>
                <a:latin typeface="Century Gothic" panose="020B0502020202020204" pitchFamily="34" charset="0"/>
              </a:rPr>
              <a:t>3. </a:t>
            </a:r>
            <a:r>
              <a:rPr kumimoji="0" lang="en-US" sz="2000" b="1" i="0" u="sng" strike="noStrike" kern="1200" cap="none" spc="0" normalizeH="0" baseline="0" noProof="0" dirty="0">
                <a:ln>
                  <a:noFill/>
                </a:ln>
                <a:solidFill>
                  <a:prstClr val="black"/>
                </a:solidFill>
                <a:effectLst/>
                <a:uLnTx/>
                <a:uFillTx/>
                <a:latin typeface="Century Gothic" panose="020B0502020202020204" pitchFamily="34" charset="0"/>
              </a:rPr>
              <a:t>TVET COLLEGES </a:t>
            </a:r>
            <a:r>
              <a:rPr lang="en-US" sz="2000" b="1" u="sng" dirty="0">
                <a:solidFill>
                  <a:prstClr val="black"/>
                </a:solidFill>
                <a:latin typeface="Century Gothic" panose="020B0502020202020204" pitchFamily="34" charset="0"/>
              </a:rPr>
              <a:t>APPEARANCE BEFORE THE COMMISSION </a:t>
            </a:r>
            <a:endParaRPr kumimoji="0" lang="en-US" sz="2000" b="1" i="0" u="sng"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US" sz="1600" dirty="0">
              <a:solidFill>
                <a:prstClr val="black"/>
              </a:solidFill>
              <a:latin typeface="Century Gothic" panose="020B0502020202020204" pitchFamily="34" charset="0"/>
            </a:endParaRPr>
          </a:p>
          <a:p>
            <a:pPr marL="0" marR="0" lvl="0" indent="0" algn="just" defTabSz="914400" rtl="0" eaLnBrk="1" fontAlgn="auto" latinLnBrk="0" hangingPunct="1">
              <a:lnSpc>
                <a:spcPct val="150000"/>
              </a:lnSpc>
              <a:spcBef>
                <a:spcPts val="1000"/>
              </a:spcBef>
              <a:spcAft>
                <a:spcPts val="0"/>
              </a:spcAft>
              <a:buClrTx/>
              <a:buSzTx/>
              <a:buNone/>
              <a:tabLst/>
              <a:defRPr/>
            </a:pPr>
            <a:r>
              <a:rPr kumimoji="0" lang="en-US" sz="1600" b="1" i="0" strike="noStrike" kern="1200" cap="none" spc="0" normalizeH="0" baseline="0" noProof="0" dirty="0">
                <a:ln>
                  <a:noFill/>
                </a:ln>
                <a:solidFill>
                  <a:prstClr val="black"/>
                </a:solidFill>
                <a:effectLst/>
                <a:uLnTx/>
                <a:uFillTx/>
                <a:latin typeface="Century Gothic" panose="020B0502020202020204" pitchFamily="34" charset="0"/>
              </a:rPr>
              <a:t>3.1 </a:t>
            </a:r>
            <a:r>
              <a:rPr kumimoji="0" lang="en-US" sz="1700" b="1" i="0" u="sng" strike="noStrike" kern="1200" cap="none" spc="0" normalizeH="0" baseline="0" noProof="0" dirty="0">
                <a:ln>
                  <a:noFill/>
                </a:ln>
                <a:solidFill>
                  <a:prstClr val="black"/>
                </a:solidFill>
                <a:effectLst/>
                <a:uLnTx/>
                <a:uFillTx/>
                <a:latin typeface="Century Gothic" panose="020B0502020202020204" pitchFamily="34" charset="0"/>
              </a:rPr>
              <a:t>Waterberg TVET College</a:t>
            </a:r>
          </a:p>
          <a:p>
            <a:pPr marL="0" marR="0" lvl="0" indent="0" algn="just" defTabSz="914400" rtl="0" eaLnBrk="1" fontAlgn="auto" latinLnBrk="0" hangingPunct="1">
              <a:lnSpc>
                <a:spcPct val="150000"/>
              </a:lnSpc>
              <a:spcBef>
                <a:spcPts val="1000"/>
              </a:spcBef>
              <a:spcAft>
                <a:spcPts val="0"/>
              </a:spcAft>
              <a:buClrTx/>
              <a:buSzTx/>
              <a:buNone/>
              <a:tabLst/>
              <a:defRPr/>
            </a:pPr>
            <a:endParaRPr lang="en-US" sz="1600" noProof="0" dirty="0">
              <a:solidFill>
                <a:prstClr val="black"/>
              </a:solidFill>
              <a:latin typeface="Century Gothic" panose="020B0502020202020204" pitchFamily="34" charset="0"/>
            </a:endParaRPr>
          </a:p>
          <a:p>
            <a:pPr marL="0" marR="0" lvl="0" indent="0" algn="just" defTabSz="914400" rtl="0" eaLnBrk="1" fontAlgn="auto" latinLnBrk="0" hangingPunct="1">
              <a:lnSpc>
                <a:spcPct val="150000"/>
              </a:lnSpc>
              <a:spcBef>
                <a:spcPts val="1000"/>
              </a:spcBef>
              <a:spcAft>
                <a:spcPts val="0"/>
              </a:spcAft>
              <a:buClrTx/>
              <a:buSzTx/>
              <a:buNone/>
              <a:tabLst/>
              <a:defRPr/>
            </a:pPr>
            <a:r>
              <a:rPr kumimoji="0" lang="en-US" sz="1700" i="0" u="none" strike="noStrike" kern="1200" cap="none" spc="0" normalizeH="0" baseline="0" noProof="0" dirty="0">
                <a:ln>
                  <a:noFill/>
                </a:ln>
                <a:solidFill>
                  <a:prstClr val="black"/>
                </a:solidFill>
                <a:effectLst/>
                <a:uLnTx/>
                <a:uFillTx/>
                <a:latin typeface="Century Gothic" panose="020B0502020202020204" pitchFamily="34" charset="0"/>
              </a:rPr>
              <a:t>This college appeared before the Commission on the 19</a:t>
            </a:r>
            <a:r>
              <a:rPr kumimoji="0" lang="en-US" sz="1700" i="0" u="none" strike="noStrike" kern="1200" cap="none" spc="0" normalizeH="0" baseline="30000" noProof="0" dirty="0">
                <a:ln>
                  <a:noFill/>
                </a:ln>
                <a:solidFill>
                  <a:prstClr val="black"/>
                </a:solidFill>
                <a:effectLst/>
                <a:uLnTx/>
                <a:uFillTx/>
                <a:latin typeface="Century Gothic" panose="020B0502020202020204" pitchFamily="34" charset="0"/>
              </a:rPr>
              <a:t>th</a:t>
            </a:r>
            <a:r>
              <a:rPr kumimoji="0" lang="en-US" sz="1700" i="0" u="none" strike="noStrike" kern="1200" cap="none" spc="0" normalizeH="0" baseline="0" noProof="0" dirty="0">
                <a:ln>
                  <a:noFill/>
                </a:ln>
                <a:solidFill>
                  <a:prstClr val="black"/>
                </a:solidFill>
                <a:effectLst/>
                <a:uLnTx/>
                <a:uFillTx/>
                <a:latin typeface="Century Gothic" panose="020B0502020202020204" pitchFamily="34" charset="0"/>
              </a:rPr>
              <a:t> of November 2021 and the Commission made the following recommendations and findings:</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sexual harassment policy must be adopted by June 2021 and be aligned with the 2005 Code of Good Practices on the Handling of Sexual Harassment in the workplace.</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college should review policies to be gender-sensitive.</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60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US" sz="1900"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90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sz="1900" b="1" dirty="0"/>
          </a:p>
        </p:txBody>
      </p:sp>
      <p:sp>
        <p:nvSpPr>
          <p:cNvPr id="4" name="Date Placeholder 3">
            <a:extLst>
              <a:ext uri="{FF2B5EF4-FFF2-40B4-BE49-F238E27FC236}">
                <a16:creationId xmlns:a16="http://schemas.microsoft.com/office/drawing/2014/main" xmlns="" id="{629EABBB-E4E7-26BC-622B-48B9CB9FB096}"/>
              </a:ext>
            </a:extLst>
          </p:cNvPr>
          <p:cNvSpPr>
            <a:spLocks noGrp="1"/>
          </p:cNvSpPr>
          <p:nvPr>
            <p:ph type="dt" sz="half" idx="10"/>
          </p:nvPr>
        </p:nvSpPr>
        <p:spPr>
          <a:xfrm>
            <a:off x="601980" y="6538912"/>
            <a:ext cx="2743200" cy="365125"/>
          </a:xfrm>
        </p:spPr>
        <p:txBody>
          <a:bodyPr/>
          <a:lstStyle/>
          <a:p>
            <a:fld id="{B160152F-B101-432F-A0D2-F5032B6A6D4A}" type="datetime1">
              <a:rPr lang="en-ZA" b="1" smtClean="0">
                <a:solidFill>
                  <a:schemeClr val="bg1"/>
                </a:solidFill>
                <a:latin typeface="Century Gothic" panose="020B0502020202020204" pitchFamily="34" charset="0"/>
              </a:rPr>
              <a:pPr/>
              <a:t>2023/02/20</a:t>
            </a:fld>
            <a:endParaRPr lang="en-ZA" b="1" dirty="0">
              <a:solidFill>
                <a:schemeClr val="bg1"/>
              </a:solidFill>
              <a:latin typeface="Century Gothic" panose="020B0502020202020204" pitchFamily="34" charset="0"/>
            </a:endParaRPr>
          </a:p>
        </p:txBody>
      </p:sp>
      <p:sp>
        <p:nvSpPr>
          <p:cNvPr id="9" name="Footer Placeholder 8">
            <a:extLst>
              <a:ext uri="{FF2B5EF4-FFF2-40B4-BE49-F238E27FC236}">
                <a16:creationId xmlns:a16="http://schemas.microsoft.com/office/drawing/2014/main" xmlns="" id="{72DF1952-F513-077C-0A2F-BBD955DB6EDF}"/>
              </a:ext>
            </a:extLst>
          </p:cNvPr>
          <p:cNvSpPr>
            <a:spLocks noGrp="1"/>
          </p:cNvSpPr>
          <p:nvPr>
            <p:ph type="ftr" sz="quarter" idx="11"/>
          </p:nvPr>
        </p:nvSpPr>
        <p:spPr>
          <a:xfrm>
            <a:off x="3947160" y="6529705"/>
            <a:ext cx="4114800" cy="365125"/>
          </a:xfrm>
        </p:spPr>
        <p:txBody>
          <a:bodyPr/>
          <a:lstStyle/>
          <a:p>
            <a:r>
              <a:rPr lang="en-US" b="1" dirty="0">
                <a:solidFill>
                  <a:schemeClr val="bg1"/>
                </a:solidFill>
                <a:latin typeface="Century Gothic" panose="020B0502020202020204" pitchFamily="34" charset="0"/>
              </a:rPr>
              <a:t>A Society Free From All Forms of Gender Inequality.</a:t>
            </a:r>
            <a:endParaRPr lang="en-ZA" b="1" dirty="0">
              <a:solidFill>
                <a:schemeClr val="bg1"/>
              </a:solidFill>
              <a:latin typeface="Century Gothic" panose="020B0502020202020204" pitchFamily="34" charset="0"/>
            </a:endParaRPr>
          </a:p>
        </p:txBody>
      </p:sp>
      <p:sp>
        <p:nvSpPr>
          <p:cNvPr id="10" name="Slide Number Placeholder 9">
            <a:extLst>
              <a:ext uri="{FF2B5EF4-FFF2-40B4-BE49-F238E27FC236}">
                <a16:creationId xmlns:a16="http://schemas.microsoft.com/office/drawing/2014/main" xmlns="" id="{9AF1BD96-1230-F31F-3589-B1C9014FED11}"/>
              </a:ext>
            </a:extLst>
          </p:cNvPr>
          <p:cNvSpPr>
            <a:spLocks noGrp="1"/>
          </p:cNvSpPr>
          <p:nvPr>
            <p:ph type="sldNum" sz="quarter" idx="12"/>
          </p:nvPr>
        </p:nvSpPr>
        <p:spPr>
          <a:xfrm>
            <a:off x="8846820" y="6506845"/>
            <a:ext cx="2743200" cy="365125"/>
          </a:xfrm>
        </p:spPr>
        <p:txBody>
          <a:bodyPr/>
          <a:lstStyle/>
          <a:p>
            <a:fld id="{3FA821A5-35A3-4227-8A61-BB6C4DD70455}" type="slidenum">
              <a:rPr lang="en-ZA" b="1" smtClean="0">
                <a:solidFill>
                  <a:schemeClr val="bg1"/>
                </a:solidFill>
                <a:latin typeface="Century Gothic" panose="020B0502020202020204" pitchFamily="34" charset="0"/>
              </a:rPr>
              <a:pPr/>
              <a:t>5</a:t>
            </a:fld>
            <a:endParaRPr lang="en-ZA" b="1" dirty="0">
              <a:solidFill>
                <a:schemeClr val="bg1"/>
              </a:solidFill>
              <a:latin typeface="Century Gothic" panose="020B0502020202020204" pitchFamily="34" charset="0"/>
            </a:endParaRPr>
          </a:p>
        </p:txBody>
      </p:sp>
      <p:pic>
        <p:nvPicPr>
          <p:cNvPr id="6" name="Picture 5" descr="Graphical user interface&#10;&#10;Description automatically generated">
            <a:extLst>
              <a:ext uri="{FF2B5EF4-FFF2-40B4-BE49-F238E27FC236}">
                <a16:creationId xmlns:a16="http://schemas.microsoft.com/office/drawing/2014/main" xmlns="" id="{B3108A5F-AF25-EAD4-8473-025999436D9E}"/>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67556"/>
          <a:stretch/>
        </p:blipFill>
        <p:spPr>
          <a:xfrm>
            <a:off x="9698" y="-81281"/>
            <a:ext cx="12172603" cy="2580639"/>
          </a:xfrm>
          <a:prstGeom prst="rect">
            <a:avLst/>
          </a:prstGeom>
        </p:spPr>
      </p:pic>
    </p:spTree>
    <p:extLst>
      <p:ext uri="{BB962C8B-B14F-4D97-AF65-F5344CB8AC3E}">
        <p14:creationId xmlns:p14="http://schemas.microsoft.com/office/powerpoint/2010/main" xmlns="" val="256893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762031D6-E859-4952-8A42-25A7B7B3E5BF}"/>
              </a:ext>
            </a:extLst>
          </p:cNvPr>
          <p:cNvSpPr txBox="1"/>
          <p:nvPr/>
        </p:nvSpPr>
        <p:spPr>
          <a:xfrm>
            <a:off x="0" y="6543675"/>
            <a:ext cx="12192000" cy="369332"/>
          </a:xfrm>
          <a:prstGeom prst="rect">
            <a:avLst/>
          </a:prstGeom>
          <a:solidFill>
            <a:schemeClr val="accent1">
              <a:lumMod val="50000"/>
            </a:schemeClr>
          </a:solidFill>
          <a:ln>
            <a:solidFill>
              <a:schemeClr val="accent1">
                <a:lumMod val="50000"/>
              </a:schemeClr>
            </a:solidFill>
          </a:ln>
        </p:spPr>
        <p:txBody>
          <a:bodyPr wrap="square" rtlCol="0">
            <a:spAutoFit/>
          </a:bodyPr>
          <a:lstStyle/>
          <a:p>
            <a:endParaRPr lang="en-ZA" b="1" dirty="0">
              <a:solidFill>
                <a:srgbClr val="C00000"/>
              </a:solidFill>
            </a:endParaRPr>
          </a:p>
        </p:txBody>
      </p:sp>
      <p:sp>
        <p:nvSpPr>
          <p:cNvPr id="2" name="Title 1">
            <a:extLst>
              <a:ext uri="{FF2B5EF4-FFF2-40B4-BE49-F238E27FC236}">
                <a16:creationId xmlns:a16="http://schemas.microsoft.com/office/drawing/2014/main" xmlns="" id="{C0580346-3D75-B50C-CC5B-9CFB438F62B5}"/>
              </a:ext>
            </a:extLst>
          </p:cNvPr>
          <p:cNvSpPr>
            <a:spLocks noGrp="1"/>
          </p:cNvSpPr>
          <p:nvPr>
            <p:ph type="title"/>
          </p:nvPr>
        </p:nvSpPr>
        <p:spPr>
          <a:xfrm>
            <a:off x="838200" y="2239326"/>
            <a:ext cx="10515600" cy="793115"/>
          </a:xfrm>
        </p:spPr>
        <p:txBody>
          <a:bodyPr/>
          <a:lstStyle/>
          <a:p>
            <a:r>
              <a:rPr lang="en-ZA" b="1" dirty="0"/>
              <a:t>.</a:t>
            </a:r>
          </a:p>
        </p:txBody>
      </p:sp>
      <p:sp>
        <p:nvSpPr>
          <p:cNvPr id="3" name="Content Placeholder 2">
            <a:extLst>
              <a:ext uri="{FF2B5EF4-FFF2-40B4-BE49-F238E27FC236}">
                <a16:creationId xmlns:a16="http://schemas.microsoft.com/office/drawing/2014/main" xmlns="" id="{7BE9F557-7E4E-2523-C74D-EB582CD68EAD}"/>
              </a:ext>
            </a:extLst>
          </p:cNvPr>
          <p:cNvSpPr>
            <a:spLocks noGrp="1"/>
          </p:cNvSpPr>
          <p:nvPr>
            <p:ph idx="1"/>
          </p:nvPr>
        </p:nvSpPr>
        <p:spPr>
          <a:xfrm>
            <a:off x="487680" y="2468878"/>
            <a:ext cx="11389360" cy="4037967"/>
          </a:xfrm>
        </p:spPr>
        <p:txBody>
          <a:bodyPr>
            <a:normAutofit/>
          </a:bodyPr>
          <a:lstStyle/>
          <a:p>
            <a:pPr>
              <a:lnSpc>
                <a:spcPct val="150000"/>
              </a:lnSpc>
            </a:pPr>
            <a:r>
              <a:rPr lang="en-ZA" sz="1600" dirty="0">
                <a:latin typeface="Century Gothic" panose="020B0502020202020204" pitchFamily="34" charset="0"/>
              </a:rPr>
              <a:t>The college will conduct training on sexual harassment and invite the CGE to the training. </a:t>
            </a:r>
          </a:p>
          <a:p>
            <a:pPr>
              <a:lnSpc>
                <a:spcPct val="150000"/>
              </a:lnSpc>
            </a:pPr>
            <a:r>
              <a:rPr lang="en-ZA" sz="1600" dirty="0">
                <a:latin typeface="Century Gothic" panose="020B0502020202020204" pitchFamily="34" charset="0"/>
              </a:rPr>
              <a:t>Disaggregated data demonstrating employees generally promoted in various levels in the past three (3) years from 2017 must be made available.</a:t>
            </a:r>
          </a:p>
          <a:p>
            <a:pPr>
              <a:lnSpc>
                <a:spcPct val="150000"/>
              </a:lnSpc>
            </a:pPr>
            <a:r>
              <a:rPr lang="en-ZA" sz="1600" dirty="0">
                <a:latin typeface="Century Gothic" panose="020B0502020202020204" pitchFamily="34" charset="0"/>
              </a:rPr>
              <a:t>An advertisement that targets PWD must be implemented.</a:t>
            </a:r>
          </a:p>
          <a:p>
            <a:pPr>
              <a:lnSpc>
                <a:spcPct val="150000"/>
              </a:lnSpc>
            </a:pPr>
            <a:r>
              <a:rPr lang="en-ZA" sz="1600" dirty="0">
                <a:latin typeface="Century Gothic" panose="020B0502020202020204" pitchFamily="34" charset="0"/>
              </a:rPr>
              <a:t>The college must develop a policy framework that ensures continuity, accountability, and transparency in implementing equality and non-discrimination transformation initiatives.</a:t>
            </a:r>
          </a:p>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College had not developed its Sexual Harassment Policy and is in the process of developing this policy.</a:t>
            </a:r>
          </a:p>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College has also not reviewed its policies which are still gender blind.</a:t>
            </a:r>
          </a:p>
          <a:p>
            <a:endParaRPr lang="en-ZA" sz="1600" dirty="0">
              <a:latin typeface="Century Gothic" panose="020B0502020202020204" pitchFamily="34" charset="0"/>
            </a:endParaRPr>
          </a:p>
          <a:p>
            <a:endParaRPr lang="en-ZA" sz="1600" dirty="0">
              <a:latin typeface="Century Gothic" panose="020B0502020202020204" pitchFamily="34" charset="0"/>
            </a:endParaRPr>
          </a:p>
          <a:p>
            <a:endParaRPr lang="en-ZA" sz="1900" dirty="0"/>
          </a:p>
          <a:p>
            <a:endParaRPr lang="en-ZA" sz="1900" dirty="0"/>
          </a:p>
          <a:p>
            <a:endParaRPr lang="en-ZA" sz="1900" dirty="0"/>
          </a:p>
          <a:p>
            <a:endParaRPr lang="en-ZA" sz="1900" dirty="0"/>
          </a:p>
          <a:p>
            <a:pPr marL="0" indent="0">
              <a:buNone/>
            </a:pPr>
            <a:endParaRPr lang="en-ZA" sz="1900" dirty="0"/>
          </a:p>
        </p:txBody>
      </p:sp>
      <p:sp>
        <p:nvSpPr>
          <p:cNvPr id="4" name="Date Placeholder 3">
            <a:extLst>
              <a:ext uri="{FF2B5EF4-FFF2-40B4-BE49-F238E27FC236}">
                <a16:creationId xmlns:a16="http://schemas.microsoft.com/office/drawing/2014/main" xmlns="" id="{629EABBB-E4E7-26BC-622B-48B9CB9FB096}"/>
              </a:ext>
            </a:extLst>
          </p:cNvPr>
          <p:cNvSpPr>
            <a:spLocks noGrp="1"/>
          </p:cNvSpPr>
          <p:nvPr>
            <p:ph type="dt" sz="half" idx="10"/>
          </p:nvPr>
        </p:nvSpPr>
        <p:spPr>
          <a:xfrm>
            <a:off x="601980" y="6538912"/>
            <a:ext cx="2743200" cy="365125"/>
          </a:xfrm>
        </p:spPr>
        <p:txBody>
          <a:bodyPr/>
          <a:lstStyle/>
          <a:p>
            <a:fld id="{B160152F-B101-432F-A0D2-F5032B6A6D4A}" type="datetime1">
              <a:rPr lang="en-ZA" b="1" smtClean="0">
                <a:solidFill>
                  <a:schemeClr val="bg1"/>
                </a:solidFill>
                <a:latin typeface="Century Gothic" panose="020B0502020202020204" pitchFamily="34" charset="0"/>
              </a:rPr>
              <a:pPr/>
              <a:t>2023/02/20</a:t>
            </a:fld>
            <a:endParaRPr lang="en-ZA" b="1" dirty="0">
              <a:solidFill>
                <a:schemeClr val="bg1"/>
              </a:solidFill>
              <a:latin typeface="Century Gothic" panose="020B0502020202020204" pitchFamily="34" charset="0"/>
            </a:endParaRPr>
          </a:p>
        </p:txBody>
      </p:sp>
      <p:sp>
        <p:nvSpPr>
          <p:cNvPr id="9" name="Footer Placeholder 8">
            <a:extLst>
              <a:ext uri="{FF2B5EF4-FFF2-40B4-BE49-F238E27FC236}">
                <a16:creationId xmlns:a16="http://schemas.microsoft.com/office/drawing/2014/main" xmlns="" id="{72DF1952-F513-077C-0A2F-BBD955DB6EDF}"/>
              </a:ext>
            </a:extLst>
          </p:cNvPr>
          <p:cNvSpPr>
            <a:spLocks noGrp="1"/>
          </p:cNvSpPr>
          <p:nvPr>
            <p:ph type="ftr" sz="quarter" idx="11"/>
          </p:nvPr>
        </p:nvSpPr>
        <p:spPr>
          <a:xfrm>
            <a:off x="3947160" y="6529705"/>
            <a:ext cx="4114800" cy="365125"/>
          </a:xfrm>
        </p:spPr>
        <p:txBody>
          <a:bodyPr/>
          <a:lstStyle/>
          <a:p>
            <a:r>
              <a:rPr lang="en-US" b="1" dirty="0">
                <a:solidFill>
                  <a:schemeClr val="bg1"/>
                </a:solidFill>
                <a:latin typeface="Century Gothic" panose="020B0502020202020204" pitchFamily="34" charset="0"/>
              </a:rPr>
              <a:t>A Society Free From All Forms of Gender Inequality.</a:t>
            </a:r>
            <a:endParaRPr lang="en-ZA" b="1" dirty="0">
              <a:solidFill>
                <a:schemeClr val="bg1"/>
              </a:solidFill>
              <a:latin typeface="Century Gothic" panose="020B0502020202020204" pitchFamily="34" charset="0"/>
            </a:endParaRPr>
          </a:p>
        </p:txBody>
      </p:sp>
      <p:sp>
        <p:nvSpPr>
          <p:cNvPr id="10" name="Slide Number Placeholder 9">
            <a:extLst>
              <a:ext uri="{FF2B5EF4-FFF2-40B4-BE49-F238E27FC236}">
                <a16:creationId xmlns:a16="http://schemas.microsoft.com/office/drawing/2014/main" xmlns="" id="{9AF1BD96-1230-F31F-3589-B1C9014FED11}"/>
              </a:ext>
            </a:extLst>
          </p:cNvPr>
          <p:cNvSpPr>
            <a:spLocks noGrp="1"/>
          </p:cNvSpPr>
          <p:nvPr>
            <p:ph type="sldNum" sz="quarter" idx="12"/>
          </p:nvPr>
        </p:nvSpPr>
        <p:spPr>
          <a:xfrm>
            <a:off x="8846820" y="6506845"/>
            <a:ext cx="2743200" cy="365125"/>
          </a:xfrm>
        </p:spPr>
        <p:txBody>
          <a:bodyPr/>
          <a:lstStyle/>
          <a:p>
            <a:fld id="{3FA821A5-35A3-4227-8A61-BB6C4DD70455}" type="slidenum">
              <a:rPr lang="en-ZA" b="1" smtClean="0">
                <a:solidFill>
                  <a:schemeClr val="bg1"/>
                </a:solidFill>
                <a:latin typeface="Century Gothic" panose="020B0502020202020204" pitchFamily="34" charset="0"/>
              </a:rPr>
              <a:pPr/>
              <a:t>6</a:t>
            </a:fld>
            <a:endParaRPr lang="en-ZA" b="1" dirty="0">
              <a:solidFill>
                <a:schemeClr val="bg1"/>
              </a:solidFill>
              <a:latin typeface="Century Gothic" panose="020B0502020202020204" pitchFamily="34" charset="0"/>
            </a:endParaRPr>
          </a:p>
        </p:txBody>
      </p:sp>
      <p:pic>
        <p:nvPicPr>
          <p:cNvPr id="6" name="Picture 5" descr="Graphical user interface&#10;&#10;Description automatically generated">
            <a:extLst>
              <a:ext uri="{FF2B5EF4-FFF2-40B4-BE49-F238E27FC236}">
                <a16:creationId xmlns:a16="http://schemas.microsoft.com/office/drawing/2014/main" xmlns="" id="{62EB2C18-D652-F55C-D92F-DDD3AFE0B0CA}"/>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67556"/>
          <a:stretch/>
        </p:blipFill>
        <p:spPr>
          <a:xfrm>
            <a:off x="9698" y="-111761"/>
            <a:ext cx="12172603" cy="2580639"/>
          </a:xfrm>
          <a:prstGeom prst="rect">
            <a:avLst/>
          </a:prstGeom>
        </p:spPr>
      </p:pic>
    </p:spTree>
    <p:extLst>
      <p:ext uri="{BB962C8B-B14F-4D97-AF65-F5344CB8AC3E}">
        <p14:creationId xmlns:p14="http://schemas.microsoft.com/office/powerpoint/2010/main" xmlns="" val="879100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7EAAE1-9845-D367-9932-8D0033568DC3}"/>
              </a:ext>
            </a:extLst>
          </p:cNvPr>
          <p:cNvSpPr>
            <a:spLocks noGrp="1"/>
          </p:cNvSpPr>
          <p:nvPr>
            <p:ph type="ctrTitle"/>
          </p:nvPr>
        </p:nvSpPr>
        <p:spPr>
          <a:xfrm>
            <a:off x="1524000" y="1122363"/>
            <a:ext cx="9144000" cy="477837"/>
          </a:xfrm>
        </p:spPr>
        <p:txBody>
          <a:bodyPr>
            <a:normAutofit fontScale="90000"/>
          </a:bodyPr>
          <a:lstStyle/>
          <a:p>
            <a:endParaRPr lang="en-ZA" dirty="0"/>
          </a:p>
        </p:txBody>
      </p:sp>
      <p:sp>
        <p:nvSpPr>
          <p:cNvPr id="3" name="Subtitle 2">
            <a:extLst>
              <a:ext uri="{FF2B5EF4-FFF2-40B4-BE49-F238E27FC236}">
                <a16:creationId xmlns:a16="http://schemas.microsoft.com/office/drawing/2014/main" xmlns="" id="{B495AC7C-2E31-6546-711F-2A5AF75B683E}"/>
              </a:ext>
            </a:extLst>
          </p:cNvPr>
          <p:cNvSpPr>
            <a:spLocks noGrp="1"/>
          </p:cNvSpPr>
          <p:nvPr>
            <p:ph type="subTitle" idx="1"/>
          </p:nvPr>
        </p:nvSpPr>
        <p:spPr>
          <a:xfrm>
            <a:off x="274320" y="2702560"/>
            <a:ext cx="11755120" cy="3815686"/>
          </a:xfrm>
        </p:spPr>
        <p:txBody>
          <a:bodyPr>
            <a:normAutofit/>
          </a:bodyPr>
          <a:lstStyle/>
          <a:p>
            <a:pPr algn="l"/>
            <a:r>
              <a:rPr lang="en-ZA" sz="1600" dirty="0">
                <a:latin typeface="Century Gothic" panose="020B0502020202020204" pitchFamily="34" charset="0"/>
              </a:rPr>
              <a:t>Submissions by Waterberg TVET College</a:t>
            </a:r>
          </a:p>
          <a:p>
            <a:pPr algn="l"/>
            <a:endParaRPr lang="en-ZA" sz="1600" dirty="0"/>
          </a:p>
          <a:p>
            <a:pPr marL="342900" indent="-342900" algn="l">
              <a:lnSpc>
                <a:spcPct val="150000"/>
              </a:lnSpc>
              <a:buFont typeface="Arial" panose="020B0604020202020204" pitchFamily="34" charset="0"/>
              <a:buChar char="•"/>
            </a:pPr>
            <a:r>
              <a:rPr lang="en-ZA" sz="1600" dirty="0">
                <a:latin typeface="Century Gothic" panose="020B0502020202020204" pitchFamily="34" charset="0"/>
              </a:rPr>
              <a:t>The college has conducted training on sexual harassment to the satisfaction of the CGE.</a:t>
            </a:r>
          </a:p>
          <a:p>
            <a:pPr marL="342900" indent="-342900" algn="l">
              <a:lnSpc>
                <a:spcPct val="150000"/>
              </a:lnSpc>
              <a:buFont typeface="Arial" panose="020B0604020202020204" pitchFamily="34" charset="0"/>
              <a:buChar char="•"/>
            </a:pPr>
            <a:r>
              <a:rPr lang="en-ZA" sz="1600" dirty="0">
                <a:latin typeface="Century Gothic" panose="020B0502020202020204" pitchFamily="34" charset="0"/>
              </a:rPr>
              <a:t>The college did provide disaggregated data demonstrating employees promoted between 2017 and 2021 which had a fair promotion rate.  </a:t>
            </a:r>
          </a:p>
          <a:p>
            <a:pPr marL="342900" indent="-342900" algn="l">
              <a:lnSpc>
                <a:spcPct val="150000"/>
              </a:lnSpc>
              <a:buFont typeface="Arial" panose="020B0604020202020204" pitchFamily="34" charset="0"/>
              <a:buChar char="•"/>
            </a:pPr>
            <a:r>
              <a:rPr lang="en-ZA" sz="1600" dirty="0">
                <a:latin typeface="Century Gothic" panose="020B0502020202020204" pitchFamily="34" charset="0"/>
              </a:rPr>
              <a:t>The college did submit an advertisement that targeted PWD.</a:t>
            </a:r>
          </a:p>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college is still in the process of developing a policy framework that ensures continuity, accountability, and transparency in implementing equality and non-discrimination transformation initiatives.</a:t>
            </a:r>
          </a:p>
          <a:p>
            <a:pPr marL="342900" indent="-342900" algn="l">
              <a:buFont typeface="Arial" panose="020B0604020202020204" pitchFamily="34" charset="0"/>
              <a:buChar char="•"/>
            </a:pPr>
            <a:endParaRPr lang="en-ZA" sz="1700" dirty="0">
              <a:latin typeface="Century Gothic" panose="020B0502020202020204" pitchFamily="34" charset="0"/>
            </a:endParaRPr>
          </a:p>
        </p:txBody>
      </p:sp>
      <p:pic>
        <p:nvPicPr>
          <p:cNvPr id="4" name="Picture 3" descr="Graphical user interface&#10;&#10;Description automatically generated">
            <a:extLst>
              <a:ext uri="{FF2B5EF4-FFF2-40B4-BE49-F238E27FC236}">
                <a16:creationId xmlns:a16="http://schemas.microsoft.com/office/drawing/2014/main" xmlns="" id="{67480A26-B5B0-B794-C4C1-44268B0615EE}"/>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67556"/>
          <a:stretch/>
        </p:blipFill>
        <p:spPr>
          <a:xfrm>
            <a:off x="9698" y="-117473"/>
            <a:ext cx="12172603" cy="2580639"/>
          </a:xfrm>
          <a:prstGeom prst="rect">
            <a:avLst/>
          </a:prstGeom>
        </p:spPr>
      </p:pic>
    </p:spTree>
    <p:extLst>
      <p:ext uri="{BB962C8B-B14F-4D97-AF65-F5344CB8AC3E}">
        <p14:creationId xmlns:p14="http://schemas.microsoft.com/office/powerpoint/2010/main" xmlns="" val="3206938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7EAAE1-9845-D367-9932-8D0033568DC3}"/>
              </a:ext>
            </a:extLst>
          </p:cNvPr>
          <p:cNvSpPr>
            <a:spLocks noGrp="1"/>
          </p:cNvSpPr>
          <p:nvPr>
            <p:ph type="ctrTitle"/>
          </p:nvPr>
        </p:nvSpPr>
        <p:spPr>
          <a:xfrm>
            <a:off x="1524000" y="1122363"/>
            <a:ext cx="9144000" cy="477837"/>
          </a:xfrm>
        </p:spPr>
        <p:txBody>
          <a:bodyPr>
            <a:normAutofit fontScale="90000"/>
          </a:bodyPr>
          <a:lstStyle/>
          <a:p>
            <a:endParaRPr lang="en-ZA" dirty="0"/>
          </a:p>
        </p:txBody>
      </p:sp>
      <p:sp>
        <p:nvSpPr>
          <p:cNvPr id="3" name="Subtitle 2">
            <a:extLst>
              <a:ext uri="{FF2B5EF4-FFF2-40B4-BE49-F238E27FC236}">
                <a16:creationId xmlns:a16="http://schemas.microsoft.com/office/drawing/2014/main" xmlns="" id="{B495AC7C-2E31-6546-711F-2A5AF75B683E}"/>
              </a:ext>
            </a:extLst>
          </p:cNvPr>
          <p:cNvSpPr>
            <a:spLocks noGrp="1"/>
          </p:cNvSpPr>
          <p:nvPr>
            <p:ph type="subTitle" idx="1"/>
          </p:nvPr>
        </p:nvSpPr>
        <p:spPr>
          <a:xfrm>
            <a:off x="274320" y="2463166"/>
            <a:ext cx="11765280" cy="4055080"/>
          </a:xfrm>
        </p:spPr>
        <p:txBody>
          <a:bodyPr>
            <a:normAutofit fontScale="77500" lnSpcReduction="20000"/>
          </a:bodyPr>
          <a:lstStyle/>
          <a:p>
            <a:pPr algn="just">
              <a:lnSpc>
                <a:spcPct val="150000"/>
              </a:lnSpc>
            </a:pPr>
            <a:r>
              <a:rPr lang="en-ZA" sz="2100" b="1" dirty="0">
                <a:latin typeface="Century Gothic" panose="020B0502020202020204" pitchFamily="34" charset="0"/>
              </a:rPr>
              <a:t>Conclusion </a:t>
            </a:r>
          </a:p>
          <a:p>
            <a:pPr algn="just">
              <a:lnSpc>
                <a:spcPct val="150000"/>
              </a:lnSpc>
            </a:pPr>
            <a:r>
              <a:rPr lang="en-ZA" sz="2100" dirty="0">
                <a:latin typeface="Century Gothic" panose="020B0502020202020204" pitchFamily="34" charset="0"/>
              </a:rPr>
              <a:t>The college has demonstrated its commitment to achieving equity in the workplace. The appointment of a female principal is further seen as an achievement towards equity in leadership roles. The college has complied with most of the recommendations of the CGE. The CGE shall continue to work with the college in Limpopo.</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ZA" sz="2100" dirty="0">
                <a:latin typeface="Century Gothic" panose="020B0502020202020204" pitchFamily="34" charset="0"/>
              </a:rPr>
              <a:t> </a:t>
            </a:r>
            <a:r>
              <a:rPr kumimoji="0" lang="en-ZA" sz="2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CGE recommended that: </a:t>
            </a:r>
          </a:p>
          <a:p>
            <a:pPr marL="457200" marR="0" lvl="0" indent="-457200" algn="just" defTabSz="914400" rtl="0" eaLnBrk="1" fontAlgn="auto" latinLnBrk="0" hangingPunct="1">
              <a:lnSpc>
                <a:spcPct val="150000"/>
              </a:lnSpc>
              <a:spcBef>
                <a:spcPts val="1000"/>
              </a:spcBef>
              <a:spcAft>
                <a:spcPts val="0"/>
              </a:spcAft>
              <a:buClrTx/>
              <a:buSzTx/>
              <a:buFont typeface="Arial" panose="020B0604020202020204" pitchFamily="34" charset="0"/>
              <a:buAutoNum type="alphaLcParenR"/>
              <a:tabLst/>
              <a:defRPr/>
            </a:pPr>
            <a:r>
              <a:rPr kumimoji="0" lang="en-ZA" sz="2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college develops plans to render the necessary support to the 23 students at risk of GBV victimisation and the 24 students at risk of suffering from mental health-related problems. </a:t>
            </a:r>
          </a:p>
          <a:p>
            <a:pPr marL="457200" marR="0" lvl="0" indent="-457200" algn="just" defTabSz="914400" rtl="0" eaLnBrk="1" fontAlgn="auto" latinLnBrk="0" hangingPunct="1">
              <a:lnSpc>
                <a:spcPct val="150000"/>
              </a:lnSpc>
              <a:spcBef>
                <a:spcPts val="1000"/>
              </a:spcBef>
              <a:spcAft>
                <a:spcPts val="0"/>
              </a:spcAft>
              <a:buClrTx/>
              <a:buSzTx/>
              <a:buFont typeface="Arial" panose="020B0604020202020204" pitchFamily="34" charset="0"/>
              <a:buAutoNum type="alphaLcParenR"/>
              <a:tabLst/>
              <a:defRPr/>
            </a:pPr>
            <a:r>
              <a:rPr kumimoji="0" lang="en-ZA" sz="2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 The college reviews all its policies to ensure gender-neutrality.</a:t>
            </a:r>
          </a:p>
          <a:p>
            <a:pPr marL="457200" marR="0" lvl="0" indent="-457200" algn="just" defTabSz="914400" rtl="0" eaLnBrk="1" fontAlgn="auto" latinLnBrk="0" hangingPunct="1">
              <a:lnSpc>
                <a:spcPct val="150000"/>
              </a:lnSpc>
              <a:spcBef>
                <a:spcPts val="1000"/>
              </a:spcBef>
              <a:spcAft>
                <a:spcPts val="0"/>
              </a:spcAft>
              <a:buClrTx/>
              <a:buSzTx/>
              <a:buFont typeface="Arial" panose="020B0604020202020204" pitchFamily="34" charset="0"/>
              <a:buAutoNum type="alphaLcParenR"/>
              <a:tabLst/>
              <a:defRPr/>
            </a:pPr>
            <a:r>
              <a:rPr kumimoji="0" lang="en-ZA" sz="2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college, as per its employment equity committee, needs to put timeframes within which an audit of infrastructure would be completed to create reasonable accommodation for PWD.</a:t>
            </a:r>
          </a:p>
          <a:p>
            <a:pPr marL="342900" indent="-342900" algn="l">
              <a:buFont typeface="Arial" panose="020B0604020202020204" pitchFamily="34" charset="0"/>
              <a:buChar char="•"/>
            </a:pPr>
            <a:endParaRPr lang="en-ZA" sz="1700" dirty="0">
              <a:latin typeface="Century Gothic" panose="020B0502020202020204" pitchFamily="34" charset="0"/>
            </a:endParaRPr>
          </a:p>
        </p:txBody>
      </p:sp>
      <p:pic>
        <p:nvPicPr>
          <p:cNvPr id="4" name="Picture 3" descr="Graphical user interface&#10;&#10;Description automatically generated">
            <a:extLst>
              <a:ext uri="{FF2B5EF4-FFF2-40B4-BE49-F238E27FC236}">
                <a16:creationId xmlns:a16="http://schemas.microsoft.com/office/drawing/2014/main" xmlns="" id="{67480A26-B5B0-B794-C4C1-44268B0615EE}"/>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67556"/>
          <a:stretch/>
        </p:blipFill>
        <p:spPr>
          <a:xfrm>
            <a:off x="9698" y="-117473"/>
            <a:ext cx="12172603" cy="2580639"/>
          </a:xfrm>
          <a:prstGeom prst="rect">
            <a:avLst/>
          </a:prstGeom>
        </p:spPr>
      </p:pic>
    </p:spTree>
    <p:extLst>
      <p:ext uri="{BB962C8B-B14F-4D97-AF65-F5344CB8AC3E}">
        <p14:creationId xmlns:p14="http://schemas.microsoft.com/office/powerpoint/2010/main" xmlns="" val="4160504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D92EF0-8213-BAFC-4BDC-BAA1B8E0B80A}"/>
              </a:ext>
            </a:extLst>
          </p:cNvPr>
          <p:cNvSpPr>
            <a:spLocks noGrp="1"/>
          </p:cNvSpPr>
          <p:nvPr>
            <p:ph type="ctrTitle"/>
          </p:nvPr>
        </p:nvSpPr>
        <p:spPr>
          <a:xfrm>
            <a:off x="1524000" y="1122363"/>
            <a:ext cx="9144000" cy="270209"/>
          </a:xfrm>
        </p:spPr>
        <p:txBody>
          <a:bodyPr>
            <a:normAutofit fontScale="90000"/>
          </a:bodyPr>
          <a:lstStyle/>
          <a:p>
            <a:endParaRPr lang="en-ZA" dirty="0"/>
          </a:p>
        </p:txBody>
      </p:sp>
      <p:sp>
        <p:nvSpPr>
          <p:cNvPr id="3" name="Subtitle 2">
            <a:extLst>
              <a:ext uri="{FF2B5EF4-FFF2-40B4-BE49-F238E27FC236}">
                <a16:creationId xmlns:a16="http://schemas.microsoft.com/office/drawing/2014/main" xmlns="" id="{B47B26E0-AA41-7D16-A2FA-02CCFB803143}"/>
              </a:ext>
            </a:extLst>
          </p:cNvPr>
          <p:cNvSpPr>
            <a:spLocks noGrp="1"/>
          </p:cNvSpPr>
          <p:nvPr>
            <p:ph type="subTitle" idx="1"/>
          </p:nvPr>
        </p:nvSpPr>
        <p:spPr>
          <a:xfrm>
            <a:off x="-1" y="2463167"/>
            <a:ext cx="12192001" cy="3683110"/>
          </a:xfrm>
        </p:spPr>
        <p:txBody>
          <a:bodyPr>
            <a:normAutofit lnSpcReduction="10000"/>
          </a:bodyPr>
          <a:lstStyle/>
          <a:p>
            <a:pPr algn="l"/>
            <a:r>
              <a:rPr lang="en-ZA" sz="2000" b="1" dirty="0">
                <a:latin typeface="Century Gothic" panose="020B0502020202020204" pitchFamily="34" charset="0"/>
              </a:rPr>
              <a:t>3.2 </a:t>
            </a:r>
            <a:r>
              <a:rPr lang="en-ZA" sz="2000" b="1" u="sng" dirty="0">
                <a:latin typeface="Century Gothic" panose="020B0502020202020204" pitchFamily="34" charset="0"/>
              </a:rPr>
              <a:t>Nkangala TVET College </a:t>
            </a:r>
          </a:p>
          <a:p>
            <a:pPr algn="just">
              <a:lnSpc>
                <a:spcPct val="150000"/>
              </a:lnSpc>
            </a:pPr>
            <a:endParaRPr lang="en-ZA" sz="1600" dirty="0">
              <a:latin typeface="Century Gothic" panose="020B0502020202020204" pitchFamily="34" charset="0"/>
            </a:endParaRPr>
          </a:p>
          <a:p>
            <a:pPr algn="just">
              <a:lnSpc>
                <a:spcPct val="150000"/>
              </a:lnSpc>
            </a:pPr>
            <a:r>
              <a:rPr lang="en-ZA" sz="1600" dirty="0">
                <a:latin typeface="Century Gothic" panose="020B0502020202020204" pitchFamily="34" charset="0"/>
              </a:rPr>
              <a:t>The college appeared before the CGE on 18 November 2021 to provide progress on implementing the recommendations of the CGE report 2020. As a result, the following recommendations and findings were made by the CGE to the college:</a:t>
            </a:r>
          </a:p>
          <a:p>
            <a:pPr marL="342900" indent="-342900" algn="just">
              <a:lnSpc>
                <a:spcPct val="150000"/>
              </a:lnSpc>
              <a:buFont typeface="Arial" panose="020B0604020202020204" pitchFamily="34" charset="0"/>
              <a:buChar char="•"/>
            </a:pPr>
            <a:r>
              <a:rPr lang="en-ZA" sz="1600" dirty="0">
                <a:latin typeface="Century Gothic" panose="020B0502020202020204" pitchFamily="34" charset="0"/>
              </a:rPr>
              <a:t>The college must ensure that it implements employment equity, with the plan in place to recruit PWD. In addition, the college can work with disability organisations in Mpumalanga.</a:t>
            </a:r>
          </a:p>
          <a:p>
            <a:pPr marL="342900" indent="-342900" algn="just">
              <a:lnSpc>
                <a:spcPct val="150000"/>
              </a:lnSpc>
              <a:buFont typeface="Arial" panose="020B0604020202020204" pitchFamily="34" charset="0"/>
              <a:buChar char="•"/>
            </a:pPr>
            <a:r>
              <a:rPr lang="en-ZA" sz="1600" dirty="0">
                <a:latin typeface="Century Gothic" panose="020B0502020202020204" pitchFamily="34" charset="0"/>
              </a:rPr>
              <a:t>The college must develop mechanisms to track and manage cases of GBV within and outside the campus.</a:t>
            </a:r>
          </a:p>
          <a:p>
            <a:pPr marL="342900" indent="-342900" algn="just">
              <a:lnSpc>
                <a:spcPct val="150000"/>
              </a:lnSpc>
              <a:buFont typeface="Arial" panose="020B0604020202020204" pitchFamily="34" charset="0"/>
              <a:buChar char="•"/>
            </a:pPr>
            <a:r>
              <a:rPr lang="en-ZA" sz="1600" dirty="0">
                <a:latin typeface="Century Gothic" panose="020B0502020202020204" pitchFamily="34" charset="0"/>
              </a:rPr>
              <a:t>The departments of Higher Education and Training, and Labour must play an active role in monitoring the implementation of employment equity plans by TVET colleges. </a:t>
            </a:r>
          </a:p>
        </p:txBody>
      </p:sp>
      <p:pic>
        <p:nvPicPr>
          <p:cNvPr id="4" name="Picture 3" descr="Graphical user interface&#10;&#10;Description automatically generated">
            <a:extLst>
              <a:ext uri="{FF2B5EF4-FFF2-40B4-BE49-F238E27FC236}">
                <a16:creationId xmlns:a16="http://schemas.microsoft.com/office/drawing/2014/main" xmlns="" id="{06D89E19-4C28-E188-A406-9F2BDA1A26E2}"/>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67556"/>
          <a:stretch/>
        </p:blipFill>
        <p:spPr>
          <a:xfrm>
            <a:off x="9698" y="-117473"/>
            <a:ext cx="12172603" cy="2580639"/>
          </a:xfrm>
          <a:prstGeom prst="rect">
            <a:avLst/>
          </a:prstGeom>
        </p:spPr>
      </p:pic>
    </p:spTree>
    <p:extLst>
      <p:ext uri="{BB962C8B-B14F-4D97-AF65-F5344CB8AC3E}">
        <p14:creationId xmlns:p14="http://schemas.microsoft.com/office/powerpoint/2010/main" xmlns="" val="2866590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1631</Words>
  <Application>Microsoft Office PowerPoint</Application>
  <PresentationFormat>Custom</PresentationFormat>
  <Paragraphs>139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 1. Introduction </vt:lpstr>
      <vt:lpstr>2. Objectives of hearings </vt:lpstr>
      <vt:lpstr>.</vt:lpstr>
      <vt:lpstr> </vt:lpstr>
      <vt:lpstr>.</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Mikateko Shipalana</dc:creator>
  <cp:lastModifiedBy>USER</cp:lastModifiedBy>
  <cp:revision>10</cp:revision>
  <dcterms:created xsi:type="dcterms:W3CDTF">2022-09-26T11:23:53Z</dcterms:created>
  <dcterms:modified xsi:type="dcterms:W3CDTF">2023-02-20T09:43:45Z</dcterms:modified>
</cp:coreProperties>
</file>