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56" r:id="rId3"/>
    <p:sldId id="257" r:id="rId4"/>
    <p:sldId id="296" r:id="rId5"/>
    <p:sldId id="297" r:id="rId6"/>
    <p:sldId id="272" r:id="rId7"/>
    <p:sldId id="298" r:id="rId8"/>
    <p:sldId id="283" r:id="rId9"/>
    <p:sldId id="299" r:id="rId10"/>
    <p:sldId id="282" r:id="rId11"/>
    <p:sldId id="284" r:id="rId12"/>
    <p:sldId id="278" r:id="rId13"/>
    <p:sldId id="279" r:id="rId14"/>
    <p:sldId id="285" r:id="rId15"/>
    <p:sldId id="277" r:id="rId16"/>
    <p:sldId id="289" r:id="rId17"/>
    <p:sldId id="290" r:id="rId18"/>
    <p:sldId id="291" r:id="rId19"/>
    <p:sldId id="292" r:id="rId20"/>
    <p:sldId id="280" r:id="rId21"/>
    <p:sldId id="294" r:id="rId22"/>
    <p:sldId id="293" r:id="rId23"/>
    <p:sldId id="295" r:id="rId24"/>
    <p:sldId id="301" r:id="rId25"/>
    <p:sldId id="258" r:id="rId26"/>
    <p:sldId id="287" r:id="rId27"/>
    <p:sldId id="300" r:id="rId28"/>
    <p:sldId id="271" r:id="rId29"/>
    <p:sldId id="286" r:id="rId30"/>
    <p:sldId id="265" r:id="rId31"/>
    <p:sldId id="288" r:id="rId3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anWyk.t\Documents\2023-01-27-Headcount%20enrolment%20of%20students%20in%20public%20HET's%20by%20nationality%20mode%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International Students in South African Universities (2021)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2F-4770-8AA6-01D7596E709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72F-4770-8AA6-01D7596E709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72F-4770-8AA6-01D7596E709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72F-4770-8AA6-01D7596E7096}"/>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Sheet1!$I$56:$I$59</c:f>
              <c:strCache>
                <c:ptCount val="4"/>
                <c:pt idx="0">
                  <c:v>SADC</c:v>
                </c:pt>
                <c:pt idx="1">
                  <c:v>Other African Countries</c:v>
                </c:pt>
                <c:pt idx="3">
                  <c:v>Rest of the world</c:v>
                </c:pt>
              </c:strCache>
            </c:strRef>
          </c:cat>
          <c:val>
            <c:numRef>
              <c:f>Sheet1!$L$56:$L$59</c:f>
              <c:numCache>
                <c:formatCode>General</c:formatCode>
                <c:ptCount val="4"/>
                <c:pt idx="0">
                  <c:v>25203</c:v>
                </c:pt>
                <c:pt idx="1">
                  <c:v>17087</c:v>
                </c:pt>
                <c:pt idx="3">
                  <c:v>5304</c:v>
                </c:pt>
              </c:numCache>
            </c:numRef>
          </c:val>
          <c:extLst>
            <c:ext xmlns:c16="http://schemas.microsoft.com/office/drawing/2014/chart" uri="{C3380CC4-5D6E-409C-BE32-E72D297353CC}">
              <c16:uniqueId val="{00000008-A72F-4770-8AA6-01D7596E709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ysClr val="windowText" lastClr="000000">
          <a:lumMod val="25000"/>
          <a:lumOff val="75000"/>
        </a:sys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3B0FB-4F67-406F-812F-64A8C70283A8}" type="doc">
      <dgm:prSet loTypeId="urn:microsoft.com/office/officeart/2005/8/layout/target3" loCatId="list" qsTypeId="urn:microsoft.com/office/officeart/2005/8/quickstyle/simple3" qsCatId="simple" csTypeId="urn:microsoft.com/office/officeart/2005/8/colors/colorful1" csCatId="colorful" phldr="1"/>
      <dgm:spPr/>
    </dgm:pt>
    <dgm:pt modelId="{744265DF-33D2-40D6-A832-EB3570D35A40}">
      <dgm:prSet phldrT="[Text]" custT="1"/>
      <dgm:spPr/>
      <dgm:t>
        <a:bodyPr/>
        <a:lstStyle/>
        <a:p>
          <a:pPr algn="ctr"/>
          <a:r>
            <a:rPr lang="en-US" sz="1600" dirty="0"/>
            <a:t>Regional and Global Conventions</a:t>
          </a:r>
          <a:endParaRPr lang="en-ZA" sz="1600" dirty="0"/>
        </a:p>
      </dgm:t>
    </dgm:pt>
    <dgm:pt modelId="{BA6A7438-9EE9-4EB8-BEDC-1CD5FABB5BFE}" type="parTrans" cxnId="{2A49B418-8623-4AAF-9B30-C70311EC3F20}">
      <dgm:prSet/>
      <dgm:spPr/>
      <dgm:t>
        <a:bodyPr/>
        <a:lstStyle/>
        <a:p>
          <a:pPr algn="ctr"/>
          <a:endParaRPr lang="en-ZA"/>
        </a:p>
      </dgm:t>
    </dgm:pt>
    <dgm:pt modelId="{DDCACF85-4CBB-47E5-B7DD-0F9E9C5FC229}" type="sibTrans" cxnId="{2A49B418-8623-4AAF-9B30-C70311EC3F20}">
      <dgm:prSet/>
      <dgm:spPr/>
      <dgm:t>
        <a:bodyPr/>
        <a:lstStyle/>
        <a:p>
          <a:pPr algn="ctr"/>
          <a:endParaRPr lang="en-ZA"/>
        </a:p>
      </dgm:t>
    </dgm:pt>
    <dgm:pt modelId="{FC5B78DB-CA87-476B-AFBD-D273D2272263}">
      <dgm:prSet phldrT="[Text]" custT="1"/>
      <dgm:spPr/>
      <dgm:t>
        <a:bodyPr/>
        <a:lstStyle/>
        <a:p>
          <a:pPr algn="ctr"/>
          <a:r>
            <a:rPr lang="en-ZA" sz="1600" dirty="0"/>
            <a:t>Bilateral Agreements (including: Memoranda of Agreements, Memoranda of Understanding)</a:t>
          </a:r>
        </a:p>
      </dgm:t>
    </dgm:pt>
    <dgm:pt modelId="{FEDC0A2D-D53C-46C5-AAC7-A5212EAA83D7}" type="parTrans" cxnId="{E4AA2D3B-F29C-40A2-8E38-AEA6D5D7A980}">
      <dgm:prSet/>
      <dgm:spPr/>
      <dgm:t>
        <a:bodyPr/>
        <a:lstStyle/>
        <a:p>
          <a:pPr algn="ctr"/>
          <a:endParaRPr lang="en-ZA"/>
        </a:p>
      </dgm:t>
    </dgm:pt>
    <dgm:pt modelId="{33FEDFCB-587B-4849-BCE3-2DB21D506519}" type="sibTrans" cxnId="{E4AA2D3B-F29C-40A2-8E38-AEA6D5D7A980}">
      <dgm:prSet/>
      <dgm:spPr/>
      <dgm:t>
        <a:bodyPr/>
        <a:lstStyle/>
        <a:p>
          <a:pPr algn="ctr"/>
          <a:endParaRPr lang="en-ZA"/>
        </a:p>
      </dgm:t>
    </dgm:pt>
    <dgm:pt modelId="{911A98F8-21CD-44A2-A923-2304690A2068}">
      <dgm:prSet phldrT="[Text]" custT="1"/>
      <dgm:spPr/>
      <dgm:t>
        <a:bodyPr/>
        <a:lstStyle/>
        <a:p>
          <a:pPr algn="ctr"/>
          <a:r>
            <a:rPr lang="en-US" sz="1600" dirty="0"/>
            <a:t>Evaluation</a:t>
          </a:r>
          <a:r>
            <a:rPr lang="en-US" sz="1600" baseline="0" dirty="0"/>
            <a:t> of Foreign Qualifications (individual)</a:t>
          </a:r>
          <a:endParaRPr lang="en-ZA" sz="1600" dirty="0"/>
        </a:p>
      </dgm:t>
    </dgm:pt>
    <dgm:pt modelId="{01DA0D18-5F6F-403D-B028-3C8C2F224F24}" type="parTrans" cxnId="{D84AD1A7-90DD-40AB-9D7A-95809D320376}">
      <dgm:prSet/>
      <dgm:spPr/>
      <dgm:t>
        <a:bodyPr/>
        <a:lstStyle/>
        <a:p>
          <a:pPr algn="ctr"/>
          <a:endParaRPr lang="en-ZA"/>
        </a:p>
      </dgm:t>
    </dgm:pt>
    <dgm:pt modelId="{820231A5-6F2A-4084-A2CB-EF8D10E5CBF0}" type="sibTrans" cxnId="{D84AD1A7-90DD-40AB-9D7A-95809D320376}">
      <dgm:prSet/>
      <dgm:spPr/>
      <dgm:t>
        <a:bodyPr/>
        <a:lstStyle/>
        <a:p>
          <a:pPr algn="ctr"/>
          <a:endParaRPr lang="en-ZA"/>
        </a:p>
      </dgm:t>
    </dgm:pt>
    <dgm:pt modelId="{9978BE00-AE5A-452E-9C49-048F45B9074F}">
      <dgm:prSet phldrT="[Text]" custT="1"/>
      <dgm:spPr/>
      <dgm:t>
        <a:bodyPr/>
        <a:lstStyle/>
        <a:p>
          <a:pPr algn="ctr"/>
          <a:r>
            <a:rPr lang="en-ZA" sz="1600" dirty="0"/>
            <a:t>Mutual Recognition of Qualifications Agreements</a:t>
          </a:r>
        </a:p>
      </dgm:t>
    </dgm:pt>
    <dgm:pt modelId="{80A9E107-A0ED-42F5-AED6-CEF4D163FD79}" type="parTrans" cxnId="{CD02779D-F759-4AFB-A0C8-41E2F63724B5}">
      <dgm:prSet/>
      <dgm:spPr/>
      <dgm:t>
        <a:bodyPr/>
        <a:lstStyle/>
        <a:p>
          <a:pPr algn="ctr"/>
          <a:endParaRPr lang="en-ZA"/>
        </a:p>
      </dgm:t>
    </dgm:pt>
    <dgm:pt modelId="{44D8101F-0B2D-48CD-87A0-C88F0072DB34}" type="sibTrans" cxnId="{CD02779D-F759-4AFB-A0C8-41E2F63724B5}">
      <dgm:prSet/>
      <dgm:spPr/>
      <dgm:t>
        <a:bodyPr/>
        <a:lstStyle/>
        <a:p>
          <a:pPr algn="ctr"/>
          <a:endParaRPr lang="en-ZA"/>
        </a:p>
      </dgm:t>
    </dgm:pt>
    <dgm:pt modelId="{E4FFF3BE-790E-4584-A115-5CA8277C56AB}" type="pres">
      <dgm:prSet presAssocID="{CA43B0FB-4F67-406F-812F-64A8C70283A8}" presName="Name0" presStyleCnt="0">
        <dgm:presLayoutVars>
          <dgm:chMax val="7"/>
          <dgm:dir/>
          <dgm:animLvl val="lvl"/>
          <dgm:resizeHandles val="exact"/>
        </dgm:presLayoutVars>
      </dgm:prSet>
      <dgm:spPr/>
    </dgm:pt>
    <dgm:pt modelId="{5838F4D7-A934-4E17-9D09-0146B493DCFE}" type="pres">
      <dgm:prSet presAssocID="{744265DF-33D2-40D6-A832-EB3570D35A40}" presName="circle1" presStyleLbl="node1" presStyleIdx="0" presStyleCnt="4"/>
      <dgm:spPr/>
    </dgm:pt>
    <dgm:pt modelId="{545F4A4B-6054-4102-A75D-294209BCA4E3}" type="pres">
      <dgm:prSet presAssocID="{744265DF-33D2-40D6-A832-EB3570D35A40}" presName="space" presStyleCnt="0"/>
      <dgm:spPr/>
    </dgm:pt>
    <dgm:pt modelId="{2D6692E3-6ABD-43A0-820A-543AE6869ADC}" type="pres">
      <dgm:prSet presAssocID="{744265DF-33D2-40D6-A832-EB3570D35A40}" presName="rect1" presStyleLbl="alignAcc1" presStyleIdx="0" presStyleCnt="4"/>
      <dgm:spPr/>
    </dgm:pt>
    <dgm:pt modelId="{36739DE5-296E-4F76-9758-F439D7ACE705}" type="pres">
      <dgm:prSet presAssocID="{FC5B78DB-CA87-476B-AFBD-D273D2272263}" presName="vertSpace2" presStyleLbl="node1" presStyleIdx="0" presStyleCnt="4"/>
      <dgm:spPr/>
    </dgm:pt>
    <dgm:pt modelId="{B3CE4580-4459-438D-A00A-FC3467D91024}" type="pres">
      <dgm:prSet presAssocID="{FC5B78DB-CA87-476B-AFBD-D273D2272263}" presName="circle2" presStyleLbl="node1" presStyleIdx="1" presStyleCnt="4"/>
      <dgm:spPr/>
    </dgm:pt>
    <dgm:pt modelId="{063F440D-F79B-4BFE-9759-FD5CC344E6FF}" type="pres">
      <dgm:prSet presAssocID="{FC5B78DB-CA87-476B-AFBD-D273D2272263}" presName="rect2" presStyleLbl="alignAcc1" presStyleIdx="1" presStyleCnt="4"/>
      <dgm:spPr/>
    </dgm:pt>
    <dgm:pt modelId="{6E34FB6B-99E8-4484-9217-0FDE91D7B4B1}" type="pres">
      <dgm:prSet presAssocID="{9978BE00-AE5A-452E-9C49-048F45B9074F}" presName="vertSpace3" presStyleLbl="node1" presStyleIdx="1" presStyleCnt="4"/>
      <dgm:spPr/>
    </dgm:pt>
    <dgm:pt modelId="{7B902FBE-4CA4-422E-9F39-7D6544A3F2FA}" type="pres">
      <dgm:prSet presAssocID="{9978BE00-AE5A-452E-9C49-048F45B9074F}" presName="circle3" presStyleLbl="node1" presStyleIdx="2" presStyleCnt="4"/>
      <dgm:spPr/>
    </dgm:pt>
    <dgm:pt modelId="{50E865BB-8BAE-45FD-9CA9-AAF121B26069}" type="pres">
      <dgm:prSet presAssocID="{9978BE00-AE5A-452E-9C49-048F45B9074F}" presName="rect3" presStyleLbl="alignAcc1" presStyleIdx="2" presStyleCnt="4"/>
      <dgm:spPr/>
    </dgm:pt>
    <dgm:pt modelId="{B002DEC0-25E2-4AB9-BC5A-CD0E5E574675}" type="pres">
      <dgm:prSet presAssocID="{911A98F8-21CD-44A2-A923-2304690A2068}" presName="vertSpace4" presStyleLbl="node1" presStyleIdx="2" presStyleCnt="4"/>
      <dgm:spPr/>
    </dgm:pt>
    <dgm:pt modelId="{9320271D-40E1-4A1B-BC4C-A76B576B0405}" type="pres">
      <dgm:prSet presAssocID="{911A98F8-21CD-44A2-A923-2304690A2068}" presName="circle4" presStyleLbl="node1" presStyleIdx="3" presStyleCnt="4"/>
      <dgm:spPr/>
    </dgm:pt>
    <dgm:pt modelId="{58AFD033-3BCD-4D7C-98C5-3C87326FA63E}" type="pres">
      <dgm:prSet presAssocID="{911A98F8-21CD-44A2-A923-2304690A2068}" presName="rect4" presStyleLbl="alignAcc1" presStyleIdx="3" presStyleCnt="4"/>
      <dgm:spPr/>
    </dgm:pt>
    <dgm:pt modelId="{D363B993-B667-4D2E-B8E1-62D2BC51506F}" type="pres">
      <dgm:prSet presAssocID="{744265DF-33D2-40D6-A832-EB3570D35A40}" presName="rect1ParTxNoCh" presStyleLbl="alignAcc1" presStyleIdx="3" presStyleCnt="4">
        <dgm:presLayoutVars>
          <dgm:chMax val="1"/>
          <dgm:bulletEnabled val="1"/>
        </dgm:presLayoutVars>
      </dgm:prSet>
      <dgm:spPr/>
    </dgm:pt>
    <dgm:pt modelId="{9717FEFD-FB7A-4F5A-92AD-DD233EB76DE5}" type="pres">
      <dgm:prSet presAssocID="{FC5B78DB-CA87-476B-AFBD-D273D2272263}" presName="rect2ParTxNoCh" presStyleLbl="alignAcc1" presStyleIdx="3" presStyleCnt="4">
        <dgm:presLayoutVars>
          <dgm:chMax val="1"/>
          <dgm:bulletEnabled val="1"/>
        </dgm:presLayoutVars>
      </dgm:prSet>
      <dgm:spPr/>
    </dgm:pt>
    <dgm:pt modelId="{BC65E09B-E674-4A93-9FF0-14E52F315783}" type="pres">
      <dgm:prSet presAssocID="{9978BE00-AE5A-452E-9C49-048F45B9074F}" presName="rect3ParTxNoCh" presStyleLbl="alignAcc1" presStyleIdx="3" presStyleCnt="4">
        <dgm:presLayoutVars>
          <dgm:chMax val="1"/>
          <dgm:bulletEnabled val="1"/>
        </dgm:presLayoutVars>
      </dgm:prSet>
      <dgm:spPr/>
    </dgm:pt>
    <dgm:pt modelId="{507BFAA2-2674-45D4-8859-6558D6AB7FFA}" type="pres">
      <dgm:prSet presAssocID="{911A98F8-21CD-44A2-A923-2304690A2068}" presName="rect4ParTxNoCh" presStyleLbl="alignAcc1" presStyleIdx="3" presStyleCnt="4">
        <dgm:presLayoutVars>
          <dgm:chMax val="1"/>
          <dgm:bulletEnabled val="1"/>
        </dgm:presLayoutVars>
      </dgm:prSet>
      <dgm:spPr/>
    </dgm:pt>
  </dgm:ptLst>
  <dgm:cxnLst>
    <dgm:cxn modelId="{2A49B418-8623-4AAF-9B30-C70311EC3F20}" srcId="{CA43B0FB-4F67-406F-812F-64A8C70283A8}" destId="{744265DF-33D2-40D6-A832-EB3570D35A40}" srcOrd="0" destOrd="0" parTransId="{BA6A7438-9EE9-4EB8-BEDC-1CD5FABB5BFE}" sibTransId="{DDCACF85-4CBB-47E5-B7DD-0F9E9C5FC229}"/>
    <dgm:cxn modelId="{8675B32C-D2A2-491A-8B86-EA5237B477EE}" type="presOf" srcId="{911A98F8-21CD-44A2-A923-2304690A2068}" destId="{58AFD033-3BCD-4D7C-98C5-3C87326FA63E}" srcOrd="0" destOrd="0" presId="urn:microsoft.com/office/officeart/2005/8/layout/target3"/>
    <dgm:cxn modelId="{402C2D30-76DD-43C8-A7F6-4C1FB76C9A4D}" type="presOf" srcId="{CA43B0FB-4F67-406F-812F-64A8C70283A8}" destId="{E4FFF3BE-790E-4584-A115-5CA8277C56AB}" srcOrd="0" destOrd="0" presId="urn:microsoft.com/office/officeart/2005/8/layout/target3"/>
    <dgm:cxn modelId="{E4AA2D3B-F29C-40A2-8E38-AEA6D5D7A980}" srcId="{CA43B0FB-4F67-406F-812F-64A8C70283A8}" destId="{FC5B78DB-CA87-476B-AFBD-D273D2272263}" srcOrd="1" destOrd="0" parTransId="{FEDC0A2D-D53C-46C5-AAC7-A5212EAA83D7}" sibTransId="{33FEDFCB-587B-4849-BCE3-2DB21D506519}"/>
    <dgm:cxn modelId="{23B98265-77AF-4293-9B9A-1C34E16A3F99}" type="presOf" srcId="{9978BE00-AE5A-452E-9C49-048F45B9074F}" destId="{BC65E09B-E674-4A93-9FF0-14E52F315783}" srcOrd="1" destOrd="0" presId="urn:microsoft.com/office/officeart/2005/8/layout/target3"/>
    <dgm:cxn modelId="{93994646-10FA-4130-ABB8-759B736CCAC3}" type="presOf" srcId="{FC5B78DB-CA87-476B-AFBD-D273D2272263}" destId="{9717FEFD-FB7A-4F5A-92AD-DD233EB76DE5}" srcOrd="1" destOrd="0" presId="urn:microsoft.com/office/officeart/2005/8/layout/target3"/>
    <dgm:cxn modelId="{51036280-D1B1-443D-B3AA-06885216B60B}" type="presOf" srcId="{744265DF-33D2-40D6-A832-EB3570D35A40}" destId="{D363B993-B667-4D2E-B8E1-62D2BC51506F}" srcOrd="1" destOrd="0" presId="urn:microsoft.com/office/officeart/2005/8/layout/target3"/>
    <dgm:cxn modelId="{A31B698F-EE36-43E3-8CE8-B8F18FB3D2C2}" type="presOf" srcId="{9978BE00-AE5A-452E-9C49-048F45B9074F}" destId="{50E865BB-8BAE-45FD-9CA9-AAF121B26069}" srcOrd="0" destOrd="0" presId="urn:microsoft.com/office/officeart/2005/8/layout/target3"/>
    <dgm:cxn modelId="{CD02779D-F759-4AFB-A0C8-41E2F63724B5}" srcId="{CA43B0FB-4F67-406F-812F-64A8C70283A8}" destId="{9978BE00-AE5A-452E-9C49-048F45B9074F}" srcOrd="2" destOrd="0" parTransId="{80A9E107-A0ED-42F5-AED6-CEF4D163FD79}" sibTransId="{44D8101F-0B2D-48CD-87A0-C88F0072DB34}"/>
    <dgm:cxn modelId="{D84AD1A7-90DD-40AB-9D7A-95809D320376}" srcId="{CA43B0FB-4F67-406F-812F-64A8C70283A8}" destId="{911A98F8-21CD-44A2-A923-2304690A2068}" srcOrd="3" destOrd="0" parTransId="{01DA0D18-5F6F-403D-B028-3C8C2F224F24}" sibTransId="{820231A5-6F2A-4084-A2CB-EF8D10E5CBF0}"/>
    <dgm:cxn modelId="{ED1A71AF-3A7C-4FC6-8B54-D4EB7B6FC085}" type="presOf" srcId="{744265DF-33D2-40D6-A832-EB3570D35A40}" destId="{2D6692E3-6ABD-43A0-820A-543AE6869ADC}" srcOrd="0" destOrd="0" presId="urn:microsoft.com/office/officeart/2005/8/layout/target3"/>
    <dgm:cxn modelId="{BEA814C2-36BE-4A6C-82FD-C8A05062525A}" type="presOf" srcId="{911A98F8-21CD-44A2-A923-2304690A2068}" destId="{507BFAA2-2674-45D4-8859-6558D6AB7FFA}" srcOrd="1" destOrd="0" presId="urn:microsoft.com/office/officeart/2005/8/layout/target3"/>
    <dgm:cxn modelId="{8D6D24E2-18C4-4D50-BC03-D1E793470B3D}" type="presOf" srcId="{FC5B78DB-CA87-476B-AFBD-D273D2272263}" destId="{063F440D-F79B-4BFE-9759-FD5CC344E6FF}" srcOrd="0" destOrd="0" presId="urn:microsoft.com/office/officeart/2005/8/layout/target3"/>
    <dgm:cxn modelId="{6E31EC8E-83FF-433B-ABC1-B5344C12D511}" type="presParOf" srcId="{E4FFF3BE-790E-4584-A115-5CA8277C56AB}" destId="{5838F4D7-A934-4E17-9D09-0146B493DCFE}" srcOrd="0" destOrd="0" presId="urn:microsoft.com/office/officeart/2005/8/layout/target3"/>
    <dgm:cxn modelId="{4E2DD87D-86B4-48B2-BCCC-27CF688C19CD}" type="presParOf" srcId="{E4FFF3BE-790E-4584-A115-5CA8277C56AB}" destId="{545F4A4B-6054-4102-A75D-294209BCA4E3}" srcOrd="1" destOrd="0" presId="urn:microsoft.com/office/officeart/2005/8/layout/target3"/>
    <dgm:cxn modelId="{6552EA10-CBAF-4BB7-A32E-A874F4CAA126}" type="presParOf" srcId="{E4FFF3BE-790E-4584-A115-5CA8277C56AB}" destId="{2D6692E3-6ABD-43A0-820A-543AE6869ADC}" srcOrd="2" destOrd="0" presId="urn:microsoft.com/office/officeart/2005/8/layout/target3"/>
    <dgm:cxn modelId="{4FF84D68-D01C-47DB-B5F4-A178F2989E8F}" type="presParOf" srcId="{E4FFF3BE-790E-4584-A115-5CA8277C56AB}" destId="{36739DE5-296E-4F76-9758-F439D7ACE705}" srcOrd="3" destOrd="0" presId="urn:microsoft.com/office/officeart/2005/8/layout/target3"/>
    <dgm:cxn modelId="{B551F3E7-9672-4546-AB4D-B81B9C7069AC}" type="presParOf" srcId="{E4FFF3BE-790E-4584-A115-5CA8277C56AB}" destId="{B3CE4580-4459-438D-A00A-FC3467D91024}" srcOrd="4" destOrd="0" presId="urn:microsoft.com/office/officeart/2005/8/layout/target3"/>
    <dgm:cxn modelId="{EB86003B-7ED3-4721-B3BC-21FF69DE2CA2}" type="presParOf" srcId="{E4FFF3BE-790E-4584-A115-5CA8277C56AB}" destId="{063F440D-F79B-4BFE-9759-FD5CC344E6FF}" srcOrd="5" destOrd="0" presId="urn:microsoft.com/office/officeart/2005/8/layout/target3"/>
    <dgm:cxn modelId="{2F8F505B-6C1A-490F-8EF8-F1660BF275F3}" type="presParOf" srcId="{E4FFF3BE-790E-4584-A115-5CA8277C56AB}" destId="{6E34FB6B-99E8-4484-9217-0FDE91D7B4B1}" srcOrd="6" destOrd="0" presId="urn:microsoft.com/office/officeart/2005/8/layout/target3"/>
    <dgm:cxn modelId="{00BB4A0C-DBCE-4138-972F-871365518EAF}" type="presParOf" srcId="{E4FFF3BE-790E-4584-A115-5CA8277C56AB}" destId="{7B902FBE-4CA4-422E-9F39-7D6544A3F2FA}" srcOrd="7" destOrd="0" presId="urn:microsoft.com/office/officeart/2005/8/layout/target3"/>
    <dgm:cxn modelId="{C23B4E12-8812-4CAA-8F48-79DE203233F7}" type="presParOf" srcId="{E4FFF3BE-790E-4584-A115-5CA8277C56AB}" destId="{50E865BB-8BAE-45FD-9CA9-AAF121B26069}" srcOrd="8" destOrd="0" presId="urn:microsoft.com/office/officeart/2005/8/layout/target3"/>
    <dgm:cxn modelId="{D8E5FA8D-1C0C-4B47-97A0-3D99165C0E76}" type="presParOf" srcId="{E4FFF3BE-790E-4584-A115-5CA8277C56AB}" destId="{B002DEC0-25E2-4AB9-BC5A-CD0E5E574675}" srcOrd="9" destOrd="0" presId="urn:microsoft.com/office/officeart/2005/8/layout/target3"/>
    <dgm:cxn modelId="{F3369D49-12D6-489D-A066-ED3958A2BAE5}" type="presParOf" srcId="{E4FFF3BE-790E-4584-A115-5CA8277C56AB}" destId="{9320271D-40E1-4A1B-BC4C-A76B576B0405}" srcOrd="10" destOrd="0" presId="urn:microsoft.com/office/officeart/2005/8/layout/target3"/>
    <dgm:cxn modelId="{1463BC62-5021-481E-9284-869988DCDE62}" type="presParOf" srcId="{E4FFF3BE-790E-4584-A115-5CA8277C56AB}" destId="{58AFD033-3BCD-4D7C-98C5-3C87326FA63E}" srcOrd="11" destOrd="0" presId="urn:microsoft.com/office/officeart/2005/8/layout/target3"/>
    <dgm:cxn modelId="{12F2EEA1-FE53-47A6-BAF1-369C386C20DD}" type="presParOf" srcId="{E4FFF3BE-790E-4584-A115-5CA8277C56AB}" destId="{D363B993-B667-4D2E-B8E1-62D2BC51506F}" srcOrd="12" destOrd="0" presId="urn:microsoft.com/office/officeart/2005/8/layout/target3"/>
    <dgm:cxn modelId="{58B10A96-8299-4135-984D-FC0522A1478D}" type="presParOf" srcId="{E4FFF3BE-790E-4584-A115-5CA8277C56AB}" destId="{9717FEFD-FB7A-4F5A-92AD-DD233EB76DE5}" srcOrd="13" destOrd="0" presId="urn:microsoft.com/office/officeart/2005/8/layout/target3"/>
    <dgm:cxn modelId="{5D50E7F7-4A93-44BD-9487-94288CDF7DAB}" type="presParOf" srcId="{E4FFF3BE-790E-4584-A115-5CA8277C56AB}" destId="{BC65E09B-E674-4A93-9FF0-14E52F315783}" srcOrd="14" destOrd="0" presId="urn:microsoft.com/office/officeart/2005/8/layout/target3"/>
    <dgm:cxn modelId="{2449FA83-98E3-4F76-A267-4AD4866F580E}" type="presParOf" srcId="{E4FFF3BE-790E-4584-A115-5CA8277C56AB}" destId="{507BFAA2-2674-45D4-8859-6558D6AB7FFA}"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52921-4540-46BF-A32D-7C26902BD39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7F17E618-BBC5-4E7C-8AD3-6F03FEEE8819}">
      <dgm:prSet phldrT="[Text]"/>
      <dgm:spPr/>
      <dgm:t>
        <a:bodyPr/>
        <a:lstStyle/>
        <a:p>
          <a:r>
            <a:rPr lang="en-US" dirty="0"/>
            <a:t>SAQA</a:t>
          </a:r>
        </a:p>
      </dgm:t>
    </dgm:pt>
    <dgm:pt modelId="{C4361A9A-415A-4E3F-89A0-EAB70B1680C3}" type="parTrans" cxnId="{D99F70CA-93DC-437C-A67B-87E51B39E78B}">
      <dgm:prSet/>
      <dgm:spPr/>
      <dgm:t>
        <a:bodyPr/>
        <a:lstStyle/>
        <a:p>
          <a:endParaRPr lang="en-US"/>
        </a:p>
      </dgm:t>
    </dgm:pt>
    <dgm:pt modelId="{F082F4E2-C938-4574-BD39-5B759618545F}" type="sibTrans" cxnId="{D99F70CA-93DC-437C-A67B-87E51B39E78B}">
      <dgm:prSet/>
      <dgm:spPr/>
      <dgm:t>
        <a:bodyPr/>
        <a:lstStyle/>
        <a:p>
          <a:endParaRPr lang="en-US"/>
        </a:p>
      </dgm:t>
    </dgm:pt>
    <dgm:pt modelId="{E3E87A81-9111-4D4E-8C1A-74C88261FDEC}">
      <dgm:prSet phldrT="[Text]"/>
      <dgm:spPr/>
      <dgm:t>
        <a:bodyPr/>
        <a:lstStyle/>
        <a:p>
          <a:r>
            <a:rPr lang="en-US" dirty="0"/>
            <a:t>CHE</a:t>
          </a:r>
        </a:p>
      </dgm:t>
    </dgm:pt>
    <dgm:pt modelId="{FC5B8AB7-8111-4598-9B56-5635E2C38611}" type="parTrans" cxnId="{47A6C4A2-6512-4EC1-8B5A-01C288FF3A10}">
      <dgm:prSet/>
      <dgm:spPr/>
      <dgm:t>
        <a:bodyPr/>
        <a:lstStyle/>
        <a:p>
          <a:endParaRPr lang="en-US"/>
        </a:p>
      </dgm:t>
    </dgm:pt>
    <dgm:pt modelId="{42415C4D-97F5-417D-BE74-C633F0E1AB72}" type="sibTrans" cxnId="{47A6C4A2-6512-4EC1-8B5A-01C288FF3A10}">
      <dgm:prSet/>
      <dgm:spPr/>
      <dgm:t>
        <a:bodyPr/>
        <a:lstStyle/>
        <a:p>
          <a:endParaRPr lang="en-US"/>
        </a:p>
      </dgm:t>
    </dgm:pt>
    <dgm:pt modelId="{1173C397-CCB2-4A1C-B33E-E520CB4D9795}">
      <dgm:prSet phldrT="[Text]"/>
      <dgm:spPr/>
      <dgm:t>
        <a:bodyPr/>
        <a:lstStyle/>
        <a:p>
          <a:r>
            <a:rPr lang="en-US" dirty="0"/>
            <a:t>QCTO</a:t>
          </a:r>
        </a:p>
      </dgm:t>
    </dgm:pt>
    <dgm:pt modelId="{7F80B439-0D37-4FAC-AC75-CB9DFE7B9E15}" type="parTrans" cxnId="{1A19D888-8109-4B52-BCE7-16C0728CE91B}">
      <dgm:prSet/>
      <dgm:spPr/>
      <dgm:t>
        <a:bodyPr/>
        <a:lstStyle/>
        <a:p>
          <a:endParaRPr lang="en-US"/>
        </a:p>
      </dgm:t>
    </dgm:pt>
    <dgm:pt modelId="{94CE2899-B0D3-4AA7-ADF2-B18929DB2CAC}" type="sibTrans" cxnId="{1A19D888-8109-4B52-BCE7-16C0728CE91B}">
      <dgm:prSet/>
      <dgm:spPr/>
      <dgm:t>
        <a:bodyPr/>
        <a:lstStyle/>
        <a:p>
          <a:endParaRPr lang="en-US"/>
        </a:p>
      </dgm:t>
    </dgm:pt>
    <dgm:pt modelId="{38DEA8B8-8145-421A-83AD-17EC6065572D}">
      <dgm:prSet phldrT="[Text]"/>
      <dgm:spPr/>
      <dgm:t>
        <a:bodyPr/>
        <a:lstStyle/>
        <a:p>
          <a:r>
            <a:rPr lang="en-US" dirty="0"/>
            <a:t>Umalusi</a:t>
          </a:r>
        </a:p>
      </dgm:t>
    </dgm:pt>
    <dgm:pt modelId="{04312635-EB40-4628-B7D5-35F6AE4A789A}" type="parTrans" cxnId="{8E2DD7E9-32C8-418A-92E2-F901EE3B3666}">
      <dgm:prSet/>
      <dgm:spPr/>
      <dgm:t>
        <a:bodyPr/>
        <a:lstStyle/>
        <a:p>
          <a:endParaRPr lang="en-US"/>
        </a:p>
      </dgm:t>
    </dgm:pt>
    <dgm:pt modelId="{47E63053-9CA3-4BF8-AB33-E2CEDDD640D3}" type="sibTrans" cxnId="{8E2DD7E9-32C8-418A-92E2-F901EE3B3666}">
      <dgm:prSet/>
      <dgm:spPr/>
      <dgm:t>
        <a:bodyPr/>
        <a:lstStyle/>
        <a:p>
          <a:endParaRPr lang="en-US"/>
        </a:p>
      </dgm:t>
    </dgm:pt>
    <dgm:pt modelId="{7985A971-2F93-49E5-BF73-B5E64279C62E}" type="pres">
      <dgm:prSet presAssocID="{BC052921-4540-46BF-A32D-7C26902BD39A}" presName="Name0" presStyleCnt="0">
        <dgm:presLayoutVars>
          <dgm:chMax val="11"/>
          <dgm:chPref val="11"/>
          <dgm:dir/>
          <dgm:resizeHandles/>
        </dgm:presLayoutVars>
      </dgm:prSet>
      <dgm:spPr/>
    </dgm:pt>
    <dgm:pt modelId="{80880C6B-E567-4C9A-95B9-7FD4E4977001}" type="pres">
      <dgm:prSet presAssocID="{38DEA8B8-8145-421A-83AD-17EC6065572D}" presName="Accent4" presStyleCnt="0"/>
      <dgm:spPr/>
    </dgm:pt>
    <dgm:pt modelId="{EE7ED10F-F369-4E73-B2E3-0CC1314E9B41}" type="pres">
      <dgm:prSet presAssocID="{38DEA8B8-8145-421A-83AD-17EC6065572D}" presName="Accent" presStyleLbl="node1" presStyleIdx="0" presStyleCnt="4"/>
      <dgm:spPr/>
    </dgm:pt>
    <dgm:pt modelId="{BF6ABCA1-D1BA-4365-9E58-86CE5D275492}" type="pres">
      <dgm:prSet presAssocID="{38DEA8B8-8145-421A-83AD-17EC6065572D}" presName="ParentBackground4" presStyleCnt="0"/>
      <dgm:spPr/>
    </dgm:pt>
    <dgm:pt modelId="{52D93795-1D2E-4D7E-9008-DE85D396E2BD}" type="pres">
      <dgm:prSet presAssocID="{38DEA8B8-8145-421A-83AD-17EC6065572D}" presName="ParentBackground" presStyleLbl="fgAcc1" presStyleIdx="0" presStyleCnt="4"/>
      <dgm:spPr/>
    </dgm:pt>
    <dgm:pt modelId="{8505A878-EF02-4487-B177-216023539D21}" type="pres">
      <dgm:prSet presAssocID="{38DEA8B8-8145-421A-83AD-17EC6065572D}" presName="Parent4" presStyleLbl="revTx" presStyleIdx="0" presStyleCnt="0">
        <dgm:presLayoutVars>
          <dgm:chMax val="1"/>
          <dgm:chPref val="1"/>
          <dgm:bulletEnabled val="1"/>
        </dgm:presLayoutVars>
      </dgm:prSet>
      <dgm:spPr/>
    </dgm:pt>
    <dgm:pt modelId="{F3167D6D-F837-4AB2-9F94-F9194FD1C85E}" type="pres">
      <dgm:prSet presAssocID="{1173C397-CCB2-4A1C-B33E-E520CB4D9795}" presName="Accent3" presStyleCnt="0"/>
      <dgm:spPr/>
    </dgm:pt>
    <dgm:pt modelId="{D70D184C-DD3D-4394-AC5D-67403C63FC84}" type="pres">
      <dgm:prSet presAssocID="{1173C397-CCB2-4A1C-B33E-E520CB4D9795}" presName="Accent" presStyleLbl="node1" presStyleIdx="1" presStyleCnt="4"/>
      <dgm:spPr/>
    </dgm:pt>
    <dgm:pt modelId="{9AC56118-2AF3-4077-A921-3D78F075C9B1}" type="pres">
      <dgm:prSet presAssocID="{1173C397-CCB2-4A1C-B33E-E520CB4D9795}" presName="ParentBackground3" presStyleCnt="0"/>
      <dgm:spPr/>
    </dgm:pt>
    <dgm:pt modelId="{FE711758-E19A-48B3-A4E9-163E25005725}" type="pres">
      <dgm:prSet presAssocID="{1173C397-CCB2-4A1C-B33E-E520CB4D9795}" presName="ParentBackground" presStyleLbl="fgAcc1" presStyleIdx="1" presStyleCnt="4"/>
      <dgm:spPr/>
    </dgm:pt>
    <dgm:pt modelId="{A6BEEA42-FDFC-4CD0-8E32-911FE554AC14}" type="pres">
      <dgm:prSet presAssocID="{1173C397-CCB2-4A1C-B33E-E520CB4D9795}" presName="Parent3" presStyleLbl="revTx" presStyleIdx="0" presStyleCnt="0">
        <dgm:presLayoutVars>
          <dgm:chMax val="1"/>
          <dgm:chPref val="1"/>
          <dgm:bulletEnabled val="1"/>
        </dgm:presLayoutVars>
      </dgm:prSet>
      <dgm:spPr/>
    </dgm:pt>
    <dgm:pt modelId="{F36494BA-F0F9-4197-AB97-8259EC125070}" type="pres">
      <dgm:prSet presAssocID="{E3E87A81-9111-4D4E-8C1A-74C88261FDEC}" presName="Accent2" presStyleCnt="0"/>
      <dgm:spPr/>
    </dgm:pt>
    <dgm:pt modelId="{586D300D-F41C-451E-B171-3802404179A8}" type="pres">
      <dgm:prSet presAssocID="{E3E87A81-9111-4D4E-8C1A-74C88261FDEC}" presName="Accent" presStyleLbl="node1" presStyleIdx="2" presStyleCnt="4"/>
      <dgm:spPr/>
    </dgm:pt>
    <dgm:pt modelId="{CE31E1CE-234E-4A2A-919E-C533B6504B89}" type="pres">
      <dgm:prSet presAssocID="{E3E87A81-9111-4D4E-8C1A-74C88261FDEC}" presName="ParentBackground2" presStyleCnt="0"/>
      <dgm:spPr/>
    </dgm:pt>
    <dgm:pt modelId="{E674B665-95DE-45B1-9DDC-3E3EA2134D74}" type="pres">
      <dgm:prSet presAssocID="{E3E87A81-9111-4D4E-8C1A-74C88261FDEC}" presName="ParentBackground" presStyleLbl="fgAcc1" presStyleIdx="2" presStyleCnt="4"/>
      <dgm:spPr/>
    </dgm:pt>
    <dgm:pt modelId="{E83AFD5A-6F68-42E2-996F-DD7355581AA8}" type="pres">
      <dgm:prSet presAssocID="{E3E87A81-9111-4D4E-8C1A-74C88261FDEC}" presName="Parent2" presStyleLbl="revTx" presStyleIdx="0" presStyleCnt="0">
        <dgm:presLayoutVars>
          <dgm:chMax val="1"/>
          <dgm:chPref val="1"/>
          <dgm:bulletEnabled val="1"/>
        </dgm:presLayoutVars>
      </dgm:prSet>
      <dgm:spPr/>
    </dgm:pt>
    <dgm:pt modelId="{EE4E7474-BA54-4406-9574-E12895A8E0DA}" type="pres">
      <dgm:prSet presAssocID="{7F17E618-BBC5-4E7C-8AD3-6F03FEEE8819}" presName="Accent1" presStyleCnt="0"/>
      <dgm:spPr/>
    </dgm:pt>
    <dgm:pt modelId="{F378D7EE-C970-4BDC-8C0E-47B95C120BB2}" type="pres">
      <dgm:prSet presAssocID="{7F17E618-BBC5-4E7C-8AD3-6F03FEEE8819}" presName="Accent" presStyleLbl="node1" presStyleIdx="3" presStyleCnt="4"/>
      <dgm:spPr/>
    </dgm:pt>
    <dgm:pt modelId="{6F89830E-6C40-4B10-844E-D39177CDF896}" type="pres">
      <dgm:prSet presAssocID="{7F17E618-BBC5-4E7C-8AD3-6F03FEEE8819}" presName="ParentBackground1" presStyleCnt="0"/>
      <dgm:spPr/>
    </dgm:pt>
    <dgm:pt modelId="{3D775463-2F8C-43DF-A901-670DEC2D1DB2}" type="pres">
      <dgm:prSet presAssocID="{7F17E618-BBC5-4E7C-8AD3-6F03FEEE8819}" presName="ParentBackground" presStyleLbl="fgAcc1" presStyleIdx="3" presStyleCnt="4"/>
      <dgm:spPr/>
    </dgm:pt>
    <dgm:pt modelId="{BADBCA36-4D3D-4E84-AD0A-D5CDE151051A}" type="pres">
      <dgm:prSet presAssocID="{7F17E618-BBC5-4E7C-8AD3-6F03FEEE8819}" presName="Parent1" presStyleLbl="revTx" presStyleIdx="0" presStyleCnt="0">
        <dgm:presLayoutVars>
          <dgm:chMax val="1"/>
          <dgm:chPref val="1"/>
          <dgm:bulletEnabled val="1"/>
        </dgm:presLayoutVars>
      </dgm:prSet>
      <dgm:spPr/>
    </dgm:pt>
  </dgm:ptLst>
  <dgm:cxnLst>
    <dgm:cxn modelId="{660E0302-614B-4BC9-AA6D-3D6D7C701D26}" type="presOf" srcId="{1173C397-CCB2-4A1C-B33E-E520CB4D9795}" destId="{A6BEEA42-FDFC-4CD0-8E32-911FE554AC14}" srcOrd="1" destOrd="0" presId="urn:microsoft.com/office/officeart/2011/layout/CircleProcess"/>
    <dgm:cxn modelId="{DF27AC11-7117-4BA0-A30B-A130E68FDD0E}" type="presOf" srcId="{7F17E618-BBC5-4E7C-8AD3-6F03FEEE8819}" destId="{3D775463-2F8C-43DF-A901-670DEC2D1DB2}" srcOrd="0" destOrd="0" presId="urn:microsoft.com/office/officeart/2011/layout/CircleProcess"/>
    <dgm:cxn modelId="{4C6F745E-4B0E-40F1-8D54-D0841B97D7F1}" type="presOf" srcId="{38DEA8B8-8145-421A-83AD-17EC6065572D}" destId="{8505A878-EF02-4487-B177-216023539D21}" srcOrd="1" destOrd="0" presId="urn:microsoft.com/office/officeart/2011/layout/CircleProcess"/>
    <dgm:cxn modelId="{6CA4F363-2AA8-483D-8DD4-DEAD5BF5D5AF}" type="presOf" srcId="{BC052921-4540-46BF-A32D-7C26902BD39A}" destId="{7985A971-2F93-49E5-BF73-B5E64279C62E}" srcOrd="0" destOrd="0" presId="urn:microsoft.com/office/officeart/2011/layout/CircleProcess"/>
    <dgm:cxn modelId="{0F099658-4B39-4358-A7B2-13D5B6FBF544}" type="presOf" srcId="{E3E87A81-9111-4D4E-8C1A-74C88261FDEC}" destId="{E83AFD5A-6F68-42E2-996F-DD7355581AA8}" srcOrd="1" destOrd="0" presId="urn:microsoft.com/office/officeart/2011/layout/CircleProcess"/>
    <dgm:cxn modelId="{1A19D888-8109-4B52-BCE7-16C0728CE91B}" srcId="{BC052921-4540-46BF-A32D-7C26902BD39A}" destId="{1173C397-CCB2-4A1C-B33E-E520CB4D9795}" srcOrd="2" destOrd="0" parTransId="{7F80B439-0D37-4FAC-AC75-CB9DFE7B9E15}" sibTransId="{94CE2899-B0D3-4AA7-ADF2-B18929DB2CAC}"/>
    <dgm:cxn modelId="{C609A18C-B77C-4901-BBB9-5CCA2A79164C}" type="presOf" srcId="{38DEA8B8-8145-421A-83AD-17EC6065572D}" destId="{52D93795-1D2E-4D7E-9008-DE85D396E2BD}" srcOrd="0" destOrd="0" presId="urn:microsoft.com/office/officeart/2011/layout/CircleProcess"/>
    <dgm:cxn modelId="{CCB4D39A-28D2-4884-B770-BB5E5D1C200B}" type="presOf" srcId="{E3E87A81-9111-4D4E-8C1A-74C88261FDEC}" destId="{E674B665-95DE-45B1-9DDC-3E3EA2134D74}" srcOrd="0" destOrd="0" presId="urn:microsoft.com/office/officeart/2011/layout/CircleProcess"/>
    <dgm:cxn modelId="{47A6C4A2-6512-4EC1-8B5A-01C288FF3A10}" srcId="{BC052921-4540-46BF-A32D-7C26902BD39A}" destId="{E3E87A81-9111-4D4E-8C1A-74C88261FDEC}" srcOrd="1" destOrd="0" parTransId="{FC5B8AB7-8111-4598-9B56-5635E2C38611}" sibTransId="{42415C4D-97F5-417D-BE74-C633F0E1AB72}"/>
    <dgm:cxn modelId="{CD98A9B0-888E-4260-A4F3-65D7F3806D9F}" type="presOf" srcId="{7F17E618-BBC5-4E7C-8AD3-6F03FEEE8819}" destId="{BADBCA36-4D3D-4E84-AD0A-D5CDE151051A}" srcOrd="1" destOrd="0" presId="urn:microsoft.com/office/officeart/2011/layout/CircleProcess"/>
    <dgm:cxn modelId="{D99F70CA-93DC-437C-A67B-87E51B39E78B}" srcId="{BC052921-4540-46BF-A32D-7C26902BD39A}" destId="{7F17E618-BBC5-4E7C-8AD3-6F03FEEE8819}" srcOrd="0" destOrd="0" parTransId="{C4361A9A-415A-4E3F-89A0-EAB70B1680C3}" sibTransId="{F082F4E2-C938-4574-BD39-5B759618545F}"/>
    <dgm:cxn modelId="{7C53B0E9-F40B-48FB-B405-6FAEB500E625}" type="presOf" srcId="{1173C397-CCB2-4A1C-B33E-E520CB4D9795}" destId="{FE711758-E19A-48B3-A4E9-163E25005725}" srcOrd="0" destOrd="0" presId="urn:microsoft.com/office/officeart/2011/layout/CircleProcess"/>
    <dgm:cxn modelId="{8E2DD7E9-32C8-418A-92E2-F901EE3B3666}" srcId="{BC052921-4540-46BF-A32D-7C26902BD39A}" destId="{38DEA8B8-8145-421A-83AD-17EC6065572D}" srcOrd="3" destOrd="0" parTransId="{04312635-EB40-4628-B7D5-35F6AE4A789A}" sibTransId="{47E63053-9CA3-4BF8-AB33-E2CEDDD640D3}"/>
    <dgm:cxn modelId="{B1384D80-7551-4273-9850-2F5217286E17}" type="presParOf" srcId="{7985A971-2F93-49E5-BF73-B5E64279C62E}" destId="{80880C6B-E567-4C9A-95B9-7FD4E4977001}" srcOrd="0" destOrd="0" presId="urn:microsoft.com/office/officeart/2011/layout/CircleProcess"/>
    <dgm:cxn modelId="{AFCD8F43-4348-447D-9A74-C5A1D6F9759F}" type="presParOf" srcId="{80880C6B-E567-4C9A-95B9-7FD4E4977001}" destId="{EE7ED10F-F369-4E73-B2E3-0CC1314E9B41}" srcOrd="0" destOrd="0" presId="urn:microsoft.com/office/officeart/2011/layout/CircleProcess"/>
    <dgm:cxn modelId="{01247EF2-CAEE-470A-9AC5-DB17ED9B2443}" type="presParOf" srcId="{7985A971-2F93-49E5-BF73-B5E64279C62E}" destId="{BF6ABCA1-D1BA-4365-9E58-86CE5D275492}" srcOrd="1" destOrd="0" presId="urn:microsoft.com/office/officeart/2011/layout/CircleProcess"/>
    <dgm:cxn modelId="{D4188F76-0F64-4634-BF66-333193E7B365}" type="presParOf" srcId="{BF6ABCA1-D1BA-4365-9E58-86CE5D275492}" destId="{52D93795-1D2E-4D7E-9008-DE85D396E2BD}" srcOrd="0" destOrd="0" presId="urn:microsoft.com/office/officeart/2011/layout/CircleProcess"/>
    <dgm:cxn modelId="{F7CBF140-1D1F-4E30-860B-51C08E79E525}" type="presParOf" srcId="{7985A971-2F93-49E5-BF73-B5E64279C62E}" destId="{8505A878-EF02-4487-B177-216023539D21}" srcOrd="2" destOrd="0" presId="urn:microsoft.com/office/officeart/2011/layout/CircleProcess"/>
    <dgm:cxn modelId="{44DFFE10-E8D8-4E9E-BEA2-41AE98A40766}" type="presParOf" srcId="{7985A971-2F93-49E5-BF73-B5E64279C62E}" destId="{F3167D6D-F837-4AB2-9F94-F9194FD1C85E}" srcOrd="3" destOrd="0" presId="urn:microsoft.com/office/officeart/2011/layout/CircleProcess"/>
    <dgm:cxn modelId="{F6F4BC48-7972-40FB-88A2-CB1F25CE5121}" type="presParOf" srcId="{F3167D6D-F837-4AB2-9F94-F9194FD1C85E}" destId="{D70D184C-DD3D-4394-AC5D-67403C63FC84}" srcOrd="0" destOrd="0" presId="urn:microsoft.com/office/officeart/2011/layout/CircleProcess"/>
    <dgm:cxn modelId="{4948B134-FD13-4F4B-955A-42CA76B2D1B8}" type="presParOf" srcId="{7985A971-2F93-49E5-BF73-B5E64279C62E}" destId="{9AC56118-2AF3-4077-A921-3D78F075C9B1}" srcOrd="4" destOrd="0" presId="urn:microsoft.com/office/officeart/2011/layout/CircleProcess"/>
    <dgm:cxn modelId="{66B6CB83-30CF-4FDE-983F-1EAF3F61641D}" type="presParOf" srcId="{9AC56118-2AF3-4077-A921-3D78F075C9B1}" destId="{FE711758-E19A-48B3-A4E9-163E25005725}" srcOrd="0" destOrd="0" presId="urn:microsoft.com/office/officeart/2011/layout/CircleProcess"/>
    <dgm:cxn modelId="{B9D92AC6-D6FD-47AF-AF0F-E29149E1B14A}" type="presParOf" srcId="{7985A971-2F93-49E5-BF73-B5E64279C62E}" destId="{A6BEEA42-FDFC-4CD0-8E32-911FE554AC14}" srcOrd="5" destOrd="0" presId="urn:microsoft.com/office/officeart/2011/layout/CircleProcess"/>
    <dgm:cxn modelId="{723F4FBA-2EE0-4FA2-8BA6-1BF1C75FB9DD}" type="presParOf" srcId="{7985A971-2F93-49E5-BF73-B5E64279C62E}" destId="{F36494BA-F0F9-4197-AB97-8259EC125070}" srcOrd="6" destOrd="0" presId="urn:microsoft.com/office/officeart/2011/layout/CircleProcess"/>
    <dgm:cxn modelId="{1033469E-8EB0-4D93-A76C-B886AC8F9C5D}" type="presParOf" srcId="{F36494BA-F0F9-4197-AB97-8259EC125070}" destId="{586D300D-F41C-451E-B171-3802404179A8}" srcOrd="0" destOrd="0" presId="urn:microsoft.com/office/officeart/2011/layout/CircleProcess"/>
    <dgm:cxn modelId="{4934B059-AC60-4EB9-A3C6-7F5107964A2A}" type="presParOf" srcId="{7985A971-2F93-49E5-BF73-B5E64279C62E}" destId="{CE31E1CE-234E-4A2A-919E-C533B6504B89}" srcOrd="7" destOrd="0" presId="urn:microsoft.com/office/officeart/2011/layout/CircleProcess"/>
    <dgm:cxn modelId="{3FEC5FCE-3C62-466B-9546-A8823D1FDDC4}" type="presParOf" srcId="{CE31E1CE-234E-4A2A-919E-C533B6504B89}" destId="{E674B665-95DE-45B1-9DDC-3E3EA2134D74}" srcOrd="0" destOrd="0" presId="urn:microsoft.com/office/officeart/2011/layout/CircleProcess"/>
    <dgm:cxn modelId="{630D93C5-3AEB-4D87-99C9-E64AB2679404}" type="presParOf" srcId="{7985A971-2F93-49E5-BF73-B5E64279C62E}" destId="{E83AFD5A-6F68-42E2-996F-DD7355581AA8}" srcOrd="8" destOrd="0" presId="urn:microsoft.com/office/officeart/2011/layout/CircleProcess"/>
    <dgm:cxn modelId="{0EC5E830-45D8-4A91-A71E-79A21DDB563C}" type="presParOf" srcId="{7985A971-2F93-49E5-BF73-B5E64279C62E}" destId="{EE4E7474-BA54-4406-9574-E12895A8E0DA}" srcOrd="9" destOrd="0" presId="urn:microsoft.com/office/officeart/2011/layout/CircleProcess"/>
    <dgm:cxn modelId="{7B47A40E-BBEE-4ADC-868B-06274D0DCAF8}" type="presParOf" srcId="{EE4E7474-BA54-4406-9574-E12895A8E0DA}" destId="{F378D7EE-C970-4BDC-8C0E-47B95C120BB2}" srcOrd="0" destOrd="0" presId="urn:microsoft.com/office/officeart/2011/layout/CircleProcess"/>
    <dgm:cxn modelId="{6D8CF217-1D6C-44D7-8AFE-B84CCBBA3AAB}" type="presParOf" srcId="{7985A971-2F93-49E5-BF73-B5E64279C62E}" destId="{6F89830E-6C40-4B10-844E-D39177CDF896}" srcOrd="10" destOrd="0" presId="urn:microsoft.com/office/officeart/2011/layout/CircleProcess"/>
    <dgm:cxn modelId="{E886BA10-8CFF-4BF3-B335-633E4FA8C3C9}" type="presParOf" srcId="{6F89830E-6C40-4B10-844E-D39177CDF896}" destId="{3D775463-2F8C-43DF-A901-670DEC2D1DB2}" srcOrd="0" destOrd="0" presId="urn:microsoft.com/office/officeart/2011/layout/CircleProcess"/>
    <dgm:cxn modelId="{18D15DC5-E989-4413-BD85-783FD982B9E3}" type="presParOf" srcId="{7985A971-2F93-49E5-BF73-B5E64279C62E}" destId="{BADBCA36-4D3D-4E84-AD0A-D5CDE151051A}"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52921-4540-46BF-A32D-7C26902BD39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7F17E618-BBC5-4E7C-8AD3-6F03FEEE8819}">
      <dgm:prSet phldrT="[Text]"/>
      <dgm:spPr/>
      <dgm:t>
        <a:bodyPr/>
        <a:lstStyle/>
        <a:p>
          <a:r>
            <a:rPr lang="en-US" dirty="0"/>
            <a:t>SAQA</a:t>
          </a:r>
        </a:p>
      </dgm:t>
    </dgm:pt>
    <dgm:pt modelId="{C4361A9A-415A-4E3F-89A0-EAB70B1680C3}" type="parTrans" cxnId="{D99F70CA-93DC-437C-A67B-87E51B39E78B}">
      <dgm:prSet/>
      <dgm:spPr/>
      <dgm:t>
        <a:bodyPr/>
        <a:lstStyle/>
        <a:p>
          <a:endParaRPr lang="en-US"/>
        </a:p>
      </dgm:t>
    </dgm:pt>
    <dgm:pt modelId="{F082F4E2-C938-4574-BD39-5B759618545F}" type="sibTrans" cxnId="{D99F70CA-93DC-437C-A67B-87E51B39E78B}">
      <dgm:prSet/>
      <dgm:spPr/>
      <dgm:t>
        <a:bodyPr/>
        <a:lstStyle/>
        <a:p>
          <a:endParaRPr lang="en-US"/>
        </a:p>
      </dgm:t>
    </dgm:pt>
    <dgm:pt modelId="{E3E87A81-9111-4D4E-8C1A-74C88261FDEC}">
      <dgm:prSet phldrT="[Text]"/>
      <dgm:spPr/>
      <dgm:t>
        <a:bodyPr/>
        <a:lstStyle/>
        <a:p>
          <a:r>
            <a:rPr lang="en-US" dirty="0"/>
            <a:t>CHE</a:t>
          </a:r>
        </a:p>
      </dgm:t>
    </dgm:pt>
    <dgm:pt modelId="{FC5B8AB7-8111-4598-9B56-5635E2C38611}" type="parTrans" cxnId="{47A6C4A2-6512-4EC1-8B5A-01C288FF3A10}">
      <dgm:prSet/>
      <dgm:spPr/>
      <dgm:t>
        <a:bodyPr/>
        <a:lstStyle/>
        <a:p>
          <a:endParaRPr lang="en-US"/>
        </a:p>
      </dgm:t>
    </dgm:pt>
    <dgm:pt modelId="{42415C4D-97F5-417D-BE74-C633F0E1AB72}" type="sibTrans" cxnId="{47A6C4A2-6512-4EC1-8B5A-01C288FF3A10}">
      <dgm:prSet/>
      <dgm:spPr/>
      <dgm:t>
        <a:bodyPr/>
        <a:lstStyle/>
        <a:p>
          <a:endParaRPr lang="en-US"/>
        </a:p>
      </dgm:t>
    </dgm:pt>
    <dgm:pt modelId="{1173C397-CCB2-4A1C-B33E-E520CB4D9795}">
      <dgm:prSet phldrT="[Text]"/>
      <dgm:spPr/>
      <dgm:t>
        <a:bodyPr/>
        <a:lstStyle/>
        <a:p>
          <a:r>
            <a:rPr lang="en-US" dirty="0"/>
            <a:t>QCTO</a:t>
          </a:r>
        </a:p>
      </dgm:t>
    </dgm:pt>
    <dgm:pt modelId="{7F80B439-0D37-4FAC-AC75-CB9DFE7B9E15}" type="parTrans" cxnId="{1A19D888-8109-4B52-BCE7-16C0728CE91B}">
      <dgm:prSet/>
      <dgm:spPr/>
      <dgm:t>
        <a:bodyPr/>
        <a:lstStyle/>
        <a:p>
          <a:endParaRPr lang="en-US"/>
        </a:p>
      </dgm:t>
    </dgm:pt>
    <dgm:pt modelId="{94CE2899-B0D3-4AA7-ADF2-B18929DB2CAC}" type="sibTrans" cxnId="{1A19D888-8109-4B52-BCE7-16C0728CE91B}">
      <dgm:prSet/>
      <dgm:spPr/>
      <dgm:t>
        <a:bodyPr/>
        <a:lstStyle/>
        <a:p>
          <a:endParaRPr lang="en-US"/>
        </a:p>
      </dgm:t>
    </dgm:pt>
    <dgm:pt modelId="{38DEA8B8-8145-421A-83AD-17EC6065572D}">
      <dgm:prSet phldrT="[Text]"/>
      <dgm:spPr/>
      <dgm:t>
        <a:bodyPr/>
        <a:lstStyle/>
        <a:p>
          <a:r>
            <a:rPr lang="en-US" dirty="0"/>
            <a:t>Umalusi</a:t>
          </a:r>
        </a:p>
      </dgm:t>
    </dgm:pt>
    <dgm:pt modelId="{04312635-EB40-4628-B7D5-35F6AE4A789A}" type="parTrans" cxnId="{8E2DD7E9-32C8-418A-92E2-F901EE3B3666}">
      <dgm:prSet/>
      <dgm:spPr/>
      <dgm:t>
        <a:bodyPr/>
        <a:lstStyle/>
        <a:p>
          <a:endParaRPr lang="en-US"/>
        </a:p>
      </dgm:t>
    </dgm:pt>
    <dgm:pt modelId="{47E63053-9CA3-4BF8-AB33-E2CEDDD640D3}" type="sibTrans" cxnId="{8E2DD7E9-32C8-418A-92E2-F901EE3B3666}">
      <dgm:prSet/>
      <dgm:spPr/>
      <dgm:t>
        <a:bodyPr/>
        <a:lstStyle/>
        <a:p>
          <a:endParaRPr lang="en-US"/>
        </a:p>
      </dgm:t>
    </dgm:pt>
    <dgm:pt modelId="{7985A971-2F93-49E5-BF73-B5E64279C62E}" type="pres">
      <dgm:prSet presAssocID="{BC052921-4540-46BF-A32D-7C26902BD39A}" presName="Name0" presStyleCnt="0">
        <dgm:presLayoutVars>
          <dgm:chMax val="11"/>
          <dgm:chPref val="11"/>
          <dgm:dir/>
          <dgm:resizeHandles/>
        </dgm:presLayoutVars>
      </dgm:prSet>
      <dgm:spPr/>
    </dgm:pt>
    <dgm:pt modelId="{80880C6B-E567-4C9A-95B9-7FD4E4977001}" type="pres">
      <dgm:prSet presAssocID="{38DEA8B8-8145-421A-83AD-17EC6065572D}" presName="Accent4" presStyleCnt="0"/>
      <dgm:spPr/>
    </dgm:pt>
    <dgm:pt modelId="{EE7ED10F-F369-4E73-B2E3-0CC1314E9B41}" type="pres">
      <dgm:prSet presAssocID="{38DEA8B8-8145-421A-83AD-17EC6065572D}" presName="Accent" presStyleLbl="node1" presStyleIdx="0" presStyleCnt="4"/>
      <dgm:spPr/>
    </dgm:pt>
    <dgm:pt modelId="{BF6ABCA1-D1BA-4365-9E58-86CE5D275492}" type="pres">
      <dgm:prSet presAssocID="{38DEA8B8-8145-421A-83AD-17EC6065572D}" presName="ParentBackground4" presStyleCnt="0"/>
      <dgm:spPr/>
    </dgm:pt>
    <dgm:pt modelId="{52D93795-1D2E-4D7E-9008-DE85D396E2BD}" type="pres">
      <dgm:prSet presAssocID="{38DEA8B8-8145-421A-83AD-17EC6065572D}" presName="ParentBackground" presStyleLbl="fgAcc1" presStyleIdx="0" presStyleCnt="4"/>
      <dgm:spPr/>
    </dgm:pt>
    <dgm:pt modelId="{8505A878-EF02-4487-B177-216023539D21}" type="pres">
      <dgm:prSet presAssocID="{38DEA8B8-8145-421A-83AD-17EC6065572D}" presName="Parent4" presStyleLbl="revTx" presStyleIdx="0" presStyleCnt="0">
        <dgm:presLayoutVars>
          <dgm:chMax val="1"/>
          <dgm:chPref val="1"/>
          <dgm:bulletEnabled val="1"/>
        </dgm:presLayoutVars>
      </dgm:prSet>
      <dgm:spPr/>
    </dgm:pt>
    <dgm:pt modelId="{F3167D6D-F837-4AB2-9F94-F9194FD1C85E}" type="pres">
      <dgm:prSet presAssocID="{1173C397-CCB2-4A1C-B33E-E520CB4D9795}" presName="Accent3" presStyleCnt="0"/>
      <dgm:spPr/>
    </dgm:pt>
    <dgm:pt modelId="{D70D184C-DD3D-4394-AC5D-67403C63FC84}" type="pres">
      <dgm:prSet presAssocID="{1173C397-CCB2-4A1C-B33E-E520CB4D9795}" presName="Accent" presStyleLbl="node1" presStyleIdx="1" presStyleCnt="4"/>
      <dgm:spPr/>
    </dgm:pt>
    <dgm:pt modelId="{9AC56118-2AF3-4077-A921-3D78F075C9B1}" type="pres">
      <dgm:prSet presAssocID="{1173C397-CCB2-4A1C-B33E-E520CB4D9795}" presName="ParentBackground3" presStyleCnt="0"/>
      <dgm:spPr/>
    </dgm:pt>
    <dgm:pt modelId="{FE711758-E19A-48B3-A4E9-163E25005725}" type="pres">
      <dgm:prSet presAssocID="{1173C397-CCB2-4A1C-B33E-E520CB4D9795}" presName="ParentBackground" presStyleLbl="fgAcc1" presStyleIdx="1" presStyleCnt="4"/>
      <dgm:spPr/>
    </dgm:pt>
    <dgm:pt modelId="{A6BEEA42-FDFC-4CD0-8E32-911FE554AC14}" type="pres">
      <dgm:prSet presAssocID="{1173C397-CCB2-4A1C-B33E-E520CB4D9795}" presName="Parent3" presStyleLbl="revTx" presStyleIdx="0" presStyleCnt="0">
        <dgm:presLayoutVars>
          <dgm:chMax val="1"/>
          <dgm:chPref val="1"/>
          <dgm:bulletEnabled val="1"/>
        </dgm:presLayoutVars>
      </dgm:prSet>
      <dgm:spPr/>
    </dgm:pt>
    <dgm:pt modelId="{F36494BA-F0F9-4197-AB97-8259EC125070}" type="pres">
      <dgm:prSet presAssocID="{E3E87A81-9111-4D4E-8C1A-74C88261FDEC}" presName="Accent2" presStyleCnt="0"/>
      <dgm:spPr/>
    </dgm:pt>
    <dgm:pt modelId="{586D300D-F41C-451E-B171-3802404179A8}" type="pres">
      <dgm:prSet presAssocID="{E3E87A81-9111-4D4E-8C1A-74C88261FDEC}" presName="Accent" presStyleLbl="node1" presStyleIdx="2" presStyleCnt="4"/>
      <dgm:spPr/>
    </dgm:pt>
    <dgm:pt modelId="{CE31E1CE-234E-4A2A-919E-C533B6504B89}" type="pres">
      <dgm:prSet presAssocID="{E3E87A81-9111-4D4E-8C1A-74C88261FDEC}" presName="ParentBackground2" presStyleCnt="0"/>
      <dgm:spPr/>
    </dgm:pt>
    <dgm:pt modelId="{E674B665-95DE-45B1-9DDC-3E3EA2134D74}" type="pres">
      <dgm:prSet presAssocID="{E3E87A81-9111-4D4E-8C1A-74C88261FDEC}" presName="ParentBackground" presStyleLbl="fgAcc1" presStyleIdx="2" presStyleCnt="4"/>
      <dgm:spPr/>
    </dgm:pt>
    <dgm:pt modelId="{E83AFD5A-6F68-42E2-996F-DD7355581AA8}" type="pres">
      <dgm:prSet presAssocID="{E3E87A81-9111-4D4E-8C1A-74C88261FDEC}" presName="Parent2" presStyleLbl="revTx" presStyleIdx="0" presStyleCnt="0">
        <dgm:presLayoutVars>
          <dgm:chMax val="1"/>
          <dgm:chPref val="1"/>
          <dgm:bulletEnabled val="1"/>
        </dgm:presLayoutVars>
      </dgm:prSet>
      <dgm:spPr/>
    </dgm:pt>
    <dgm:pt modelId="{EE4E7474-BA54-4406-9574-E12895A8E0DA}" type="pres">
      <dgm:prSet presAssocID="{7F17E618-BBC5-4E7C-8AD3-6F03FEEE8819}" presName="Accent1" presStyleCnt="0"/>
      <dgm:spPr/>
    </dgm:pt>
    <dgm:pt modelId="{F378D7EE-C970-4BDC-8C0E-47B95C120BB2}" type="pres">
      <dgm:prSet presAssocID="{7F17E618-BBC5-4E7C-8AD3-6F03FEEE8819}" presName="Accent" presStyleLbl="node1" presStyleIdx="3" presStyleCnt="4"/>
      <dgm:spPr/>
    </dgm:pt>
    <dgm:pt modelId="{6F89830E-6C40-4B10-844E-D39177CDF896}" type="pres">
      <dgm:prSet presAssocID="{7F17E618-BBC5-4E7C-8AD3-6F03FEEE8819}" presName="ParentBackground1" presStyleCnt="0"/>
      <dgm:spPr/>
    </dgm:pt>
    <dgm:pt modelId="{3D775463-2F8C-43DF-A901-670DEC2D1DB2}" type="pres">
      <dgm:prSet presAssocID="{7F17E618-BBC5-4E7C-8AD3-6F03FEEE8819}" presName="ParentBackground" presStyleLbl="fgAcc1" presStyleIdx="3" presStyleCnt="4"/>
      <dgm:spPr/>
    </dgm:pt>
    <dgm:pt modelId="{BADBCA36-4D3D-4E84-AD0A-D5CDE151051A}" type="pres">
      <dgm:prSet presAssocID="{7F17E618-BBC5-4E7C-8AD3-6F03FEEE8819}" presName="Parent1" presStyleLbl="revTx" presStyleIdx="0" presStyleCnt="0">
        <dgm:presLayoutVars>
          <dgm:chMax val="1"/>
          <dgm:chPref val="1"/>
          <dgm:bulletEnabled val="1"/>
        </dgm:presLayoutVars>
      </dgm:prSet>
      <dgm:spPr/>
    </dgm:pt>
  </dgm:ptLst>
  <dgm:cxnLst>
    <dgm:cxn modelId="{660E0302-614B-4BC9-AA6D-3D6D7C701D26}" type="presOf" srcId="{1173C397-CCB2-4A1C-B33E-E520CB4D9795}" destId="{A6BEEA42-FDFC-4CD0-8E32-911FE554AC14}" srcOrd="1" destOrd="0" presId="urn:microsoft.com/office/officeart/2011/layout/CircleProcess"/>
    <dgm:cxn modelId="{DF27AC11-7117-4BA0-A30B-A130E68FDD0E}" type="presOf" srcId="{7F17E618-BBC5-4E7C-8AD3-6F03FEEE8819}" destId="{3D775463-2F8C-43DF-A901-670DEC2D1DB2}" srcOrd="0" destOrd="0" presId="urn:microsoft.com/office/officeart/2011/layout/CircleProcess"/>
    <dgm:cxn modelId="{4C6F745E-4B0E-40F1-8D54-D0841B97D7F1}" type="presOf" srcId="{38DEA8B8-8145-421A-83AD-17EC6065572D}" destId="{8505A878-EF02-4487-B177-216023539D21}" srcOrd="1" destOrd="0" presId="urn:microsoft.com/office/officeart/2011/layout/CircleProcess"/>
    <dgm:cxn modelId="{6CA4F363-2AA8-483D-8DD4-DEAD5BF5D5AF}" type="presOf" srcId="{BC052921-4540-46BF-A32D-7C26902BD39A}" destId="{7985A971-2F93-49E5-BF73-B5E64279C62E}" srcOrd="0" destOrd="0" presId="urn:microsoft.com/office/officeart/2011/layout/CircleProcess"/>
    <dgm:cxn modelId="{0F099658-4B39-4358-A7B2-13D5B6FBF544}" type="presOf" srcId="{E3E87A81-9111-4D4E-8C1A-74C88261FDEC}" destId="{E83AFD5A-6F68-42E2-996F-DD7355581AA8}" srcOrd="1" destOrd="0" presId="urn:microsoft.com/office/officeart/2011/layout/CircleProcess"/>
    <dgm:cxn modelId="{1A19D888-8109-4B52-BCE7-16C0728CE91B}" srcId="{BC052921-4540-46BF-A32D-7C26902BD39A}" destId="{1173C397-CCB2-4A1C-B33E-E520CB4D9795}" srcOrd="2" destOrd="0" parTransId="{7F80B439-0D37-4FAC-AC75-CB9DFE7B9E15}" sibTransId="{94CE2899-B0D3-4AA7-ADF2-B18929DB2CAC}"/>
    <dgm:cxn modelId="{C609A18C-B77C-4901-BBB9-5CCA2A79164C}" type="presOf" srcId="{38DEA8B8-8145-421A-83AD-17EC6065572D}" destId="{52D93795-1D2E-4D7E-9008-DE85D396E2BD}" srcOrd="0" destOrd="0" presId="urn:microsoft.com/office/officeart/2011/layout/CircleProcess"/>
    <dgm:cxn modelId="{CCB4D39A-28D2-4884-B770-BB5E5D1C200B}" type="presOf" srcId="{E3E87A81-9111-4D4E-8C1A-74C88261FDEC}" destId="{E674B665-95DE-45B1-9DDC-3E3EA2134D74}" srcOrd="0" destOrd="0" presId="urn:microsoft.com/office/officeart/2011/layout/CircleProcess"/>
    <dgm:cxn modelId="{47A6C4A2-6512-4EC1-8B5A-01C288FF3A10}" srcId="{BC052921-4540-46BF-A32D-7C26902BD39A}" destId="{E3E87A81-9111-4D4E-8C1A-74C88261FDEC}" srcOrd="1" destOrd="0" parTransId="{FC5B8AB7-8111-4598-9B56-5635E2C38611}" sibTransId="{42415C4D-97F5-417D-BE74-C633F0E1AB72}"/>
    <dgm:cxn modelId="{CD98A9B0-888E-4260-A4F3-65D7F3806D9F}" type="presOf" srcId="{7F17E618-BBC5-4E7C-8AD3-6F03FEEE8819}" destId="{BADBCA36-4D3D-4E84-AD0A-D5CDE151051A}" srcOrd="1" destOrd="0" presId="urn:microsoft.com/office/officeart/2011/layout/CircleProcess"/>
    <dgm:cxn modelId="{D99F70CA-93DC-437C-A67B-87E51B39E78B}" srcId="{BC052921-4540-46BF-A32D-7C26902BD39A}" destId="{7F17E618-BBC5-4E7C-8AD3-6F03FEEE8819}" srcOrd="0" destOrd="0" parTransId="{C4361A9A-415A-4E3F-89A0-EAB70B1680C3}" sibTransId="{F082F4E2-C938-4574-BD39-5B759618545F}"/>
    <dgm:cxn modelId="{7C53B0E9-F40B-48FB-B405-6FAEB500E625}" type="presOf" srcId="{1173C397-CCB2-4A1C-B33E-E520CB4D9795}" destId="{FE711758-E19A-48B3-A4E9-163E25005725}" srcOrd="0" destOrd="0" presId="urn:microsoft.com/office/officeart/2011/layout/CircleProcess"/>
    <dgm:cxn modelId="{8E2DD7E9-32C8-418A-92E2-F901EE3B3666}" srcId="{BC052921-4540-46BF-A32D-7C26902BD39A}" destId="{38DEA8B8-8145-421A-83AD-17EC6065572D}" srcOrd="3" destOrd="0" parTransId="{04312635-EB40-4628-B7D5-35F6AE4A789A}" sibTransId="{47E63053-9CA3-4BF8-AB33-E2CEDDD640D3}"/>
    <dgm:cxn modelId="{B1384D80-7551-4273-9850-2F5217286E17}" type="presParOf" srcId="{7985A971-2F93-49E5-BF73-B5E64279C62E}" destId="{80880C6B-E567-4C9A-95B9-7FD4E4977001}" srcOrd="0" destOrd="0" presId="urn:microsoft.com/office/officeart/2011/layout/CircleProcess"/>
    <dgm:cxn modelId="{AFCD8F43-4348-447D-9A74-C5A1D6F9759F}" type="presParOf" srcId="{80880C6B-E567-4C9A-95B9-7FD4E4977001}" destId="{EE7ED10F-F369-4E73-B2E3-0CC1314E9B41}" srcOrd="0" destOrd="0" presId="urn:microsoft.com/office/officeart/2011/layout/CircleProcess"/>
    <dgm:cxn modelId="{01247EF2-CAEE-470A-9AC5-DB17ED9B2443}" type="presParOf" srcId="{7985A971-2F93-49E5-BF73-B5E64279C62E}" destId="{BF6ABCA1-D1BA-4365-9E58-86CE5D275492}" srcOrd="1" destOrd="0" presId="urn:microsoft.com/office/officeart/2011/layout/CircleProcess"/>
    <dgm:cxn modelId="{D4188F76-0F64-4634-BF66-333193E7B365}" type="presParOf" srcId="{BF6ABCA1-D1BA-4365-9E58-86CE5D275492}" destId="{52D93795-1D2E-4D7E-9008-DE85D396E2BD}" srcOrd="0" destOrd="0" presId="urn:microsoft.com/office/officeart/2011/layout/CircleProcess"/>
    <dgm:cxn modelId="{F7CBF140-1D1F-4E30-860B-51C08E79E525}" type="presParOf" srcId="{7985A971-2F93-49E5-BF73-B5E64279C62E}" destId="{8505A878-EF02-4487-B177-216023539D21}" srcOrd="2" destOrd="0" presId="urn:microsoft.com/office/officeart/2011/layout/CircleProcess"/>
    <dgm:cxn modelId="{44DFFE10-E8D8-4E9E-BEA2-41AE98A40766}" type="presParOf" srcId="{7985A971-2F93-49E5-BF73-B5E64279C62E}" destId="{F3167D6D-F837-4AB2-9F94-F9194FD1C85E}" srcOrd="3" destOrd="0" presId="urn:microsoft.com/office/officeart/2011/layout/CircleProcess"/>
    <dgm:cxn modelId="{F6F4BC48-7972-40FB-88A2-CB1F25CE5121}" type="presParOf" srcId="{F3167D6D-F837-4AB2-9F94-F9194FD1C85E}" destId="{D70D184C-DD3D-4394-AC5D-67403C63FC84}" srcOrd="0" destOrd="0" presId="urn:microsoft.com/office/officeart/2011/layout/CircleProcess"/>
    <dgm:cxn modelId="{4948B134-FD13-4F4B-955A-42CA76B2D1B8}" type="presParOf" srcId="{7985A971-2F93-49E5-BF73-B5E64279C62E}" destId="{9AC56118-2AF3-4077-A921-3D78F075C9B1}" srcOrd="4" destOrd="0" presId="urn:microsoft.com/office/officeart/2011/layout/CircleProcess"/>
    <dgm:cxn modelId="{66B6CB83-30CF-4FDE-983F-1EAF3F61641D}" type="presParOf" srcId="{9AC56118-2AF3-4077-A921-3D78F075C9B1}" destId="{FE711758-E19A-48B3-A4E9-163E25005725}" srcOrd="0" destOrd="0" presId="urn:microsoft.com/office/officeart/2011/layout/CircleProcess"/>
    <dgm:cxn modelId="{B9D92AC6-D6FD-47AF-AF0F-E29149E1B14A}" type="presParOf" srcId="{7985A971-2F93-49E5-BF73-B5E64279C62E}" destId="{A6BEEA42-FDFC-4CD0-8E32-911FE554AC14}" srcOrd="5" destOrd="0" presId="urn:microsoft.com/office/officeart/2011/layout/CircleProcess"/>
    <dgm:cxn modelId="{723F4FBA-2EE0-4FA2-8BA6-1BF1C75FB9DD}" type="presParOf" srcId="{7985A971-2F93-49E5-BF73-B5E64279C62E}" destId="{F36494BA-F0F9-4197-AB97-8259EC125070}" srcOrd="6" destOrd="0" presId="urn:microsoft.com/office/officeart/2011/layout/CircleProcess"/>
    <dgm:cxn modelId="{1033469E-8EB0-4D93-A76C-B886AC8F9C5D}" type="presParOf" srcId="{F36494BA-F0F9-4197-AB97-8259EC125070}" destId="{586D300D-F41C-451E-B171-3802404179A8}" srcOrd="0" destOrd="0" presId="urn:microsoft.com/office/officeart/2011/layout/CircleProcess"/>
    <dgm:cxn modelId="{4934B059-AC60-4EB9-A3C6-7F5107964A2A}" type="presParOf" srcId="{7985A971-2F93-49E5-BF73-B5E64279C62E}" destId="{CE31E1CE-234E-4A2A-919E-C533B6504B89}" srcOrd="7" destOrd="0" presId="urn:microsoft.com/office/officeart/2011/layout/CircleProcess"/>
    <dgm:cxn modelId="{3FEC5FCE-3C62-466B-9546-A8823D1FDDC4}" type="presParOf" srcId="{CE31E1CE-234E-4A2A-919E-C533B6504B89}" destId="{E674B665-95DE-45B1-9DDC-3E3EA2134D74}" srcOrd="0" destOrd="0" presId="urn:microsoft.com/office/officeart/2011/layout/CircleProcess"/>
    <dgm:cxn modelId="{630D93C5-3AEB-4D87-99C9-E64AB2679404}" type="presParOf" srcId="{7985A971-2F93-49E5-BF73-B5E64279C62E}" destId="{E83AFD5A-6F68-42E2-996F-DD7355581AA8}" srcOrd="8" destOrd="0" presId="urn:microsoft.com/office/officeart/2011/layout/CircleProcess"/>
    <dgm:cxn modelId="{0EC5E830-45D8-4A91-A71E-79A21DDB563C}" type="presParOf" srcId="{7985A971-2F93-49E5-BF73-B5E64279C62E}" destId="{EE4E7474-BA54-4406-9574-E12895A8E0DA}" srcOrd="9" destOrd="0" presId="urn:microsoft.com/office/officeart/2011/layout/CircleProcess"/>
    <dgm:cxn modelId="{7B47A40E-BBEE-4ADC-868B-06274D0DCAF8}" type="presParOf" srcId="{EE4E7474-BA54-4406-9574-E12895A8E0DA}" destId="{F378D7EE-C970-4BDC-8C0E-47B95C120BB2}" srcOrd="0" destOrd="0" presId="urn:microsoft.com/office/officeart/2011/layout/CircleProcess"/>
    <dgm:cxn modelId="{6D8CF217-1D6C-44D7-8AFE-B84CCBBA3AAB}" type="presParOf" srcId="{7985A971-2F93-49E5-BF73-B5E64279C62E}" destId="{6F89830E-6C40-4B10-844E-D39177CDF896}" srcOrd="10" destOrd="0" presId="urn:microsoft.com/office/officeart/2011/layout/CircleProcess"/>
    <dgm:cxn modelId="{E886BA10-8CFF-4BF3-B335-633E4FA8C3C9}" type="presParOf" srcId="{6F89830E-6C40-4B10-844E-D39177CDF896}" destId="{3D775463-2F8C-43DF-A901-670DEC2D1DB2}" srcOrd="0" destOrd="0" presId="urn:microsoft.com/office/officeart/2011/layout/CircleProcess"/>
    <dgm:cxn modelId="{18D15DC5-E989-4413-BD85-783FD982B9E3}" type="presParOf" srcId="{7985A971-2F93-49E5-BF73-B5E64279C62E}" destId="{BADBCA36-4D3D-4E84-AD0A-D5CDE151051A}"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8F4D7-A934-4E17-9D09-0146B493DCFE}">
      <dsp:nvSpPr>
        <dsp:cNvPr id="0" name=""/>
        <dsp:cNvSpPr/>
      </dsp:nvSpPr>
      <dsp:spPr>
        <a:xfrm>
          <a:off x="0" y="0"/>
          <a:ext cx="3456384" cy="3456384"/>
        </a:xfrm>
        <a:prstGeom prst="pie">
          <a:avLst>
            <a:gd name="adj1" fmla="val 5400000"/>
            <a:gd name="adj2" fmla="val 162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6692E3-6ABD-43A0-820A-543AE6869ADC}">
      <dsp:nvSpPr>
        <dsp:cNvPr id="0" name=""/>
        <dsp:cNvSpPr/>
      </dsp:nvSpPr>
      <dsp:spPr>
        <a:xfrm>
          <a:off x="1728192" y="0"/>
          <a:ext cx="4464495" cy="345638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and Global Conventions</a:t>
          </a:r>
          <a:endParaRPr lang="en-ZA" sz="1600" kern="1200" dirty="0"/>
        </a:p>
      </dsp:txBody>
      <dsp:txXfrm>
        <a:off x="1728192" y="0"/>
        <a:ext cx="4464495" cy="734481"/>
      </dsp:txXfrm>
    </dsp:sp>
    <dsp:sp modelId="{B3CE4580-4459-438D-A00A-FC3467D91024}">
      <dsp:nvSpPr>
        <dsp:cNvPr id="0" name=""/>
        <dsp:cNvSpPr/>
      </dsp:nvSpPr>
      <dsp:spPr>
        <a:xfrm>
          <a:off x="453650" y="734481"/>
          <a:ext cx="2549083" cy="2549083"/>
        </a:xfrm>
        <a:prstGeom prst="pie">
          <a:avLst>
            <a:gd name="adj1" fmla="val 5400000"/>
            <a:gd name="adj2" fmla="val 162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3F440D-F79B-4BFE-9759-FD5CC344E6FF}">
      <dsp:nvSpPr>
        <dsp:cNvPr id="0" name=""/>
        <dsp:cNvSpPr/>
      </dsp:nvSpPr>
      <dsp:spPr>
        <a:xfrm>
          <a:off x="1728192" y="734481"/>
          <a:ext cx="4464495" cy="254908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Bilateral Agreements (including: Memoranda of Agreements, Memoranda of Understanding)</a:t>
          </a:r>
        </a:p>
      </dsp:txBody>
      <dsp:txXfrm>
        <a:off x="1728192" y="734481"/>
        <a:ext cx="4464495" cy="734481"/>
      </dsp:txXfrm>
    </dsp:sp>
    <dsp:sp modelId="{7B902FBE-4CA4-422E-9F39-7D6544A3F2FA}">
      <dsp:nvSpPr>
        <dsp:cNvPr id="0" name=""/>
        <dsp:cNvSpPr/>
      </dsp:nvSpPr>
      <dsp:spPr>
        <a:xfrm>
          <a:off x="907300" y="1468963"/>
          <a:ext cx="1641782" cy="1641782"/>
        </a:xfrm>
        <a:prstGeom prst="pie">
          <a:avLst>
            <a:gd name="adj1" fmla="val 5400000"/>
            <a:gd name="adj2" fmla="val 162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E865BB-8BAE-45FD-9CA9-AAF121B26069}">
      <dsp:nvSpPr>
        <dsp:cNvPr id="0" name=""/>
        <dsp:cNvSpPr/>
      </dsp:nvSpPr>
      <dsp:spPr>
        <a:xfrm>
          <a:off x="1728192" y="1468963"/>
          <a:ext cx="4464495" cy="1641782"/>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Mutual Recognition of Qualifications Agreements</a:t>
          </a:r>
        </a:p>
      </dsp:txBody>
      <dsp:txXfrm>
        <a:off x="1728192" y="1468963"/>
        <a:ext cx="4464495" cy="734481"/>
      </dsp:txXfrm>
    </dsp:sp>
    <dsp:sp modelId="{9320271D-40E1-4A1B-BC4C-A76B576B0405}">
      <dsp:nvSpPr>
        <dsp:cNvPr id="0" name=""/>
        <dsp:cNvSpPr/>
      </dsp:nvSpPr>
      <dsp:spPr>
        <a:xfrm>
          <a:off x="1360951" y="2203444"/>
          <a:ext cx="734481" cy="734481"/>
        </a:xfrm>
        <a:prstGeom prst="pie">
          <a:avLst>
            <a:gd name="adj1" fmla="val 5400000"/>
            <a:gd name="adj2" fmla="val 162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AFD033-3BCD-4D7C-98C5-3C87326FA63E}">
      <dsp:nvSpPr>
        <dsp:cNvPr id="0" name=""/>
        <dsp:cNvSpPr/>
      </dsp:nvSpPr>
      <dsp:spPr>
        <a:xfrm>
          <a:off x="1728192" y="2203444"/>
          <a:ext cx="4464495" cy="734481"/>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a:t>
          </a:r>
          <a:r>
            <a:rPr lang="en-US" sz="1600" kern="1200" baseline="0" dirty="0"/>
            <a:t> of Foreign Qualifications (individual)</a:t>
          </a:r>
          <a:endParaRPr lang="en-ZA" sz="1600" kern="1200" dirty="0"/>
        </a:p>
      </dsp:txBody>
      <dsp:txXfrm>
        <a:off x="1728192" y="2203444"/>
        <a:ext cx="4464495" cy="734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ED10F-F369-4E73-B2E3-0CC1314E9B41}">
      <dsp:nvSpPr>
        <dsp:cNvPr id="0" name=""/>
        <dsp:cNvSpPr/>
      </dsp:nvSpPr>
      <dsp:spPr>
        <a:xfrm>
          <a:off x="2843829" y="264981"/>
          <a:ext cx="702023" cy="7020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93795-1D2E-4D7E-9008-DE85D396E2BD}">
      <dsp:nvSpPr>
        <dsp:cNvPr id="0" name=""/>
        <dsp:cNvSpPr/>
      </dsp:nvSpPr>
      <dsp:spPr>
        <a:xfrm>
          <a:off x="2867310" y="288387"/>
          <a:ext cx="655362" cy="655247"/>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Umalusi</a:t>
          </a:r>
        </a:p>
      </dsp:txBody>
      <dsp:txXfrm>
        <a:off x="2960933" y="382012"/>
        <a:ext cx="468116" cy="467998"/>
      </dsp:txXfrm>
    </dsp:sp>
    <dsp:sp modelId="{D70D184C-DD3D-4394-AC5D-67403C63FC84}">
      <dsp:nvSpPr>
        <dsp:cNvPr id="0" name=""/>
        <dsp:cNvSpPr/>
      </dsp:nvSpPr>
      <dsp:spPr>
        <a:xfrm rot="2700000">
          <a:off x="2115308" y="264932"/>
          <a:ext cx="702035" cy="702035"/>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11758-E19A-48B3-A4E9-163E25005725}">
      <dsp:nvSpPr>
        <dsp:cNvPr id="0" name=""/>
        <dsp:cNvSpPr/>
      </dsp:nvSpPr>
      <dsp:spPr>
        <a:xfrm>
          <a:off x="2141805" y="288387"/>
          <a:ext cx="655362" cy="655247"/>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QCTO</a:t>
          </a:r>
        </a:p>
      </dsp:txBody>
      <dsp:txXfrm>
        <a:off x="2235428" y="382012"/>
        <a:ext cx="468116" cy="467998"/>
      </dsp:txXfrm>
    </dsp:sp>
    <dsp:sp modelId="{586D300D-F41C-451E-B171-3802404179A8}">
      <dsp:nvSpPr>
        <dsp:cNvPr id="0" name=""/>
        <dsp:cNvSpPr/>
      </dsp:nvSpPr>
      <dsp:spPr>
        <a:xfrm rot="2700000">
          <a:off x="1392813" y="264932"/>
          <a:ext cx="702035" cy="702035"/>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4B665-95DE-45B1-9DDC-3E3EA2134D74}">
      <dsp:nvSpPr>
        <dsp:cNvPr id="0" name=""/>
        <dsp:cNvSpPr/>
      </dsp:nvSpPr>
      <dsp:spPr>
        <a:xfrm>
          <a:off x="1416300" y="288387"/>
          <a:ext cx="655362" cy="655247"/>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CHE</a:t>
          </a:r>
        </a:p>
      </dsp:txBody>
      <dsp:txXfrm>
        <a:off x="1509923" y="382012"/>
        <a:ext cx="468116" cy="467998"/>
      </dsp:txXfrm>
    </dsp:sp>
    <dsp:sp modelId="{F378D7EE-C970-4BDC-8C0E-47B95C120BB2}">
      <dsp:nvSpPr>
        <dsp:cNvPr id="0" name=""/>
        <dsp:cNvSpPr/>
      </dsp:nvSpPr>
      <dsp:spPr>
        <a:xfrm rot="2700000">
          <a:off x="667308" y="264932"/>
          <a:ext cx="702035" cy="702035"/>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75463-2F8C-43DF-A901-670DEC2D1DB2}">
      <dsp:nvSpPr>
        <dsp:cNvPr id="0" name=""/>
        <dsp:cNvSpPr/>
      </dsp:nvSpPr>
      <dsp:spPr>
        <a:xfrm>
          <a:off x="690795" y="288387"/>
          <a:ext cx="655362" cy="655247"/>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SAQA</a:t>
          </a:r>
        </a:p>
      </dsp:txBody>
      <dsp:txXfrm>
        <a:off x="784418" y="382012"/>
        <a:ext cx="468116" cy="467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ED10F-F369-4E73-B2E3-0CC1314E9B41}">
      <dsp:nvSpPr>
        <dsp:cNvPr id="0" name=""/>
        <dsp:cNvSpPr/>
      </dsp:nvSpPr>
      <dsp:spPr>
        <a:xfrm>
          <a:off x="3888632" y="441862"/>
          <a:ext cx="1170640" cy="11707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93795-1D2E-4D7E-9008-DE85D396E2BD}">
      <dsp:nvSpPr>
        <dsp:cNvPr id="0" name=""/>
        <dsp:cNvSpPr/>
      </dsp:nvSpPr>
      <dsp:spPr>
        <a:xfrm>
          <a:off x="3927787" y="480893"/>
          <a:ext cx="1092832" cy="1092640"/>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Umalusi</a:t>
          </a:r>
        </a:p>
      </dsp:txBody>
      <dsp:txXfrm>
        <a:off x="4083906" y="637013"/>
        <a:ext cx="780594" cy="780398"/>
      </dsp:txXfrm>
    </dsp:sp>
    <dsp:sp modelId="{D70D184C-DD3D-4394-AC5D-67403C63FC84}">
      <dsp:nvSpPr>
        <dsp:cNvPr id="0" name=""/>
        <dsp:cNvSpPr/>
      </dsp:nvSpPr>
      <dsp:spPr>
        <a:xfrm rot="2700000">
          <a:off x="2673806" y="441780"/>
          <a:ext cx="1170659" cy="1170659"/>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11758-E19A-48B3-A4E9-163E25005725}">
      <dsp:nvSpPr>
        <dsp:cNvPr id="0" name=""/>
        <dsp:cNvSpPr/>
      </dsp:nvSpPr>
      <dsp:spPr>
        <a:xfrm>
          <a:off x="2717991" y="480893"/>
          <a:ext cx="1092832" cy="1092640"/>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QCTO</a:t>
          </a:r>
        </a:p>
      </dsp:txBody>
      <dsp:txXfrm>
        <a:off x="2874110" y="637013"/>
        <a:ext cx="780594" cy="780398"/>
      </dsp:txXfrm>
    </dsp:sp>
    <dsp:sp modelId="{586D300D-F41C-451E-B171-3802404179A8}">
      <dsp:nvSpPr>
        <dsp:cNvPr id="0" name=""/>
        <dsp:cNvSpPr/>
      </dsp:nvSpPr>
      <dsp:spPr>
        <a:xfrm rot="2700000">
          <a:off x="1469030" y="441780"/>
          <a:ext cx="1170659" cy="1170659"/>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4B665-95DE-45B1-9DDC-3E3EA2134D74}">
      <dsp:nvSpPr>
        <dsp:cNvPr id="0" name=""/>
        <dsp:cNvSpPr/>
      </dsp:nvSpPr>
      <dsp:spPr>
        <a:xfrm>
          <a:off x="1508195" y="480893"/>
          <a:ext cx="1092832" cy="1092640"/>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CHE</a:t>
          </a:r>
        </a:p>
      </dsp:txBody>
      <dsp:txXfrm>
        <a:off x="1664314" y="637013"/>
        <a:ext cx="780594" cy="780398"/>
      </dsp:txXfrm>
    </dsp:sp>
    <dsp:sp modelId="{F378D7EE-C970-4BDC-8C0E-47B95C120BB2}">
      <dsp:nvSpPr>
        <dsp:cNvPr id="0" name=""/>
        <dsp:cNvSpPr/>
      </dsp:nvSpPr>
      <dsp:spPr>
        <a:xfrm rot="2700000">
          <a:off x="259234" y="441780"/>
          <a:ext cx="1170659" cy="1170659"/>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75463-2F8C-43DF-A901-670DEC2D1DB2}">
      <dsp:nvSpPr>
        <dsp:cNvPr id="0" name=""/>
        <dsp:cNvSpPr/>
      </dsp:nvSpPr>
      <dsp:spPr>
        <a:xfrm>
          <a:off x="298399" y="480893"/>
          <a:ext cx="1092832" cy="1092640"/>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SAQA</a:t>
          </a:r>
        </a:p>
      </dsp:txBody>
      <dsp:txXfrm>
        <a:off x="454518" y="637013"/>
        <a:ext cx="780594" cy="7803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559" tIns="45779" rIns="91559" bIns="45779" rtlCol="0"/>
          <a:lstStyle>
            <a:lvl1pPr algn="l">
              <a:defRPr sz="1200"/>
            </a:lvl1pPr>
          </a:lstStyle>
          <a:p>
            <a:endParaRPr lang="en-ZA"/>
          </a:p>
        </p:txBody>
      </p:sp>
      <p:sp>
        <p:nvSpPr>
          <p:cNvPr id="3" name="Date Placeholder 2"/>
          <p:cNvSpPr>
            <a:spLocks noGrp="1"/>
          </p:cNvSpPr>
          <p:nvPr>
            <p:ph type="dt" sz="quarter" idx="1"/>
          </p:nvPr>
        </p:nvSpPr>
        <p:spPr>
          <a:xfrm>
            <a:off x="3850445" y="0"/>
            <a:ext cx="2945659" cy="498055"/>
          </a:xfrm>
          <a:prstGeom prst="rect">
            <a:avLst/>
          </a:prstGeom>
        </p:spPr>
        <p:txBody>
          <a:bodyPr vert="horz" lIns="91559" tIns="45779" rIns="91559" bIns="45779" rtlCol="0"/>
          <a:lstStyle>
            <a:lvl1pPr algn="r">
              <a:defRPr sz="1200"/>
            </a:lvl1pPr>
          </a:lstStyle>
          <a:p>
            <a:fld id="{7629CBAC-2269-402B-84C9-B5F2CEAFFED5}" type="datetimeFigureOut">
              <a:rPr lang="en-ZA" smtClean="0"/>
              <a:t>2023/02/10</a:t>
            </a:fld>
            <a:endParaRPr lang="en-ZA"/>
          </a:p>
        </p:txBody>
      </p:sp>
      <p:sp>
        <p:nvSpPr>
          <p:cNvPr id="4" name="Footer Placeholder 3"/>
          <p:cNvSpPr>
            <a:spLocks noGrp="1"/>
          </p:cNvSpPr>
          <p:nvPr>
            <p:ph type="ftr" sz="quarter" idx="2"/>
          </p:nvPr>
        </p:nvSpPr>
        <p:spPr>
          <a:xfrm>
            <a:off x="1" y="9428584"/>
            <a:ext cx="2945659" cy="498054"/>
          </a:xfrm>
          <a:prstGeom prst="rect">
            <a:avLst/>
          </a:prstGeom>
        </p:spPr>
        <p:txBody>
          <a:bodyPr vert="horz" lIns="91559" tIns="45779" rIns="91559" bIns="45779" rtlCol="0" anchor="b"/>
          <a:lstStyle>
            <a:lvl1pPr algn="l">
              <a:defRPr sz="1200"/>
            </a:lvl1pPr>
          </a:lstStyle>
          <a:p>
            <a:endParaRPr lang="en-ZA"/>
          </a:p>
        </p:txBody>
      </p:sp>
      <p:sp>
        <p:nvSpPr>
          <p:cNvPr id="5" name="Slide Number Placeholder 4"/>
          <p:cNvSpPr>
            <a:spLocks noGrp="1"/>
          </p:cNvSpPr>
          <p:nvPr>
            <p:ph type="sldNum" sz="quarter" idx="3"/>
          </p:nvPr>
        </p:nvSpPr>
        <p:spPr>
          <a:xfrm>
            <a:off x="3850445" y="9428584"/>
            <a:ext cx="2945659" cy="498054"/>
          </a:xfrm>
          <a:prstGeom prst="rect">
            <a:avLst/>
          </a:prstGeom>
        </p:spPr>
        <p:txBody>
          <a:bodyPr vert="horz" lIns="91559" tIns="45779" rIns="91559" bIns="45779" rtlCol="0" anchor="b"/>
          <a:lstStyle>
            <a:lvl1pPr algn="r">
              <a:defRPr sz="1200"/>
            </a:lvl1pPr>
          </a:lstStyle>
          <a:p>
            <a:fld id="{1F656FD8-5074-4F49-A001-A7DD87E74461}" type="slidenum">
              <a:rPr lang="en-ZA" smtClean="0"/>
              <a:t>‹#›</a:t>
            </a:fld>
            <a:endParaRPr lang="en-ZA"/>
          </a:p>
        </p:txBody>
      </p:sp>
    </p:spTree>
    <p:extLst>
      <p:ext uri="{BB962C8B-B14F-4D97-AF65-F5344CB8AC3E}">
        <p14:creationId xmlns:p14="http://schemas.microsoft.com/office/powerpoint/2010/main" val="3660367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559" tIns="45779" rIns="91559" bIns="45779"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1559" tIns="45779" rIns="91559" bIns="45779" rtlCol="0"/>
          <a:lstStyle>
            <a:lvl1pPr algn="r">
              <a:defRPr sz="1200"/>
            </a:lvl1pPr>
          </a:lstStyle>
          <a:p>
            <a:fld id="{7B2E50D9-086D-4F66-A0DA-988D91929147}" type="datetimeFigureOut">
              <a:rPr lang="en-ZA" smtClean="0"/>
              <a:t>2023/02/10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59" tIns="45779" rIns="91559" bIns="45779"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59" tIns="45779" rIns="91559" bIns="457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559" tIns="45779" rIns="91559" bIns="45779"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559" tIns="45779" rIns="91559" bIns="45779" rtlCol="0" anchor="b"/>
          <a:lstStyle>
            <a:lvl1pPr algn="r">
              <a:defRPr sz="1200"/>
            </a:lvl1pPr>
          </a:lstStyle>
          <a:p>
            <a:fld id="{11F4C85D-BA8E-4E76-AF58-4F207C4FA6DA}" type="slidenum">
              <a:rPr lang="en-ZA" smtClean="0"/>
              <a:t>‹#›</a:t>
            </a:fld>
            <a:endParaRPr lang="en-ZA"/>
          </a:p>
        </p:txBody>
      </p:sp>
    </p:spTree>
    <p:extLst>
      <p:ext uri="{BB962C8B-B14F-4D97-AF65-F5344CB8AC3E}">
        <p14:creationId xmlns:p14="http://schemas.microsoft.com/office/powerpoint/2010/main" val="19708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F4C85D-BA8E-4E76-AF58-4F207C4FA6DA}" type="slidenum">
              <a:rPr lang="en-ZA" smtClean="0"/>
              <a:t>10</a:t>
            </a:fld>
            <a:endParaRPr lang="en-ZA"/>
          </a:p>
        </p:txBody>
      </p:sp>
    </p:spTree>
    <p:extLst>
      <p:ext uri="{BB962C8B-B14F-4D97-AF65-F5344CB8AC3E}">
        <p14:creationId xmlns:p14="http://schemas.microsoft.com/office/powerpoint/2010/main" val="3915337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64C2C31-2418-4D9F-A73A-EA975ACB5324}" type="datetime1">
              <a:rPr lang="en-US" smtClean="0"/>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1C9B53-87E7-455D-B473-A2F41B7B13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FCBB4E-A3C1-4B43-B3F3-9320FD1E441E}" type="datetime1">
              <a:rPr lang="en-US" smtClean="0"/>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D57D8E-E20C-44D9-BFA0-48DFB5F811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7DDCCE-4072-4A39-91FE-5AD56AF447E0}" type="datetime1">
              <a:rPr lang="en-US" smtClean="0"/>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A7CD95-D022-4B44-9F8E-1CB6D484B8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E6DA0B-45C5-4C65-A5B5-4D71D437B2CF}"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256355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6DA0B-45C5-4C65-A5B5-4D71D437B2CF}"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2916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E6DA0B-45C5-4C65-A5B5-4D71D437B2CF}"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378425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6DA0B-45C5-4C65-A5B5-4D71D437B2CF}"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400098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6DA0B-45C5-4C65-A5B5-4D71D437B2CF}" type="datetimeFigureOut">
              <a:rPr lang="en-GB" smtClean="0"/>
              <a:t>10/02/2023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218107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E6DA0B-45C5-4C65-A5B5-4D71D437B2CF}" type="datetimeFigureOut">
              <a:rPr lang="en-GB" smtClean="0"/>
              <a:t>10/02/2023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229919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6DA0B-45C5-4C65-A5B5-4D71D437B2CF}" type="datetimeFigureOut">
              <a:rPr lang="en-GB" smtClean="0"/>
              <a:t>10/02/2023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192829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E6DA0B-45C5-4C65-A5B5-4D71D437B2CF}"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399718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991756-9EE2-49C6-945C-F80A36170EB4}" type="datetime1">
              <a:rPr lang="en-US" smtClean="0"/>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0FB3B-E127-4538-8BF0-727AB6DD8228}" type="slidenum">
              <a:rPr lang="en-US"/>
              <a:pPr>
                <a:defRPr/>
              </a:pPr>
              <a:t>‹#›</a:t>
            </a:fld>
            <a:endParaRPr lang="en-US"/>
          </a:p>
        </p:txBody>
      </p:sp>
      <p:sp>
        <p:nvSpPr>
          <p:cNvPr id="7" name="Rectangle 6">
            <a:extLst>
              <a:ext uri="{FF2B5EF4-FFF2-40B4-BE49-F238E27FC236}">
                <a16:creationId xmlns:a16="http://schemas.microsoft.com/office/drawing/2014/main" id="{706BD480-80B5-0CD5-9D75-BA6259D74432}"/>
              </a:ext>
            </a:extLst>
          </p:cNvPr>
          <p:cNvSpPr/>
          <p:nvPr userDrawn="1"/>
        </p:nvSpPr>
        <p:spPr>
          <a:xfrm>
            <a:off x="128464" y="118300"/>
            <a:ext cx="8908032" cy="6623068"/>
          </a:xfrm>
          <a:prstGeom prst="rect">
            <a:avLst/>
          </a:prstGeom>
          <a:noFill/>
          <a:ln w="174625">
            <a:solidFill>
              <a:srgbClr val="CB8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E6DA0B-45C5-4C65-A5B5-4D71D437B2CF}"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379702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6DA0B-45C5-4C65-A5B5-4D71D437B2CF}"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2047585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6DA0B-45C5-4C65-A5B5-4D71D437B2CF}"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4AAB6C-4F60-4CD1-866B-A164A5003E2A}" type="slidenum">
              <a:rPr lang="en-GB" smtClean="0"/>
              <a:t>‹#›</a:t>
            </a:fld>
            <a:endParaRPr lang="en-GB"/>
          </a:p>
        </p:txBody>
      </p:sp>
    </p:spTree>
    <p:extLst>
      <p:ext uri="{BB962C8B-B14F-4D97-AF65-F5344CB8AC3E}">
        <p14:creationId xmlns:p14="http://schemas.microsoft.com/office/powerpoint/2010/main" val="309600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834D79-B344-491E-9852-1CA145D30748}" type="datetime1">
              <a:rPr lang="en-US" smtClean="0"/>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04AC1-7774-43E3-A200-BD23370D36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B2695F0-AAAC-43B9-821B-4ECF6031DEBC}" type="datetime1">
              <a:rPr lang="en-US" smtClean="0"/>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3CD65C-E33B-4A0C-B7FF-21B4D94CD3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61213D2-1791-4436-ADEA-AC1730899F91}" type="datetime1">
              <a:rPr lang="en-US" smtClean="0"/>
              <a:t>2/10/2023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19FACA-483C-4CAE-B890-E9DC75B10F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55BCB0-E5E7-4B93-8393-C6DF7EF53EB9}" type="datetime1">
              <a:rPr lang="en-US" smtClean="0"/>
              <a:t>2/10/2023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B7407C-9488-40F3-9DCD-A6CB370806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E4533E-84BA-486F-9EE1-F7E054CE2DD6}" type="datetime1">
              <a:rPr lang="en-US" smtClean="0"/>
              <a:t>2/10/2023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7F5D3F-68A4-4645-A1E8-B850E938C4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77ABC9-9E79-4185-BC27-7966947DA4AA}" type="datetime1">
              <a:rPr lang="en-US" smtClean="0"/>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D9E803-A8EC-436F-ADED-7ECE083FB2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24A907-4578-47F8-94A9-1FE6A1657EDE}" type="datetime1">
              <a:rPr lang="en-US" smtClean="0"/>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08E70E-D583-4CCD-A746-14C9240596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267E616-CCD2-41A3-975C-61F9B1E26D14}" type="datetime1">
              <a:rPr lang="en-US" smtClean="0"/>
              <a:t>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73FCC8-B5EC-4D66-84BC-022FB409A2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E6DA0B-45C5-4C65-A5B5-4D71D437B2CF}" type="datetimeFigureOut">
              <a:rPr lang="en-GB" smtClean="0"/>
              <a:t>10/02/2023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AAB6C-4F60-4CD1-866B-A164A5003E2A}" type="slidenum">
              <a:rPr lang="en-GB" smtClean="0"/>
              <a:t>‹#›</a:t>
            </a:fld>
            <a:endParaRPr lang="en-GB"/>
          </a:p>
        </p:txBody>
      </p:sp>
    </p:spTree>
    <p:extLst>
      <p:ext uri="{BB962C8B-B14F-4D97-AF65-F5344CB8AC3E}">
        <p14:creationId xmlns:p14="http://schemas.microsoft.com/office/powerpoint/2010/main" val="1870130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esco.org/en/higher-education/conven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827584" y="1772816"/>
            <a:ext cx="7772400" cy="1754609"/>
          </a:xfrm>
        </p:spPr>
        <p:txBody>
          <a:bodyPr/>
          <a:lstStyle/>
          <a:p>
            <a:br>
              <a:rPr lang="en-ZA" b="1" dirty="0"/>
            </a:br>
            <a:r>
              <a:rPr lang="en-GB" sz="3600" b="1" dirty="0"/>
              <a:t>Global Convention on the Recognition of Qualifications concerning Higher Education</a:t>
            </a:r>
            <a:endParaRPr lang="en-US" b="1" dirty="0"/>
          </a:p>
        </p:txBody>
      </p:sp>
      <p:sp>
        <p:nvSpPr>
          <p:cNvPr id="9" name="Subtitle 2"/>
          <p:cNvSpPr>
            <a:spLocks noGrp="1"/>
          </p:cNvSpPr>
          <p:nvPr>
            <p:ph type="subTitle" idx="1"/>
          </p:nvPr>
        </p:nvSpPr>
        <p:spPr>
          <a:xfrm>
            <a:off x="827584" y="4193282"/>
            <a:ext cx="7488832" cy="1633736"/>
          </a:xfrm>
        </p:spPr>
        <p:txBody>
          <a:bodyPr rtlCol="0">
            <a:noAutofit/>
          </a:bodyPr>
          <a:lstStyle/>
          <a:p>
            <a:pPr fontAlgn="auto">
              <a:spcAft>
                <a:spcPts val="0"/>
              </a:spcAft>
              <a:defRPr/>
            </a:pPr>
            <a:r>
              <a:rPr lang="en-ZA" sz="2000" b="1" dirty="0"/>
              <a:t>Briefing by the Department of Higher Education and Training</a:t>
            </a:r>
          </a:p>
          <a:p>
            <a:pPr fontAlgn="auto">
              <a:spcAft>
                <a:spcPts val="0"/>
              </a:spcAft>
              <a:defRPr/>
            </a:pPr>
            <a:r>
              <a:rPr lang="en-ZA" sz="2000" b="1" dirty="0"/>
              <a:t>Portfolio Committee on Higher Education, Science and Innovation</a:t>
            </a:r>
          </a:p>
          <a:p>
            <a:pPr fontAlgn="auto">
              <a:spcAft>
                <a:spcPts val="0"/>
              </a:spcAft>
              <a:defRPr/>
            </a:pPr>
            <a:r>
              <a:rPr lang="en-ZA" sz="2000" b="1" dirty="0"/>
              <a:t>15 February 2023</a:t>
            </a:r>
          </a:p>
        </p:txBody>
      </p:sp>
      <p:sp>
        <p:nvSpPr>
          <p:cNvPr id="5" name="Slide Number Placeholder 4"/>
          <p:cNvSpPr>
            <a:spLocks noGrp="1"/>
          </p:cNvSpPr>
          <p:nvPr>
            <p:ph type="sldNum" sz="quarter" idx="12"/>
          </p:nvPr>
        </p:nvSpPr>
        <p:spPr/>
        <p:txBody>
          <a:bodyPr/>
          <a:lstStyle/>
          <a:p>
            <a:pPr>
              <a:defRPr/>
            </a:pPr>
            <a:fld id="{4E1C9B53-87E7-455D-B473-A2F41B7B130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0E7D3B-CAB2-B16D-0B8C-355B999CE370}"/>
              </a:ext>
            </a:extLst>
          </p:cNvPr>
          <p:cNvSpPr>
            <a:spLocks noGrp="1"/>
          </p:cNvSpPr>
          <p:nvPr>
            <p:ph type="ftr" sz="quarter" idx="11"/>
          </p:nvPr>
        </p:nvSpPr>
        <p:spPr>
          <a:xfrm>
            <a:off x="3132707" y="5425923"/>
            <a:ext cx="2895600" cy="365125"/>
          </a:xfrm>
        </p:spPr>
        <p:txBody>
          <a:bodyPr/>
          <a:lstStyle/>
          <a:p>
            <a:pPr>
              <a:defRPr/>
            </a:pPr>
            <a:endParaRPr lang="en-US"/>
          </a:p>
        </p:txBody>
      </p:sp>
      <p:sp>
        <p:nvSpPr>
          <p:cNvPr id="5" name="Slide Number Placeholder 4">
            <a:extLst>
              <a:ext uri="{FF2B5EF4-FFF2-40B4-BE49-F238E27FC236}">
                <a16:creationId xmlns:a16="http://schemas.microsoft.com/office/drawing/2014/main" id="{AA2CE8F7-045B-02BB-44B2-2BD2CE916A4F}"/>
              </a:ext>
            </a:extLst>
          </p:cNvPr>
          <p:cNvSpPr>
            <a:spLocks noGrp="1"/>
          </p:cNvSpPr>
          <p:nvPr>
            <p:ph type="sldNum" sz="quarter" idx="12"/>
          </p:nvPr>
        </p:nvSpPr>
        <p:spPr/>
        <p:txBody>
          <a:bodyPr/>
          <a:lstStyle/>
          <a:p>
            <a:pPr>
              <a:defRPr/>
            </a:pPr>
            <a:fld id="{B0C0FB3B-E127-4538-8BF0-727AB6DD8228}" type="slidenum">
              <a:rPr lang="en-US" smtClean="0"/>
              <a:pPr>
                <a:defRPr/>
              </a:pPr>
              <a:t>10</a:t>
            </a:fld>
            <a:endParaRPr lang="en-US"/>
          </a:p>
        </p:txBody>
      </p:sp>
      <p:sp>
        <p:nvSpPr>
          <p:cNvPr id="6" name="Title 1">
            <a:extLst>
              <a:ext uri="{FF2B5EF4-FFF2-40B4-BE49-F238E27FC236}">
                <a16:creationId xmlns:a16="http://schemas.microsoft.com/office/drawing/2014/main" id="{3385BC4F-C505-622D-B6D7-B9AA90E4403B}"/>
              </a:ext>
            </a:extLst>
          </p:cNvPr>
          <p:cNvSpPr txBox="1">
            <a:spLocks/>
          </p:cNvSpPr>
          <p:nvPr/>
        </p:nvSpPr>
        <p:spPr bwMode="auto">
          <a:xfrm>
            <a:off x="44070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a:t>OVERVIEW OF THE GLOBAL CONVENTION</a:t>
            </a:r>
            <a:endParaRPr lang="en-ZA" sz="3600" dirty="0"/>
          </a:p>
        </p:txBody>
      </p:sp>
      <p:grpSp>
        <p:nvGrpSpPr>
          <p:cNvPr id="29" name="Group 28">
            <a:extLst>
              <a:ext uri="{FF2B5EF4-FFF2-40B4-BE49-F238E27FC236}">
                <a16:creationId xmlns:a16="http://schemas.microsoft.com/office/drawing/2014/main" id="{AFEF77EE-C3EA-C287-AFB5-8CE57223F2BA}"/>
              </a:ext>
            </a:extLst>
          </p:cNvPr>
          <p:cNvGrpSpPr/>
          <p:nvPr/>
        </p:nvGrpSpPr>
        <p:grpSpPr>
          <a:xfrm>
            <a:off x="365550" y="1143000"/>
            <a:ext cx="8778450" cy="3421055"/>
            <a:chOff x="114030" y="3106953"/>
            <a:chExt cx="6325403" cy="2417849"/>
          </a:xfrm>
        </p:grpSpPr>
        <p:pic>
          <p:nvPicPr>
            <p:cNvPr id="8" name="Picture 7">
              <a:extLst>
                <a:ext uri="{FF2B5EF4-FFF2-40B4-BE49-F238E27FC236}">
                  <a16:creationId xmlns:a16="http://schemas.microsoft.com/office/drawing/2014/main" id="{276B4474-727F-2214-BABA-A5FDDE3A1BAB}"/>
                </a:ext>
              </a:extLst>
            </p:cNvPr>
            <p:cNvPicPr>
              <a:picLocks noChangeAspect="1"/>
            </p:cNvPicPr>
            <p:nvPr/>
          </p:nvPicPr>
          <p:blipFill rotWithShape="1">
            <a:blip r:embed="rId3">
              <a:extLst>
                <a:ext uri="{28A0092B-C50C-407E-A947-70E740481C1C}">
                  <a14:useLocalDpi xmlns:a14="http://schemas.microsoft.com/office/drawing/2010/main" val="0"/>
                </a:ext>
              </a:extLst>
            </a:blip>
            <a:srcRect l="29407" r="7767"/>
            <a:stretch/>
          </p:blipFill>
          <p:spPr>
            <a:xfrm flipV="1">
              <a:off x="447690" y="3118195"/>
              <a:ext cx="4372404" cy="2395936"/>
            </a:xfrm>
            <a:prstGeom prst="rect">
              <a:avLst/>
            </a:prstGeom>
          </p:spPr>
        </p:pic>
        <p:sp>
          <p:nvSpPr>
            <p:cNvPr id="9" name="Shape 2335">
              <a:extLst>
                <a:ext uri="{FF2B5EF4-FFF2-40B4-BE49-F238E27FC236}">
                  <a16:creationId xmlns:a16="http://schemas.microsoft.com/office/drawing/2014/main" id="{F16278C3-F05F-CFB8-D40C-2F0F67870566}"/>
                </a:ext>
              </a:extLst>
            </p:cNvPr>
            <p:cNvSpPr>
              <a:spLocks noChangeAspect="1"/>
            </p:cNvSpPr>
            <p:nvPr/>
          </p:nvSpPr>
          <p:spPr>
            <a:xfrm>
              <a:off x="2999198" y="3106953"/>
              <a:ext cx="421836"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1</a:t>
              </a:r>
              <a:endParaRPr sz="2250" dirty="0"/>
            </a:p>
          </p:txBody>
        </p:sp>
        <p:sp>
          <p:nvSpPr>
            <p:cNvPr id="10" name="Shape 2336">
              <a:extLst>
                <a:ext uri="{FF2B5EF4-FFF2-40B4-BE49-F238E27FC236}">
                  <a16:creationId xmlns:a16="http://schemas.microsoft.com/office/drawing/2014/main" id="{A9CBCCC1-57AF-6F7C-B69C-35F7ACB8DA49}"/>
                </a:ext>
              </a:extLst>
            </p:cNvPr>
            <p:cNvSpPr>
              <a:spLocks noChangeAspect="1"/>
            </p:cNvSpPr>
            <p:nvPr/>
          </p:nvSpPr>
          <p:spPr>
            <a:xfrm>
              <a:off x="3669724" y="3514555"/>
              <a:ext cx="421836"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2</a:t>
              </a:r>
              <a:endParaRPr sz="2250" dirty="0"/>
            </a:p>
          </p:txBody>
        </p:sp>
        <p:sp>
          <p:nvSpPr>
            <p:cNvPr id="11" name="Shape 2337">
              <a:extLst>
                <a:ext uri="{FF2B5EF4-FFF2-40B4-BE49-F238E27FC236}">
                  <a16:creationId xmlns:a16="http://schemas.microsoft.com/office/drawing/2014/main" id="{E0E95ADE-359C-30CD-3973-68C15EEB589B}"/>
                </a:ext>
              </a:extLst>
            </p:cNvPr>
            <p:cNvSpPr>
              <a:spLocks noChangeAspect="1"/>
            </p:cNvSpPr>
            <p:nvPr/>
          </p:nvSpPr>
          <p:spPr>
            <a:xfrm>
              <a:off x="4532836" y="3933935"/>
              <a:ext cx="414475"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3</a:t>
              </a:r>
              <a:endParaRPr sz="2250" dirty="0"/>
            </a:p>
          </p:txBody>
        </p:sp>
        <p:sp>
          <p:nvSpPr>
            <p:cNvPr id="12" name="Shape 2338">
              <a:extLst>
                <a:ext uri="{FF2B5EF4-FFF2-40B4-BE49-F238E27FC236}">
                  <a16:creationId xmlns:a16="http://schemas.microsoft.com/office/drawing/2014/main" id="{9E4DBB70-3643-87AA-7801-A3F98D917349}"/>
                </a:ext>
              </a:extLst>
            </p:cNvPr>
            <p:cNvSpPr>
              <a:spLocks noChangeAspect="1"/>
            </p:cNvSpPr>
            <p:nvPr/>
          </p:nvSpPr>
          <p:spPr>
            <a:xfrm>
              <a:off x="4392183" y="4364945"/>
              <a:ext cx="421836"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4</a:t>
              </a:r>
              <a:endParaRPr sz="2250" dirty="0"/>
            </a:p>
          </p:txBody>
        </p:sp>
        <p:sp>
          <p:nvSpPr>
            <p:cNvPr id="13" name="Shape 2339">
              <a:extLst>
                <a:ext uri="{FF2B5EF4-FFF2-40B4-BE49-F238E27FC236}">
                  <a16:creationId xmlns:a16="http://schemas.microsoft.com/office/drawing/2014/main" id="{30FD5DCA-EFE7-F89E-3E23-ACD28CEDD9E8}"/>
                </a:ext>
              </a:extLst>
            </p:cNvPr>
            <p:cNvSpPr>
              <a:spLocks noChangeAspect="1"/>
            </p:cNvSpPr>
            <p:nvPr/>
          </p:nvSpPr>
          <p:spPr>
            <a:xfrm>
              <a:off x="3810008" y="4716922"/>
              <a:ext cx="421836"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5</a:t>
              </a:r>
              <a:endParaRPr sz="2250" dirty="0"/>
            </a:p>
          </p:txBody>
        </p:sp>
        <p:sp>
          <p:nvSpPr>
            <p:cNvPr id="14" name="Shape 2340">
              <a:extLst>
                <a:ext uri="{FF2B5EF4-FFF2-40B4-BE49-F238E27FC236}">
                  <a16:creationId xmlns:a16="http://schemas.microsoft.com/office/drawing/2014/main" id="{F8D02946-0F85-6745-25B9-91FC88F422A2}"/>
                </a:ext>
              </a:extLst>
            </p:cNvPr>
            <p:cNvSpPr>
              <a:spLocks noChangeAspect="1"/>
            </p:cNvSpPr>
            <p:nvPr/>
          </p:nvSpPr>
          <p:spPr>
            <a:xfrm>
              <a:off x="3007256" y="5094731"/>
              <a:ext cx="421836" cy="421836"/>
            </a:xfrm>
            <a:prstGeom prst="roundRect">
              <a:avLst>
                <a:gd name="adj" fmla="val 50000"/>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2250" dirty="0"/>
                <a:t>6</a:t>
              </a:r>
              <a:endParaRPr sz="2250" dirty="0"/>
            </a:p>
          </p:txBody>
        </p:sp>
        <p:sp>
          <p:nvSpPr>
            <p:cNvPr id="15" name="Shape 2341">
              <a:extLst>
                <a:ext uri="{FF2B5EF4-FFF2-40B4-BE49-F238E27FC236}">
                  <a16:creationId xmlns:a16="http://schemas.microsoft.com/office/drawing/2014/main" id="{50EA00E5-4643-6440-3759-3A8888F8BD2A}"/>
                </a:ext>
              </a:extLst>
            </p:cNvPr>
            <p:cNvSpPr/>
            <p:nvPr/>
          </p:nvSpPr>
          <p:spPr>
            <a:xfrm>
              <a:off x="114030" y="3655868"/>
              <a:ext cx="1300183" cy="1324337"/>
            </a:xfrm>
            <a:prstGeom prst="ellipse">
              <a:avLst/>
            </a:prstGeom>
            <a:solidFill>
              <a:srgbClr val="FFFFFF"/>
            </a:solidFill>
            <a:ln w="25400">
              <a:solidFill>
                <a:srgbClr val="A6AAA9"/>
              </a:solidFill>
            </a:ln>
          </p:spPr>
          <p:txBody>
            <a:bodyPr lIns="10716" tIns="10716" rIns="10716" bIns="10716" anchor="ctr"/>
            <a:lstStyle/>
            <a:p>
              <a:pPr algn="ctr">
                <a:defRPr sz="8000" cap="none">
                  <a:solidFill>
                    <a:srgbClr val="53585F"/>
                  </a:solidFill>
                  <a:latin typeface="Open Sans"/>
                  <a:ea typeface="Open Sans"/>
                  <a:cs typeface="Open Sans"/>
                  <a:sym typeface="Open Sans"/>
                </a:defRPr>
              </a:pPr>
              <a:r>
                <a:rPr lang="en-ZA" sz="1100" b="1" dirty="0">
                  <a:solidFill>
                    <a:schemeClr val="tx1"/>
                  </a:solidFill>
                  <a:latin typeface="Verdana" panose="020B0604030504040204" pitchFamily="34" charset="0"/>
                </a:rPr>
                <a:t>The Global Convention</a:t>
              </a:r>
            </a:p>
            <a:p>
              <a:pPr algn="ctr">
                <a:defRPr sz="8000" cap="none">
                  <a:solidFill>
                    <a:srgbClr val="53585F"/>
                  </a:solidFill>
                  <a:latin typeface="Open Sans"/>
                  <a:ea typeface="Open Sans"/>
                  <a:cs typeface="Open Sans"/>
                  <a:sym typeface="Open Sans"/>
                </a:defRPr>
              </a:pPr>
              <a:r>
                <a:rPr lang="en-ZA" sz="1100" b="1" dirty="0">
                  <a:solidFill>
                    <a:schemeClr val="tx1"/>
                  </a:solidFill>
                  <a:latin typeface="Verdana" panose="020B0604030504040204" pitchFamily="34" charset="0"/>
                </a:rPr>
                <a:t>Document</a:t>
              </a:r>
              <a:endParaRPr sz="1100" b="1" dirty="0">
                <a:solidFill>
                  <a:schemeClr val="tx1"/>
                </a:solidFill>
                <a:latin typeface="Verdana" panose="020B0604030504040204" pitchFamily="34" charset="0"/>
              </a:endParaRPr>
            </a:p>
          </p:txBody>
        </p:sp>
        <p:sp>
          <p:nvSpPr>
            <p:cNvPr id="16" name="Shape 2343">
              <a:extLst>
                <a:ext uri="{FF2B5EF4-FFF2-40B4-BE49-F238E27FC236}">
                  <a16:creationId xmlns:a16="http://schemas.microsoft.com/office/drawing/2014/main" id="{AE57A952-91D4-21F5-3C73-E4ED1743DBCA}"/>
                </a:ext>
              </a:extLst>
            </p:cNvPr>
            <p:cNvSpPr>
              <a:spLocks noChangeAspect="1"/>
            </p:cNvSpPr>
            <p:nvPr/>
          </p:nvSpPr>
          <p:spPr>
            <a:xfrm>
              <a:off x="320473" y="4006179"/>
              <a:ext cx="1392009" cy="567150"/>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000" cap="none">
                  <a:solidFill>
                    <a:srgbClr val="53585F"/>
                  </a:solidFill>
                  <a:latin typeface="Oswald DemiBold"/>
                  <a:ea typeface="Oswald DemiBold"/>
                  <a:cs typeface="Oswald DemiBold"/>
                  <a:sym typeface="Oswald DemiBold"/>
                </a:defRPr>
              </a:lvl1pPr>
            </a:lstStyle>
            <a:p>
              <a:endParaRPr sz="2813" dirty="0"/>
            </a:p>
          </p:txBody>
        </p:sp>
        <p:sp>
          <p:nvSpPr>
            <p:cNvPr id="17" name="Shape 2344">
              <a:extLst>
                <a:ext uri="{FF2B5EF4-FFF2-40B4-BE49-F238E27FC236}">
                  <a16:creationId xmlns:a16="http://schemas.microsoft.com/office/drawing/2014/main" id="{6D8CB25C-0426-EF31-045B-D2A6939DFF5F}"/>
                </a:ext>
              </a:extLst>
            </p:cNvPr>
            <p:cNvSpPr>
              <a:spLocks noChangeAspect="1"/>
            </p:cNvSpPr>
            <p:nvPr/>
          </p:nvSpPr>
          <p:spPr>
            <a:xfrm>
              <a:off x="1741286" y="3155403"/>
              <a:ext cx="921894" cy="34896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ZA" sz="1000" b="1" dirty="0"/>
                <a:t>Definitions</a:t>
              </a:r>
              <a:endParaRPr sz="1000" b="1" dirty="0"/>
            </a:p>
          </p:txBody>
        </p:sp>
        <p:sp>
          <p:nvSpPr>
            <p:cNvPr id="18" name="Shape 2345">
              <a:extLst>
                <a:ext uri="{FF2B5EF4-FFF2-40B4-BE49-F238E27FC236}">
                  <a16:creationId xmlns:a16="http://schemas.microsoft.com/office/drawing/2014/main" id="{E2D938CE-3F0B-865A-9B41-2DD0E81DD437}"/>
                </a:ext>
              </a:extLst>
            </p:cNvPr>
            <p:cNvSpPr>
              <a:spLocks noChangeAspect="1"/>
            </p:cNvSpPr>
            <p:nvPr/>
          </p:nvSpPr>
          <p:spPr>
            <a:xfrm>
              <a:off x="1741286" y="3598800"/>
              <a:ext cx="2040108" cy="317351"/>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ZA" sz="1000" b="1" dirty="0"/>
                <a:t>Objectives of the convention</a:t>
              </a:r>
              <a:endParaRPr sz="1000" b="1" dirty="0"/>
            </a:p>
          </p:txBody>
        </p:sp>
        <p:sp>
          <p:nvSpPr>
            <p:cNvPr id="19" name="Shape 2346">
              <a:extLst>
                <a:ext uri="{FF2B5EF4-FFF2-40B4-BE49-F238E27FC236}">
                  <a16:creationId xmlns:a16="http://schemas.microsoft.com/office/drawing/2014/main" id="{26164697-652C-0E0C-EF2F-437321737307}"/>
                </a:ext>
              </a:extLst>
            </p:cNvPr>
            <p:cNvSpPr>
              <a:spLocks noChangeAspect="1"/>
            </p:cNvSpPr>
            <p:nvPr/>
          </p:nvSpPr>
          <p:spPr>
            <a:xfrm>
              <a:off x="1741286" y="4019474"/>
              <a:ext cx="2893526" cy="305420"/>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GB" sz="1000" b="1" dirty="0"/>
                <a:t>BASIC PRINCIPLES FOR THE RECOGNITION OF QUALIFICATIONS CONCERNING HIGHER EDUCATION</a:t>
              </a:r>
              <a:endParaRPr sz="1000" b="1" dirty="0"/>
            </a:p>
          </p:txBody>
        </p:sp>
        <p:sp>
          <p:nvSpPr>
            <p:cNvPr id="20" name="Shape 2347">
              <a:extLst>
                <a:ext uri="{FF2B5EF4-FFF2-40B4-BE49-F238E27FC236}">
                  <a16:creationId xmlns:a16="http://schemas.microsoft.com/office/drawing/2014/main" id="{D753A93F-246B-8E0B-A76D-CA0AAF0CE62F}"/>
                </a:ext>
              </a:extLst>
            </p:cNvPr>
            <p:cNvSpPr>
              <a:spLocks noChangeAspect="1"/>
            </p:cNvSpPr>
            <p:nvPr/>
          </p:nvSpPr>
          <p:spPr>
            <a:xfrm>
              <a:off x="1741286" y="4401975"/>
              <a:ext cx="2598738" cy="309031"/>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GB" sz="1000" b="1" dirty="0"/>
                <a:t>OBLIGATIONS OF THE STATES PARTIES TO THE CONVENTION</a:t>
              </a:r>
              <a:endParaRPr sz="1000" b="1" dirty="0"/>
            </a:p>
          </p:txBody>
        </p:sp>
        <p:sp>
          <p:nvSpPr>
            <p:cNvPr id="21" name="Shape 2348">
              <a:extLst>
                <a:ext uri="{FF2B5EF4-FFF2-40B4-BE49-F238E27FC236}">
                  <a16:creationId xmlns:a16="http://schemas.microsoft.com/office/drawing/2014/main" id="{15C622E7-6BC1-0BAD-61FD-6AF70F2873E4}"/>
                </a:ext>
              </a:extLst>
            </p:cNvPr>
            <p:cNvSpPr>
              <a:spLocks noChangeAspect="1"/>
            </p:cNvSpPr>
            <p:nvPr/>
          </p:nvSpPr>
          <p:spPr>
            <a:xfrm>
              <a:off x="1727110" y="4782783"/>
              <a:ext cx="2114788" cy="327034"/>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ZA" sz="1000" b="1" dirty="0"/>
                <a:t>IMPLEMENTATION STRUCTURES AND COOPERATION</a:t>
              </a:r>
              <a:endParaRPr sz="1000" b="1" dirty="0"/>
            </a:p>
          </p:txBody>
        </p:sp>
        <p:sp>
          <p:nvSpPr>
            <p:cNvPr id="22" name="Shape 2349">
              <a:extLst>
                <a:ext uri="{FF2B5EF4-FFF2-40B4-BE49-F238E27FC236}">
                  <a16:creationId xmlns:a16="http://schemas.microsoft.com/office/drawing/2014/main" id="{CB9C28B2-05CD-E8ED-2339-8570B23B6947}"/>
                </a:ext>
              </a:extLst>
            </p:cNvPr>
            <p:cNvSpPr>
              <a:spLocks noChangeAspect="1"/>
            </p:cNvSpPr>
            <p:nvPr/>
          </p:nvSpPr>
          <p:spPr>
            <a:xfrm>
              <a:off x="1741286" y="5107431"/>
              <a:ext cx="1323234" cy="417371"/>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lnSpc>
                  <a:spcPct val="80000"/>
                </a:lnSpc>
                <a:defRPr sz="4000">
                  <a:solidFill>
                    <a:srgbClr val="FFFFFF"/>
                  </a:solidFill>
                </a:defRPr>
              </a:lvl1pPr>
            </a:lstStyle>
            <a:p>
              <a:pPr algn="l"/>
              <a:r>
                <a:rPr lang="en-ZA" sz="1000" b="1" dirty="0"/>
                <a:t>Final clauses</a:t>
              </a:r>
              <a:endParaRPr sz="1000" b="1" dirty="0"/>
            </a:p>
          </p:txBody>
        </p:sp>
        <p:sp>
          <p:nvSpPr>
            <p:cNvPr id="23" name="Shape 2356">
              <a:extLst>
                <a:ext uri="{FF2B5EF4-FFF2-40B4-BE49-F238E27FC236}">
                  <a16:creationId xmlns:a16="http://schemas.microsoft.com/office/drawing/2014/main" id="{4895CFD3-9C2D-0324-EF05-E920BE7FA87A}"/>
                </a:ext>
              </a:extLst>
            </p:cNvPr>
            <p:cNvSpPr/>
            <p:nvPr/>
          </p:nvSpPr>
          <p:spPr>
            <a:xfrm>
              <a:off x="3477415" y="3254951"/>
              <a:ext cx="2923385" cy="310495"/>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nSpc>
                  <a:spcPct val="120000"/>
                </a:lnSpc>
                <a:defRPr sz="2600"/>
              </a:lvl1pPr>
            </a:lstStyle>
            <a:p>
              <a:r>
                <a:rPr lang="en-GB" sz="800" cap="none" dirty="0"/>
                <a:t>Provides the definitions of key terms for the Global Convention</a:t>
              </a:r>
              <a:br>
                <a:rPr lang="en-GB" sz="800" cap="none" dirty="0"/>
              </a:br>
              <a:endParaRPr sz="731" dirty="0"/>
            </a:p>
          </p:txBody>
        </p:sp>
        <p:sp>
          <p:nvSpPr>
            <p:cNvPr id="24" name="Shape 2357">
              <a:extLst>
                <a:ext uri="{FF2B5EF4-FFF2-40B4-BE49-F238E27FC236}">
                  <a16:creationId xmlns:a16="http://schemas.microsoft.com/office/drawing/2014/main" id="{842C067C-FABB-E00E-6896-C6E54C08B848}"/>
                </a:ext>
              </a:extLst>
            </p:cNvPr>
            <p:cNvSpPr/>
            <p:nvPr/>
          </p:nvSpPr>
          <p:spPr>
            <a:xfrm>
              <a:off x="4145688" y="3554657"/>
              <a:ext cx="2265391" cy="36577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nSpc>
                  <a:spcPct val="120000"/>
                </a:lnSpc>
                <a:defRPr sz="2600"/>
              </a:lvl1pPr>
            </a:lstStyle>
            <a:p>
              <a:pPr>
                <a:lnSpc>
                  <a:spcPct val="100000"/>
                </a:lnSpc>
              </a:pPr>
              <a:r>
                <a:rPr lang="en-GB" sz="800" cap="none" dirty="0"/>
                <a:t>Covers the 10 objectives of the Global Convention</a:t>
              </a:r>
              <a:br>
                <a:rPr lang="en-GB" sz="800" cap="none" dirty="0"/>
              </a:br>
              <a:endParaRPr lang="en-GB" sz="800" cap="none" dirty="0"/>
            </a:p>
          </p:txBody>
        </p:sp>
        <p:sp>
          <p:nvSpPr>
            <p:cNvPr id="25" name="Shape 2358">
              <a:extLst>
                <a:ext uri="{FF2B5EF4-FFF2-40B4-BE49-F238E27FC236}">
                  <a16:creationId xmlns:a16="http://schemas.microsoft.com/office/drawing/2014/main" id="{833B5129-D828-76EE-5456-D9C3C55E2B80}"/>
                </a:ext>
              </a:extLst>
            </p:cNvPr>
            <p:cNvSpPr/>
            <p:nvPr/>
          </p:nvSpPr>
          <p:spPr>
            <a:xfrm>
              <a:off x="4975663" y="3998374"/>
              <a:ext cx="1463770" cy="296172"/>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p>
              <a:r>
                <a:rPr lang="en-GB" sz="800" cap="none" dirty="0"/>
                <a:t>Details the basic principles for the recognition of qualifications</a:t>
              </a:r>
            </a:p>
          </p:txBody>
        </p:sp>
        <p:sp>
          <p:nvSpPr>
            <p:cNvPr id="26" name="Shape 2359">
              <a:extLst>
                <a:ext uri="{FF2B5EF4-FFF2-40B4-BE49-F238E27FC236}">
                  <a16:creationId xmlns:a16="http://schemas.microsoft.com/office/drawing/2014/main" id="{F420850E-0100-0C30-12B9-BD14D8BB7D9E}"/>
                </a:ext>
              </a:extLst>
            </p:cNvPr>
            <p:cNvSpPr/>
            <p:nvPr/>
          </p:nvSpPr>
          <p:spPr>
            <a:xfrm>
              <a:off x="4870522" y="4447722"/>
              <a:ext cx="1540558" cy="200992"/>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lstStyle>
              <a:lvl1pPr>
                <a:lnSpc>
                  <a:spcPct val="120000"/>
                </a:lnSpc>
                <a:defRPr sz="2600"/>
              </a:lvl1pPr>
            </a:lstStyle>
            <a:p>
              <a:pPr>
                <a:lnSpc>
                  <a:spcPct val="100000"/>
                </a:lnSpc>
              </a:pPr>
              <a:r>
                <a:rPr lang="en-ZA" sz="800" cap="none" dirty="0"/>
                <a:t>Lists 8 obligations of the state parties</a:t>
              </a:r>
            </a:p>
          </p:txBody>
        </p:sp>
        <p:sp>
          <p:nvSpPr>
            <p:cNvPr id="27" name="Shape 2360">
              <a:extLst>
                <a:ext uri="{FF2B5EF4-FFF2-40B4-BE49-F238E27FC236}">
                  <a16:creationId xmlns:a16="http://schemas.microsoft.com/office/drawing/2014/main" id="{CD47C0EC-7675-BCA7-97D7-90346287CCA6}"/>
                </a:ext>
              </a:extLst>
            </p:cNvPr>
            <p:cNvSpPr/>
            <p:nvPr/>
          </p:nvSpPr>
          <p:spPr>
            <a:xfrm>
              <a:off x="4340024" y="4810045"/>
              <a:ext cx="2071056" cy="24090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lstStyle/>
            <a:p>
              <a:r>
                <a:rPr lang="en-ZA" sz="800" cap="none" dirty="0"/>
                <a:t>Outlines guidelines as to the implementation structures and cooperation for the Convention</a:t>
              </a:r>
              <a:endParaRPr sz="800" cap="none" dirty="0"/>
            </a:p>
          </p:txBody>
        </p:sp>
        <p:sp>
          <p:nvSpPr>
            <p:cNvPr id="28" name="Shape 2356">
              <a:extLst>
                <a:ext uri="{FF2B5EF4-FFF2-40B4-BE49-F238E27FC236}">
                  <a16:creationId xmlns:a16="http://schemas.microsoft.com/office/drawing/2014/main" id="{20229B2B-8A6B-EA2C-3777-AC403E702E40}"/>
                </a:ext>
              </a:extLst>
            </p:cNvPr>
            <p:cNvSpPr/>
            <p:nvPr/>
          </p:nvSpPr>
          <p:spPr>
            <a:xfrm>
              <a:off x="3477415" y="5191523"/>
              <a:ext cx="2933665" cy="296272"/>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nSpc>
                  <a:spcPct val="120000"/>
                </a:lnSpc>
                <a:defRPr sz="2600"/>
              </a:lvl1pPr>
            </a:lstStyle>
            <a:p>
              <a:pPr>
                <a:lnSpc>
                  <a:spcPct val="100000"/>
                </a:lnSpc>
              </a:pPr>
              <a:r>
                <a:rPr lang="en-GB" sz="800" cap="none" dirty="0"/>
                <a:t>Provides further detailed information pertaining to the Global Convention</a:t>
              </a:r>
              <a:endParaRPr sz="731" dirty="0"/>
            </a:p>
          </p:txBody>
        </p:sp>
      </p:grpSp>
      <p:sp>
        <p:nvSpPr>
          <p:cNvPr id="30" name="Rectangle 29">
            <a:extLst>
              <a:ext uri="{FF2B5EF4-FFF2-40B4-BE49-F238E27FC236}">
                <a16:creationId xmlns:a16="http://schemas.microsoft.com/office/drawing/2014/main" id="{F08B0980-8FCF-BE2B-C454-ACA680731268}"/>
              </a:ext>
            </a:extLst>
          </p:cNvPr>
          <p:cNvSpPr>
            <a:spLocks/>
          </p:cNvSpPr>
          <p:nvPr/>
        </p:nvSpPr>
        <p:spPr>
          <a:xfrm>
            <a:off x="179512" y="4790583"/>
            <a:ext cx="8784976" cy="1990302"/>
          </a:xfrm>
          <a:prstGeom prst="rect">
            <a:avLst/>
          </a:prstGeom>
          <a:solidFill>
            <a:srgbClr val="0076B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ZA"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1" name="Rectangle 30">
            <a:extLst>
              <a:ext uri="{FF2B5EF4-FFF2-40B4-BE49-F238E27FC236}">
                <a16:creationId xmlns:a16="http://schemas.microsoft.com/office/drawing/2014/main" id="{B811AAD4-9AFF-2939-C385-A65A78B33088}"/>
              </a:ext>
            </a:extLst>
          </p:cNvPr>
          <p:cNvSpPr/>
          <p:nvPr/>
        </p:nvSpPr>
        <p:spPr>
          <a:xfrm>
            <a:off x="584063" y="5226518"/>
            <a:ext cx="7992887" cy="1200329"/>
          </a:xfrm>
          <a:prstGeom prst="rect">
            <a:avLst/>
          </a:prstGeom>
        </p:spPr>
        <p:txBody>
          <a:bodyPr wrap="square">
            <a:spAutoFit/>
          </a:bodyPr>
          <a:lstStyle/>
          <a:p>
            <a:pPr algn="just"/>
            <a:r>
              <a:rPr lang="en-GB" sz="1800" cap="none" dirty="0">
                <a:solidFill>
                  <a:schemeClr val="bg1"/>
                </a:solidFill>
              </a:rPr>
              <a:t>“All types of study programmes or sets of courses of study at the post-secondary level which are recognised by the competent authorities of a State Party, or of a constituent unit thereof, as belonging to its higher-education system”.</a:t>
            </a:r>
            <a:endParaRPr lang="en-ZA" sz="1800" cap="none" dirty="0">
              <a:solidFill>
                <a:schemeClr val="bg1"/>
              </a:solidFill>
            </a:endParaRPr>
          </a:p>
        </p:txBody>
      </p:sp>
    </p:spTree>
    <p:extLst>
      <p:ext uri="{BB962C8B-B14F-4D97-AF65-F5344CB8AC3E}">
        <p14:creationId xmlns:p14="http://schemas.microsoft.com/office/powerpoint/2010/main" val="236298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7066"/>
            <a:ext cx="8856984" cy="5040560"/>
          </a:xfrm>
        </p:spPr>
        <p:txBody>
          <a:bodyPr/>
          <a:lstStyle/>
          <a:p>
            <a:pPr marL="0" lvl="0" indent="0">
              <a:spcBef>
                <a:spcPct val="0"/>
              </a:spcBef>
              <a:buNone/>
            </a:pPr>
            <a:r>
              <a:rPr lang="en-GB" sz="4400" dirty="0">
                <a:latin typeface="+mj-lt"/>
                <a:ea typeface="+mj-ea"/>
                <a:cs typeface="+mj-cs"/>
              </a:rPr>
              <a:t>The Global Convention:</a:t>
            </a:r>
          </a:p>
          <a:p>
            <a:pPr lvl="0">
              <a:buFontTx/>
              <a:buChar char="-"/>
            </a:pPr>
            <a:r>
              <a:rPr lang="en-GB" sz="2400" dirty="0"/>
              <a:t>is built on existing six regional recognition conventions, eg. the  Lisbon Recognition Convention for Europe, the Tokyo Convention for Asia-Pacific and the Addis Convention for Africa</a:t>
            </a:r>
          </a:p>
          <a:p>
            <a:pPr lvl="0">
              <a:buFontTx/>
              <a:buChar char="-"/>
            </a:pPr>
            <a:r>
              <a:rPr lang="en-ZA" sz="2400" dirty="0"/>
              <a:t>will reduce the obstacles faced by students, educators/lecturers, researchers and job seekers outside their countries of origin (regional conventions only cover mobility between the countries within those regions, the Global Convention paves the way for the increasing mobility between regions and continents)</a:t>
            </a:r>
          </a:p>
          <a:p>
            <a:pPr>
              <a:buFontTx/>
              <a:buChar char="-"/>
            </a:pPr>
            <a:r>
              <a:rPr lang="en-US" sz="2400" dirty="0"/>
              <a:t>establishes universal principles for recognition of studies, degrees and will give signatory states an obligation to recognise studies or qualifications from outside of their region</a:t>
            </a:r>
          </a:p>
          <a:p>
            <a:pPr>
              <a:buFontTx/>
              <a:buChar char="-"/>
            </a:pPr>
            <a:r>
              <a:rPr lang="en-GB" sz="2400" dirty="0"/>
              <a:t>offers the opportunity for a common commitment to establish mechanisms for the assessment and recognition of diplomas, certificates and qualifications in a transparent, consistent, timely and reliable</a:t>
            </a:r>
          </a:p>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11</a:t>
            </a:fld>
            <a:endParaRPr lang="en-US"/>
          </a:p>
        </p:txBody>
      </p:sp>
    </p:spTree>
    <p:extLst>
      <p:ext uri="{BB962C8B-B14F-4D97-AF65-F5344CB8AC3E}">
        <p14:creationId xmlns:p14="http://schemas.microsoft.com/office/powerpoint/2010/main" val="371286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lvl="0">
              <a:buFontTx/>
              <a:buChar char="-"/>
            </a:pPr>
            <a:r>
              <a:rPr lang="en-GB" sz="2400" dirty="0"/>
              <a:t>offers the opportunity for a common commitment to establish mechanisms for the assessment and recognition of diplomas, certificates and qualifications in a transparent, consistent, timely and reliable</a:t>
            </a:r>
          </a:p>
          <a:p>
            <a:pPr lvl="0">
              <a:buFontTx/>
              <a:buChar char="-"/>
            </a:pPr>
            <a:r>
              <a:rPr lang="en-GB" sz="2400" dirty="0"/>
              <a:t>aims to help students move around the world to pursue their studies and research through:</a:t>
            </a:r>
          </a:p>
          <a:p>
            <a:pPr lvl="1" indent="-342900">
              <a:buFont typeface="Courier New" panose="02070309020205020404" pitchFamily="49" charset="0"/>
              <a:buChar char="o"/>
            </a:pPr>
            <a:r>
              <a:rPr lang="en-GB" sz="2400" dirty="0"/>
              <a:t>creating a global framework for fair, transparent and non-discriminatory recognition of higher education qualifications;</a:t>
            </a:r>
            <a:endParaRPr lang="en-US" sz="2400" dirty="0"/>
          </a:p>
          <a:p>
            <a:pPr lvl="1" indent="-342900">
              <a:buFont typeface="Courier New" panose="02070309020205020404" pitchFamily="49" charset="0"/>
              <a:buChar char="o"/>
            </a:pPr>
            <a:r>
              <a:rPr lang="en-GB" sz="2400" dirty="0"/>
              <a:t>providing a global platform for national authorities to collaborate across boarders and regions to develop better tools and practices for the recognition of higher qualifications;</a:t>
            </a:r>
          </a:p>
          <a:p>
            <a:pPr lvl="1" indent="-342900">
              <a:buFont typeface="Courier New" panose="02070309020205020404" pitchFamily="49" charset="0"/>
              <a:buChar char="o"/>
            </a:pPr>
            <a:r>
              <a:rPr lang="en-GB" sz="2400" dirty="0"/>
              <a:t>opening up inter-regional academic mobility;</a:t>
            </a:r>
          </a:p>
          <a:p>
            <a:pPr lvl="1" indent="-342900">
              <a:buFont typeface="Courier New" panose="02070309020205020404" pitchFamily="49" charset="0"/>
              <a:buChar char="o"/>
            </a:pPr>
            <a:r>
              <a:rPr lang="en-GB" sz="2400" dirty="0"/>
              <a:t>facilitating the recognition of qualifications and mobility of students, teachers/lecturers and researchers worldwide; and</a:t>
            </a:r>
          </a:p>
          <a:p>
            <a:pPr lvl="1" indent="-342900">
              <a:buFont typeface="Courier New" panose="02070309020205020404" pitchFamily="49" charset="0"/>
              <a:buChar char="o"/>
            </a:pPr>
            <a:r>
              <a:rPr lang="en-GB" sz="2400" dirty="0"/>
              <a:t>establishing universal principles for improving recognition practices.</a:t>
            </a:r>
            <a:endParaRPr lang="en-US" sz="2400" dirty="0"/>
          </a:p>
          <a:p>
            <a:pPr>
              <a:buFontTx/>
              <a:buChar char="-"/>
            </a:pPr>
            <a:endParaRPr lang="en-GB" sz="2400" dirty="0"/>
          </a:p>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12</a:t>
            </a:fld>
            <a:endParaRPr lang="en-US"/>
          </a:p>
        </p:txBody>
      </p:sp>
    </p:spTree>
    <p:extLst>
      <p:ext uri="{BB962C8B-B14F-4D97-AF65-F5344CB8AC3E}">
        <p14:creationId xmlns:p14="http://schemas.microsoft.com/office/powerpoint/2010/main" val="166126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13</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620688"/>
            <a:ext cx="4612381" cy="5806167"/>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r>
                  <a:rPr lang="en-GB" sz="1800" b="1" cap="small" dirty="0">
                    <a:latin typeface="Nordique Inline" panose="020B0604020202020204" pitchFamily="2" charset="0"/>
                  </a:rPr>
                  <a:t>Viewing the </a:t>
                </a:r>
              </a:p>
              <a:p>
                <a:r>
                  <a:rPr lang="en-GB" sz="1800" b="1" cap="small" dirty="0">
                    <a:latin typeface="Nordique Inline" panose="020B0604020202020204" pitchFamily="2" charset="0"/>
                  </a:rPr>
                  <a:t>Global Convention through the</a:t>
                </a:r>
              </a:p>
              <a:p>
                <a:r>
                  <a:rPr lang="en-GB" sz="1800" b="1" cap="small" dirty="0">
                    <a:latin typeface="Nordique Inline" panose="020B0604020202020204" pitchFamily="2" charset="0"/>
                  </a:rPr>
                  <a:t>South African</a:t>
                </a:r>
              </a:p>
              <a:p>
                <a:r>
                  <a:rPr lang="en-GB" sz="1800" b="1" cap="small" dirty="0">
                    <a:latin typeface="Nordique Inline" panose="020B0604020202020204" pitchFamily="2" charset="0"/>
                  </a:rPr>
                  <a:t>lens</a:t>
                </a:r>
              </a:p>
            </p:txBody>
          </p:sp>
        </p:grpSp>
      </p:grpSp>
    </p:spTree>
    <p:extLst>
      <p:ext uri="{BB962C8B-B14F-4D97-AF65-F5344CB8AC3E}">
        <p14:creationId xmlns:p14="http://schemas.microsoft.com/office/powerpoint/2010/main" val="47798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 y="1556792"/>
            <a:ext cx="8784976" cy="4525963"/>
          </a:xfrm>
        </p:spPr>
        <p:txBody>
          <a:bodyPr/>
          <a:lstStyle/>
          <a:p>
            <a:r>
              <a:rPr lang="en-ZA" sz="2400" b="1" dirty="0"/>
              <a:t>United Nations 2030 Agenda and Sustainable Development Goal 4</a:t>
            </a:r>
            <a:r>
              <a:rPr lang="en-ZA" sz="2400" dirty="0"/>
              <a:t> - aims to </a:t>
            </a:r>
            <a:r>
              <a:rPr lang="en-ZA" sz="2400" b="1" i="1" dirty="0"/>
              <a:t>“</a:t>
            </a:r>
            <a:r>
              <a:rPr lang="en-ZA" sz="2400" i="1" dirty="0"/>
              <a:t>ensure inclusive and equitable quality education and promote lifelong learning opportunities for all”</a:t>
            </a:r>
            <a:endParaRPr lang="en-ZA" sz="2400" b="1" dirty="0"/>
          </a:p>
          <a:p>
            <a:r>
              <a:rPr lang="en-ZA" sz="2400" b="1" dirty="0"/>
              <a:t>Addis Convention - </a:t>
            </a:r>
            <a:r>
              <a:rPr lang="en-GB" sz="2400" dirty="0"/>
              <a:t>South Africa, is already a signatory to the UNESCO Revised Convention on the Recognition of Studies, Certificates, Diplomas, Degrees and other Academic Qualifications in Higher Education in African States </a:t>
            </a:r>
          </a:p>
          <a:p>
            <a:r>
              <a:rPr lang="en-ZA" sz="2400" b="1" dirty="0"/>
              <a:t>SADC Protocol on Education and Training (1997) </a:t>
            </a:r>
            <a:r>
              <a:rPr lang="en-ZA" sz="2400" dirty="0"/>
              <a:t>–</a:t>
            </a:r>
            <a:r>
              <a:rPr lang="en-ZA" sz="2400" b="1" dirty="0"/>
              <a:t> </a:t>
            </a:r>
            <a:r>
              <a:rPr lang="en-ZA" sz="2400" dirty="0"/>
              <a:t>requires</a:t>
            </a:r>
            <a:r>
              <a:rPr lang="en-ZA" sz="2400" b="1" dirty="0"/>
              <a:t> </a:t>
            </a:r>
            <a:r>
              <a:rPr lang="en-ZA" sz="2400" dirty="0"/>
              <a:t>progressive achievement of equivalence, harmonisation and standardisation of education and training systems in the Region</a:t>
            </a:r>
          </a:p>
          <a:p>
            <a:r>
              <a:rPr lang="en-GB" sz="2400" b="1" dirty="0"/>
              <a:t>The National Development Plan </a:t>
            </a:r>
            <a:r>
              <a:rPr lang="en-GB" sz="2400" dirty="0"/>
              <a:t>- requires access to education and training of the highest quality leading to improved learning outcomes</a:t>
            </a:r>
          </a:p>
          <a:p>
            <a:pPr marL="0" indent="0">
              <a:buNone/>
            </a:pPr>
            <a:endParaRPr lang="en-US" sz="2400" b="1"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14</a:t>
            </a:fld>
            <a:endParaRPr lang="en-US"/>
          </a:p>
        </p:txBody>
      </p:sp>
      <p:sp>
        <p:nvSpPr>
          <p:cNvPr id="9" name="Title 1">
            <a:extLst>
              <a:ext uri="{FF2B5EF4-FFF2-40B4-BE49-F238E27FC236}">
                <a16:creationId xmlns:a16="http://schemas.microsoft.com/office/drawing/2014/main" id="{7F8F10B4-AE79-516C-C820-9AE9FBE1F20E}"/>
              </a:ext>
            </a:extLst>
          </p:cNvPr>
          <p:cNvSpPr>
            <a:spLocks noGrp="1"/>
          </p:cNvSpPr>
          <p:nvPr>
            <p:ph type="title"/>
          </p:nvPr>
        </p:nvSpPr>
        <p:spPr>
          <a:xfrm>
            <a:off x="421494" y="322313"/>
            <a:ext cx="8229600" cy="1143000"/>
          </a:xfrm>
        </p:spPr>
        <p:txBody>
          <a:bodyPr/>
          <a:lstStyle/>
          <a:p>
            <a:r>
              <a:rPr lang="en-US" dirty="0"/>
              <a:t>Strategic Focus of the Convention in South Africa</a:t>
            </a:r>
            <a:endParaRPr lang="en-ZA" dirty="0"/>
          </a:p>
        </p:txBody>
      </p:sp>
    </p:spTree>
    <p:extLst>
      <p:ext uri="{BB962C8B-B14F-4D97-AF65-F5344CB8AC3E}">
        <p14:creationId xmlns:p14="http://schemas.microsoft.com/office/powerpoint/2010/main" val="323418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15</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6" y="242426"/>
            <a:ext cx="8898257" cy="5770811"/>
          </a:xfrm>
          <a:prstGeom prst="rect">
            <a:avLst/>
          </a:prstGeom>
          <a:noFill/>
        </p:spPr>
        <p:txBody>
          <a:bodyPr wrap="square">
            <a:spAutoFit/>
          </a:bodyPr>
          <a:lstStyle/>
          <a:p>
            <a:r>
              <a:rPr lang="en-GB" sz="3200" dirty="0"/>
              <a:t>South Africa supports the Objectives of the Global Convention:</a:t>
            </a:r>
          </a:p>
          <a:p>
            <a:pPr>
              <a:spcAft>
                <a:spcPts val="600"/>
              </a:spcAft>
            </a:pPr>
            <a:endParaRPr lang="en-GB" sz="2000" dirty="0"/>
          </a:p>
          <a:p>
            <a:pPr marL="342900" indent="-342900">
              <a:spcAft>
                <a:spcPts val="600"/>
              </a:spcAft>
              <a:buFont typeface="+mj-lt"/>
              <a:buAutoNum type="arabicPeriod"/>
            </a:pPr>
            <a:r>
              <a:rPr lang="en-GB" sz="2000" dirty="0"/>
              <a:t>Promote and strengthen international cooperation in higher education; </a:t>
            </a:r>
          </a:p>
          <a:p>
            <a:pPr marL="342900" indent="-342900">
              <a:spcAft>
                <a:spcPts val="600"/>
              </a:spcAft>
              <a:buFont typeface="+mj-lt"/>
              <a:buAutoNum type="arabicPeriod"/>
            </a:pPr>
            <a:r>
              <a:rPr lang="en-GB" sz="2000" dirty="0"/>
              <a:t>Support interregional initiatives, policies and innovations for international cooperation in higher education; </a:t>
            </a:r>
          </a:p>
          <a:p>
            <a:pPr marL="342900" indent="-342900">
              <a:spcAft>
                <a:spcPts val="600"/>
              </a:spcAft>
              <a:buFont typeface="+mj-lt"/>
              <a:buAutoNum type="arabicPeriod"/>
            </a:pPr>
            <a:r>
              <a:rPr lang="en-GB" sz="2000" dirty="0"/>
              <a:t>Facilitate global mobility and the achievement of merit in higher education for the mutual benefit of qualification holders, higher-education institutions, employers, and any other stakeholders of the States Parties to this Convention while understanding and respecting the diversity of the States Parties' higher-education systems; </a:t>
            </a:r>
          </a:p>
          <a:p>
            <a:pPr marL="342900" indent="-342900">
              <a:spcAft>
                <a:spcPts val="600"/>
              </a:spcAft>
              <a:buFont typeface="+mj-lt"/>
              <a:buAutoNum type="arabicPeriod"/>
            </a:pPr>
            <a:r>
              <a:rPr lang="en-GB" sz="2000" dirty="0"/>
              <a:t>Provide an inclusive global framework for the fair, transparent, consistent, coherent, timely and reliable recognition of qualifications concerning higher education; </a:t>
            </a:r>
          </a:p>
          <a:p>
            <a:pPr marL="342900" indent="-342900">
              <a:spcAft>
                <a:spcPts val="600"/>
              </a:spcAft>
              <a:buFont typeface="+mj-lt"/>
              <a:buAutoNum type="arabicPeriod"/>
            </a:pPr>
            <a:r>
              <a:rPr lang="en-GB" sz="2000" dirty="0"/>
              <a:t>Respect, uphold and protect the autonomy and diversity of higher-education institutions and systems; </a:t>
            </a:r>
          </a:p>
        </p:txBody>
      </p:sp>
    </p:spTree>
    <p:extLst>
      <p:ext uri="{BB962C8B-B14F-4D97-AF65-F5344CB8AC3E}">
        <p14:creationId xmlns:p14="http://schemas.microsoft.com/office/powerpoint/2010/main" val="36069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8784976" cy="2916108"/>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16</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7" y="548680"/>
            <a:ext cx="8784976" cy="5632311"/>
          </a:xfrm>
          <a:prstGeom prst="rect">
            <a:avLst/>
          </a:prstGeom>
          <a:noFill/>
        </p:spPr>
        <p:txBody>
          <a:bodyPr wrap="square">
            <a:spAutoFit/>
          </a:bodyPr>
          <a:lstStyle/>
          <a:p>
            <a:pPr marL="342900" indent="-342900">
              <a:spcAft>
                <a:spcPts val="600"/>
              </a:spcAft>
              <a:buFont typeface="+mj-lt"/>
              <a:buAutoNum type="arabicPeriod" startAt="6"/>
            </a:pPr>
            <a:r>
              <a:rPr lang="en-GB" sz="2000" dirty="0"/>
              <a:t>Foster trust and confidence in the quality and reliability of qualifications through, inter alia, the promotion of integrity and ethical practices; </a:t>
            </a:r>
          </a:p>
          <a:p>
            <a:pPr marL="342900" indent="-342900">
              <a:spcAft>
                <a:spcPts val="600"/>
              </a:spcAft>
              <a:buFont typeface="+mj-lt"/>
              <a:buAutoNum type="arabicPeriod" startAt="6"/>
            </a:pPr>
            <a:r>
              <a:rPr lang="en-GB" sz="2000" dirty="0"/>
              <a:t>Promote a culture of quality assurance in higher-education institutions and systems, and develop the capacities necessary for ensuring reliability, consistency and complementarity in quality assurance, in qualifications frameworks and in the recognition of qualifications in order to support international mobility; </a:t>
            </a:r>
          </a:p>
          <a:p>
            <a:pPr marL="342900" indent="-342900">
              <a:spcAft>
                <a:spcPts val="600"/>
              </a:spcAft>
              <a:buFont typeface="+mj-lt"/>
              <a:buAutoNum type="arabicPeriod" startAt="8"/>
            </a:pPr>
            <a:r>
              <a:rPr lang="en-GB" sz="2000" dirty="0"/>
              <a:t>Promote the development, collection and sharing of accessible, up-to-date, reliable, transparent and relevant information and the dissemination of best practices among stakeholders, States Parties and regions; </a:t>
            </a:r>
          </a:p>
          <a:p>
            <a:pPr marL="342900" indent="-342900">
              <a:spcAft>
                <a:spcPts val="600"/>
              </a:spcAft>
              <a:buFont typeface="+mj-lt"/>
              <a:buAutoNum type="arabicPeriod" startAt="8"/>
            </a:pPr>
            <a:r>
              <a:rPr lang="en-GB" sz="2000" dirty="0"/>
              <a:t>Promote, through the recognition of qualifications, inclusive and equitable access to quality higher education and support lifelong learning opportunities for all, including refugees and displaced persons; </a:t>
            </a:r>
          </a:p>
          <a:p>
            <a:pPr marL="342900" indent="-342900">
              <a:spcAft>
                <a:spcPts val="600"/>
              </a:spcAft>
              <a:buFont typeface="+mj-lt"/>
              <a:buAutoNum type="arabicPeriod" startAt="8"/>
            </a:pPr>
            <a:r>
              <a:rPr lang="en-GB" sz="2000" dirty="0"/>
              <a:t>Foster globally the optimal use of human and educational resources with a view to promoting education for sustainable development, and contribute to structural, economic, technological, cultural, democratic and social development for all societies. </a:t>
            </a:r>
            <a:endParaRPr lang="en-ZA" sz="2000" dirty="0"/>
          </a:p>
        </p:txBody>
      </p:sp>
    </p:spTree>
    <p:extLst>
      <p:ext uri="{BB962C8B-B14F-4D97-AF65-F5344CB8AC3E}">
        <p14:creationId xmlns:p14="http://schemas.microsoft.com/office/powerpoint/2010/main" val="233469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17</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6" y="242426"/>
            <a:ext cx="8898257" cy="6309420"/>
          </a:xfrm>
          <a:prstGeom prst="rect">
            <a:avLst/>
          </a:prstGeom>
          <a:noFill/>
        </p:spPr>
        <p:txBody>
          <a:bodyPr wrap="square">
            <a:spAutoFit/>
          </a:bodyPr>
          <a:lstStyle/>
          <a:p>
            <a:r>
              <a:rPr lang="en-GB" sz="3200" dirty="0"/>
              <a:t>South Africa supports the 8 Principles of the Global Convention:</a:t>
            </a:r>
          </a:p>
          <a:p>
            <a:pPr>
              <a:spcAft>
                <a:spcPts val="600"/>
              </a:spcAft>
            </a:pPr>
            <a:endParaRPr lang="en-GB" sz="2000" dirty="0"/>
          </a:p>
          <a:p>
            <a:pPr marL="342900" indent="-342900">
              <a:spcAft>
                <a:spcPts val="600"/>
              </a:spcAft>
              <a:buFont typeface="+mj-lt"/>
              <a:buAutoNum type="arabicPeriod"/>
            </a:pPr>
            <a:r>
              <a:rPr lang="en-GB" sz="2000" dirty="0"/>
              <a:t>Individuals have the right to have their qualifications assessed for the purpose of applying for admission to higher education studies or seeking employment opportunities. </a:t>
            </a:r>
          </a:p>
          <a:p>
            <a:pPr marL="342900" indent="-342900">
              <a:spcAft>
                <a:spcPts val="600"/>
              </a:spcAft>
              <a:buFont typeface="+mj-lt"/>
              <a:buAutoNum type="arabicPeriod"/>
            </a:pPr>
            <a:r>
              <a:rPr lang="en-GB" sz="2000" dirty="0"/>
              <a:t>Recognition of qualifications should be transparent, fair, timely and non-discriminatory in accordance with the rules and regulations of each State Party, and should be affordable. </a:t>
            </a:r>
          </a:p>
          <a:p>
            <a:pPr marL="342900" indent="-342900">
              <a:spcAft>
                <a:spcPts val="600"/>
              </a:spcAft>
              <a:buFont typeface="+mj-lt"/>
              <a:buAutoNum type="arabicPeriod"/>
            </a:pPr>
            <a:r>
              <a:rPr lang="en-GB" sz="2000" dirty="0"/>
              <a:t>Recognition decisions are based on trust, clear criteria, and fair, transparent and non-discriminatory procedures, and underline the fundamental importance of equitable access to higher education as a public good which may lead to employment opportunities. </a:t>
            </a:r>
          </a:p>
          <a:p>
            <a:pPr marL="342900" indent="-342900">
              <a:spcAft>
                <a:spcPts val="600"/>
              </a:spcAft>
              <a:buFont typeface="+mj-lt"/>
              <a:buAutoNum type="arabicPeriod"/>
            </a:pPr>
            <a:r>
              <a:rPr lang="en-GB" sz="2000" dirty="0"/>
              <a:t>Recognition decisions are based on appropriate, reliable, accessible and up-to-date information on higher-education systems, institutions, programmes and quality assurance mechanisms which has been provided through the competent authorities of the States Parties, official national information centres, or similar entities. </a:t>
            </a:r>
          </a:p>
        </p:txBody>
      </p:sp>
    </p:spTree>
    <p:extLst>
      <p:ext uri="{BB962C8B-B14F-4D97-AF65-F5344CB8AC3E}">
        <p14:creationId xmlns:p14="http://schemas.microsoft.com/office/powerpoint/2010/main" val="362234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18</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58845" y="1043977"/>
            <a:ext cx="8898257" cy="4016484"/>
          </a:xfrm>
          <a:prstGeom prst="rect">
            <a:avLst/>
          </a:prstGeom>
          <a:noFill/>
        </p:spPr>
        <p:txBody>
          <a:bodyPr wrap="square">
            <a:spAutoFit/>
          </a:bodyPr>
          <a:lstStyle/>
          <a:p>
            <a:pPr marL="342900" indent="-342900">
              <a:spcAft>
                <a:spcPts val="600"/>
              </a:spcAft>
              <a:buFont typeface="+mj-lt"/>
              <a:buAutoNum type="arabicPeriod" startAt="5"/>
            </a:pPr>
            <a:r>
              <a:rPr lang="en-GB" sz="2000" dirty="0"/>
              <a:t>Recognition decisions are made with due respect for the diversity of higher-education systems worldwide. </a:t>
            </a:r>
          </a:p>
          <a:p>
            <a:pPr marL="342900" indent="-342900">
              <a:spcAft>
                <a:spcPts val="600"/>
              </a:spcAft>
              <a:buFont typeface="+mj-lt"/>
              <a:buAutoNum type="arabicPeriod" startAt="5"/>
            </a:pPr>
            <a:r>
              <a:rPr lang="en-GB" sz="2000" dirty="0"/>
              <a:t>Competent recognition authorities undertaking recognition assessments shall do so in good faith, giving clear reasons for decisions, and have mechanisms for appealing recognition decisions. </a:t>
            </a:r>
          </a:p>
          <a:p>
            <a:pPr marL="342900" indent="-342900">
              <a:spcAft>
                <a:spcPts val="600"/>
              </a:spcAft>
              <a:buFont typeface="+mj-lt"/>
              <a:buAutoNum type="arabicPeriod" startAt="5"/>
            </a:pPr>
            <a:r>
              <a:rPr lang="en-GB" sz="2000" dirty="0"/>
              <a:t>Applicants seeking recognition of their qualifications provide adequate and accurate information and documentation on their achieved qualifications in good faith, and have the right to appeal. </a:t>
            </a:r>
          </a:p>
          <a:p>
            <a:pPr marL="342900" indent="-342900">
              <a:spcAft>
                <a:spcPts val="600"/>
              </a:spcAft>
              <a:buFont typeface="+mj-lt"/>
              <a:buAutoNum type="arabicPeriod" startAt="5"/>
            </a:pPr>
            <a:r>
              <a:rPr lang="en-GB" sz="2000" dirty="0"/>
              <a:t>States Parties commit to adopting measures to eradicate all forms of fraudulent practices regarding higher education qualifications by encouraging the use of contemporary technologies and networking activities among States Parties. </a:t>
            </a:r>
          </a:p>
        </p:txBody>
      </p:sp>
    </p:spTree>
    <p:extLst>
      <p:ext uri="{BB962C8B-B14F-4D97-AF65-F5344CB8AC3E}">
        <p14:creationId xmlns:p14="http://schemas.microsoft.com/office/powerpoint/2010/main" val="104101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56" y="5445224"/>
            <a:ext cx="8784976" cy="4525963"/>
          </a:xfrm>
        </p:spPr>
        <p:txBody>
          <a:bodyPr/>
          <a:lstStyle/>
          <a:p>
            <a:pPr marL="0" indent="0">
              <a:buNone/>
            </a:pPr>
            <a:r>
              <a:rPr lang="en-GB" sz="2000" dirty="0"/>
              <a:t>South Africa has acclaimed international status for its well-structured and mandated national qualification system - NQF Act, 2008 has a formalised system of evaluating foreign qualifications</a:t>
            </a:r>
            <a:endParaRPr lang="en-US" sz="2000" dirty="0"/>
          </a:p>
          <a:p>
            <a:pPr marL="0" lv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19</a:t>
            </a:fld>
            <a:endParaRPr lang="en-US"/>
          </a:p>
        </p:txBody>
      </p:sp>
      <p:graphicFrame>
        <p:nvGraphicFramePr>
          <p:cNvPr id="20" name="Diagram 19">
            <a:extLst>
              <a:ext uri="{FF2B5EF4-FFF2-40B4-BE49-F238E27FC236}">
                <a16:creationId xmlns:a16="http://schemas.microsoft.com/office/drawing/2014/main" id="{806A4BBC-B36F-06CD-07B7-EED378B846E6}"/>
              </a:ext>
            </a:extLst>
          </p:cNvPr>
          <p:cNvGraphicFramePr/>
          <p:nvPr>
            <p:extLst>
              <p:ext uri="{D42A27DB-BD31-4B8C-83A1-F6EECF244321}">
                <p14:modId xmlns:p14="http://schemas.microsoft.com/office/powerpoint/2010/main" val="4291939611"/>
              </p:ext>
            </p:extLst>
          </p:nvPr>
        </p:nvGraphicFramePr>
        <p:xfrm>
          <a:off x="1187624" y="1844824"/>
          <a:ext cx="619268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3">
            <a:extLst>
              <a:ext uri="{FF2B5EF4-FFF2-40B4-BE49-F238E27FC236}">
                <a16:creationId xmlns:a16="http://schemas.microsoft.com/office/drawing/2014/main" id="{AA4FA685-802B-5046-73A7-2637234E9306}"/>
              </a:ext>
            </a:extLst>
          </p:cNvPr>
          <p:cNvSpPr>
            <a:spLocks noChangeArrowheads="1"/>
          </p:cNvSpPr>
          <p:nvPr/>
        </p:nvSpPr>
        <p:spPr bwMode="auto">
          <a:xfrm>
            <a:off x="1981200" y="47971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3" name="TextBox 22">
            <a:extLst>
              <a:ext uri="{FF2B5EF4-FFF2-40B4-BE49-F238E27FC236}">
                <a16:creationId xmlns:a16="http://schemas.microsoft.com/office/drawing/2014/main" id="{46130AD4-CC67-7529-B529-691CE3CD1D73}"/>
              </a:ext>
            </a:extLst>
          </p:cNvPr>
          <p:cNvSpPr txBox="1"/>
          <p:nvPr/>
        </p:nvSpPr>
        <p:spPr>
          <a:xfrm>
            <a:off x="223894" y="145787"/>
            <a:ext cx="8696212" cy="1323439"/>
          </a:xfrm>
          <a:prstGeom prst="rect">
            <a:avLst/>
          </a:prstGeom>
          <a:noFill/>
        </p:spPr>
        <p:txBody>
          <a:bodyPr wrap="square">
            <a:spAutoFit/>
          </a:bodyPr>
          <a:lstStyle/>
          <a:p>
            <a:pPr marL="0" marR="0" algn="just">
              <a:spcBef>
                <a:spcPts val="0"/>
              </a:spcBef>
              <a:spcAft>
                <a:spcPts val="0"/>
              </a:spcAft>
            </a:pPr>
            <a:r>
              <a:rPr lang="en-ZA" sz="2000" b="1" dirty="0">
                <a:latin typeface="+mn-lt"/>
              </a:rPr>
              <a:t>Mechanisms and tools for the recognition of foreign qualifications in South Africa:</a:t>
            </a:r>
          </a:p>
          <a:p>
            <a:pPr marL="0" marR="0" algn="just">
              <a:spcBef>
                <a:spcPts val="0"/>
              </a:spcBef>
              <a:spcAft>
                <a:spcPts val="0"/>
              </a:spcAft>
            </a:pPr>
            <a:r>
              <a:rPr lang="en-ZA" sz="2000" dirty="0">
                <a:latin typeface="+mn-lt"/>
              </a:rPr>
              <a:t>The following diagram is an attempt to outline the 4 different mechanisms and levels of recognition of international qualifications agreements:</a:t>
            </a:r>
          </a:p>
        </p:txBody>
      </p:sp>
    </p:spTree>
    <p:extLst>
      <p:ext uri="{BB962C8B-B14F-4D97-AF65-F5344CB8AC3E}">
        <p14:creationId xmlns:p14="http://schemas.microsoft.com/office/powerpoint/2010/main" val="82259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92088"/>
          </a:xfrm>
        </p:spPr>
        <p:txBody>
          <a:bodyPr/>
          <a:lstStyle/>
          <a:p>
            <a:r>
              <a:rPr lang="en-GB" dirty="0"/>
              <a:t>Purpose</a:t>
            </a:r>
            <a:endParaRPr lang="en-ZA" dirty="0"/>
          </a:p>
        </p:txBody>
      </p:sp>
      <p:sp>
        <p:nvSpPr>
          <p:cNvPr id="3" name="Content Placeholder 2"/>
          <p:cNvSpPr>
            <a:spLocks noGrp="1"/>
          </p:cNvSpPr>
          <p:nvPr>
            <p:ph idx="1"/>
          </p:nvPr>
        </p:nvSpPr>
        <p:spPr>
          <a:xfrm>
            <a:off x="251520" y="1307901"/>
            <a:ext cx="8712968" cy="4857403"/>
          </a:xfrm>
        </p:spPr>
        <p:txBody>
          <a:bodyPr/>
          <a:lstStyle/>
          <a:p>
            <a:pPr marL="514350" indent="-514350">
              <a:buFont typeface="+mj-lt"/>
              <a:buAutoNum type="arabicPeriod"/>
            </a:pPr>
            <a:r>
              <a:rPr lang="en-GB" dirty="0"/>
              <a:t>To brief the Portfolio Committee on Higher Education, Science and Innovation on the </a:t>
            </a:r>
            <a:r>
              <a:rPr lang="en-GB" i="1" dirty="0"/>
              <a:t>Global Convention on the Recognition of Qualifications concerning Higher Education</a:t>
            </a:r>
            <a:r>
              <a:rPr lang="en-GB" dirty="0"/>
              <a:t> (Global Convention) </a:t>
            </a:r>
          </a:p>
          <a:p>
            <a:pPr marL="457200" indent="-457200">
              <a:buFont typeface="+mj-lt"/>
              <a:buAutoNum type="arabicPeriod"/>
            </a:pPr>
            <a:endParaRPr lang="en-GB" sz="2000" dirty="0"/>
          </a:p>
          <a:p>
            <a:pPr marL="514350" indent="-514350">
              <a:buFont typeface="+mj-lt"/>
              <a:buAutoNum type="arabicPeriod"/>
            </a:pPr>
            <a:r>
              <a:rPr lang="en-GB" dirty="0"/>
              <a:t>To request the </a:t>
            </a:r>
            <a:r>
              <a:rPr lang="en-GB" dirty="0" err="1"/>
              <a:t>Porfolio</a:t>
            </a:r>
            <a:r>
              <a:rPr lang="en-GB" dirty="0"/>
              <a:t> Committee on Higher Education, Science and Innovation to support </a:t>
            </a:r>
            <a:r>
              <a:rPr lang="en-US" dirty="0"/>
              <a:t>the deposit of an instrument of ratification of the Global Convention with UNESCO through Parliament </a:t>
            </a:r>
            <a:endParaRPr lang="en-GB"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a:t>
            </a:fld>
            <a:endParaRPr lang="en-US"/>
          </a:p>
        </p:txBody>
      </p:sp>
    </p:spTree>
    <p:extLst>
      <p:ext uri="{BB962C8B-B14F-4D97-AF65-F5344CB8AC3E}">
        <p14:creationId xmlns:p14="http://schemas.microsoft.com/office/powerpoint/2010/main" val="332005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20</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6" y="242426"/>
            <a:ext cx="8898257" cy="5837495"/>
          </a:xfrm>
          <a:prstGeom prst="rect">
            <a:avLst/>
          </a:prstGeom>
          <a:noFill/>
        </p:spPr>
        <p:txBody>
          <a:bodyPr wrap="square">
            <a:spAutoFit/>
          </a:bodyPr>
          <a:lstStyle/>
          <a:p>
            <a:pPr>
              <a:spcAft>
                <a:spcPts val="800"/>
              </a:spcAft>
            </a:pPr>
            <a:r>
              <a:rPr lang="en-GB" sz="2000" b="1" dirty="0"/>
              <a:t>Regional and supra-national policies, statements and initiatives: </a:t>
            </a:r>
          </a:p>
          <a:p>
            <a:pPr>
              <a:spcAft>
                <a:spcPts val="800"/>
              </a:spcAft>
            </a:pPr>
            <a:r>
              <a:rPr lang="en-GB" sz="2000" dirty="0"/>
              <a:t>South Africa facilitates access to PSET institutions for graduates of other African countries mainly through the Protocol on Education and Training in the SADC (1997).  In line with the SADC recommendation, South African higher education institutions reserve more than the required 5% of their admissions for students from other SADC countries.  Standardisation of entrance requirements, harmonisation of academic years, ease of credit transfer, provision of in-state tuition and fee rates to students from other SADC countries, the establishment of joint academic programme, and the easing of immigration formalities are some of the mechanisms that South Africa is using to facilitate the mobility of students (and of academic staff). </a:t>
            </a:r>
          </a:p>
          <a:p>
            <a:pPr>
              <a:spcAft>
                <a:spcPts val="800"/>
              </a:spcAft>
            </a:pPr>
            <a:r>
              <a:rPr lang="en-GB" sz="2000" dirty="0"/>
              <a:t>Other regional and supra-national policies, statements and initiatives relevant to the mobility of students and staff are the: SA-EU Strategic Partnership (2006); African Higher Education and Research Space (</a:t>
            </a:r>
            <a:r>
              <a:rPr lang="en-GB" sz="2000" dirty="0" err="1"/>
              <a:t>AHERS</a:t>
            </a:r>
            <a:r>
              <a:rPr lang="en-GB" sz="2000" dirty="0"/>
              <a:t>) (2013); African Union's Agenda 2063 (2014); Brasilia Declaration 2015); African Higher Education Summit (2015) where the African research Universities Alliance (</a:t>
            </a:r>
            <a:r>
              <a:rPr lang="en-GB" sz="2000" dirty="0" err="1"/>
              <a:t>ARUA</a:t>
            </a:r>
            <a:r>
              <a:rPr lang="en-GB" sz="2000" dirty="0"/>
              <a:t>) was established; and Science, Technology and Innovation Strategy for Africa (</a:t>
            </a:r>
            <a:r>
              <a:rPr lang="en-GB" sz="2000" dirty="0" err="1"/>
              <a:t>STISA</a:t>
            </a:r>
            <a:r>
              <a:rPr lang="en-GB" sz="2000" dirty="0"/>
              <a:t>) 2024.</a:t>
            </a:r>
          </a:p>
        </p:txBody>
      </p:sp>
    </p:spTree>
    <p:extLst>
      <p:ext uri="{BB962C8B-B14F-4D97-AF65-F5344CB8AC3E}">
        <p14:creationId xmlns:p14="http://schemas.microsoft.com/office/powerpoint/2010/main" val="410846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21</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6" y="242426"/>
            <a:ext cx="8898257" cy="2349361"/>
          </a:xfrm>
          <a:prstGeom prst="rect">
            <a:avLst/>
          </a:prstGeom>
          <a:noFill/>
        </p:spPr>
        <p:txBody>
          <a:bodyPr wrap="square">
            <a:spAutoFit/>
          </a:bodyPr>
          <a:lstStyle/>
          <a:p>
            <a:pPr>
              <a:spcAft>
                <a:spcPts val="800"/>
              </a:spcAft>
            </a:pPr>
            <a:r>
              <a:rPr lang="en-GB" sz="2000" b="1" dirty="0"/>
              <a:t>International Students in South Africa:</a:t>
            </a:r>
          </a:p>
          <a:p>
            <a:pPr>
              <a:spcAft>
                <a:spcPts val="800"/>
              </a:spcAft>
            </a:pPr>
            <a:r>
              <a:rPr lang="en-GB" sz="2000" dirty="0"/>
              <a:t>South African Higher Education Institutions cater for growing number of international students, particularly at post-graduate level. In 2021, of the total number of international students (47 594), 25 203 (53%) are from the South African Development Community (SADC) Countries, 17 087 (36%) from other African countries and 5 304 (11%) from the rest of the world.  International students account for 4.5% of the total student population in South Africa.</a:t>
            </a:r>
            <a:endParaRPr lang="en-ZA" sz="2000" dirty="0"/>
          </a:p>
        </p:txBody>
      </p:sp>
      <p:graphicFrame>
        <p:nvGraphicFramePr>
          <p:cNvPr id="2" name="Chart 1">
            <a:extLst>
              <a:ext uri="{FF2B5EF4-FFF2-40B4-BE49-F238E27FC236}">
                <a16:creationId xmlns:a16="http://schemas.microsoft.com/office/drawing/2014/main" id="{0619A746-E78C-E500-6D1E-6D609571CE36}"/>
              </a:ext>
            </a:extLst>
          </p:cNvPr>
          <p:cNvGraphicFramePr>
            <a:graphicFrameLocks/>
          </p:cNvGraphicFramePr>
          <p:nvPr>
            <p:extLst>
              <p:ext uri="{D42A27DB-BD31-4B8C-83A1-F6EECF244321}">
                <p14:modId xmlns:p14="http://schemas.microsoft.com/office/powerpoint/2010/main" val="3243670911"/>
              </p:ext>
            </p:extLst>
          </p:nvPr>
        </p:nvGraphicFramePr>
        <p:xfrm>
          <a:off x="1328379" y="2801053"/>
          <a:ext cx="6661989" cy="3163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779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a:buFontTx/>
              <a:buChar char="-"/>
            </a:pPr>
            <a:endParaRPr lang="en-US" sz="2400" dirty="0"/>
          </a:p>
          <a:p>
            <a:pPr lvl="0">
              <a:buFontTx/>
              <a:buChar char="-"/>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22</a:t>
            </a:fld>
            <a:endParaRPr lang="en-US"/>
          </a:p>
        </p:txBody>
      </p:sp>
      <p:sp>
        <p:nvSpPr>
          <p:cNvPr id="6" name="TextBox 5">
            <a:extLst>
              <a:ext uri="{FF2B5EF4-FFF2-40B4-BE49-F238E27FC236}">
                <a16:creationId xmlns:a16="http://schemas.microsoft.com/office/drawing/2014/main" id="{713A65A0-5D3C-6193-E4A3-26ED3DFD1616}"/>
              </a:ext>
            </a:extLst>
          </p:cNvPr>
          <p:cNvSpPr txBox="1"/>
          <p:nvPr/>
        </p:nvSpPr>
        <p:spPr>
          <a:xfrm>
            <a:off x="210246" y="278060"/>
            <a:ext cx="8898257" cy="6463308"/>
          </a:xfrm>
          <a:prstGeom prst="rect">
            <a:avLst/>
          </a:prstGeom>
          <a:noFill/>
        </p:spPr>
        <p:txBody>
          <a:bodyPr wrap="square">
            <a:spAutoFit/>
          </a:bodyPr>
          <a:lstStyle/>
          <a:p>
            <a:pPr>
              <a:spcAft>
                <a:spcPts val="0"/>
              </a:spcAft>
            </a:pPr>
            <a:r>
              <a:rPr lang="en-GB" sz="2000" b="1" dirty="0"/>
              <a:t>South African Policy Framework for Internationalisation of Higher Education in South Africa (2019):</a:t>
            </a:r>
          </a:p>
          <a:p>
            <a:pPr>
              <a:spcAft>
                <a:spcPts val="800"/>
              </a:spcAft>
            </a:pPr>
            <a:r>
              <a:rPr lang="en-GB" sz="2000" dirty="0"/>
              <a:t>The Policy Framework for Internationalisation of Higher Education in South Africa (2019) provides high level principles and guidelines; sets broad parameters and provides a national framework for Internationalisation of higher education within which higher education institutions can develop and align their institutional Internationalisation policies and strategies. </a:t>
            </a:r>
          </a:p>
          <a:p>
            <a:pPr>
              <a:spcAft>
                <a:spcPts val="0"/>
              </a:spcAft>
            </a:pPr>
            <a:r>
              <a:rPr lang="en-GB" sz="2000" b="1" dirty="0"/>
              <a:t>South African Scholarship Programme:</a:t>
            </a:r>
          </a:p>
          <a:p>
            <a:pPr>
              <a:spcAft>
                <a:spcPts val="800"/>
              </a:spcAft>
            </a:pPr>
            <a:r>
              <a:rPr lang="en-GB" sz="2000" dirty="0"/>
              <a:t>The Department has 13 signed agreements for scholarships that are serving </a:t>
            </a:r>
            <a:r>
              <a:rPr lang="en-US" sz="2000" dirty="0"/>
              <a:t>233 students.   There are also scholarships where the Department is the nominating agency, without agreements covering scholarships. The number of active students for these scholarship programmes is estimated at 52.</a:t>
            </a:r>
            <a:r>
              <a:rPr lang="en-GB" sz="2000" dirty="0"/>
              <a:t> </a:t>
            </a:r>
          </a:p>
          <a:p>
            <a:pPr>
              <a:spcAft>
                <a:spcPts val="0"/>
              </a:spcAft>
            </a:pPr>
            <a:r>
              <a:rPr lang="en-GB" sz="2000" b="1" dirty="0"/>
              <a:t>Recognition of Foreign Qualifications:</a:t>
            </a:r>
          </a:p>
          <a:p>
            <a:pPr>
              <a:spcAft>
                <a:spcPts val="0"/>
              </a:spcAft>
            </a:pPr>
            <a:r>
              <a:rPr lang="en-GB" sz="2000" dirty="0"/>
              <a:t>South Africa has an established framework to provide evaluation and advisory service in respect of foreign qualifications, consistent with the NQF Act. SAQA evaluated 10 085 foreign qualifications in 2022.</a:t>
            </a:r>
          </a:p>
          <a:p>
            <a:pPr>
              <a:spcAft>
                <a:spcPts val="800"/>
              </a:spcAft>
            </a:pPr>
            <a:r>
              <a:rPr lang="en-GB" sz="2000" dirty="0"/>
              <a:t>Policy documents include: </a:t>
            </a:r>
          </a:p>
          <a:p>
            <a:pPr marL="342900" indent="-342900">
              <a:spcAft>
                <a:spcPts val="0"/>
              </a:spcAft>
              <a:buFont typeface="Arial" panose="020B0604020202020204" pitchFamily="34" charset="0"/>
              <a:buChar char="•"/>
            </a:pPr>
            <a:r>
              <a:rPr lang="en-GB" dirty="0"/>
              <a:t>Policy and Criteria for Evaluating Foreign Qualifications within the NQF</a:t>
            </a:r>
          </a:p>
          <a:p>
            <a:pPr marL="342900" indent="-342900">
              <a:spcAft>
                <a:spcPts val="0"/>
              </a:spcAft>
              <a:buFont typeface="Arial" panose="020B0604020202020204" pitchFamily="34" charset="0"/>
              <a:buChar char="•"/>
            </a:pPr>
            <a:r>
              <a:rPr lang="en-GB" dirty="0"/>
              <a:t>The Foreign Qualifications Evaluation Appeal Policy; and</a:t>
            </a:r>
          </a:p>
          <a:p>
            <a:pPr marL="342900" indent="-342900">
              <a:spcAft>
                <a:spcPts val="0"/>
              </a:spcAft>
              <a:buFont typeface="Arial" panose="020B0604020202020204" pitchFamily="34" charset="0"/>
              <a:buChar char="•"/>
            </a:pPr>
            <a:r>
              <a:rPr lang="en-GB" dirty="0"/>
              <a:t>Foreign Qualifications Evaluation Revocation Policy.</a:t>
            </a:r>
          </a:p>
        </p:txBody>
      </p:sp>
    </p:spTree>
    <p:extLst>
      <p:ext uri="{BB962C8B-B14F-4D97-AF65-F5344CB8AC3E}">
        <p14:creationId xmlns:p14="http://schemas.microsoft.com/office/powerpoint/2010/main" val="121867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23</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548680"/>
            <a:ext cx="4612381" cy="5878175"/>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pPr>
                  <a:spcBef>
                    <a:spcPts val="0"/>
                  </a:spcBef>
                </a:pPr>
                <a:r>
                  <a:rPr lang="en-US" sz="1800" dirty="0"/>
                  <a:t>Overview of the implementation of the Global Convention in South Africa</a:t>
                </a:r>
              </a:p>
            </p:txBody>
          </p:sp>
        </p:grpSp>
      </p:grpSp>
    </p:spTree>
    <p:extLst>
      <p:ext uri="{BB962C8B-B14F-4D97-AF65-F5344CB8AC3E}">
        <p14:creationId xmlns:p14="http://schemas.microsoft.com/office/powerpoint/2010/main" val="241593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a:off x="66581" y="1600358"/>
            <a:ext cx="2568437" cy="1178151"/>
          </a:xfrm>
          <a:prstGeom prst="homePlate">
            <a:avLst>
              <a:gd name="adj" fmla="val 25281"/>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69056" indent="-69056" defTabSz="685800" fontAlgn="auto">
              <a:spcBef>
                <a:spcPts val="0"/>
              </a:spcBef>
              <a:spcAft>
                <a:spcPts val="0"/>
              </a:spcAft>
              <a:buFont typeface="Arial" panose="020B0604020202020204" pitchFamily="34" charset="0"/>
              <a:buChar char="•"/>
            </a:pPr>
            <a:r>
              <a:rPr lang="en-ZA" sz="1200" b="1" dirty="0">
                <a:solidFill>
                  <a:prstClr val="white"/>
                </a:solidFill>
              </a:rPr>
              <a:t>Legislation and</a:t>
            </a:r>
            <a:r>
              <a:rPr lang="en-ZA" sz="1200" dirty="0">
                <a:solidFill>
                  <a:prstClr val="white"/>
                </a:solidFill>
              </a:rPr>
              <a:t>)</a:t>
            </a:r>
            <a:r>
              <a:rPr lang="en-ZA" sz="1200" b="1" dirty="0">
                <a:solidFill>
                  <a:prstClr val="white"/>
                </a:solidFill>
              </a:rPr>
              <a:t> policy</a:t>
            </a:r>
            <a:endParaRPr lang="en-ZA" sz="1200" dirty="0">
              <a:solidFill>
                <a:prstClr val="white"/>
              </a:solidFill>
            </a:endParaRPr>
          </a:p>
          <a:p>
            <a:pPr marL="69056" indent="-69056" defTabSz="685800" fontAlgn="auto">
              <a:spcBef>
                <a:spcPts val="0"/>
              </a:spcBef>
              <a:spcAft>
                <a:spcPts val="0"/>
              </a:spcAft>
              <a:buFont typeface="Arial" panose="020B0604020202020204" pitchFamily="34" charset="0"/>
              <a:buChar char="•"/>
            </a:pPr>
            <a:r>
              <a:rPr lang="en-ZA" sz="1200" b="1" dirty="0">
                <a:solidFill>
                  <a:prstClr val="white"/>
                </a:solidFill>
                <a:latin typeface="Calibri" panose="020F0502020204030204"/>
              </a:rPr>
              <a:t>National Structures </a:t>
            </a:r>
          </a:p>
          <a:p>
            <a:pPr marL="69056" indent="-69056" defTabSz="685800" fontAlgn="auto">
              <a:spcBef>
                <a:spcPts val="0"/>
              </a:spcBef>
              <a:spcAft>
                <a:spcPts val="0"/>
              </a:spcAft>
              <a:buFont typeface="Arial" panose="020B0604020202020204" pitchFamily="34" charset="0"/>
              <a:buChar char="•"/>
            </a:pPr>
            <a:r>
              <a:rPr lang="en-ZA" sz="1200" b="1" dirty="0">
                <a:solidFill>
                  <a:prstClr val="white"/>
                </a:solidFill>
                <a:latin typeface="Calibri" panose="020F0502020204030204"/>
              </a:rPr>
              <a:t>Quality assurance bodies and mechanisms</a:t>
            </a:r>
          </a:p>
          <a:p>
            <a:pPr marL="69056" indent="-69056" defTabSz="685800" fontAlgn="auto">
              <a:spcBef>
                <a:spcPts val="0"/>
              </a:spcBef>
              <a:spcAft>
                <a:spcPts val="0"/>
              </a:spcAft>
              <a:buFont typeface="Arial" panose="020B0604020202020204" pitchFamily="34" charset="0"/>
              <a:buChar char="•"/>
            </a:pPr>
            <a:r>
              <a:rPr lang="en-ZA" sz="1200" b="1" dirty="0">
                <a:solidFill>
                  <a:prstClr val="white"/>
                </a:solidFill>
                <a:latin typeface="Calibri" panose="020F0502020204030204"/>
              </a:rPr>
              <a:t>NQF </a:t>
            </a:r>
          </a:p>
          <a:p>
            <a:pPr marL="69056" indent="-69056" defTabSz="685800" fontAlgn="auto">
              <a:spcBef>
                <a:spcPts val="0"/>
              </a:spcBef>
              <a:spcAft>
                <a:spcPts val="0"/>
              </a:spcAft>
              <a:buFont typeface="Arial" panose="020B0604020202020204" pitchFamily="34" charset="0"/>
              <a:buChar char="•"/>
            </a:pPr>
            <a:r>
              <a:rPr lang="en-ZA" sz="1200" b="1" dirty="0">
                <a:solidFill>
                  <a:prstClr val="white"/>
                </a:solidFill>
                <a:latin typeface="Calibri" panose="020F0502020204030204"/>
              </a:rPr>
              <a:t>Information dissemination </a:t>
            </a:r>
          </a:p>
          <a:p>
            <a:pPr marL="69056" indent="-69056" defTabSz="685800" fontAlgn="auto">
              <a:spcBef>
                <a:spcPts val="0"/>
              </a:spcBef>
              <a:spcAft>
                <a:spcPts val="0"/>
              </a:spcAft>
              <a:buFont typeface="Arial" panose="020B0604020202020204" pitchFamily="34" charset="0"/>
              <a:buChar char="•"/>
            </a:pPr>
            <a:endParaRPr lang="en-GB" sz="1050" dirty="0">
              <a:solidFill>
                <a:prstClr val="white"/>
              </a:solidFill>
              <a:latin typeface="Calibri" panose="020F0502020204030204"/>
            </a:endParaRPr>
          </a:p>
        </p:txBody>
      </p:sp>
      <p:sp>
        <p:nvSpPr>
          <p:cNvPr id="5" name="Rectangle 4"/>
          <p:cNvSpPr/>
          <p:nvPr/>
        </p:nvSpPr>
        <p:spPr>
          <a:xfrm>
            <a:off x="2954491" y="0"/>
            <a:ext cx="618266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defTabSz="685800" fontAlgn="auto">
              <a:spcBef>
                <a:spcPts val="0"/>
              </a:spcBef>
              <a:spcAft>
                <a:spcPts val="0"/>
              </a:spcAft>
            </a:pPr>
            <a:r>
              <a:rPr lang="en-ZA" sz="1350" b="1" dirty="0">
                <a:solidFill>
                  <a:prstClr val="white"/>
                </a:solidFill>
                <a:latin typeface="Calibri" panose="020F0502020204030204"/>
              </a:rPr>
              <a:t>National Qualifications Framework Act (Act </a:t>
            </a:r>
            <a:r>
              <a:rPr lang="en-ZA" sz="1350" b="1" dirty="0" err="1">
                <a:solidFill>
                  <a:prstClr val="white"/>
                </a:solidFill>
                <a:latin typeface="Calibri" panose="020F0502020204030204"/>
              </a:rPr>
              <a:t>Nr</a:t>
            </a:r>
            <a:r>
              <a:rPr lang="en-ZA" sz="1350" b="1" dirty="0">
                <a:solidFill>
                  <a:prstClr val="white"/>
                </a:solidFill>
                <a:latin typeface="Calibri" panose="020F0502020204030204"/>
              </a:rPr>
              <a:t> 67 of 2008</a:t>
            </a:r>
          </a:p>
          <a:p>
            <a:pPr algn="ctr" defTabSz="685800" fontAlgn="auto">
              <a:spcBef>
                <a:spcPts val="0"/>
              </a:spcBef>
              <a:spcAft>
                <a:spcPts val="0"/>
              </a:spcAft>
            </a:pPr>
            <a:r>
              <a:rPr lang="en-ZA" sz="1350" b="1" dirty="0">
                <a:solidFill>
                  <a:prstClr val="white"/>
                </a:solidFill>
                <a:latin typeface="Calibri" panose="020F0502020204030204"/>
              </a:rPr>
              <a:t>Amended in 2010, 2019 and is again being amended</a:t>
            </a:r>
            <a:endParaRPr lang="en-GB" sz="1350" b="1" dirty="0">
              <a:solidFill>
                <a:prstClr val="white"/>
              </a:solidFill>
              <a:latin typeface="Calibri" panose="020F0502020204030204"/>
            </a:endParaRPr>
          </a:p>
        </p:txBody>
      </p:sp>
      <p:sp>
        <p:nvSpPr>
          <p:cNvPr id="19" name="Rectangle 18"/>
          <p:cNvSpPr/>
          <p:nvPr/>
        </p:nvSpPr>
        <p:spPr>
          <a:xfrm>
            <a:off x="3199814" y="504175"/>
            <a:ext cx="5748817" cy="6120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defTabSz="685800" fontAlgn="auto">
              <a:spcBef>
                <a:spcPts val="0"/>
              </a:spcBef>
              <a:spcAft>
                <a:spcPts val="0"/>
              </a:spcAft>
            </a:pPr>
            <a:r>
              <a:rPr lang="en-ZA" sz="1350" b="1" dirty="0">
                <a:solidFill>
                  <a:prstClr val="white"/>
                </a:solidFill>
                <a:latin typeface="Calibri" panose="020F0502020204030204"/>
              </a:rPr>
              <a:t>National Qualifications Framework</a:t>
            </a:r>
            <a:endParaRPr lang="en-GB" sz="1350" b="1" dirty="0">
              <a:solidFill>
                <a:prstClr val="white"/>
              </a:solidFill>
              <a:latin typeface="Calibri" panose="020F0502020204030204"/>
            </a:endParaRPr>
          </a:p>
        </p:txBody>
      </p:sp>
      <p:sp>
        <p:nvSpPr>
          <p:cNvPr id="8" name="Oval 7">
            <a:extLst>
              <a:ext uri="{FF2B5EF4-FFF2-40B4-BE49-F238E27FC236}">
                <a16:creationId xmlns:a16="http://schemas.microsoft.com/office/drawing/2014/main" id="{5C5A799A-5789-1749-FDE9-23CAE9248628}"/>
              </a:ext>
            </a:extLst>
          </p:cNvPr>
          <p:cNvSpPr/>
          <p:nvPr/>
        </p:nvSpPr>
        <p:spPr>
          <a:xfrm>
            <a:off x="1371662" y="2559125"/>
            <a:ext cx="4067765" cy="101586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rPr>
              <a:t> Policy Framework for Internationalisation of Higher Education in South Africa (2019)</a:t>
            </a:r>
            <a:endParaRPr lang="en-ZA" sz="1200" b="1" dirty="0">
              <a:solidFill>
                <a:prstClr val="white"/>
              </a:solidFill>
              <a:latin typeface="Calibri" panose="020F0502020204030204"/>
            </a:endParaRPr>
          </a:p>
          <a:p>
            <a:pPr algn="ctr" defTabSz="685800" fontAlgn="auto">
              <a:spcBef>
                <a:spcPts val="0"/>
              </a:spcBef>
              <a:spcAft>
                <a:spcPts val="0"/>
              </a:spcAft>
            </a:pPr>
            <a:endParaRPr lang="en-ZA" sz="1200" b="1" dirty="0">
              <a:solidFill>
                <a:prstClr val="white"/>
              </a:solidFill>
              <a:latin typeface="Calibri" panose="020F0502020204030204"/>
            </a:endParaRPr>
          </a:p>
        </p:txBody>
      </p:sp>
      <p:sp>
        <p:nvSpPr>
          <p:cNvPr id="12" name="Oval 11"/>
          <p:cNvSpPr/>
          <p:nvPr/>
        </p:nvSpPr>
        <p:spPr>
          <a:xfrm>
            <a:off x="1457962" y="3169832"/>
            <a:ext cx="3474078" cy="1015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Policy and Criteria for Evaluating Foreign Qualifications 2017 (2019 -</a:t>
            </a:r>
            <a:r>
              <a:rPr lang="en-ZA" sz="1200" b="1" dirty="0" err="1">
                <a:solidFill>
                  <a:prstClr val="white"/>
                </a:solidFill>
                <a:latin typeface="Calibri" panose="020F0502020204030204"/>
              </a:rPr>
              <a:t>ncl</a:t>
            </a:r>
            <a:r>
              <a:rPr lang="en-ZA" sz="1200" b="1" dirty="0">
                <a:solidFill>
                  <a:prstClr val="white"/>
                </a:solidFill>
                <a:latin typeface="Calibri" panose="020F0502020204030204"/>
              </a:rPr>
              <a:t> Refugees)</a:t>
            </a:r>
          </a:p>
        </p:txBody>
      </p:sp>
      <p:sp>
        <p:nvSpPr>
          <p:cNvPr id="4" name="Rectangle 3"/>
          <p:cNvSpPr/>
          <p:nvPr/>
        </p:nvSpPr>
        <p:spPr>
          <a:xfrm>
            <a:off x="0" y="35584"/>
            <a:ext cx="2954491" cy="1608133"/>
          </a:xfrm>
          <a:prstGeom prst="rect">
            <a:avLst/>
          </a:prstGeom>
          <a:noFill/>
        </p:spPr>
        <p:txBody>
          <a:bodyPr wrap="square" lIns="68580" tIns="34290" rIns="68580" bIns="34290">
            <a:spAutoFit/>
          </a:bodyPr>
          <a:lstStyle/>
          <a:p>
            <a:pPr defTabSz="685800" fontAlgn="auto">
              <a:spcBef>
                <a:spcPts val="0"/>
              </a:spcBef>
              <a:spcAft>
                <a:spcPts val="0"/>
              </a:spcAft>
            </a:pPr>
            <a:r>
              <a:rPr lang="en-US" sz="15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panose="020F0502020204030204"/>
              </a:rPr>
              <a:t>Section IV Obligations to the Convention: </a:t>
            </a:r>
          </a:p>
          <a:p>
            <a:pPr defTabSz="685800" fontAlgn="auto">
              <a:spcBef>
                <a:spcPts val="0"/>
              </a:spcBef>
              <a:spcAft>
                <a:spcPts val="0"/>
              </a:spcAft>
            </a:pPr>
            <a:r>
              <a:rPr lang="en-GB" sz="1400" dirty="0">
                <a:ln w="0"/>
                <a:solidFill>
                  <a:prstClr val="black"/>
                </a:solidFill>
                <a:effectLst>
                  <a:outerShdw blurRad="38100" dist="19050" dir="2700000" algn="tl" rotWithShape="0">
                    <a:prstClr val="black">
                      <a:alpha val="40000"/>
                    </a:prstClr>
                  </a:outerShdw>
                </a:effectLst>
                <a:latin typeface="Calibri" panose="020F0502020204030204"/>
              </a:rPr>
              <a:t>The Global Convention received its 20th ratification on 5 December 2022, and will enter into force on 5 March 2023. As of January 2023, 21 countries have ratified.</a:t>
            </a:r>
          </a:p>
        </p:txBody>
      </p:sp>
      <p:graphicFrame>
        <p:nvGraphicFramePr>
          <p:cNvPr id="2" name="Diagram 1"/>
          <p:cNvGraphicFramePr/>
          <p:nvPr>
            <p:extLst>
              <p:ext uri="{D42A27DB-BD31-4B8C-83A1-F6EECF244321}">
                <p14:modId xmlns:p14="http://schemas.microsoft.com/office/powerpoint/2010/main" val="145147819"/>
              </p:ext>
            </p:extLst>
          </p:nvPr>
        </p:nvGraphicFramePr>
        <p:xfrm>
          <a:off x="2362215" y="1484784"/>
          <a:ext cx="4067766" cy="123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198101" y="842766"/>
            <a:ext cx="2844681" cy="8580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Well-established quality assurance mechanisms and accreditation of programmes and institutions issuing qualifications</a:t>
            </a:r>
          </a:p>
        </p:txBody>
      </p:sp>
      <p:sp>
        <p:nvSpPr>
          <p:cNvPr id="6" name="Rectangle 5"/>
          <p:cNvSpPr/>
          <p:nvPr/>
        </p:nvSpPr>
        <p:spPr>
          <a:xfrm>
            <a:off x="1781128" y="4248052"/>
            <a:ext cx="4967543" cy="499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Holders of qualifications issued by a foreign higher education institution have access, upon request to SAQA for Evaluation of Foreign Qualifications (</a:t>
            </a:r>
            <a:r>
              <a:rPr lang="en-GB" sz="1200" b="1" dirty="0" err="1">
                <a:solidFill>
                  <a:prstClr val="white"/>
                </a:solidFill>
                <a:latin typeface="Calibri" panose="020F0502020204030204"/>
              </a:rPr>
              <a:t>eSCoE</a:t>
            </a:r>
            <a:r>
              <a:rPr lang="en-GB" sz="1200" b="1" dirty="0">
                <a:solidFill>
                  <a:prstClr val="white"/>
                </a:solidFill>
                <a:latin typeface="Calibri" panose="020F0502020204030204"/>
              </a:rPr>
              <a:t>)</a:t>
            </a:r>
          </a:p>
        </p:txBody>
      </p:sp>
      <p:sp>
        <p:nvSpPr>
          <p:cNvPr id="9" name="Right Arrow 8"/>
          <p:cNvSpPr/>
          <p:nvPr/>
        </p:nvSpPr>
        <p:spPr>
          <a:xfrm>
            <a:off x="191492" y="4135789"/>
            <a:ext cx="1589635" cy="657286"/>
          </a:xfrm>
          <a:prstGeom prst="rightArrow">
            <a:avLst>
              <a:gd name="adj1" fmla="val 79508"/>
              <a:gd name="adj2" fmla="val 3384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Evaluation of Foreign Qualifications</a:t>
            </a:r>
            <a:endParaRPr lang="en-GB" sz="1200" b="1" dirty="0">
              <a:solidFill>
                <a:prstClr val="white"/>
              </a:solidFill>
              <a:latin typeface="Calibri" panose="020F0502020204030204"/>
            </a:endParaRPr>
          </a:p>
        </p:txBody>
      </p:sp>
      <p:sp>
        <p:nvSpPr>
          <p:cNvPr id="11" name="Rectangle 10"/>
          <p:cNvSpPr/>
          <p:nvPr/>
        </p:nvSpPr>
        <p:spPr>
          <a:xfrm>
            <a:off x="6115720" y="842764"/>
            <a:ext cx="2844681" cy="858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Adopted measures to eradicate all forms of fraudulent practices regarding higher education </a:t>
            </a:r>
            <a:r>
              <a:rPr lang="en-GB" sz="1200" b="1" dirty="0" err="1">
                <a:solidFill>
                  <a:prstClr val="white"/>
                </a:solidFill>
                <a:latin typeface="Calibri" panose="020F0502020204030204"/>
              </a:rPr>
              <a:t>qualificationss</a:t>
            </a:r>
            <a:r>
              <a:rPr lang="en-GB" sz="1200" b="1" dirty="0">
                <a:solidFill>
                  <a:prstClr val="white"/>
                </a:solidFill>
                <a:latin typeface="Calibri" panose="020F0502020204030204"/>
              </a:rPr>
              <a:t> (Art IV.2.3)</a:t>
            </a:r>
            <a:endParaRPr lang="en-GB" sz="1600" b="1" dirty="0">
              <a:solidFill>
                <a:prstClr val="white"/>
              </a:solidFill>
              <a:latin typeface="Calibri" panose="020F0502020204030204"/>
            </a:endParaRPr>
          </a:p>
        </p:txBody>
      </p:sp>
      <p:sp>
        <p:nvSpPr>
          <p:cNvPr id="13" name="Rectangle 12"/>
          <p:cNvSpPr/>
          <p:nvPr/>
        </p:nvSpPr>
        <p:spPr>
          <a:xfrm>
            <a:off x="4585947" y="3358703"/>
            <a:ext cx="4248118" cy="812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56" indent="-69056" defTabSz="685800" fontAlgn="auto">
              <a:spcBef>
                <a:spcPts val="0"/>
              </a:spcBef>
              <a:spcAft>
                <a:spcPts val="0"/>
              </a:spcAft>
              <a:buFont typeface="Arial" panose="020B0604020202020204" pitchFamily="34" charset="0"/>
              <a:buChar char="•"/>
            </a:pPr>
            <a:r>
              <a:rPr lang="en-GB" sz="1200" dirty="0">
                <a:solidFill>
                  <a:prstClr val="white"/>
                </a:solidFill>
                <a:latin typeface="Calibri" panose="020F0502020204030204"/>
              </a:rPr>
              <a:t>Transparent, coherent, reliable, fair and non-discriminatory (on SAQA website)</a:t>
            </a:r>
          </a:p>
          <a:p>
            <a:pPr marL="69056" indent="-69056" defTabSz="685800" fontAlgn="auto">
              <a:spcBef>
                <a:spcPts val="0"/>
              </a:spcBef>
              <a:spcAft>
                <a:spcPts val="0"/>
              </a:spcAft>
              <a:buFont typeface="Arial" panose="020B0604020202020204" pitchFamily="34" charset="0"/>
              <a:buChar char="•"/>
            </a:pPr>
            <a:r>
              <a:rPr lang="en-ZA" sz="1200" dirty="0">
                <a:solidFill>
                  <a:prstClr val="white"/>
                </a:solidFill>
                <a:latin typeface="Calibri" panose="020F0502020204030204"/>
              </a:rPr>
              <a:t>SAQA communicates directly with applicants and keep record of applications </a:t>
            </a:r>
            <a:endParaRPr lang="en-GB" sz="1200" dirty="0">
              <a:solidFill>
                <a:prstClr val="white"/>
              </a:solidFill>
              <a:latin typeface="Calibri" panose="020F0502020204030204"/>
            </a:endParaRPr>
          </a:p>
        </p:txBody>
      </p:sp>
      <p:sp>
        <p:nvSpPr>
          <p:cNvPr id="10" name="Right Arrow 9"/>
          <p:cNvSpPr/>
          <p:nvPr/>
        </p:nvSpPr>
        <p:spPr>
          <a:xfrm>
            <a:off x="195369" y="5361935"/>
            <a:ext cx="2219839" cy="587345"/>
          </a:xfrm>
          <a:prstGeom prst="rightArrow">
            <a:avLst>
              <a:gd name="adj1" fmla="val 79508"/>
              <a:gd name="adj2" fmla="val 4486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Mutual Recognition of Qualifications Agreements </a:t>
            </a:r>
            <a:endParaRPr lang="en-GB" sz="1200" b="1" dirty="0">
              <a:solidFill>
                <a:prstClr val="white"/>
              </a:solidFill>
              <a:latin typeface="Calibri" panose="020F0502020204030204"/>
            </a:endParaRPr>
          </a:p>
        </p:txBody>
      </p:sp>
      <p:sp>
        <p:nvSpPr>
          <p:cNvPr id="14" name="Rectangle 13"/>
          <p:cNvSpPr/>
          <p:nvPr/>
        </p:nvSpPr>
        <p:spPr>
          <a:xfrm>
            <a:off x="2045031" y="4793075"/>
            <a:ext cx="4703640" cy="50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Holders of qualifications issued by a national higher education institution have access, through SAQA to verify qualifications on the </a:t>
            </a:r>
            <a:r>
              <a:rPr lang="en-GB" sz="1200" b="1" dirty="0" err="1">
                <a:solidFill>
                  <a:prstClr val="white"/>
                </a:solidFill>
                <a:latin typeface="Calibri" panose="020F0502020204030204"/>
              </a:rPr>
              <a:t>NLRD</a:t>
            </a:r>
            <a:endParaRPr lang="en-GB" sz="1200" b="1" dirty="0">
              <a:solidFill>
                <a:prstClr val="white"/>
              </a:solidFill>
              <a:latin typeface="Calibri" panose="020F0502020204030204"/>
            </a:endParaRPr>
          </a:p>
        </p:txBody>
      </p:sp>
      <p:sp>
        <p:nvSpPr>
          <p:cNvPr id="15" name="Right Arrow 14"/>
          <p:cNvSpPr/>
          <p:nvPr/>
        </p:nvSpPr>
        <p:spPr>
          <a:xfrm>
            <a:off x="203262" y="4785871"/>
            <a:ext cx="1837891" cy="589355"/>
          </a:xfrm>
          <a:prstGeom prst="rightArrow">
            <a:avLst>
              <a:gd name="adj1" fmla="val 79508"/>
              <a:gd name="adj2" fmla="val 3384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Verification of National Qualifications</a:t>
            </a:r>
            <a:endParaRPr lang="en-GB" sz="1200" b="1" dirty="0">
              <a:solidFill>
                <a:prstClr val="white"/>
              </a:solidFill>
              <a:latin typeface="Calibri" panose="020F0502020204030204"/>
            </a:endParaRPr>
          </a:p>
        </p:txBody>
      </p:sp>
      <p:sp>
        <p:nvSpPr>
          <p:cNvPr id="16" name="TextBox 15"/>
          <p:cNvSpPr txBox="1"/>
          <p:nvPr/>
        </p:nvSpPr>
        <p:spPr>
          <a:xfrm>
            <a:off x="6140108" y="1903075"/>
            <a:ext cx="2544138" cy="461665"/>
          </a:xfrm>
          <a:prstGeom prst="rect">
            <a:avLst/>
          </a:prstGeom>
          <a:noFill/>
        </p:spPr>
        <p:txBody>
          <a:bodyPr wrap="square" rtlCol="0">
            <a:spAutoFit/>
          </a:bodyPr>
          <a:lstStyle/>
          <a:p>
            <a:pPr defTabSz="685800" fontAlgn="auto">
              <a:spcBef>
                <a:spcPts val="0"/>
              </a:spcBef>
              <a:spcAft>
                <a:spcPts val="0"/>
              </a:spcAft>
            </a:pPr>
            <a:r>
              <a:rPr lang="en-ZA" sz="1200" b="1" dirty="0">
                <a:solidFill>
                  <a:prstClr val="white"/>
                </a:solidFill>
                <a:latin typeface="Calibri" panose="020F0502020204030204"/>
              </a:rPr>
              <a:t>South African Qualifications Authority and 3 Quality Councils</a:t>
            </a:r>
            <a:endParaRPr lang="en-GB" sz="1200" b="1" dirty="0">
              <a:solidFill>
                <a:prstClr val="white"/>
              </a:solidFill>
              <a:latin typeface="Calibri" panose="020F0502020204030204"/>
            </a:endParaRPr>
          </a:p>
        </p:txBody>
      </p:sp>
      <p:sp>
        <p:nvSpPr>
          <p:cNvPr id="20" name="Rectangle 19"/>
          <p:cNvSpPr/>
          <p:nvPr/>
        </p:nvSpPr>
        <p:spPr>
          <a:xfrm>
            <a:off x="2415208" y="5389288"/>
            <a:ext cx="4341479" cy="587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Signed MRQ agreements with 13 countries and 2 bi-lateral agreements, of which none are with African Countries.  Using the SADCQF Referencing Model for the region</a:t>
            </a:r>
          </a:p>
        </p:txBody>
      </p:sp>
      <p:sp>
        <p:nvSpPr>
          <p:cNvPr id="7" name="Rectangle 6"/>
          <p:cNvSpPr/>
          <p:nvPr/>
        </p:nvSpPr>
        <p:spPr>
          <a:xfrm>
            <a:off x="100512" y="2844942"/>
            <a:ext cx="1680616" cy="822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Mechanisms used for </a:t>
            </a:r>
            <a:r>
              <a:rPr lang="en-GB" sz="1200" b="1" dirty="0">
                <a:solidFill>
                  <a:prstClr val="white"/>
                </a:solidFill>
                <a:latin typeface="Calibri" panose="020F0502020204030204"/>
              </a:rPr>
              <a:t>Recognition  of Foreign Qualifications </a:t>
            </a:r>
          </a:p>
          <a:p>
            <a:pPr algn="ctr" defTabSz="685800" fontAlgn="auto">
              <a:spcBef>
                <a:spcPts val="0"/>
              </a:spcBef>
              <a:spcAft>
                <a:spcPts val="0"/>
              </a:spcAft>
            </a:pPr>
            <a:r>
              <a:rPr lang="en-GB" sz="1200" b="1" dirty="0">
                <a:solidFill>
                  <a:prstClr val="white"/>
                </a:solidFill>
                <a:latin typeface="Calibri" panose="020F0502020204030204"/>
              </a:rPr>
              <a:t>(Art IV - XI) </a:t>
            </a:r>
          </a:p>
        </p:txBody>
      </p:sp>
      <p:sp>
        <p:nvSpPr>
          <p:cNvPr id="21" name="Right Arrow 20"/>
          <p:cNvSpPr/>
          <p:nvPr/>
        </p:nvSpPr>
        <p:spPr>
          <a:xfrm>
            <a:off x="195369" y="6010007"/>
            <a:ext cx="2551255" cy="719306"/>
          </a:xfrm>
          <a:prstGeom prst="rightArrow">
            <a:avLst>
              <a:gd name="adj1" fmla="val 79508"/>
              <a:gd name="adj2" fmla="val 4486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ZA" sz="1200" b="1" dirty="0">
                <a:solidFill>
                  <a:prstClr val="white"/>
                </a:solidFill>
                <a:latin typeface="Calibri" panose="020F0502020204030204"/>
              </a:rPr>
              <a:t>Recognition of Qualifications for Refugees and Asylum Seekers </a:t>
            </a:r>
            <a:endParaRPr lang="en-GB" sz="1200" b="1" dirty="0">
              <a:solidFill>
                <a:prstClr val="white"/>
              </a:solidFill>
              <a:latin typeface="Calibri" panose="020F0502020204030204"/>
            </a:endParaRPr>
          </a:p>
        </p:txBody>
      </p:sp>
      <p:sp>
        <p:nvSpPr>
          <p:cNvPr id="22" name="Rectangle 21"/>
          <p:cNvSpPr/>
          <p:nvPr/>
        </p:nvSpPr>
        <p:spPr>
          <a:xfrm>
            <a:off x="2746624" y="6048916"/>
            <a:ext cx="4010064" cy="66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200" b="1" dirty="0">
                <a:solidFill>
                  <a:prstClr val="white"/>
                </a:solidFill>
                <a:latin typeface="Calibri" panose="020F0502020204030204"/>
              </a:rPr>
              <a:t>Piloted in 2019/20 (5 candidates). Expanding the pilot (50 candidates) - SAQA signed agreement with World Education Services (WES)</a:t>
            </a:r>
          </a:p>
        </p:txBody>
      </p:sp>
      <p:pic>
        <p:nvPicPr>
          <p:cNvPr id="23" name="Picture 22">
            <a:extLst>
              <a:ext uri="{FF2B5EF4-FFF2-40B4-BE49-F238E27FC236}">
                <a16:creationId xmlns:a16="http://schemas.microsoft.com/office/drawing/2014/main" id="{DF96B921-4870-1D22-9D9A-67CF8408C1E0}"/>
              </a:ext>
            </a:extLst>
          </p:cNvPr>
          <p:cNvPicPr>
            <a:picLocks noChangeAspect="1"/>
          </p:cNvPicPr>
          <p:nvPr/>
        </p:nvPicPr>
        <p:blipFill>
          <a:blip r:embed="rId7"/>
          <a:stretch>
            <a:fillRect/>
          </a:stretch>
        </p:blipFill>
        <p:spPr>
          <a:xfrm>
            <a:off x="6993994" y="4770991"/>
            <a:ext cx="1760357" cy="602106"/>
          </a:xfrm>
          <a:prstGeom prst="rect">
            <a:avLst/>
          </a:prstGeom>
        </p:spPr>
      </p:pic>
      <p:sp>
        <p:nvSpPr>
          <p:cNvPr id="24" name="Rectangle 23">
            <a:extLst>
              <a:ext uri="{FF2B5EF4-FFF2-40B4-BE49-F238E27FC236}">
                <a16:creationId xmlns:a16="http://schemas.microsoft.com/office/drawing/2014/main" id="{B9B19660-FA4A-6D69-E9E4-8E0C96A8F985}"/>
              </a:ext>
            </a:extLst>
          </p:cNvPr>
          <p:cNvSpPr/>
          <p:nvPr/>
        </p:nvSpPr>
        <p:spPr>
          <a:xfrm>
            <a:off x="6993994" y="5343585"/>
            <a:ext cx="1760357" cy="53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err="1">
                <a:solidFill>
                  <a:schemeClr val="accent4">
                    <a:lumMod val="50000"/>
                  </a:schemeClr>
                </a:solidFill>
              </a:rPr>
              <a:t>RPL</a:t>
            </a:r>
            <a:r>
              <a:rPr lang="en-GB" sz="1200" dirty="0">
                <a:solidFill>
                  <a:schemeClr val="accent4">
                    <a:lumMod val="50000"/>
                  </a:schemeClr>
                </a:solidFill>
              </a:rPr>
              <a:t> for credits</a:t>
            </a:r>
          </a:p>
          <a:p>
            <a:pPr marL="171450" indent="-171450">
              <a:buFont typeface="Arial" panose="020B0604020202020204" pitchFamily="34" charset="0"/>
              <a:buChar char="•"/>
            </a:pPr>
            <a:r>
              <a:rPr lang="en-GB" sz="1200" dirty="0" err="1">
                <a:solidFill>
                  <a:schemeClr val="accent4">
                    <a:lumMod val="50000"/>
                  </a:schemeClr>
                </a:solidFill>
              </a:rPr>
              <a:t>RPL</a:t>
            </a:r>
            <a:r>
              <a:rPr lang="en-GB" sz="1200" dirty="0">
                <a:solidFill>
                  <a:schemeClr val="accent4">
                    <a:lumMod val="50000"/>
                  </a:schemeClr>
                </a:solidFill>
              </a:rPr>
              <a:t> for access</a:t>
            </a:r>
            <a:endParaRPr lang="en-ZA" sz="1200" dirty="0">
              <a:solidFill>
                <a:schemeClr val="accent4">
                  <a:lumMod val="50000"/>
                </a:schemeClr>
              </a:solidFill>
            </a:endParaRPr>
          </a:p>
        </p:txBody>
      </p:sp>
    </p:spTree>
    <p:extLst>
      <p:ext uri="{BB962C8B-B14F-4D97-AF65-F5344CB8AC3E}">
        <p14:creationId xmlns:p14="http://schemas.microsoft.com/office/powerpoint/2010/main" val="142534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19" grpId="0" animBg="1"/>
      <p:bldP spid="8" grpId="0" animBg="1"/>
      <p:bldP spid="12" grpId="0" animBg="1"/>
      <p:bldGraphic spid="2" grpId="0">
        <p:bldAsOne/>
      </p:bldGraphic>
      <p:bldP spid="3" grpId="0" animBg="1"/>
      <p:bldP spid="6" grpId="0" animBg="1"/>
      <p:bldP spid="9" grpId="0" animBg="1"/>
      <p:bldP spid="11" grpId="0" animBg="1"/>
      <p:bldP spid="13" grpId="0" animBg="1"/>
      <p:bldP spid="10" grpId="0" animBg="1"/>
      <p:bldP spid="14" grpId="0" animBg="1"/>
      <p:bldP spid="15" grpId="0" animBg="1"/>
      <p:bldP spid="16" grpId="0"/>
      <p:bldP spid="20" grpId="0" animBg="1"/>
      <p:bldP spid="7" grpId="0" animBg="1"/>
      <p:bldP spid="21" grpId="0" animBg="1"/>
      <p:bldP spid="2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CD831A-D135-0AFA-F29E-179880E970F4}"/>
              </a:ext>
            </a:extLst>
          </p:cNvPr>
          <p:cNvSpPr/>
          <p:nvPr/>
        </p:nvSpPr>
        <p:spPr>
          <a:xfrm>
            <a:off x="2954491" y="0"/>
            <a:ext cx="618266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defTabSz="685800" fontAlgn="auto">
              <a:spcBef>
                <a:spcPts val="0"/>
              </a:spcBef>
              <a:spcAft>
                <a:spcPts val="0"/>
              </a:spcAft>
            </a:pPr>
            <a:r>
              <a:rPr lang="en-ZA" sz="1350" b="1" dirty="0">
                <a:solidFill>
                  <a:prstClr val="white"/>
                </a:solidFill>
                <a:latin typeface="Calibri" panose="020F0502020204030204"/>
              </a:rPr>
              <a:t>National Qualifications Framework Act (Act </a:t>
            </a:r>
            <a:r>
              <a:rPr lang="en-ZA" sz="1350" b="1" dirty="0" err="1">
                <a:solidFill>
                  <a:prstClr val="white"/>
                </a:solidFill>
                <a:latin typeface="Calibri" panose="020F0502020204030204"/>
              </a:rPr>
              <a:t>Nr</a:t>
            </a:r>
            <a:r>
              <a:rPr lang="en-ZA" sz="1350" b="1" dirty="0">
                <a:solidFill>
                  <a:prstClr val="white"/>
                </a:solidFill>
                <a:latin typeface="Calibri" panose="020F0502020204030204"/>
              </a:rPr>
              <a:t> 67 of 2008</a:t>
            </a:r>
          </a:p>
          <a:p>
            <a:pPr algn="ctr" defTabSz="685800" fontAlgn="auto">
              <a:spcBef>
                <a:spcPts val="0"/>
              </a:spcBef>
              <a:spcAft>
                <a:spcPts val="0"/>
              </a:spcAft>
            </a:pPr>
            <a:r>
              <a:rPr lang="en-ZA" sz="1350" b="1" dirty="0">
                <a:solidFill>
                  <a:prstClr val="white"/>
                </a:solidFill>
                <a:latin typeface="Calibri" panose="020F0502020204030204"/>
              </a:rPr>
              <a:t>Amended in 2010, 2019 and is again being amended</a:t>
            </a:r>
            <a:endParaRPr lang="en-GB" sz="1350" b="1" dirty="0">
              <a:solidFill>
                <a:prstClr val="white"/>
              </a:solidFill>
              <a:latin typeface="Calibri" panose="020F0502020204030204"/>
            </a:endParaRPr>
          </a:p>
        </p:txBody>
      </p:sp>
      <p:sp>
        <p:nvSpPr>
          <p:cNvPr id="3" name="Rectangle 2">
            <a:extLst>
              <a:ext uri="{FF2B5EF4-FFF2-40B4-BE49-F238E27FC236}">
                <a16:creationId xmlns:a16="http://schemas.microsoft.com/office/drawing/2014/main" id="{3A16611B-D06F-AB00-7E7B-5F5632D8F369}"/>
              </a:ext>
            </a:extLst>
          </p:cNvPr>
          <p:cNvSpPr/>
          <p:nvPr/>
        </p:nvSpPr>
        <p:spPr>
          <a:xfrm>
            <a:off x="3176203" y="548680"/>
            <a:ext cx="5748817" cy="6120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defTabSz="685800" fontAlgn="auto">
              <a:spcBef>
                <a:spcPts val="0"/>
              </a:spcBef>
              <a:spcAft>
                <a:spcPts val="0"/>
              </a:spcAft>
            </a:pPr>
            <a:r>
              <a:rPr lang="en-ZA" sz="1350" b="1" dirty="0">
                <a:solidFill>
                  <a:prstClr val="white"/>
                </a:solidFill>
                <a:latin typeface="Calibri" panose="020F0502020204030204"/>
              </a:rPr>
              <a:t>National Qualifications Framework</a:t>
            </a:r>
            <a:endParaRPr lang="en-GB" sz="1350" b="1" dirty="0">
              <a:solidFill>
                <a:prstClr val="white"/>
              </a:solidFill>
              <a:latin typeface="Calibri" panose="020F0502020204030204"/>
            </a:endParaRPr>
          </a:p>
        </p:txBody>
      </p:sp>
      <p:pic>
        <p:nvPicPr>
          <p:cNvPr id="20" name="Picture 19"/>
          <p:cNvPicPr>
            <a:picLocks noChangeAspect="1"/>
          </p:cNvPicPr>
          <p:nvPr/>
        </p:nvPicPr>
        <p:blipFill rotWithShape="1">
          <a:blip r:embed="rId2"/>
          <a:srcRect r="4961" b="7237"/>
          <a:stretch/>
        </p:blipFill>
        <p:spPr>
          <a:xfrm>
            <a:off x="3436776" y="1242876"/>
            <a:ext cx="5343020" cy="3806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38431" y="58238"/>
            <a:ext cx="2585774" cy="3901068"/>
          </a:xfrm>
          <a:prstGeom prst="rect">
            <a:avLst/>
          </a:prstGeom>
          <a:noFill/>
        </p:spPr>
        <p:txBody>
          <a:bodyPr wrap="square" lIns="68580" tIns="34290" rIns="68580" bIns="34290">
            <a:spAutoFit/>
          </a:bodyPr>
          <a:lstStyle/>
          <a:p>
            <a:pPr defTabSz="685800" fontAlgn="auto">
              <a:spcBef>
                <a:spcPts val="0"/>
              </a:spcBef>
              <a:spcAft>
                <a:spcPts val="0"/>
              </a:spcAft>
            </a:pPr>
            <a:r>
              <a:rPr lang="en-US" sz="1200" dirty="0">
                <a:ln w="0"/>
                <a:solidFill>
                  <a:prstClr val="black"/>
                </a:solidFill>
                <a:effectLst>
                  <a:outerShdw blurRad="38100" dist="19050" dir="2700000" algn="tl" rotWithShape="0">
                    <a:prstClr val="black">
                      <a:alpha val="40000"/>
                    </a:prstClr>
                  </a:outerShdw>
                </a:effectLst>
                <a:latin typeface="Calibri" panose="020F0502020204030204"/>
              </a:rPr>
              <a:t>South Africa has: </a:t>
            </a:r>
          </a:p>
          <a:p>
            <a:pPr marL="132160" indent="-132160" defTabSz="685800" fontAlgn="auto">
              <a:spcBef>
                <a:spcPts val="0"/>
              </a:spcBef>
              <a:spcAft>
                <a:spcPts val="0"/>
              </a:spcAft>
              <a:buFont typeface="Arial" panose="020B0604020202020204" pitchFamily="34" charset="0"/>
              <a:buChar char="•"/>
            </a:pPr>
            <a:r>
              <a:rPr lang="en-GB" sz="1200" dirty="0">
                <a:ln w="0"/>
                <a:solidFill>
                  <a:prstClr val="black"/>
                </a:solidFill>
                <a:effectLst>
                  <a:outerShdw blurRad="38100" dist="19050" dir="2700000" algn="tl" rotWithShape="0">
                    <a:prstClr val="black">
                      <a:alpha val="40000"/>
                    </a:prstClr>
                  </a:outerShdw>
                </a:effectLst>
                <a:latin typeface="Calibri" panose="020F0502020204030204"/>
              </a:rPr>
              <a:t>National implementation structures; </a:t>
            </a:r>
          </a:p>
          <a:p>
            <a:pPr marL="132160" indent="-132160" defTabSz="685800" fontAlgn="auto">
              <a:spcBef>
                <a:spcPts val="0"/>
              </a:spcBef>
              <a:spcAft>
                <a:spcPts val="0"/>
              </a:spcAft>
              <a:buFont typeface="Arial" panose="020B0604020202020204" pitchFamily="34" charset="0"/>
              <a:buChar char="•"/>
            </a:pPr>
            <a:r>
              <a:rPr lang="en-GB" sz="1200" dirty="0">
                <a:ln w="0"/>
                <a:solidFill>
                  <a:prstClr val="black"/>
                </a:solidFill>
                <a:effectLst>
                  <a:outerShdw blurRad="38100" dist="19050" dir="2700000" algn="tl" rotWithShape="0">
                    <a:prstClr val="black">
                      <a:alpha val="40000"/>
                    </a:prstClr>
                  </a:outerShdw>
                </a:effectLst>
                <a:latin typeface="Calibri" panose="020F0502020204030204"/>
              </a:rPr>
              <a:t>Networks of national implementation structures; </a:t>
            </a:r>
          </a:p>
          <a:p>
            <a:pPr marL="132160" indent="-132160" defTabSz="685800" fontAlgn="auto">
              <a:spcBef>
                <a:spcPts val="0"/>
              </a:spcBef>
              <a:spcAft>
                <a:spcPts val="0"/>
              </a:spcAft>
              <a:buFont typeface="Arial" panose="020B0604020202020204" pitchFamily="34" charset="0"/>
              <a:buChar char="•"/>
            </a:pPr>
            <a:r>
              <a:rPr lang="en-GB" sz="1200" dirty="0">
                <a:ln w="0"/>
                <a:solidFill>
                  <a:prstClr val="black"/>
                </a:solidFill>
                <a:effectLst>
                  <a:outerShdw blurRad="38100" dist="19050" dir="2700000" algn="tl" rotWithShape="0">
                    <a:prstClr val="black">
                      <a:alpha val="40000"/>
                    </a:prstClr>
                  </a:outerShdw>
                </a:effectLst>
                <a:latin typeface="Calibri" panose="020F0502020204030204"/>
              </a:rPr>
              <a:t>National, regional and global organizations for accreditation, quality assurance, qualification frameworks, and recognition of qualifications; </a:t>
            </a:r>
          </a:p>
          <a:p>
            <a:pPr marL="132160" indent="-132160" defTabSz="685800" fontAlgn="auto">
              <a:spcBef>
                <a:spcPts val="0"/>
              </a:spcBef>
              <a:spcAft>
                <a:spcPts val="0"/>
              </a:spcAft>
              <a:buFont typeface="Arial" panose="020B0604020202020204" pitchFamily="34" charset="0"/>
              <a:buChar char="•"/>
            </a:pPr>
            <a:r>
              <a:rPr lang="en-GB" sz="1200" dirty="0">
                <a:ln w="0"/>
                <a:solidFill>
                  <a:prstClr val="black"/>
                </a:solidFill>
                <a:effectLst>
                  <a:outerShdw blurRad="38100" dist="19050" dir="2700000" algn="tl" rotWithShape="0">
                    <a:prstClr val="black">
                      <a:alpha val="40000"/>
                    </a:prstClr>
                  </a:outerShdw>
                </a:effectLst>
                <a:latin typeface="Calibri" panose="020F0502020204030204"/>
              </a:rPr>
              <a:t>Regional recognition convention committees. </a:t>
            </a:r>
          </a:p>
          <a:p>
            <a:pPr defTabSz="685800" fontAlgn="auto">
              <a:spcBef>
                <a:spcPts val="0"/>
              </a:spcBef>
              <a:spcAft>
                <a:spcPts val="0"/>
              </a:spcAft>
            </a:pPr>
            <a:endParaRPr lang="en-GB" sz="1200" dirty="0">
              <a:ln w="0"/>
              <a:solidFill>
                <a:prstClr val="black"/>
              </a:solidFill>
              <a:effectLst>
                <a:outerShdw blurRad="38100" dist="19050" dir="2700000" algn="tl" rotWithShape="0">
                  <a:prstClr val="black">
                    <a:alpha val="40000"/>
                  </a:prstClr>
                </a:outerShdw>
              </a:effectLst>
              <a:latin typeface="Calibri" panose="020F0502020204030204"/>
            </a:endParaRPr>
          </a:p>
          <a:p>
            <a:pPr defTabSz="685800" fontAlgn="auto">
              <a:spcBef>
                <a:spcPts val="0"/>
              </a:spcBef>
              <a:spcAft>
                <a:spcPts val="0"/>
              </a:spcAft>
            </a:pPr>
            <a:r>
              <a:rPr lang="en-US" sz="1200" dirty="0">
                <a:ln w="0"/>
                <a:solidFill>
                  <a:prstClr val="black"/>
                </a:solidFill>
                <a:effectLst>
                  <a:outerShdw blurRad="38100" dist="19050" dir="2700000" algn="tl" rotWithShape="0">
                    <a:prstClr val="black">
                      <a:alpha val="40000"/>
                    </a:prstClr>
                  </a:outerShdw>
                </a:effectLst>
                <a:latin typeface="Calibri" panose="020F0502020204030204"/>
              </a:rPr>
              <a:t>Busy developing a draft  Implementation Plan with a Communication and Visibility Strategy that is aligned to the Addis Implementation Plan</a:t>
            </a:r>
          </a:p>
          <a:p>
            <a:pPr defTabSz="685800" fontAlgn="auto">
              <a:spcBef>
                <a:spcPts val="0"/>
              </a:spcBef>
              <a:spcAft>
                <a:spcPts val="0"/>
              </a:spcAft>
            </a:pPr>
            <a:endParaRPr lang="en-ZA" sz="1200" dirty="0">
              <a:ln w="0"/>
              <a:solidFill>
                <a:prstClr val="black"/>
              </a:solidFill>
              <a:effectLst>
                <a:outerShdw blurRad="38100" dist="19050" dir="2700000" algn="tl" rotWithShape="0">
                  <a:prstClr val="black">
                    <a:alpha val="40000"/>
                  </a:prstClr>
                </a:outerShdw>
              </a:effectLst>
              <a:latin typeface="Calibri" panose="020F0502020204030204"/>
            </a:endParaRPr>
          </a:p>
          <a:p>
            <a:pPr defTabSz="685800" fontAlgn="auto">
              <a:spcBef>
                <a:spcPts val="0"/>
              </a:spcBef>
              <a:spcAft>
                <a:spcPts val="0"/>
              </a:spcAft>
            </a:pPr>
            <a:r>
              <a:rPr lang="en-ZA" sz="1200" dirty="0">
                <a:ln w="0"/>
                <a:solidFill>
                  <a:prstClr val="black"/>
                </a:solidFill>
                <a:effectLst>
                  <a:outerShdw blurRad="38100" dist="19050" dir="2700000" algn="tl" rotWithShape="0">
                    <a:prstClr val="black">
                      <a:alpha val="40000"/>
                    </a:prstClr>
                  </a:outerShdw>
                </a:effectLst>
                <a:latin typeface="Calibri" panose="020F0502020204030204"/>
              </a:rPr>
              <a:t>Funded through Voted Funds</a:t>
            </a:r>
          </a:p>
          <a:p>
            <a:pPr marL="132160" indent="-132160" defTabSz="685800" fontAlgn="auto">
              <a:spcBef>
                <a:spcPts val="0"/>
              </a:spcBef>
              <a:spcAft>
                <a:spcPts val="0"/>
              </a:spcAft>
              <a:buFont typeface="Arial" panose="020B0604020202020204" pitchFamily="34" charset="0"/>
              <a:buChar char="•"/>
            </a:pPr>
            <a:endParaRPr lang="en-GB" sz="1050" dirty="0">
              <a:ln w="0"/>
              <a:solidFill>
                <a:prstClr val="black"/>
              </a:solidFill>
              <a:effectLst>
                <a:outerShdw blurRad="38100" dist="19050" dir="2700000" algn="tl" rotWithShape="0">
                  <a:prstClr val="black">
                    <a:alpha val="40000"/>
                  </a:prstClr>
                </a:outerShdw>
              </a:effectLst>
              <a:latin typeface="Calibri" panose="020F0502020204030204"/>
            </a:endParaRPr>
          </a:p>
          <a:p>
            <a:pPr marL="475060" lvl="1" indent="-132160" defTabSz="685800" fontAlgn="auto">
              <a:spcBef>
                <a:spcPts val="0"/>
              </a:spcBef>
              <a:spcAft>
                <a:spcPts val="0"/>
              </a:spcAft>
              <a:buFont typeface="Arial" panose="020B0604020202020204" pitchFamily="34" charset="0"/>
              <a:buChar char="•"/>
            </a:pPr>
            <a:endParaRPr lang="en-US" sz="105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panose="020F0502020204030204"/>
            </a:endParaRPr>
          </a:p>
        </p:txBody>
      </p:sp>
      <p:graphicFrame>
        <p:nvGraphicFramePr>
          <p:cNvPr id="21" name="Diagram 20"/>
          <p:cNvGraphicFramePr/>
          <p:nvPr>
            <p:extLst>
              <p:ext uri="{D42A27DB-BD31-4B8C-83A1-F6EECF244321}">
                <p14:modId xmlns:p14="http://schemas.microsoft.com/office/powerpoint/2010/main" val="4072137524"/>
              </p:ext>
            </p:extLst>
          </p:nvPr>
        </p:nvGraphicFramePr>
        <p:xfrm>
          <a:off x="-24197" y="4803779"/>
          <a:ext cx="5076056" cy="20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832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26</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548680"/>
            <a:ext cx="4612381" cy="5878175"/>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pPr>
                  <a:spcBef>
                    <a:spcPts val="0"/>
                  </a:spcBef>
                </a:pPr>
                <a:r>
                  <a:rPr lang="en-US" sz="1800" dirty="0"/>
                  <a:t>Way Forward</a:t>
                </a:r>
              </a:p>
            </p:txBody>
          </p:sp>
        </p:grpSp>
      </p:grpSp>
    </p:spTree>
    <p:extLst>
      <p:ext uri="{BB962C8B-B14F-4D97-AF65-F5344CB8AC3E}">
        <p14:creationId xmlns:p14="http://schemas.microsoft.com/office/powerpoint/2010/main" val="151365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27</a:t>
            </a:fld>
            <a:endParaRPr lang="en-US"/>
          </a:p>
        </p:txBody>
      </p:sp>
      <p:sp>
        <p:nvSpPr>
          <p:cNvPr id="8" name="Content Placeholder 2"/>
          <p:cNvSpPr>
            <a:spLocks noGrp="1"/>
          </p:cNvSpPr>
          <p:nvPr>
            <p:ph idx="1"/>
          </p:nvPr>
        </p:nvSpPr>
        <p:spPr>
          <a:xfrm>
            <a:off x="442367" y="1160462"/>
            <a:ext cx="8244433" cy="5076849"/>
          </a:xfrm>
        </p:spPr>
        <p:txBody>
          <a:bodyPr/>
          <a:lstStyle/>
          <a:p>
            <a:pPr marL="0" indent="0">
              <a:spcBef>
                <a:spcPts val="600"/>
              </a:spcBef>
              <a:buNone/>
            </a:pPr>
            <a:r>
              <a:rPr lang="en-GB" sz="2800" b="1" dirty="0"/>
              <a:t>IMPLEMENTATION PLAN</a:t>
            </a:r>
          </a:p>
          <a:p>
            <a:pPr>
              <a:spcBef>
                <a:spcPts val="600"/>
              </a:spcBef>
              <a:spcAft>
                <a:spcPts val="1200"/>
              </a:spcAft>
            </a:pPr>
            <a:r>
              <a:rPr lang="en-GB" sz="2600" dirty="0"/>
              <a:t>Once the Convention is ratified, implementation will be led by the Department through current established structures</a:t>
            </a:r>
          </a:p>
          <a:p>
            <a:pPr marL="0" indent="0">
              <a:spcBef>
                <a:spcPts val="600"/>
              </a:spcBef>
              <a:buNone/>
            </a:pPr>
            <a:r>
              <a:rPr lang="en-GB" sz="2800" b="1" dirty="0"/>
              <a:t>ORGANISATIONAL &amp; PERSONNEL IMPLICATIONS</a:t>
            </a:r>
            <a:endParaRPr lang="en-ZA" sz="2800" b="1" dirty="0"/>
          </a:p>
          <a:p>
            <a:pPr>
              <a:spcBef>
                <a:spcPts val="600"/>
              </a:spcBef>
              <a:spcAft>
                <a:spcPts val="1200"/>
              </a:spcAft>
            </a:pPr>
            <a:r>
              <a:rPr lang="en-GB" sz="2600" dirty="0"/>
              <a:t>None – SAQA is already evaluating foreign qualifications</a:t>
            </a:r>
          </a:p>
          <a:p>
            <a:pPr marL="0" lvl="0" indent="0">
              <a:spcBef>
                <a:spcPts val="600"/>
              </a:spcBef>
              <a:buNone/>
            </a:pPr>
            <a:r>
              <a:rPr lang="en-GB" sz="2800" b="1" cap="all" dirty="0"/>
              <a:t>FINANCIAL IMPLICATIONS</a:t>
            </a:r>
            <a:endParaRPr lang="en-ZA" sz="2800" b="1" cap="all" dirty="0"/>
          </a:p>
          <a:p>
            <a:pPr>
              <a:spcBef>
                <a:spcPts val="600"/>
              </a:spcBef>
            </a:pPr>
            <a:r>
              <a:rPr lang="en-GB" sz="2800" dirty="0"/>
              <a:t> </a:t>
            </a:r>
            <a:r>
              <a:rPr lang="en-GB" sz="2400" dirty="0"/>
              <a:t>There are no additional financial implications for the ratification and implementation process for the Department, SAQA and the Quality Councils </a:t>
            </a:r>
          </a:p>
          <a:p>
            <a:pPr marL="0" indent="0">
              <a:spcBef>
                <a:spcPts val="600"/>
              </a:spcBef>
              <a:buNone/>
            </a:pPr>
            <a:endParaRPr lang="en-GB" sz="2600" dirty="0"/>
          </a:p>
        </p:txBody>
      </p:sp>
      <p:sp>
        <p:nvSpPr>
          <p:cNvPr id="6" name="Title 5">
            <a:extLst>
              <a:ext uri="{FF2B5EF4-FFF2-40B4-BE49-F238E27FC236}">
                <a16:creationId xmlns:a16="http://schemas.microsoft.com/office/drawing/2014/main" id="{77BD8875-EB61-8D3D-F4DA-3BAE30F8683F}"/>
              </a:ext>
            </a:extLst>
          </p:cNvPr>
          <p:cNvSpPr>
            <a:spLocks noGrp="1"/>
          </p:cNvSpPr>
          <p:nvPr>
            <p:ph type="title"/>
          </p:nvPr>
        </p:nvSpPr>
        <p:spPr/>
        <p:txBody>
          <a:bodyPr/>
          <a:lstStyle/>
          <a:p>
            <a:r>
              <a:rPr lang="en-US" dirty="0"/>
              <a:t>Way forward</a:t>
            </a:r>
            <a:endParaRPr lang="en-ZA" dirty="0"/>
          </a:p>
        </p:txBody>
      </p:sp>
    </p:spTree>
    <p:extLst>
      <p:ext uri="{BB962C8B-B14F-4D97-AF65-F5344CB8AC3E}">
        <p14:creationId xmlns:p14="http://schemas.microsoft.com/office/powerpoint/2010/main" val="123075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0671F15-7592-98AF-25D9-A005D3D6A7E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4C18775-577A-36C8-64D0-6ED6F3FB57BE}"/>
              </a:ext>
            </a:extLst>
          </p:cNvPr>
          <p:cNvSpPr>
            <a:spLocks noGrp="1"/>
          </p:cNvSpPr>
          <p:nvPr>
            <p:ph type="sldNum" sz="quarter" idx="12"/>
          </p:nvPr>
        </p:nvSpPr>
        <p:spPr/>
        <p:txBody>
          <a:bodyPr/>
          <a:lstStyle/>
          <a:p>
            <a:pPr>
              <a:defRPr/>
            </a:pPr>
            <a:fld id="{B0C0FB3B-E127-4538-8BF0-727AB6DD8228}" type="slidenum">
              <a:rPr lang="en-US" smtClean="0"/>
              <a:pPr>
                <a:defRPr/>
              </a:pPr>
              <a:t>28</a:t>
            </a:fld>
            <a:endParaRPr lang="en-US"/>
          </a:p>
        </p:txBody>
      </p:sp>
      <p:sp>
        <p:nvSpPr>
          <p:cNvPr id="6" name="Rectangle 5">
            <a:extLst>
              <a:ext uri="{FF2B5EF4-FFF2-40B4-BE49-F238E27FC236}">
                <a16:creationId xmlns:a16="http://schemas.microsoft.com/office/drawing/2014/main" id="{0E7D7664-2F3B-9B84-DE6D-8104E7B372B0}"/>
              </a:ext>
            </a:extLst>
          </p:cNvPr>
          <p:cNvSpPr/>
          <p:nvPr/>
        </p:nvSpPr>
        <p:spPr>
          <a:xfrm>
            <a:off x="158455" y="205136"/>
            <a:ext cx="8829886" cy="6452727"/>
          </a:xfrm>
          <a:prstGeom prst="rect">
            <a:avLst/>
          </a:prstGeom>
          <a:solidFill>
            <a:srgbClr val="004A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ZA" sz="32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E8806D32-2BC0-853C-90A3-A179EFE7A3ED}"/>
              </a:ext>
            </a:extLst>
          </p:cNvPr>
          <p:cNvPicPr>
            <a:picLocks noChangeAspect="1"/>
          </p:cNvPicPr>
          <p:nvPr/>
        </p:nvPicPr>
        <p:blipFill rotWithShape="1">
          <a:blip r:embed="rId2">
            <a:extLst>
              <a:ext uri="{28A0092B-C50C-407E-A947-70E740481C1C}">
                <a14:useLocalDpi xmlns:a14="http://schemas.microsoft.com/office/drawing/2010/main" val="0"/>
              </a:ext>
            </a:extLst>
          </a:blip>
          <a:srcRect l="37031" t="32989"/>
          <a:stretch/>
        </p:blipFill>
        <p:spPr>
          <a:xfrm>
            <a:off x="183908" y="888153"/>
            <a:ext cx="3410070" cy="5764711"/>
          </a:xfrm>
          <a:prstGeom prst="rect">
            <a:avLst/>
          </a:prstGeom>
        </p:spPr>
      </p:pic>
      <p:sp>
        <p:nvSpPr>
          <p:cNvPr id="8" name="Shape 326">
            <a:extLst>
              <a:ext uri="{FF2B5EF4-FFF2-40B4-BE49-F238E27FC236}">
                <a16:creationId xmlns:a16="http://schemas.microsoft.com/office/drawing/2014/main" id="{ED18756B-C589-14C5-0947-A3E3B2015421}"/>
              </a:ext>
            </a:extLst>
          </p:cNvPr>
          <p:cNvSpPr/>
          <p:nvPr/>
        </p:nvSpPr>
        <p:spPr>
          <a:xfrm flipH="1" flipV="1">
            <a:off x="-36512" y="1397447"/>
            <a:ext cx="2674429" cy="5069760"/>
          </a:xfrm>
          <a:prstGeom prst="line">
            <a:avLst/>
          </a:prstGeom>
          <a:ln w="101600">
            <a:solidFill>
              <a:srgbClr val="FFFFFF"/>
            </a:solidFill>
            <a:custDash>
              <a:ds d="600000" sp="600000"/>
            </a:custDash>
            <a:miter lim="400000"/>
          </a:ln>
        </p:spPr>
        <p:txBody>
          <a:bodyPr lIns="14288" tIns="14288" rIns="14288" bIns="14288" anchor="ctr"/>
          <a:lstStyle/>
          <a:p>
            <a:pPr defTabSz="128610">
              <a:defRPr sz="1200" cap="none">
                <a:latin typeface="Helvetica"/>
                <a:ea typeface="Helvetica"/>
                <a:cs typeface="Helvetica"/>
                <a:sym typeface="Helvetica"/>
              </a:defRPr>
            </a:pPr>
            <a:endParaRPr sz="338" dirty="0"/>
          </a:p>
        </p:txBody>
      </p:sp>
      <p:sp>
        <p:nvSpPr>
          <p:cNvPr id="9" name="Shape 330">
            <a:extLst>
              <a:ext uri="{FF2B5EF4-FFF2-40B4-BE49-F238E27FC236}">
                <a16:creationId xmlns:a16="http://schemas.microsoft.com/office/drawing/2014/main" id="{2D705B3D-A810-9782-B8ED-E1A9CCA54316}"/>
              </a:ext>
            </a:extLst>
          </p:cNvPr>
          <p:cNvSpPr/>
          <p:nvPr/>
        </p:nvSpPr>
        <p:spPr>
          <a:xfrm>
            <a:off x="769279" y="1058675"/>
            <a:ext cx="8123196" cy="422809"/>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Consultation with all stakeholders</a:t>
            </a:r>
            <a:r>
              <a:rPr lang="en-ZA" sz="1200" b="1" dirty="0">
                <a:solidFill>
                  <a:srgbClr val="FBAA19"/>
                </a:solidFill>
              </a:rPr>
              <a:t>:</a:t>
            </a:r>
            <a:r>
              <a:rPr lang="en-ZA" sz="1000" cap="none" dirty="0">
                <a:solidFill>
                  <a:srgbClr val="FBAA19"/>
                </a:solidFill>
              </a:rPr>
              <a:t> </a:t>
            </a:r>
          </a:p>
          <a:p>
            <a:pPr algn="just"/>
            <a:r>
              <a:rPr lang="en-ZA" sz="1000" cap="none" dirty="0">
                <a:solidFill>
                  <a:schemeClr val="bg1"/>
                </a:solidFill>
              </a:rPr>
              <a:t>The DHET will continue focused consultation with formations ensuring records of the consultation meetings are provided in line with South African legislation. The DHET will ensure a comprehensive consultation process as this is a key element of the ratification process.</a:t>
            </a:r>
          </a:p>
        </p:txBody>
      </p:sp>
      <p:sp>
        <p:nvSpPr>
          <p:cNvPr id="10" name="Shape 334">
            <a:extLst>
              <a:ext uri="{FF2B5EF4-FFF2-40B4-BE49-F238E27FC236}">
                <a16:creationId xmlns:a16="http://schemas.microsoft.com/office/drawing/2014/main" id="{B35FE029-5385-D260-F88E-4785618700AA}"/>
              </a:ext>
            </a:extLst>
          </p:cNvPr>
          <p:cNvSpPr/>
          <p:nvPr/>
        </p:nvSpPr>
        <p:spPr>
          <a:xfrm>
            <a:off x="1219072" y="1734192"/>
            <a:ext cx="7673407" cy="669030"/>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Prove capacity to implement and implications of implementation:</a:t>
            </a:r>
            <a:r>
              <a:rPr lang="en-ZA" sz="1200" cap="none" dirty="0">
                <a:solidFill>
                  <a:srgbClr val="FBAA19"/>
                </a:solidFill>
              </a:rPr>
              <a:t> </a:t>
            </a:r>
          </a:p>
          <a:p>
            <a:pPr algn="just"/>
            <a:r>
              <a:rPr lang="en-ZA" sz="1000" cap="none" dirty="0">
                <a:solidFill>
                  <a:schemeClr val="bg1"/>
                </a:solidFill>
              </a:rPr>
              <a:t>Consultations will also be used to gauge the readiness of South Africa to implement the Global Convention once it comes in to force after 20 Member States have ratified the Global Convention. The DHET will be required to prove the capacity to implement and any financial, organisational and constitutional implications as well as the implications for vulnerable groups, which in the case of the Global Convention is refugees and asylum seekers.</a:t>
            </a:r>
            <a:endParaRPr sz="1000" cap="none" dirty="0">
              <a:solidFill>
                <a:schemeClr val="bg1"/>
              </a:solidFill>
            </a:endParaRPr>
          </a:p>
        </p:txBody>
      </p:sp>
      <p:sp>
        <p:nvSpPr>
          <p:cNvPr id="11" name="Shape 338">
            <a:extLst>
              <a:ext uri="{FF2B5EF4-FFF2-40B4-BE49-F238E27FC236}">
                <a16:creationId xmlns:a16="http://schemas.microsoft.com/office/drawing/2014/main" id="{3F8D40D1-C27F-2C84-B65D-6F99FAB3A536}"/>
              </a:ext>
            </a:extLst>
          </p:cNvPr>
          <p:cNvSpPr/>
          <p:nvPr/>
        </p:nvSpPr>
        <p:spPr>
          <a:xfrm>
            <a:off x="1702587" y="2598451"/>
            <a:ext cx="7189891" cy="545920"/>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Legal process:</a:t>
            </a:r>
            <a:r>
              <a:rPr lang="en-ZA" sz="1200" cap="none" dirty="0">
                <a:solidFill>
                  <a:srgbClr val="FBAA19"/>
                </a:solidFill>
              </a:rPr>
              <a:t> </a:t>
            </a:r>
          </a:p>
          <a:p>
            <a:pPr algn="just"/>
            <a:r>
              <a:rPr lang="en-ZA" sz="1000" dirty="0">
                <a:solidFill>
                  <a:schemeClr val="bg1"/>
                </a:solidFill>
              </a:rPr>
              <a:t>i</a:t>
            </a:r>
            <a:r>
              <a:rPr lang="en-ZA" sz="1000" cap="none" dirty="0">
                <a:solidFill>
                  <a:schemeClr val="bg1"/>
                </a:solidFill>
              </a:rPr>
              <a:t>ncludes legal consultation with the internal legal services of the DHET, the Department of Justice and Constitutional Development (DoJ) and the Department of International Relations and Cooperation (DIRCO). The departments will provide opinions for legal compliance.</a:t>
            </a:r>
            <a:endParaRPr sz="1000" cap="none" dirty="0">
              <a:solidFill>
                <a:schemeClr val="bg1"/>
              </a:solidFill>
            </a:endParaRPr>
          </a:p>
        </p:txBody>
      </p:sp>
      <p:grpSp>
        <p:nvGrpSpPr>
          <p:cNvPr id="12" name="Group 11">
            <a:extLst>
              <a:ext uri="{FF2B5EF4-FFF2-40B4-BE49-F238E27FC236}">
                <a16:creationId xmlns:a16="http://schemas.microsoft.com/office/drawing/2014/main" id="{CD606E33-E437-F978-7665-1F52E501C523}"/>
              </a:ext>
            </a:extLst>
          </p:cNvPr>
          <p:cNvGrpSpPr>
            <a:grpSpLocks noChangeAspect="1"/>
          </p:cNvGrpSpPr>
          <p:nvPr/>
        </p:nvGrpSpPr>
        <p:grpSpPr>
          <a:xfrm>
            <a:off x="2017514" y="4236065"/>
            <a:ext cx="352039" cy="459855"/>
            <a:chOff x="2128392" y="6105173"/>
            <a:chExt cx="502920" cy="656950"/>
          </a:xfrm>
          <a:solidFill>
            <a:srgbClr val="F57F20"/>
          </a:solidFill>
        </p:grpSpPr>
        <p:sp>
          <p:nvSpPr>
            <p:cNvPr id="13" name="Shape 339">
              <a:extLst>
                <a:ext uri="{FF2B5EF4-FFF2-40B4-BE49-F238E27FC236}">
                  <a16:creationId xmlns:a16="http://schemas.microsoft.com/office/drawing/2014/main" id="{B8EF280F-6673-C1C6-954E-2B87BEE28E9F}"/>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14" name="Shape 340">
              <a:extLst>
                <a:ext uri="{FF2B5EF4-FFF2-40B4-BE49-F238E27FC236}">
                  <a16:creationId xmlns:a16="http://schemas.microsoft.com/office/drawing/2014/main" id="{FBAD9381-E4F2-F716-6DAE-A742C2CCC265}"/>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sp>
        <p:nvSpPr>
          <p:cNvPr id="15" name="Shape 342">
            <a:extLst>
              <a:ext uri="{FF2B5EF4-FFF2-40B4-BE49-F238E27FC236}">
                <a16:creationId xmlns:a16="http://schemas.microsoft.com/office/drawing/2014/main" id="{1F0A8163-E989-B238-CD0F-150A28EC5286}"/>
              </a:ext>
            </a:extLst>
          </p:cNvPr>
          <p:cNvSpPr/>
          <p:nvPr/>
        </p:nvSpPr>
        <p:spPr>
          <a:xfrm>
            <a:off x="2505118" y="3985366"/>
            <a:ext cx="6387361" cy="915252"/>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Parliamentary process: </a:t>
            </a:r>
          </a:p>
          <a:p>
            <a:pPr algn="just"/>
            <a:r>
              <a:rPr lang="en-ZA" sz="1000" cap="none" dirty="0">
                <a:solidFill>
                  <a:schemeClr val="bg1"/>
                </a:solidFill>
              </a:rPr>
              <a:t>Upon Cabinets approval the DHET begins the parliamentary process. The Minister of Higher Education, Science and Innovation will table the item in Parliament and thereafter the speaker of the National Assembly will refer the motion to the relevant committees and study groups for recommendation. The DHET will be invited to brief the Higher Education, Science and Innovation Portfolio Committee who will make recommendation to the NCOP for approval. Following approval from the NCOP the Global Convention will be referred to the National Assembly for approval.</a:t>
            </a:r>
            <a:endParaRPr sz="1000" cap="none" dirty="0">
              <a:solidFill>
                <a:schemeClr val="bg1"/>
              </a:solidFill>
            </a:endParaRPr>
          </a:p>
        </p:txBody>
      </p:sp>
      <p:sp>
        <p:nvSpPr>
          <p:cNvPr id="16" name="Shape 342">
            <a:extLst>
              <a:ext uri="{FF2B5EF4-FFF2-40B4-BE49-F238E27FC236}">
                <a16:creationId xmlns:a16="http://schemas.microsoft.com/office/drawing/2014/main" id="{807816B7-AB6A-B3B6-3990-E83786A287B1}"/>
              </a:ext>
            </a:extLst>
          </p:cNvPr>
          <p:cNvSpPr/>
          <p:nvPr/>
        </p:nvSpPr>
        <p:spPr>
          <a:xfrm>
            <a:off x="3064647" y="5147990"/>
            <a:ext cx="5827832" cy="422809"/>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Certification by DIRCO:</a:t>
            </a:r>
          </a:p>
          <a:p>
            <a:pPr algn="just"/>
            <a:r>
              <a:rPr lang="en-ZA" sz="1000" cap="none" dirty="0">
                <a:solidFill>
                  <a:schemeClr val="bg1"/>
                </a:solidFill>
              </a:rPr>
              <a:t>The DHET submits the instrument of ratification, approval of both houses of parliament and the legal opinions to DIRCO.</a:t>
            </a:r>
          </a:p>
        </p:txBody>
      </p:sp>
      <p:sp>
        <p:nvSpPr>
          <p:cNvPr id="17" name="Shape 342">
            <a:extLst>
              <a:ext uri="{FF2B5EF4-FFF2-40B4-BE49-F238E27FC236}">
                <a16:creationId xmlns:a16="http://schemas.microsoft.com/office/drawing/2014/main" id="{96818A64-69E0-443A-BEC2-459460E17B95}"/>
              </a:ext>
            </a:extLst>
          </p:cNvPr>
          <p:cNvSpPr/>
          <p:nvPr/>
        </p:nvSpPr>
        <p:spPr>
          <a:xfrm>
            <a:off x="3596681" y="5796466"/>
            <a:ext cx="5340709" cy="669030"/>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Instrument of ratification:</a:t>
            </a:r>
          </a:p>
          <a:p>
            <a:pPr algn="just"/>
            <a:r>
              <a:rPr lang="en-ZA" sz="1000" cap="none" dirty="0">
                <a:solidFill>
                  <a:schemeClr val="bg1"/>
                </a:solidFill>
              </a:rPr>
              <a:t>Upon certification by DIRCO, the DHET will compile a letter requesting the Minister of International Relations and Cooperation to deposit the instrument with UNESCO. The instrument may only be signed by the Minister of International Relations and Cooperation with a share copy for stakeholders.</a:t>
            </a:r>
          </a:p>
        </p:txBody>
      </p:sp>
      <p:sp>
        <p:nvSpPr>
          <p:cNvPr id="18" name="Shape 342">
            <a:extLst>
              <a:ext uri="{FF2B5EF4-FFF2-40B4-BE49-F238E27FC236}">
                <a16:creationId xmlns:a16="http://schemas.microsoft.com/office/drawing/2014/main" id="{DF9C5736-6995-7CA5-C650-EC7D3A0433BD}"/>
              </a:ext>
            </a:extLst>
          </p:cNvPr>
          <p:cNvSpPr/>
          <p:nvPr/>
        </p:nvSpPr>
        <p:spPr>
          <a:xfrm>
            <a:off x="2084322" y="3316538"/>
            <a:ext cx="6808153" cy="545920"/>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nchor="ctr">
            <a:spAutoFit/>
          </a:bodyPr>
          <a:lstStyle>
            <a:lvl1pPr>
              <a:lnSpc>
                <a:spcPct val="80000"/>
              </a:lnSpc>
              <a:defRPr sz="4000"/>
            </a:lvl1pPr>
          </a:lstStyle>
          <a:p>
            <a:pPr algn="just"/>
            <a:r>
              <a:rPr lang="en-ZA" sz="1200" b="1" cap="none" dirty="0">
                <a:solidFill>
                  <a:srgbClr val="FBAA19"/>
                </a:solidFill>
              </a:rPr>
              <a:t>Submission to Cabinet</a:t>
            </a:r>
            <a:r>
              <a:rPr lang="en-ZA" sz="1200" b="1" dirty="0">
                <a:solidFill>
                  <a:srgbClr val="FBAA19"/>
                </a:solidFill>
              </a:rPr>
              <a:t>:</a:t>
            </a:r>
          </a:p>
          <a:p>
            <a:pPr algn="just"/>
            <a:r>
              <a:rPr lang="en-ZA" sz="1000" cap="none" dirty="0">
                <a:solidFill>
                  <a:schemeClr val="bg1"/>
                </a:solidFill>
              </a:rPr>
              <a:t>The DHET will process the Global Convention through the Social Protection, Community and Human Development Cluster that will seek Cabinet’s approval to deposit an instrument of ratification with UNESCO for the Global Convention through Parliament.</a:t>
            </a:r>
            <a:endParaRPr sz="1000" cap="none" dirty="0">
              <a:solidFill>
                <a:schemeClr val="bg1"/>
              </a:solidFill>
            </a:endParaRPr>
          </a:p>
        </p:txBody>
      </p:sp>
      <p:grpSp>
        <p:nvGrpSpPr>
          <p:cNvPr id="19" name="Group 18">
            <a:extLst>
              <a:ext uri="{FF2B5EF4-FFF2-40B4-BE49-F238E27FC236}">
                <a16:creationId xmlns:a16="http://schemas.microsoft.com/office/drawing/2014/main" id="{B105678E-CEAE-3548-63AD-C4784EA6534A}"/>
              </a:ext>
            </a:extLst>
          </p:cNvPr>
          <p:cNvGrpSpPr>
            <a:grpSpLocks noChangeAspect="1"/>
          </p:cNvGrpSpPr>
          <p:nvPr/>
        </p:nvGrpSpPr>
        <p:grpSpPr>
          <a:xfrm>
            <a:off x="206611" y="1256767"/>
            <a:ext cx="352039" cy="459855"/>
            <a:chOff x="2128392" y="6105173"/>
            <a:chExt cx="502920" cy="656950"/>
          </a:xfrm>
          <a:solidFill>
            <a:srgbClr val="00B050"/>
          </a:solidFill>
        </p:grpSpPr>
        <p:sp>
          <p:nvSpPr>
            <p:cNvPr id="20" name="Shape 339">
              <a:extLst>
                <a:ext uri="{FF2B5EF4-FFF2-40B4-BE49-F238E27FC236}">
                  <a16:creationId xmlns:a16="http://schemas.microsoft.com/office/drawing/2014/main" id="{5FC1C166-5316-CF03-7CB8-7AC6C3FDE1C5}"/>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21" name="Shape 340">
              <a:extLst>
                <a:ext uri="{FF2B5EF4-FFF2-40B4-BE49-F238E27FC236}">
                  <a16:creationId xmlns:a16="http://schemas.microsoft.com/office/drawing/2014/main" id="{06C1CD08-8A33-454D-8581-4B1333B5C2E3}"/>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grpSp>
        <p:nvGrpSpPr>
          <p:cNvPr id="22" name="Group 21">
            <a:extLst>
              <a:ext uri="{FF2B5EF4-FFF2-40B4-BE49-F238E27FC236}">
                <a16:creationId xmlns:a16="http://schemas.microsoft.com/office/drawing/2014/main" id="{CC39A4B1-073E-B018-5FF5-DD935C8989FD}"/>
              </a:ext>
            </a:extLst>
          </p:cNvPr>
          <p:cNvGrpSpPr>
            <a:grpSpLocks noChangeAspect="1"/>
          </p:cNvGrpSpPr>
          <p:nvPr/>
        </p:nvGrpSpPr>
        <p:grpSpPr>
          <a:xfrm>
            <a:off x="624506" y="2004923"/>
            <a:ext cx="352039" cy="459855"/>
            <a:chOff x="2128392" y="6105173"/>
            <a:chExt cx="502920" cy="656950"/>
          </a:xfrm>
          <a:solidFill>
            <a:srgbClr val="00B050"/>
          </a:solidFill>
        </p:grpSpPr>
        <p:sp>
          <p:nvSpPr>
            <p:cNvPr id="23" name="Shape 339">
              <a:extLst>
                <a:ext uri="{FF2B5EF4-FFF2-40B4-BE49-F238E27FC236}">
                  <a16:creationId xmlns:a16="http://schemas.microsoft.com/office/drawing/2014/main" id="{C952CFB1-8C15-8E14-2832-0AC53C746A4E}"/>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24" name="Shape 340">
              <a:extLst>
                <a:ext uri="{FF2B5EF4-FFF2-40B4-BE49-F238E27FC236}">
                  <a16:creationId xmlns:a16="http://schemas.microsoft.com/office/drawing/2014/main" id="{C8538840-E4F9-6020-4432-F44FFFD43AA5}"/>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grpSp>
        <p:nvGrpSpPr>
          <p:cNvPr id="25" name="Group 24">
            <a:extLst>
              <a:ext uri="{FF2B5EF4-FFF2-40B4-BE49-F238E27FC236}">
                <a16:creationId xmlns:a16="http://schemas.microsoft.com/office/drawing/2014/main" id="{B386DDC4-41C5-0C2B-0881-9B9F4E420842}"/>
              </a:ext>
            </a:extLst>
          </p:cNvPr>
          <p:cNvGrpSpPr>
            <a:grpSpLocks noChangeAspect="1"/>
          </p:cNvGrpSpPr>
          <p:nvPr/>
        </p:nvGrpSpPr>
        <p:grpSpPr>
          <a:xfrm>
            <a:off x="1124682" y="2710669"/>
            <a:ext cx="352039" cy="459855"/>
            <a:chOff x="2128392" y="6105173"/>
            <a:chExt cx="502920" cy="656950"/>
          </a:xfrm>
          <a:solidFill>
            <a:srgbClr val="00B050"/>
          </a:solidFill>
        </p:grpSpPr>
        <p:sp>
          <p:nvSpPr>
            <p:cNvPr id="26" name="Shape 339">
              <a:extLst>
                <a:ext uri="{FF2B5EF4-FFF2-40B4-BE49-F238E27FC236}">
                  <a16:creationId xmlns:a16="http://schemas.microsoft.com/office/drawing/2014/main" id="{203F793A-7FDD-57A3-55FA-2331CEDA71C3}"/>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27" name="Shape 340">
              <a:extLst>
                <a:ext uri="{FF2B5EF4-FFF2-40B4-BE49-F238E27FC236}">
                  <a16:creationId xmlns:a16="http://schemas.microsoft.com/office/drawing/2014/main" id="{D278BF4D-C545-7762-7DB6-02205C61B56B}"/>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grpSp>
        <p:nvGrpSpPr>
          <p:cNvPr id="28" name="Group 27">
            <a:extLst>
              <a:ext uri="{FF2B5EF4-FFF2-40B4-BE49-F238E27FC236}">
                <a16:creationId xmlns:a16="http://schemas.microsoft.com/office/drawing/2014/main" id="{4228FE69-FFB3-3893-33E1-551C4DE4EE16}"/>
              </a:ext>
            </a:extLst>
          </p:cNvPr>
          <p:cNvGrpSpPr>
            <a:grpSpLocks noChangeAspect="1"/>
          </p:cNvGrpSpPr>
          <p:nvPr/>
        </p:nvGrpSpPr>
        <p:grpSpPr>
          <a:xfrm>
            <a:off x="1544913" y="3405636"/>
            <a:ext cx="352039" cy="459855"/>
            <a:chOff x="2128392" y="6105173"/>
            <a:chExt cx="502920" cy="656950"/>
          </a:xfrm>
          <a:solidFill>
            <a:srgbClr val="00B050"/>
          </a:solidFill>
        </p:grpSpPr>
        <p:sp>
          <p:nvSpPr>
            <p:cNvPr id="29" name="Shape 339">
              <a:extLst>
                <a:ext uri="{FF2B5EF4-FFF2-40B4-BE49-F238E27FC236}">
                  <a16:creationId xmlns:a16="http://schemas.microsoft.com/office/drawing/2014/main" id="{2B81EEE7-7BB3-D6F6-C6E5-B77911429DCB}"/>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30" name="Shape 340">
              <a:extLst>
                <a:ext uri="{FF2B5EF4-FFF2-40B4-BE49-F238E27FC236}">
                  <a16:creationId xmlns:a16="http://schemas.microsoft.com/office/drawing/2014/main" id="{8F7B1B06-0689-F0BA-016C-F0987514E207}"/>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grpSp>
        <p:nvGrpSpPr>
          <p:cNvPr id="31" name="Group 30">
            <a:extLst>
              <a:ext uri="{FF2B5EF4-FFF2-40B4-BE49-F238E27FC236}">
                <a16:creationId xmlns:a16="http://schemas.microsoft.com/office/drawing/2014/main" id="{32E2546D-9165-507F-F499-71A5DD1C6385}"/>
              </a:ext>
            </a:extLst>
          </p:cNvPr>
          <p:cNvGrpSpPr>
            <a:grpSpLocks noChangeAspect="1"/>
          </p:cNvGrpSpPr>
          <p:nvPr/>
        </p:nvGrpSpPr>
        <p:grpSpPr>
          <a:xfrm>
            <a:off x="2587889" y="5139967"/>
            <a:ext cx="352039" cy="459855"/>
            <a:chOff x="2128392" y="6105173"/>
            <a:chExt cx="502920" cy="656950"/>
          </a:xfrm>
          <a:solidFill>
            <a:srgbClr val="F57F20"/>
          </a:solidFill>
        </p:grpSpPr>
        <p:sp>
          <p:nvSpPr>
            <p:cNvPr id="32" name="Shape 339">
              <a:extLst>
                <a:ext uri="{FF2B5EF4-FFF2-40B4-BE49-F238E27FC236}">
                  <a16:creationId xmlns:a16="http://schemas.microsoft.com/office/drawing/2014/main" id="{D8C84AAB-44B8-0200-4303-901A1AB984DB}"/>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33" name="Shape 340">
              <a:extLst>
                <a:ext uri="{FF2B5EF4-FFF2-40B4-BE49-F238E27FC236}">
                  <a16:creationId xmlns:a16="http://schemas.microsoft.com/office/drawing/2014/main" id="{D718243B-7001-9D50-6BC2-95BB51DADDE8}"/>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grpSp>
        <p:nvGrpSpPr>
          <p:cNvPr id="34" name="Group 33">
            <a:extLst>
              <a:ext uri="{FF2B5EF4-FFF2-40B4-BE49-F238E27FC236}">
                <a16:creationId xmlns:a16="http://schemas.microsoft.com/office/drawing/2014/main" id="{0EB4A2C2-C7F9-79F8-EAEE-736FCA63ADB2}"/>
              </a:ext>
            </a:extLst>
          </p:cNvPr>
          <p:cNvGrpSpPr>
            <a:grpSpLocks noChangeAspect="1"/>
          </p:cNvGrpSpPr>
          <p:nvPr/>
        </p:nvGrpSpPr>
        <p:grpSpPr>
          <a:xfrm>
            <a:off x="3027621" y="5901053"/>
            <a:ext cx="352039" cy="459855"/>
            <a:chOff x="2128392" y="6105173"/>
            <a:chExt cx="502920" cy="656950"/>
          </a:xfrm>
          <a:solidFill>
            <a:srgbClr val="F57F20"/>
          </a:solidFill>
        </p:grpSpPr>
        <p:sp>
          <p:nvSpPr>
            <p:cNvPr id="35" name="Shape 339">
              <a:extLst>
                <a:ext uri="{FF2B5EF4-FFF2-40B4-BE49-F238E27FC236}">
                  <a16:creationId xmlns:a16="http://schemas.microsoft.com/office/drawing/2014/main" id="{255FC18E-F5C3-12D7-121D-05AE923A4EB0}"/>
                </a:ext>
              </a:extLst>
            </p:cNvPr>
            <p:cNvSpPr/>
            <p:nvPr/>
          </p:nvSpPr>
          <p:spPr>
            <a:xfrm flipV="1">
              <a:off x="2378033" y="6471465"/>
              <a:ext cx="0" cy="290658"/>
            </a:xfrm>
            <a:prstGeom prst="line">
              <a:avLst/>
            </a:prstGeom>
            <a:grpFill/>
            <a:ln w="101600">
              <a:solidFill>
                <a:srgbClr val="F57F20"/>
              </a:solidFill>
              <a:miter lim="400000"/>
              <a:headEnd type="triangle" len="sm"/>
            </a:ln>
          </p:spPr>
          <p:txBody>
            <a:bodyPr lIns="0" tIns="0" rIns="0" bIns="0"/>
            <a:lstStyle/>
            <a:p>
              <a:pPr defTabSz="128610">
                <a:defRPr sz="1200" cap="none">
                  <a:latin typeface="Helvetica"/>
                  <a:ea typeface="Helvetica"/>
                  <a:cs typeface="Helvetica"/>
                  <a:sym typeface="Helvetica"/>
                </a:defRPr>
              </a:pPr>
              <a:endParaRPr sz="338" dirty="0"/>
            </a:p>
          </p:txBody>
        </p:sp>
        <p:sp>
          <p:nvSpPr>
            <p:cNvPr id="36" name="Shape 340">
              <a:extLst>
                <a:ext uri="{FF2B5EF4-FFF2-40B4-BE49-F238E27FC236}">
                  <a16:creationId xmlns:a16="http://schemas.microsoft.com/office/drawing/2014/main" id="{6167F695-7228-A5D6-9D29-BB9326E29C6C}"/>
                </a:ext>
              </a:extLst>
            </p:cNvPr>
            <p:cNvSpPr/>
            <p:nvPr/>
          </p:nvSpPr>
          <p:spPr>
            <a:xfrm>
              <a:off x="2128392" y="6105173"/>
              <a:ext cx="502920" cy="502920"/>
            </a:xfrm>
            <a:prstGeom prst="ellipse">
              <a:avLst/>
            </a:prstGeom>
            <a:grpFill/>
            <a:ln w="12700">
              <a:solidFill>
                <a:srgbClr val="F57F20"/>
              </a:solidFill>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grpSp>
      <p:sp>
        <p:nvSpPr>
          <p:cNvPr id="37" name="Rectangle 36">
            <a:extLst>
              <a:ext uri="{FF2B5EF4-FFF2-40B4-BE49-F238E27FC236}">
                <a16:creationId xmlns:a16="http://schemas.microsoft.com/office/drawing/2014/main" id="{2A3D7224-B701-7768-923E-5D78A4A384C1}"/>
              </a:ext>
            </a:extLst>
          </p:cNvPr>
          <p:cNvSpPr/>
          <p:nvPr/>
        </p:nvSpPr>
        <p:spPr>
          <a:xfrm>
            <a:off x="371526" y="455464"/>
            <a:ext cx="8614019" cy="369332"/>
          </a:xfrm>
          <a:prstGeom prst="rect">
            <a:avLst/>
          </a:prstGeom>
        </p:spPr>
        <p:txBody>
          <a:bodyPr wrap="square">
            <a:spAutoFit/>
          </a:bodyPr>
          <a:lstStyle/>
          <a:p>
            <a:pPr algn="just"/>
            <a:r>
              <a:rPr lang="en-ZA" b="1" cap="none" dirty="0">
                <a:solidFill>
                  <a:schemeClr val="bg1"/>
                </a:solidFill>
                <a:latin typeface="Arial" panose="020B0604020202020204" pitchFamily="34" charset="0"/>
              </a:rPr>
              <a:t>Where are we in the processes to be followed to ratify the Global Convention:</a:t>
            </a:r>
            <a:endParaRPr lang="en-ZA" cap="none" dirty="0">
              <a:solidFill>
                <a:schemeClr val="bg1"/>
              </a:solidFill>
            </a:endParaRPr>
          </a:p>
        </p:txBody>
      </p:sp>
      <p:sp>
        <p:nvSpPr>
          <p:cNvPr id="40" name="Arrow: Right 39">
            <a:extLst>
              <a:ext uri="{FF2B5EF4-FFF2-40B4-BE49-F238E27FC236}">
                <a16:creationId xmlns:a16="http://schemas.microsoft.com/office/drawing/2014/main" id="{C56E0B96-A766-4FBB-99D5-46A33209A2D2}"/>
              </a:ext>
            </a:extLst>
          </p:cNvPr>
          <p:cNvSpPr/>
          <p:nvPr/>
        </p:nvSpPr>
        <p:spPr>
          <a:xfrm rot="3669266">
            <a:off x="-955771" y="2995098"/>
            <a:ext cx="3618576" cy="2931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4609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ANNEXURES</a:t>
            </a:r>
          </a:p>
        </p:txBody>
      </p:sp>
      <p:sp>
        <p:nvSpPr>
          <p:cNvPr id="3" name="Content Placeholder 2"/>
          <p:cNvSpPr>
            <a:spLocks noGrp="1"/>
          </p:cNvSpPr>
          <p:nvPr>
            <p:ph idx="1"/>
          </p:nvPr>
        </p:nvSpPr>
        <p:spPr>
          <a:xfrm>
            <a:off x="475506" y="1830387"/>
            <a:ext cx="8229600" cy="4525963"/>
          </a:xfrm>
        </p:spPr>
        <p:txBody>
          <a:bodyPr/>
          <a:lstStyle/>
          <a:p>
            <a:r>
              <a:rPr lang="en-GB" dirty="0"/>
              <a:t>Global Convention </a:t>
            </a:r>
            <a:r>
              <a:rPr lang="en-GB" i="1" dirty="0"/>
              <a:t>on the Recognition of Qualifications concerning Higher Education</a:t>
            </a:r>
            <a:r>
              <a:rPr lang="en-GB" dirty="0"/>
              <a:t> (Global Convention)</a:t>
            </a:r>
          </a:p>
          <a:p>
            <a:pPr marL="342900" lvl="1" indent="-342900">
              <a:buFont typeface="Arial" charset="0"/>
              <a:buChar char="•"/>
            </a:pPr>
            <a:r>
              <a:rPr lang="en-GB" sz="3200"/>
              <a:t>Report </a:t>
            </a:r>
            <a:r>
              <a:rPr lang="en-GB" sz="3200" dirty="0"/>
              <a:t>on the Implementation of the Addis Convention</a:t>
            </a:r>
            <a:endParaRPr lang="en-ZA" sz="32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29</a:t>
            </a:fld>
            <a:endParaRPr lang="en-US"/>
          </a:p>
        </p:txBody>
      </p:sp>
    </p:spTree>
    <p:extLst>
      <p:ext uri="{BB962C8B-B14F-4D97-AF65-F5344CB8AC3E}">
        <p14:creationId xmlns:p14="http://schemas.microsoft.com/office/powerpoint/2010/main" val="128359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1"/>
          </p:nvPr>
        </p:nvSpPr>
        <p:spPr>
          <a:xfrm>
            <a:off x="215008" y="1332098"/>
            <a:ext cx="8928992" cy="5087590"/>
          </a:xfrm>
        </p:spPr>
        <p:txBody>
          <a:bodyPr/>
          <a:lstStyle/>
          <a:p>
            <a:pPr>
              <a:spcBef>
                <a:spcPts val="0"/>
              </a:spcBef>
            </a:pPr>
            <a:r>
              <a:rPr lang="en-US" sz="2300" dirty="0"/>
              <a:t>Timeline on the development and the South African implementation of the Global Convention on the </a:t>
            </a:r>
            <a:r>
              <a:rPr lang="en-GB" sz="2300" dirty="0"/>
              <a:t>Recognition of Qualifications concerning Higher Education</a:t>
            </a:r>
            <a:r>
              <a:rPr lang="en-US" sz="2300" dirty="0"/>
              <a:t> </a:t>
            </a:r>
          </a:p>
          <a:p>
            <a:pPr>
              <a:spcBef>
                <a:spcPts val="0"/>
              </a:spcBef>
            </a:pPr>
            <a:r>
              <a:rPr lang="en-US" sz="2300" dirty="0"/>
              <a:t>Regional Conventions</a:t>
            </a:r>
          </a:p>
          <a:p>
            <a:pPr>
              <a:spcBef>
                <a:spcPts val="0"/>
              </a:spcBef>
            </a:pPr>
            <a:r>
              <a:rPr lang="en-US" sz="2300" dirty="0"/>
              <a:t>Overview of the Global Convention</a:t>
            </a:r>
          </a:p>
          <a:p>
            <a:pPr>
              <a:spcBef>
                <a:spcPts val="0"/>
              </a:spcBef>
            </a:pPr>
            <a:r>
              <a:rPr lang="en-US" sz="2300" dirty="0"/>
              <a:t>Viewing the Global Convention through the South African Lens</a:t>
            </a:r>
          </a:p>
          <a:p>
            <a:pPr lvl="1">
              <a:spcBef>
                <a:spcPts val="0"/>
              </a:spcBef>
            </a:pPr>
            <a:r>
              <a:rPr lang="en-US" sz="1900" dirty="0"/>
              <a:t>Strategic Focus of the Convention</a:t>
            </a:r>
          </a:p>
          <a:p>
            <a:pPr lvl="1">
              <a:spcBef>
                <a:spcPts val="0"/>
              </a:spcBef>
            </a:pPr>
            <a:r>
              <a:rPr lang="en-US" sz="1900" dirty="0"/>
              <a:t>Objectives (Article II)</a:t>
            </a:r>
          </a:p>
          <a:p>
            <a:pPr lvl="1">
              <a:spcBef>
                <a:spcPts val="0"/>
              </a:spcBef>
            </a:pPr>
            <a:r>
              <a:rPr lang="en-US" sz="1900" dirty="0"/>
              <a:t>Principles (Article III)</a:t>
            </a:r>
          </a:p>
          <a:p>
            <a:pPr lvl="1">
              <a:spcBef>
                <a:spcPts val="0"/>
              </a:spcBef>
            </a:pPr>
            <a:r>
              <a:rPr lang="en-US" sz="1900" dirty="0"/>
              <a:t>Obligations of State Parties (Article IV)</a:t>
            </a:r>
          </a:p>
          <a:p>
            <a:pPr lvl="2">
              <a:spcBef>
                <a:spcPts val="0"/>
              </a:spcBef>
            </a:pPr>
            <a:r>
              <a:rPr lang="en-US" sz="1500" dirty="0"/>
              <a:t>Mechanisms and tools for the recognition of Foreign Qualifications in South Africa</a:t>
            </a:r>
          </a:p>
          <a:p>
            <a:pPr lvl="2">
              <a:spcBef>
                <a:spcPts val="0"/>
              </a:spcBef>
            </a:pPr>
            <a:r>
              <a:rPr lang="en-US" sz="1500" dirty="0"/>
              <a:t>Regional and supra-</a:t>
            </a:r>
            <a:r>
              <a:rPr lang="en-US" sz="1500" dirty="0" err="1"/>
              <a:t>natonal</a:t>
            </a:r>
            <a:r>
              <a:rPr lang="en-US" sz="1500" dirty="0"/>
              <a:t> policies, statements and initiatives</a:t>
            </a:r>
          </a:p>
          <a:p>
            <a:pPr lvl="2">
              <a:spcBef>
                <a:spcPts val="0"/>
              </a:spcBef>
            </a:pPr>
            <a:r>
              <a:rPr lang="en-US" sz="1500" dirty="0"/>
              <a:t>International students in South Africa</a:t>
            </a:r>
          </a:p>
          <a:p>
            <a:pPr lvl="2">
              <a:spcBef>
                <a:spcPts val="0"/>
              </a:spcBef>
            </a:pPr>
            <a:r>
              <a:rPr lang="en-US" sz="1500" dirty="0"/>
              <a:t>South African Policy Framework for Internationalisation of Higher Education in South Africa</a:t>
            </a:r>
          </a:p>
          <a:p>
            <a:pPr lvl="2">
              <a:spcBef>
                <a:spcPts val="0"/>
              </a:spcBef>
            </a:pPr>
            <a:r>
              <a:rPr lang="en-US" sz="1500" dirty="0"/>
              <a:t>International Scholarships Programme</a:t>
            </a:r>
          </a:p>
          <a:p>
            <a:pPr lvl="1">
              <a:spcBef>
                <a:spcPts val="0"/>
              </a:spcBef>
            </a:pPr>
            <a:r>
              <a:rPr lang="en-GB" sz="1900" dirty="0"/>
              <a:t>Overview of the implementation of the Global Convention in South Africa</a:t>
            </a:r>
          </a:p>
          <a:p>
            <a:pPr>
              <a:spcBef>
                <a:spcPts val="0"/>
              </a:spcBef>
            </a:pPr>
            <a:r>
              <a:rPr lang="en-US" sz="2300" dirty="0"/>
              <a:t>Way forward</a:t>
            </a:r>
          </a:p>
          <a:p>
            <a:pPr lvl="1">
              <a:spcBef>
                <a:spcPts val="0"/>
              </a:spcBef>
            </a:pPr>
            <a:endParaRPr lang="en-US" sz="1900" dirty="0"/>
          </a:p>
          <a:p>
            <a:pPr lvl="2">
              <a:spcBef>
                <a:spcPts val="0"/>
              </a:spcBef>
            </a:pPr>
            <a:endParaRPr lang="en-US" sz="1500" dirty="0"/>
          </a:p>
          <a:p>
            <a:pPr lvl="2">
              <a:spcBef>
                <a:spcPts val="0"/>
              </a:spcBef>
            </a:pPr>
            <a:endParaRPr lang="en-ZA" sz="1500" dirty="0"/>
          </a:p>
          <a:p>
            <a:endParaRPr lang="en-ZA" sz="2400" dirty="0"/>
          </a:p>
        </p:txBody>
      </p:sp>
      <p:sp>
        <p:nvSpPr>
          <p:cNvPr id="5" name="Slide Number Placeholder 4"/>
          <p:cNvSpPr>
            <a:spLocks noGrp="1"/>
          </p:cNvSpPr>
          <p:nvPr>
            <p:ph type="sldNum" sz="quarter" idx="12"/>
          </p:nvPr>
        </p:nvSpPr>
        <p:spPr/>
        <p:txBody>
          <a:bodyPr/>
          <a:lstStyle/>
          <a:p>
            <a:pPr>
              <a:defRPr/>
            </a:pPr>
            <a:fld id="{B0C0FB3B-E127-4538-8BF0-727AB6DD8228}" type="slidenum">
              <a:rPr lang="en-US" smtClean="0"/>
              <a:pPr>
                <a:defRPr/>
              </a:pPr>
              <a:t>3</a:t>
            </a:fld>
            <a:endParaRPr lang="en-US"/>
          </a:p>
        </p:txBody>
      </p:sp>
      <p:sp>
        <p:nvSpPr>
          <p:cNvPr id="6" name="Title 1">
            <a:extLst>
              <a:ext uri="{FF2B5EF4-FFF2-40B4-BE49-F238E27FC236}">
                <a16:creationId xmlns:a16="http://schemas.microsoft.com/office/drawing/2014/main" id="{DA4D0CED-06B1-315F-21C5-178EE9B841E1}"/>
              </a:ext>
            </a:extLst>
          </p:cNvPr>
          <p:cNvSpPr>
            <a:spLocks noGrp="1"/>
          </p:cNvSpPr>
          <p:nvPr>
            <p:ph type="title"/>
          </p:nvPr>
        </p:nvSpPr>
        <p:spPr>
          <a:xfrm>
            <a:off x="440702" y="0"/>
            <a:ext cx="8229600" cy="1143000"/>
          </a:xfrm>
        </p:spPr>
        <p:txBody>
          <a:bodyPr/>
          <a:lstStyle/>
          <a:p>
            <a:r>
              <a:rPr lang="en-US" dirty="0"/>
              <a:t>Outline of the Presentation</a:t>
            </a:r>
            <a:endParaRPr lang="en-ZA" dirty="0"/>
          </a:p>
        </p:txBody>
      </p:sp>
    </p:spTree>
    <p:extLst>
      <p:ext uri="{BB962C8B-B14F-4D97-AF65-F5344CB8AC3E}">
        <p14:creationId xmlns:p14="http://schemas.microsoft.com/office/powerpoint/2010/main" val="337325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a:t>RECOMMENDATION</a:t>
            </a:r>
          </a:p>
        </p:txBody>
      </p:sp>
      <p:sp>
        <p:nvSpPr>
          <p:cNvPr id="3" name="Content Placeholder 2"/>
          <p:cNvSpPr>
            <a:spLocks noGrp="1"/>
          </p:cNvSpPr>
          <p:nvPr>
            <p:ph idx="1"/>
          </p:nvPr>
        </p:nvSpPr>
        <p:spPr>
          <a:xfrm>
            <a:off x="179512" y="1830387"/>
            <a:ext cx="8784976" cy="4525963"/>
          </a:xfrm>
        </p:spPr>
        <p:txBody>
          <a:bodyPr/>
          <a:lstStyle/>
          <a:p>
            <a:pPr marL="0" indent="0">
              <a:buNone/>
            </a:pPr>
            <a:r>
              <a:rPr lang="en-GB" dirty="0"/>
              <a:t>It is recommended that the Portfolio Committee on Higher Education, Science and Innovation: </a:t>
            </a:r>
          </a:p>
          <a:p>
            <a:r>
              <a:rPr lang="en-GB" dirty="0"/>
              <a:t>takes note of the </a:t>
            </a:r>
            <a:r>
              <a:rPr lang="en-GB" i="1" dirty="0"/>
              <a:t>Global Convention on the Recognition of Qualifications concerning Higher Education</a:t>
            </a:r>
            <a:r>
              <a:rPr lang="en-GB" dirty="0"/>
              <a:t> (Global Convention) </a:t>
            </a:r>
          </a:p>
          <a:p>
            <a:r>
              <a:rPr lang="en-GB"/>
              <a:t>supports </a:t>
            </a:r>
            <a:r>
              <a:rPr lang="en-US" dirty="0"/>
              <a:t>the deposit of an instrument of ratification of the Global Convention with UNESCO through Parliament </a:t>
            </a:r>
            <a:endParaRPr lang="en-GB" dirty="0"/>
          </a:p>
          <a:p>
            <a:pPr marL="0" indent="0" algn="ctr">
              <a:buNone/>
            </a:pP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30</a:t>
            </a:fld>
            <a:endParaRPr lang="en-US"/>
          </a:p>
        </p:txBody>
      </p:sp>
    </p:spTree>
    <p:extLst>
      <p:ext uri="{BB962C8B-B14F-4D97-AF65-F5344CB8AC3E}">
        <p14:creationId xmlns:p14="http://schemas.microsoft.com/office/powerpoint/2010/main" val="178249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4</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548680"/>
            <a:ext cx="4612381" cy="5878175"/>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pPr>
                  <a:spcBef>
                    <a:spcPts val="0"/>
                  </a:spcBef>
                </a:pPr>
                <a:r>
                  <a:rPr lang="en-US" sz="1800" dirty="0"/>
                  <a:t>Timeline on the development and the South African implementation of the Global Convention on the </a:t>
                </a:r>
                <a:r>
                  <a:rPr lang="en-GB" sz="1800" dirty="0"/>
                  <a:t>Recognition of Qualifications concerning Higher Education</a:t>
                </a:r>
                <a:r>
                  <a:rPr lang="en-US" sz="1800" dirty="0"/>
                  <a:t> </a:t>
                </a:r>
              </a:p>
            </p:txBody>
          </p:sp>
        </p:grpSp>
      </p:grpSp>
    </p:spTree>
    <p:extLst>
      <p:ext uri="{BB962C8B-B14F-4D97-AF65-F5344CB8AC3E}">
        <p14:creationId xmlns:p14="http://schemas.microsoft.com/office/powerpoint/2010/main" val="42055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1"/>
          </p:nvPr>
        </p:nvSpPr>
        <p:spPr>
          <a:xfrm>
            <a:off x="107504" y="933698"/>
            <a:ext cx="8928992" cy="5087590"/>
          </a:xfrm>
        </p:spPr>
        <p:txBody>
          <a:bodyPr/>
          <a:lstStyle/>
          <a:p>
            <a:pPr>
              <a:spcBef>
                <a:spcPts val="0"/>
              </a:spcBef>
            </a:pPr>
            <a:r>
              <a:rPr lang="en-ZA" sz="2300" dirty="0"/>
              <a:t>2012: The formal process to develop the Global Convention started with UNESCO</a:t>
            </a:r>
          </a:p>
          <a:p>
            <a:pPr>
              <a:spcBef>
                <a:spcPts val="0"/>
              </a:spcBef>
            </a:pPr>
            <a:r>
              <a:rPr lang="en-ZA" sz="2300" dirty="0"/>
              <a:t>2016: UNESCO established a Drafting Committee to elaborate a preliminary draft for a Global Convention</a:t>
            </a:r>
          </a:p>
          <a:p>
            <a:pPr>
              <a:spcBef>
                <a:spcPts val="0"/>
              </a:spcBef>
            </a:pPr>
            <a:r>
              <a:rPr lang="en-ZA" sz="2300" dirty="0"/>
              <a:t>July 2019: South Africa held the first consultation workshop to present the draft Global Convention in order to obtain the country’s position </a:t>
            </a:r>
          </a:p>
          <a:p>
            <a:pPr>
              <a:spcBef>
                <a:spcPts val="0"/>
              </a:spcBef>
            </a:pPr>
            <a:r>
              <a:rPr lang="en-ZA" sz="2300" dirty="0"/>
              <a:t>November 2019: the Global Convention was </a:t>
            </a:r>
            <a:r>
              <a:rPr lang="en-GB" sz="2300" dirty="0"/>
              <a:t>unanimously adopted by all 193 Member States</a:t>
            </a:r>
            <a:r>
              <a:rPr lang="en-ZA" sz="2300" dirty="0"/>
              <a:t> at the 40</a:t>
            </a:r>
            <a:r>
              <a:rPr lang="en-ZA" sz="2300" baseline="30000" dirty="0"/>
              <a:t>th</a:t>
            </a:r>
            <a:r>
              <a:rPr lang="en-ZA" sz="2300" dirty="0"/>
              <a:t> Session of the UNESCO General Conference</a:t>
            </a:r>
          </a:p>
          <a:p>
            <a:pPr>
              <a:spcBef>
                <a:spcPts val="0"/>
              </a:spcBef>
            </a:pPr>
            <a:r>
              <a:rPr lang="en-ZA" sz="2300" dirty="0"/>
              <a:t>29 April 2021: Second SA consultative workshop to obtain mandate from stakeholders for South Africa to ratify the Global Convention</a:t>
            </a:r>
          </a:p>
          <a:p>
            <a:pPr>
              <a:spcBef>
                <a:spcPts val="0"/>
              </a:spcBef>
            </a:pPr>
            <a:r>
              <a:rPr lang="en-ZA" sz="2300" dirty="0" err="1"/>
              <a:t>SPCHD</a:t>
            </a:r>
            <a:r>
              <a:rPr lang="en-ZA" sz="2300" dirty="0"/>
              <a:t> Cluster recommended that </a:t>
            </a:r>
            <a:r>
              <a:rPr lang="en-GB" sz="2300" dirty="0"/>
              <a:t>Cabinet approves the deposit of an instrument of ratification of the Global Convention with UNESCO through Parliament</a:t>
            </a:r>
          </a:p>
          <a:p>
            <a:pPr>
              <a:spcBef>
                <a:spcPts val="0"/>
              </a:spcBef>
            </a:pPr>
            <a:r>
              <a:rPr lang="en-GB" sz="2300" dirty="0"/>
              <a:t>19 October 2022 - Cabinet approved the submission of the Global Convention for ratification to Parliament</a:t>
            </a:r>
            <a:endParaRPr lang="en-ZA" sz="2300" dirty="0"/>
          </a:p>
          <a:p>
            <a:endParaRPr lang="en-ZA" sz="2400" dirty="0"/>
          </a:p>
        </p:txBody>
      </p:sp>
      <p:sp>
        <p:nvSpPr>
          <p:cNvPr id="5" name="Slide Number Placeholder 4"/>
          <p:cNvSpPr>
            <a:spLocks noGrp="1"/>
          </p:cNvSpPr>
          <p:nvPr>
            <p:ph type="sldNum" sz="quarter" idx="12"/>
          </p:nvPr>
        </p:nvSpPr>
        <p:spPr/>
        <p:txBody>
          <a:bodyPr/>
          <a:lstStyle/>
          <a:p>
            <a:pPr>
              <a:defRPr/>
            </a:pPr>
            <a:fld id="{B0C0FB3B-E127-4538-8BF0-727AB6DD8228}" type="slidenum">
              <a:rPr lang="en-US" smtClean="0"/>
              <a:pPr>
                <a:defRPr/>
              </a:pPr>
              <a:t>5</a:t>
            </a:fld>
            <a:endParaRPr lang="en-US"/>
          </a:p>
        </p:txBody>
      </p:sp>
      <p:sp>
        <p:nvSpPr>
          <p:cNvPr id="6" name="Title 1">
            <a:extLst>
              <a:ext uri="{FF2B5EF4-FFF2-40B4-BE49-F238E27FC236}">
                <a16:creationId xmlns:a16="http://schemas.microsoft.com/office/drawing/2014/main" id="{DA4D0CED-06B1-315F-21C5-178EE9B841E1}"/>
              </a:ext>
            </a:extLst>
          </p:cNvPr>
          <p:cNvSpPr>
            <a:spLocks noGrp="1"/>
          </p:cNvSpPr>
          <p:nvPr>
            <p:ph type="title"/>
          </p:nvPr>
        </p:nvSpPr>
        <p:spPr>
          <a:xfrm>
            <a:off x="440702" y="0"/>
            <a:ext cx="8229600" cy="1143000"/>
          </a:xfrm>
        </p:spPr>
        <p:txBody>
          <a:bodyPr/>
          <a:lstStyle/>
          <a:p>
            <a:r>
              <a:rPr lang="en-US" dirty="0"/>
              <a:t>Timeline</a:t>
            </a:r>
            <a:endParaRPr lang="en-ZA" dirty="0"/>
          </a:p>
        </p:txBody>
      </p:sp>
    </p:spTree>
    <p:extLst>
      <p:ext uri="{BB962C8B-B14F-4D97-AF65-F5344CB8AC3E}">
        <p14:creationId xmlns:p14="http://schemas.microsoft.com/office/powerpoint/2010/main" val="87626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6</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548680"/>
            <a:ext cx="4612381" cy="5878175"/>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pPr>
                  <a:spcBef>
                    <a:spcPts val="0"/>
                  </a:spcBef>
                </a:pPr>
                <a:r>
                  <a:rPr lang="en-US" sz="1800" dirty="0"/>
                  <a:t>Regional Conventions</a:t>
                </a:r>
              </a:p>
            </p:txBody>
          </p:sp>
        </p:grpSp>
      </p:grpSp>
    </p:spTree>
    <p:extLst>
      <p:ext uri="{BB962C8B-B14F-4D97-AF65-F5344CB8AC3E}">
        <p14:creationId xmlns:p14="http://schemas.microsoft.com/office/powerpoint/2010/main" val="336353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6A24-B9AD-F3D5-54A8-DC91EAA28BC3}"/>
              </a:ext>
            </a:extLst>
          </p:cNvPr>
          <p:cNvSpPr>
            <a:spLocks noGrp="1"/>
          </p:cNvSpPr>
          <p:nvPr>
            <p:ph idx="1"/>
          </p:nvPr>
        </p:nvSpPr>
        <p:spPr>
          <a:xfrm>
            <a:off x="107504" y="836712"/>
            <a:ext cx="8928992" cy="5289451"/>
          </a:xfrm>
        </p:spPr>
        <p:txBody>
          <a:bodyPr/>
          <a:lstStyle/>
          <a:p>
            <a:r>
              <a:rPr lang="en-GB" sz="2100" b="1" dirty="0">
                <a:solidFill>
                  <a:schemeClr val="accent6">
                    <a:lumMod val="50000"/>
                  </a:schemeClr>
                </a:solidFill>
                <a:latin typeface="Inter"/>
              </a:rPr>
              <a:t>Revised Convention on the Recognition of Studies, Certificates, Diplomas, Degrees and Other Academic Qualifications in Higher Education in African States </a:t>
            </a:r>
            <a:r>
              <a:rPr lang="en-GB" sz="2100" dirty="0">
                <a:solidFill>
                  <a:srgbClr val="212121"/>
                </a:solidFill>
                <a:latin typeface="Inter"/>
              </a:rPr>
              <a:t>(Addis Convention) adopted on 12 Dec 2014 and entered into force on 15 Dec 2019.  </a:t>
            </a:r>
            <a:r>
              <a:rPr lang="en-GB" sz="2100" b="1" dirty="0">
                <a:solidFill>
                  <a:schemeClr val="accent6">
                    <a:lumMod val="50000"/>
                  </a:schemeClr>
                </a:solidFill>
                <a:latin typeface="Inter"/>
              </a:rPr>
              <a:t>South Africa ratified the Addis Convention in 2019.</a:t>
            </a:r>
          </a:p>
          <a:p>
            <a:r>
              <a:rPr lang="en-GB" sz="2100" b="1" dirty="0">
                <a:solidFill>
                  <a:srgbClr val="00B050"/>
                </a:solidFill>
                <a:latin typeface="Inter"/>
              </a:rPr>
              <a:t>Revised Convention on the Recognition of Studies, Diplomas and Degrees in Higher Education in the Arab States </a:t>
            </a:r>
            <a:r>
              <a:rPr lang="en-GB" sz="2100" dirty="0">
                <a:solidFill>
                  <a:srgbClr val="212121"/>
                </a:solidFill>
                <a:latin typeface="Inter"/>
              </a:rPr>
              <a:t>adopted on 2 Feb 2022 in Paris, France. The Convention is open for ratification by Member States and has not yet come into force. </a:t>
            </a:r>
          </a:p>
          <a:p>
            <a:r>
              <a:rPr lang="en-GB" sz="2100" b="1" dirty="0">
                <a:solidFill>
                  <a:schemeClr val="accent1">
                    <a:lumMod val="75000"/>
                  </a:schemeClr>
                </a:solidFill>
                <a:latin typeface="Inter"/>
              </a:rPr>
              <a:t>Asia-Pacific Regional Convention on the Recognition of Qualifications in Higher Education</a:t>
            </a:r>
            <a:r>
              <a:rPr lang="en-GB" sz="2100" b="1" dirty="0">
                <a:solidFill>
                  <a:srgbClr val="212121"/>
                </a:solidFill>
                <a:latin typeface="Inter"/>
              </a:rPr>
              <a:t> </a:t>
            </a:r>
            <a:r>
              <a:rPr lang="en-GB" sz="2100" dirty="0">
                <a:solidFill>
                  <a:srgbClr val="212121"/>
                </a:solidFill>
                <a:latin typeface="Inter"/>
              </a:rPr>
              <a:t>(Tokyo Convention) adopted on 26 Nov 2011 and entered into force on 1 Feb 2018.</a:t>
            </a:r>
          </a:p>
          <a:p>
            <a:r>
              <a:rPr lang="en-GB" sz="2100" b="1" dirty="0">
                <a:solidFill>
                  <a:srgbClr val="C00000"/>
                </a:solidFill>
                <a:latin typeface="Inter"/>
              </a:rPr>
              <a:t>Convention on the Recognition of Qualifications concerning Higher Education in the European Region</a:t>
            </a:r>
            <a:r>
              <a:rPr lang="en-GB" sz="2100" b="1" dirty="0">
                <a:solidFill>
                  <a:srgbClr val="212121"/>
                </a:solidFill>
                <a:latin typeface="Inter"/>
              </a:rPr>
              <a:t> </a:t>
            </a:r>
            <a:r>
              <a:rPr lang="en-GB" sz="2100" dirty="0">
                <a:solidFill>
                  <a:srgbClr val="212121"/>
                </a:solidFill>
                <a:latin typeface="Inter"/>
              </a:rPr>
              <a:t>(Lisbon Convention) adopted on 11 Apr 1997 and entered into force on 1 Feb 1999.</a:t>
            </a:r>
          </a:p>
          <a:p>
            <a:r>
              <a:rPr lang="en-GB" sz="2100" b="1" dirty="0">
                <a:solidFill>
                  <a:schemeClr val="accent4">
                    <a:lumMod val="50000"/>
                  </a:schemeClr>
                </a:solidFill>
                <a:latin typeface="Inter"/>
              </a:rPr>
              <a:t>Convention on the Recognition of Studies, Diplomas and Degrees in Higher Education for Latin America </a:t>
            </a:r>
            <a:r>
              <a:rPr lang="en-GB" sz="2100" b="1" dirty="0" err="1">
                <a:solidFill>
                  <a:schemeClr val="accent4">
                    <a:lumMod val="50000"/>
                  </a:schemeClr>
                </a:solidFill>
                <a:latin typeface="Inter"/>
              </a:rPr>
              <a:t>nd</a:t>
            </a:r>
            <a:r>
              <a:rPr lang="en-GB" sz="2100" b="1" dirty="0">
                <a:solidFill>
                  <a:schemeClr val="accent4">
                    <a:lumMod val="50000"/>
                  </a:schemeClr>
                </a:solidFill>
                <a:latin typeface="Inter"/>
              </a:rPr>
              <a:t> the Caribbean</a:t>
            </a:r>
            <a:r>
              <a:rPr lang="en-GB" sz="2100" b="1" dirty="0">
                <a:solidFill>
                  <a:srgbClr val="212121"/>
                </a:solidFill>
                <a:latin typeface="Inter"/>
              </a:rPr>
              <a:t> </a:t>
            </a:r>
            <a:r>
              <a:rPr lang="en-GB" sz="2100" dirty="0">
                <a:solidFill>
                  <a:srgbClr val="212121"/>
                </a:solidFill>
                <a:latin typeface="Inter"/>
              </a:rPr>
              <a:t>(Buenos Aires Convention) was adopted on 13 Jul 2019 and entered into force on 23 Oct 2022</a:t>
            </a:r>
          </a:p>
          <a:p>
            <a:endParaRPr lang="en-ZA" sz="2400" dirty="0"/>
          </a:p>
        </p:txBody>
      </p:sp>
      <p:sp>
        <p:nvSpPr>
          <p:cNvPr id="5" name="Slide Number Placeholder 4">
            <a:extLst>
              <a:ext uri="{FF2B5EF4-FFF2-40B4-BE49-F238E27FC236}">
                <a16:creationId xmlns:a16="http://schemas.microsoft.com/office/drawing/2014/main" id="{BF9C35CE-A441-1EC0-2B3E-F5EC8D252332}"/>
              </a:ext>
            </a:extLst>
          </p:cNvPr>
          <p:cNvSpPr>
            <a:spLocks noGrp="1"/>
          </p:cNvSpPr>
          <p:nvPr>
            <p:ph type="sldNum" sz="quarter" idx="12"/>
          </p:nvPr>
        </p:nvSpPr>
        <p:spPr/>
        <p:txBody>
          <a:bodyPr/>
          <a:lstStyle/>
          <a:p>
            <a:pPr>
              <a:defRPr/>
            </a:pPr>
            <a:fld id="{B0C0FB3B-E127-4538-8BF0-727AB6DD8228}" type="slidenum">
              <a:rPr lang="en-US" smtClean="0"/>
              <a:pPr>
                <a:defRPr/>
              </a:pPr>
              <a:t>7</a:t>
            </a:fld>
            <a:endParaRPr lang="en-US"/>
          </a:p>
        </p:txBody>
      </p:sp>
      <p:sp>
        <p:nvSpPr>
          <p:cNvPr id="6" name="Title 1">
            <a:extLst>
              <a:ext uri="{FF2B5EF4-FFF2-40B4-BE49-F238E27FC236}">
                <a16:creationId xmlns:a16="http://schemas.microsoft.com/office/drawing/2014/main" id="{8515087B-7B9D-1BFD-BD79-B25AA5A6C6DE}"/>
              </a:ext>
            </a:extLst>
          </p:cNvPr>
          <p:cNvSpPr>
            <a:spLocks noGrp="1"/>
          </p:cNvSpPr>
          <p:nvPr>
            <p:ph type="title"/>
          </p:nvPr>
        </p:nvSpPr>
        <p:spPr>
          <a:xfrm>
            <a:off x="440702" y="0"/>
            <a:ext cx="8229600" cy="1143000"/>
          </a:xfrm>
        </p:spPr>
        <p:txBody>
          <a:bodyPr/>
          <a:lstStyle/>
          <a:p>
            <a:r>
              <a:rPr lang="en-US" dirty="0">
                <a:hlinkClick r:id="rId2"/>
              </a:rPr>
              <a:t>REGIONAL CONVENTIONS</a:t>
            </a:r>
            <a:endParaRPr lang="en-ZA" dirty="0"/>
          </a:p>
        </p:txBody>
      </p:sp>
    </p:spTree>
    <p:extLst>
      <p:ext uri="{BB962C8B-B14F-4D97-AF65-F5344CB8AC3E}">
        <p14:creationId xmlns:p14="http://schemas.microsoft.com/office/powerpoint/2010/main" val="63362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AAA5BA-D1C9-03AA-ED34-47B7BA934F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C07FDEA-8F91-E467-324F-10B320429069}"/>
              </a:ext>
            </a:extLst>
          </p:cNvPr>
          <p:cNvSpPr>
            <a:spLocks noGrp="1"/>
          </p:cNvSpPr>
          <p:nvPr>
            <p:ph type="sldNum" sz="quarter" idx="12"/>
          </p:nvPr>
        </p:nvSpPr>
        <p:spPr/>
        <p:txBody>
          <a:bodyPr/>
          <a:lstStyle/>
          <a:p>
            <a:pPr>
              <a:defRPr/>
            </a:pPr>
            <a:fld id="{B0C0FB3B-E127-4538-8BF0-727AB6DD8228}" type="slidenum">
              <a:rPr lang="en-US" smtClean="0"/>
              <a:pPr>
                <a:defRPr/>
              </a:pPr>
              <a:t>8</a:t>
            </a:fld>
            <a:endParaRPr lang="en-US"/>
          </a:p>
        </p:txBody>
      </p:sp>
      <p:grpSp>
        <p:nvGrpSpPr>
          <p:cNvPr id="6" name="Group 5">
            <a:extLst>
              <a:ext uri="{FF2B5EF4-FFF2-40B4-BE49-F238E27FC236}">
                <a16:creationId xmlns:a16="http://schemas.microsoft.com/office/drawing/2014/main" id="{7895BCC6-A6EC-C5C1-C1D4-DE428AEFD731}"/>
              </a:ext>
            </a:extLst>
          </p:cNvPr>
          <p:cNvGrpSpPr/>
          <p:nvPr/>
        </p:nvGrpSpPr>
        <p:grpSpPr>
          <a:xfrm>
            <a:off x="1835696" y="548680"/>
            <a:ext cx="4612381" cy="5878175"/>
            <a:chOff x="3241842" y="3412481"/>
            <a:chExt cx="3351713" cy="4327693"/>
          </a:xfrm>
        </p:grpSpPr>
        <p:pic>
          <p:nvPicPr>
            <p:cNvPr id="7" name="Picture 6">
              <a:extLst>
                <a:ext uri="{FF2B5EF4-FFF2-40B4-BE49-F238E27FC236}">
                  <a16:creationId xmlns:a16="http://schemas.microsoft.com/office/drawing/2014/main" id="{B70D1C83-0A9E-0692-7C7B-2C075513E66F}"/>
                </a:ext>
              </a:extLst>
            </p:cNvPr>
            <p:cNvPicPr>
              <a:picLocks noChangeAspect="1"/>
            </p:cNvPicPr>
            <p:nvPr/>
          </p:nvPicPr>
          <p:blipFill rotWithShape="1">
            <a:blip r:embed="rId2">
              <a:extLst>
                <a:ext uri="{28A0092B-C50C-407E-A947-70E740481C1C}">
                  <a14:useLocalDpi xmlns:a14="http://schemas.microsoft.com/office/drawing/2010/main" val="0"/>
                </a:ext>
              </a:extLst>
            </a:blip>
            <a:srcRect r="21411"/>
            <a:stretch/>
          </p:blipFill>
          <p:spPr>
            <a:xfrm>
              <a:off x="3788104" y="3930057"/>
              <a:ext cx="2805451" cy="3810117"/>
            </a:xfrm>
            <a:prstGeom prst="rect">
              <a:avLst/>
            </a:prstGeom>
          </p:spPr>
        </p:pic>
        <p:grpSp>
          <p:nvGrpSpPr>
            <p:cNvPr id="8" name="Group 7">
              <a:extLst>
                <a:ext uri="{FF2B5EF4-FFF2-40B4-BE49-F238E27FC236}">
                  <a16:creationId xmlns:a16="http://schemas.microsoft.com/office/drawing/2014/main" id="{D074308D-2984-EFBC-8C81-C4C99ED5C22F}"/>
                </a:ext>
              </a:extLst>
            </p:cNvPr>
            <p:cNvGrpSpPr/>
            <p:nvPr/>
          </p:nvGrpSpPr>
          <p:grpSpPr>
            <a:xfrm>
              <a:off x="3241842" y="3412481"/>
              <a:ext cx="3170970" cy="3147882"/>
              <a:chOff x="3241842" y="3412481"/>
              <a:chExt cx="3170970" cy="3147882"/>
            </a:xfrm>
          </p:grpSpPr>
          <p:sp>
            <p:nvSpPr>
              <p:cNvPr id="9" name="Shape 1459">
                <a:extLst>
                  <a:ext uri="{FF2B5EF4-FFF2-40B4-BE49-F238E27FC236}">
                    <a16:creationId xmlns:a16="http://schemas.microsoft.com/office/drawing/2014/main" id="{AD9138F8-F466-31C2-EC92-E9E7918E9FBF}"/>
                  </a:ext>
                </a:extLst>
              </p:cNvPr>
              <p:cNvSpPr/>
              <p:nvPr/>
            </p:nvSpPr>
            <p:spPr>
              <a:xfrm>
                <a:off x="4264819" y="5977502"/>
                <a:ext cx="242236" cy="108114"/>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 name="Shape 1460">
                <a:extLst>
                  <a:ext uri="{FF2B5EF4-FFF2-40B4-BE49-F238E27FC236}">
                    <a16:creationId xmlns:a16="http://schemas.microsoft.com/office/drawing/2014/main" id="{72BFC6BB-CD11-DBAC-603A-70E0DA7778DB}"/>
                  </a:ext>
                </a:extLst>
              </p:cNvPr>
              <p:cNvSpPr/>
              <p:nvPr/>
            </p:nvSpPr>
            <p:spPr>
              <a:xfrm>
                <a:off x="4207987" y="6094954"/>
                <a:ext cx="327077" cy="105117"/>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 name="Shape 1461">
                <a:extLst>
                  <a:ext uri="{FF2B5EF4-FFF2-40B4-BE49-F238E27FC236}">
                    <a16:creationId xmlns:a16="http://schemas.microsoft.com/office/drawing/2014/main" id="{21459FE1-DBB2-6B85-0817-D2AF90C9ECBE}"/>
                  </a:ext>
                </a:extLst>
              </p:cNvPr>
              <p:cNvSpPr/>
              <p:nvPr/>
            </p:nvSpPr>
            <p:spPr>
              <a:xfrm>
                <a:off x="3673766" y="5337193"/>
                <a:ext cx="153216" cy="222711"/>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 name="Shape 1462">
                <a:extLst>
                  <a:ext uri="{FF2B5EF4-FFF2-40B4-BE49-F238E27FC236}">
                    <a16:creationId xmlns:a16="http://schemas.microsoft.com/office/drawing/2014/main" id="{81578FDA-9A1C-8E59-24C9-FBABB97D6D8B}"/>
                  </a:ext>
                </a:extLst>
              </p:cNvPr>
              <p:cNvSpPr/>
              <p:nvPr/>
            </p:nvSpPr>
            <p:spPr>
              <a:xfrm>
                <a:off x="3700288" y="5488745"/>
                <a:ext cx="65762" cy="119363"/>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 name="Shape 1463">
                <a:extLst>
                  <a:ext uri="{FF2B5EF4-FFF2-40B4-BE49-F238E27FC236}">
                    <a16:creationId xmlns:a16="http://schemas.microsoft.com/office/drawing/2014/main" id="{082F2125-9462-1DDE-5737-524EA3BD2A03}"/>
                  </a:ext>
                </a:extLst>
              </p:cNvPr>
              <p:cNvSpPr/>
              <p:nvPr/>
            </p:nvSpPr>
            <p:spPr>
              <a:xfrm>
                <a:off x="3878361" y="5488745"/>
                <a:ext cx="63309" cy="119363"/>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464">
                <a:extLst>
                  <a:ext uri="{FF2B5EF4-FFF2-40B4-BE49-F238E27FC236}">
                    <a16:creationId xmlns:a16="http://schemas.microsoft.com/office/drawing/2014/main" id="{755C4806-C62A-D10F-792C-67A228A8A614}"/>
                  </a:ext>
                </a:extLst>
              </p:cNvPr>
              <p:cNvSpPr/>
              <p:nvPr/>
            </p:nvSpPr>
            <p:spPr>
              <a:xfrm>
                <a:off x="6163011" y="5045455"/>
                <a:ext cx="239046" cy="23905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465">
                <a:extLst>
                  <a:ext uri="{FF2B5EF4-FFF2-40B4-BE49-F238E27FC236}">
                    <a16:creationId xmlns:a16="http://schemas.microsoft.com/office/drawing/2014/main" id="{494F0ACC-9D0A-F9EC-8E12-89BC13DC3B57}"/>
                  </a:ext>
                </a:extLst>
              </p:cNvPr>
              <p:cNvSpPr/>
              <p:nvPr/>
            </p:nvSpPr>
            <p:spPr>
              <a:xfrm>
                <a:off x="5109723" y="3764839"/>
                <a:ext cx="48341" cy="19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466">
                <a:extLst>
                  <a:ext uri="{FF2B5EF4-FFF2-40B4-BE49-F238E27FC236}">
                    <a16:creationId xmlns:a16="http://schemas.microsoft.com/office/drawing/2014/main" id="{E182C5EA-DC51-0360-0D06-0234494B232B}"/>
                  </a:ext>
                </a:extLst>
              </p:cNvPr>
              <p:cNvSpPr/>
              <p:nvPr/>
            </p:nvSpPr>
            <p:spPr>
              <a:xfrm>
                <a:off x="4927860" y="3795149"/>
                <a:ext cx="262701" cy="180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467">
                <a:extLst>
                  <a:ext uri="{FF2B5EF4-FFF2-40B4-BE49-F238E27FC236}">
                    <a16:creationId xmlns:a16="http://schemas.microsoft.com/office/drawing/2014/main" id="{0AFEC023-E3EC-64F7-AC32-09416DFA3CD5}"/>
                  </a:ext>
                </a:extLst>
              </p:cNvPr>
              <p:cNvSpPr/>
              <p:nvPr/>
            </p:nvSpPr>
            <p:spPr>
              <a:xfrm>
                <a:off x="5011214" y="3840615"/>
                <a:ext cx="98735" cy="98493"/>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468">
                <a:extLst>
                  <a:ext uri="{FF2B5EF4-FFF2-40B4-BE49-F238E27FC236}">
                    <a16:creationId xmlns:a16="http://schemas.microsoft.com/office/drawing/2014/main" id="{CA0F82E1-CEB3-20D6-F11D-16766D8B96D6}"/>
                  </a:ext>
                </a:extLst>
              </p:cNvPr>
              <p:cNvSpPr/>
              <p:nvPr/>
            </p:nvSpPr>
            <p:spPr>
              <a:xfrm>
                <a:off x="3597990" y="4806760"/>
                <a:ext cx="173353" cy="149353"/>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469">
                <a:extLst>
                  <a:ext uri="{FF2B5EF4-FFF2-40B4-BE49-F238E27FC236}">
                    <a16:creationId xmlns:a16="http://schemas.microsoft.com/office/drawing/2014/main" id="{24B0B4E8-F0E4-2BD9-E9DD-4647A17E4350}"/>
                  </a:ext>
                </a:extLst>
              </p:cNvPr>
              <p:cNvSpPr/>
              <p:nvPr/>
            </p:nvSpPr>
            <p:spPr>
              <a:xfrm>
                <a:off x="3632089" y="496332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470">
                <a:extLst>
                  <a:ext uri="{FF2B5EF4-FFF2-40B4-BE49-F238E27FC236}">
                    <a16:creationId xmlns:a16="http://schemas.microsoft.com/office/drawing/2014/main" id="{660E01D6-D9D7-92FB-ED51-3C9E6E06E7AE}"/>
                  </a:ext>
                </a:extLst>
              </p:cNvPr>
              <p:cNvSpPr/>
              <p:nvPr/>
            </p:nvSpPr>
            <p:spPr>
              <a:xfrm>
                <a:off x="3681344" y="4996201"/>
                <a:ext cx="20755" cy="4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471">
                <a:extLst>
                  <a:ext uri="{FF2B5EF4-FFF2-40B4-BE49-F238E27FC236}">
                    <a16:creationId xmlns:a16="http://schemas.microsoft.com/office/drawing/2014/main" id="{6D55D5B6-C4B2-E48A-075D-AB8FE3CA31DE}"/>
                  </a:ext>
                </a:extLst>
              </p:cNvPr>
              <p:cNvSpPr/>
              <p:nvPr/>
            </p:nvSpPr>
            <p:spPr>
              <a:xfrm>
                <a:off x="3730598" y="4969679"/>
                <a:ext cx="20753" cy="45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472">
                <a:extLst>
                  <a:ext uri="{FF2B5EF4-FFF2-40B4-BE49-F238E27FC236}">
                    <a16:creationId xmlns:a16="http://schemas.microsoft.com/office/drawing/2014/main" id="{6102E30F-C5A4-B7F8-E04C-2E07FE564BE1}"/>
                  </a:ext>
                </a:extLst>
              </p:cNvPr>
              <p:cNvSpPr/>
              <p:nvPr/>
            </p:nvSpPr>
            <p:spPr>
              <a:xfrm>
                <a:off x="3253209" y="4632476"/>
                <a:ext cx="273308" cy="318877"/>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473">
                <a:extLst>
                  <a:ext uri="{FF2B5EF4-FFF2-40B4-BE49-F238E27FC236}">
                    <a16:creationId xmlns:a16="http://schemas.microsoft.com/office/drawing/2014/main" id="{990C9874-6C7D-1AA2-913C-50A4B7AE041E}"/>
                  </a:ext>
                </a:extLst>
              </p:cNvPr>
              <p:cNvSpPr/>
              <p:nvPr/>
            </p:nvSpPr>
            <p:spPr>
              <a:xfrm>
                <a:off x="6049346" y="4257384"/>
                <a:ext cx="163541" cy="99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474">
                <a:extLst>
                  <a:ext uri="{FF2B5EF4-FFF2-40B4-BE49-F238E27FC236}">
                    <a16:creationId xmlns:a16="http://schemas.microsoft.com/office/drawing/2014/main" id="{90B52E1E-818C-8498-373C-736253292013}"/>
                  </a:ext>
                </a:extLst>
              </p:cNvPr>
              <p:cNvSpPr/>
              <p:nvPr/>
            </p:nvSpPr>
            <p:spPr>
              <a:xfrm>
                <a:off x="5920527" y="4211918"/>
                <a:ext cx="24357" cy="139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475">
                <a:extLst>
                  <a:ext uri="{FF2B5EF4-FFF2-40B4-BE49-F238E27FC236}">
                    <a16:creationId xmlns:a16="http://schemas.microsoft.com/office/drawing/2014/main" id="{3BB5FAFF-3A98-98F2-A78A-A9CFBD139118}"/>
                  </a:ext>
                </a:extLst>
              </p:cNvPr>
              <p:cNvSpPr/>
              <p:nvPr/>
            </p:nvSpPr>
            <p:spPr>
              <a:xfrm>
                <a:off x="5947049" y="4276328"/>
                <a:ext cx="52463" cy="5245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476">
                <a:extLst>
                  <a:ext uri="{FF2B5EF4-FFF2-40B4-BE49-F238E27FC236}">
                    <a16:creationId xmlns:a16="http://schemas.microsoft.com/office/drawing/2014/main" id="{B2238828-4A41-D09C-5013-76E78D2D5A55}"/>
                  </a:ext>
                </a:extLst>
              </p:cNvPr>
              <p:cNvSpPr/>
              <p:nvPr/>
            </p:nvSpPr>
            <p:spPr>
              <a:xfrm>
                <a:off x="5901583" y="4234651"/>
                <a:ext cx="137441" cy="264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477">
                <a:extLst>
                  <a:ext uri="{FF2B5EF4-FFF2-40B4-BE49-F238E27FC236}">
                    <a16:creationId xmlns:a16="http://schemas.microsoft.com/office/drawing/2014/main" id="{653EA90F-0923-E4CF-B688-F37E7001FBE0}"/>
                  </a:ext>
                </a:extLst>
              </p:cNvPr>
              <p:cNvSpPr/>
              <p:nvPr/>
            </p:nvSpPr>
            <p:spPr>
              <a:xfrm>
                <a:off x="5325685" y="6011601"/>
                <a:ext cx="233134" cy="233145"/>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478">
                <a:extLst>
                  <a:ext uri="{FF2B5EF4-FFF2-40B4-BE49-F238E27FC236}">
                    <a16:creationId xmlns:a16="http://schemas.microsoft.com/office/drawing/2014/main" id="{1267155C-0EED-72CE-749F-9C735E25DC7B}"/>
                  </a:ext>
                </a:extLst>
              </p:cNvPr>
              <p:cNvSpPr/>
              <p:nvPr/>
            </p:nvSpPr>
            <p:spPr>
              <a:xfrm>
                <a:off x="5454504" y="6227562"/>
                <a:ext cx="159800" cy="159789"/>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479">
                <a:extLst>
                  <a:ext uri="{FF2B5EF4-FFF2-40B4-BE49-F238E27FC236}">
                    <a16:creationId xmlns:a16="http://schemas.microsoft.com/office/drawing/2014/main" id="{AA12A257-D91B-33AE-FCD9-77159D6AB42B}"/>
                  </a:ext>
                </a:extLst>
              </p:cNvPr>
              <p:cNvSpPr/>
              <p:nvPr/>
            </p:nvSpPr>
            <p:spPr>
              <a:xfrm>
                <a:off x="5894005" y="4920424"/>
                <a:ext cx="209395" cy="228761"/>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480">
                <a:extLst>
                  <a:ext uri="{FF2B5EF4-FFF2-40B4-BE49-F238E27FC236}">
                    <a16:creationId xmlns:a16="http://schemas.microsoft.com/office/drawing/2014/main" id="{74ABD8DB-4865-0638-7806-D9AC7F922DA2}"/>
                  </a:ext>
                </a:extLst>
              </p:cNvPr>
              <p:cNvSpPr/>
              <p:nvPr/>
            </p:nvSpPr>
            <p:spPr>
              <a:xfrm>
                <a:off x="5977359" y="5018933"/>
                <a:ext cx="26245" cy="26248"/>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1" name="Shape 1481">
                <a:extLst>
                  <a:ext uri="{FF2B5EF4-FFF2-40B4-BE49-F238E27FC236}">
                    <a16:creationId xmlns:a16="http://schemas.microsoft.com/office/drawing/2014/main" id="{6E20EB74-C4FF-99A7-5800-C9F729EF8FF0}"/>
                  </a:ext>
                </a:extLst>
              </p:cNvPr>
              <p:cNvSpPr/>
              <p:nvPr/>
            </p:nvSpPr>
            <p:spPr>
              <a:xfrm>
                <a:off x="6015247" y="5382658"/>
                <a:ext cx="162952" cy="315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2" name="Shape 1482">
                <a:extLst>
                  <a:ext uri="{FF2B5EF4-FFF2-40B4-BE49-F238E27FC236}">
                    <a16:creationId xmlns:a16="http://schemas.microsoft.com/office/drawing/2014/main" id="{24058B89-4360-1F2E-C9D2-9AB1E1F2E80F}"/>
                  </a:ext>
                </a:extLst>
              </p:cNvPr>
              <p:cNvSpPr/>
              <p:nvPr/>
            </p:nvSpPr>
            <p:spPr>
              <a:xfrm>
                <a:off x="6189532" y="5382658"/>
                <a:ext cx="67995" cy="315352"/>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3" name="Shape 1483">
                <a:extLst>
                  <a:ext uri="{FF2B5EF4-FFF2-40B4-BE49-F238E27FC236}">
                    <a16:creationId xmlns:a16="http://schemas.microsoft.com/office/drawing/2014/main" id="{0169267F-F63F-9746-D239-FA27C955B17D}"/>
                  </a:ext>
                </a:extLst>
              </p:cNvPr>
              <p:cNvSpPr/>
              <p:nvPr/>
            </p:nvSpPr>
            <p:spPr>
              <a:xfrm>
                <a:off x="6041769" y="5409181"/>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4" name="Shape 1484">
                <a:extLst>
                  <a:ext uri="{FF2B5EF4-FFF2-40B4-BE49-F238E27FC236}">
                    <a16:creationId xmlns:a16="http://schemas.microsoft.com/office/drawing/2014/main" id="{A2BB982D-4B9D-A76F-29EB-B25CDB632A67}"/>
                  </a:ext>
                </a:extLst>
              </p:cNvPr>
              <p:cNvSpPr/>
              <p:nvPr/>
            </p:nvSpPr>
            <p:spPr>
              <a:xfrm>
                <a:off x="6041769" y="5484957"/>
                <a:ext cx="113124" cy="42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485">
                <a:extLst>
                  <a:ext uri="{FF2B5EF4-FFF2-40B4-BE49-F238E27FC236}">
                    <a16:creationId xmlns:a16="http://schemas.microsoft.com/office/drawing/2014/main" id="{6839ED43-8DE7-FC1F-8642-60F3609C0ED8}"/>
                  </a:ext>
                </a:extLst>
              </p:cNvPr>
              <p:cNvSpPr/>
              <p:nvPr/>
            </p:nvSpPr>
            <p:spPr>
              <a:xfrm>
                <a:off x="6200899" y="4405147"/>
                <a:ext cx="111226" cy="18961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79"/>
                    </a:lnTo>
                    <a:cubicBezTo>
                      <a:pt x="0" y="19979"/>
                      <a:pt x="2764" y="21600"/>
                      <a:pt x="6172" y="21600"/>
                    </a:cubicBezTo>
                    <a:lnTo>
                      <a:pt x="15428" y="21600"/>
                    </a:lnTo>
                    <a:cubicBezTo>
                      <a:pt x="18837" y="21600"/>
                      <a:pt x="21600" y="19979"/>
                      <a:pt x="21600" y="17979"/>
                    </a:cubicBezTo>
                    <a:lnTo>
                      <a:pt x="21600" y="14973"/>
                    </a:lnTo>
                    <a:lnTo>
                      <a:pt x="13885" y="14973"/>
                    </a:lnTo>
                    <a:lnTo>
                      <a:pt x="13885" y="12258"/>
                    </a:lnTo>
                    <a:lnTo>
                      <a:pt x="21600" y="12258"/>
                    </a:lnTo>
                    <a:lnTo>
                      <a:pt x="21600" y="8115"/>
                    </a:lnTo>
                    <a:lnTo>
                      <a:pt x="13885" y="8115"/>
                    </a:lnTo>
                    <a:lnTo>
                      <a:pt x="13885" y="5400"/>
                    </a:lnTo>
                    <a:lnTo>
                      <a:pt x="21600" y="5400"/>
                    </a:lnTo>
                    <a:lnTo>
                      <a:pt x="21600" y="3620"/>
                    </a:lnTo>
                    <a:cubicBezTo>
                      <a:pt x="21600" y="1621"/>
                      <a:pt x="18837" y="0"/>
                      <a:pt x="15428" y="0"/>
                    </a:cubicBezTo>
                    <a:lnTo>
                      <a:pt x="6172" y="0"/>
                    </a:lnTo>
                    <a:cubicBezTo>
                      <a:pt x="2764" y="0"/>
                      <a:pt x="0" y="1621"/>
                      <a:pt x="0" y="3620"/>
                    </a:cubicBezTo>
                    <a:lnTo>
                      <a:pt x="0" y="5400"/>
                    </a:lnTo>
                    <a:lnTo>
                      <a:pt x="7715" y="5400"/>
                    </a:lnTo>
                    <a:lnTo>
                      <a:pt x="7715" y="8115"/>
                    </a:lnTo>
                    <a:lnTo>
                      <a:pt x="0" y="8115"/>
                    </a:lnTo>
                    <a:lnTo>
                      <a:pt x="0" y="12258"/>
                    </a:lnTo>
                    <a:lnTo>
                      <a:pt x="7715" y="12258"/>
                    </a:lnTo>
                    <a:lnTo>
                      <a:pt x="7715" y="14973"/>
                    </a:lnTo>
                    <a:cubicBezTo>
                      <a:pt x="7715"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486">
                <a:extLst>
                  <a:ext uri="{FF2B5EF4-FFF2-40B4-BE49-F238E27FC236}">
                    <a16:creationId xmlns:a16="http://schemas.microsoft.com/office/drawing/2014/main" id="{F9C8FC7E-2710-6B49-EBC2-A25D06A5755E}"/>
                  </a:ext>
                </a:extLst>
              </p:cNvPr>
              <p:cNvSpPr/>
              <p:nvPr/>
            </p:nvSpPr>
            <p:spPr>
              <a:xfrm>
                <a:off x="6166800" y="4571855"/>
                <a:ext cx="177889" cy="116097"/>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7" name="Shape 1487">
                <a:extLst>
                  <a:ext uri="{FF2B5EF4-FFF2-40B4-BE49-F238E27FC236}">
                    <a16:creationId xmlns:a16="http://schemas.microsoft.com/office/drawing/2014/main" id="{88AC0A6D-5C13-F103-41A5-C04DBB3BE0AA}"/>
                  </a:ext>
                </a:extLst>
              </p:cNvPr>
              <p:cNvSpPr/>
              <p:nvPr/>
            </p:nvSpPr>
            <p:spPr>
              <a:xfrm>
                <a:off x="4537613" y="3457946"/>
                <a:ext cx="36153" cy="8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8" name="Shape 1488">
                <a:extLst>
                  <a:ext uri="{FF2B5EF4-FFF2-40B4-BE49-F238E27FC236}">
                    <a16:creationId xmlns:a16="http://schemas.microsoft.com/office/drawing/2014/main" id="{FFDD9D9D-31EB-1255-4C9F-0ACE8F8B3150}"/>
                  </a:ext>
                </a:extLst>
              </p:cNvPr>
              <p:cNvSpPr/>
              <p:nvPr/>
            </p:nvSpPr>
            <p:spPr>
              <a:xfrm>
                <a:off x="4537613" y="3582977"/>
                <a:ext cx="36153" cy="143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9" name="Shape 1489">
                <a:extLst>
                  <a:ext uri="{FF2B5EF4-FFF2-40B4-BE49-F238E27FC236}">
                    <a16:creationId xmlns:a16="http://schemas.microsoft.com/office/drawing/2014/main" id="{E634B99F-BD5B-CBA5-678B-61083ED6D87C}"/>
                  </a:ext>
                </a:extLst>
              </p:cNvPr>
              <p:cNvSpPr/>
              <p:nvPr/>
            </p:nvSpPr>
            <p:spPr>
              <a:xfrm>
                <a:off x="4450471" y="3457946"/>
                <a:ext cx="36160" cy="148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0" name="Shape 1490">
                <a:extLst>
                  <a:ext uri="{FF2B5EF4-FFF2-40B4-BE49-F238E27FC236}">
                    <a16:creationId xmlns:a16="http://schemas.microsoft.com/office/drawing/2014/main" id="{8B59F568-28A8-1D0C-1973-BB9042B7D0BC}"/>
                  </a:ext>
                </a:extLst>
              </p:cNvPr>
              <p:cNvSpPr/>
              <p:nvPr/>
            </p:nvSpPr>
            <p:spPr>
              <a:xfrm>
                <a:off x="4450471" y="3651175"/>
                <a:ext cx="36160" cy="74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1" name="Shape 1491">
                <a:extLst>
                  <a:ext uri="{FF2B5EF4-FFF2-40B4-BE49-F238E27FC236}">
                    <a16:creationId xmlns:a16="http://schemas.microsoft.com/office/drawing/2014/main" id="{64447A7D-B5CA-3000-EEF2-D5F1A921E09B}"/>
                  </a:ext>
                </a:extLst>
              </p:cNvPr>
              <p:cNvSpPr/>
              <p:nvPr/>
            </p:nvSpPr>
            <p:spPr>
              <a:xfrm>
                <a:off x="4363328" y="3457946"/>
                <a:ext cx="36157" cy="24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2" name="Shape 1492">
                <a:extLst>
                  <a:ext uri="{FF2B5EF4-FFF2-40B4-BE49-F238E27FC236}">
                    <a16:creationId xmlns:a16="http://schemas.microsoft.com/office/drawing/2014/main" id="{476739A7-185E-828F-EFF7-42E7C9595397}"/>
                  </a:ext>
                </a:extLst>
              </p:cNvPr>
              <p:cNvSpPr/>
              <p:nvPr/>
            </p:nvSpPr>
            <p:spPr>
              <a:xfrm>
                <a:off x="4363328" y="3526145"/>
                <a:ext cx="36157" cy="198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Shape 1493">
                <a:extLst>
                  <a:ext uri="{FF2B5EF4-FFF2-40B4-BE49-F238E27FC236}">
                    <a16:creationId xmlns:a16="http://schemas.microsoft.com/office/drawing/2014/main" id="{A2037DE9-0C15-9CDB-AF9D-1A8E1416ECDF}"/>
                  </a:ext>
                </a:extLst>
              </p:cNvPr>
              <p:cNvSpPr/>
              <p:nvPr/>
            </p:nvSpPr>
            <p:spPr>
              <a:xfrm>
                <a:off x="4348173" y="3488256"/>
                <a:ext cx="66295" cy="286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4" name="Shape 1494">
                <a:extLst>
                  <a:ext uri="{FF2B5EF4-FFF2-40B4-BE49-F238E27FC236}">
                    <a16:creationId xmlns:a16="http://schemas.microsoft.com/office/drawing/2014/main" id="{AD065CC2-302D-F19D-9C53-59320BABA53A}"/>
                  </a:ext>
                </a:extLst>
              </p:cNvPr>
              <p:cNvSpPr/>
              <p:nvPr/>
            </p:nvSpPr>
            <p:spPr>
              <a:xfrm>
                <a:off x="4435316" y="3613287"/>
                <a:ext cx="66297" cy="286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5" name="Shape 1495">
                <a:extLst>
                  <a:ext uri="{FF2B5EF4-FFF2-40B4-BE49-F238E27FC236}">
                    <a16:creationId xmlns:a16="http://schemas.microsoft.com/office/drawing/2014/main" id="{C634F9FB-006C-0F24-D261-A9B2CC736157}"/>
                  </a:ext>
                </a:extLst>
              </p:cNvPr>
              <p:cNvSpPr/>
              <p:nvPr/>
            </p:nvSpPr>
            <p:spPr>
              <a:xfrm>
                <a:off x="4522458" y="3545089"/>
                <a:ext cx="66297" cy="2862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6" name="Shape 1496">
                <a:extLst>
                  <a:ext uri="{FF2B5EF4-FFF2-40B4-BE49-F238E27FC236}">
                    <a16:creationId xmlns:a16="http://schemas.microsoft.com/office/drawing/2014/main" id="{B58F2DBD-FF2A-90F2-9531-491001FE0DC7}"/>
                  </a:ext>
                </a:extLst>
              </p:cNvPr>
              <p:cNvSpPr/>
              <p:nvPr/>
            </p:nvSpPr>
            <p:spPr>
              <a:xfrm>
                <a:off x="4613390" y="3745895"/>
                <a:ext cx="195120" cy="173055"/>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7" name="Shape 1497">
                <a:extLst>
                  <a:ext uri="{FF2B5EF4-FFF2-40B4-BE49-F238E27FC236}">
                    <a16:creationId xmlns:a16="http://schemas.microsoft.com/office/drawing/2014/main" id="{41DDC4CE-5765-F484-1F31-F19AF066F9C7}"/>
                  </a:ext>
                </a:extLst>
              </p:cNvPr>
              <p:cNvSpPr/>
              <p:nvPr/>
            </p:nvSpPr>
            <p:spPr>
              <a:xfrm>
                <a:off x="5829596" y="5473590"/>
                <a:ext cx="66093" cy="6609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8" name="Shape 1498">
                <a:extLst>
                  <a:ext uri="{FF2B5EF4-FFF2-40B4-BE49-F238E27FC236}">
                    <a16:creationId xmlns:a16="http://schemas.microsoft.com/office/drawing/2014/main" id="{F3B6986C-577D-B26E-D883-2B8EB415489E}"/>
                  </a:ext>
                </a:extLst>
              </p:cNvPr>
              <p:cNvSpPr/>
              <p:nvPr/>
            </p:nvSpPr>
            <p:spPr>
              <a:xfrm>
                <a:off x="5799285" y="5443280"/>
                <a:ext cx="125242" cy="18366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9" name="Shape 1499">
                <a:extLst>
                  <a:ext uri="{FF2B5EF4-FFF2-40B4-BE49-F238E27FC236}">
                    <a16:creationId xmlns:a16="http://schemas.microsoft.com/office/drawing/2014/main" id="{ACA28D98-8E8D-B7E6-E293-E3C1D2021BA5}"/>
                  </a:ext>
                </a:extLst>
              </p:cNvPr>
              <p:cNvSpPr/>
              <p:nvPr/>
            </p:nvSpPr>
            <p:spPr>
              <a:xfrm>
                <a:off x="5685621" y="5473590"/>
                <a:ext cx="95753" cy="152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0" name="Shape 1500">
                <a:extLst>
                  <a:ext uri="{FF2B5EF4-FFF2-40B4-BE49-F238E27FC236}">
                    <a16:creationId xmlns:a16="http://schemas.microsoft.com/office/drawing/2014/main" id="{DE524D71-57A4-3B56-A72C-42F9BBEE76B6}"/>
                  </a:ext>
                </a:extLst>
              </p:cNvPr>
              <p:cNvSpPr/>
              <p:nvPr/>
            </p:nvSpPr>
            <p:spPr>
              <a:xfrm>
                <a:off x="5704565" y="4336949"/>
                <a:ext cx="94850" cy="49580"/>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1" name="Shape 1501">
                <a:extLst>
                  <a:ext uri="{FF2B5EF4-FFF2-40B4-BE49-F238E27FC236}">
                    <a16:creationId xmlns:a16="http://schemas.microsoft.com/office/drawing/2014/main" id="{DAF0666E-A2DF-8383-30CA-0AD775C96C10}"/>
                  </a:ext>
                </a:extLst>
              </p:cNvPr>
              <p:cNvSpPr/>
              <p:nvPr/>
            </p:nvSpPr>
            <p:spPr>
              <a:xfrm>
                <a:off x="5632578" y="4192974"/>
                <a:ext cx="143553" cy="163380"/>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2" name="Shape 1502">
                <a:extLst>
                  <a:ext uri="{FF2B5EF4-FFF2-40B4-BE49-F238E27FC236}">
                    <a16:creationId xmlns:a16="http://schemas.microsoft.com/office/drawing/2014/main" id="{13222BDE-96D4-FB78-CD1D-2DA3A85ADC8B}"/>
                  </a:ext>
                </a:extLst>
              </p:cNvPr>
              <p:cNvSpPr/>
              <p:nvPr/>
            </p:nvSpPr>
            <p:spPr>
              <a:xfrm>
                <a:off x="4643700" y="3412481"/>
                <a:ext cx="347671" cy="275619"/>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3" name="Shape 1503">
                <a:extLst>
                  <a:ext uri="{FF2B5EF4-FFF2-40B4-BE49-F238E27FC236}">
                    <a16:creationId xmlns:a16="http://schemas.microsoft.com/office/drawing/2014/main" id="{86C32867-FD70-547A-324B-63AA70D80EE3}"/>
                  </a:ext>
                </a:extLst>
              </p:cNvPr>
              <p:cNvSpPr/>
              <p:nvPr/>
            </p:nvSpPr>
            <p:spPr>
              <a:xfrm>
                <a:off x="3514636" y="5659242"/>
                <a:ext cx="298611" cy="298635"/>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4" name="Shape 1504">
                <a:extLst>
                  <a:ext uri="{FF2B5EF4-FFF2-40B4-BE49-F238E27FC236}">
                    <a16:creationId xmlns:a16="http://schemas.microsoft.com/office/drawing/2014/main" id="{A41B899D-A15B-4B7D-6BBD-491732A5EC25}"/>
                  </a:ext>
                </a:extLst>
              </p:cNvPr>
              <p:cNvSpPr/>
              <p:nvPr/>
            </p:nvSpPr>
            <p:spPr>
              <a:xfrm>
                <a:off x="3241842" y="5012584"/>
                <a:ext cx="104531" cy="307043"/>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5" name="Shape 1505">
                <a:extLst>
                  <a:ext uri="{FF2B5EF4-FFF2-40B4-BE49-F238E27FC236}">
                    <a16:creationId xmlns:a16="http://schemas.microsoft.com/office/drawing/2014/main" id="{215D6992-DD9A-80E7-46FB-A49E471DF64F}"/>
                  </a:ext>
                </a:extLst>
              </p:cNvPr>
              <p:cNvSpPr/>
              <p:nvPr/>
            </p:nvSpPr>
            <p:spPr>
              <a:xfrm>
                <a:off x="3382028" y="5005006"/>
                <a:ext cx="112575" cy="313936"/>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6" name="Shape 1506">
                <a:extLst>
                  <a:ext uri="{FF2B5EF4-FFF2-40B4-BE49-F238E27FC236}">
                    <a16:creationId xmlns:a16="http://schemas.microsoft.com/office/drawing/2014/main" id="{35AB3053-4615-81A8-D8E5-7FBD795EA5D4}"/>
                  </a:ext>
                </a:extLst>
              </p:cNvPr>
              <p:cNvSpPr/>
              <p:nvPr/>
            </p:nvSpPr>
            <p:spPr>
              <a:xfrm>
                <a:off x="3499481" y="5357365"/>
                <a:ext cx="131145" cy="131883"/>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7" name="Shape 1507">
                <a:extLst>
                  <a:ext uri="{FF2B5EF4-FFF2-40B4-BE49-F238E27FC236}">
                    <a16:creationId xmlns:a16="http://schemas.microsoft.com/office/drawing/2014/main" id="{D2CA7969-BEF9-5623-AF02-775534262965}"/>
                  </a:ext>
                </a:extLst>
              </p:cNvPr>
              <p:cNvSpPr/>
              <p:nvPr/>
            </p:nvSpPr>
            <p:spPr>
              <a:xfrm>
                <a:off x="3291096" y="5421775"/>
                <a:ext cx="271187" cy="254982"/>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8" name="Shape 1508">
                <a:extLst>
                  <a:ext uri="{FF2B5EF4-FFF2-40B4-BE49-F238E27FC236}">
                    <a16:creationId xmlns:a16="http://schemas.microsoft.com/office/drawing/2014/main" id="{939DB912-8F53-E52C-DC8F-A173A53A6F8A}"/>
                  </a:ext>
                </a:extLst>
              </p:cNvPr>
              <p:cNvSpPr/>
              <p:nvPr/>
            </p:nvSpPr>
            <p:spPr>
              <a:xfrm>
                <a:off x="5071834" y="3624654"/>
                <a:ext cx="291087" cy="75817"/>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59" name="Shape 1509">
                <a:extLst>
                  <a:ext uri="{FF2B5EF4-FFF2-40B4-BE49-F238E27FC236}">
                    <a16:creationId xmlns:a16="http://schemas.microsoft.com/office/drawing/2014/main" id="{333DB5AC-6186-2031-CE53-A268AFDCDED4}"/>
                  </a:ext>
                </a:extLst>
              </p:cNvPr>
              <p:cNvSpPr/>
              <p:nvPr/>
            </p:nvSpPr>
            <p:spPr>
              <a:xfrm>
                <a:off x="5193076" y="3624653"/>
                <a:ext cx="55345" cy="22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0" name="Shape 1510">
                <a:extLst>
                  <a:ext uri="{FF2B5EF4-FFF2-40B4-BE49-F238E27FC236}">
                    <a16:creationId xmlns:a16="http://schemas.microsoft.com/office/drawing/2014/main" id="{F1C6BD3A-58EB-AC20-22BB-4C97DFFC24D6}"/>
                  </a:ext>
                </a:extLst>
              </p:cNvPr>
              <p:cNvSpPr/>
              <p:nvPr/>
            </p:nvSpPr>
            <p:spPr>
              <a:xfrm>
                <a:off x="5071834" y="3457946"/>
                <a:ext cx="291087" cy="1519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1" name="Shape 1511">
                <a:extLst>
                  <a:ext uri="{FF2B5EF4-FFF2-40B4-BE49-F238E27FC236}">
                    <a16:creationId xmlns:a16="http://schemas.microsoft.com/office/drawing/2014/main" id="{EC9C81F1-C890-09A4-2441-5F85E83FFFFE}"/>
                  </a:ext>
                </a:extLst>
              </p:cNvPr>
              <p:cNvSpPr/>
              <p:nvPr/>
            </p:nvSpPr>
            <p:spPr>
              <a:xfrm>
                <a:off x="3510847" y="3927758"/>
                <a:ext cx="294708" cy="303480"/>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2" name="Shape 1512">
                <a:extLst>
                  <a:ext uri="{FF2B5EF4-FFF2-40B4-BE49-F238E27FC236}">
                    <a16:creationId xmlns:a16="http://schemas.microsoft.com/office/drawing/2014/main" id="{7F921C70-E91C-4386-9FE7-388D18B95E21}"/>
                  </a:ext>
                </a:extLst>
              </p:cNvPr>
              <p:cNvSpPr/>
              <p:nvPr/>
            </p:nvSpPr>
            <p:spPr>
              <a:xfrm>
                <a:off x="5886428" y="4571855"/>
                <a:ext cx="177449" cy="285060"/>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3" name="Shape 1513">
                <a:extLst>
                  <a:ext uri="{FF2B5EF4-FFF2-40B4-BE49-F238E27FC236}">
                    <a16:creationId xmlns:a16="http://schemas.microsoft.com/office/drawing/2014/main" id="{1ECB61CC-0641-1976-8F20-64699D782D6B}"/>
                  </a:ext>
                </a:extLst>
              </p:cNvPr>
              <p:cNvSpPr/>
              <p:nvPr/>
            </p:nvSpPr>
            <p:spPr>
              <a:xfrm>
                <a:off x="5329473" y="3973224"/>
                <a:ext cx="114852" cy="50842"/>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4" name="Shape 1514">
                <a:extLst>
                  <a:ext uri="{FF2B5EF4-FFF2-40B4-BE49-F238E27FC236}">
                    <a16:creationId xmlns:a16="http://schemas.microsoft.com/office/drawing/2014/main" id="{3D507DA3-D3B6-FF68-19A5-69C78BEE8CBE}"/>
                  </a:ext>
                </a:extLst>
              </p:cNvPr>
              <p:cNvSpPr/>
              <p:nvPr/>
            </p:nvSpPr>
            <p:spPr>
              <a:xfrm>
                <a:off x="5329473" y="4030056"/>
                <a:ext cx="277478" cy="138965"/>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5" name="Shape 1515">
                <a:extLst>
                  <a:ext uri="{FF2B5EF4-FFF2-40B4-BE49-F238E27FC236}">
                    <a16:creationId xmlns:a16="http://schemas.microsoft.com/office/drawing/2014/main" id="{BEB9E9E9-3D97-61A2-0EC4-5718853E990B}"/>
                  </a:ext>
                </a:extLst>
              </p:cNvPr>
              <p:cNvSpPr/>
              <p:nvPr/>
            </p:nvSpPr>
            <p:spPr>
              <a:xfrm>
                <a:off x="6159222" y="4734773"/>
                <a:ext cx="214367" cy="171181"/>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6" name="Shape 1516">
                <a:extLst>
                  <a:ext uri="{FF2B5EF4-FFF2-40B4-BE49-F238E27FC236}">
                    <a16:creationId xmlns:a16="http://schemas.microsoft.com/office/drawing/2014/main" id="{6BCE1F76-C45B-E80B-D468-C771368DCD4C}"/>
                  </a:ext>
                </a:extLst>
              </p:cNvPr>
              <p:cNvSpPr/>
              <p:nvPr/>
            </p:nvSpPr>
            <p:spPr>
              <a:xfrm>
                <a:off x="6121333" y="4829493"/>
                <a:ext cx="291479" cy="155775"/>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7" name="Shape 1517">
                <a:extLst>
                  <a:ext uri="{FF2B5EF4-FFF2-40B4-BE49-F238E27FC236}">
                    <a16:creationId xmlns:a16="http://schemas.microsoft.com/office/drawing/2014/main" id="{22BEE16C-4EAC-7B6A-126A-21BDF02823F1}"/>
                  </a:ext>
                </a:extLst>
              </p:cNvPr>
              <p:cNvSpPr/>
              <p:nvPr/>
            </p:nvSpPr>
            <p:spPr>
              <a:xfrm>
                <a:off x="6223631" y="4772661"/>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8" name="Shape 1518">
                <a:extLst>
                  <a:ext uri="{FF2B5EF4-FFF2-40B4-BE49-F238E27FC236}">
                    <a16:creationId xmlns:a16="http://schemas.microsoft.com/office/drawing/2014/main" id="{A8AD5E7F-30CF-6537-D412-F7F436A0AEA5}"/>
                  </a:ext>
                </a:extLst>
              </p:cNvPr>
              <p:cNvSpPr/>
              <p:nvPr/>
            </p:nvSpPr>
            <p:spPr>
              <a:xfrm>
                <a:off x="6288041" y="4772661"/>
                <a:ext cx="23136" cy="23133"/>
              </a:xfrm>
              <a:prstGeom prst="ellipse">
                <a:avLst/>
              </a:pr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69" name="Shape 1519">
                <a:extLst>
                  <a:ext uri="{FF2B5EF4-FFF2-40B4-BE49-F238E27FC236}">
                    <a16:creationId xmlns:a16="http://schemas.microsoft.com/office/drawing/2014/main" id="{F8C8ACCE-2C33-0A57-2035-56E5CC73546F}"/>
                  </a:ext>
                </a:extLst>
              </p:cNvPr>
              <p:cNvSpPr/>
              <p:nvPr/>
            </p:nvSpPr>
            <p:spPr>
              <a:xfrm>
                <a:off x="6223631" y="4821916"/>
                <a:ext cx="23144" cy="2313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0" name="Shape 1520">
                <a:extLst>
                  <a:ext uri="{FF2B5EF4-FFF2-40B4-BE49-F238E27FC236}">
                    <a16:creationId xmlns:a16="http://schemas.microsoft.com/office/drawing/2014/main" id="{BE594314-34FB-A4E0-A0CD-CE7F127AA115}"/>
                  </a:ext>
                </a:extLst>
              </p:cNvPr>
              <p:cNvSpPr/>
              <p:nvPr/>
            </p:nvSpPr>
            <p:spPr>
              <a:xfrm>
                <a:off x="6288041" y="4821916"/>
                <a:ext cx="23136" cy="23133"/>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1" name="Shape 1521">
                <a:extLst>
                  <a:ext uri="{FF2B5EF4-FFF2-40B4-BE49-F238E27FC236}">
                    <a16:creationId xmlns:a16="http://schemas.microsoft.com/office/drawing/2014/main" id="{0B391EA6-FCC2-6285-6CB6-9DB9E11F1458}"/>
                  </a:ext>
                </a:extLst>
              </p:cNvPr>
              <p:cNvSpPr/>
              <p:nvPr/>
            </p:nvSpPr>
            <p:spPr>
              <a:xfrm>
                <a:off x="4617178" y="6147998"/>
                <a:ext cx="234836" cy="62530"/>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2" name="Shape 1522">
                <a:extLst>
                  <a:ext uri="{FF2B5EF4-FFF2-40B4-BE49-F238E27FC236}">
                    <a16:creationId xmlns:a16="http://schemas.microsoft.com/office/drawing/2014/main" id="{0A180DB4-BF24-B68B-C42C-5667EF0C1823}"/>
                  </a:ext>
                </a:extLst>
              </p:cNvPr>
              <p:cNvSpPr/>
              <p:nvPr/>
            </p:nvSpPr>
            <p:spPr>
              <a:xfrm>
                <a:off x="4613389" y="6159364"/>
                <a:ext cx="234851" cy="1105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3" name="Shape 1523">
                <a:extLst>
                  <a:ext uri="{FF2B5EF4-FFF2-40B4-BE49-F238E27FC236}">
                    <a16:creationId xmlns:a16="http://schemas.microsoft.com/office/drawing/2014/main" id="{B6A69EE9-F482-9166-C8D0-83132E878FEE}"/>
                  </a:ext>
                </a:extLst>
              </p:cNvPr>
              <p:cNvSpPr/>
              <p:nvPr/>
            </p:nvSpPr>
            <p:spPr>
              <a:xfrm>
                <a:off x="4651277" y="6064644"/>
                <a:ext cx="163974" cy="764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4" name="Shape 1524">
                <a:extLst>
                  <a:ext uri="{FF2B5EF4-FFF2-40B4-BE49-F238E27FC236}">
                    <a16:creationId xmlns:a16="http://schemas.microsoft.com/office/drawing/2014/main" id="{CB1E9A0B-1D8C-DB8C-2D31-860990C9618C}"/>
                  </a:ext>
                </a:extLst>
              </p:cNvPr>
              <p:cNvSpPr/>
              <p:nvPr/>
            </p:nvSpPr>
            <p:spPr>
              <a:xfrm>
                <a:off x="3992026" y="3908814"/>
                <a:ext cx="245717" cy="2457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5" name="Shape 1525">
                <a:extLst>
                  <a:ext uri="{FF2B5EF4-FFF2-40B4-BE49-F238E27FC236}">
                    <a16:creationId xmlns:a16="http://schemas.microsoft.com/office/drawing/2014/main" id="{922BCD86-8917-44C8-EC29-4EF282E6621D}"/>
                  </a:ext>
                </a:extLst>
              </p:cNvPr>
              <p:cNvSpPr/>
              <p:nvPr/>
            </p:nvSpPr>
            <p:spPr>
              <a:xfrm>
                <a:off x="4086746" y="4003534"/>
                <a:ext cx="57189" cy="571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6" name="Shape 1526">
                <a:extLst>
                  <a:ext uri="{FF2B5EF4-FFF2-40B4-BE49-F238E27FC236}">
                    <a16:creationId xmlns:a16="http://schemas.microsoft.com/office/drawing/2014/main" id="{98C371C6-A08F-4BA0-F5F3-1CF993ABB87A}"/>
                  </a:ext>
                </a:extLst>
              </p:cNvPr>
              <p:cNvSpPr/>
              <p:nvPr/>
            </p:nvSpPr>
            <p:spPr>
              <a:xfrm>
                <a:off x="3992025" y="3564032"/>
                <a:ext cx="302289" cy="253956"/>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7" name="Shape 1527">
                <a:extLst>
                  <a:ext uri="{FF2B5EF4-FFF2-40B4-BE49-F238E27FC236}">
                    <a16:creationId xmlns:a16="http://schemas.microsoft.com/office/drawing/2014/main" id="{B025B00E-56B5-AAD8-132C-54980ADB46A1}"/>
                  </a:ext>
                </a:extLst>
              </p:cNvPr>
              <p:cNvSpPr/>
              <p:nvPr/>
            </p:nvSpPr>
            <p:spPr>
              <a:xfrm>
                <a:off x="4105689" y="3552666"/>
                <a:ext cx="83992" cy="23855"/>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8" name="Shape 1528">
                <a:extLst>
                  <a:ext uri="{FF2B5EF4-FFF2-40B4-BE49-F238E27FC236}">
                    <a16:creationId xmlns:a16="http://schemas.microsoft.com/office/drawing/2014/main" id="{A020AA03-DFAF-4264-D637-01AE51AA0534}"/>
                  </a:ext>
                </a:extLst>
              </p:cNvPr>
              <p:cNvSpPr/>
              <p:nvPr/>
            </p:nvSpPr>
            <p:spPr>
              <a:xfrm>
                <a:off x="5852328" y="5795638"/>
                <a:ext cx="253198" cy="260768"/>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79" name="Shape 1529">
                <a:extLst>
                  <a:ext uri="{FF2B5EF4-FFF2-40B4-BE49-F238E27FC236}">
                    <a16:creationId xmlns:a16="http://schemas.microsoft.com/office/drawing/2014/main" id="{BB4656D0-4026-644E-DE71-D8C7FB3EA1E1}"/>
                  </a:ext>
                </a:extLst>
              </p:cNvPr>
              <p:cNvSpPr/>
              <p:nvPr/>
            </p:nvSpPr>
            <p:spPr>
              <a:xfrm>
                <a:off x="6045558" y="5772906"/>
                <a:ext cx="84194" cy="84190"/>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0" name="Shape 1530">
                <a:extLst>
                  <a:ext uri="{FF2B5EF4-FFF2-40B4-BE49-F238E27FC236}">
                    <a16:creationId xmlns:a16="http://schemas.microsoft.com/office/drawing/2014/main" id="{3A2C1FA3-C2C7-19B3-B159-F89072012BC0}"/>
                  </a:ext>
                </a:extLst>
              </p:cNvPr>
              <p:cNvSpPr/>
              <p:nvPr/>
            </p:nvSpPr>
            <p:spPr>
              <a:xfrm>
                <a:off x="3730598" y="3738318"/>
                <a:ext cx="283247" cy="273422"/>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1" name="Shape 1531">
                <a:extLst>
                  <a:ext uri="{FF2B5EF4-FFF2-40B4-BE49-F238E27FC236}">
                    <a16:creationId xmlns:a16="http://schemas.microsoft.com/office/drawing/2014/main" id="{609089FD-885B-5698-B31F-2253A2B99D5E}"/>
                  </a:ext>
                </a:extLst>
              </p:cNvPr>
              <p:cNvSpPr/>
              <p:nvPr/>
            </p:nvSpPr>
            <p:spPr>
              <a:xfrm>
                <a:off x="3370661" y="4230863"/>
                <a:ext cx="250242" cy="266500"/>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1"/>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2" name="Shape 1532">
                <a:extLst>
                  <a:ext uri="{FF2B5EF4-FFF2-40B4-BE49-F238E27FC236}">
                    <a16:creationId xmlns:a16="http://schemas.microsoft.com/office/drawing/2014/main" id="{3B796016-17B4-B034-537A-6FF9CD9546F9}"/>
                  </a:ext>
                </a:extLst>
              </p:cNvPr>
              <p:cNvSpPr/>
              <p:nvPr/>
            </p:nvSpPr>
            <p:spPr>
              <a:xfrm>
                <a:off x="3488114" y="4477135"/>
                <a:ext cx="17629" cy="82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3" name="Shape 1533">
                <a:extLst>
                  <a:ext uri="{FF2B5EF4-FFF2-40B4-BE49-F238E27FC236}">
                    <a16:creationId xmlns:a16="http://schemas.microsoft.com/office/drawing/2014/main" id="{2686BAE5-5286-0913-14D3-974D0750DAC9}"/>
                  </a:ext>
                </a:extLst>
              </p:cNvPr>
              <p:cNvSpPr/>
              <p:nvPr/>
            </p:nvSpPr>
            <p:spPr>
              <a:xfrm>
                <a:off x="3878361" y="4208130"/>
                <a:ext cx="205976" cy="1715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4" name="Shape 1534">
                <a:extLst>
                  <a:ext uri="{FF2B5EF4-FFF2-40B4-BE49-F238E27FC236}">
                    <a16:creationId xmlns:a16="http://schemas.microsoft.com/office/drawing/2014/main" id="{740A36FF-6745-D3B4-6B85-4A9C5C74E13E}"/>
                  </a:ext>
                </a:extLst>
              </p:cNvPr>
              <p:cNvSpPr/>
              <p:nvPr/>
            </p:nvSpPr>
            <p:spPr>
              <a:xfrm>
                <a:off x="5897794" y="4041422"/>
                <a:ext cx="25053" cy="128118"/>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5" name="Shape 1535">
                <a:extLst>
                  <a:ext uri="{FF2B5EF4-FFF2-40B4-BE49-F238E27FC236}">
                    <a16:creationId xmlns:a16="http://schemas.microsoft.com/office/drawing/2014/main" id="{03C4601D-483F-5F5D-CB41-5ED52483AC11}"/>
                  </a:ext>
                </a:extLst>
              </p:cNvPr>
              <p:cNvSpPr/>
              <p:nvPr/>
            </p:nvSpPr>
            <p:spPr>
              <a:xfrm>
                <a:off x="5897794" y="3867137"/>
                <a:ext cx="24916" cy="17044"/>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6" name="Shape 1536">
                <a:extLst>
                  <a:ext uri="{FF2B5EF4-FFF2-40B4-BE49-F238E27FC236}">
                    <a16:creationId xmlns:a16="http://schemas.microsoft.com/office/drawing/2014/main" id="{11CDA6A9-25B7-BF37-A33B-ACC1B2EBA0F9}"/>
                  </a:ext>
                </a:extLst>
              </p:cNvPr>
              <p:cNvSpPr/>
              <p:nvPr/>
            </p:nvSpPr>
            <p:spPr>
              <a:xfrm>
                <a:off x="5795496" y="3889870"/>
                <a:ext cx="237028" cy="176060"/>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7" name="Shape 1537">
                <a:extLst>
                  <a:ext uri="{FF2B5EF4-FFF2-40B4-BE49-F238E27FC236}">
                    <a16:creationId xmlns:a16="http://schemas.microsoft.com/office/drawing/2014/main" id="{CA2ED287-68DE-E27D-9AE3-5243D100DCEE}"/>
                  </a:ext>
                </a:extLst>
              </p:cNvPr>
              <p:cNvSpPr/>
              <p:nvPr/>
            </p:nvSpPr>
            <p:spPr>
              <a:xfrm>
                <a:off x="4852084" y="6481412"/>
                <a:ext cx="93762" cy="66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8" name="Shape 1538">
                <a:extLst>
                  <a:ext uri="{FF2B5EF4-FFF2-40B4-BE49-F238E27FC236}">
                    <a16:creationId xmlns:a16="http://schemas.microsoft.com/office/drawing/2014/main" id="{50675E66-73C3-7D94-05AC-F8720FEA9BE5}"/>
                  </a:ext>
                </a:extLst>
              </p:cNvPr>
              <p:cNvSpPr/>
              <p:nvPr/>
            </p:nvSpPr>
            <p:spPr>
              <a:xfrm>
                <a:off x="4859661" y="6481412"/>
                <a:ext cx="123081" cy="78951"/>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9" name="Shape 1539">
                <a:extLst>
                  <a:ext uri="{FF2B5EF4-FFF2-40B4-BE49-F238E27FC236}">
                    <a16:creationId xmlns:a16="http://schemas.microsoft.com/office/drawing/2014/main" id="{C51EA9FA-7912-4B04-85C8-AEC3833E23B8}"/>
                  </a:ext>
                </a:extLst>
              </p:cNvPr>
              <p:cNvSpPr/>
              <p:nvPr/>
            </p:nvSpPr>
            <p:spPr>
              <a:xfrm>
                <a:off x="4852084" y="6413214"/>
                <a:ext cx="80228" cy="56742"/>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0" name="Shape 1540">
                <a:extLst>
                  <a:ext uri="{FF2B5EF4-FFF2-40B4-BE49-F238E27FC236}">
                    <a16:creationId xmlns:a16="http://schemas.microsoft.com/office/drawing/2014/main" id="{314B56CC-12F3-C5C5-35E9-BDB2D7F97D1F}"/>
                  </a:ext>
                </a:extLst>
              </p:cNvPr>
              <p:cNvSpPr/>
              <p:nvPr/>
            </p:nvSpPr>
            <p:spPr>
              <a:xfrm>
                <a:off x="4859662" y="6413213"/>
                <a:ext cx="105321" cy="67560"/>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1" name="Shape 1541">
                <a:extLst>
                  <a:ext uri="{FF2B5EF4-FFF2-40B4-BE49-F238E27FC236}">
                    <a16:creationId xmlns:a16="http://schemas.microsoft.com/office/drawing/2014/main" id="{7840F761-B0B3-F7D1-AF39-B5B8AF504ECA}"/>
                  </a:ext>
                </a:extLst>
              </p:cNvPr>
              <p:cNvSpPr/>
              <p:nvPr/>
            </p:nvSpPr>
            <p:spPr>
              <a:xfrm>
                <a:off x="4749786" y="6481412"/>
                <a:ext cx="93759" cy="66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2" name="Shape 1542">
                <a:extLst>
                  <a:ext uri="{FF2B5EF4-FFF2-40B4-BE49-F238E27FC236}">
                    <a16:creationId xmlns:a16="http://schemas.microsoft.com/office/drawing/2014/main" id="{40C69C5C-069D-B774-306B-154FF082EBC0}"/>
                  </a:ext>
                </a:extLst>
              </p:cNvPr>
              <p:cNvSpPr/>
              <p:nvPr/>
            </p:nvSpPr>
            <p:spPr>
              <a:xfrm>
                <a:off x="4711898" y="6481412"/>
                <a:ext cx="123073" cy="78951"/>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3" name="Shape 1543">
                <a:extLst>
                  <a:ext uri="{FF2B5EF4-FFF2-40B4-BE49-F238E27FC236}">
                    <a16:creationId xmlns:a16="http://schemas.microsoft.com/office/drawing/2014/main" id="{722D1B52-40A8-88EE-8D60-B4573147F602}"/>
                  </a:ext>
                </a:extLst>
              </p:cNvPr>
              <p:cNvSpPr/>
              <p:nvPr/>
            </p:nvSpPr>
            <p:spPr>
              <a:xfrm>
                <a:off x="4761153" y="6413214"/>
                <a:ext cx="80227" cy="56742"/>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4" name="Shape 1544">
                <a:extLst>
                  <a:ext uri="{FF2B5EF4-FFF2-40B4-BE49-F238E27FC236}">
                    <a16:creationId xmlns:a16="http://schemas.microsoft.com/office/drawing/2014/main" id="{1CA023E1-7B70-D50B-E52A-75694599F552}"/>
                  </a:ext>
                </a:extLst>
              </p:cNvPr>
              <p:cNvSpPr/>
              <p:nvPr/>
            </p:nvSpPr>
            <p:spPr>
              <a:xfrm>
                <a:off x="4730842" y="6413213"/>
                <a:ext cx="105310" cy="67560"/>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5" name="Shape 1545">
                <a:extLst>
                  <a:ext uri="{FF2B5EF4-FFF2-40B4-BE49-F238E27FC236}">
                    <a16:creationId xmlns:a16="http://schemas.microsoft.com/office/drawing/2014/main" id="{5B2EF3B0-8F1D-87A9-3018-84835D5DECD3}"/>
                  </a:ext>
                </a:extLst>
              </p:cNvPr>
              <p:cNvSpPr/>
              <p:nvPr/>
            </p:nvSpPr>
            <p:spPr>
              <a:xfrm>
                <a:off x="4844506" y="6360170"/>
                <a:ext cx="42645" cy="9052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6" name="Shape 1546">
                <a:extLst>
                  <a:ext uri="{FF2B5EF4-FFF2-40B4-BE49-F238E27FC236}">
                    <a16:creationId xmlns:a16="http://schemas.microsoft.com/office/drawing/2014/main" id="{2142A2CC-D38A-5FFD-59AF-4B4830C94482}"/>
                  </a:ext>
                </a:extLst>
              </p:cNvPr>
              <p:cNvSpPr/>
              <p:nvPr/>
            </p:nvSpPr>
            <p:spPr>
              <a:xfrm>
                <a:off x="4825562" y="6333649"/>
                <a:ext cx="53878" cy="115729"/>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7" name="Shape 1547">
                <a:extLst>
                  <a:ext uri="{FF2B5EF4-FFF2-40B4-BE49-F238E27FC236}">
                    <a16:creationId xmlns:a16="http://schemas.microsoft.com/office/drawing/2014/main" id="{E305FD88-9C05-17B0-EE84-A181570805DF}"/>
                  </a:ext>
                </a:extLst>
              </p:cNvPr>
              <p:cNvSpPr/>
              <p:nvPr/>
            </p:nvSpPr>
            <p:spPr>
              <a:xfrm>
                <a:off x="4333018" y="3825460"/>
                <a:ext cx="132072" cy="18777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8" name="Shape 1548">
                <a:extLst>
                  <a:ext uri="{FF2B5EF4-FFF2-40B4-BE49-F238E27FC236}">
                    <a16:creationId xmlns:a16="http://schemas.microsoft.com/office/drawing/2014/main" id="{99CE4DE0-0FAB-C98D-248E-843302951ACA}"/>
                  </a:ext>
                </a:extLst>
              </p:cNvPr>
              <p:cNvSpPr/>
              <p:nvPr/>
            </p:nvSpPr>
            <p:spPr>
              <a:xfrm>
                <a:off x="4473203" y="3825460"/>
                <a:ext cx="24728" cy="66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99" name="Shape 1549">
                <a:extLst>
                  <a:ext uri="{FF2B5EF4-FFF2-40B4-BE49-F238E27FC236}">
                    <a16:creationId xmlns:a16="http://schemas.microsoft.com/office/drawing/2014/main" id="{777C3090-ACDF-51FD-BC9C-58D686B0239C}"/>
                  </a:ext>
                </a:extLst>
              </p:cNvPr>
              <p:cNvSpPr/>
              <p:nvPr/>
            </p:nvSpPr>
            <p:spPr>
              <a:xfrm>
                <a:off x="4473203" y="3825460"/>
                <a:ext cx="109558" cy="14299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0" name="Shape 1550">
                <a:extLst>
                  <a:ext uri="{FF2B5EF4-FFF2-40B4-BE49-F238E27FC236}">
                    <a16:creationId xmlns:a16="http://schemas.microsoft.com/office/drawing/2014/main" id="{32F5F639-815C-B6E9-CB52-A384C1DA42CE}"/>
                  </a:ext>
                </a:extLst>
              </p:cNvPr>
              <p:cNvSpPr/>
              <p:nvPr/>
            </p:nvSpPr>
            <p:spPr>
              <a:xfrm>
                <a:off x="4397427" y="3802727"/>
                <a:ext cx="138255" cy="18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1" name="Shape 1551">
                <a:extLst>
                  <a:ext uri="{FF2B5EF4-FFF2-40B4-BE49-F238E27FC236}">
                    <a16:creationId xmlns:a16="http://schemas.microsoft.com/office/drawing/2014/main" id="{A7FB0C1B-9AD8-AD57-4DE9-FD24F7A673EF}"/>
                  </a:ext>
                </a:extLst>
              </p:cNvPr>
              <p:cNvSpPr/>
              <p:nvPr/>
            </p:nvSpPr>
            <p:spPr>
              <a:xfrm>
                <a:off x="3859418" y="5776695"/>
                <a:ext cx="195240" cy="114826"/>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2" name="Shape 1552">
                <a:extLst>
                  <a:ext uri="{FF2B5EF4-FFF2-40B4-BE49-F238E27FC236}">
                    <a16:creationId xmlns:a16="http://schemas.microsoft.com/office/drawing/2014/main" id="{C83356B9-E695-A6BD-48A5-0264D6027CC2}"/>
                  </a:ext>
                </a:extLst>
              </p:cNvPr>
              <p:cNvSpPr/>
              <p:nvPr/>
            </p:nvSpPr>
            <p:spPr>
              <a:xfrm>
                <a:off x="3840473" y="5878992"/>
                <a:ext cx="193953" cy="114819"/>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3" name="Shape 1553">
                <a:extLst>
                  <a:ext uri="{FF2B5EF4-FFF2-40B4-BE49-F238E27FC236}">
                    <a16:creationId xmlns:a16="http://schemas.microsoft.com/office/drawing/2014/main" id="{ADFCA561-CC45-53AF-542A-8306E09C7197}"/>
                  </a:ext>
                </a:extLst>
              </p:cNvPr>
              <p:cNvSpPr/>
              <p:nvPr/>
            </p:nvSpPr>
            <p:spPr>
              <a:xfrm>
                <a:off x="5742453" y="3738318"/>
                <a:ext cx="113642" cy="11426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4" name="Shape 1554">
                <a:extLst>
                  <a:ext uri="{FF2B5EF4-FFF2-40B4-BE49-F238E27FC236}">
                    <a16:creationId xmlns:a16="http://schemas.microsoft.com/office/drawing/2014/main" id="{72045980-B84F-E202-867A-E0DE07946BE8}"/>
                  </a:ext>
                </a:extLst>
              </p:cNvPr>
              <p:cNvSpPr/>
              <p:nvPr/>
            </p:nvSpPr>
            <p:spPr>
              <a:xfrm>
                <a:off x="5564379" y="3795149"/>
                <a:ext cx="234977" cy="22094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5" name="Shape 1555">
                <a:extLst>
                  <a:ext uri="{FF2B5EF4-FFF2-40B4-BE49-F238E27FC236}">
                    <a16:creationId xmlns:a16="http://schemas.microsoft.com/office/drawing/2014/main" id="{78F504EF-BAEB-68C7-C5B6-05B13D9F2358}"/>
                  </a:ext>
                </a:extLst>
              </p:cNvPr>
              <p:cNvSpPr/>
              <p:nvPr/>
            </p:nvSpPr>
            <p:spPr>
              <a:xfrm>
                <a:off x="5321896" y="3795150"/>
                <a:ext cx="161783" cy="161792"/>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6" name="Shape 1556">
                <a:extLst>
                  <a:ext uri="{FF2B5EF4-FFF2-40B4-BE49-F238E27FC236}">
                    <a16:creationId xmlns:a16="http://schemas.microsoft.com/office/drawing/2014/main" id="{CEE24591-AEE6-A69B-5DCD-135B70C83C0A}"/>
                  </a:ext>
                </a:extLst>
              </p:cNvPr>
              <p:cNvSpPr/>
              <p:nvPr/>
            </p:nvSpPr>
            <p:spPr>
              <a:xfrm>
                <a:off x="5458293" y="3552666"/>
                <a:ext cx="173590" cy="107417"/>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7" name="Shape 1557">
                <a:extLst>
                  <a:ext uri="{FF2B5EF4-FFF2-40B4-BE49-F238E27FC236}">
                    <a16:creationId xmlns:a16="http://schemas.microsoft.com/office/drawing/2014/main" id="{60C5C45C-AE46-4722-3E10-276DF8869D30}"/>
                  </a:ext>
                </a:extLst>
              </p:cNvPr>
              <p:cNvSpPr/>
              <p:nvPr/>
            </p:nvSpPr>
            <p:spPr>
              <a:xfrm>
                <a:off x="5439349" y="3666330"/>
                <a:ext cx="234384" cy="75320"/>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8" name="Shape 1558">
                <a:extLst>
                  <a:ext uri="{FF2B5EF4-FFF2-40B4-BE49-F238E27FC236}">
                    <a16:creationId xmlns:a16="http://schemas.microsoft.com/office/drawing/2014/main" id="{5A41065D-0334-EB83-EC53-B4EED50E963B}"/>
                  </a:ext>
                </a:extLst>
              </p:cNvPr>
              <p:cNvSpPr/>
              <p:nvPr/>
            </p:nvSpPr>
            <p:spPr>
              <a:xfrm>
                <a:off x="3704076" y="4325582"/>
                <a:ext cx="88088" cy="150156"/>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09" name="Shape 1559">
                <a:extLst>
                  <a:ext uri="{FF2B5EF4-FFF2-40B4-BE49-F238E27FC236}">
                    <a16:creationId xmlns:a16="http://schemas.microsoft.com/office/drawing/2014/main" id="{6BE08F94-0789-32B7-1C7E-1123F9912A86}"/>
                  </a:ext>
                </a:extLst>
              </p:cNvPr>
              <p:cNvSpPr/>
              <p:nvPr/>
            </p:nvSpPr>
            <p:spPr>
              <a:xfrm>
                <a:off x="3677555" y="4458190"/>
                <a:ext cx="140867" cy="91944"/>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0" name="Shape 1560">
                <a:extLst>
                  <a:ext uri="{FF2B5EF4-FFF2-40B4-BE49-F238E27FC236}">
                    <a16:creationId xmlns:a16="http://schemas.microsoft.com/office/drawing/2014/main" id="{61EF771B-C1EA-8345-C8C2-DBACA12803C4}"/>
                  </a:ext>
                </a:extLst>
              </p:cNvPr>
              <p:cNvSpPr/>
              <p:nvPr/>
            </p:nvSpPr>
            <p:spPr>
              <a:xfrm>
                <a:off x="3541157" y="5069415"/>
                <a:ext cx="124722" cy="200356"/>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1" name="Shape 1561">
                <a:extLst>
                  <a:ext uri="{FF2B5EF4-FFF2-40B4-BE49-F238E27FC236}">
                    <a16:creationId xmlns:a16="http://schemas.microsoft.com/office/drawing/2014/main" id="{AD17DA1B-7BEB-3D35-D712-06CE9E81851D}"/>
                  </a:ext>
                </a:extLst>
              </p:cNvPr>
              <p:cNvSpPr/>
              <p:nvPr/>
            </p:nvSpPr>
            <p:spPr>
              <a:xfrm>
                <a:off x="4109478" y="6276817"/>
                <a:ext cx="156690" cy="156680"/>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2" name="Shape 1562">
                <a:extLst>
                  <a:ext uri="{FF2B5EF4-FFF2-40B4-BE49-F238E27FC236}">
                    <a16:creationId xmlns:a16="http://schemas.microsoft.com/office/drawing/2014/main" id="{AA2D446E-34BF-DD26-8C1C-9447B8319801}"/>
                  </a:ext>
                </a:extLst>
              </p:cNvPr>
              <p:cNvSpPr/>
              <p:nvPr/>
            </p:nvSpPr>
            <p:spPr>
              <a:xfrm>
                <a:off x="5731087" y="4109620"/>
                <a:ext cx="114886" cy="11487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3" name="Shape 1563">
                <a:extLst>
                  <a:ext uri="{FF2B5EF4-FFF2-40B4-BE49-F238E27FC236}">
                    <a16:creationId xmlns:a16="http://schemas.microsoft.com/office/drawing/2014/main" id="{A42F29F6-F344-2C49-7F52-3B4A9854A696}"/>
                  </a:ext>
                </a:extLst>
              </p:cNvPr>
              <p:cNvSpPr/>
              <p:nvPr/>
            </p:nvSpPr>
            <p:spPr>
              <a:xfrm>
                <a:off x="6261520" y="5322038"/>
                <a:ext cx="89355" cy="84168"/>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4" name="Shape 1564">
                <a:extLst>
                  <a:ext uri="{FF2B5EF4-FFF2-40B4-BE49-F238E27FC236}">
                    <a16:creationId xmlns:a16="http://schemas.microsoft.com/office/drawing/2014/main" id="{C996BEB5-8563-4066-0BA3-E8C9E842EA56}"/>
                  </a:ext>
                </a:extLst>
              </p:cNvPr>
              <p:cNvSpPr/>
              <p:nvPr/>
            </p:nvSpPr>
            <p:spPr>
              <a:xfrm>
                <a:off x="6060712" y="4083099"/>
                <a:ext cx="89356" cy="84173"/>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5" name="Shape 1565">
                <a:extLst>
                  <a:ext uri="{FF2B5EF4-FFF2-40B4-BE49-F238E27FC236}">
                    <a16:creationId xmlns:a16="http://schemas.microsoft.com/office/drawing/2014/main" id="{26A2CA29-3E04-3C27-FE77-06BBB65677D7}"/>
                  </a:ext>
                </a:extLst>
              </p:cNvPr>
              <p:cNvSpPr/>
              <p:nvPr/>
            </p:nvSpPr>
            <p:spPr>
              <a:xfrm>
                <a:off x="3306252" y="4511234"/>
                <a:ext cx="106829" cy="100631"/>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6" name="Shape 1566">
                <a:extLst>
                  <a:ext uri="{FF2B5EF4-FFF2-40B4-BE49-F238E27FC236}">
                    <a16:creationId xmlns:a16="http://schemas.microsoft.com/office/drawing/2014/main" id="{50EF1B26-C13B-8BDF-2C57-2631E7844B57}"/>
                  </a:ext>
                </a:extLst>
              </p:cNvPr>
              <p:cNvSpPr/>
              <p:nvPr/>
            </p:nvSpPr>
            <p:spPr>
              <a:xfrm>
                <a:off x="4071590" y="6216196"/>
                <a:ext cx="64764" cy="810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7" name="Shape 1567">
                <a:extLst>
                  <a:ext uri="{FF2B5EF4-FFF2-40B4-BE49-F238E27FC236}">
                    <a16:creationId xmlns:a16="http://schemas.microsoft.com/office/drawing/2014/main" id="{98DBA7DD-211E-B575-C8B2-60E0326964BC}"/>
                  </a:ext>
                </a:extLst>
              </p:cNvPr>
              <p:cNvSpPr/>
              <p:nvPr/>
            </p:nvSpPr>
            <p:spPr>
              <a:xfrm>
                <a:off x="4071590" y="6113898"/>
                <a:ext cx="64764" cy="8111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8" name="Shape 1568">
                <a:extLst>
                  <a:ext uri="{FF2B5EF4-FFF2-40B4-BE49-F238E27FC236}">
                    <a16:creationId xmlns:a16="http://schemas.microsoft.com/office/drawing/2014/main" id="{9449BD5F-152B-9E7B-D787-FD4645118C61}"/>
                  </a:ext>
                </a:extLst>
              </p:cNvPr>
              <p:cNvSpPr/>
              <p:nvPr/>
            </p:nvSpPr>
            <p:spPr>
              <a:xfrm>
                <a:off x="4022336" y="6079799"/>
                <a:ext cx="57052" cy="113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19" name="Shape 1569">
                <a:extLst>
                  <a:ext uri="{FF2B5EF4-FFF2-40B4-BE49-F238E27FC236}">
                    <a16:creationId xmlns:a16="http://schemas.microsoft.com/office/drawing/2014/main" id="{646AAD9D-2B7C-BB66-EBA7-0D0E989B9C88}"/>
                  </a:ext>
                </a:extLst>
              </p:cNvPr>
              <p:cNvSpPr/>
              <p:nvPr/>
            </p:nvSpPr>
            <p:spPr>
              <a:xfrm>
                <a:off x="3942771" y="6216196"/>
                <a:ext cx="58014" cy="1132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0" name="Shape 1570">
                <a:extLst>
                  <a:ext uri="{FF2B5EF4-FFF2-40B4-BE49-F238E27FC236}">
                    <a16:creationId xmlns:a16="http://schemas.microsoft.com/office/drawing/2014/main" id="{2ABAA9DE-43F6-0067-13C6-92B739551309}"/>
                  </a:ext>
                </a:extLst>
              </p:cNvPr>
              <p:cNvSpPr/>
              <p:nvPr/>
            </p:nvSpPr>
            <p:spPr>
              <a:xfrm>
                <a:off x="3942771" y="6079799"/>
                <a:ext cx="58014" cy="113220"/>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1" name="Shape 1571">
                <a:extLst>
                  <a:ext uri="{FF2B5EF4-FFF2-40B4-BE49-F238E27FC236}">
                    <a16:creationId xmlns:a16="http://schemas.microsoft.com/office/drawing/2014/main" id="{C1631104-DD2C-FA24-A1D3-72111EF79926}"/>
                  </a:ext>
                </a:extLst>
              </p:cNvPr>
              <p:cNvSpPr/>
              <p:nvPr/>
            </p:nvSpPr>
            <p:spPr>
              <a:xfrm>
                <a:off x="3889728" y="6216196"/>
                <a:ext cx="63391" cy="80298"/>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2" name="Shape 1572">
                <a:extLst>
                  <a:ext uri="{FF2B5EF4-FFF2-40B4-BE49-F238E27FC236}">
                    <a16:creationId xmlns:a16="http://schemas.microsoft.com/office/drawing/2014/main" id="{3B824E34-C4D2-487D-E421-D283F029A641}"/>
                  </a:ext>
                </a:extLst>
              </p:cNvPr>
              <p:cNvSpPr/>
              <p:nvPr/>
            </p:nvSpPr>
            <p:spPr>
              <a:xfrm>
                <a:off x="3889728" y="6113898"/>
                <a:ext cx="63391" cy="80305"/>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3" name="Shape 1573">
                <a:extLst>
                  <a:ext uri="{FF2B5EF4-FFF2-40B4-BE49-F238E27FC236}">
                    <a16:creationId xmlns:a16="http://schemas.microsoft.com/office/drawing/2014/main" id="{DE24F0C3-28D1-14D0-41EA-05302F966497}"/>
                  </a:ext>
                </a:extLst>
              </p:cNvPr>
              <p:cNvSpPr/>
              <p:nvPr/>
            </p:nvSpPr>
            <p:spPr>
              <a:xfrm>
                <a:off x="4022336" y="6216196"/>
                <a:ext cx="57052" cy="113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4" name="Shape 1574">
                <a:extLst>
                  <a:ext uri="{FF2B5EF4-FFF2-40B4-BE49-F238E27FC236}">
                    <a16:creationId xmlns:a16="http://schemas.microsoft.com/office/drawing/2014/main" id="{2637A18F-5FC3-7CD5-2B7A-F38E6B8BEDDD}"/>
                  </a:ext>
                </a:extLst>
              </p:cNvPr>
              <p:cNvSpPr/>
              <p:nvPr/>
            </p:nvSpPr>
            <p:spPr>
              <a:xfrm>
                <a:off x="4276186" y="3901236"/>
                <a:ext cx="21410" cy="26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5" name="Shape 1575">
                <a:extLst>
                  <a:ext uri="{FF2B5EF4-FFF2-40B4-BE49-F238E27FC236}">
                    <a16:creationId xmlns:a16="http://schemas.microsoft.com/office/drawing/2014/main" id="{0BD0B5EB-5BC1-38CA-EFF9-2A30371148EE}"/>
                  </a:ext>
                </a:extLst>
              </p:cNvPr>
              <p:cNvSpPr/>
              <p:nvPr/>
            </p:nvSpPr>
            <p:spPr>
              <a:xfrm>
                <a:off x="4276186" y="3870926"/>
                <a:ext cx="21410" cy="26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6" name="Shape 1576">
                <a:extLst>
                  <a:ext uri="{FF2B5EF4-FFF2-40B4-BE49-F238E27FC236}">
                    <a16:creationId xmlns:a16="http://schemas.microsoft.com/office/drawing/2014/main" id="{0309F8EA-2DC9-348A-E960-8CB9CF139CC2}"/>
                  </a:ext>
                </a:extLst>
              </p:cNvPr>
              <p:cNvSpPr/>
              <p:nvPr/>
            </p:nvSpPr>
            <p:spPr>
              <a:xfrm>
                <a:off x="4261031" y="3859559"/>
                <a:ext cx="18854" cy="374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7" name="Shape 1577">
                <a:extLst>
                  <a:ext uri="{FF2B5EF4-FFF2-40B4-BE49-F238E27FC236}">
                    <a16:creationId xmlns:a16="http://schemas.microsoft.com/office/drawing/2014/main" id="{02E3E9D7-3387-B1FE-6D87-6D9E3F759548}"/>
                  </a:ext>
                </a:extLst>
              </p:cNvPr>
              <p:cNvSpPr/>
              <p:nvPr/>
            </p:nvSpPr>
            <p:spPr>
              <a:xfrm>
                <a:off x="4234509" y="3901236"/>
                <a:ext cx="19173"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8" name="Shape 1578">
                <a:extLst>
                  <a:ext uri="{FF2B5EF4-FFF2-40B4-BE49-F238E27FC236}">
                    <a16:creationId xmlns:a16="http://schemas.microsoft.com/office/drawing/2014/main" id="{E940637E-DF25-9463-CE8A-C2EDFA4F60B1}"/>
                  </a:ext>
                </a:extLst>
              </p:cNvPr>
              <p:cNvSpPr/>
              <p:nvPr/>
            </p:nvSpPr>
            <p:spPr>
              <a:xfrm>
                <a:off x="4234509" y="3859559"/>
                <a:ext cx="19173" cy="37417"/>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29" name="Shape 1579">
                <a:extLst>
                  <a:ext uri="{FF2B5EF4-FFF2-40B4-BE49-F238E27FC236}">
                    <a16:creationId xmlns:a16="http://schemas.microsoft.com/office/drawing/2014/main" id="{478D6D52-5855-7C93-F689-FCDB9144BAE3}"/>
                  </a:ext>
                </a:extLst>
              </p:cNvPr>
              <p:cNvSpPr/>
              <p:nvPr/>
            </p:nvSpPr>
            <p:spPr>
              <a:xfrm>
                <a:off x="4215565" y="3901236"/>
                <a:ext cx="20948" cy="26544"/>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0" name="Shape 1580">
                <a:extLst>
                  <a:ext uri="{FF2B5EF4-FFF2-40B4-BE49-F238E27FC236}">
                    <a16:creationId xmlns:a16="http://schemas.microsoft.com/office/drawing/2014/main" id="{32E227F8-AF4A-A256-D920-49D4495A023A}"/>
                  </a:ext>
                </a:extLst>
              </p:cNvPr>
              <p:cNvSpPr/>
              <p:nvPr/>
            </p:nvSpPr>
            <p:spPr>
              <a:xfrm>
                <a:off x="4215565" y="3870926"/>
                <a:ext cx="20948" cy="26542"/>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1" name="Shape 1581">
                <a:extLst>
                  <a:ext uri="{FF2B5EF4-FFF2-40B4-BE49-F238E27FC236}">
                    <a16:creationId xmlns:a16="http://schemas.microsoft.com/office/drawing/2014/main" id="{DA79315D-2311-1B03-4A8F-556B2F7F423D}"/>
                  </a:ext>
                </a:extLst>
              </p:cNvPr>
              <p:cNvSpPr/>
              <p:nvPr/>
            </p:nvSpPr>
            <p:spPr>
              <a:xfrm>
                <a:off x="4261031" y="3901236"/>
                <a:ext cx="18854" cy="374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2" name="Shape 1582">
                <a:extLst>
                  <a:ext uri="{FF2B5EF4-FFF2-40B4-BE49-F238E27FC236}">
                    <a16:creationId xmlns:a16="http://schemas.microsoft.com/office/drawing/2014/main" id="{E249A580-D621-05DA-F02C-740F08A775E7}"/>
                  </a:ext>
                </a:extLst>
              </p:cNvPr>
              <p:cNvSpPr/>
              <p:nvPr/>
            </p:nvSpPr>
            <p:spPr>
              <a:xfrm>
                <a:off x="4806618" y="3689063"/>
                <a:ext cx="90251" cy="90258"/>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3" name="Shape 1583">
                <a:extLst>
                  <a:ext uri="{FF2B5EF4-FFF2-40B4-BE49-F238E27FC236}">
                    <a16:creationId xmlns:a16="http://schemas.microsoft.com/office/drawing/2014/main" id="{DD00FDF9-DBE8-C8E8-4432-1BE523BDCE8A}"/>
                  </a:ext>
                </a:extLst>
              </p:cNvPr>
              <p:cNvSpPr/>
              <p:nvPr/>
            </p:nvSpPr>
            <p:spPr>
              <a:xfrm>
                <a:off x="3594201" y="4605954"/>
                <a:ext cx="174629" cy="130644"/>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4" name="Shape 1584">
                <a:extLst>
                  <a:ext uri="{FF2B5EF4-FFF2-40B4-BE49-F238E27FC236}">
                    <a16:creationId xmlns:a16="http://schemas.microsoft.com/office/drawing/2014/main" id="{776D2F53-B420-C6E2-1836-1F5B0261622E}"/>
                  </a:ext>
                </a:extLst>
              </p:cNvPr>
              <p:cNvSpPr/>
              <p:nvPr/>
            </p:nvSpPr>
            <p:spPr>
              <a:xfrm>
                <a:off x="3609356" y="4693096"/>
                <a:ext cx="38201" cy="6933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5" name="Shape 1585">
                <a:extLst>
                  <a:ext uri="{FF2B5EF4-FFF2-40B4-BE49-F238E27FC236}">
                    <a16:creationId xmlns:a16="http://schemas.microsoft.com/office/drawing/2014/main" id="{B93B1420-C700-5978-79BE-2E37727C5990}"/>
                  </a:ext>
                </a:extLst>
              </p:cNvPr>
              <p:cNvSpPr/>
              <p:nvPr/>
            </p:nvSpPr>
            <p:spPr>
              <a:xfrm>
                <a:off x="3715443" y="4693096"/>
                <a:ext cx="38197" cy="6933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6" name="Shape 1586">
                <a:extLst>
                  <a:ext uri="{FF2B5EF4-FFF2-40B4-BE49-F238E27FC236}">
                    <a16:creationId xmlns:a16="http://schemas.microsoft.com/office/drawing/2014/main" id="{E7247D21-8743-E2CD-5DBE-81081AB2F7AA}"/>
                  </a:ext>
                </a:extLst>
              </p:cNvPr>
              <p:cNvSpPr/>
              <p:nvPr/>
            </p:nvSpPr>
            <p:spPr>
              <a:xfrm>
                <a:off x="4147366" y="5844893"/>
                <a:ext cx="138177" cy="129686"/>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7" name="Shape 1587">
                <a:extLst>
                  <a:ext uri="{FF2B5EF4-FFF2-40B4-BE49-F238E27FC236}">
                    <a16:creationId xmlns:a16="http://schemas.microsoft.com/office/drawing/2014/main" id="{A676CE13-91D2-B668-D7D6-7865A9852E8E}"/>
                  </a:ext>
                </a:extLst>
              </p:cNvPr>
              <p:cNvSpPr/>
              <p:nvPr/>
            </p:nvSpPr>
            <p:spPr>
              <a:xfrm>
                <a:off x="3840473" y="4090676"/>
                <a:ext cx="90247" cy="90253"/>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8" name="Shape 1588">
                <a:extLst>
                  <a:ext uri="{FF2B5EF4-FFF2-40B4-BE49-F238E27FC236}">
                    <a16:creationId xmlns:a16="http://schemas.microsoft.com/office/drawing/2014/main" id="{AF567334-07C0-A95D-ECF2-A8559881A295}"/>
                  </a:ext>
                </a:extLst>
              </p:cNvPr>
              <p:cNvSpPr/>
              <p:nvPr/>
            </p:nvSpPr>
            <p:spPr>
              <a:xfrm>
                <a:off x="3707865" y="6000234"/>
                <a:ext cx="158226" cy="158227"/>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39" name="Shape 1589">
                <a:extLst>
                  <a:ext uri="{FF2B5EF4-FFF2-40B4-BE49-F238E27FC236}">
                    <a16:creationId xmlns:a16="http://schemas.microsoft.com/office/drawing/2014/main" id="{AFD76A27-B99C-7EE5-1AAD-9BB53446BA79}"/>
                  </a:ext>
                </a:extLst>
              </p:cNvPr>
              <p:cNvSpPr/>
              <p:nvPr/>
            </p:nvSpPr>
            <p:spPr>
              <a:xfrm>
                <a:off x="4980903" y="6076010"/>
                <a:ext cx="221775" cy="110379"/>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0" name="Shape 1590">
                <a:extLst>
                  <a:ext uri="{FF2B5EF4-FFF2-40B4-BE49-F238E27FC236}">
                    <a16:creationId xmlns:a16="http://schemas.microsoft.com/office/drawing/2014/main" id="{10411311-673E-920B-BE8B-4771932CEE3C}"/>
                  </a:ext>
                </a:extLst>
              </p:cNvPr>
              <p:cNvSpPr/>
              <p:nvPr/>
            </p:nvSpPr>
            <p:spPr>
              <a:xfrm>
                <a:off x="4980903" y="6197252"/>
                <a:ext cx="200352" cy="16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1" name="Shape 1591">
                <a:extLst>
                  <a:ext uri="{FF2B5EF4-FFF2-40B4-BE49-F238E27FC236}">
                    <a16:creationId xmlns:a16="http://schemas.microsoft.com/office/drawing/2014/main" id="{968AF726-8085-DEAD-EEA6-AE8E3A553C8F}"/>
                  </a:ext>
                </a:extLst>
              </p:cNvPr>
              <p:cNvSpPr/>
              <p:nvPr/>
            </p:nvSpPr>
            <p:spPr>
              <a:xfrm>
                <a:off x="5033947" y="6030544"/>
                <a:ext cx="27591" cy="37436"/>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2" name="Shape 1592">
                <a:extLst>
                  <a:ext uri="{FF2B5EF4-FFF2-40B4-BE49-F238E27FC236}">
                    <a16:creationId xmlns:a16="http://schemas.microsoft.com/office/drawing/2014/main" id="{5D207AE6-366B-BE2F-1CC5-FF6776116351}"/>
                  </a:ext>
                </a:extLst>
              </p:cNvPr>
              <p:cNvSpPr/>
              <p:nvPr/>
            </p:nvSpPr>
            <p:spPr>
              <a:xfrm>
                <a:off x="5083201" y="6019178"/>
                <a:ext cx="27592" cy="48624"/>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3" name="Shape 1593">
                <a:extLst>
                  <a:ext uri="{FF2B5EF4-FFF2-40B4-BE49-F238E27FC236}">
                    <a16:creationId xmlns:a16="http://schemas.microsoft.com/office/drawing/2014/main" id="{BEF61583-2FCB-68CB-6EBC-B5A9A14CE8C4}"/>
                  </a:ext>
                </a:extLst>
              </p:cNvPr>
              <p:cNvSpPr/>
              <p:nvPr/>
            </p:nvSpPr>
            <p:spPr>
              <a:xfrm>
                <a:off x="4052646" y="5723651"/>
                <a:ext cx="10971" cy="30857"/>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4" name="Shape 1594">
                <a:extLst>
                  <a:ext uri="{FF2B5EF4-FFF2-40B4-BE49-F238E27FC236}">
                    <a16:creationId xmlns:a16="http://schemas.microsoft.com/office/drawing/2014/main" id="{BC09CB68-E1FA-7F35-A168-A1B201ECCC30}"/>
                  </a:ext>
                </a:extLst>
              </p:cNvPr>
              <p:cNvSpPr/>
              <p:nvPr/>
            </p:nvSpPr>
            <p:spPr>
              <a:xfrm>
                <a:off x="5780341" y="5670608"/>
                <a:ext cx="61062" cy="27025"/>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5" name="Shape 1595">
                <a:extLst>
                  <a:ext uri="{FF2B5EF4-FFF2-40B4-BE49-F238E27FC236}">
                    <a16:creationId xmlns:a16="http://schemas.microsoft.com/office/drawing/2014/main" id="{F914D01F-1AF5-0D67-5185-E2461C1B978D}"/>
                  </a:ext>
                </a:extLst>
              </p:cNvPr>
              <p:cNvSpPr/>
              <p:nvPr/>
            </p:nvSpPr>
            <p:spPr>
              <a:xfrm>
                <a:off x="5780341" y="5700918"/>
                <a:ext cx="147519" cy="738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6" name="Shape 1596">
                <a:extLst>
                  <a:ext uri="{FF2B5EF4-FFF2-40B4-BE49-F238E27FC236}">
                    <a16:creationId xmlns:a16="http://schemas.microsoft.com/office/drawing/2014/main" id="{B085FD29-EF32-CFD1-45F8-C840EB6BB0BC}"/>
                  </a:ext>
                </a:extLst>
              </p:cNvPr>
              <p:cNvSpPr/>
              <p:nvPr/>
            </p:nvSpPr>
            <p:spPr>
              <a:xfrm>
                <a:off x="5219598" y="3745895"/>
                <a:ext cx="92486" cy="92487"/>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7" name="Shape 1597">
                <a:extLst>
                  <a:ext uri="{FF2B5EF4-FFF2-40B4-BE49-F238E27FC236}">
                    <a16:creationId xmlns:a16="http://schemas.microsoft.com/office/drawing/2014/main" id="{CD1CD04B-F78A-E0C9-5AAD-60EBE52F6661}"/>
                  </a:ext>
                </a:extLst>
              </p:cNvPr>
              <p:cNvSpPr/>
              <p:nvPr/>
            </p:nvSpPr>
            <p:spPr>
              <a:xfrm>
                <a:off x="5511336" y="3901236"/>
                <a:ext cx="106775" cy="79880"/>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8" name="Shape 1598">
                <a:extLst>
                  <a:ext uri="{FF2B5EF4-FFF2-40B4-BE49-F238E27FC236}">
                    <a16:creationId xmlns:a16="http://schemas.microsoft.com/office/drawing/2014/main" id="{17911B3D-8E1D-D29A-0090-61E820D4305F}"/>
                  </a:ext>
                </a:extLst>
              </p:cNvPr>
              <p:cNvSpPr/>
              <p:nvPr/>
            </p:nvSpPr>
            <p:spPr>
              <a:xfrm>
                <a:off x="5518913" y="3954279"/>
                <a:ext cx="23355" cy="4239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9" name="Shape 1599">
                <a:extLst>
                  <a:ext uri="{FF2B5EF4-FFF2-40B4-BE49-F238E27FC236}">
                    <a16:creationId xmlns:a16="http://schemas.microsoft.com/office/drawing/2014/main" id="{266FE846-A64C-DEB0-6D74-388E698110C2}"/>
                  </a:ext>
                </a:extLst>
              </p:cNvPr>
              <p:cNvSpPr/>
              <p:nvPr/>
            </p:nvSpPr>
            <p:spPr>
              <a:xfrm>
                <a:off x="5583323" y="3954279"/>
                <a:ext cx="23358" cy="4239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0" name="Shape 1600">
                <a:extLst>
                  <a:ext uri="{FF2B5EF4-FFF2-40B4-BE49-F238E27FC236}">
                    <a16:creationId xmlns:a16="http://schemas.microsoft.com/office/drawing/2014/main" id="{A6FE8E0D-94FC-AD73-2627-E4E7EECF9CCE}"/>
                  </a:ext>
                </a:extLst>
              </p:cNvPr>
              <p:cNvSpPr/>
              <p:nvPr/>
            </p:nvSpPr>
            <p:spPr>
              <a:xfrm>
                <a:off x="5950838" y="5208373"/>
                <a:ext cx="145847" cy="105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1" name="Shape 1601">
                <a:extLst>
                  <a:ext uri="{FF2B5EF4-FFF2-40B4-BE49-F238E27FC236}">
                    <a16:creationId xmlns:a16="http://schemas.microsoft.com/office/drawing/2014/main" id="{F5BFD531-B5ED-6B5C-5124-A825E02BB9EC}"/>
                  </a:ext>
                </a:extLst>
              </p:cNvPr>
              <p:cNvSpPr/>
              <p:nvPr/>
            </p:nvSpPr>
            <p:spPr>
              <a:xfrm>
                <a:off x="6079657" y="4446824"/>
                <a:ext cx="80396" cy="85618"/>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2" name="Shape 1602">
                <a:extLst>
                  <a:ext uri="{FF2B5EF4-FFF2-40B4-BE49-F238E27FC236}">
                    <a16:creationId xmlns:a16="http://schemas.microsoft.com/office/drawing/2014/main" id="{5E10312E-475E-F054-C298-01BA219C269F}"/>
                  </a:ext>
                </a:extLst>
              </p:cNvPr>
              <p:cNvSpPr/>
              <p:nvPr/>
            </p:nvSpPr>
            <p:spPr>
              <a:xfrm>
                <a:off x="6117545" y="4526389"/>
                <a:ext cx="5665" cy="26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3" name="Shape 1603">
                <a:extLst>
                  <a:ext uri="{FF2B5EF4-FFF2-40B4-BE49-F238E27FC236}">
                    <a16:creationId xmlns:a16="http://schemas.microsoft.com/office/drawing/2014/main" id="{2AFB9234-E1D6-AE66-6C80-9148C9946181}"/>
                  </a:ext>
                </a:extLst>
              </p:cNvPr>
              <p:cNvSpPr/>
              <p:nvPr/>
            </p:nvSpPr>
            <p:spPr>
              <a:xfrm>
                <a:off x="4548979" y="6303338"/>
                <a:ext cx="25612" cy="170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4" name="Shape 1604">
                <a:extLst>
                  <a:ext uri="{FF2B5EF4-FFF2-40B4-BE49-F238E27FC236}">
                    <a16:creationId xmlns:a16="http://schemas.microsoft.com/office/drawing/2014/main" id="{A9E4E79A-19F1-9F21-DBD1-BC59AB5F50A5}"/>
                  </a:ext>
                </a:extLst>
              </p:cNvPr>
              <p:cNvSpPr/>
              <p:nvPr/>
            </p:nvSpPr>
            <p:spPr>
              <a:xfrm>
                <a:off x="4511092" y="6398058"/>
                <a:ext cx="25608" cy="77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5" name="Shape 1605">
                <a:extLst>
                  <a:ext uri="{FF2B5EF4-FFF2-40B4-BE49-F238E27FC236}">
                    <a16:creationId xmlns:a16="http://schemas.microsoft.com/office/drawing/2014/main" id="{AA975EA3-B202-5027-BA07-7723AA4BFD29}"/>
                  </a:ext>
                </a:extLst>
              </p:cNvPr>
              <p:cNvSpPr/>
              <p:nvPr/>
            </p:nvSpPr>
            <p:spPr>
              <a:xfrm>
                <a:off x="4476992" y="6329860"/>
                <a:ext cx="25608" cy="1447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6" name="Shape 1606">
                <a:extLst>
                  <a:ext uri="{FF2B5EF4-FFF2-40B4-BE49-F238E27FC236}">
                    <a16:creationId xmlns:a16="http://schemas.microsoft.com/office/drawing/2014/main" id="{9A4E07D7-9741-1B2B-263E-944BA6AECBAD}"/>
                  </a:ext>
                </a:extLst>
              </p:cNvPr>
              <p:cNvSpPr/>
              <p:nvPr/>
            </p:nvSpPr>
            <p:spPr>
              <a:xfrm>
                <a:off x="4439104" y="6375326"/>
                <a:ext cx="25608" cy="994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7" name="Shape 1607">
                <a:extLst>
                  <a:ext uri="{FF2B5EF4-FFF2-40B4-BE49-F238E27FC236}">
                    <a16:creationId xmlns:a16="http://schemas.microsoft.com/office/drawing/2014/main" id="{019EE0B5-D0C0-F9F2-DBE9-70C11FF9FD36}"/>
                  </a:ext>
                </a:extLst>
              </p:cNvPr>
              <p:cNvSpPr/>
              <p:nvPr/>
            </p:nvSpPr>
            <p:spPr>
              <a:xfrm>
                <a:off x="4401216" y="6360170"/>
                <a:ext cx="25612" cy="1154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8" name="Shape 1608">
                <a:extLst>
                  <a:ext uri="{FF2B5EF4-FFF2-40B4-BE49-F238E27FC236}">
                    <a16:creationId xmlns:a16="http://schemas.microsoft.com/office/drawing/2014/main" id="{08A612BD-83D4-360A-8E6D-49124C4577AC}"/>
                  </a:ext>
                </a:extLst>
              </p:cNvPr>
              <p:cNvSpPr/>
              <p:nvPr/>
            </p:nvSpPr>
            <p:spPr>
              <a:xfrm>
                <a:off x="4548979" y="6284394"/>
                <a:ext cx="25612"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9" name="Shape 1609">
                <a:extLst>
                  <a:ext uri="{FF2B5EF4-FFF2-40B4-BE49-F238E27FC236}">
                    <a16:creationId xmlns:a16="http://schemas.microsoft.com/office/drawing/2014/main" id="{F378D2FE-B293-9847-2AA4-A3F3EBBCC868}"/>
                  </a:ext>
                </a:extLst>
              </p:cNvPr>
              <p:cNvSpPr/>
              <p:nvPr/>
            </p:nvSpPr>
            <p:spPr>
              <a:xfrm>
                <a:off x="4476992" y="6310916"/>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0" name="Shape 1610">
                <a:extLst>
                  <a:ext uri="{FF2B5EF4-FFF2-40B4-BE49-F238E27FC236}">
                    <a16:creationId xmlns:a16="http://schemas.microsoft.com/office/drawing/2014/main" id="{2C781DA2-B46F-2D3E-E4C3-D78009B77E88}"/>
                  </a:ext>
                </a:extLst>
              </p:cNvPr>
              <p:cNvSpPr/>
              <p:nvPr/>
            </p:nvSpPr>
            <p:spPr>
              <a:xfrm>
                <a:off x="4439104" y="6356382"/>
                <a:ext cx="25608" cy="1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1" name="Shape 1611">
                <a:extLst>
                  <a:ext uri="{FF2B5EF4-FFF2-40B4-BE49-F238E27FC236}">
                    <a16:creationId xmlns:a16="http://schemas.microsoft.com/office/drawing/2014/main" id="{1907FFAA-308C-2FDD-43B4-ACFAA175A379}"/>
                  </a:ext>
                </a:extLst>
              </p:cNvPr>
              <p:cNvSpPr/>
              <p:nvPr/>
            </p:nvSpPr>
            <p:spPr>
              <a:xfrm>
                <a:off x="4401216" y="6341226"/>
                <a:ext cx="25612" cy="12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2" name="Shape 1612">
                <a:extLst>
                  <a:ext uri="{FF2B5EF4-FFF2-40B4-BE49-F238E27FC236}">
                    <a16:creationId xmlns:a16="http://schemas.microsoft.com/office/drawing/2014/main" id="{B670D5A2-0D50-5EDB-3F29-C23B36C4DC90}"/>
                  </a:ext>
                </a:extLst>
              </p:cNvPr>
              <p:cNvSpPr/>
              <p:nvPr/>
            </p:nvSpPr>
            <p:spPr>
              <a:xfrm>
                <a:off x="4511092" y="6379115"/>
                <a:ext cx="25608" cy="123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3" name="Shape 1613">
                <a:extLst>
                  <a:ext uri="{FF2B5EF4-FFF2-40B4-BE49-F238E27FC236}">
                    <a16:creationId xmlns:a16="http://schemas.microsoft.com/office/drawing/2014/main" id="{E13588FA-F46F-BF2B-2C30-B1C4526E2BA4}"/>
                  </a:ext>
                </a:extLst>
              </p:cNvPr>
              <p:cNvSpPr/>
              <p:nvPr/>
            </p:nvSpPr>
            <p:spPr>
              <a:xfrm>
                <a:off x="5090778" y="6363959"/>
                <a:ext cx="226474" cy="1051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4" name="Shape 1614">
                <a:extLst>
                  <a:ext uri="{FF2B5EF4-FFF2-40B4-BE49-F238E27FC236}">
                    <a16:creationId xmlns:a16="http://schemas.microsoft.com/office/drawing/2014/main" id="{83316BD1-CEE0-2F3C-6585-F3C6F971AE6B}"/>
                  </a:ext>
                </a:extLst>
              </p:cNvPr>
              <p:cNvSpPr/>
              <p:nvPr/>
            </p:nvSpPr>
            <p:spPr>
              <a:xfrm>
                <a:off x="5132456" y="6318494"/>
                <a:ext cx="130400" cy="3185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5" name="Shape 1615">
                <a:extLst>
                  <a:ext uri="{FF2B5EF4-FFF2-40B4-BE49-F238E27FC236}">
                    <a16:creationId xmlns:a16="http://schemas.microsoft.com/office/drawing/2014/main" id="{9B50544C-73CC-3786-98CB-06BA78F58E5B}"/>
                  </a:ext>
                </a:extLst>
              </p:cNvPr>
              <p:cNvSpPr/>
              <p:nvPr/>
            </p:nvSpPr>
            <p:spPr>
              <a:xfrm>
                <a:off x="5109723" y="6280606"/>
                <a:ext cx="174489" cy="37096"/>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6" name="Shape 1616">
                <a:extLst>
                  <a:ext uri="{FF2B5EF4-FFF2-40B4-BE49-F238E27FC236}">
                    <a16:creationId xmlns:a16="http://schemas.microsoft.com/office/drawing/2014/main" id="{30922C16-0868-D02A-164A-833BC7789B60}"/>
                  </a:ext>
                </a:extLst>
              </p:cNvPr>
              <p:cNvSpPr/>
              <p:nvPr/>
            </p:nvSpPr>
            <p:spPr>
              <a:xfrm>
                <a:off x="5776553" y="4424091"/>
                <a:ext cx="74640" cy="91709"/>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solidFill>
                <a:srgbClr val="8BAA4F"/>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7" name="Shape 1618">
                <a:extLst>
                  <a:ext uri="{FF2B5EF4-FFF2-40B4-BE49-F238E27FC236}">
                    <a16:creationId xmlns:a16="http://schemas.microsoft.com/office/drawing/2014/main" id="{564068AF-4968-F6EB-0CED-F05D2ECDAB6D}"/>
                  </a:ext>
                </a:extLst>
              </p:cNvPr>
              <p:cNvSpPr/>
              <p:nvPr/>
            </p:nvSpPr>
            <p:spPr>
              <a:xfrm>
                <a:off x="3832555" y="3994170"/>
                <a:ext cx="1989546" cy="1989546"/>
              </a:xfrm>
              <a:prstGeom prst="ellipse">
                <a:avLst/>
              </a:prstGeom>
              <a:solidFill>
                <a:srgbClr val="FFFFFF"/>
              </a:solidFill>
              <a:ln w="12700">
                <a:miter lim="400000"/>
              </a:ln>
            </p:spPr>
            <p:txBody>
              <a:bodyPr lIns="10716" tIns="10716" rIns="10716" bIns="10716" anchor="ctr"/>
              <a:lstStyle/>
              <a:p>
                <a:pPr algn="ctr">
                  <a:defRPr sz="8000">
                    <a:solidFill>
                      <a:srgbClr val="53585F"/>
                    </a:solidFill>
                    <a:latin typeface="Open Sans"/>
                    <a:ea typeface="Open Sans"/>
                    <a:cs typeface="Open Sans"/>
                    <a:sym typeface="Open Sans"/>
                  </a:defRPr>
                </a:pPr>
                <a:endParaRPr sz="2250" dirty="0"/>
              </a:p>
            </p:txBody>
          </p:sp>
          <p:sp>
            <p:nvSpPr>
              <p:cNvPr id="168" name="Shape 1620">
                <a:extLst>
                  <a:ext uri="{FF2B5EF4-FFF2-40B4-BE49-F238E27FC236}">
                    <a16:creationId xmlns:a16="http://schemas.microsoft.com/office/drawing/2014/main" id="{1BD33A01-AB79-B653-5351-889288626950}"/>
                  </a:ext>
                </a:extLst>
              </p:cNvPr>
              <p:cNvSpPr/>
              <p:nvPr/>
            </p:nvSpPr>
            <p:spPr>
              <a:xfrm>
                <a:off x="3822646" y="4452437"/>
                <a:ext cx="2010448" cy="111144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nchor="ctr"/>
              <a:lstStyle>
                <a:lvl1pPr algn="ctr">
                  <a:defRPr sz="10900" cap="none">
                    <a:solidFill>
                      <a:srgbClr val="53585F"/>
                    </a:solidFill>
                    <a:latin typeface="Oswald DemiBold"/>
                    <a:ea typeface="Oswald DemiBold"/>
                    <a:cs typeface="Oswald DemiBold"/>
                    <a:sym typeface="Oswald DemiBold"/>
                  </a:defRPr>
                </a:lvl1pPr>
              </a:lstStyle>
              <a:p>
                <a:pPr>
                  <a:spcBef>
                    <a:spcPts val="0"/>
                  </a:spcBef>
                </a:pPr>
                <a:r>
                  <a:rPr lang="en-US" sz="1800" dirty="0"/>
                  <a:t>Overview of the Global Convention </a:t>
                </a:r>
              </a:p>
            </p:txBody>
          </p:sp>
        </p:grpSp>
      </p:grpSp>
    </p:spTree>
    <p:extLst>
      <p:ext uri="{BB962C8B-B14F-4D97-AF65-F5344CB8AC3E}">
        <p14:creationId xmlns:p14="http://schemas.microsoft.com/office/powerpoint/2010/main" val="193302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01B029-23E4-8E37-62DF-71BB59A59E38}"/>
              </a:ext>
            </a:extLst>
          </p:cNvPr>
          <p:cNvSpPr>
            <a:spLocks noGrp="1"/>
          </p:cNvSpPr>
          <p:nvPr>
            <p:ph type="ftr" sz="quarter" idx="11"/>
          </p:nvPr>
        </p:nvSpPr>
        <p:spPr>
          <a:xfrm>
            <a:off x="4087688" y="4539317"/>
            <a:ext cx="2895600" cy="365125"/>
          </a:xfrm>
        </p:spPr>
        <p:txBody>
          <a:bodyPr/>
          <a:lstStyle/>
          <a:p>
            <a:pPr>
              <a:defRPr/>
            </a:pPr>
            <a:endParaRPr lang="en-US"/>
          </a:p>
        </p:txBody>
      </p:sp>
      <p:sp>
        <p:nvSpPr>
          <p:cNvPr id="5" name="Slide Number Placeholder 4">
            <a:extLst>
              <a:ext uri="{FF2B5EF4-FFF2-40B4-BE49-F238E27FC236}">
                <a16:creationId xmlns:a16="http://schemas.microsoft.com/office/drawing/2014/main" id="{651D8B83-C94A-1CA5-DC76-97C1E747E918}"/>
              </a:ext>
            </a:extLst>
          </p:cNvPr>
          <p:cNvSpPr>
            <a:spLocks noGrp="1"/>
          </p:cNvSpPr>
          <p:nvPr>
            <p:ph type="sldNum" sz="quarter" idx="12"/>
          </p:nvPr>
        </p:nvSpPr>
        <p:spPr/>
        <p:txBody>
          <a:bodyPr/>
          <a:lstStyle/>
          <a:p>
            <a:pPr>
              <a:defRPr/>
            </a:pPr>
            <a:fld id="{B0C0FB3B-E127-4538-8BF0-727AB6DD8228}" type="slidenum">
              <a:rPr lang="en-US" smtClean="0"/>
              <a:pPr>
                <a:defRPr/>
              </a:pPr>
              <a:t>9</a:t>
            </a:fld>
            <a:endParaRPr lang="en-US"/>
          </a:p>
        </p:txBody>
      </p:sp>
      <p:sp>
        <p:nvSpPr>
          <p:cNvPr id="7" name="Shape 127">
            <a:extLst>
              <a:ext uri="{FF2B5EF4-FFF2-40B4-BE49-F238E27FC236}">
                <a16:creationId xmlns:a16="http://schemas.microsoft.com/office/drawing/2014/main" id="{E464F706-FA23-DA8C-C71A-D3C7B95F0147}"/>
              </a:ext>
            </a:extLst>
          </p:cNvPr>
          <p:cNvSpPr>
            <a:spLocks/>
          </p:cNvSpPr>
          <p:nvPr/>
        </p:nvSpPr>
        <p:spPr>
          <a:xfrm>
            <a:off x="1143000" y="764704"/>
            <a:ext cx="6857999" cy="4074200"/>
          </a:xfrm>
          <a:prstGeom prst="rect">
            <a:avLst/>
          </a:prstGeom>
          <a:solidFill>
            <a:srgbClr val="CCAE66"/>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8" name="Rectangle 7">
            <a:extLst>
              <a:ext uri="{FF2B5EF4-FFF2-40B4-BE49-F238E27FC236}">
                <a16:creationId xmlns:a16="http://schemas.microsoft.com/office/drawing/2014/main" id="{BF3F2F1F-817B-60A7-6445-C26842845B34}"/>
              </a:ext>
            </a:extLst>
          </p:cNvPr>
          <p:cNvSpPr>
            <a:spLocks/>
          </p:cNvSpPr>
          <p:nvPr/>
        </p:nvSpPr>
        <p:spPr>
          <a:xfrm>
            <a:off x="1399296" y="851788"/>
            <a:ext cx="6527201" cy="738664"/>
          </a:xfrm>
          <a:prstGeom prst="rect">
            <a:avLst/>
          </a:prstGeom>
        </p:spPr>
        <p:txBody>
          <a:bodyPr wrap="square">
            <a:spAutoFit/>
          </a:bodyPr>
          <a:lstStyle/>
          <a:p>
            <a:pPr algn="ctr"/>
            <a:r>
              <a:rPr lang="en-GB" sz="1400" b="1" dirty="0">
                <a:solidFill>
                  <a:schemeClr val="bg1"/>
                </a:solidFill>
              </a:rPr>
              <a:t>The Global Convention aims to help students, academics, lecturers and researchers move around the world to pursue their studies and research through:</a:t>
            </a:r>
          </a:p>
        </p:txBody>
      </p:sp>
      <p:sp>
        <p:nvSpPr>
          <p:cNvPr id="9" name="Shape 1364">
            <a:extLst>
              <a:ext uri="{FF2B5EF4-FFF2-40B4-BE49-F238E27FC236}">
                <a16:creationId xmlns:a16="http://schemas.microsoft.com/office/drawing/2014/main" id="{69D3CDEF-1DE8-7B90-9B94-FA5842FF5290}"/>
              </a:ext>
            </a:extLst>
          </p:cNvPr>
          <p:cNvSpPr>
            <a:spLocks/>
          </p:cNvSpPr>
          <p:nvPr/>
        </p:nvSpPr>
        <p:spPr>
          <a:xfrm flipH="1">
            <a:off x="5611891" y="2956710"/>
            <a:ext cx="1517851" cy="257193"/>
          </a:xfrm>
          <a:custGeom>
            <a:avLst/>
            <a:gdLst/>
            <a:ahLst/>
            <a:cxnLst>
              <a:cxn ang="0">
                <a:pos x="wd2" y="hd2"/>
              </a:cxn>
              <a:cxn ang="5400000">
                <a:pos x="wd2" y="hd2"/>
              </a:cxn>
              <a:cxn ang="10800000">
                <a:pos x="wd2" y="hd2"/>
              </a:cxn>
              <a:cxn ang="16200000">
                <a:pos x="wd2" y="hd2"/>
              </a:cxn>
            </a:cxnLst>
            <a:rect l="0" t="0" r="r" b="b"/>
            <a:pathLst>
              <a:path w="21600" h="21600" extrusionOk="0">
                <a:moveTo>
                  <a:pt x="14580" y="147"/>
                </a:moveTo>
                <a:lnTo>
                  <a:pt x="0" y="21572"/>
                </a:lnTo>
                <a:lnTo>
                  <a:pt x="12417" y="21600"/>
                </a:lnTo>
                <a:lnTo>
                  <a:pt x="21600" y="0"/>
                </a:lnTo>
                <a:lnTo>
                  <a:pt x="14580" y="147"/>
                </a:lnTo>
                <a:close/>
              </a:path>
            </a:pathLst>
          </a:custGeom>
          <a:solidFill>
            <a:schemeClr val="bg1"/>
          </a:solidFill>
          <a:ln w="63500">
            <a:solidFill>
              <a:srgbClr val="DCDEE0"/>
            </a:solidFill>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2250" dirty="0"/>
          </a:p>
        </p:txBody>
      </p:sp>
      <p:sp>
        <p:nvSpPr>
          <p:cNvPr id="10" name="Shape 1365">
            <a:extLst>
              <a:ext uri="{FF2B5EF4-FFF2-40B4-BE49-F238E27FC236}">
                <a16:creationId xmlns:a16="http://schemas.microsoft.com/office/drawing/2014/main" id="{09539845-F101-9ABB-15E9-89CFB74243D8}"/>
              </a:ext>
            </a:extLst>
          </p:cNvPr>
          <p:cNvSpPr>
            <a:spLocks/>
          </p:cNvSpPr>
          <p:nvPr/>
        </p:nvSpPr>
        <p:spPr>
          <a:xfrm flipH="1">
            <a:off x="4821777" y="2956710"/>
            <a:ext cx="1003099" cy="260765"/>
          </a:xfrm>
          <a:custGeom>
            <a:avLst/>
            <a:gdLst/>
            <a:ahLst/>
            <a:cxnLst>
              <a:cxn ang="0">
                <a:pos x="wd2" y="hd2"/>
              </a:cxn>
              <a:cxn ang="5400000">
                <a:pos x="wd2" y="hd2"/>
              </a:cxn>
              <a:cxn ang="10800000">
                <a:pos x="wd2" y="hd2"/>
              </a:cxn>
              <a:cxn ang="16200000">
                <a:pos x="wd2" y="hd2"/>
              </a:cxn>
            </a:cxnLst>
            <a:rect l="0" t="0" r="r" b="b"/>
            <a:pathLst>
              <a:path w="21600" h="21600" extrusionOk="0">
                <a:moveTo>
                  <a:pt x="10977" y="145"/>
                </a:moveTo>
                <a:lnTo>
                  <a:pt x="0" y="21572"/>
                </a:lnTo>
                <a:lnTo>
                  <a:pt x="18833" y="21600"/>
                </a:lnTo>
                <a:lnTo>
                  <a:pt x="21600" y="0"/>
                </a:lnTo>
                <a:lnTo>
                  <a:pt x="10977" y="145"/>
                </a:lnTo>
                <a:close/>
              </a:path>
            </a:pathLst>
          </a:custGeom>
          <a:solidFill>
            <a:srgbClr val="FFFFFF"/>
          </a:solidFill>
          <a:ln w="63500">
            <a:solidFill>
              <a:srgbClr val="DCDEE0"/>
            </a:solidFill>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2250" dirty="0"/>
          </a:p>
        </p:txBody>
      </p:sp>
      <p:sp>
        <p:nvSpPr>
          <p:cNvPr id="11" name="Shape 1366">
            <a:extLst>
              <a:ext uri="{FF2B5EF4-FFF2-40B4-BE49-F238E27FC236}">
                <a16:creationId xmlns:a16="http://schemas.microsoft.com/office/drawing/2014/main" id="{A199FFA5-814F-9D53-34E5-C57ABDAF0D28}"/>
              </a:ext>
            </a:extLst>
          </p:cNvPr>
          <p:cNvSpPr>
            <a:spLocks/>
          </p:cNvSpPr>
          <p:nvPr/>
        </p:nvSpPr>
        <p:spPr>
          <a:xfrm>
            <a:off x="2896620" y="2956710"/>
            <a:ext cx="926013" cy="258979"/>
          </a:xfrm>
          <a:custGeom>
            <a:avLst/>
            <a:gdLst/>
            <a:ahLst/>
            <a:cxnLst>
              <a:cxn ang="0">
                <a:pos x="wd2" y="hd2"/>
              </a:cxn>
              <a:cxn ang="5400000">
                <a:pos x="wd2" y="hd2"/>
              </a:cxn>
              <a:cxn ang="10800000">
                <a:pos x="wd2" y="hd2"/>
              </a:cxn>
              <a:cxn ang="16200000">
                <a:pos x="wd2" y="hd2"/>
              </a:cxn>
            </a:cxnLst>
            <a:rect l="0" t="0" r="r" b="b"/>
            <a:pathLst>
              <a:path w="21600" h="21600" extrusionOk="0">
                <a:moveTo>
                  <a:pt x="10093" y="146"/>
                </a:moveTo>
                <a:lnTo>
                  <a:pt x="0" y="21572"/>
                </a:lnTo>
                <a:lnTo>
                  <a:pt x="20401" y="21600"/>
                </a:lnTo>
                <a:lnTo>
                  <a:pt x="21600" y="0"/>
                </a:lnTo>
                <a:lnTo>
                  <a:pt x="10093" y="146"/>
                </a:lnTo>
                <a:close/>
              </a:path>
            </a:pathLst>
          </a:custGeom>
          <a:solidFill>
            <a:srgbClr val="FFFFFF"/>
          </a:solidFill>
          <a:ln w="63500">
            <a:solidFill>
              <a:srgbClr val="DCDEE0"/>
            </a:solidFill>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2250" dirty="0"/>
          </a:p>
        </p:txBody>
      </p:sp>
      <p:sp>
        <p:nvSpPr>
          <p:cNvPr id="12" name="Shape 1367">
            <a:extLst>
              <a:ext uri="{FF2B5EF4-FFF2-40B4-BE49-F238E27FC236}">
                <a16:creationId xmlns:a16="http://schemas.microsoft.com/office/drawing/2014/main" id="{C3AE3DEE-07AC-FA5F-5708-39D66C794D25}"/>
              </a:ext>
            </a:extLst>
          </p:cNvPr>
          <p:cNvSpPr>
            <a:spLocks/>
          </p:cNvSpPr>
          <p:nvPr/>
        </p:nvSpPr>
        <p:spPr>
          <a:xfrm>
            <a:off x="1595793" y="2956710"/>
            <a:ext cx="1499992" cy="257193"/>
          </a:xfrm>
          <a:custGeom>
            <a:avLst/>
            <a:gdLst/>
            <a:ahLst/>
            <a:cxnLst>
              <a:cxn ang="0">
                <a:pos x="wd2" y="hd2"/>
              </a:cxn>
              <a:cxn ang="5400000">
                <a:pos x="wd2" y="hd2"/>
              </a:cxn>
              <a:cxn ang="10800000">
                <a:pos x="wd2" y="hd2"/>
              </a:cxn>
              <a:cxn ang="16200000">
                <a:pos x="wd2" y="hd2"/>
              </a:cxn>
            </a:cxnLst>
            <a:rect l="0" t="0" r="r" b="b"/>
            <a:pathLst>
              <a:path w="21600" h="21600" extrusionOk="0">
                <a:moveTo>
                  <a:pt x="14496" y="147"/>
                </a:moveTo>
                <a:lnTo>
                  <a:pt x="0" y="21572"/>
                </a:lnTo>
                <a:lnTo>
                  <a:pt x="12565" y="21600"/>
                </a:lnTo>
                <a:lnTo>
                  <a:pt x="21600" y="0"/>
                </a:lnTo>
                <a:lnTo>
                  <a:pt x="14496" y="147"/>
                </a:lnTo>
                <a:close/>
              </a:path>
            </a:pathLst>
          </a:custGeom>
          <a:solidFill>
            <a:srgbClr val="FFFFFF"/>
          </a:solidFill>
          <a:ln w="63500">
            <a:solidFill>
              <a:srgbClr val="DCDEE0"/>
            </a:solidFill>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2250" dirty="0"/>
          </a:p>
        </p:txBody>
      </p:sp>
      <p:sp>
        <p:nvSpPr>
          <p:cNvPr id="13" name="Shape 1368">
            <a:extLst>
              <a:ext uri="{FF2B5EF4-FFF2-40B4-BE49-F238E27FC236}">
                <a16:creationId xmlns:a16="http://schemas.microsoft.com/office/drawing/2014/main" id="{5DFDFFE6-6DFD-9C84-05FF-E2FBFDD9E51C}"/>
              </a:ext>
            </a:extLst>
          </p:cNvPr>
          <p:cNvSpPr>
            <a:spLocks/>
          </p:cNvSpPr>
          <p:nvPr/>
        </p:nvSpPr>
        <p:spPr>
          <a:xfrm>
            <a:off x="5602604" y="1607129"/>
            <a:ext cx="509330" cy="506657"/>
          </a:xfrm>
          <a:custGeom>
            <a:avLst/>
            <a:gdLst/>
            <a:ahLst/>
            <a:cxnLst>
              <a:cxn ang="0">
                <a:pos x="wd2" y="hd2"/>
              </a:cxn>
              <a:cxn ang="5400000">
                <a:pos x="wd2" y="hd2"/>
              </a:cxn>
              <a:cxn ang="10800000">
                <a:pos x="wd2" y="hd2"/>
              </a:cxn>
              <a:cxn ang="16200000">
                <a:pos x="wd2" y="hd2"/>
              </a:cxn>
            </a:cxnLst>
            <a:rect l="0" t="0" r="r" b="b"/>
            <a:pathLst>
              <a:path w="21600" h="21600" extrusionOk="0">
                <a:moveTo>
                  <a:pt x="10856" y="0"/>
                </a:moveTo>
                <a:cubicBezTo>
                  <a:pt x="10838" y="0"/>
                  <a:pt x="10819" y="1"/>
                  <a:pt x="10800" y="2"/>
                </a:cubicBezTo>
                <a:cubicBezTo>
                  <a:pt x="10781" y="1"/>
                  <a:pt x="10762" y="0"/>
                  <a:pt x="10744" y="0"/>
                </a:cubicBezTo>
                <a:cubicBezTo>
                  <a:pt x="4810" y="0"/>
                  <a:pt x="0" y="4835"/>
                  <a:pt x="0" y="10800"/>
                </a:cubicBezTo>
                <a:cubicBezTo>
                  <a:pt x="0" y="16765"/>
                  <a:pt x="4810" y="21600"/>
                  <a:pt x="10744" y="21600"/>
                </a:cubicBezTo>
                <a:cubicBezTo>
                  <a:pt x="10762" y="21600"/>
                  <a:pt x="10781" y="21599"/>
                  <a:pt x="10800" y="21598"/>
                </a:cubicBezTo>
                <a:cubicBezTo>
                  <a:pt x="10819" y="21599"/>
                  <a:pt x="10838" y="21600"/>
                  <a:pt x="10856" y="21600"/>
                </a:cubicBezTo>
                <a:cubicBezTo>
                  <a:pt x="16789" y="21600"/>
                  <a:pt x="21600" y="16765"/>
                  <a:pt x="21600" y="10800"/>
                </a:cubicBezTo>
                <a:cubicBezTo>
                  <a:pt x="21600" y="4835"/>
                  <a:pt x="16789" y="0"/>
                  <a:pt x="10856" y="0"/>
                </a:cubicBezTo>
                <a:close/>
              </a:path>
            </a:pathLst>
          </a:custGeom>
          <a:solidFill>
            <a:srgbClr val="9B5423"/>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4" name="Shape 1369">
            <a:extLst>
              <a:ext uri="{FF2B5EF4-FFF2-40B4-BE49-F238E27FC236}">
                <a16:creationId xmlns:a16="http://schemas.microsoft.com/office/drawing/2014/main" id="{8F51521A-D9B5-56D8-3D59-45584BCD6C79}"/>
              </a:ext>
            </a:extLst>
          </p:cNvPr>
          <p:cNvSpPr>
            <a:spLocks/>
          </p:cNvSpPr>
          <p:nvPr/>
        </p:nvSpPr>
        <p:spPr>
          <a:xfrm>
            <a:off x="5172852" y="2199665"/>
            <a:ext cx="587106" cy="443456"/>
          </a:xfrm>
          <a:custGeom>
            <a:avLst/>
            <a:gdLst/>
            <a:ahLst/>
            <a:cxnLst>
              <a:cxn ang="0">
                <a:pos x="wd2" y="hd2"/>
              </a:cxn>
              <a:cxn ang="5400000">
                <a:pos x="wd2" y="hd2"/>
              </a:cxn>
              <a:cxn ang="10800000">
                <a:pos x="wd2" y="hd2"/>
              </a:cxn>
              <a:cxn ang="16200000">
                <a:pos x="wd2" y="hd2"/>
              </a:cxn>
            </a:cxnLst>
            <a:rect l="0" t="0" r="r" b="b"/>
            <a:pathLst>
              <a:path w="21600" h="21600" extrusionOk="0">
                <a:moveTo>
                  <a:pt x="637" y="21600"/>
                </a:moveTo>
                <a:cubicBezTo>
                  <a:pt x="425" y="21600"/>
                  <a:pt x="213" y="21596"/>
                  <a:pt x="0" y="21588"/>
                </a:cubicBezTo>
                <a:lnTo>
                  <a:pt x="168" y="13486"/>
                </a:lnTo>
                <a:cubicBezTo>
                  <a:pt x="11153" y="13885"/>
                  <a:pt x="15974" y="139"/>
                  <a:pt x="16022" y="0"/>
                </a:cubicBezTo>
                <a:lnTo>
                  <a:pt x="21600" y="3340"/>
                </a:lnTo>
                <a:cubicBezTo>
                  <a:pt x="21534" y="3534"/>
                  <a:pt x="19936" y="8150"/>
                  <a:pt x="16542" y="12647"/>
                </a:cubicBezTo>
                <a:cubicBezTo>
                  <a:pt x="12114" y="18515"/>
                  <a:pt x="6626" y="21600"/>
                  <a:pt x="637" y="21600"/>
                </a:cubicBezTo>
                <a:close/>
              </a:path>
            </a:pathLst>
          </a:custGeom>
          <a:solidFill>
            <a:srgbClr val="9B5423"/>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5" name="Shape 1370">
            <a:extLst>
              <a:ext uri="{FF2B5EF4-FFF2-40B4-BE49-F238E27FC236}">
                <a16:creationId xmlns:a16="http://schemas.microsoft.com/office/drawing/2014/main" id="{5F83B06F-086A-9734-41E2-E025D78479E3}"/>
              </a:ext>
            </a:extLst>
          </p:cNvPr>
          <p:cNvSpPr>
            <a:spLocks/>
          </p:cNvSpPr>
          <p:nvPr/>
        </p:nvSpPr>
        <p:spPr>
          <a:xfrm>
            <a:off x="5952049" y="2201836"/>
            <a:ext cx="587110" cy="443744"/>
          </a:xfrm>
          <a:custGeom>
            <a:avLst/>
            <a:gdLst/>
            <a:ahLst/>
            <a:cxnLst>
              <a:cxn ang="0">
                <a:pos x="wd2" y="hd2"/>
              </a:cxn>
              <a:cxn ang="5400000">
                <a:pos x="wd2" y="hd2"/>
              </a:cxn>
              <a:cxn ang="10800000">
                <a:pos x="wd2" y="hd2"/>
              </a:cxn>
              <a:cxn ang="16200000">
                <a:pos x="wd2" y="hd2"/>
              </a:cxn>
            </a:cxnLst>
            <a:rect l="0" t="0" r="r" b="b"/>
            <a:pathLst>
              <a:path w="21600" h="21600" extrusionOk="0">
                <a:moveTo>
                  <a:pt x="20963" y="21600"/>
                </a:moveTo>
                <a:cubicBezTo>
                  <a:pt x="14974" y="21600"/>
                  <a:pt x="9487" y="18518"/>
                  <a:pt x="5058" y="12653"/>
                </a:cubicBezTo>
                <a:cubicBezTo>
                  <a:pt x="1664" y="8159"/>
                  <a:pt x="66" y="3546"/>
                  <a:pt x="0" y="3352"/>
                </a:cubicBezTo>
                <a:lnTo>
                  <a:pt x="2789" y="1684"/>
                </a:lnTo>
                <a:lnTo>
                  <a:pt x="5573" y="0"/>
                </a:lnTo>
                <a:cubicBezTo>
                  <a:pt x="5586" y="36"/>
                  <a:pt x="6866" y="3653"/>
                  <a:pt x="9529" y="7112"/>
                </a:cubicBezTo>
                <a:cubicBezTo>
                  <a:pt x="12916" y="11509"/>
                  <a:pt x="16923" y="13655"/>
                  <a:pt x="21432" y="13491"/>
                </a:cubicBezTo>
                <a:lnTo>
                  <a:pt x="21600" y="21589"/>
                </a:lnTo>
                <a:cubicBezTo>
                  <a:pt x="21387" y="21596"/>
                  <a:pt x="21175" y="21600"/>
                  <a:pt x="20963" y="21600"/>
                </a:cubicBezTo>
                <a:close/>
              </a:path>
            </a:pathLst>
          </a:custGeom>
          <a:solidFill>
            <a:srgbClr val="9B5423"/>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6" name="Shape 1371">
            <a:extLst>
              <a:ext uri="{FF2B5EF4-FFF2-40B4-BE49-F238E27FC236}">
                <a16:creationId xmlns:a16="http://schemas.microsoft.com/office/drawing/2014/main" id="{A7766425-F3E6-8FDA-0A3F-8183D360A934}"/>
              </a:ext>
            </a:extLst>
          </p:cNvPr>
          <p:cNvSpPr>
            <a:spLocks/>
          </p:cNvSpPr>
          <p:nvPr/>
        </p:nvSpPr>
        <p:spPr>
          <a:xfrm>
            <a:off x="3319857" y="1607129"/>
            <a:ext cx="509324" cy="506657"/>
          </a:xfrm>
          <a:custGeom>
            <a:avLst/>
            <a:gdLst/>
            <a:ahLst/>
            <a:cxnLst>
              <a:cxn ang="0">
                <a:pos x="wd2" y="hd2"/>
              </a:cxn>
              <a:cxn ang="5400000">
                <a:pos x="wd2" y="hd2"/>
              </a:cxn>
              <a:cxn ang="10800000">
                <a:pos x="wd2" y="hd2"/>
              </a:cxn>
              <a:cxn ang="16200000">
                <a:pos x="wd2" y="hd2"/>
              </a:cxn>
            </a:cxnLst>
            <a:rect l="0" t="0" r="r" b="b"/>
            <a:pathLst>
              <a:path w="21600" h="21600" extrusionOk="0">
                <a:moveTo>
                  <a:pt x="10857" y="0"/>
                </a:moveTo>
                <a:cubicBezTo>
                  <a:pt x="10838" y="0"/>
                  <a:pt x="10819" y="1"/>
                  <a:pt x="10800" y="2"/>
                </a:cubicBezTo>
                <a:cubicBezTo>
                  <a:pt x="10781" y="1"/>
                  <a:pt x="10762" y="0"/>
                  <a:pt x="10743" y="0"/>
                </a:cubicBezTo>
                <a:cubicBezTo>
                  <a:pt x="4810" y="0"/>
                  <a:pt x="0" y="4835"/>
                  <a:pt x="0" y="10800"/>
                </a:cubicBezTo>
                <a:cubicBezTo>
                  <a:pt x="0" y="16765"/>
                  <a:pt x="4810" y="21600"/>
                  <a:pt x="10743" y="21600"/>
                </a:cubicBezTo>
                <a:cubicBezTo>
                  <a:pt x="10762" y="21600"/>
                  <a:pt x="10781" y="21599"/>
                  <a:pt x="10800" y="21598"/>
                </a:cubicBezTo>
                <a:cubicBezTo>
                  <a:pt x="10819" y="21599"/>
                  <a:pt x="10838" y="21600"/>
                  <a:pt x="10857" y="21600"/>
                </a:cubicBezTo>
                <a:cubicBezTo>
                  <a:pt x="16790" y="21600"/>
                  <a:pt x="21600" y="16765"/>
                  <a:pt x="21600" y="10800"/>
                </a:cubicBezTo>
                <a:cubicBezTo>
                  <a:pt x="21600" y="4835"/>
                  <a:pt x="16790" y="0"/>
                  <a:pt x="10857" y="0"/>
                </a:cubicBezTo>
                <a:close/>
              </a:path>
            </a:pathLst>
          </a:custGeom>
          <a:solidFill>
            <a:srgbClr val="025E32"/>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7" name="Shape 1372">
            <a:extLst>
              <a:ext uri="{FF2B5EF4-FFF2-40B4-BE49-F238E27FC236}">
                <a16:creationId xmlns:a16="http://schemas.microsoft.com/office/drawing/2014/main" id="{E38A3A83-BB48-1D99-8B2E-EC231BE54C59}"/>
              </a:ext>
            </a:extLst>
          </p:cNvPr>
          <p:cNvSpPr>
            <a:spLocks/>
          </p:cNvSpPr>
          <p:nvPr/>
        </p:nvSpPr>
        <p:spPr>
          <a:xfrm>
            <a:off x="2892276" y="2199665"/>
            <a:ext cx="587113" cy="443456"/>
          </a:xfrm>
          <a:custGeom>
            <a:avLst/>
            <a:gdLst/>
            <a:ahLst/>
            <a:cxnLst>
              <a:cxn ang="0">
                <a:pos x="wd2" y="hd2"/>
              </a:cxn>
              <a:cxn ang="5400000">
                <a:pos x="wd2" y="hd2"/>
              </a:cxn>
              <a:cxn ang="10800000">
                <a:pos x="wd2" y="hd2"/>
              </a:cxn>
              <a:cxn ang="16200000">
                <a:pos x="wd2" y="hd2"/>
              </a:cxn>
            </a:cxnLst>
            <a:rect l="0" t="0" r="r" b="b"/>
            <a:pathLst>
              <a:path w="21600" h="21600" extrusionOk="0">
                <a:moveTo>
                  <a:pt x="637" y="21600"/>
                </a:moveTo>
                <a:cubicBezTo>
                  <a:pt x="425" y="21600"/>
                  <a:pt x="213" y="21596"/>
                  <a:pt x="0" y="21588"/>
                </a:cubicBezTo>
                <a:lnTo>
                  <a:pt x="168" y="13486"/>
                </a:lnTo>
                <a:cubicBezTo>
                  <a:pt x="11154" y="13885"/>
                  <a:pt x="15974" y="139"/>
                  <a:pt x="16022" y="0"/>
                </a:cubicBezTo>
                <a:lnTo>
                  <a:pt x="21600" y="3340"/>
                </a:lnTo>
                <a:cubicBezTo>
                  <a:pt x="21534" y="3534"/>
                  <a:pt x="19936" y="8150"/>
                  <a:pt x="16542" y="12647"/>
                </a:cubicBezTo>
                <a:cubicBezTo>
                  <a:pt x="12114" y="18515"/>
                  <a:pt x="6626" y="21600"/>
                  <a:pt x="637" y="21600"/>
                </a:cubicBezTo>
                <a:close/>
              </a:path>
            </a:pathLst>
          </a:custGeom>
          <a:solidFill>
            <a:srgbClr val="025E32"/>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8" name="Shape 1373">
            <a:extLst>
              <a:ext uri="{FF2B5EF4-FFF2-40B4-BE49-F238E27FC236}">
                <a16:creationId xmlns:a16="http://schemas.microsoft.com/office/drawing/2014/main" id="{B96C7B37-1CCD-639E-0337-96F315904A86}"/>
              </a:ext>
            </a:extLst>
          </p:cNvPr>
          <p:cNvSpPr>
            <a:spLocks/>
          </p:cNvSpPr>
          <p:nvPr/>
        </p:nvSpPr>
        <p:spPr>
          <a:xfrm>
            <a:off x="4426213" y="2244171"/>
            <a:ext cx="587107" cy="445232"/>
          </a:xfrm>
          <a:custGeom>
            <a:avLst/>
            <a:gdLst/>
            <a:ahLst/>
            <a:cxnLst>
              <a:cxn ang="0">
                <a:pos x="wd2" y="hd2"/>
              </a:cxn>
              <a:cxn ang="5400000">
                <a:pos x="wd2" y="hd2"/>
              </a:cxn>
              <a:cxn ang="10800000">
                <a:pos x="wd2" y="hd2"/>
              </a:cxn>
              <a:cxn ang="16200000">
                <a:pos x="wd2" y="hd2"/>
              </a:cxn>
            </a:cxnLst>
            <a:rect l="0" t="0" r="r" b="b"/>
            <a:pathLst>
              <a:path w="21600" h="21600" extrusionOk="0">
                <a:moveTo>
                  <a:pt x="18437" y="21600"/>
                </a:moveTo>
                <a:cubicBezTo>
                  <a:pt x="15860" y="21600"/>
                  <a:pt x="13082" y="21258"/>
                  <a:pt x="10253" y="19438"/>
                </a:cubicBezTo>
                <a:cubicBezTo>
                  <a:pt x="6170" y="16810"/>
                  <a:pt x="2816" y="11540"/>
                  <a:pt x="0" y="3326"/>
                </a:cubicBezTo>
                <a:lnTo>
                  <a:pt x="5579" y="0"/>
                </a:lnTo>
                <a:cubicBezTo>
                  <a:pt x="10345" y="13898"/>
                  <a:pt x="14862" y="13708"/>
                  <a:pt x="20580" y="13466"/>
                </a:cubicBezTo>
                <a:cubicBezTo>
                  <a:pt x="20865" y="13454"/>
                  <a:pt x="21149" y="13442"/>
                  <a:pt x="21432" y="13432"/>
                </a:cubicBezTo>
                <a:lnTo>
                  <a:pt x="21600" y="21502"/>
                </a:lnTo>
                <a:cubicBezTo>
                  <a:pt x="21326" y="21512"/>
                  <a:pt x="21051" y="21523"/>
                  <a:pt x="20776" y="21535"/>
                </a:cubicBezTo>
                <a:cubicBezTo>
                  <a:pt x="20019" y="21567"/>
                  <a:pt x="19238" y="21600"/>
                  <a:pt x="18437" y="21600"/>
                </a:cubicBezTo>
                <a:close/>
              </a:path>
            </a:pathLst>
          </a:custGeom>
          <a:solidFill>
            <a:srgbClr val="0076B9"/>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19" name="Shape 1374">
            <a:extLst>
              <a:ext uri="{FF2B5EF4-FFF2-40B4-BE49-F238E27FC236}">
                <a16:creationId xmlns:a16="http://schemas.microsoft.com/office/drawing/2014/main" id="{3EE1AD9C-C7A6-0EE0-B27D-436853B008FA}"/>
              </a:ext>
            </a:extLst>
          </p:cNvPr>
          <p:cNvSpPr>
            <a:spLocks/>
          </p:cNvSpPr>
          <p:nvPr/>
        </p:nvSpPr>
        <p:spPr>
          <a:xfrm>
            <a:off x="2594923" y="1607129"/>
            <a:ext cx="509324" cy="506657"/>
          </a:xfrm>
          <a:custGeom>
            <a:avLst/>
            <a:gdLst/>
            <a:ahLst/>
            <a:cxnLst>
              <a:cxn ang="0">
                <a:pos x="wd2" y="hd2"/>
              </a:cxn>
              <a:cxn ang="5400000">
                <a:pos x="wd2" y="hd2"/>
              </a:cxn>
              <a:cxn ang="10800000">
                <a:pos x="wd2" y="hd2"/>
              </a:cxn>
              <a:cxn ang="16200000">
                <a:pos x="wd2" y="hd2"/>
              </a:cxn>
            </a:cxnLst>
            <a:rect l="0" t="0" r="r" b="b"/>
            <a:pathLst>
              <a:path w="21600" h="21600" extrusionOk="0">
                <a:moveTo>
                  <a:pt x="10856" y="0"/>
                </a:moveTo>
                <a:cubicBezTo>
                  <a:pt x="10838" y="0"/>
                  <a:pt x="10819" y="1"/>
                  <a:pt x="10800" y="2"/>
                </a:cubicBezTo>
                <a:cubicBezTo>
                  <a:pt x="10781" y="1"/>
                  <a:pt x="10762" y="0"/>
                  <a:pt x="10743" y="0"/>
                </a:cubicBezTo>
                <a:cubicBezTo>
                  <a:pt x="4810" y="0"/>
                  <a:pt x="0" y="4835"/>
                  <a:pt x="0" y="10800"/>
                </a:cubicBezTo>
                <a:cubicBezTo>
                  <a:pt x="0" y="16765"/>
                  <a:pt x="4810" y="21600"/>
                  <a:pt x="10743" y="21600"/>
                </a:cubicBezTo>
                <a:cubicBezTo>
                  <a:pt x="10762" y="21600"/>
                  <a:pt x="10781" y="21599"/>
                  <a:pt x="10800" y="21598"/>
                </a:cubicBezTo>
                <a:cubicBezTo>
                  <a:pt x="10819" y="21599"/>
                  <a:pt x="10838" y="21600"/>
                  <a:pt x="10856" y="21600"/>
                </a:cubicBezTo>
                <a:cubicBezTo>
                  <a:pt x="16790" y="21600"/>
                  <a:pt x="21600" y="16765"/>
                  <a:pt x="21600" y="10800"/>
                </a:cubicBezTo>
                <a:cubicBezTo>
                  <a:pt x="21600" y="4835"/>
                  <a:pt x="16790" y="0"/>
                  <a:pt x="10856" y="0"/>
                </a:cubicBezTo>
                <a:close/>
              </a:path>
            </a:pathLst>
          </a:custGeom>
          <a:solidFill>
            <a:srgbClr val="004A9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0" name="Shape 1375">
            <a:extLst>
              <a:ext uri="{FF2B5EF4-FFF2-40B4-BE49-F238E27FC236}">
                <a16:creationId xmlns:a16="http://schemas.microsoft.com/office/drawing/2014/main" id="{EBF73B6A-4F85-E33B-834F-F155E270F2ED}"/>
              </a:ext>
            </a:extLst>
          </p:cNvPr>
          <p:cNvSpPr>
            <a:spLocks/>
          </p:cNvSpPr>
          <p:nvPr/>
        </p:nvSpPr>
        <p:spPr>
          <a:xfrm>
            <a:off x="2599264" y="2199665"/>
            <a:ext cx="493831" cy="7613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004A9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1" name="Shape 1380">
            <a:extLst>
              <a:ext uri="{FF2B5EF4-FFF2-40B4-BE49-F238E27FC236}">
                <a16:creationId xmlns:a16="http://schemas.microsoft.com/office/drawing/2014/main" id="{F9EE1892-8214-D8A0-C331-8201D78E550E}"/>
              </a:ext>
            </a:extLst>
          </p:cNvPr>
          <p:cNvSpPr>
            <a:spLocks/>
          </p:cNvSpPr>
          <p:nvPr/>
        </p:nvSpPr>
        <p:spPr>
          <a:xfrm>
            <a:off x="3642331" y="2229906"/>
            <a:ext cx="587111" cy="443456"/>
          </a:xfrm>
          <a:custGeom>
            <a:avLst/>
            <a:gdLst/>
            <a:ahLst/>
            <a:cxnLst>
              <a:cxn ang="0">
                <a:pos x="wd2" y="hd2"/>
              </a:cxn>
              <a:cxn ang="5400000">
                <a:pos x="wd2" y="hd2"/>
              </a:cxn>
              <a:cxn ang="10800000">
                <a:pos x="wd2" y="hd2"/>
              </a:cxn>
              <a:cxn ang="16200000">
                <a:pos x="wd2" y="hd2"/>
              </a:cxn>
            </a:cxnLst>
            <a:rect l="0" t="0" r="r" b="b"/>
            <a:pathLst>
              <a:path w="21600" h="21600" extrusionOk="0">
                <a:moveTo>
                  <a:pt x="637" y="21600"/>
                </a:moveTo>
                <a:cubicBezTo>
                  <a:pt x="425" y="21600"/>
                  <a:pt x="213" y="21596"/>
                  <a:pt x="0" y="21588"/>
                </a:cubicBezTo>
                <a:lnTo>
                  <a:pt x="168" y="13486"/>
                </a:lnTo>
                <a:cubicBezTo>
                  <a:pt x="11154" y="13885"/>
                  <a:pt x="15974" y="139"/>
                  <a:pt x="16022" y="0"/>
                </a:cubicBezTo>
                <a:lnTo>
                  <a:pt x="21600" y="3340"/>
                </a:lnTo>
                <a:cubicBezTo>
                  <a:pt x="21533" y="3534"/>
                  <a:pt x="19936" y="8150"/>
                  <a:pt x="16542" y="12647"/>
                </a:cubicBezTo>
                <a:cubicBezTo>
                  <a:pt x="12113" y="18515"/>
                  <a:pt x="6626" y="21600"/>
                  <a:pt x="637" y="21600"/>
                </a:cubicBezTo>
                <a:close/>
              </a:path>
            </a:pathLst>
          </a:custGeom>
          <a:solidFill>
            <a:srgbClr val="0076B9"/>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2" name="Shape 1376">
            <a:extLst>
              <a:ext uri="{FF2B5EF4-FFF2-40B4-BE49-F238E27FC236}">
                <a16:creationId xmlns:a16="http://schemas.microsoft.com/office/drawing/2014/main" id="{322F33E5-6E94-230D-4239-3AB3B78A4A43}"/>
              </a:ext>
            </a:extLst>
          </p:cNvPr>
          <p:cNvSpPr>
            <a:spLocks/>
          </p:cNvSpPr>
          <p:nvPr/>
        </p:nvSpPr>
        <p:spPr>
          <a:xfrm>
            <a:off x="2160830" y="2199665"/>
            <a:ext cx="587114" cy="443450"/>
          </a:xfrm>
          <a:custGeom>
            <a:avLst/>
            <a:gdLst/>
            <a:ahLst/>
            <a:cxnLst>
              <a:cxn ang="0">
                <a:pos x="wd2" y="hd2"/>
              </a:cxn>
              <a:cxn ang="5400000">
                <a:pos x="wd2" y="hd2"/>
              </a:cxn>
              <a:cxn ang="10800000">
                <a:pos x="wd2" y="hd2"/>
              </a:cxn>
              <a:cxn ang="16200000">
                <a:pos x="wd2" y="hd2"/>
              </a:cxn>
            </a:cxnLst>
            <a:rect l="0" t="0" r="r" b="b"/>
            <a:pathLst>
              <a:path w="21600" h="21600" extrusionOk="0">
                <a:moveTo>
                  <a:pt x="637" y="21600"/>
                </a:moveTo>
                <a:cubicBezTo>
                  <a:pt x="425" y="21600"/>
                  <a:pt x="213" y="21596"/>
                  <a:pt x="0" y="21588"/>
                </a:cubicBezTo>
                <a:lnTo>
                  <a:pt x="168" y="13486"/>
                </a:lnTo>
                <a:cubicBezTo>
                  <a:pt x="11154" y="13885"/>
                  <a:pt x="15974" y="139"/>
                  <a:pt x="16022" y="0"/>
                </a:cubicBezTo>
                <a:lnTo>
                  <a:pt x="21600" y="3339"/>
                </a:lnTo>
                <a:cubicBezTo>
                  <a:pt x="21534" y="3534"/>
                  <a:pt x="19936" y="8150"/>
                  <a:pt x="16542" y="12647"/>
                </a:cubicBezTo>
                <a:cubicBezTo>
                  <a:pt x="12114" y="18515"/>
                  <a:pt x="6626" y="21600"/>
                  <a:pt x="637" y="21600"/>
                </a:cubicBezTo>
                <a:close/>
              </a:path>
            </a:pathLst>
          </a:custGeom>
          <a:solidFill>
            <a:srgbClr val="004A9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3" name="Shape 1377">
            <a:extLst>
              <a:ext uri="{FF2B5EF4-FFF2-40B4-BE49-F238E27FC236}">
                <a16:creationId xmlns:a16="http://schemas.microsoft.com/office/drawing/2014/main" id="{610F6CE8-8D92-48D8-AE23-55F2934ED7EE}"/>
              </a:ext>
            </a:extLst>
          </p:cNvPr>
          <p:cNvSpPr>
            <a:spLocks/>
          </p:cNvSpPr>
          <p:nvPr/>
        </p:nvSpPr>
        <p:spPr>
          <a:xfrm>
            <a:off x="2940026" y="2201836"/>
            <a:ext cx="587115" cy="443742"/>
          </a:xfrm>
          <a:custGeom>
            <a:avLst/>
            <a:gdLst/>
            <a:ahLst/>
            <a:cxnLst>
              <a:cxn ang="0">
                <a:pos x="wd2" y="hd2"/>
              </a:cxn>
              <a:cxn ang="5400000">
                <a:pos x="wd2" y="hd2"/>
              </a:cxn>
              <a:cxn ang="10800000">
                <a:pos x="wd2" y="hd2"/>
              </a:cxn>
              <a:cxn ang="16200000">
                <a:pos x="wd2" y="hd2"/>
              </a:cxn>
            </a:cxnLst>
            <a:rect l="0" t="0" r="r" b="b"/>
            <a:pathLst>
              <a:path w="21600" h="21600" extrusionOk="0">
                <a:moveTo>
                  <a:pt x="20963" y="21600"/>
                </a:moveTo>
                <a:cubicBezTo>
                  <a:pt x="14974" y="21600"/>
                  <a:pt x="9487" y="18518"/>
                  <a:pt x="5058" y="12653"/>
                </a:cubicBezTo>
                <a:cubicBezTo>
                  <a:pt x="1664" y="8159"/>
                  <a:pt x="66" y="3546"/>
                  <a:pt x="0" y="3352"/>
                </a:cubicBezTo>
                <a:lnTo>
                  <a:pt x="2789" y="1683"/>
                </a:lnTo>
                <a:lnTo>
                  <a:pt x="5573" y="0"/>
                </a:lnTo>
                <a:cubicBezTo>
                  <a:pt x="5586" y="36"/>
                  <a:pt x="6865" y="3653"/>
                  <a:pt x="9529" y="7112"/>
                </a:cubicBezTo>
                <a:cubicBezTo>
                  <a:pt x="12916" y="11508"/>
                  <a:pt x="16920" y="13656"/>
                  <a:pt x="21432" y="13491"/>
                </a:cubicBezTo>
                <a:lnTo>
                  <a:pt x="21600" y="21589"/>
                </a:lnTo>
                <a:cubicBezTo>
                  <a:pt x="21387" y="21596"/>
                  <a:pt x="21174" y="21600"/>
                  <a:pt x="20963" y="21600"/>
                </a:cubicBezTo>
                <a:close/>
              </a:path>
            </a:pathLst>
          </a:custGeom>
          <a:solidFill>
            <a:srgbClr val="004A9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4" name="Shape 1378">
            <a:extLst>
              <a:ext uri="{FF2B5EF4-FFF2-40B4-BE49-F238E27FC236}">
                <a16:creationId xmlns:a16="http://schemas.microsoft.com/office/drawing/2014/main" id="{D59B6B9B-3FF9-31FA-9C45-45277EC5017A}"/>
              </a:ext>
            </a:extLst>
          </p:cNvPr>
          <p:cNvSpPr>
            <a:spLocks/>
          </p:cNvSpPr>
          <p:nvPr/>
        </p:nvSpPr>
        <p:spPr>
          <a:xfrm>
            <a:off x="4812556" y="1607129"/>
            <a:ext cx="509330" cy="506657"/>
          </a:xfrm>
          <a:custGeom>
            <a:avLst/>
            <a:gdLst/>
            <a:ahLst/>
            <a:cxnLst>
              <a:cxn ang="0">
                <a:pos x="wd2" y="hd2"/>
              </a:cxn>
              <a:cxn ang="5400000">
                <a:pos x="wd2" y="hd2"/>
              </a:cxn>
              <a:cxn ang="10800000">
                <a:pos x="wd2" y="hd2"/>
              </a:cxn>
              <a:cxn ang="16200000">
                <a:pos x="wd2" y="hd2"/>
              </a:cxn>
            </a:cxnLst>
            <a:rect l="0" t="0" r="r" b="b"/>
            <a:pathLst>
              <a:path w="21600" h="21600" extrusionOk="0">
                <a:moveTo>
                  <a:pt x="10856" y="0"/>
                </a:moveTo>
                <a:cubicBezTo>
                  <a:pt x="10838" y="0"/>
                  <a:pt x="10819" y="1"/>
                  <a:pt x="10800" y="2"/>
                </a:cubicBezTo>
                <a:cubicBezTo>
                  <a:pt x="10781" y="1"/>
                  <a:pt x="10762" y="0"/>
                  <a:pt x="10743" y="0"/>
                </a:cubicBezTo>
                <a:cubicBezTo>
                  <a:pt x="4810" y="0"/>
                  <a:pt x="0" y="4835"/>
                  <a:pt x="0" y="10800"/>
                </a:cubicBezTo>
                <a:cubicBezTo>
                  <a:pt x="0" y="16765"/>
                  <a:pt x="4810" y="21600"/>
                  <a:pt x="10743" y="21600"/>
                </a:cubicBezTo>
                <a:cubicBezTo>
                  <a:pt x="10762" y="21600"/>
                  <a:pt x="10781" y="21599"/>
                  <a:pt x="10800" y="21598"/>
                </a:cubicBezTo>
                <a:cubicBezTo>
                  <a:pt x="10819" y="21599"/>
                  <a:pt x="10838" y="21600"/>
                  <a:pt x="10856" y="21600"/>
                </a:cubicBezTo>
                <a:cubicBezTo>
                  <a:pt x="16790" y="21600"/>
                  <a:pt x="21600" y="16765"/>
                  <a:pt x="21600" y="10800"/>
                </a:cubicBezTo>
                <a:cubicBezTo>
                  <a:pt x="21600" y="4835"/>
                  <a:pt x="16790" y="0"/>
                  <a:pt x="10856" y="0"/>
                </a:cubicBezTo>
                <a:close/>
              </a:path>
            </a:pathLst>
          </a:custGeom>
          <a:solidFill>
            <a:srgbClr val="F57F2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5" name="Shape 1379">
            <a:extLst>
              <a:ext uri="{FF2B5EF4-FFF2-40B4-BE49-F238E27FC236}">
                <a16:creationId xmlns:a16="http://schemas.microsoft.com/office/drawing/2014/main" id="{30E88D6D-6839-8A45-AD74-20DD00073398}"/>
              </a:ext>
            </a:extLst>
          </p:cNvPr>
          <p:cNvSpPr>
            <a:spLocks/>
          </p:cNvSpPr>
          <p:nvPr/>
        </p:nvSpPr>
        <p:spPr>
          <a:xfrm>
            <a:off x="4821237" y="2199665"/>
            <a:ext cx="493823" cy="7613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57F2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6" name="Shape 1380">
            <a:extLst>
              <a:ext uri="{FF2B5EF4-FFF2-40B4-BE49-F238E27FC236}">
                <a16:creationId xmlns:a16="http://schemas.microsoft.com/office/drawing/2014/main" id="{D2EE50FD-1707-5FEA-CE0A-8A2E5D62B241}"/>
              </a:ext>
            </a:extLst>
          </p:cNvPr>
          <p:cNvSpPr>
            <a:spLocks/>
          </p:cNvSpPr>
          <p:nvPr/>
        </p:nvSpPr>
        <p:spPr>
          <a:xfrm>
            <a:off x="4384975" y="2199665"/>
            <a:ext cx="587111" cy="443456"/>
          </a:xfrm>
          <a:custGeom>
            <a:avLst/>
            <a:gdLst/>
            <a:ahLst/>
            <a:cxnLst>
              <a:cxn ang="0">
                <a:pos x="wd2" y="hd2"/>
              </a:cxn>
              <a:cxn ang="5400000">
                <a:pos x="wd2" y="hd2"/>
              </a:cxn>
              <a:cxn ang="10800000">
                <a:pos x="wd2" y="hd2"/>
              </a:cxn>
              <a:cxn ang="16200000">
                <a:pos x="wd2" y="hd2"/>
              </a:cxn>
            </a:cxnLst>
            <a:rect l="0" t="0" r="r" b="b"/>
            <a:pathLst>
              <a:path w="21600" h="21600" extrusionOk="0">
                <a:moveTo>
                  <a:pt x="637" y="21600"/>
                </a:moveTo>
                <a:cubicBezTo>
                  <a:pt x="425" y="21600"/>
                  <a:pt x="213" y="21596"/>
                  <a:pt x="0" y="21588"/>
                </a:cubicBezTo>
                <a:lnTo>
                  <a:pt x="168" y="13486"/>
                </a:lnTo>
                <a:cubicBezTo>
                  <a:pt x="11154" y="13885"/>
                  <a:pt x="15974" y="139"/>
                  <a:pt x="16022" y="0"/>
                </a:cubicBezTo>
                <a:lnTo>
                  <a:pt x="21600" y="3340"/>
                </a:lnTo>
                <a:cubicBezTo>
                  <a:pt x="21533" y="3534"/>
                  <a:pt x="19936" y="8150"/>
                  <a:pt x="16542" y="12647"/>
                </a:cubicBezTo>
                <a:cubicBezTo>
                  <a:pt x="12113" y="18515"/>
                  <a:pt x="6626" y="21600"/>
                  <a:pt x="637" y="21600"/>
                </a:cubicBezTo>
                <a:close/>
              </a:path>
            </a:pathLst>
          </a:custGeom>
          <a:solidFill>
            <a:srgbClr val="F57F2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7" name="Shape 1381">
            <a:extLst>
              <a:ext uri="{FF2B5EF4-FFF2-40B4-BE49-F238E27FC236}">
                <a16:creationId xmlns:a16="http://schemas.microsoft.com/office/drawing/2014/main" id="{07077D5F-9BB7-3442-421D-D1223147E7CD}"/>
              </a:ext>
            </a:extLst>
          </p:cNvPr>
          <p:cNvSpPr>
            <a:spLocks/>
          </p:cNvSpPr>
          <p:nvPr/>
        </p:nvSpPr>
        <p:spPr>
          <a:xfrm>
            <a:off x="5164170" y="2201836"/>
            <a:ext cx="587106" cy="443744"/>
          </a:xfrm>
          <a:custGeom>
            <a:avLst/>
            <a:gdLst/>
            <a:ahLst/>
            <a:cxnLst>
              <a:cxn ang="0">
                <a:pos x="wd2" y="hd2"/>
              </a:cxn>
              <a:cxn ang="5400000">
                <a:pos x="wd2" y="hd2"/>
              </a:cxn>
              <a:cxn ang="10800000">
                <a:pos x="wd2" y="hd2"/>
              </a:cxn>
              <a:cxn ang="16200000">
                <a:pos x="wd2" y="hd2"/>
              </a:cxn>
            </a:cxnLst>
            <a:rect l="0" t="0" r="r" b="b"/>
            <a:pathLst>
              <a:path w="21600" h="21600" extrusionOk="0">
                <a:moveTo>
                  <a:pt x="20963" y="21600"/>
                </a:moveTo>
                <a:cubicBezTo>
                  <a:pt x="14974" y="21600"/>
                  <a:pt x="9487" y="18518"/>
                  <a:pt x="5058" y="12653"/>
                </a:cubicBezTo>
                <a:cubicBezTo>
                  <a:pt x="1664" y="8159"/>
                  <a:pt x="66" y="3546"/>
                  <a:pt x="0" y="3352"/>
                </a:cubicBezTo>
                <a:lnTo>
                  <a:pt x="2789" y="1684"/>
                </a:lnTo>
                <a:lnTo>
                  <a:pt x="5573" y="0"/>
                </a:lnTo>
                <a:cubicBezTo>
                  <a:pt x="5586" y="36"/>
                  <a:pt x="6865" y="3653"/>
                  <a:pt x="9529" y="7112"/>
                </a:cubicBezTo>
                <a:cubicBezTo>
                  <a:pt x="12916" y="11509"/>
                  <a:pt x="16923" y="13655"/>
                  <a:pt x="21432" y="13491"/>
                </a:cubicBezTo>
                <a:lnTo>
                  <a:pt x="21600" y="21589"/>
                </a:lnTo>
                <a:cubicBezTo>
                  <a:pt x="21387" y="21596"/>
                  <a:pt x="21175" y="21600"/>
                  <a:pt x="20963" y="21600"/>
                </a:cubicBezTo>
                <a:close/>
              </a:path>
            </a:pathLst>
          </a:custGeom>
          <a:solidFill>
            <a:srgbClr val="F57F20"/>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8" name="Shape 1382">
            <a:extLst>
              <a:ext uri="{FF2B5EF4-FFF2-40B4-BE49-F238E27FC236}">
                <a16:creationId xmlns:a16="http://schemas.microsoft.com/office/drawing/2014/main" id="{0B2FD101-C527-031A-9415-186D783A85DE}"/>
              </a:ext>
            </a:extLst>
          </p:cNvPr>
          <p:cNvSpPr>
            <a:spLocks/>
          </p:cNvSpPr>
          <p:nvPr/>
        </p:nvSpPr>
        <p:spPr>
          <a:xfrm>
            <a:off x="3328539" y="2199665"/>
            <a:ext cx="493833" cy="7613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025E32"/>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29" name="Shape 1383">
            <a:extLst>
              <a:ext uri="{FF2B5EF4-FFF2-40B4-BE49-F238E27FC236}">
                <a16:creationId xmlns:a16="http://schemas.microsoft.com/office/drawing/2014/main" id="{42F73768-AEF7-90B7-67B5-4FB51C72DF77}"/>
              </a:ext>
            </a:extLst>
          </p:cNvPr>
          <p:cNvSpPr>
            <a:spLocks/>
          </p:cNvSpPr>
          <p:nvPr/>
        </p:nvSpPr>
        <p:spPr>
          <a:xfrm>
            <a:off x="5611286" y="2199665"/>
            <a:ext cx="493831" cy="7613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5423"/>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0" name="Shape 1384">
            <a:extLst>
              <a:ext uri="{FF2B5EF4-FFF2-40B4-BE49-F238E27FC236}">
                <a16:creationId xmlns:a16="http://schemas.microsoft.com/office/drawing/2014/main" id="{FE817FCA-9C43-2E3B-8143-9A4D318ABC1F}"/>
              </a:ext>
            </a:extLst>
          </p:cNvPr>
          <p:cNvSpPr>
            <a:spLocks/>
          </p:cNvSpPr>
          <p:nvPr/>
        </p:nvSpPr>
        <p:spPr>
          <a:xfrm>
            <a:off x="1593716" y="3211605"/>
            <a:ext cx="875015" cy="2232141"/>
          </a:xfrm>
          <a:prstGeom prst="roundRect">
            <a:avLst>
              <a:gd name="adj" fmla="val 0"/>
            </a:avLst>
          </a:prstGeom>
          <a:solidFill>
            <a:srgbClr val="004A90"/>
          </a:solidFill>
          <a:ln w="12700">
            <a:miter lim="400000"/>
          </a:ln>
        </p:spPr>
        <p:txBody>
          <a:bodyPr lIns="14288" tIns="14288" rIns="14288" bIns="14288" anchor="ctr"/>
          <a:lstStyle/>
          <a:p>
            <a:pPr algn="ctr"/>
            <a:r>
              <a:rPr lang="en-GB" sz="1000" cap="none" dirty="0">
                <a:solidFill>
                  <a:schemeClr val="bg1"/>
                </a:solidFill>
              </a:rPr>
              <a:t>Providing a global platform for national authorities to collaborate across boarders and regions to develop better tools and practices for the recognition of higher qualifications</a:t>
            </a:r>
          </a:p>
        </p:txBody>
      </p:sp>
      <p:sp>
        <p:nvSpPr>
          <p:cNvPr id="31" name="Shape 1386">
            <a:extLst>
              <a:ext uri="{FF2B5EF4-FFF2-40B4-BE49-F238E27FC236}">
                <a16:creationId xmlns:a16="http://schemas.microsoft.com/office/drawing/2014/main" id="{BF489565-CEFA-5862-4F29-F6A13A043569}"/>
              </a:ext>
            </a:extLst>
          </p:cNvPr>
          <p:cNvSpPr>
            <a:spLocks/>
          </p:cNvSpPr>
          <p:nvPr/>
        </p:nvSpPr>
        <p:spPr>
          <a:xfrm>
            <a:off x="2896998" y="3211606"/>
            <a:ext cx="875015" cy="2232140"/>
          </a:xfrm>
          <a:prstGeom prst="roundRect">
            <a:avLst>
              <a:gd name="adj" fmla="val 0"/>
            </a:avLst>
          </a:prstGeom>
          <a:solidFill>
            <a:srgbClr val="025E32"/>
          </a:solidFill>
          <a:ln w="12700">
            <a:miter lim="400000"/>
          </a:ln>
        </p:spPr>
        <p:txBody>
          <a:bodyPr lIns="14288" tIns="14288" rIns="14288" bIns="14288" anchor="ctr"/>
          <a:lstStyle/>
          <a:p>
            <a:pPr algn="ctr"/>
            <a:r>
              <a:rPr lang="en-GB" sz="1000" cap="none" dirty="0">
                <a:solidFill>
                  <a:schemeClr val="bg1"/>
                </a:solidFill>
              </a:rPr>
              <a:t>Facilitating the recognition of qualifications and mobility of students, teachers and researchers worldwide</a:t>
            </a:r>
            <a:endParaRPr lang="en-ZA" sz="1000" cap="none" dirty="0">
              <a:solidFill>
                <a:schemeClr val="bg1"/>
              </a:solidFill>
            </a:endParaRPr>
          </a:p>
        </p:txBody>
      </p:sp>
      <p:sp>
        <p:nvSpPr>
          <p:cNvPr id="32" name="Shape 1388">
            <a:extLst>
              <a:ext uri="{FF2B5EF4-FFF2-40B4-BE49-F238E27FC236}">
                <a16:creationId xmlns:a16="http://schemas.microsoft.com/office/drawing/2014/main" id="{BB502AC1-B103-133B-159A-DE7CEE2796BA}"/>
              </a:ext>
            </a:extLst>
          </p:cNvPr>
          <p:cNvSpPr>
            <a:spLocks/>
          </p:cNvSpPr>
          <p:nvPr/>
        </p:nvSpPr>
        <p:spPr>
          <a:xfrm>
            <a:off x="4949757" y="3211606"/>
            <a:ext cx="875015" cy="2232140"/>
          </a:xfrm>
          <a:prstGeom prst="roundRect">
            <a:avLst>
              <a:gd name="adj" fmla="val 0"/>
            </a:avLst>
          </a:prstGeom>
          <a:solidFill>
            <a:srgbClr val="F57F20"/>
          </a:solidFill>
          <a:ln w="12700">
            <a:miter lim="400000"/>
          </a:ln>
        </p:spPr>
        <p:txBody>
          <a:bodyPr lIns="14288" tIns="14288" rIns="14288" bIns="14288" anchor="ctr"/>
          <a:lstStyle/>
          <a:p>
            <a:pPr algn="ctr"/>
            <a:r>
              <a:rPr lang="en-GB" sz="1000" cap="none" dirty="0">
                <a:solidFill>
                  <a:schemeClr val="bg1"/>
                </a:solidFill>
              </a:rPr>
              <a:t>Establishing universal principles for improving recognition practices</a:t>
            </a:r>
            <a:endParaRPr lang="en-ZA" sz="1000" cap="none" dirty="0">
              <a:solidFill>
                <a:schemeClr val="bg1"/>
              </a:solidFill>
            </a:endParaRPr>
          </a:p>
        </p:txBody>
      </p:sp>
      <p:sp>
        <p:nvSpPr>
          <p:cNvPr id="33" name="Shape 1390">
            <a:extLst>
              <a:ext uri="{FF2B5EF4-FFF2-40B4-BE49-F238E27FC236}">
                <a16:creationId xmlns:a16="http://schemas.microsoft.com/office/drawing/2014/main" id="{55DEF255-461E-4416-043B-004CF0AA9A16}"/>
              </a:ext>
            </a:extLst>
          </p:cNvPr>
          <p:cNvSpPr>
            <a:spLocks/>
          </p:cNvSpPr>
          <p:nvPr/>
        </p:nvSpPr>
        <p:spPr>
          <a:xfrm>
            <a:off x="6252690" y="3211605"/>
            <a:ext cx="875015" cy="2282827"/>
          </a:xfrm>
          <a:prstGeom prst="roundRect">
            <a:avLst>
              <a:gd name="adj" fmla="val 0"/>
            </a:avLst>
          </a:prstGeom>
          <a:solidFill>
            <a:srgbClr val="9B5423"/>
          </a:solidFill>
          <a:ln w="12700">
            <a:miter lim="400000"/>
          </a:ln>
        </p:spPr>
        <p:txBody>
          <a:bodyPr lIns="14288" tIns="14288" rIns="14288" bIns="14288" anchor="ctr"/>
          <a:lstStyle/>
          <a:p>
            <a:pPr algn="ctr"/>
            <a:r>
              <a:rPr lang="en-GB" sz="1000" cap="none" dirty="0">
                <a:solidFill>
                  <a:schemeClr val="bg1"/>
                </a:solidFill>
              </a:rPr>
              <a:t>Opening up</a:t>
            </a:r>
            <a:br>
              <a:rPr lang="en-GB" sz="1000" cap="none" dirty="0">
                <a:solidFill>
                  <a:schemeClr val="bg1"/>
                </a:solidFill>
              </a:rPr>
            </a:br>
            <a:r>
              <a:rPr lang="en-GB" sz="1000" cap="none" dirty="0">
                <a:solidFill>
                  <a:schemeClr val="bg1"/>
                </a:solidFill>
              </a:rPr>
              <a:t>inter-regional academic mobility</a:t>
            </a:r>
          </a:p>
        </p:txBody>
      </p:sp>
      <p:sp>
        <p:nvSpPr>
          <p:cNvPr id="34" name="Shape 1371">
            <a:extLst>
              <a:ext uri="{FF2B5EF4-FFF2-40B4-BE49-F238E27FC236}">
                <a16:creationId xmlns:a16="http://schemas.microsoft.com/office/drawing/2014/main" id="{3B1D2ABC-75EF-70C3-CF6A-7D4BA4DC3711}"/>
              </a:ext>
            </a:extLst>
          </p:cNvPr>
          <p:cNvSpPr>
            <a:spLocks/>
          </p:cNvSpPr>
          <p:nvPr/>
        </p:nvSpPr>
        <p:spPr>
          <a:xfrm>
            <a:off x="4097584" y="1626483"/>
            <a:ext cx="509324" cy="506657"/>
          </a:xfrm>
          <a:custGeom>
            <a:avLst/>
            <a:gdLst/>
            <a:ahLst/>
            <a:cxnLst>
              <a:cxn ang="0">
                <a:pos x="wd2" y="hd2"/>
              </a:cxn>
              <a:cxn ang="5400000">
                <a:pos x="wd2" y="hd2"/>
              </a:cxn>
              <a:cxn ang="10800000">
                <a:pos x="wd2" y="hd2"/>
              </a:cxn>
              <a:cxn ang="16200000">
                <a:pos x="wd2" y="hd2"/>
              </a:cxn>
            </a:cxnLst>
            <a:rect l="0" t="0" r="r" b="b"/>
            <a:pathLst>
              <a:path w="21600" h="21600" extrusionOk="0">
                <a:moveTo>
                  <a:pt x="10857" y="0"/>
                </a:moveTo>
                <a:cubicBezTo>
                  <a:pt x="10838" y="0"/>
                  <a:pt x="10819" y="1"/>
                  <a:pt x="10800" y="2"/>
                </a:cubicBezTo>
                <a:cubicBezTo>
                  <a:pt x="10781" y="1"/>
                  <a:pt x="10762" y="0"/>
                  <a:pt x="10743" y="0"/>
                </a:cubicBezTo>
                <a:cubicBezTo>
                  <a:pt x="4810" y="0"/>
                  <a:pt x="0" y="4835"/>
                  <a:pt x="0" y="10800"/>
                </a:cubicBezTo>
                <a:cubicBezTo>
                  <a:pt x="0" y="16765"/>
                  <a:pt x="4810" y="21600"/>
                  <a:pt x="10743" y="21600"/>
                </a:cubicBezTo>
                <a:cubicBezTo>
                  <a:pt x="10762" y="21600"/>
                  <a:pt x="10781" y="21599"/>
                  <a:pt x="10800" y="21598"/>
                </a:cubicBezTo>
                <a:cubicBezTo>
                  <a:pt x="10819" y="21599"/>
                  <a:pt x="10838" y="21600"/>
                  <a:pt x="10857" y="21600"/>
                </a:cubicBezTo>
                <a:cubicBezTo>
                  <a:pt x="16790" y="21600"/>
                  <a:pt x="21600" y="16765"/>
                  <a:pt x="21600" y="10800"/>
                </a:cubicBezTo>
                <a:cubicBezTo>
                  <a:pt x="21600" y="4835"/>
                  <a:pt x="16790" y="0"/>
                  <a:pt x="10857" y="0"/>
                </a:cubicBezTo>
                <a:close/>
              </a:path>
            </a:pathLst>
          </a:custGeom>
          <a:solidFill>
            <a:srgbClr val="0076B9"/>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5" name="Shape 1377">
            <a:extLst>
              <a:ext uri="{FF2B5EF4-FFF2-40B4-BE49-F238E27FC236}">
                <a16:creationId xmlns:a16="http://schemas.microsoft.com/office/drawing/2014/main" id="{CF38700F-ED46-0D36-5C06-701B731A7C99}"/>
              </a:ext>
            </a:extLst>
          </p:cNvPr>
          <p:cNvSpPr>
            <a:spLocks/>
          </p:cNvSpPr>
          <p:nvPr/>
        </p:nvSpPr>
        <p:spPr>
          <a:xfrm>
            <a:off x="3687511" y="2223610"/>
            <a:ext cx="587115" cy="443742"/>
          </a:xfrm>
          <a:custGeom>
            <a:avLst/>
            <a:gdLst/>
            <a:ahLst/>
            <a:cxnLst>
              <a:cxn ang="0">
                <a:pos x="wd2" y="hd2"/>
              </a:cxn>
              <a:cxn ang="5400000">
                <a:pos x="wd2" y="hd2"/>
              </a:cxn>
              <a:cxn ang="10800000">
                <a:pos x="wd2" y="hd2"/>
              </a:cxn>
              <a:cxn ang="16200000">
                <a:pos x="wd2" y="hd2"/>
              </a:cxn>
            </a:cxnLst>
            <a:rect l="0" t="0" r="r" b="b"/>
            <a:pathLst>
              <a:path w="21600" h="21600" extrusionOk="0">
                <a:moveTo>
                  <a:pt x="20963" y="21600"/>
                </a:moveTo>
                <a:cubicBezTo>
                  <a:pt x="14974" y="21600"/>
                  <a:pt x="9487" y="18518"/>
                  <a:pt x="5058" y="12653"/>
                </a:cubicBezTo>
                <a:cubicBezTo>
                  <a:pt x="1664" y="8159"/>
                  <a:pt x="66" y="3546"/>
                  <a:pt x="0" y="3352"/>
                </a:cubicBezTo>
                <a:lnTo>
                  <a:pt x="2789" y="1683"/>
                </a:lnTo>
                <a:lnTo>
                  <a:pt x="5573" y="0"/>
                </a:lnTo>
                <a:cubicBezTo>
                  <a:pt x="5586" y="36"/>
                  <a:pt x="6865" y="3653"/>
                  <a:pt x="9529" y="7112"/>
                </a:cubicBezTo>
                <a:cubicBezTo>
                  <a:pt x="12916" y="11508"/>
                  <a:pt x="16920" y="13656"/>
                  <a:pt x="21432" y="13491"/>
                </a:cubicBezTo>
                <a:lnTo>
                  <a:pt x="21600" y="21589"/>
                </a:lnTo>
                <a:cubicBezTo>
                  <a:pt x="21387" y="21596"/>
                  <a:pt x="21174" y="21600"/>
                  <a:pt x="20963" y="21600"/>
                </a:cubicBezTo>
                <a:close/>
              </a:path>
            </a:pathLst>
          </a:custGeom>
          <a:solidFill>
            <a:srgbClr val="025E32"/>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36" name="Shape 1365">
            <a:extLst>
              <a:ext uri="{FF2B5EF4-FFF2-40B4-BE49-F238E27FC236}">
                <a16:creationId xmlns:a16="http://schemas.microsoft.com/office/drawing/2014/main" id="{0D04E7D5-D63B-1493-A7E9-478698A9FC4A}"/>
              </a:ext>
            </a:extLst>
          </p:cNvPr>
          <p:cNvSpPr>
            <a:spLocks/>
          </p:cNvSpPr>
          <p:nvPr/>
        </p:nvSpPr>
        <p:spPr>
          <a:xfrm flipH="1">
            <a:off x="3934986" y="3007510"/>
            <a:ext cx="814119" cy="198121"/>
          </a:xfrm>
          <a:prstGeom prst="trapezoid">
            <a:avLst/>
          </a:prstGeom>
          <a:solidFill>
            <a:srgbClr val="FFFFFF"/>
          </a:solidFill>
          <a:ln w="63500">
            <a:solidFill>
              <a:srgbClr val="DCDEE0"/>
            </a:solidFill>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2250" dirty="0"/>
          </a:p>
        </p:txBody>
      </p:sp>
      <p:sp>
        <p:nvSpPr>
          <p:cNvPr id="37" name="Shape 1388">
            <a:extLst>
              <a:ext uri="{FF2B5EF4-FFF2-40B4-BE49-F238E27FC236}">
                <a16:creationId xmlns:a16="http://schemas.microsoft.com/office/drawing/2014/main" id="{E0FBD124-7367-FCC0-E086-FE4B38CE6455}"/>
              </a:ext>
            </a:extLst>
          </p:cNvPr>
          <p:cNvSpPr>
            <a:spLocks/>
          </p:cNvSpPr>
          <p:nvPr/>
        </p:nvSpPr>
        <p:spPr>
          <a:xfrm>
            <a:off x="3907959" y="3229862"/>
            <a:ext cx="875015" cy="2213884"/>
          </a:xfrm>
          <a:prstGeom prst="roundRect">
            <a:avLst>
              <a:gd name="adj" fmla="val 0"/>
            </a:avLst>
          </a:prstGeom>
          <a:solidFill>
            <a:srgbClr val="0076B9"/>
          </a:solidFill>
          <a:ln w="12700">
            <a:miter lim="400000"/>
          </a:ln>
        </p:spPr>
        <p:txBody>
          <a:bodyPr lIns="14288" tIns="14288" rIns="14288" bIns="14288" anchor="ctr"/>
          <a:lstStyle/>
          <a:p>
            <a:pPr algn="ctr"/>
            <a:r>
              <a:rPr lang="en-GB" sz="1000" cap="none" dirty="0">
                <a:solidFill>
                  <a:schemeClr val="bg1"/>
                </a:solidFill>
              </a:rPr>
              <a:t>Creating a global framework for fair, transparent and non-discriminatory recognition of higher education qualifications</a:t>
            </a:r>
          </a:p>
        </p:txBody>
      </p:sp>
      <p:sp>
        <p:nvSpPr>
          <p:cNvPr id="38" name="Shape 1382">
            <a:extLst>
              <a:ext uri="{FF2B5EF4-FFF2-40B4-BE49-F238E27FC236}">
                <a16:creationId xmlns:a16="http://schemas.microsoft.com/office/drawing/2014/main" id="{3079B4A6-F84E-FC2F-E666-08BB736437F6}"/>
              </a:ext>
            </a:extLst>
          </p:cNvPr>
          <p:cNvSpPr>
            <a:spLocks/>
          </p:cNvSpPr>
          <p:nvPr/>
        </p:nvSpPr>
        <p:spPr>
          <a:xfrm>
            <a:off x="4089331" y="2229906"/>
            <a:ext cx="493833" cy="7613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0076B9"/>
          </a:solidFill>
          <a:ln w="12700">
            <a:miter lim="400000"/>
          </a:ln>
        </p:spPr>
        <p:txBody>
          <a:bodyPr lIns="10716" tIns="10716" rIns="10716" bIns="10716" anchor="ctr"/>
          <a:lstStyle/>
          <a:p>
            <a:pPr algn="ctr">
              <a:defRPr sz="3200" cap="none">
                <a:solidFill>
                  <a:srgbClr val="FFFFFF"/>
                </a:solidFill>
                <a:latin typeface="+mn-lt"/>
                <a:ea typeface="+mn-ea"/>
                <a:cs typeface="+mn-cs"/>
                <a:sym typeface="Helvetica Light"/>
              </a:defRPr>
            </a:pPr>
            <a:endParaRPr sz="900" dirty="0"/>
          </a:p>
        </p:txBody>
      </p:sp>
      <p:sp>
        <p:nvSpPr>
          <p:cNvPr id="43" name="TextBox 42">
            <a:extLst>
              <a:ext uri="{FF2B5EF4-FFF2-40B4-BE49-F238E27FC236}">
                <a16:creationId xmlns:a16="http://schemas.microsoft.com/office/drawing/2014/main" id="{EE435C8D-4E11-CD6D-C639-AD0EF1F417F0}"/>
              </a:ext>
            </a:extLst>
          </p:cNvPr>
          <p:cNvSpPr txBox="1"/>
          <p:nvPr/>
        </p:nvSpPr>
        <p:spPr>
          <a:xfrm>
            <a:off x="136308" y="5455264"/>
            <a:ext cx="8784976" cy="1200329"/>
          </a:xfrm>
          <a:prstGeom prst="rect">
            <a:avLst/>
          </a:prstGeom>
          <a:noFill/>
        </p:spPr>
        <p:txBody>
          <a:bodyPr wrap="square">
            <a:spAutoFit/>
          </a:bodyPr>
          <a:lstStyle/>
          <a:p>
            <a:r>
              <a:rPr lang="en-GB" sz="1200" dirty="0"/>
              <a:t>The Global Convention is the first United Nations higher education treaty with global scope, which offers the opportunity for a common commitment to establish mechanisms for the assessment and recognition of diplomas, certificates and qualifications in a transparent, consistent, timely and reliable manner </a:t>
            </a:r>
          </a:p>
          <a:p>
            <a:endParaRPr lang="en-GB" sz="1200" dirty="0"/>
          </a:p>
          <a:p>
            <a:r>
              <a:rPr lang="en-GB" sz="1200" dirty="0"/>
              <a:t>The Global Convention received its 20</a:t>
            </a:r>
            <a:r>
              <a:rPr lang="en-GB" sz="1200" baseline="30000" dirty="0"/>
              <a:t>th</a:t>
            </a:r>
            <a:r>
              <a:rPr lang="en-GB" sz="1200" dirty="0"/>
              <a:t> ratification on 5 December 2022, and will enter into force on 5 March 2023. As of January 2023, 21 countries have ratified</a:t>
            </a:r>
          </a:p>
        </p:txBody>
      </p:sp>
      <p:sp>
        <p:nvSpPr>
          <p:cNvPr id="44" name="Title 1">
            <a:extLst>
              <a:ext uri="{FF2B5EF4-FFF2-40B4-BE49-F238E27FC236}">
                <a16:creationId xmlns:a16="http://schemas.microsoft.com/office/drawing/2014/main" id="{F865EB8F-2200-F3D1-8B71-219A332FCF32}"/>
              </a:ext>
            </a:extLst>
          </p:cNvPr>
          <p:cNvSpPr>
            <a:spLocks noGrp="1"/>
          </p:cNvSpPr>
          <p:nvPr>
            <p:ph type="title"/>
          </p:nvPr>
        </p:nvSpPr>
        <p:spPr>
          <a:xfrm>
            <a:off x="413996" y="31443"/>
            <a:ext cx="8229600" cy="792088"/>
          </a:xfrm>
        </p:spPr>
        <p:txBody>
          <a:bodyPr/>
          <a:lstStyle/>
          <a:p>
            <a:r>
              <a:rPr lang="en-GB" b="1" dirty="0"/>
              <a:t>THE GLOBAL CONVENTION</a:t>
            </a:r>
            <a:endParaRPr lang="en-ZA" dirty="0"/>
          </a:p>
        </p:txBody>
      </p:sp>
    </p:spTree>
    <p:extLst>
      <p:ext uri="{BB962C8B-B14F-4D97-AF65-F5344CB8AC3E}">
        <p14:creationId xmlns:p14="http://schemas.microsoft.com/office/powerpoint/2010/main" val="3933162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3364</Words>
  <Application>Microsoft Office PowerPoint</Application>
  <PresentationFormat>On-screen Show (4:3)</PresentationFormat>
  <Paragraphs>260</Paragraphs>
  <Slides>30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Calibri Light</vt:lpstr>
      <vt:lpstr>Courier New</vt:lpstr>
      <vt:lpstr>Helvetica</vt:lpstr>
      <vt:lpstr>Inter</vt:lpstr>
      <vt:lpstr>Nordique Inline</vt:lpstr>
      <vt:lpstr>Open Sans</vt:lpstr>
      <vt:lpstr>Oswald DemiBold</vt:lpstr>
      <vt:lpstr>Verdana</vt:lpstr>
      <vt:lpstr>Office Theme</vt:lpstr>
      <vt:lpstr>1_Office Theme</vt:lpstr>
      <vt:lpstr> Global Convention on the Recognition of Qualifications concerning Higher Education</vt:lpstr>
      <vt:lpstr>Purpose</vt:lpstr>
      <vt:lpstr>Outline of the Presentation</vt:lpstr>
      <vt:lpstr>PowerPoint Presentation</vt:lpstr>
      <vt:lpstr>Timeline</vt:lpstr>
      <vt:lpstr>PowerPoint Presentation</vt:lpstr>
      <vt:lpstr>REGIONAL CONVENTIONS</vt:lpstr>
      <vt:lpstr>PowerPoint Presentation</vt:lpstr>
      <vt:lpstr>THE GLOBAL CONVENTION</vt:lpstr>
      <vt:lpstr>PowerPoint Presentation</vt:lpstr>
      <vt:lpstr>PowerPoint Presentation</vt:lpstr>
      <vt:lpstr>PowerPoint Presentation</vt:lpstr>
      <vt:lpstr>PowerPoint Presentation</vt:lpstr>
      <vt:lpstr>Strategic Focus of the Convention in South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forward</vt:lpstr>
      <vt:lpstr>PowerPoint Presentation</vt:lpstr>
      <vt:lpstr>ANNEXURES</vt:lpstr>
      <vt:lpstr>RECOMMENDATION</vt:lpstr>
    </vt:vector>
  </TitlesOfParts>
  <Company>African Graphix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Leruo Sandamela</dc:creator>
  <cp:lastModifiedBy>Mohlamme, David</cp:lastModifiedBy>
  <cp:revision>143</cp:revision>
  <cp:lastPrinted>2023-02-07T11:17:55Z</cp:lastPrinted>
  <dcterms:created xsi:type="dcterms:W3CDTF">2010-05-07T06:42:18Z</dcterms:created>
  <dcterms:modified xsi:type="dcterms:W3CDTF">2023-02-10T11:36:53Z</dcterms:modified>
</cp:coreProperties>
</file>