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5"/>
  </p:sldMasterIdLst>
  <p:notesMasterIdLst>
    <p:notesMasterId r:id="rId91"/>
  </p:notesMasterIdLst>
  <p:sldIdLst>
    <p:sldId id="256" r:id="rId6"/>
    <p:sldId id="257" r:id="rId7"/>
    <p:sldId id="479" r:id="rId8"/>
    <p:sldId id="480" r:id="rId9"/>
    <p:sldId id="388" r:id="rId10"/>
    <p:sldId id="434" r:id="rId11"/>
    <p:sldId id="263" r:id="rId12"/>
    <p:sldId id="261" r:id="rId13"/>
    <p:sldId id="273" r:id="rId14"/>
    <p:sldId id="266" r:id="rId15"/>
    <p:sldId id="288" r:id="rId16"/>
    <p:sldId id="287" r:id="rId17"/>
    <p:sldId id="290" r:id="rId18"/>
    <p:sldId id="275" r:id="rId19"/>
    <p:sldId id="271" r:id="rId20"/>
    <p:sldId id="262" r:id="rId21"/>
    <p:sldId id="468" r:id="rId22"/>
    <p:sldId id="469" r:id="rId23"/>
    <p:sldId id="470" r:id="rId24"/>
    <p:sldId id="265" r:id="rId25"/>
    <p:sldId id="267" r:id="rId26"/>
    <p:sldId id="471" r:id="rId27"/>
    <p:sldId id="472" r:id="rId28"/>
    <p:sldId id="474" r:id="rId29"/>
    <p:sldId id="285" r:id="rId30"/>
    <p:sldId id="286" r:id="rId31"/>
    <p:sldId id="270" r:id="rId32"/>
    <p:sldId id="487" r:id="rId33"/>
    <p:sldId id="276" r:id="rId34"/>
    <p:sldId id="365" r:id="rId35"/>
    <p:sldId id="277" r:id="rId36"/>
    <p:sldId id="278" r:id="rId37"/>
    <p:sldId id="279" r:id="rId38"/>
    <p:sldId id="280" r:id="rId39"/>
    <p:sldId id="476" r:id="rId40"/>
    <p:sldId id="488" r:id="rId41"/>
    <p:sldId id="281" r:id="rId42"/>
    <p:sldId id="475" r:id="rId43"/>
    <p:sldId id="282" r:id="rId44"/>
    <p:sldId id="283" r:id="rId45"/>
    <p:sldId id="350" r:id="rId46"/>
    <p:sldId id="351" r:id="rId47"/>
    <p:sldId id="352" r:id="rId48"/>
    <p:sldId id="399" r:id="rId49"/>
    <p:sldId id="400" r:id="rId50"/>
    <p:sldId id="401" r:id="rId51"/>
    <p:sldId id="404" r:id="rId52"/>
    <p:sldId id="406" r:id="rId53"/>
    <p:sldId id="477" r:id="rId54"/>
    <p:sldId id="407" r:id="rId55"/>
    <p:sldId id="408" r:id="rId56"/>
    <p:sldId id="409" r:id="rId57"/>
    <p:sldId id="410" r:id="rId58"/>
    <p:sldId id="411" r:id="rId59"/>
    <p:sldId id="412" r:id="rId60"/>
    <p:sldId id="486" r:id="rId61"/>
    <p:sldId id="308" r:id="rId62"/>
    <p:sldId id="309" r:id="rId63"/>
    <p:sldId id="413" r:id="rId64"/>
    <p:sldId id="481" r:id="rId65"/>
    <p:sldId id="414" r:id="rId66"/>
    <p:sldId id="482" r:id="rId67"/>
    <p:sldId id="416" r:id="rId68"/>
    <p:sldId id="417" r:id="rId69"/>
    <p:sldId id="483" r:id="rId70"/>
    <p:sldId id="419" r:id="rId71"/>
    <p:sldId id="484" r:id="rId72"/>
    <p:sldId id="420" r:id="rId73"/>
    <p:sldId id="421" r:id="rId74"/>
    <p:sldId id="422" r:id="rId75"/>
    <p:sldId id="423" r:id="rId76"/>
    <p:sldId id="485" r:id="rId77"/>
    <p:sldId id="424" r:id="rId78"/>
    <p:sldId id="425" r:id="rId79"/>
    <p:sldId id="426" r:id="rId80"/>
    <p:sldId id="489" r:id="rId81"/>
    <p:sldId id="300" r:id="rId82"/>
    <p:sldId id="370" r:id="rId83"/>
    <p:sldId id="427" r:id="rId84"/>
    <p:sldId id="428" r:id="rId85"/>
    <p:sldId id="429" r:id="rId86"/>
    <p:sldId id="430" r:id="rId87"/>
    <p:sldId id="431" r:id="rId88"/>
    <p:sldId id="432" r:id="rId89"/>
    <p:sldId id="433"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5A2DBB-D130-4257-B86A-12F1025F7C7C}" v="15" dt="2023-02-03T07:13:53.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32" autoAdjust="0"/>
    <p:restoredTop sz="94650"/>
  </p:normalViewPr>
  <p:slideViewPr>
    <p:cSldViewPr snapToGrid="0" snapToObjects="1">
      <p:cViewPr varScale="1">
        <p:scale>
          <a:sx n="63" d="100"/>
          <a:sy n="63" d="100"/>
        </p:scale>
        <p:origin x="66" y="1032"/>
      </p:cViewPr>
      <p:guideLst>
        <p:guide orient="horz" pos="1049"/>
        <p:guide pos="2880"/>
        <p:guide orient="horz" pos="777"/>
        <p:guide orient="horz" pos="15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microsoft.com/office/2016/11/relationships/changesInfo" Target="changesInfos/changesInfo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viewProps" Target="view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tza Badenhorst" userId="5dbf7fe7-dd4b-48d9-93f7-766ed82d0eb8" providerId="ADAL" clId="{755A2DBB-D130-4257-B86A-12F1025F7C7C}"/>
    <pc:docChg chg="undo custSel addSld delSld modSld sldOrd">
      <pc:chgData name="Maritza Badenhorst" userId="5dbf7fe7-dd4b-48d9-93f7-766ed82d0eb8" providerId="ADAL" clId="{755A2DBB-D130-4257-B86A-12F1025F7C7C}" dt="2023-02-03T07:13:53.853" v="140"/>
      <pc:docMkLst>
        <pc:docMk/>
      </pc:docMkLst>
      <pc:sldChg chg="add">
        <pc:chgData name="Maritza Badenhorst" userId="5dbf7fe7-dd4b-48d9-93f7-766ed82d0eb8" providerId="ADAL" clId="{755A2DBB-D130-4257-B86A-12F1025F7C7C}" dt="2023-02-03T05:50:08.318" v="5"/>
        <pc:sldMkLst>
          <pc:docMk/>
          <pc:sldMk cId="532800667" sldId="261"/>
        </pc:sldMkLst>
      </pc:sldChg>
      <pc:sldChg chg="del">
        <pc:chgData name="Maritza Badenhorst" userId="5dbf7fe7-dd4b-48d9-93f7-766ed82d0eb8" providerId="ADAL" clId="{755A2DBB-D130-4257-B86A-12F1025F7C7C}" dt="2023-02-03T05:49:22.519" v="2" actId="47"/>
        <pc:sldMkLst>
          <pc:docMk/>
          <pc:sldMk cId="728696401" sldId="261"/>
        </pc:sldMkLst>
      </pc:sldChg>
      <pc:sldChg chg="add">
        <pc:chgData name="Maritza Badenhorst" userId="5dbf7fe7-dd4b-48d9-93f7-766ed82d0eb8" providerId="ADAL" clId="{755A2DBB-D130-4257-B86A-12F1025F7C7C}" dt="2023-02-03T05:50:08.318" v="5"/>
        <pc:sldMkLst>
          <pc:docMk/>
          <pc:sldMk cId="793097032" sldId="262"/>
        </pc:sldMkLst>
      </pc:sldChg>
      <pc:sldChg chg="add">
        <pc:chgData name="Maritza Badenhorst" userId="5dbf7fe7-dd4b-48d9-93f7-766ed82d0eb8" providerId="ADAL" clId="{755A2DBB-D130-4257-B86A-12F1025F7C7C}" dt="2023-02-03T05:50:08.318" v="5"/>
        <pc:sldMkLst>
          <pc:docMk/>
          <pc:sldMk cId="1042821291" sldId="263"/>
        </pc:sldMkLst>
      </pc:sldChg>
      <pc:sldChg chg="add">
        <pc:chgData name="Maritza Badenhorst" userId="5dbf7fe7-dd4b-48d9-93f7-766ed82d0eb8" providerId="ADAL" clId="{755A2DBB-D130-4257-B86A-12F1025F7C7C}" dt="2023-02-03T05:50:08.318" v="5"/>
        <pc:sldMkLst>
          <pc:docMk/>
          <pc:sldMk cId="2286637802" sldId="265"/>
        </pc:sldMkLst>
      </pc:sldChg>
      <pc:sldChg chg="add">
        <pc:chgData name="Maritza Badenhorst" userId="5dbf7fe7-dd4b-48d9-93f7-766ed82d0eb8" providerId="ADAL" clId="{755A2DBB-D130-4257-B86A-12F1025F7C7C}" dt="2023-02-03T05:50:08.318" v="5"/>
        <pc:sldMkLst>
          <pc:docMk/>
          <pc:sldMk cId="1731737509" sldId="266"/>
        </pc:sldMkLst>
      </pc:sldChg>
      <pc:sldChg chg="add">
        <pc:chgData name="Maritza Badenhorst" userId="5dbf7fe7-dd4b-48d9-93f7-766ed82d0eb8" providerId="ADAL" clId="{755A2DBB-D130-4257-B86A-12F1025F7C7C}" dt="2023-02-03T05:50:08.318" v="5"/>
        <pc:sldMkLst>
          <pc:docMk/>
          <pc:sldMk cId="1351259962" sldId="267"/>
        </pc:sldMkLst>
      </pc:sldChg>
      <pc:sldChg chg="add">
        <pc:chgData name="Maritza Badenhorst" userId="5dbf7fe7-dd4b-48d9-93f7-766ed82d0eb8" providerId="ADAL" clId="{755A2DBB-D130-4257-B86A-12F1025F7C7C}" dt="2023-02-03T05:50:08.318" v="5"/>
        <pc:sldMkLst>
          <pc:docMk/>
          <pc:sldMk cId="2463906317" sldId="270"/>
        </pc:sldMkLst>
      </pc:sldChg>
      <pc:sldChg chg="add">
        <pc:chgData name="Maritza Badenhorst" userId="5dbf7fe7-dd4b-48d9-93f7-766ed82d0eb8" providerId="ADAL" clId="{755A2DBB-D130-4257-B86A-12F1025F7C7C}" dt="2023-02-03T05:50:08.318" v="5"/>
        <pc:sldMkLst>
          <pc:docMk/>
          <pc:sldMk cId="4128357957" sldId="271"/>
        </pc:sldMkLst>
      </pc:sldChg>
      <pc:sldChg chg="add">
        <pc:chgData name="Maritza Badenhorst" userId="5dbf7fe7-dd4b-48d9-93f7-766ed82d0eb8" providerId="ADAL" clId="{755A2DBB-D130-4257-B86A-12F1025F7C7C}" dt="2023-02-03T05:50:08.318" v="5"/>
        <pc:sldMkLst>
          <pc:docMk/>
          <pc:sldMk cId="2917013788" sldId="273"/>
        </pc:sldMkLst>
      </pc:sldChg>
      <pc:sldChg chg="add">
        <pc:chgData name="Maritza Badenhorst" userId="5dbf7fe7-dd4b-48d9-93f7-766ed82d0eb8" providerId="ADAL" clId="{755A2DBB-D130-4257-B86A-12F1025F7C7C}" dt="2023-02-03T05:50:08.318" v="5"/>
        <pc:sldMkLst>
          <pc:docMk/>
          <pc:sldMk cId="998130354" sldId="274"/>
        </pc:sldMkLst>
      </pc:sldChg>
      <pc:sldChg chg="add">
        <pc:chgData name="Maritza Badenhorst" userId="5dbf7fe7-dd4b-48d9-93f7-766ed82d0eb8" providerId="ADAL" clId="{755A2DBB-D130-4257-B86A-12F1025F7C7C}" dt="2023-02-03T05:50:08.318" v="5"/>
        <pc:sldMkLst>
          <pc:docMk/>
          <pc:sldMk cId="3778497704" sldId="275"/>
        </pc:sldMkLst>
      </pc:sldChg>
      <pc:sldChg chg="addSp delSp modSp mod">
        <pc:chgData name="Maritza Badenhorst" userId="5dbf7fe7-dd4b-48d9-93f7-766ed82d0eb8" providerId="ADAL" clId="{755A2DBB-D130-4257-B86A-12F1025F7C7C}" dt="2023-02-03T05:51:09.170" v="8"/>
        <pc:sldMkLst>
          <pc:docMk/>
          <pc:sldMk cId="96670915" sldId="276"/>
        </pc:sldMkLst>
        <pc:graphicFrameChg chg="add mod">
          <ac:chgData name="Maritza Badenhorst" userId="5dbf7fe7-dd4b-48d9-93f7-766ed82d0eb8" providerId="ADAL" clId="{755A2DBB-D130-4257-B86A-12F1025F7C7C}" dt="2023-02-03T05:51:09.170" v="8"/>
          <ac:graphicFrameMkLst>
            <pc:docMk/>
            <pc:sldMk cId="96670915" sldId="276"/>
            <ac:graphicFrameMk id="3" creationId="{39B2B85E-35D3-5F74-F1C4-F134A10A4FB8}"/>
          </ac:graphicFrameMkLst>
        </pc:graphicFrameChg>
        <pc:graphicFrameChg chg="del">
          <ac:chgData name="Maritza Badenhorst" userId="5dbf7fe7-dd4b-48d9-93f7-766ed82d0eb8" providerId="ADAL" clId="{755A2DBB-D130-4257-B86A-12F1025F7C7C}" dt="2023-02-03T05:51:01.199" v="7" actId="478"/>
          <ac:graphicFrameMkLst>
            <pc:docMk/>
            <pc:sldMk cId="96670915" sldId="276"/>
            <ac:graphicFrameMk id="4" creationId="{00000000-0008-0000-0200-000008000000}"/>
          </ac:graphicFrameMkLst>
        </pc:graphicFrameChg>
      </pc:sldChg>
      <pc:sldChg chg="modSp mod">
        <pc:chgData name="Maritza Badenhorst" userId="5dbf7fe7-dd4b-48d9-93f7-766ed82d0eb8" providerId="ADAL" clId="{755A2DBB-D130-4257-B86A-12F1025F7C7C}" dt="2023-02-03T05:51:38.450" v="11" actId="27636"/>
        <pc:sldMkLst>
          <pc:docMk/>
          <pc:sldMk cId="1013117165" sldId="277"/>
        </pc:sldMkLst>
        <pc:spChg chg="mod">
          <ac:chgData name="Maritza Badenhorst" userId="5dbf7fe7-dd4b-48d9-93f7-766ed82d0eb8" providerId="ADAL" clId="{755A2DBB-D130-4257-B86A-12F1025F7C7C}" dt="2023-02-03T05:51:38.450" v="11" actId="27636"/>
          <ac:spMkLst>
            <pc:docMk/>
            <pc:sldMk cId="1013117165" sldId="277"/>
            <ac:spMk id="3" creationId="{00000000-0000-0000-0000-000000000000}"/>
          </ac:spMkLst>
        </pc:spChg>
      </pc:sldChg>
      <pc:sldChg chg="modSp mod">
        <pc:chgData name="Maritza Badenhorst" userId="5dbf7fe7-dd4b-48d9-93f7-766ed82d0eb8" providerId="ADAL" clId="{755A2DBB-D130-4257-B86A-12F1025F7C7C}" dt="2023-02-03T05:51:47.971" v="13" actId="27636"/>
        <pc:sldMkLst>
          <pc:docMk/>
          <pc:sldMk cId="1545279416" sldId="278"/>
        </pc:sldMkLst>
        <pc:spChg chg="mod">
          <ac:chgData name="Maritza Badenhorst" userId="5dbf7fe7-dd4b-48d9-93f7-766ed82d0eb8" providerId="ADAL" clId="{755A2DBB-D130-4257-B86A-12F1025F7C7C}" dt="2023-02-03T05:51:47.971" v="13" actId="27636"/>
          <ac:spMkLst>
            <pc:docMk/>
            <pc:sldMk cId="1545279416" sldId="278"/>
            <ac:spMk id="3" creationId="{00000000-0000-0000-0000-000000000000}"/>
          </ac:spMkLst>
        </pc:spChg>
      </pc:sldChg>
      <pc:sldChg chg="modSp mod">
        <pc:chgData name="Maritza Badenhorst" userId="5dbf7fe7-dd4b-48d9-93f7-766ed82d0eb8" providerId="ADAL" clId="{755A2DBB-D130-4257-B86A-12F1025F7C7C}" dt="2023-02-03T05:52:07.665" v="17" actId="27636"/>
        <pc:sldMkLst>
          <pc:docMk/>
          <pc:sldMk cId="130304162" sldId="279"/>
        </pc:sldMkLst>
        <pc:spChg chg="mod">
          <ac:chgData name="Maritza Badenhorst" userId="5dbf7fe7-dd4b-48d9-93f7-766ed82d0eb8" providerId="ADAL" clId="{755A2DBB-D130-4257-B86A-12F1025F7C7C}" dt="2023-02-03T05:52:07.665" v="17" actId="27636"/>
          <ac:spMkLst>
            <pc:docMk/>
            <pc:sldMk cId="130304162" sldId="279"/>
            <ac:spMk id="3" creationId="{00000000-0000-0000-0000-000000000000}"/>
          </ac:spMkLst>
        </pc:spChg>
      </pc:sldChg>
      <pc:sldChg chg="modSp mod">
        <pc:chgData name="Maritza Badenhorst" userId="5dbf7fe7-dd4b-48d9-93f7-766ed82d0eb8" providerId="ADAL" clId="{755A2DBB-D130-4257-B86A-12F1025F7C7C}" dt="2023-02-03T05:52:27.347" v="20" actId="27636"/>
        <pc:sldMkLst>
          <pc:docMk/>
          <pc:sldMk cId="1492522923" sldId="280"/>
        </pc:sldMkLst>
        <pc:spChg chg="mod">
          <ac:chgData name="Maritza Badenhorst" userId="5dbf7fe7-dd4b-48d9-93f7-766ed82d0eb8" providerId="ADAL" clId="{755A2DBB-D130-4257-B86A-12F1025F7C7C}" dt="2023-02-03T05:52:27.347" v="20" actId="27636"/>
          <ac:spMkLst>
            <pc:docMk/>
            <pc:sldMk cId="1492522923" sldId="280"/>
            <ac:spMk id="3" creationId="{00000000-0000-0000-0000-000000000000}"/>
          </ac:spMkLst>
        </pc:spChg>
      </pc:sldChg>
      <pc:sldChg chg="add">
        <pc:chgData name="Maritza Badenhorst" userId="5dbf7fe7-dd4b-48d9-93f7-766ed82d0eb8" providerId="ADAL" clId="{755A2DBB-D130-4257-B86A-12F1025F7C7C}" dt="2023-02-03T05:50:08.318" v="5"/>
        <pc:sldMkLst>
          <pc:docMk/>
          <pc:sldMk cId="1095260182" sldId="285"/>
        </pc:sldMkLst>
      </pc:sldChg>
      <pc:sldChg chg="add">
        <pc:chgData name="Maritza Badenhorst" userId="5dbf7fe7-dd4b-48d9-93f7-766ed82d0eb8" providerId="ADAL" clId="{755A2DBB-D130-4257-B86A-12F1025F7C7C}" dt="2023-02-03T05:50:08.318" v="5"/>
        <pc:sldMkLst>
          <pc:docMk/>
          <pc:sldMk cId="3965853607" sldId="286"/>
        </pc:sldMkLst>
      </pc:sldChg>
      <pc:sldChg chg="add">
        <pc:chgData name="Maritza Badenhorst" userId="5dbf7fe7-dd4b-48d9-93f7-766ed82d0eb8" providerId="ADAL" clId="{755A2DBB-D130-4257-B86A-12F1025F7C7C}" dt="2023-02-03T05:50:08.318" v="5"/>
        <pc:sldMkLst>
          <pc:docMk/>
          <pc:sldMk cId="2130865804" sldId="287"/>
        </pc:sldMkLst>
      </pc:sldChg>
      <pc:sldChg chg="add">
        <pc:chgData name="Maritza Badenhorst" userId="5dbf7fe7-dd4b-48d9-93f7-766ed82d0eb8" providerId="ADAL" clId="{755A2DBB-D130-4257-B86A-12F1025F7C7C}" dt="2023-02-03T05:50:08.318" v="5"/>
        <pc:sldMkLst>
          <pc:docMk/>
          <pc:sldMk cId="4228114319" sldId="288"/>
        </pc:sldMkLst>
      </pc:sldChg>
      <pc:sldChg chg="add">
        <pc:chgData name="Maritza Badenhorst" userId="5dbf7fe7-dd4b-48d9-93f7-766ed82d0eb8" providerId="ADAL" clId="{755A2DBB-D130-4257-B86A-12F1025F7C7C}" dt="2023-02-03T05:50:08.318" v="5"/>
        <pc:sldMkLst>
          <pc:docMk/>
          <pc:sldMk cId="1956811149" sldId="289"/>
        </pc:sldMkLst>
      </pc:sldChg>
      <pc:sldChg chg="add">
        <pc:chgData name="Maritza Badenhorst" userId="5dbf7fe7-dd4b-48d9-93f7-766ed82d0eb8" providerId="ADAL" clId="{755A2DBB-D130-4257-B86A-12F1025F7C7C}" dt="2023-02-03T05:50:08.318" v="5"/>
        <pc:sldMkLst>
          <pc:docMk/>
          <pc:sldMk cId="3264219679" sldId="290"/>
        </pc:sldMkLst>
      </pc:sldChg>
      <pc:sldChg chg="addSp modSp">
        <pc:chgData name="Maritza Badenhorst" userId="5dbf7fe7-dd4b-48d9-93f7-766ed82d0eb8" providerId="ADAL" clId="{755A2DBB-D130-4257-B86A-12F1025F7C7C}" dt="2023-02-03T07:11:26.181" v="121"/>
        <pc:sldMkLst>
          <pc:docMk/>
          <pc:sldMk cId="4095487186" sldId="300"/>
        </pc:sldMkLst>
        <pc:graphicFrameChg chg="add mod">
          <ac:chgData name="Maritza Badenhorst" userId="5dbf7fe7-dd4b-48d9-93f7-766ed82d0eb8" providerId="ADAL" clId="{755A2DBB-D130-4257-B86A-12F1025F7C7C}" dt="2023-02-03T07:11:26.181" v="121"/>
          <ac:graphicFrameMkLst>
            <pc:docMk/>
            <pc:sldMk cId="4095487186" sldId="300"/>
            <ac:graphicFrameMk id="3" creationId="{6CDD3BC0-0FD0-362C-F283-8749BCE8C3F2}"/>
          </ac:graphicFrameMkLst>
        </pc:graphicFrameChg>
      </pc:sldChg>
      <pc:sldChg chg="addSp modSp">
        <pc:chgData name="Maritza Badenhorst" userId="5dbf7fe7-dd4b-48d9-93f7-766ed82d0eb8" providerId="ADAL" clId="{755A2DBB-D130-4257-B86A-12F1025F7C7C}" dt="2023-02-03T05:59:26.819" v="77"/>
        <pc:sldMkLst>
          <pc:docMk/>
          <pc:sldMk cId="539785325" sldId="308"/>
        </pc:sldMkLst>
        <pc:graphicFrameChg chg="add mod">
          <ac:chgData name="Maritza Badenhorst" userId="5dbf7fe7-dd4b-48d9-93f7-766ed82d0eb8" providerId="ADAL" clId="{755A2DBB-D130-4257-B86A-12F1025F7C7C}" dt="2023-02-03T05:59:26.819" v="77"/>
          <ac:graphicFrameMkLst>
            <pc:docMk/>
            <pc:sldMk cId="539785325" sldId="308"/>
            <ac:graphicFrameMk id="3" creationId="{F9EEC28F-9DC5-DF8F-DC11-23DD5E65F4F7}"/>
          </ac:graphicFrameMkLst>
        </pc:graphicFrameChg>
      </pc:sldChg>
      <pc:sldChg chg="addSp modSp">
        <pc:chgData name="Maritza Badenhorst" userId="5dbf7fe7-dd4b-48d9-93f7-766ed82d0eb8" providerId="ADAL" clId="{755A2DBB-D130-4257-B86A-12F1025F7C7C}" dt="2023-02-03T05:59:40.209" v="78"/>
        <pc:sldMkLst>
          <pc:docMk/>
          <pc:sldMk cId="4170309971" sldId="309"/>
        </pc:sldMkLst>
        <pc:graphicFrameChg chg="add mod">
          <ac:chgData name="Maritza Badenhorst" userId="5dbf7fe7-dd4b-48d9-93f7-766ed82d0eb8" providerId="ADAL" clId="{755A2DBB-D130-4257-B86A-12F1025F7C7C}" dt="2023-02-03T05:59:40.209" v="78"/>
          <ac:graphicFrameMkLst>
            <pc:docMk/>
            <pc:sldMk cId="4170309971" sldId="309"/>
            <ac:graphicFrameMk id="2" creationId="{06EF0BCA-B74D-EF6B-0E1A-53B3D09C4900}"/>
          </ac:graphicFrameMkLst>
        </pc:graphicFrameChg>
      </pc:sldChg>
      <pc:sldChg chg="addSp mod">
        <pc:chgData name="Maritza Badenhorst" userId="5dbf7fe7-dd4b-48d9-93f7-766ed82d0eb8" providerId="ADAL" clId="{755A2DBB-D130-4257-B86A-12F1025F7C7C}" dt="2023-02-03T05:53:46.682" v="29" actId="22"/>
        <pc:sldMkLst>
          <pc:docMk/>
          <pc:sldMk cId="1444791636" sldId="350"/>
        </pc:sldMkLst>
        <pc:spChg chg="add">
          <ac:chgData name="Maritza Badenhorst" userId="5dbf7fe7-dd4b-48d9-93f7-766ed82d0eb8" providerId="ADAL" clId="{755A2DBB-D130-4257-B86A-12F1025F7C7C}" dt="2023-02-03T05:53:46.682" v="29" actId="22"/>
          <ac:spMkLst>
            <pc:docMk/>
            <pc:sldMk cId="1444791636" sldId="350"/>
            <ac:spMk id="5" creationId="{8645B206-6982-7B8B-AC8E-F5C59E08BBC7}"/>
          </ac:spMkLst>
        </pc:spChg>
      </pc:sldChg>
      <pc:sldChg chg="addSp modSp">
        <pc:chgData name="Maritza Badenhorst" userId="5dbf7fe7-dd4b-48d9-93f7-766ed82d0eb8" providerId="ADAL" clId="{755A2DBB-D130-4257-B86A-12F1025F7C7C}" dt="2023-02-03T05:53:55.991" v="30"/>
        <pc:sldMkLst>
          <pc:docMk/>
          <pc:sldMk cId="455971339" sldId="351"/>
        </pc:sldMkLst>
        <pc:graphicFrameChg chg="add mod">
          <ac:chgData name="Maritza Badenhorst" userId="5dbf7fe7-dd4b-48d9-93f7-766ed82d0eb8" providerId="ADAL" clId="{755A2DBB-D130-4257-B86A-12F1025F7C7C}" dt="2023-02-03T05:53:55.991" v="30"/>
          <ac:graphicFrameMkLst>
            <pc:docMk/>
            <pc:sldMk cId="455971339" sldId="351"/>
            <ac:graphicFrameMk id="2" creationId="{01EEA815-B7DD-A5D3-6E98-4D7C9D9F2525}"/>
          </ac:graphicFrameMkLst>
        </pc:graphicFrameChg>
      </pc:sldChg>
      <pc:sldChg chg="addSp delSp modSp mod">
        <pc:chgData name="Maritza Badenhorst" userId="5dbf7fe7-dd4b-48d9-93f7-766ed82d0eb8" providerId="ADAL" clId="{755A2DBB-D130-4257-B86A-12F1025F7C7C}" dt="2023-02-03T05:54:28.649" v="42" actId="20577"/>
        <pc:sldMkLst>
          <pc:docMk/>
          <pc:sldMk cId="1208056987" sldId="352"/>
        </pc:sldMkLst>
        <pc:spChg chg="del">
          <ac:chgData name="Maritza Badenhorst" userId="5dbf7fe7-dd4b-48d9-93f7-766ed82d0eb8" providerId="ADAL" clId="{755A2DBB-D130-4257-B86A-12F1025F7C7C}" dt="2023-02-03T05:54:16.527" v="31" actId="478"/>
          <ac:spMkLst>
            <pc:docMk/>
            <pc:sldMk cId="1208056987" sldId="352"/>
            <ac:spMk id="3" creationId="{00000000-0000-0000-0000-000000000000}"/>
          </ac:spMkLst>
        </pc:spChg>
        <pc:spChg chg="mod">
          <ac:chgData name="Maritza Badenhorst" userId="5dbf7fe7-dd4b-48d9-93f7-766ed82d0eb8" providerId="ADAL" clId="{755A2DBB-D130-4257-B86A-12F1025F7C7C}" dt="2023-02-03T05:54:28.649" v="42" actId="20577"/>
          <ac:spMkLst>
            <pc:docMk/>
            <pc:sldMk cId="1208056987" sldId="352"/>
            <ac:spMk id="4" creationId="{00000000-0000-0000-0000-000000000000}"/>
          </ac:spMkLst>
        </pc:spChg>
        <pc:graphicFrameChg chg="add mod">
          <ac:chgData name="Maritza Badenhorst" userId="5dbf7fe7-dd4b-48d9-93f7-766ed82d0eb8" providerId="ADAL" clId="{755A2DBB-D130-4257-B86A-12F1025F7C7C}" dt="2023-02-03T05:54:17.413" v="32"/>
          <ac:graphicFrameMkLst>
            <pc:docMk/>
            <pc:sldMk cId="1208056987" sldId="352"/>
            <ac:graphicFrameMk id="2" creationId="{59B5BC14-CB75-DF16-0776-91DA3F059AFD}"/>
          </ac:graphicFrameMkLst>
        </pc:graphicFrameChg>
      </pc:sldChg>
      <pc:sldChg chg="addSp modSp">
        <pc:chgData name="Maritza Badenhorst" userId="5dbf7fe7-dd4b-48d9-93f7-766ed82d0eb8" providerId="ADAL" clId="{755A2DBB-D130-4257-B86A-12F1025F7C7C}" dt="2023-02-03T05:51:25.636" v="9"/>
        <pc:sldMkLst>
          <pc:docMk/>
          <pc:sldMk cId="1422678385" sldId="365"/>
        </pc:sldMkLst>
        <pc:graphicFrameChg chg="add mod">
          <ac:chgData name="Maritza Badenhorst" userId="5dbf7fe7-dd4b-48d9-93f7-766ed82d0eb8" providerId="ADAL" clId="{755A2DBB-D130-4257-B86A-12F1025F7C7C}" dt="2023-02-03T05:51:25.636" v="9"/>
          <ac:graphicFrameMkLst>
            <pc:docMk/>
            <pc:sldMk cId="1422678385" sldId="365"/>
            <ac:graphicFrameMk id="3" creationId="{3D4A9537-2E8F-34D3-86CF-9DC6515A1B21}"/>
          </ac:graphicFrameMkLst>
        </pc:graphicFrameChg>
      </pc:sldChg>
      <pc:sldChg chg="modSp mod">
        <pc:chgData name="Maritza Badenhorst" userId="5dbf7fe7-dd4b-48d9-93f7-766ed82d0eb8" providerId="ADAL" clId="{755A2DBB-D130-4257-B86A-12F1025F7C7C}" dt="2023-02-03T05:51:58.557" v="15" actId="27636"/>
        <pc:sldMkLst>
          <pc:docMk/>
          <pc:sldMk cId="1796488175" sldId="366"/>
        </pc:sldMkLst>
        <pc:spChg chg="mod">
          <ac:chgData name="Maritza Badenhorst" userId="5dbf7fe7-dd4b-48d9-93f7-766ed82d0eb8" providerId="ADAL" clId="{755A2DBB-D130-4257-B86A-12F1025F7C7C}" dt="2023-02-03T05:51:58.557" v="15" actId="27636"/>
          <ac:spMkLst>
            <pc:docMk/>
            <pc:sldMk cId="1796488175" sldId="366"/>
            <ac:spMk id="3" creationId="{00000000-0000-0000-0000-000000000000}"/>
          </ac:spMkLst>
        </pc:spChg>
      </pc:sldChg>
      <pc:sldChg chg="del">
        <pc:chgData name="Maritza Badenhorst" userId="5dbf7fe7-dd4b-48d9-93f7-766ed82d0eb8" providerId="ADAL" clId="{755A2DBB-D130-4257-B86A-12F1025F7C7C}" dt="2023-02-03T05:52:16.173" v="18" actId="47"/>
        <pc:sldMkLst>
          <pc:docMk/>
          <pc:sldMk cId="4386634" sldId="367"/>
        </pc:sldMkLst>
      </pc:sldChg>
      <pc:sldChg chg="addSp modSp">
        <pc:chgData name="Maritza Badenhorst" userId="5dbf7fe7-dd4b-48d9-93f7-766ed82d0eb8" providerId="ADAL" clId="{755A2DBB-D130-4257-B86A-12F1025F7C7C}" dt="2023-02-03T07:11:36.687" v="122"/>
        <pc:sldMkLst>
          <pc:docMk/>
          <pc:sldMk cId="3500806782" sldId="370"/>
        </pc:sldMkLst>
        <pc:graphicFrameChg chg="add mod">
          <ac:chgData name="Maritza Badenhorst" userId="5dbf7fe7-dd4b-48d9-93f7-766ed82d0eb8" providerId="ADAL" clId="{755A2DBB-D130-4257-B86A-12F1025F7C7C}" dt="2023-02-03T07:11:36.687" v="122"/>
          <ac:graphicFrameMkLst>
            <pc:docMk/>
            <pc:sldMk cId="3500806782" sldId="370"/>
            <ac:graphicFrameMk id="3" creationId="{6E0D9B36-16A6-7B07-F0B1-326CEC07A534}"/>
          </ac:graphicFrameMkLst>
        </pc:graphicFrameChg>
      </pc:sldChg>
      <pc:sldChg chg="addSp mod">
        <pc:chgData name="Maritza Badenhorst" userId="5dbf7fe7-dd4b-48d9-93f7-766ed82d0eb8" providerId="ADAL" clId="{755A2DBB-D130-4257-B86A-12F1025F7C7C}" dt="2023-02-03T05:49:00.349" v="0" actId="22"/>
        <pc:sldMkLst>
          <pc:docMk/>
          <pc:sldMk cId="3350187558" sldId="388"/>
        </pc:sldMkLst>
        <pc:spChg chg="add">
          <ac:chgData name="Maritza Badenhorst" userId="5dbf7fe7-dd4b-48d9-93f7-766ed82d0eb8" providerId="ADAL" clId="{755A2DBB-D130-4257-B86A-12F1025F7C7C}" dt="2023-02-03T05:49:00.349" v="0" actId="22"/>
          <ac:spMkLst>
            <pc:docMk/>
            <pc:sldMk cId="3350187558" sldId="388"/>
            <ac:spMk id="3" creationId="{9E41A654-1C4D-52D2-2289-0C2E43131700}"/>
          </ac:spMkLst>
        </pc:spChg>
      </pc:sldChg>
      <pc:sldChg chg="del">
        <pc:chgData name="Maritza Badenhorst" userId="5dbf7fe7-dd4b-48d9-93f7-766ed82d0eb8" providerId="ADAL" clId="{755A2DBB-D130-4257-B86A-12F1025F7C7C}" dt="2023-02-03T05:49:20.625" v="1" actId="47"/>
        <pc:sldMkLst>
          <pc:docMk/>
          <pc:sldMk cId="3495727888" sldId="398"/>
        </pc:sldMkLst>
      </pc:sldChg>
      <pc:sldChg chg="modSp mod">
        <pc:chgData name="Maritza Badenhorst" userId="5dbf7fe7-dd4b-48d9-93f7-766ed82d0eb8" providerId="ADAL" clId="{755A2DBB-D130-4257-B86A-12F1025F7C7C}" dt="2023-02-03T05:55:05.778" v="44" actId="27636"/>
        <pc:sldMkLst>
          <pc:docMk/>
          <pc:sldMk cId="3987255614" sldId="399"/>
        </pc:sldMkLst>
        <pc:spChg chg="mod">
          <ac:chgData name="Maritza Badenhorst" userId="5dbf7fe7-dd4b-48d9-93f7-766ed82d0eb8" providerId="ADAL" clId="{755A2DBB-D130-4257-B86A-12F1025F7C7C}" dt="2023-02-03T05:55:05.778" v="44" actId="27636"/>
          <ac:spMkLst>
            <pc:docMk/>
            <pc:sldMk cId="3987255614" sldId="399"/>
            <ac:spMk id="4" creationId="{00000000-0000-0000-0000-000000000000}"/>
          </ac:spMkLst>
        </pc:spChg>
      </pc:sldChg>
      <pc:sldChg chg="modSp mod">
        <pc:chgData name="Maritza Badenhorst" userId="5dbf7fe7-dd4b-48d9-93f7-766ed82d0eb8" providerId="ADAL" clId="{755A2DBB-D130-4257-B86A-12F1025F7C7C}" dt="2023-02-03T05:55:20.025" v="46" actId="27636"/>
        <pc:sldMkLst>
          <pc:docMk/>
          <pc:sldMk cId="2130315701" sldId="400"/>
        </pc:sldMkLst>
        <pc:spChg chg="mod">
          <ac:chgData name="Maritza Badenhorst" userId="5dbf7fe7-dd4b-48d9-93f7-766ed82d0eb8" providerId="ADAL" clId="{755A2DBB-D130-4257-B86A-12F1025F7C7C}" dt="2023-02-03T05:55:20.025" v="46" actId="27636"/>
          <ac:spMkLst>
            <pc:docMk/>
            <pc:sldMk cId="2130315701" sldId="400"/>
            <ac:spMk id="4" creationId="{00000000-0000-0000-0000-000000000000}"/>
          </ac:spMkLst>
        </pc:spChg>
      </pc:sldChg>
      <pc:sldChg chg="modSp mod">
        <pc:chgData name="Maritza Badenhorst" userId="5dbf7fe7-dd4b-48d9-93f7-766ed82d0eb8" providerId="ADAL" clId="{755A2DBB-D130-4257-B86A-12F1025F7C7C}" dt="2023-02-03T05:55:29.177" v="48" actId="27636"/>
        <pc:sldMkLst>
          <pc:docMk/>
          <pc:sldMk cId="887195199" sldId="401"/>
        </pc:sldMkLst>
        <pc:spChg chg="mod">
          <ac:chgData name="Maritza Badenhorst" userId="5dbf7fe7-dd4b-48d9-93f7-766ed82d0eb8" providerId="ADAL" clId="{755A2DBB-D130-4257-B86A-12F1025F7C7C}" dt="2023-02-03T05:55:29.177" v="48" actId="27636"/>
          <ac:spMkLst>
            <pc:docMk/>
            <pc:sldMk cId="887195199" sldId="401"/>
            <ac:spMk id="4" creationId="{00000000-0000-0000-0000-000000000000}"/>
          </ac:spMkLst>
        </pc:spChg>
      </pc:sldChg>
      <pc:sldChg chg="del">
        <pc:chgData name="Maritza Badenhorst" userId="5dbf7fe7-dd4b-48d9-93f7-766ed82d0eb8" providerId="ADAL" clId="{755A2DBB-D130-4257-B86A-12F1025F7C7C}" dt="2023-02-03T05:58:47.993" v="75" actId="47"/>
        <pc:sldMkLst>
          <pc:docMk/>
          <pc:sldMk cId="2142290871" sldId="402"/>
        </pc:sldMkLst>
      </pc:sldChg>
      <pc:sldChg chg="del">
        <pc:chgData name="Maritza Badenhorst" userId="5dbf7fe7-dd4b-48d9-93f7-766ed82d0eb8" providerId="ADAL" clId="{755A2DBB-D130-4257-B86A-12F1025F7C7C}" dt="2023-02-03T05:58:49.302" v="76" actId="47"/>
        <pc:sldMkLst>
          <pc:docMk/>
          <pc:sldMk cId="1018945988" sldId="403"/>
        </pc:sldMkLst>
      </pc:sldChg>
      <pc:sldChg chg="modSp mod">
        <pc:chgData name="Maritza Badenhorst" userId="5dbf7fe7-dd4b-48d9-93f7-766ed82d0eb8" providerId="ADAL" clId="{755A2DBB-D130-4257-B86A-12F1025F7C7C}" dt="2023-02-03T05:55:58.178" v="50" actId="27636"/>
        <pc:sldMkLst>
          <pc:docMk/>
          <pc:sldMk cId="1699615754" sldId="404"/>
        </pc:sldMkLst>
        <pc:spChg chg="mod">
          <ac:chgData name="Maritza Badenhorst" userId="5dbf7fe7-dd4b-48d9-93f7-766ed82d0eb8" providerId="ADAL" clId="{755A2DBB-D130-4257-B86A-12F1025F7C7C}" dt="2023-02-03T05:55:58.178" v="50" actId="27636"/>
          <ac:spMkLst>
            <pc:docMk/>
            <pc:sldMk cId="1699615754" sldId="404"/>
            <ac:spMk id="4" creationId="{00000000-0000-0000-0000-000000000000}"/>
          </ac:spMkLst>
        </pc:spChg>
      </pc:sldChg>
      <pc:sldChg chg="modSp mod">
        <pc:chgData name="Maritza Badenhorst" userId="5dbf7fe7-dd4b-48d9-93f7-766ed82d0eb8" providerId="ADAL" clId="{755A2DBB-D130-4257-B86A-12F1025F7C7C}" dt="2023-02-03T05:56:46.454" v="52" actId="27636"/>
        <pc:sldMkLst>
          <pc:docMk/>
          <pc:sldMk cId="2389462312" sldId="405"/>
        </pc:sldMkLst>
        <pc:spChg chg="mod">
          <ac:chgData name="Maritza Badenhorst" userId="5dbf7fe7-dd4b-48d9-93f7-766ed82d0eb8" providerId="ADAL" clId="{755A2DBB-D130-4257-B86A-12F1025F7C7C}" dt="2023-02-03T05:56:46.454" v="52" actId="27636"/>
          <ac:spMkLst>
            <pc:docMk/>
            <pc:sldMk cId="2389462312" sldId="405"/>
            <ac:spMk id="4" creationId="{00000000-0000-0000-0000-000000000000}"/>
          </ac:spMkLst>
        </pc:spChg>
      </pc:sldChg>
      <pc:sldChg chg="modSp mod">
        <pc:chgData name="Maritza Badenhorst" userId="5dbf7fe7-dd4b-48d9-93f7-766ed82d0eb8" providerId="ADAL" clId="{755A2DBB-D130-4257-B86A-12F1025F7C7C}" dt="2023-02-03T05:56:57.599" v="54" actId="27636"/>
        <pc:sldMkLst>
          <pc:docMk/>
          <pc:sldMk cId="924924544" sldId="406"/>
        </pc:sldMkLst>
        <pc:spChg chg="mod">
          <ac:chgData name="Maritza Badenhorst" userId="5dbf7fe7-dd4b-48d9-93f7-766ed82d0eb8" providerId="ADAL" clId="{755A2DBB-D130-4257-B86A-12F1025F7C7C}" dt="2023-02-03T05:56:57.599" v="54" actId="27636"/>
          <ac:spMkLst>
            <pc:docMk/>
            <pc:sldMk cId="924924544" sldId="406"/>
            <ac:spMk id="4" creationId="{00000000-0000-0000-0000-000000000000}"/>
          </ac:spMkLst>
        </pc:spChg>
      </pc:sldChg>
      <pc:sldChg chg="modSp mod">
        <pc:chgData name="Maritza Badenhorst" userId="5dbf7fe7-dd4b-48d9-93f7-766ed82d0eb8" providerId="ADAL" clId="{755A2DBB-D130-4257-B86A-12F1025F7C7C}" dt="2023-02-03T05:57:42.194" v="64" actId="27636"/>
        <pc:sldMkLst>
          <pc:docMk/>
          <pc:sldMk cId="184572471" sldId="407"/>
        </pc:sldMkLst>
        <pc:spChg chg="mod">
          <ac:chgData name="Maritza Badenhorst" userId="5dbf7fe7-dd4b-48d9-93f7-766ed82d0eb8" providerId="ADAL" clId="{755A2DBB-D130-4257-B86A-12F1025F7C7C}" dt="2023-02-03T05:57:42.194" v="64" actId="27636"/>
          <ac:spMkLst>
            <pc:docMk/>
            <pc:sldMk cId="184572471" sldId="407"/>
            <ac:spMk id="4" creationId="{00000000-0000-0000-0000-000000000000}"/>
          </ac:spMkLst>
        </pc:spChg>
      </pc:sldChg>
      <pc:sldChg chg="modSp mod">
        <pc:chgData name="Maritza Badenhorst" userId="5dbf7fe7-dd4b-48d9-93f7-766ed82d0eb8" providerId="ADAL" clId="{755A2DBB-D130-4257-B86A-12F1025F7C7C}" dt="2023-02-03T05:57:56.277" v="66" actId="27636"/>
        <pc:sldMkLst>
          <pc:docMk/>
          <pc:sldMk cId="2425348433" sldId="408"/>
        </pc:sldMkLst>
        <pc:spChg chg="mod">
          <ac:chgData name="Maritza Badenhorst" userId="5dbf7fe7-dd4b-48d9-93f7-766ed82d0eb8" providerId="ADAL" clId="{755A2DBB-D130-4257-B86A-12F1025F7C7C}" dt="2023-02-03T05:57:56.277" v="66" actId="27636"/>
          <ac:spMkLst>
            <pc:docMk/>
            <pc:sldMk cId="2425348433" sldId="408"/>
            <ac:spMk id="4" creationId="{00000000-0000-0000-0000-000000000000}"/>
          </ac:spMkLst>
        </pc:spChg>
      </pc:sldChg>
      <pc:sldChg chg="modSp mod">
        <pc:chgData name="Maritza Badenhorst" userId="5dbf7fe7-dd4b-48d9-93f7-766ed82d0eb8" providerId="ADAL" clId="{755A2DBB-D130-4257-B86A-12F1025F7C7C}" dt="2023-02-03T05:58:06.613" v="68" actId="27636"/>
        <pc:sldMkLst>
          <pc:docMk/>
          <pc:sldMk cId="1459238021" sldId="409"/>
        </pc:sldMkLst>
        <pc:spChg chg="mod">
          <ac:chgData name="Maritza Badenhorst" userId="5dbf7fe7-dd4b-48d9-93f7-766ed82d0eb8" providerId="ADAL" clId="{755A2DBB-D130-4257-B86A-12F1025F7C7C}" dt="2023-02-03T05:58:06.613" v="68" actId="27636"/>
          <ac:spMkLst>
            <pc:docMk/>
            <pc:sldMk cId="1459238021" sldId="409"/>
            <ac:spMk id="4" creationId="{00000000-0000-0000-0000-000000000000}"/>
          </ac:spMkLst>
        </pc:spChg>
      </pc:sldChg>
      <pc:sldChg chg="modSp mod">
        <pc:chgData name="Maritza Badenhorst" userId="5dbf7fe7-dd4b-48d9-93f7-766ed82d0eb8" providerId="ADAL" clId="{755A2DBB-D130-4257-B86A-12F1025F7C7C}" dt="2023-02-03T05:58:14.990" v="70" actId="27636"/>
        <pc:sldMkLst>
          <pc:docMk/>
          <pc:sldMk cId="927983187" sldId="410"/>
        </pc:sldMkLst>
        <pc:spChg chg="mod">
          <ac:chgData name="Maritza Badenhorst" userId="5dbf7fe7-dd4b-48d9-93f7-766ed82d0eb8" providerId="ADAL" clId="{755A2DBB-D130-4257-B86A-12F1025F7C7C}" dt="2023-02-03T05:58:14.990" v="70" actId="27636"/>
          <ac:spMkLst>
            <pc:docMk/>
            <pc:sldMk cId="927983187" sldId="410"/>
            <ac:spMk id="4" creationId="{00000000-0000-0000-0000-000000000000}"/>
          </ac:spMkLst>
        </pc:spChg>
      </pc:sldChg>
      <pc:sldChg chg="modSp mod">
        <pc:chgData name="Maritza Badenhorst" userId="5dbf7fe7-dd4b-48d9-93f7-766ed82d0eb8" providerId="ADAL" clId="{755A2DBB-D130-4257-B86A-12F1025F7C7C}" dt="2023-02-03T05:58:24.168" v="72" actId="27636"/>
        <pc:sldMkLst>
          <pc:docMk/>
          <pc:sldMk cId="1154161094" sldId="411"/>
        </pc:sldMkLst>
        <pc:spChg chg="mod">
          <ac:chgData name="Maritza Badenhorst" userId="5dbf7fe7-dd4b-48d9-93f7-766ed82d0eb8" providerId="ADAL" clId="{755A2DBB-D130-4257-B86A-12F1025F7C7C}" dt="2023-02-03T05:58:24.168" v="72" actId="27636"/>
          <ac:spMkLst>
            <pc:docMk/>
            <pc:sldMk cId="1154161094" sldId="411"/>
            <ac:spMk id="4" creationId="{00000000-0000-0000-0000-000000000000}"/>
          </ac:spMkLst>
        </pc:spChg>
      </pc:sldChg>
      <pc:sldChg chg="modSp mod">
        <pc:chgData name="Maritza Badenhorst" userId="5dbf7fe7-dd4b-48d9-93f7-766ed82d0eb8" providerId="ADAL" clId="{755A2DBB-D130-4257-B86A-12F1025F7C7C}" dt="2023-02-03T05:58:32.897" v="74" actId="27636"/>
        <pc:sldMkLst>
          <pc:docMk/>
          <pc:sldMk cId="3377713898" sldId="412"/>
        </pc:sldMkLst>
        <pc:spChg chg="mod">
          <ac:chgData name="Maritza Badenhorst" userId="5dbf7fe7-dd4b-48d9-93f7-766ed82d0eb8" providerId="ADAL" clId="{755A2DBB-D130-4257-B86A-12F1025F7C7C}" dt="2023-02-03T05:58:32.897" v="74" actId="27636"/>
          <ac:spMkLst>
            <pc:docMk/>
            <pc:sldMk cId="3377713898" sldId="412"/>
            <ac:spMk id="4" creationId="{00000000-0000-0000-0000-000000000000}"/>
          </ac:spMkLst>
        </pc:spChg>
      </pc:sldChg>
      <pc:sldChg chg="modSp mod">
        <pc:chgData name="Maritza Badenhorst" userId="5dbf7fe7-dd4b-48d9-93f7-766ed82d0eb8" providerId="ADAL" clId="{755A2DBB-D130-4257-B86A-12F1025F7C7C}" dt="2023-02-03T05:59:51.921" v="80" actId="27636"/>
        <pc:sldMkLst>
          <pc:docMk/>
          <pc:sldMk cId="2362736092" sldId="413"/>
        </pc:sldMkLst>
        <pc:spChg chg="mod">
          <ac:chgData name="Maritza Badenhorst" userId="5dbf7fe7-dd4b-48d9-93f7-766ed82d0eb8" providerId="ADAL" clId="{755A2DBB-D130-4257-B86A-12F1025F7C7C}" dt="2023-02-03T05:59:51.921" v="80" actId="27636"/>
          <ac:spMkLst>
            <pc:docMk/>
            <pc:sldMk cId="2362736092" sldId="413"/>
            <ac:spMk id="4" creationId="{00000000-0000-0000-0000-000000000000}"/>
          </ac:spMkLst>
        </pc:spChg>
      </pc:sldChg>
      <pc:sldChg chg="modSp mod">
        <pc:chgData name="Maritza Badenhorst" userId="5dbf7fe7-dd4b-48d9-93f7-766ed82d0eb8" providerId="ADAL" clId="{755A2DBB-D130-4257-B86A-12F1025F7C7C}" dt="2023-02-03T06:00:02.190" v="82" actId="27636"/>
        <pc:sldMkLst>
          <pc:docMk/>
          <pc:sldMk cId="3178002286" sldId="414"/>
        </pc:sldMkLst>
        <pc:spChg chg="mod">
          <ac:chgData name="Maritza Badenhorst" userId="5dbf7fe7-dd4b-48d9-93f7-766ed82d0eb8" providerId="ADAL" clId="{755A2DBB-D130-4257-B86A-12F1025F7C7C}" dt="2023-02-03T06:00:02.190" v="82" actId="27636"/>
          <ac:spMkLst>
            <pc:docMk/>
            <pc:sldMk cId="3178002286" sldId="414"/>
            <ac:spMk id="4" creationId="{00000000-0000-0000-0000-000000000000}"/>
          </ac:spMkLst>
        </pc:spChg>
      </pc:sldChg>
      <pc:sldChg chg="del">
        <pc:chgData name="Maritza Badenhorst" userId="5dbf7fe7-dd4b-48d9-93f7-766ed82d0eb8" providerId="ADAL" clId="{755A2DBB-D130-4257-B86A-12F1025F7C7C}" dt="2023-02-03T06:00:12.162" v="83" actId="47"/>
        <pc:sldMkLst>
          <pc:docMk/>
          <pc:sldMk cId="826733296" sldId="415"/>
        </pc:sldMkLst>
      </pc:sldChg>
      <pc:sldChg chg="addSp modSp mod">
        <pc:chgData name="Maritza Badenhorst" userId="5dbf7fe7-dd4b-48d9-93f7-766ed82d0eb8" providerId="ADAL" clId="{755A2DBB-D130-4257-B86A-12F1025F7C7C}" dt="2023-02-03T06:01:10.539" v="95" actId="14100"/>
        <pc:sldMkLst>
          <pc:docMk/>
          <pc:sldMk cId="2264562824" sldId="416"/>
        </pc:sldMkLst>
        <pc:spChg chg="mod">
          <ac:chgData name="Maritza Badenhorst" userId="5dbf7fe7-dd4b-48d9-93f7-766ed82d0eb8" providerId="ADAL" clId="{755A2DBB-D130-4257-B86A-12F1025F7C7C}" dt="2023-02-03T06:01:05.968" v="94" actId="1076"/>
          <ac:spMkLst>
            <pc:docMk/>
            <pc:sldMk cId="2264562824" sldId="416"/>
            <ac:spMk id="6" creationId="{00000000-0000-0000-0000-000000000000}"/>
          </ac:spMkLst>
        </pc:spChg>
        <pc:picChg chg="add mod">
          <ac:chgData name="Maritza Badenhorst" userId="5dbf7fe7-dd4b-48d9-93f7-766ed82d0eb8" providerId="ADAL" clId="{755A2DBB-D130-4257-B86A-12F1025F7C7C}" dt="2023-02-03T06:01:10.539" v="95" actId="14100"/>
          <ac:picMkLst>
            <pc:docMk/>
            <pc:sldMk cId="2264562824" sldId="416"/>
            <ac:picMk id="4" creationId="{A79C8759-E8F3-1C29-DBC5-A59F230A5198}"/>
          </ac:picMkLst>
        </pc:picChg>
      </pc:sldChg>
      <pc:sldChg chg="modSp mod">
        <pc:chgData name="Maritza Badenhorst" userId="5dbf7fe7-dd4b-48d9-93f7-766ed82d0eb8" providerId="ADAL" clId="{755A2DBB-D130-4257-B86A-12F1025F7C7C}" dt="2023-02-03T06:01:27.055" v="97" actId="27636"/>
        <pc:sldMkLst>
          <pc:docMk/>
          <pc:sldMk cId="665109912" sldId="417"/>
        </pc:sldMkLst>
        <pc:spChg chg="mod">
          <ac:chgData name="Maritza Badenhorst" userId="5dbf7fe7-dd4b-48d9-93f7-766ed82d0eb8" providerId="ADAL" clId="{755A2DBB-D130-4257-B86A-12F1025F7C7C}" dt="2023-02-03T06:01:27.055" v="97" actId="27636"/>
          <ac:spMkLst>
            <pc:docMk/>
            <pc:sldMk cId="665109912" sldId="417"/>
            <ac:spMk id="4" creationId="{00000000-0000-0000-0000-000000000000}"/>
          </ac:spMkLst>
        </pc:spChg>
      </pc:sldChg>
      <pc:sldChg chg="del">
        <pc:chgData name="Maritza Badenhorst" userId="5dbf7fe7-dd4b-48d9-93f7-766ed82d0eb8" providerId="ADAL" clId="{755A2DBB-D130-4257-B86A-12F1025F7C7C}" dt="2023-02-03T06:01:36.373" v="98" actId="47"/>
        <pc:sldMkLst>
          <pc:docMk/>
          <pc:sldMk cId="525003433" sldId="418"/>
        </pc:sldMkLst>
      </pc:sldChg>
      <pc:sldChg chg="modSp mod">
        <pc:chgData name="Maritza Badenhorst" userId="5dbf7fe7-dd4b-48d9-93f7-766ed82d0eb8" providerId="ADAL" clId="{755A2DBB-D130-4257-B86A-12F1025F7C7C}" dt="2023-02-03T06:01:43.920" v="100" actId="27636"/>
        <pc:sldMkLst>
          <pc:docMk/>
          <pc:sldMk cId="3018142748" sldId="419"/>
        </pc:sldMkLst>
        <pc:spChg chg="mod">
          <ac:chgData name="Maritza Badenhorst" userId="5dbf7fe7-dd4b-48d9-93f7-766ed82d0eb8" providerId="ADAL" clId="{755A2DBB-D130-4257-B86A-12F1025F7C7C}" dt="2023-02-03T06:01:43.920" v="100" actId="27636"/>
          <ac:spMkLst>
            <pc:docMk/>
            <pc:sldMk cId="3018142748" sldId="419"/>
            <ac:spMk id="4" creationId="{00000000-0000-0000-0000-000000000000}"/>
          </ac:spMkLst>
        </pc:spChg>
      </pc:sldChg>
      <pc:sldChg chg="modSp mod">
        <pc:chgData name="Maritza Badenhorst" userId="5dbf7fe7-dd4b-48d9-93f7-766ed82d0eb8" providerId="ADAL" clId="{755A2DBB-D130-4257-B86A-12F1025F7C7C}" dt="2023-02-03T06:01:57.389" v="102" actId="27636"/>
        <pc:sldMkLst>
          <pc:docMk/>
          <pc:sldMk cId="1991173777" sldId="420"/>
        </pc:sldMkLst>
        <pc:spChg chg="mod">
          <ac:chgData name="Maritza Badenhorst" userId="5dbf7fe7-dd4b-48d9-93f7-766ed82d0eb8" providerId="ADAL" clId="{755A2DBB-D130-4257-B86A-12F1025F7C7C}" dt="2023-02-03T06:01:57.389" v="102" actId="27636"/>
          <ac:spMkLst>
            <pc:docMk/>
            <pc:sldMk cId="1991173777" sldId="420"/>
            <ac:spMk id="4" creationId="{00000000-0000-0000-0000-000000000000}"/>
          </ac:spMkLst>
        </pc:spChg>
      </pc:sldChg>
      <pc:sldChg chg="modSp mod">
        <pc:chgData name="Maritza Badenhorst" userId="5dbf7fe7-dd4b-48d9-93f7-766ed82d0eb8" providerId="ADAL" clId="{755A2DBB-D130-4257-B86A-12F1025F7C7C}" dt="2023-02-03T06:02:47.432" v="110" actId="13926"/>
        <pc:sldMkLst>
          <pc:docMk/>
          <pc:sldMk cId="1548380673" sldId="421"/>
        </pc:sldMkLst>
        <pc:spChg chg="mod">
          <ac:chgData name="Maritza Badenhorst" userId="5dbf7fe7-dd4b-48d9-93f7-766ed82d0eb8" providerId="ADAL" clId="{755A2DBB-D130-4257-B86A-12F1025F7C7C}" dt="2023-02-03T06:02:47.432" v="110" actId="13926"/>
          <ac:spMkLst>
            <pc:docMk/>
            <pc:sldMk cId="1548380673" sldId="421"/>
            <ac:spMk id="4" creationId="{00000000-0000-0000-0000-000000000000}"/>
          </ac:spMkLst>
        </pc:spChg>
      </pc:sldChg>
      <pc:sldChg chg="modSp mod">
        <pc:chgData name="Maritza Badenhorst" userId="5dbf7fe7-dd4b-48d9-93f7-766ed82d0eb8" providerId="ADAL" clId="{755A2DBB-D130-4257-B86A-12F1025F7C7C}" dt="2023-02-03T06:03:01.564" v="112" actId="27636"/>
        <pc:sldMkLst>
          <pc:docMk/>
          <pc:sldMk cId="522101986" sldId="422"/>
        </pc:sldMkLst>
        <pc:spChg chg="mod">
          <ac:chgData name="Maritza Badenhorst" userId="5dbf7fe7-dd4b-48d9-93f7-766ed82d0eb8" providerId="ADAL" clId="{755A2DBB-D130-4257-B86A-12F1025F7C7C}" dt="2023-02-03T06:03:01.564" v="112" actId="27636"/>
          <ac:spMkLst>
            <pc:docMk/>
            <pc:sldMk cId="522101986" sldId="422"/>
            <ac:spMk id="4" creationId="{00000000-0000-0000-0000-000000000000}"/>
          </ac:spMkLst>
        </pc:spChg>
      </pc:sldChg>
      <pc:sldChg chg="modSp mod">
        <pc:chgData name="Maritza Badenhorst" userId="5dbf7fe7-dd4b-48d9-93f7-766ed82d0eb8" providerId="ADAL" clId="{755A2DBB-D130-4257-B86A-12F1025F7C7C}" dt="2023-02-03T06:03:10.939" v="114" actId="27636"/>
        <pc:sldMkLst>
          <pc:docMk/>
          <pc:sldMk cId="947475959" sldId="423"/>
        </pc:sldMkLst>
        <pc:spChg chg="mod">
          <ac:chgData name="Maritza Badenhorst" userId="5dbf7fe7-dd4b-48d9-93f7-766ed82d0eb8" providerId="ADAL" clId="{755A2DBB-D130-4257-B86A-12F1025F7C7C}" dt="2023-02-03T06:03:10.939" v="114" actId="27636"/>
          <ac:spMkLst>
            <pc:docMk/>
            <pc:sldMk cId="947475959" sldId="423"/>
            <ac:spMk id="4" creationId="{00000000-0000-0000-0000-000000000000}"/>
          </ac:spMkLst>
        </pc:spChg>
      </pc:sldChg>
      <pc:sldChg chg="modSp mod">
        <pc:chgData name="Maritza Badenhorst" userId="5dbf7fe7-dd4b-48d9-93f7-766ed82d0eb8" providerId="ADAL" clId="{755A2DBB-D130-4257-B86A-12F1025F7C7C}" dt="2023-02-03T06:03:22.313" v="116" actId="27636"/>
        <pc:sldMkLst>
          <pc:docMk/>
          <pc:sldMk cId="3335063573" sldId="424"/>
        </pc:sldMkLst>
        <pc:spChg chg="mod">
          <ac:chgData name="Maritza Badenhorst" userId="5dbf7fe7-dd4b-48d9-93f7-766ed82d0eb8" providerId="ADAL" clId="{755A2DBB-D130-4257-B86A-12F1025F7C7C}" dt="2023-02-03T06:03:22.313" v="116" actId="27636"/>
          <ac:spMkLst>
            <pc:docMk/>
            <pc:sldMk cId="3335063573" sldId="424"/>
            <ac:spMk id="4" creationId="{00000000-0000-0000-0000-000000000000}"/>
          </ac:spMkLst>
        </pc:spChg>
      </pc:sldChg>
      <pc:sldChg chg="modSp mod">
        <pc:chgData name="Maritza Badenhorst" userId="5dbf7fe7-dd4b-48d9-93f7-766ed82d0eb8" providerId="ADAL" clId="{755A2DBB-D130-4257-B86A-12F1025F7C7C}" dt="2023-02-03T06:03:31.381" v="118" actId="27636"/>
        <pc:sldMkLst>
          <pc:docMk/>
          <pc:sldMk cId="2087398094" sldId="425"/>
        </pc:sldMkLst>
        <pc:spChg chg="mod">
          <ac:chgData name="Maritza Badenhorst" userId="5dbf7fe7-dd4b-48d9-93f7-766ed82d0eb8" providerId="ADAL" clId="{755A2DBB-D130-4257-B86A-12F1025F7C7C}" dt="2023-02-03T06:03:31.381" v="118" actId="27636"/>
          <ac:spMkLst>
            <pc:docMk/>
            <pc:sldMk cId="2087398094" sldId="425"/>
            <ac:spMk id="4" creationId="{00000000-0000-0000-0000-000000000000}"/>
          </ac:spMkLst>
        </pc:spChg>
      </pc:sldChg>
      <pc:sldChg chg="modSp mod">
        <pc:chgData name="Maritza Badenhorst" userId="5dbf7fe7-dd4b-48d9-93f7-766ed82d0eb8" providerId="ADAL" clId="{755A2DBB-D130-4257-B86A-12F1025F7C7C}" dt="2023-02-03T06:03:42.601" v="120" actId="27636"/>
        <pc:sldMkLst>
          <pc:docMk/>
          <pc:sldMk cId="3957752565" sldId="426"/>
        </pc:sldMkLst>
        <pc:spChg chg="mod">
          <ac:chgData name="Maritza Badenhorst" userId="5dbf7fe7-dd4b-48d9-93f7-766ed82d0eb8" providerId="ADAL" clId="{755A2DBB-D130-4257-B86A-12F1025F7C7C}" dt="2023-02-03T06:03:42.601" v="120" actId="27636"/>
          <ac:spMkLst>
            <pc:docMk/>
            <pc:sldMk cId="3957752565" sldId="426"/>
            <ac:spMk id="4" creationId="{00000000-0000-0000-0000-000000000000}"/>
          </ac:spMkLst>
        </pc:spChg>
      </pc:sldChg>
      <pc:sldChg chg="modSp mod">
        <pc:chgData name="Maritza Badenhorst" userId="5dbf7fe7-dd4b-48d9-93f7-766ed82d0eb8" providerId="ADAL" clId="{755A2DBB-D130-4257-B86A-12F1025F7C7C}" dt="2023-02-03T07:11:48.269" v="124" actId="27636"/>
        <pc:sldMkLst>
          <pc:docMk/>
          <pc:sldMk cId="205083754" sldId="427"/>
        </pc:sldMkLst>
        <pc:spChg chg="mod">
          <ac:chgData name="Maritza Badenhorst" userId="5dbf7fe7-dd4b-48d9-93f7-766ed82d0eb8" providerId="ADAL" clId="{755A2DBB-D130-4257-B86A-12F1025F7C7C}" dt="2023-02-03T07:11:48.269" v="124" actId="27636"/>
          <ac:spMkLst>
            <pc:docMk/>
            <pc:sldMk cId="205083754" sldId="427"/>
            <ac:spMk id="5" creationId="{00000000-0000-0000-0000-000000000000}"/>
          </ac:spMkLst>
        </pc:spChg>
      </pc:sldChg>
      <pc:sldChg chg="modSp mod">
        <pc:chgData name="Maritza Badenhorst" userId="5dbf7fe7-dd4b-48d9-93f7-766ed82d0eb8" providerId="ADAL" clId="{755A2DBB-D130-4257-B86A-12F1025F7C7C}" dt="2023-02-03T07:11:57.874" v="125"/>
        <pc:sldMkLst>
          <pc:docMk/>
          <pc:sldMk cId="3932473302" sldId="428"/>
        </pc:sldMkLst>
        <pc:spChg chg="mod">
          <ac:chgData name="Maritza Badenhorst" userId="5dbf7fe7-dd4b-48d9-93f7-766ed82d0eb8" providerId="ADAL" clId="{755A2DBB-D130-4257-B86A-12F1025F7C7C}" dt="2023-02-03T07:11:57.874" v="125"/>
          <ac:spMkLst>
            <pc:docMk/>
            <pc:sldMk cId="3932473302" sldId="428"/>
            <ac:spMk id="5" creationId="{00000000-0000-0000-0000-000000000000}"/>
          </ac:spMkLst>
        </pc:spChg>
      </pc:sldChg>
      <pc:sldChg chg="modSp mod">
        <pc:chgData name="Maritza Badenhorst" userId="5dbf7fe7-dd4b-48d9-93f7-766ed82d0eb8" providerId="ADAL" clId="{755A2DBB-D130-4257-B86A-12F1025F7C7C}" dt="2023-02-03T07:12:06.154" v="127" actId="27636"/>
        <pc:sldMkLst>
          <pc:docMk/>
          <pc:sldMk cId="1180748054" sldId="429"/>
        </pc:sldMkLst>
        <pc:spChg chg="mod">
          <ac:chgData name="Maritza Badenhorst" userId="5dbf7fe7-dd4b-48d9-93f7-766ed82d0eb8" providerId="ADAL" clId="{755A2DBB-D130-4257-B86A-12F1025F7C7C}" dt="2023-02-03T07:12:06.154" v="127" actId="27636"/>
          <ac:spMkLst>
            <pc:docMk/>
            <pc:sldMk cId="1180748054" sldId="429"/>
            <ac:spMk id="5" creationId="{00000000-0000-0000-0000-000000000000}"/>
          </ac:spMkLst>
        </pc:spChg>
      </pc:sldChg>
      <pc:sldChg chg="modSp mod">
        <pc:chgData name="Maritza Badenhorst" userId="5dbf7fe7-dd4b-48d9-93f7-766ed82d0eb8" providerId="ADAL" clId="{755A2DBB-D130-4257-B86A-12F1025F7C7C}" dt="2023-02-03T07:12:15.083" v="129" actId="27636"/>
        <pc:sldMkLst>
          <pc:docMk/>
          <pc:sldMk cId="4241642617" sldId="430"/>
        </pc:sldMkLst>
        <pc:spChg chg="mod">
          <ac:chgData name="Maritza Badenhorst" userId="5dbf7fe7-dd4b-48d9-93f7-766ed82d0eb8" providerId="ADAL" clId="{755A2DBB-D130-4257-B86A-12F1025F7C7C}" dt="2023-02-03T07:12:15.083" v="129" actId="27636"/>
          <ac:spMkLst>
            <pc:docMk/>
            <pc:sldMk cId="4241642617" sldId="430"/>
            <ac:spMk id="5" creationId="{00000000-0000-0000-0000-000000000000}"/>
          </ac:spMkLst>
        </pc:spChg>
      </pc:sldChg>
      <pc:sldChg chg="modSp mod">
        <pc:chgData name="Maritza Badenhorst" userId="5dbf7fe7-dd4b-48d9-93f7-766ed82d0eb8" providerId="ADAL" clId="{755A2DBB-D130-4257-B86A-12F1025F7C7C}" dt="2023-02-03T07:12:23.429" v="131" actId="27636"/>
        <pc:sldMkLst>
          <pc:docMk/>
          <pc:sldMk cId="1388794985" sldId="431"/>
        </pc:sldMkLst>
        <pc:spChg chg="mod">
          <ac:chgData name="Maritza Badenhorst" userId="5dbf7fe7-dd4b-48d9-93f7-766ed82d0eb8" providerId="ADAL" clId="{755A2DBB-D130-4257-B86A-12F1025F7C7C}" dt="2023-02-03T07:12:23.429" v="131" actId="27636"/>
          <ac:spMkLst>
            <pc:docMk/>
            <pc:sldMk cId="1388794985" sldId="431"/>
            <ac:spMk id="5" creationId="{00000000-0000-0000-0000-000000000000}"/>
          </ac:spMkLst>
        </pc:spChg>
      </pc:sldChg>
      <pc:sldChg chg="modSp mod">
        <pc:chgData name="Maritza Badenhorst" userId="5dbf7fe7-dd4b-48d9-93f7-766ed82d0eb8" providerId="ADAL" clId="{755A2DBB-D130-4257-B86A-12F1025F7C7C}" dt="2023-02-03T07:12:31.316" v="132"/>
        <pc:sldMkLst>
          <pc:docMk/>
          <pc:sldMk cId="956560624" sldId="432"/>
        </pc:sldMkLst>
        <pc:spChg chg="mod">
          <ac:chgData name="Maritza Badenhorst" userId="5dbf7fe7-dd4b-48d9-93f7-766ed82d0eb8" providerId="ADAL" clId="{755A2DBB-D130-4257-B86A-12F1025F7C7C}" dt="2023-02-03T07:12:31.316" v="132"/>
          <ac:spMkLst>
            <pc:docMk/>
            <pc:sldMk cId="956560624" sldId="432"/>
            <ac:spMk id="5" creationId="{00000000-0000-0000-0000-000000000000}"/>
          </ac:spMkLst>
        </pc:spChg>
      </pc:sldChg>
      <pc:sldChg chg="modSp mod">
        <pc:chgData name="Maritza Badenhorst" userId="5dbf7fe7-dd4b-48d9-93f7-766ed82d0eb8" providerId="ADAL" clId="{755A2DBB-D130-4257-B86A-12F1025F7C7C}" dt="2023-02-03T07:12:42.753" v="134" actId="27636"/>
        <pc:sldMkLst>
          <pc:docMk/>
          <pc:sldMk cId="2047072538" sldId="433"/>
        </pc:sldMkLst>
        <pc:spChg chg="mod">
          <ac:chgData name="Maritza Badenhorst" userId="5dbf7fe7-dd4b-48d9-93f7-766ed82d0eb8" providerId="ADAL" clId="{755A2DBB-D130-4257-B86A-12F1025F7C7C}" dt="2023-02-03T07:12:42.753" v="134" actId="27636"/>
          <ac:spMkLst>
            <pc:docMk/>
            <pc:sldMk cId="2047072538" sldId="433"/>
            <ac:spMk id="5" creationId="{00000000-0000-0000-0000-000000000000}"/>
          </ac:spMkLst>
        </pc:spChg>
      </pc:sldChg>
      <pc:sldChg chg="modSp mod">
        <pc:chgData name="Maritza Badenhorst" userId="5dbf7fe7-dd4b-48d9-93f7-766ed82d0eb8" providerId="ADAL" clId="{755A2DBB-D130-4257-B86A-12F1025F7C7C}" dt="2023-02-03T05:49:32.480" v="4" actId="27636"/>
        <pc:sldMkLst>
          <pc:docMk/>
          <pc:sldMk cId="1682040494" sldId="434"/>
        </pc:sldMkLst>
        <pc:spChg chg="mod">
          <ac:chgData name="Maritza Badenhorst" userId="5dbf7fe7-dd4b-48d9-93f7-766ed82d0eb8" providerId="ADAL" clId="{755A2DBB-D130-4257-B86A-12F1025F7C7C}" dt="2023-02-03T05:49:32.480" v="4" actId="27636"/>
          <ac:spMkLst>
            <pc:docMk/>
            <pc:sldMk cId="1682040494" sldId="434"/>
            <ac:spMk id="4" creationId="{00000000-0000-0000-0000-000000000000}"/>
          </ac:spMkLst>
        </pc:spChg>
      </pc:sldChg>
      <pc:sldChg chg="del">
        <pc:chgData name="Maritza Badenhorst" userId="5dbf7fe7-dd4b-48d9-93f7-766ed82d0eb8" providerId="ADAL" clId="{755A2DBB-D130-4257-B86A-12F1025F7C7C}" dt="2023-02-03T05:50:45.508" v="6" actId="47"/>
        <pc:sldMkLst>
          <pc:docMk/>
          <pc:sldMk cId="366065227" sldId="435"/>
        </pc:sldMkLst>
      </pc:sldChg>
      <pc:sldChg chg="del">
        <pc:chgData name="Maritza Badenhorst" userId="5dbf7fe7-dd4b-48d9-93f7-766ed82d0eb8" providerId="ADAL" clId="{755A2DBB-D130-4257-B86A-12F1025F7C7C}" dt="2023-02-03T05:50:45.508" v="6" actId="47"/>
        <pc:sldMkLst>
          <pc:docMk/>
          <pc:sldMk cId="4197704293" sldId="436"/>
        </pc:sldMkLst>
      </pc:sldChg>
      <pc:sldChg chg="del">
        <pc:chgData name="Maritza Badenhorst" userId="5dbf7fe7-dd4b-48d9-93f7-766ed82d0eb8" providerId="ADAL" clId="{755A2DBB-D130-4257-B86A-12F1025F7C7C}" dt="2023-02-03T05:50:45.508" v="6" actId="47"/>
        <pc:sldMkLst>
          <pc:docMk/>
          <pc:sldMk cId="2042831046" sldId="437"/>
        </pc:sldMkLst>
      </pc:sldChg>
      <pc:sldChg chg="del">
        <pc:chgData name="Maritza Badenhorst" userId="5dbf7fe7-dd4b-48d9-93f7-766ed82d0eb8" providerId="ADAL" clId="{755A2DBB-D130-4257-B86A-12F1025F7C7C}" dt="2023-02-03T05:50:45.508" v="6" actId="47"/>
        <pc:sldMkLst>
          <pc:docMk/>
          <pc:sldMk cId="1316752672" sldId="438"/>
        </pc:sldMkLst>
      </pc:sldChg>
      <pc:sldChg chg="del">
        <pc:chgData name="Maritza Badenhorst" userId="5dbf7fe7-dd4b-48d9-93f7-766ed82d0eb8" providerId="ADAL" clId="{755A2DBB-D130-4257-B86A-12F1025F7C7C}" dt="2023-02-03T05:50:45.508" v="6" actId="47"/>
        <pc:sldMkLst>
          <pc:docMk/>
          <pc:sldMk cId="234712767" sldId="439"/>
        </pc:sldMkLst>
      </pc:sldChg>
      <pc:sldChg chg="del">
        <pc:chgData name="Maritza Badenhorst" userId="5dbf7fe7-dd4b-48d9-93f7-766ed82d0eb8" providerId="ADAL" clId="{755A2DBB-D130-4257-B86A-12F1025F7C7C}" dt="2023-02-03T05:50:45.508" v="6" actId="47"/>
        <pc:sldMkLst>
          <pc:docMk/>
          <pc:sldMk cId="1052264357" sldId="440"/>
        </pc:sldMkLst>
      </pc:sldChg>
      <pc:sldChg chg="del">
        <pc:chgData name="Maritza Badenhorst" userId="5dbf7fe7-dd4b-48d9-93f7-766ed82d0eb8" providerId="ADAL" clId="{755A2DBB-D130-4257-B86A-12F1025F7C7C}" dt="2023-02-03T05:50:45.508" v="6" actId="47"/>
        <pc:sldMkLst>
          <pc:docMk/>
          <pc:sldMk cId="1923633243" sldId="441"/>
        </pc:sldMkLst>
      </pc:sldChg>
      <pc:sldChg chg="del">
        <pc:chgData name="Maritza Badenhorst" userId="5dbf7fe7-dd4b-48d9-93f7-766ed82d0eb8" providerId="ADAL" clId="{755A2DBB-D130-4257-B86A-12F1025F7C7C}" dt="2023-02-03T05:50:45.508" v="6" actId="47"/>
        <pc:sldMkLst>
          <pc:docMk/>
          <pc:sldMk cId="2716788399" sldId="442"/>
        </pc:sldMkLst>
      </pc:sldChg>
      <pc:sldChg chg="del">
        <pc:chgData name="Maritza Badenhorst" userId="5dbf7fe7-dd4b-48d9-93f7-766ed82d0eb8" providerId="ADAL" clId="{755A2DBB-D130-4257-B86A-12F1025F7C7C}" dt="2023-02-03T05:50:45.508" v="6" actId="47"/>
        <pc:sldMkLst>
          <pc:docMk/>
          <pc:sldMk cId="4223385737" sldId="443"/>
        </pc:sldMkLst>
      </pc:sldChg>
      <pc:sldChg chg="del">
        <pc:chgData name="Maritza Badenhorst" userId="5dbf7fe7-dd4b-48d9-93f7-766ed82d0eb8" providerId="ADAL" clId="{755A2DBB-D130-4257-B86A-12F1025F7C7C}" dt="2023-02-03T05:50:45.508" v="6" actId="47"/>
        <pc:sldMkLst>
          <pc:docMk/>
          <pc:sldMk cId="1915663555" sldId="444"/>
        </pc:sldMkLst>
      </pc:sldChg>
      <pc:sldChg chg="del">
        <pc:chgData name="Maritza Badenhorst" userId="5dbf7fe7-dd4b-48d9-93f7-766ed82d0eb8" providerId="ADAL" clId="{755A2DBB-D130-4257-B86A-12F1025F7C7C}" dt="2023-02-03T05:50:45.508" v="6" actId="47"/>
        <pc:sldMkLst>
          <pc:docMk/>
          <pc:sldMk cId="4038780584" sldId="445"/>
        </pc:sldMkLst>
      </pc:sldChg>
      <pc:sldChg chg="del">
        <pc:chgData name="Maritza Badenhorst" userId="5dbf7fe7-dd4b-48d9-93f7-766ed82d0eb8" providerId="ADAL" clId="{755A2DBB-D130-4257-B86A-12F1025F7C7C}" dt="2023-02-03T05:50:45.508" v="6" actId="47"/>
        <pc:sldMkLst>
          <pc:docMk/>
          <pc:sldMk cId="20811755" sldId="446"/>
        </pc:sldMkLst>
      </pc:sldChg>
      <pc:sldChg chg="del">
        <pc:chgData name="Maritza Badenhorst" userId="5dbf7fe7-dd4b-48d9-93f7-766ed82d0eb8" providerId="ADAL" clId="{755A2DBB-D130-4257-B86A-12F1025F7C7C}" dt="2023-02-03T05:50:45.508" v="6" actId="47"/>
        <pc:sldMkLst>
          <pc:docMk/>
          <pc:sldMk cId="2299307595" sldId="447"/>
        </pc:sldMkLst>
      </pc:sldChg>
      <pc:sldChg chg="del">
        <pc:chgData name="Maritza Badenhorst" userId="5dbf7fe7-dd4b-48d9-93f7-766ed82d0eb8" providerId="ADAL" clId="{755A2DBB-D130-4257-B86A-12F1025F7C7C}" dt="2023-02-03T05:50:45.508" v="6" actId="47"/>
        <pc:sldMkLst>
          <pc:docMk/>
          <pc:sldMk cId="1893839207" sldId="448"/>
        </pc:sldMkLst>
      </pc:sldChg>
      <pc:sldChg chg="del">
        <pc:chgData name="Maritza Badenhorst" userId="5dbf7fe7-dd4b-48d9-93f7-766ed82d0eb8" providerId="ADAL" clId="{755A2DBB-D130-4257-B86A-12F1025F7C7C}" dt="2023-02-03T05:50:45.508" v="6" actId="47"/>
        <pc:sldMkLst>
          <pc:docMk/>
          <pc:sldMk cId="928895604" sldId="449"/>
        </pc:sldMkLst>
      </pc:sldChg>
      <pc:sldChg chg="del">
        <pc:chgData name="Maritza Badenhorst" userId="5dbf7fe7-dd4b-48d9-93f7-766ed82d0eb8" providerId="ADAL" clId="{755A2DBB-D130-4257-B86A-12F1025F7C7C}" dt="2023-02-03T05:50:45.508" v="6" actId="47"/>
        <pc:sldMkLst>
          <pc:docMk/>
          <pc:sldMk cId="2280536677" sldId="450"/>
        </pc:sldMkLst>
      </pc:sldChg>
      <pc:sldChg chg="del">
        <pc:chgData name="Maritza Badenhorst" userId="5dbf7fe7-dd4b-48d9-93f7-766ed82d0eb8" providerId="ADAL" clId="{755A2DBB-D130-4257-B86A-12F1025F7C7C}" dt="2023-02-03T05:50:45.508" v="6" actId="47"/>
        <pc:sldMkLst>
          <pc:docMk/>
          <pc:sldMk cId="1520416906" sldId="451"/>
        </pc:sldMkLst>
      </pc:sldChg>
      <pc:sldChg chg="del">
        <pc:chgData name="Maritza Badenhorst" userId="5dbf7fe7-dd4b-48d9-93f7-766ed82d0eb8" providerId="ADAL" clId="{755A2DBB-D130-4257-B86A-12F1025F7C7C}" dt="2023-02-03T05:50:45.508" v="6" actId="47"/>
        <pc:sldMkLst>
          <pc:docMk/>
          <pc:sldMk cId="1748731297" sldId="452"/>
        </pc:sldMkLst>
      </pc:sldChg>
      <pc:sldChg chg="del">
        <pc:chgData name="Maritza Badenhorst" userId="5dbf7fe7-dd4b-48d9-93f7-766ed82d0eb8" providerId="ADAL" clId="{755A2DBB-D130-4257-B86A-12F1025F7C7C}" dt="2023-02-03T05:50:45.508" v="6" actId="47"/>
        <pc:sldMkLst>
          <pc:docMk/>
          <pc:sldMk cId="87555219" sldId="453"/>
        </pc:sldMkLst>
      </pc:sldChg>
      <pc:sldChg chg="del">
        <pc:chgData name="Maritza Badenhorst" userId="5dbf7fe7-dd4b-48d9-93f7-766ed82d0eb8" providerId="ADAL" clId="{755A2DBB-D130-4257-B86A-12F1025F7C7C}" dt="2023-02-03T05:50:45.508" v="6" actId="47"/>
        <pc:sldMkLst>
          <pc:docMk/>
          <pc:sldMk cId="4198398552" sldId="454"/>
        </pc:sldMkLst>
      </pc:sldChg>
      <pc:sldChg chg="del">
        <pc:chgData name="Maritza Badenhorst" userId="5dbf7fe7-dd4b-48d9-93f7-766ed82d0eb8" providerId="ADAL" clId="{755A2DBB-D130-4257-B86A-12F1025F7C7C}" dt="2023-02-03T05:50:45.508" v="6" actId="47"/>
        <pc:sldMkLst>
          <pc:docMk/>
          <pc:sldMk cId="1335653678" sldId="455"/>
        </pc:sldMkLst>
      </pc:sldChg>
      <pc:sldChg chg="del">
        <pc:chgData name="Maritza Badenhorst" userId="5dbf7fe7-dd4b-48d9-93f7-766ed82d0eb8" providerId="ADAL" clId="{755A2DBB-D130-4257-B86A-12F1025F7C7C}" dt="2023-02-03T05:50:45.508" v="6" actId="47"/>
        <pc:sldMkLst>
          <pc:docMk/>
          <pc:sldMk cId="4026507722" sldId="456"/>
        </pc:sldMkLst>
      </pc:sldChg>
      <pc:sldChg chg="del">
        <pc:chgData name="Maritza Badenhorst" userId="5dbf7fe7-dd4b-48d9-93f7-766ed82d0eb8" providerId="ADAL" clId="{755A2DBB-D130-4257-B86A-12F1025F7C7C}" dt="2023-02-03T05:50:45.508" v="6" actId="47"/>
        <pc:sldMkLst>
          <pc:docMk/>
          <pc:sldMk cId="1369902570" sldId="457"/>
        </pc:sldMkLst>
      </pc:sldChg>
      <pc:sldChg chg="del">
        <pc:chgData name="Maritza Badenhorst" userId="5dbf7fe7-dd4b-48d9-93f7-766ed82d0eb8" providerId="ADAL" clId="{755A2DBB-D130-4257-B86A-12F1025F7C7C}" dt="2023-02-03T05:50:45.508" v="6" actId="47"/>
        <pc:sldMkLst>
          <pc:docMk/>
          <pc:sldMk cId="1406752318" sldId="458"/>
        </pc:sldMkLst>
      </pc:sldChg>
      <pc:sldChg chg="del">
        <pc:chgData name="Maritza Badenhorst" userId="5dbf7fe7-dd4b-48d9-93f7-766ed82d0eb8" providerId="ADAL" clId="{755A2DBB-D130-4257-B86A-12F1025F7C7C}" dt="2023-02-03T05:50:45.508" v="6" actId="47"/>
        <pc:sldMkLst>
          <pc:docMk/>
          <pc:sldMk cId="583013287" sldId="459"/>
        </pc:sldMkLst>
      </pc:sldChg>
      <pc:sldChg chg="del">
        <pc:chgData name="Maritza Badenhorst" userId="5dbf7fe7-dd4b-48d9-93f7-766ed82d0eb8" providerId="ADAL" clId="{755A2DBB-D130-4257-B86A-12F1025F7C7C}" dt="2023-02-03T05:50:45.508" v="6" actId="47"/>
        <pc:sldMkLst>
          <pc:docMk/>
          <pc:sldMk cId="3329885730" sldId="460"/>
        </pc:sldMkLst>
      </pc:sldChg>
      <pc:sldChg chg="del">
        <pc:chgData name="Maritza Badenhorst" userId="5dbf7fe7-dd4b-48d9-93f7-766ed82d0eb8" providerId="ADAL" clId="{755A2DBB-D130-4257-B86A-12F1025F7C7C}" dt="2023-02-03T05:50:45.508" v="6" actId="47"/>
        <pc:sldMkLst>
          <pc:docMk/>
          <pc:sldMk cId="2663622834" sldId="461"/>
        </pc:sldMkLst>
      </pc:sldChg>
      <pc:sldChg chg="del">
        <pc:chgData name="Maritza Badenhorst" userId="5dbf7fe7-dd4b-48d9-93f7-766ed82d0eb8" providerId="ADAL" clId="{755A2DBB-D130-4257-B86A-12F1025F7C7C}" dt="2023-02-03T05:50:45.508" v="6" actId="47"/>
        <pc:sldMkLst>
          <pc:docMk/>
          <pc:sldMk cId="3547966791" sldId="462"/>
        </pc:sldMkLst>
      </pc:sldChg>
      <pc:sldChg chg="del">
        <pc:chgData name="Maritza Badenhorst" userId="5dbf7fe7-dd4b-48d9-93f7-766ed82d0eb8" providerId="ADAL" clId="{755A2DBB-D130-4257-B86A-12F1025F7C7C}" dt="2023-02-03T05:50:45.508" v="6" actId="47"/>
        <pc:sldMkLst>
          <pc:docMk/>
          <pc:sldMk cId="1892786704" sldId="463"/>
        </pc:sldMkLst>
      </pc:sldChg>
      <pc:sldChg chg="del">
        <pc:chgData name="Maritza Badenhorst" userId="5dbf7fe7-dd4b-48d9-93f7-766ed82d0eb8" providerId="ADAL" clId="{755A2DBB-D130-4257-B86A-12F1025F7C7C}" dt="2023-02-03T05:50:45.508" v="6" actId="47"/>
        <pc:sldMkLst>
          <pc:docMk/>
          <pc:sldMk cId="1323931107" sldId="464"/>
        </pc:sldMkLst>
      </pc:sldChg>
      <pc:sldChg chg="del">
        <pc:chgData name="Maritza Badenhorst" userId="5dbf7fe7-dd4b-48d9-93f7-766ed82d0eb8" providerId="ADAL" clId="{755A2DBB-D130-4257-B86A-12F1025F7C7C}" dt="2023-02-03T05:50:45.508" v="6" actId="47"/>
        <pc:sldMkLst>
          <pc:docMk/>
          <pc:sldMk cId="1533371927" sldId="465"/>
        </pc:sldMkLst>
      </pc:sldChg>
      <pc:sldChg chg="add">
        <pc:chgData name="Maritza Badenhorst" userId="5dbf7fe7-dd4b-48d9-93f7-766ed82d0eb8" providerId="ADAL" clId="{755A2DBB-D130-4257-B86A-12F1025F7C7C}" dt="2023-02-03T05:50:08.318" v="5"/>
        <pc:sldMkLst>
          <pc:docMk/>
          <pc:sldMk cId="3755808034" sldId="466"/>
        </pc:sldMkLst>
      </pc:sldChg>
      <pc:sldChg chg="add">
        <pc:chgData name="Maritza Badenhorst" userId="5dbf7fe7-dd4b-48d9-93f7-766ed82d0eb8" providerId="ADAL" clId="{755A2DBB-D130-4257-B86A-12F1025F7C7C}" dt="2023-02-03T05:50:08.318" v="5"/>
        <pc:sldMkLst>
          <pc:docMk/>
          <pc:sldMk cId="3614057450" sldId="467"/>
        </pc:sldMkLst>
      </pc:sldChg>
      <pc:sldChg chg="add">
        <pc:chgData name="Maritza Badenhorst" userId="5dbf7fe7-dd4b-48d9-93f7-766ed82d0eb8" providerId="ADAL" clId="{755A2DBB-D130-4257-B86A-12F1025F7C7C}" dt="2023-02-03T05:50:08.318" v="5"/>
        <pc:sldMkLst>
          <pc:docMk/>
          <pc:sldMk cId="3351118713" sldId="468"/>
        </pc:sldMkLst>
      </pc:sldChg>
      <pc:sldChg chg="add">
        <pc:chgData name="Maritza Badenhorst" userId="5dbf7fe7-dd4b-48d9-93f7-766ed82d0eb8" providerId="ADAL" clId="{755A2DBB-D130-4257-B86A-12F1025F7C7C}" dt="2023-02-03T05:50:08.318" v="5"/>
        <pc:sldMkLst>
          <pc:docMk/>
          <pc:sldMk cId="1039254752" sldId="469"/>
        </pc:sldMkLst>
      </pc:sldChg>
      <pc:sldChg chg="add">
        <pc:chgData name="Maritza Badenhorst" userId="5dbf7fe7-dd4b-48d9-93f7-766ed82d0eb8" providerId="ADAL" clId="{755A2DBB-D130-4257-B86A-12F1025F7C7C}" dt="2023-02-03T05:50:08.318" v="5"/>
        <pc:sldMkLst>
          <pc:docMk/>
          <pc:sldMk cId="3492740117" sldId="470"/>
        </pc:sldMkLst>
      </pc:sldChg>
      <pc:sldChg chg="add">
        <pc:chgData name="Maritza Badenhorst" userId="5dbf7fe7-dd4b-48d9-93f7-766ed82d0eb8" providerId="ADAL" clId="{755A2DBB-D130-4257-B86A-12F1025F7C7C}" dt="2023-02-03T05:50:08.318" v="5"/>
        <pc:sldMkLst>
          <pc:docMk/>
          <pc:sldMk cId="227332048" sldId="471"/>
        </pc:sldMkLst>
      </pc:sldChg>
      <pc:sldChg chg="add">
        <pc:chgData name="Maritza Badenhorst" userId="5dbf7fe7-dd4b-48d9-93f7-766ed82d0eb8" providerId="ADAL" clId="{755A2DBB-D130-4257-B86A-12F1025F7C7C}" dt="2023-02-03T05:50:08.318" v="5"/>
        <pc:sldMkLst>
          <pc:docMk/>
          <pc:sldMk cId="3249369948" sldId="472"/>
        </pc:sldMkLst>
      </pc:sldChg>
      <pc:sldChg chg="add">
        <pc:chgData name="Maritza Badenhorst" userId="5dbf7fe7-dd4b-48d9-93f7-766ed82d0eb8" providerId="ADAL" clId="{755A2DBB-D130-4257-B86A-12F1025F7C7C}" dt="2023-02-03T05:50:08.318" v="5"/>
        <pc:sldMkLst>
          <pc:docMk/>
          <pc:sldMk cId="353196540" sldId="473"/>
        </pc:sldMkLst>
      </pc:sldChg>
      <pc:sldChg chg="add">
        <pc:chgData name="Maritza Badenhorst" userId="5dbf7fe7-dd4b-48d9-93f7-766ed82d0eb8" providerId="ADAL" clId="{755A2DBB-D130-4257-B86A-12F1025F7C7C}" dt="2023-02-03T05:50:08.318" v="5"/>
        <pc:sldMkLst>
          <pc:docMk/>
          <pc:sldMk cId="915757536" sldId="474"/>
        </pc:sldMkLst>
      </pc:sldChg>
      <pc:sldChg chg="new">
        <pc:chgData name="Maritza Badenhorst" userId="5dbf7fe7-dd4b-48d9-93f7-766ed82d0eb8" providerId="ADAL" clId="{755A2DBB-D130-4257-B86A-12F1025F7C7C}" dt="2023-02-03T05:52:42.317" v="21" actId="680"/>
        <pc:sldMkLst>
          <pc:docMk/>
          <pc:sldMk cId="1199945786" sldId="475"/>
        </pc:sldMkLst>
      </pc:sldChg>
      <pc:sldChg chg="addSp delSp modSp new mod">
        <pc:chgData name="Maritza Badenhorst" userId="5dbf7fe7-dd4b-48d9-93f7-766ed82d0eb8" providerId="ADAL" clId="{755A2DBB-D130-4257-B86A-12F1025F7C7C}" dt="2023-02-03T05:53:05.083" v="28" actId="20577"/>
        <pc:sldMkLst>
          <pc:docMk/>
          <pc:sldMk cId="1082610619" sldId="476"/>
        </pc:sldMkLst>
        <pc:spChg chg="del">
          <ac:chgData name="Maritza Badenhorst" userId="5dbf7fe7-dd4b-48d9-93f7-766ed82d0eb8" providerId="ADAL" clId="{755A2DBB-D130-4257-B86A-12F1025F7C7C}" dt="2023-02-03T05:53:00.501" v="24"/>
          <ac:spMkLst>
            <pc:docMk/>
            <pc:sldMk cId="1082610619" sldId="476"/>
            <ac:spMk id="2" creationId="{18E457FF-2067-B77E-51DC-B02FF032D693}"/>
          </ac:spMkLst>
        </pc:spChg>
        <pc:spChg chg="mod">
          <ac:chgData name="Maritza Badenhorst" userId="5dbf7fe7-dd4b-48d9-93f7-766ed82d0eb8" providerId="ADAL" clId="{755A2DBB-D130-4257-B86A-12F1025F7C7C}" dt="2023-02-03T05:52:51.308" v="23"/>
          <ac:spMkLst>
            <pc:docMk/>
            <pc:sldMk cId="1082610619" sldId="476"/>
            <ac:spMk id="3" creationId="{C47337E7-6FB0-7D06-8393-DD7CC8CB3AA0}"/>
          </ac:spMkLst>
        </pc:spChg>
        <pc:spChg chg="add mod">
          <ac:chgData name="Maritza Badenhorst" userId="5dbf7fe7-dd4b-48d9-93f7-766ed82d0eb8" providerId="ADAL" clId="{755A2DBB-D130-4257-B86A-12F1025F7C7C}" dt="2023-02-03T05:53:05.083" v="28" actId="20577"/>
          <ac:spMkLst>
            <pc:docMk/>
            <pc:sldMk cId="1082610619" sldId="476"/>
            <ac:spMk id="4" creationId="{41F7A204-5251-FE5A-937E-AA5C48F4DF7D}"/>
          </ac:spMkLst>
        </pc:spChg>
      </pc:sldChg>
      <pc:sldChg chg="addSp delSp modSp new mod">
        <pc:chgData name="Maritza Badenhorst" userId="5dbf7fe7-dd4b-48d9-93f7-766ed82d0eb8" providerId="ADAL" clId="{755A2DBB-D130-4257-B86A-12F1025F7C7C}" dt="2023-02-03T05:57:26.509" v="62" actId="20577"/>
        <pc:sldMkLst>
          <pc:docMk/>
          <pc:sldMk cId="2392821649" sldId="477"/>
        </pc:sldMkLst>
        <pc:spChg chg="del">
          <ac:chgData name="Maritza Badenhorst" userId="5dbf7fe7-dd4b-48d9-93f7-766ed82d0eb8" providerId="ADAL" clId="{755A2DBB-D130-4257-B86A-12F1025F7C7C}" dt="2023-02-03T05:57:21.453" v="58"/>
          <ac:spMkLst>
            <pc:docMk/>
            <pc:sldMk cId="2392821649" sldId="477"/>
            <ac:spMk id="2" creationId="{1629469F-CABC-58C8-AD8D-361A3DD81197}"/>
          </ac:spMkLst>
        </pc:spChg>
        <pc:spChg chg="mod">
          <ac:chgData name="Maritza Badenhorst" userId="5dbf7fe7-dd4b-48d9-93f7-766ed82d0eb8" providerId="ADAL" clId="{755A2DBB-D130-4257-B86A-12F1025F7C7C}" dt="2023-02-03T05:57:13.208" v="57" actId="27636"/>
          <ac:spMkLst>
            <pc:docMk/>
            <pc:sldMk cId="2392821649" sldId="477"/>
            <ac:spMk id="3" creationId="{E16B24C0-457F-13A5-C768-261A0A1D81AD}"/>
          </ac:spMkLst>
        </pc:spChg>
        <pc:spChg chg="add mod">
          <ac:chgData name="Maritza Badenhorst" userId="5dbf7fe7-dd4b-48d9-93f7-766ed82d0eb8" providerId="ADAL" clId="{755A2DBB-D130-4257-B86A-12F1025F7C7C}" dt="2023-02-03T05:57:26.509" v="62" actId="20577"/>
          <ac:spMkLst>
            <pc:docMk/>
            <pc:sldMk cId="2392821649" sldId="477"/>
            <ac:spMk id="4" creationId="{A551B37D-35D2-CEF5-6A78-58B20FF5898A}"/>
          </ac:spMkLst>
        </pc:spChg>
      </pc:sldChg>
      <pc:sldChg chg="modSp new mod ord">
        <pc:chgData name="Maritza Badenhorst" userId="5dbf7fe7-dd4b-48d9-93f7-766ed82d0eb8" providerId="ADAL" clId="{755A2DBB-D130-4257-B86A-12F1025F7C7C}" dt="2023-02-03T06:02:25.697" v="106"/>
        <pc:sldMkLst>
          <pc:docMk/>
          <pc:sldMk cId="3759654084" sldId="478"/>
        </pc:sldMkLst>
        <pc:spChg chg="mod">
          <ac:chgData name="Maritza Badenhorst" userId="5dbf7fe7-dd4b-48d9-93f7-766ed82d0eb8" providerId="ADAL" clId="{755A2DBB-D130-4257-B86A-12F1025F7C7C}" dt="2023-02-03T06:02:25.697" v="106"/>
          <ac:spMkLst>
            <pc:docMk/>
            <pc:sldMk cId="3759654084" sldId="478"/>
            <ac:spMk id="3" creationId="{3F5F61E9-BFD6-E474-779B-152CB83EBB2B}"/>
          </ac:spMkLst>
        </pc:spChg>
      </pc:sldChg>
      <pc:sldChg chg="addSp delSp modSp new">
        <pc:chgData name="Maritza Badenhorst" userId="5dbf7fe7-dd4b-48d9-93f7-766ed82d0eb8" providerId="ADAL" clId="{755A2DBB-D130-4257-B86A-12F1025F7C7C}" dt="2023-02-03T07:13:53.853" v="140"/>
        <pc:sldMkLst>
          <pc:docMk/>
          <pc:sldMk cId="1539730558" sldId="479"/>
        </pc:sldMkLst>
        <pc:spChg chg="del">
          <ac:chgData name="Maritza Badenhorst" userId="5dbf7fe7-dd4b-48d9-93f7-766ed82d0eb8" providerId="ADAL" clId="{755A2DBB-D130-4257-B86A-12F1025F7C7C}" dt="2023-02-03T07:13:53.853" v="140"/>
          <ac:spMkLst>
            <pc:docMk/>
            <pc:sldMk cId="1539730558" sldId="479"/>
            <ac:spMk id="2" creationId="{835A86A3-852A-5230-76BA-AB28D2D643E8}"/>
          </ac:spMkLst>
        </pc:spChg>
        <pc:spChg chg="del">
          <ac:chgData name="Maritza Badenhorst" userId="5dbf7fe7-dd4b-48d9-93f7-766ed82d0eb8" providerId="ADAL" clId="{755A2DBB-D130-4257-B86A-12F1025F7C7C}" dt="2023-02-03T07:13:24.589" v="137"/>
          <ac:spMkLst>
            <pc:docMk/>
            <pc:sldMk cId="1539730558" sldId="479"/>
            <ac:spMk id="3" creationId="{D16A115C-09EC-3CEA-E124-361A1063E458}"/>
          </ac:spMkLst>
        </pc:spChg>
        <pc:spChg chg="add mod">
          <ac:chgData name="Maritza Badenhorst" userId="5dbf7fe7-dd4b-48d9-93f7-766ed82d0eb8" providerId="ADAL" clId="{755A2DBB-D130-4257-B86A-12F1025F7C7C}" dt="2023-02-03T07:13:53.853" v="140"/>
          <ac:spMkLst>
            <pc:docMk/>
            <pc:sldMk cId="1539730558" sldId="479"/>
            <ac:spMk id="5" creationId="{9A565EFB-9764-266B-AA79-447E9ACB2687}"/>
          </ac:spMkLst>
        </pc:spChg>
        <pc:graphicFrameChg chg="add mod">
          <ac:chgData name="Maritza Badenhorst" userId="5dbf7fe7-dd4b-48d9-93f7-766ed82d0eb8" providerId="ADAL" clId="{755A2DBB-D130-4257-B86A-12F1025F7C7C}" dt="2023-02-03T07:13:24.589" v="137"/>
          <ac:graphicFrameMkLst>
            <pc:docMk/>
            <pc:sldMk cId="1539730558" sldId="479"/>
            <ac:graphicFrameMk id="4" creationId="{B95B72E8-292C-E5F3-A132-E7866C738367}"/>
          </ac:graphicFrameMkLst>
        </pc:graphicFrameChg>
      </pc:sldChg>
      <pc:sldChg chg="addSp delSp modSp new">
        <pc:chgData name="Maritza Badenhorst" userId="5dbf7fe7-dd4b-48d9-93f7-766ed82d0eb8" providerId="ADAL" clId="{755A2DBB-D130-4257-B86A-12F1025F7C7C}" dt="2023-02-03T07:13:51.158" v="139"/>
        <pc:sldMkLst>
          <pc:docMk/>
          <pc:sldMk cId="2678110145" sldId="480"/>
        </pc:sldMkLst>
        <pc:spChg chg="del">
          <ac:chgData name="Maritza Badenhorst" userId="5dbf7fe7-dd4b-48d9-93f7-766ed82d0eb8" providerId="ADAL" clId="{755A2DBB-D130-4257-B86A-12F1025F7C7C}" dt="2023-02-03T07:13:51.158" v="139"/>
          <ac:spMkLst>
            <pc:docMk/>
            <pc:sldMk cId="2678110145" sldId="480"/>
            <ac:spMk id="2" creationId="{8DD167E8-56A3-9BF2-A91A-018A3C4389F1}"/>
          </ac:spMkLst>
        </pc:spChg>
        <pc:spChg chg="del">
          <ac:chgData name="Maritza Badenhorst" userId="5dbf7fe7-dd4b-48d9-93f7-766ed82d0eb8" providerId="ADAL" clId="{755A2DBB-D130-4257-B86A-12F1025F7C7C}" dt="2023-02-03T07:13:39.616" v="138"/>
          <ac:spMkLst>
            <pc:docMk/>
            <pc:sldMk cId="2678110145" sldId="480"/>
            <ac:spMk id="3" creationId="{EED0250F-1B16-D6BF-E245-F4F7D1EE1D7C}"/>
          </ac:spMkLst>
        </pc:spChg>
        <pc:spChg chg="add mod">
          <ac:chgData name="Maritza Badenhorst" userId="5dbf7fe7-dd4b-48d9-93f7-766ed82d0eb8" providerId="ADAL" clId="{755A2DBB-D130-4257-B86A-12F1025F7C7C}" dt="2023-02-03T07:13:51.158" v="139"/>
          <ac:spMkLst>
            <pc:docMk/>
            <pc:sldMk cId="2678110145" sldId="480"/>
            <ac:spMk id="5" creationId="{4823C99E-578A-D226-A257-A64753D8DDEA}"/>
          </ac:spMkLst>
        </pc:spChg>
        <pc:graphicFrameChg chg="add mod">
          <ac:chgData name="Maritza Badenhorst" userId="5dbf7fe7-dd4b-48d9-93f7-766ed82d0eb8" providerId="ADAL" clId="{755A2DBB-D130-4257-B86A-12F1025F7C7C}" dt="2023-02-03T07:13:39.616" v="138"/>
          <ac:graphicFrameMkLst>
            <pc:docMk/>
            <pc:sldMk cId="2678110145" sldId="480"/>
            <ac:graphicFrameMk id="4" creationId="{B1027B7F-4CC7-C1F2-737D-263C9E130F7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envf03.treasury.gov.za\Publications\Analysis%20Tools\IYM%20Reports\2022\SR%20version%20SCoAReportTool_2022_23%20v2.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envf03.treasury.gov.za\Publications\Analysis%20Tools\IYM%20Reports\2022\SR%20version%20SCoAReportTool_2022_23%20v2.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envf03.treasury.gov.za\Publications\Analysis%20Tools\IYM%20Reports\2022\SR%20version%20SCoAReportTool_2022_23%20v2.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envf03.treasury.gov.za\Publications\Analysis%20Tools\IYM%20Reports\2022\SR%20version%20SCoAReportTool_2022_23%20v2.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envf03.treasury.gov.za\Publications\Analysis%20Tools\IYM%20Reports\2022\SR%20version%20SCoAReportTool_2022_23%20v2.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envf03.treasury.gov.za\Publications\Analysis%20Tools\IYM%20Reports\2022\SR%20version%20SCoAReportTool_2022_23%20v2.xlsm"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60249056772807E-2"/>
          <c:y val="0.12656855696797858"/>
          <c:w val="0.90126197995247725"/>
          <c:h val="0.65279613987565532"/>
        </c:manualLayout>
      </c:layout>
      <c:barChart>
        <c:barDir val="col"/>
        <c:grouping val="clustered"/>
        <c:varyColors val="0"/>
        <c:ser>
          <c:idx val="1"/>
          <c:order val="0"/>
          <c:tx>
            <c:strRef>
              <c:f>Overview!$L$5</c:f>
              <c:strCache>
                <c:ptCount val="1"/>
                <c:pt idx="0">
                  <c:v>Q3 Projected expenditure</c:v>
                </c:pt>
              </c:strCache>
            </c:strRef>
          </c:tx>
          <c:spPr>
            <a:solidFill>
              <a:schemeClr val="bg1">
                <a:lumMod val="85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(Overview!$F$7,Overview!$F$10:$F$15,Overview!$F$17:$F$20)</c:f>
              <c:strCache>
                <c:ptCount val="11"/>
                <c:pt idx="0">
                  <c:v>The Presidency</c:v>
                </c:pt>
                <c:pt idx="1">
                  <c:v>Government Communication and Information System</c:v>
                </c:pt>
                <c:pt idx="2">
                  <c:v>Home Affairs</c:v>
                </c:pt>
                <c:pt idx="3">
                  <c:v>International Relations and Cooperation</c:v>
                </c:pt>
                <c:pt idx="4">
                  <c:v>National School of Government</c:v>
                </c:pt>
                <c:pt idx="5">
                  <c:v>National Treasury</c:v>
                </c:pt>
                <c:pt idx="6">
                  <c:v>Planning, Monitoring and Evaluation</c:v>
                </c:pt>
                <c:pt idx="7">
                  <c:v>Public Service and Administration</c:v>
                </c:pt>
                <c:pt idx="8">
                  <c:v>Public Service Commission</c:v>
                </c:pt>
                <c:pt idx="9">
                  <c:v>Public Works and Infrastructure</c:v>
                </c:pt>
                <c:pt idx="10">
                  <c:v>Statistics South Africa</c:v>
                </c:pt>
              </c:strCache>
              <c:extLst/>
            </c:strRef>
          </c:cat>
          <c:val>
            <c:numRef>
              <c:f>(Overview!$L$7,Overview!$L$10:$L$15,Overview!$L$17:$L$20)</c:f>
              <c:numCache>
                <c:formatCode>#\ ##0.0</c:formatCode>
                <c:ptCount val="11"/>
                <c:pt idx="0">
                  <c:v>362.38880974999995</c:v>
                </c:pt>
                <c:pt idx="1">
                  <c:v>544.34964207000007</c:v>
                </c:pt>
                <c:pt idx="2">
                  <c:v>7217.5399338599991</c:v>
                </c:pt>
                <c:pt idx="3">
                  <c:v>4779.5730132899989</c:v>
                </c:pt>
                <c:pt idx="4">
                  <c:v>166.03707426</c:v>
                </c:pt>
                <c:pt idx="5">
                  <c:v>22704.154742809998</c:v>
                </c:pt>
                <c:pt idx="6">
                  <c:v>332.16948637999991</c:v>
                </c:pt>
                <c:pt idx="7">
                  <c:v>416.82700000000006</c:v>
                </c:pt>
                <c:pt idx="8">
                  <c:v>205.28494754000005</c:v>
                </c:pt>
                <c:pt idx="9">
                  <c:v>6317.2764716154397</c:v>
                </c:pt>
                <c:pt idx="10">
                  <c:v>3001.7841802199996</c:v>
                </c:pt>
              </c:numCache>
              <c:extLst/>
            </c:numRef>
          </c:val>
          <c:extLst>
            <c:ext xmlns:c16="http://schemas.microsoft.com/office/drawing/2014/chart" uri="{C3380CC4-5D6E-409C-BE32-E72D297353CC}">
              <c16:uniqueId val="{00000000-5409-4E02-B3CA-F25F14504256}"/>
            </c:ext>
          </c:extLst>
        </c:ser>
        <c:ser>
          <c:idx val="0"/>
          <c:order val="1"/>
          <c:tx>
            <c:strRef>
              <c:f>Overview!$J$5</c:f>
              <c:strCache>
                <c:ptCount val="1"/>
                <c:pt idx="0">
                  <c:v>Q3 Actual expenditure</c:v>
                </c:pt>
              </c:strCache>
            </c:strRef>
          </c:tx>
          <c:spPr>
            <a:solidFill>
              <a:srgbClr val="C00000"/>
            </a:solidFill>
            <a:ln>
              <a:solidFill>
                <a:sysClr val="windowText" lastClr="000000"/>
              </a:solidFill>
            </a:ln>
            <a:effectLst/>
          </c:spPr>
          <c:invertIfNegative val="0"/>
          <c:dLbls>
            <c:dLbl>
              <c:idx val="5"/>
              <c:layout>
                <c:manualLayout>
                  <c:x val="1.5614827692834864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409-4E02-B3CA-F25F1450425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(Overview!$F$7,Overview!$F$10:$F$15,Overview!$F$17:$F$20)</c:f>
              <c:strCache>
                <c:ptCount val="11"/>
                <c:pt idx="0">
                  <c:v>The Presidency</c:v>
                </c:pt>
                <c:pt idx="1">
                  <c:v>Government Communication and Information System</c:v>
                </c:pt>
                <c:pt idx="2">
                  <c:v>Home Affairs</c:v>
                </c:pt>
                <c:pt idx="3">
                  <c:v>International Relations and Cooperation</c:v>
                </c:pt>
                <c:pt idx="4">
                  <c:v>National School of Government</c:v>
                </c:pt>
                <c:pt idx="5">
                  <c:v>National Treasury</c:v>
                </c:pt>
                <c:pt idx="6">
                  <c:v>Planning, Monitoring and Evaluation</c:v>
                </c:pt>
                <c:pt idx="7">
                  <c:v>Public Service and Administration</c:v>
                </c:pt>
                <c:pt idx="8">
                  <c:v>Public Service Commission</c:v>
                </c:pt>
                <c:pt idx="9">
                  <c:v>Public Works and Infrastructure</c:v>
                </c:pt>
                <c:pt idx="10">
                  <c:v>Statistics South Africa</c:v>
                </c:pt>
              </c:strCache>
              <c:extLst/>
            </c:strRef>
          </c:cat>
          <c:val>
            <c:numRef>
              <c:f>(Overview!$J$7,Overview!$J$10:$J$15,Overview!$J$17:$J$20)</c:f>
              <c:numCache>
                <c:formatCode>#\ ##0.0</c:formatCode>
                <c:ptCount val="11"/>
                <c:pt idx="0">
                  <c:v>377.66595896999996</c:v>
                </c:pt>
                <c:pt idx="1">
                  <c:v>545.05653467000002</c:v>
                </c:pt>
                <c:pt idx="2">
                  <c:v>6871.8740065300035</c:v>
                </c:pt>
                <c:pt idx="3">
                  <c:v>4736.5573771799964</c:v>
                </c:pt>
                <c:pt idx="4">
                  <c:v>162.12970841999999</c:v>
                </c:pt>
                <c:pt idx="5">
                  <c:v>22358.330575550001</c:v>
                </c:pt>
                <c:pt idx="6">
                  <c:v>325.05241394000006</c:v>
                </c:pt>
                <c:pt idx="7">
                  <c:v>381.63529284000009</c:v>
                </c:pt>
                <c:pt idx="8">
                  <c:v>205.28492087000006</c:v>
                </c:pt>
                <c:pt idx="9">
                  <c:v>6187.6395519899997</c:v>
                </c:pt>
                <c:pt idx="10">
                  <c:v>2942.6733636299991</c:v>
                </c:pt>
              </c:numCache>
              <c:extLst/>
            </c:numRef>
          </c:val>
          <c:extLst>
            <c:ext xmlns:c16="http://schemas.microsoft.com/office/drawing/2014/chart" uri="{C3380CC4-5D6E-409C-BE32-E72D297353CC}">
              <c16:uniqueId val="{00000002-5409-4E02-B3CA-F25F14504256}"/>
            </c:ext>
          </c:extLst>
        </c:ser>
        <c:dLbls>
          <c:showLegendKey val="0"/>
          <c:showVal val="0"/>
          <c:showCatName val="0"/>
          <c:showSerName val="0"/>
          <c:showPercent val="0"/>
          <c:showBubbleSize val="0"/>
        </c:dLbls>
        <c:gapWidth val="219"/>
        <c:overlap val="-27"/>
        <c:axId val="501437472"/>
        <c:axId val="501437864"/>
        <c:extLst>
          <c:ext xmlns:c15="http://schemas.microsoft.com/office/drawing/2012/chart" uri="{02D57815-91ED-43cb-92C2-25804820EDAC}">
            <c15:filteredBarSeries>
              <c15:ser>
                <c:idx val="2"/>
                <c:order val="2"/>
                <c:tx>
                  <c:strRef>
                    <c:extLst>
                      <c:ext uri="{02D57815-91ED-43cb-92C2-25804820EDAC}">
                        <c15:formulaRef>
                          <c15:sqref>Overview!$I$5</c15:sqref>
                        </c15:formulaRef>
                      </c:ext>
                    </c:extLst>
                    <c:strCache>
                      <c:ptCount val="1"/>
                      <c:pt idx="0">
                        <c:v>Available Budget</c:v>
                      </c:pt>
                    </c:strCache>
                  </c:strRef>
                </c:tx>
                <c:spPr>
                  <a:solidFill>
                    <a:schemeClr val="bg1">
                      <a:lumMod val="8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(Overview!$F$7,Overview!$F$10:$F$15,Overview!$F$17:$F$20)</c15:sqref>
                        </c15:formulaRef>
                      </c:ext>
                    </c:extLst>
                    <c:strCache>
                      <c:ptCount val="11"/>
                      <c:pt idx="0">
                        <c:v>The Presidency</c:v>
                      </c:pt>
                      <c:pt idx="1">
                        <c:v>Government Communication and Information System</c:v>
                      </c:pt>
                      <c:pt idx="2">
                        <c:v>Home Affairs</c:v>
                      </c:pt>
                      <c:pt idx="3">
                        <c:v>International Relations and Cooperation</c:v>
                      </c:pt>
                      <c:pt idx="4">
                        <c:v>National School of Government</c:v>
                      </c:pt>
                      <c:pt idx="5">
                        <c:v>National Treasury</c:v>
                      </c:pt>
                      <c:pt idx="6">
                        <c:v>Planning, Monitoring and Evaluation</c:v>
                      </c:pt>
                      <c:pt idx="7">
                        <c:v>Public Service and Administration</c:v>
                      </c:pt>
                      <c:pt idx="8">
                        <c:v>Public Service Commission</c:v>
                      </c:pt>
                      <c:pt idx="9">
                        <c:v>Public Works and Infrastructure</c:v>
                      </c:pt>
                      <c:pt idx="10">
                        <c:v>Statistics South Africa</c:v>
                      </c:pt>
                    </c:strCache>
                  </c:strRef>
                </c:cat>
                <c:val>
                  <c:numRef>
                    <c:extLst>
                      <c:ext uri="{02D57815-91ED-43cb-92C2-25804820EDAC}">
                        <c15:formulaRef>
                          <c15:sqref>(Overview!$I$7,Overview!$I$10:$I$15,Overview!$I$17:$I$20)</c15:sqref>
                        </c15:formulaRef>
                      </c:ext>
                    </c:extLst>
                    <c:numCache>
                      <c:formatCode>#\ ##0.0</c:formatCode>
                      <c:ptCount val="11"/>
                      <c:pt idx="0">
                        <c:v>618.28300000000002</c:v>
                      </c:pt>
                      <c:pt idx="1">
                        <c:v>729.66399999999999</c:v>
                      </c:pt>
                      <c:pt idx="2">
                        <c:v>10796.232</c:v>
                      </c:pt>
                      <c:pt idx="3">
                        <c:v>6784.3180000000002</c:v>
                      </c:pt>
                      <c:pt idx="4">
                        <c:v>231.09700000000001</c:v>
                      </c:pt>
                      <c:pt idx="5">
                        <c:v>33837.684000000001</c:v>
                      </c:pt>
                      <c:pt idx="6">
                        <c:v>481.39400000000001</c:v>
                      </c:pt>
                      <c:pt idx="7">
                        <c:v>550.12300000000005</c:v>
                      </c:pt>
                      <c:pt idx="8">
                        <c:v>295.541</c:v>
                      </c:pt>
                      <c:pt idx="9">
                        <c:v>8152.7290634576548</c:v>
                      </c:pt>
                      <c:pt idx="10">
                        <c:v>2999.4270000000001</c:v>
                      </c:pt>
                    </c:numCache>
                  </c:numRef>
                </c:val>
                <c:extLst>
                  <c:ext xmlns:c16="http://schemas.microsoft.com/office/drawing/2014/chart" uri="{C3380CC4-5D6E-409C-BE32-E72D297353CC}">
                    <c16:uniqueId val="{00000003-5409-4E02-B3CA-F25F14504256}"/>
                  </c:ext>
                </c:extLst>
              </c15:ser>
            </c15:filteredBarSeries>
          </c:ext>
        </c:extLst>
      </c:barChart>
      <c:catAx>
        <c:axId val="50143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01437864"/>
        <c:crosses val="autoZero"/>
        <c:auto val="0"/>
        <c:lblAlgn val="ctr"/>
        <c:lblOffset val="100"/>
        <c:noMultiLvlLbl val="0"/>
      </c:catAx>
      <c:valAx>
        <c:axId val="50143786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01437472"/>
        <c:crosses val="autoZero"/>
        <c:crossBetween val="between"/>
        <c:dispUnits>
          <c:builtInUnit val="thousands"/>
          <c:dispUnitsLbl>
            <c:layout/>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ZA" sz="1000">
                      <a:solidFill>
                        <a:sysClr val="windowText" lastClr="000000"/>
                      </a:solidFill>
                    </a:rPr>
                    <a:t>R Billions</a:t>
                  </a:r>
                </a:p>
              </c:rich>
            </c:tx>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dispUnitsLbl>
        </c:dispUnits>
      </c:valAx>
      <c:spPr>
        <a:noFill/>
        <a:ln>
          <a:noFill/>
        </a:ln>
        <a:effectLst/>
      </c:spPr>
    </c:plotArea>
    <c:legend>
      <c:legendPos val="t"/>
      <c:layout>
        <c:manualLayout>
          <c:xMode val="edge"/>
          <c:yMode val="edge"/>
          <c:x val="0.54832315808045817"/>
          <c:y val="4.6737005095826664E-2"/>
          <c:w val="0.36891825514751408"/>
          <c:h val="5.2262945748289102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60249056772807E-2"/>
          <c:y val="0.12656855696797858"/>
          <c:w val="0.90126197995247725"/>
          <c:h val="0.75823422288161224"/>
        </c:manualLayout>
      </c:layout>
      <c:barChart>
        <c:barDir val="col"/>
        <c:grouping val="clustered"/>
        <c:varyColors val="0"/>
        <c:ser>
          <c:idx val="1"/>
          <c:order val="0"/>
          <c:tx>
            <c:strRef>
              <c:f>Overview!$L$5</c:f>
              <c:strCache>
                <c:ptCount val="1"/>
                <c:pt idx="0">
                  <c:v>Q3 Projected expenditure</c:v>
                </c:pt>
              </c:strCache>
            </c:strRef>
          </c:tx>
          <c:spPr>
            <a:solidFill>
              <a:schemeClr val="bg1">
                <a:lumMod val="85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(Overview!$F$22:$F$23,Overview!$F$37,Overview!$F$43)</c:f>
              <c:strCache>
                <c:ptCount val="4"/>
                <c:pt idx="0">
                  <c:v>Basic Education</c:v>
                </c:pt>
                <c:pt idx="1">
                  <c:v>Higher Education and Training</c:v>
                </c:pt>
                <c:pt idx="2">
                  <c:v>Employment and Labour</c:v>
                </c:pt>
                <c:pt idx="3">
                  <c:v>Sports, Arts and Culture</c:v>
                </c:pt>
              </c:strCache>
              <c:extLst/>
            </c:strRef>
          </c:cat>
          <c:val>
            <c:numRef>
              <c:f>(Overview!$L$22:$L$23,Overview!$L$37,Overview!$L$43)</c:f>
              <c:numCache>
                <c:formatCode>#\ ##0.0</c:formatCode>
                <c:ptCount val="4"/>
                <c:pt idx="0">
                  <c:v>24562.19953528</c:v>
                </c:pt>
                <c:pt idx="1">
                  <c:v>100461.47134747999</c:v>
                </c:pt>
                <c:pt idx="2">
                  <c:v>2880.9704553299994</c:v>
                </c:pt>
                <c:pt idx="3">
                  <c:v>4357.5398881599995</c:v>
                </c:pt>
              </c:numCache>
              <c:extLst/>
            </c:numRef>
          </c:val>
          <c:extLst>
            <c:ext xmlns:c16="http://schemas.microsoft.com/office/drawing/2014/chart" uri="{C3380CC4-5D6E-409C-BE32-E72D297353CC}">
              <c16:uniqueId val="{00000000-542A-4F2E-A8D7-96D4F1BABA27}"/>
            </c:ext>
          </c:extLst>
        </c:ser>
        <c:ser>
          <c:idx val="0"/>
          <c:order val="1"/>
          <c:tx>
            <c:strRef>
              <c:f>Overview!$J$5</c:f>
              <c:strCache>
                <c:ptCount val="1"/>
                <c:pt idx="0">
                  <c:v>Q3 Actual expenditure</c:v>
                </c:pt>
              </c:strCache>
            </c:strRef>
          </c:tx>
          <c:spPr>
            <a:solidFill>
              <a:srgbClr val="C0000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(Overview!$F$22:$F$23,Overview!$F$37,Overview!$F$43)</c:f>
              <c:strCache>
                <c:ptCount val="4"/>
                <c:pt idx="0">
                  <c:v>Basic Education</c:v>
                </c:pt>
                <c:pt idx="1">
                  <c:v>Higher Education and Training</c:v>
                </c:pt>
                <c:pt idx="2">
                  <c:v>Employment and Labour</c:v>
                </c:pt>
                <c:pt idx="3">
                  <c:v>Sports, Arts and Culture</c:v>
                </c:pt>
              </c:strCache>
              <c:extLst/>
            </c:strRef>
          </c:cat>
          <c:val>
            <c:numRef>
              <c:f>(Overview!$J$22:$J$23,Overview!$J$37,Overview!$J$43)</c:f>
              <c:numCache>
                <c:formatCode>#\ ##0.0</c:formatCode>
                <c:ptCount val="4"/>
                <c:pt idx="0">
                  <c:v>23795.689332549999</c:v>
                </c:pt>
                <c:pt idx="1">
                  <c:v>101060.21639260002</c:v>
                </c:pt>
                <c:pt idx="2">
                  <c:v>3227.227468959999</c:v>
                </c:pt>
                <c:pt idx="3">
                  <c:v>4620.7564997300005</c:v>
                </c:pt>
              </c:numCache>
              <c:extLst/>
            </c:numRef>
          </c:val>
          <c:extLst>
            <c:ext xmlns:c16="http://schemas.microsoft.com/office/drawing/2014/chart" uri="{C3380CC4-5D6E-409C-BE32-E72D297353CC}">
              <c16:uniqueId val="{00000001-542A-4F2E-A8D7-96D4F1BABA27}"/>
            </c:ext>
          </c:extLst>
        </c:ser>
        <c:dLbls>
          <c:dLblPos val="outEnd"/>
          <c:showLegendKey val="0"/>
          <c:showVal val="1"/>
          <c:showCatName val="0"/>
          <c:showSerName val="0"/>
          <c:showPercent val="0"/>
          <c:showBubbleSize val="0"/>
        </c:dLbls>
        <c:gapWidth val="219"/>
        <c:overlap val="-27"/>
        <c:axId val="501439824"/>
        <c:axId val="501440216"/>
        <c:extLst>
          <c:ext xmlns:c15="http://schemas.microsoft.com/office/drawing/2012/chart" uri="{02D57815-91ED-43cb-92C2-25804820EDAC}">
            <c15:filteredBarSeries>
              <c15:ser>
                <c:idx val="2"/>
                <c:order val="2"/>
                <c:tx>
                  <c:strRef>
                    <c:extLst>
                      <c:ext uri="{02D57815-91ED-43cb-92C2-25804820EDAC}">
                        <c15:formulaRef>
                          <c15:sqref>Overview!$I$5</c15:sqref>
                        </c15:formulaRef>
                      </c:ext>
                    </c:extLst>
                    <c:strCache>
                      <c:ptCount val="1"/>
                      <c:pt idx="0">
                        <c:v>Available Budget</c:v>
                      </c:pt>
                    </c:strCache>
                  </c:strRef>
                </c:tx>
                <c:spPr>
                  <a:solidFill>
                    <a:schemeClr val="bg1">
                      <a:lumMod val="8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(Overview!$F$22:$F$23,Overview!$F$37,Overview!$F$43)</c15:sqref>
                        </c15:formulaRef>
                      </c:ext>
                    </c:extLst>
                    <c:strCache>
                      <c:ptCount val="4"/>
                      <c:pt idx="0">
                        <c:v>Basic Education</c:v>
                      </c:pt>
                      <c:pt idx="1">
                        <c:v>Higher Education and Training</c:v>
                      </c:pt>
                      <c:pt idx="2">
                        <c:v>Employment and Labour</c:v>
                      </c:pt>
                      <c:pt idx="3">
                        <c:v>Sports, Arts and Culture</c:v>
                      </c:pt>
                    </c:strCache>
                  </c:strRef>
                </c:cat>
                <c:val>
                  <c:numRef>
                    <c:extLst>
                      <c:ext uri="{02D57815-91ED-43cb-92C2-25804820EDAC}">
                        <c15:formulaRef>
                          <c15:sqref>(Overview!$I$22:$I$23,Overview!$I$37,Overview!$I$43)</c15:sqref>
                        </c15:formulaRef>
                      </c:ext>
                    </c:extLst>
                    <c:numCache>
                      <c:formatCode>#\ ##0.0</c:formatCode>
                      <c:ptCount val="4"/>
                      <c:pt idx="0">
                        <c:v>29693.16</c:v>
                      </c:pt>
                      <c:pt idx="1">
                        <c:v>109737.633</c:v>
                      </c:pt>
                      <c:pt idx="2">
                        <c:v>4107.7759999999998</c:v>
                      </c:pt>
                      <c:pt idx="3">
                        <c:v>6305.4530000000004</c:v>
                      </c:pt>
                    </c:numCache>
                  </c:numRef>
                </c:val>
                <c:extLst>
                  <c:ext xmlns:c16="http://schemas.microsoft.com/office/drawing/2014/chart" uri="{C3380CC4-5D6E-409C-BE32-E72D297353CC}">
                    <c16:uniqueId val="{00000002-542A-4F2E-A8D7-96D4F1BABA27}"/>
                  </c:ext>
                </c:extLst>
              </c15:ser>
            </c15:filteredBarSeries>
          </c:ext>
        </c:extLst>
      </c:barChart>
      <c:catAx>
        <c:axId val="50143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01440216"/>
        <c:crosses val="autoZero"/>
        <c:auto val="0"/>
        <c:lblAlgn val="ctr"/>
        <c:lblOffset val="100"/>
        <c:noMultiLvlLbl val="0"/>
      </c:catAx>
      <c:valAx>
        <c:axId val="50144021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01439824"/>
        <c:crosses val="autoZero"/>
        <c:crossBetween val="between"/>
        <c:dispUnits>
          <c:builtInUnit val="thousands"/>
          <c:dispUnitsLbl>
            <c:layout/>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ZA" sz="1000">
                      <a:solidFill>
                        <a:sysClr val="windowText" lastClr="000000"/>
                      </a:solidFill>
                    </a:rPr>
                    <a:t>R Billions</a:t>
                  </a:r>
                </a:p>
              </c:rich>
            </c:tx>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dispUnitsLbl>
        </c:dispUnits>
      </c:valAx>
      <c:spPr>
        <a:noFill/>
        <a:ln>
          <a:noFill/>
        </a:ln>
        <a:effectLst/>
      </c:spPr>
    </c:plotArea>
    <c:legend>
      <c:legendPos val="t"/>
      <c:layout>
        <c:manualLayout>
          <c:xMode val="edge"/>
          <c:yMode val="edge"/>
          <c:x val="0.61349389457365555"/>
          <c:y val="3.8228541476501156E-2"/>
          <c:w val="0.38650610542634428"/>
          <c:h val="5.1052458299923102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60249056772807E-2"/>
          <c:y val="0.12656855696797858"/>
          <c:w val="0.90126197995247725"/>
          <c:h val="0.68699227490461434"/>
        </c:manualLayout>
      </c:layout>
      <c:barChart>
        <c:barDir val="col"/>
        <c:grouping val="clustered"/>
        <c:varyColors val="0"/>
        <c:ser>
          <c:idx val="1"/>
          <c:order val="0"/>
          <c:tx>
            <c:strRef>
              <c:f>Overview!$L$5</c:f>
              <c:strCache>
                <c:ptCount val="1"/>
                <c:pt idx="0">
                  <c:v>Q3 Projected expenditure</c:v>
                </c:pt>
              </c:strCache>
            </c:strRef>
          </c:tx>
          <c:spPr>
            <a:solidFill>
              <a:schemeClr val="bg1">
                <a:lumMod val="85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Overview!$F$24:$F$26</c:f>
              <c:strCache>
                <c:ptCount val="3"/>
                <c:pt idx="0">
                  <c:v>Health</c:v>
                </c:pt>
                <c:pt idx="1">
                  <c:v>Social Development</c:v>
                </c:pt>
                <c:pt idx="2">
                  <c:v>Women, Youth and Persons with Disabilities</c:v>
                </c:pt>
              </c:strCache>
              <c:extLst/>
            </c:strRef>
          </c:cat>
          <c:val>
            <c:numRef>
              <c:f>Overview!$L$24:$L$26</c:f>
              <c:numCache>
                <c:formatCode>#\ ##0.0</c:formatCode>
                <c:ptCount val="3"/>
                <c:pt idx="0">
                  <c:v>46525.896824720003</c:v>
                </c:pt>
                <c:pt idx="1">
                  <c:v>181440.92139584001</c:v>
                </c:pt>
                <c:pt idx="2">
                  <c:v>867.33075396999993</c:v>
                </c:pt>
              </c:numCache>
              <c:extLst/>
            </c:numRef>
          </c:val>
          <c:extLst>
            <c:ext xmlns:c16="http://schemas.microsoft.com/office/drawing/2014/chart" uri="{C3380CC4-5D6E-409C-BE32-E72D297353CC}">
              <c16:uniqueId val="{00000000-0258-49E8-95AD-BBF367562CEC}"/>
            </c:ext>
          </c:extLst>
        </c:ser>
        <c:ser>
          <c:idx val="0"/>
          <c:order val="1"/>
          <c:tx>
            <c:strRef>
              <c:f>Overview!$J$5</c:f>
              <c:strCache>
                <c:ptCount val="1"/>
                <c:pt idx="0">
                  <c:v>Q3 Actual expenditure</c:v>
                </c:pt>
              </c:strCache>
            </c:strRef>
          </c:tx>
          <c:spPr>
            <a:solidFill>
              <a:srgbClr val="C0000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Overview!$F$24:$F$26</c:f>
              <c:strCache>
                <c:ptCount val="3"/>
                <c:pt idx="0">
                  <c:v>Health</c:v>
                </c:pt>
                <c:pt idx="1">
                  <c:v>Social Development</c:v>
                </c:pt>
                <c:pt idx="2">
                  <c:v>Women, Youth and Persons with Disabilities</c:v>
                </c:pt>
              </c:strCache>
              <c:extLst/>
            </c:strRef>
          </c:cat>
          <c:val>
            <c:numRef>
              <c:f>Overview!$J$24:$J$26</c:f>
              <c:numCache>
                <c:formatCode>#\ ##0.0</c:formatCode>
                <c:ptCount val="3"/>
                <c:pt idx="0">
                  <c:v>45918.509769260003</c:v>
                </c:pt>
                <c:pt idx="1">
                  <c:v>179538.88668507998</c:v>
                </c:pt>
                <c:pt idx="2">
                  <c:v>862.59313751000002</c:v>
                </c:pt>
              </c:numCache>
              <c:extLst/>
            </c:numRef>
          </c:val>
          <c:extLst>
            <c:ext xmlns:c16="http://schemas.microsoft.com/office/drawing/2014/chart" uri="{C3380CC4-5D6E-409C-BE32-E72D297353CC}">
              <c16:uniqueId val="{00000001-0258-49E8-95AD-BBF367562CEC}"/>
            </c:ext>
          </c:extLst>
        </c:ser>
        <c:dLbls>
          <c:showLegendKey val="0"/>
          <c:showVal val="0"/>
          <c:showCatName val="0"/>
          <c:showSerName val="0"/>
          <c:showPercent val="0"/>
          <c:showBubbleSize val="0"/>
        </c:dLbls>
        <c:gapWidth val="219"/>
        <c:overlap val="-27"/>
        <c:axId val="502401072"/>
        <c:axId val="502401464"/>
        <c:extLst>
          <c:ext xmlns:c15="http://schemas.microsoft.com/office/drawing/2012/chart" uri="{02D57815-91ED-43cb-92C2-25804820EDAC}">
            <c15:filteredBarSeries>
              <c15:ser>
                <c:idx val="2"/>
                <c:order val="2"/>
                <c:tx>
                  <c:strRef>
                    <c:extLst>
                      <c:ext uri="{02D57815-91ED-43cb-92C2-25804820EDAC}">
                        <c15:formulaRef>
                          <c15:sqref>Overview!$I$5</c15:sqref>
                        </c15:formulaRef>
                      </c:ext>
                    </c:extLst>
                    <c:strCache>
                      <c:ptCount val="1"/>
                      <c:pt idx="0">
                        <c:v>Available Budget</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Overview!$F$24:$F$26</c15:sqref>
                        </c15:formulaRef>
                      </c:ext>
                    </c:extLst>
                    <c:strCache>
                      <c:ptCount val="3"/>
                      <c:pt idx="0">
                        <c:v>Health</c:v>
                      </c:pt>
                      <c:pt idx="1">
                        <c:v>Social Development</c:v>
                      </c:pt>
                      <c:pt idx="2">
                        <c:v>Women, Youth and Persons with Disabilities</c:v>
                      </c:pt>
                    </c:strCache>
                  </c:strRef>
                </c:cat>
                <c:val>
                  <c:numRef>
                    <c:extLst>
                      <c:ext uri="{02D57815-91ED-43cb-92C2-25804820EDAC}">
                        <c15:formulaRef>
                          <c15:sqref>Overview!$I$24:$I$26</c15:sqref>
                        </c15:formulaRef>
                      </c:ext>
                    </c:extLst>
                    <c:numCache>
                      <c:formatCode>#\ ##0.0</c:formatCode>
                      <c:ptCount val="3"/>
                      <c:pt idx="0">
                        <c:v>64555.731</c:v>
                      </c:pt>
                      <c:pt idx="1">
                        <c:v>251554.89199999999</c:v>
                      </c:pt>
                      <c:pt idx="2">
                        <c:v>991.71400000000006</c:v>
                      </c:pt>
                    </c:numCache>
                  </c:numRef>
                </c:val>
                <c:extLst>
                  <c:ext xmlns:c16="http://schemas.microsoft.com/office/drawing/2014/chart" uri="{C3380CC4-5D6E-409C-BE32-E72D297353CC}">
                    <c16:uniqueId val="{00000002-0258-49E8-95AD-BBF367562CEC}"/>
                  </c:ext>
                </c:extLst>
              </c15:ser>
            </c15:filteredBarSeries>
          </c:ext>
        </c:extLst>
      </c:barChart>
      <c:catAx>
        <c:axId val="50240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02401464"/>
        <c:crosses val="autoZero"/>
        <c:auto val="0"/>
        <c:lblAlgn val="ctr"/>
        <c:lblOffset val="100"/>
        <c:noMultiLvlLbl val="0"/>
      </c:catAx>
      <c:valAx>
        <c:axId val="50240146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02401072"/>
        <c:crosses val="autoZero"/>
        <c:crossBetween val="between"/>
        <c:dispUnits>
          <c:builtInUnit val="thousands"/>
          <c:dispUnitsLbl>
            <c:layout/>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ZA" sz="1000">
                      <a:solidFill>
                        <a:sysClr val="windowText" lastClr="000000"/>
                      </a:solidFill>
                    </a:rPr>
                    <a:t>R Billions</a:t>
                  </a:r>
                </a:p>
              </c:rich>
            </c:tx>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dispUnitsLbl>
        </c:dispUnits>
      </c:valAx>
      <c:spPr>
        <a:noFill/>
        <a:ln>
          <a:noFill/>
        </a:ln>
        <a:effectLst/>
      </c:spPr>
    </c:plotArea>
    <c:legend>
      <c:legendPos val="t"/>
      <c:layout>
        <c:manualLayout>
          <c:xMode val="edge"/>
          <c:yMode val="edge"/>
          <c:x val="0.60796539729115617"/>
          <c:y val="4.9627253152820815E-2"/>
          <c:w val="0.39203460270884377"/>
          <c:h val="5.2017865915933978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60249056772807E-2"/>
          <c:y val="0.12656855696797858"/>
          <c:w val="0.90126197995247725"/>
          <c:h val="0.68984195282369409"/>
        </c:manualLayout>
      </c:layout>
      <c:barChart>
        <c:barDir val="col"/>
        <c:grouping val="clustered"/>
        <c:varyColors val="0"/>
        <c:ser>
          <c:idx val="1"/>
          <c:order val="0"/>
          <c:tx>
            <c:strRef>
              <c:f>Overview!$L$5</c:f>
              <c:strCache>
                <c:ptCount val="1"/>
                <c:pt idx="0">
                  <c:v>Q3 Projected expenditure</c:v>
                </c:pt>
              </c:strCache>
            </c:strRef>
          </c:tx>
          <c:spPr>
            <a:solidFill>
              <a:schemeClr val="bg1">
                <a:lumMod val="85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Overview!$F$27:$F$34</c:f>
              <c:strCache>
                <c:ptCount val="8"/>
                <c:pt idx="0">
                  <c:v>Civilian Secretariat for the Police Service</c:v>
                </c:pt>
                <c:pt idx="1">
                  <c:v>Correctional Services</c:v>
                </c:pt>
                <c:pt idx="2">
                  <c:v>Defence</c:v>
                </c:pt>
                <c:pt idx="3">
                  <c:v>Independent Police Investigative Directorate</c:v>
                </c:pt>
                <c:pt idx="4">
                  <c:v>Justice and Constitutional Development</c:v>
                </c:pt>
                <c:pt idx="5">
                  <c:v>Military Veterans</c:v>
                </c:pt>
                <c:pt idx="6">
                  <c:v>Office of the Chief Justice</c:v>
                </c:pt>
                <c:pt idx="7">
                  <c:v>Police</c:v>
                </c:pt>
              </c:strCache>
              <c:extLst/>
            </c:strRef>
          </c:cat>
          <c:val>
            <c:numRef>
              <c:f>Overview!$L$27:$L$34</c:f>
              <c:numCache>
                <c:formatCode>#\ ##0.0</c:formatCode>
                <c:ptCount val="8"/>
                <c:pt idx="0">
                  <c:v>115.3192209</c:v>
                </c:pt>
                <c:pt idx="1">
                  <c:v>19604.101042189988</c:v>
                </c:pt>
                <c:pt idx="2">
                  <c:v>37599.391000000003</c:v>
                </c:pt>
                <c:pt idx="3">
                  <c:v>266.31030467000005</c:v>
                </c:pt>
                <c:pt idx="4">
                  <c:v>14646.73024294999</c:v>
                </c:pt>
                <c:pt idx="5">
                  <c:v>430.00600087999993</c:v>
                </c:pt>
                <c:pt idx="6">
                  <c:v>901.26511640999968</c:v>
                </c:pt>
                <c:pt idx="7">
                  <c:v>73698.34</c:v>
                </c:pt>
              </c:numCache>
              <c:extLst/>
            </c:numRef>
          </c:val>
          <c:extLst>
            <c:ext xmlns:c16="http://schemas.microsoft.com/office/drawing/2014/chart" uri="{C3380CC4-5D6E-409C-BE32-E72D297353CC}">
              <c16:uniqueId val="{00000000-3EE2-4FA8-8DB2-733C4A047133}"/>
            </c:ext>
          </c:extLst>
        </c:ser>
        <c:ser>
          <c:idx val="0"/>
          <c:order val="1"/>
          <c:tx>
            <c:strRef>
              <c:f>Overview!$J$5</c:f>
              <c:strCache>
                <c:ptCount val="1"/>
                <c:pt idx="0">
                  <c:v>Q3 Actual expenditure</c:v>
                </c:pt>
              </c:strCache>
            </c:strRef>
          </c:tx>
          <c:spPr>
            <a:solidFill>
              <a:srgbClr val="C0000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Overview!$F$27:$F$34</c:f>
              <c:strCache>
                <c:ptCount val="8"/>
                <c:pt idx="0">
                  <c:v>Civilian Secretariat for the Police Service</c:v>
                </c:pt>
                <c:pt idx="1">
                  <c:v>Correctional Services</c:v>
                </c:pt>
                <c:pt idx="2">
                  <c:v>Defence</c:v>
                </c:pt>
                <c:pt idx="3">
                  <c:v>Independent Police Investigative Directorate</c:v>
                </c:pt>
                <c:pt idx="4">
                  <c:v>Justice and Constitutional Development</c:v>
                </c:pt>
                <c:pt idx="5">
                  <c:v>Military Veterans</c:v>
                </c:pt>
                <c:pt idx="6">
                  <c:v>Office of the Chief Justice</c:v>
                </c:pt>
                <c:pt idx="7">
                  <c:v>Police</c:v>
                </c:pt>
              </c:strCache>
              <c:extLst/>
            </c:strRef>
          </c:cat>
          <c:val>
            <c:numRef>
              <c:f>Overview!$J$27:$J$34</c:f>
              <c:numCache>
                <c:formatCode>#\ ##0.0</c:formatCode>
                <c:ptCount val="8"/>
                <c:pt idx="0">
                  <c:v>117.98857092</c:v>
                </c:pt>
                <c:pt idx="1">
                  <c:v>19750.806730819979</c:v>
                </c:pt>
                <c:pt idx="2">
                  <c:v>37606.716</c:v>
                </c:pt>
                <c:pt idx="3">
                  <c:v>251.92980770999995</c:v>
                </c:pt>
                <c:pt idx="4">
                  <c:v>14532.086358910001</c:v>
                </c:pt>
                <c:pt idx="5">
                  <c:v>383.59738692000008</c:v>
                </c:pt>
                <c:pt idx="6">
                  <c:v>943.36997841000016</c:v>
                </c:pt>
                <c:pt idx="7">
                  <c:v>74624.41</c:v>
                </c:pt>
              </c:numCache>
              <c:extLst/>
            </c:numRef>
          </c:val>
          <c:extLst>
            <c:ext xmlns:c16="http://schemas.microsoft.com/office/drawing/2014/chart" uri="{C3380CC4-5D6E-409C-BE32-E72D297353CC}">
              <c16:uniqueId val="{00000001-3EE2-4FA8-8DB2-733C4A047133}"/>
            </c:ext>
          </c:extLst>
        </c:ser>
        <c:dLbls>
          <c:showLegendKey val="0"/>
          <c:showVal val="0"/>
          <c:showCatName val="0"/>
          <c:showSerName val="0"/>
          <c:showPercent val="0"/>
          <c:showBubbleSize val="0"/>
        </c:dLbls>
        <c:gapWidth val="219"/>
        <c:overlap val="-27"/>
        <c:axId val="502398720"/>
        <c:axId val="502399112"/>
        <c:extLst>
          <c:ext xmlns:c15="http://schemas.microsoft.com/office/drawing/2012/chart" uri="{02D57815-91ED-43cb-92C2-25804820EDAC}">
            <c15:filteredBarSeries>
              <c15:ser>
                <c:idx val="2"/>
                <c:order val="2"/>
                <c:tx>
                  <c:strRef>
                    <c:extLst>
                      <c:ext uri="{02D57815-91ED-43cb-92C2-25804820EDAC}">
                        <c15:formulaRef>
                          <c15:sqref>Overview!$I$5</c15:sqref>
                        </c15:formulaRef>
                      </c:ext>
                    </c:extLst>
                    <c:strCache>
                      <c:ptCount val="1"/>
                      <c:pt idx="0">
                        <c:v>Available Budget</c:v>
                      </c:pt>
                    </c:strCache>
                  </c:strRef>
                </c:tx>
                <c:spPr>
                  <a:solidFill>
                    <a:schemeClr val="bg1">
                      <a:lumMod val="8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Overview!$F$27:$F$34</c15:sqref>
                        </c15:formulaRef>
                      </c:ext>
                    </c:extLst>
                    <c:strCache>
                      <c:ptCount val="8"/>
                      <c:pt idx="0">
                        <c:v>Civilian Secretariat for the Police Service</c:v>
                      </c:pt>
                      <c:pt idx="1">
                        <c:v>Correctional Services</c:v>
                      </c:pt>
                      <c:pt idx="2">
                        <c:v>Defence</c:v>
                      </c:pt>
                      <c:pt idx="3">
                        <c:v>Independent Police Investigative Directorate</c:v>
                      </c:pt>
                      <c:pt idx="4">
                        <c:v>Justice and Constitutional Development</c:v>
                      </c:pt>
                      <c:pt idx="5">
                        <c:v>Military Veterans</c:v>
                      </c:pt>
                      <c:pt idx="6">
                        <c:v>Office of the Chief Justice</c:v>
                      </c:pt>
                      <c:pt idx="7">
                        <c:v>Police</c:v>
                      </c:pt>
                    </c:strCache>
                  </c:strRef>
                </c:cat>
                <c:val>
                  <c:numRef>
                    <c:extLst>
                      <c:ext uri="{02D57815-91ED-43cb-92C2-25804820EDAC}">
                        <c15:formulaRef>
                          <c15:sqref>Overview!$I$27:$I$34</c15:sqref>
                        </c15:formulaRef>
                      </c:ext>
                    </c:extLst>
                    <c:numCache>
                      <c:formatCode>#\ ##0.0</c:formatCode>
                      <c:ptCount val="8"/>
                      <c:pt idx="0">
                        <c:v>155.91999999999999</c:v>
                      </c:pt>
                      <c:pt idx="1">
                        <c:v>26535.984</c:v>
                      </c:pt>
                      <c:pt idx="2">
                        <c:v>51601.612000000001</c:v>
                      </c:pt>
                      <c:pt idx="3">
                        <c:v>363.529</c:v>
                      </c:pt>
                      <c:pt idx="4">
                        <c:v>20482.024000000001</c:v>
                      </c:pt>
                      <c:pt idx="5">
                        <c:v>670.03200000000004</c:v>
                      </c:pt>
                      <c:pt idx="6">
                        <c:v>1362.8779999999999</c:v>
                      </c:pt>
                      <c:pt idx="7">
                        <c:v>102554.962</c:v>
                      </c:pt>
                    </c:numCache>
                  </c:numRef>
                </c:val>
                <c:extLst>
                  <c:ext xmlns:c16="http://schemas.microsoft.com/office/drawing/2014/chart" uri="{C3380CC4-5D6E-409C-BE32-E72D297353CC}">
                    <c16:uniqueId val="{00000002-3EE2-4FA8-8DB2-733C4A047133}"/>
                  </c:ext>
                </c:extLst>
              </c15:ser>
            </c15:filteredBarSeries>
          </c:ext>
        </c:extLst>
      </c:barChart>
      <c:catAx>
        <c:axId val="50239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02399112"/>
        <c:crosses val="autoZero"/>
        <c:auto val="0"/>
        <c:lblAlgn val="ctr"/>
        <c:lblOffset val="100"/>
        <c:noMultiLvlLbl val="0"/>
      </c:catAx>
      <c:valAx>
        <c:axId val="50239911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02398720"/>
        <c:crosses val="autoZero"/>
        <c:crossBetween val="between"/>
        <c:dispUnits>
          <c:builtInUnit val="thousands"/>
          <c:dispUnitsLbl>
            <c:layout/>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ZA" sz="1000">
                      <a:solidFill>
                        <a:sysClr val="windowText" lastClr="000000"/>
                      </a:solidFill>
                    </a:rPr>
                    <a:t>R Billions</a:t>
                  </a:r>
                </a:p>
              </c:rich>
            </c:tx>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dispUnitsLbl>
        </c:dispUnits>
      </c:valAx>
      <c:spPr>
        <a:noFill/>
        <a:ln>
          <a:noFill/>
        </a:ln>
        <a:effectLst/>
      </c:spPr>
    </c:plotArea>
    <c:legend>
      <c:legendPos val="t"/>
      <c:layout>
        <c:manualLayout>
          <c:xMode val="edge"/>
          <c:yMode val="edge"/>
          <c:x val="0.60410055166782373"/>
          <c:y val="4.9627253152820815E-2"/>
          <c:w val="0.39589944833217622"/>
          <c:h val="4.957326320997419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60249056772807E-2"/>
          <c:y val="0.12656855696797858"/>
          <c:w val="0.90126197995247725"/>
          <c:h val="0.65279613987565532"/>
        </c:manualLayout>
      </c:layout>
      <c:barChart>
        <c:barDir val="col"/>
        <c:grouping val="clustered"/>
        <c:varyColors val="0"/>
        <c:ser>
          <c:idx val="1"/>
          <c:order val="0"/>
          <c:tx>
            <c:strRef>
              <c:f>Overview!$L$5</c:f>
              <c:strCache>
                <c:ptCount val="1"/>
                <c:pt idx="0">
                  <c:v>Q3 Projected expenditure</c:v>
                </c:pt>
              </c:strCache>
            </c:strRef>
          </c:tx>
          <c:spPr>
            <a:solidFill>
              <a:schemeClr val="bg1">
                <a:lumMod val="85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(Overview!$F$16,Overview!$F$35,Overview!$F$38,Overview!$F$41:$F$42,Overview!$F$44:$F$45)</c:f>
              <c:strCache>
                <c:ptCount val="7"/>
                <c:pt idx="0">
                  <c:v>Public Enterprises</c:v>
                </c:pt>
                <c:pt idx="1">
                  <c:v>Agriculture, Land Reform and Rural Development</c:v>
                </c:pt>
                <c:pt idx="2">
                  <c:v>Environment, Forestry and Fisheries</c:v>
                </c:pt>
                <c:pt idx="3">
                  <c:v>Science and Innovation</c:v>
                </c:pt>
                <c:pt idx="4">
                  <c:v>Small Business Development</c:v>
                </c:pt>
                <c:pt idx="5">
                  <c:v>Tourism</c:v>
                </c:pt>
                <c:pt idx="6">
                  <c:v>Trade, Industry and Competition</c:v>
                </c:pt>
              </c:strCache>
              <c:extLst/>
            </c:strRef>
          </c:cat>
          <c:val>
            <c:numRef>
              <c:f>(Overview!$L$16,Overview!$L$35,Overview!$L$38,Overview!$L$41:$L$42,Overview!$L$44:$L$45)</c:f>
              <c:numCache>
                <c:formatCode>#\ ##0.0</c:formatCode>
                <c:ptCount val="7"/>
                <c:pt idx="0">
                  <c:v>5743.4412994900003</c:v>
                </c:pt>
                <c:pt idx="1">
                  <c:v>11720.267781309998</c:v>
                </c:pt>
                <c:pt idx="2">
                  <c:v>6159.4904256900008</c:v>
                </c:pt>
                <c:pt idx="3">
                  <c:v>6363.81183237</c:v>
                </c:pt>
                <c:pt idx="4">
                  <c:v>1993.52952484</c:v>
                </c:pt>
                <c:pt idx="5">
                  <c:v>1873.7641844900002</c:v>
                </c:pt>
                <c:pt idx="6">
                  <c:v>8580.6919468899996</c:v>
                </c:pt>
              </c:numCache>
              <c:extLst/>
            </c:numRef>
          </c:val>
          <c:extLst>
            <c:ext xmlns:c16="http://schemas.microsoft.com/office/drawing/2014/chart" uri="{C3380CC4-5D6E-409C-BE32-E72D297353CC}">
              <c16:uniqueId val="{00000000-8EC4-4166-A689-4CFD564902B4}"/>
            </c:ext>
          </c:extLst>
        </c:ser>
        <c:ser>
          <c:idx val="0"/>
          <c:order val="1"/>
          <c:tx>
            <c:strRef>
              <c:f>Overview!$J$5</c:f>
              <c:strCache>
                <c:ptCount val="1"/>
                <c:pt idx="0">
                  <c:v>Q3 Actual expenditure</c:v>
                </c:pt>
              </c:strCache>
            </c:strRef>
          </c:tx>
          <c:spPr>
            <a:solidFill>
              <a:srgbClr val="C000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(Overview!$F$16,Overview!$F$35,Overview!$F$38,Overview!$F$41:$F$42,Overview!$F$44:$F$45)</c:f>
              <c:strCache>
                <c:ptCount val="7"/>
                <c:pt idx="0">
                  <c:v>Public Enterprises</c:v>
                </c:pt>
                <c:pt idx="1">
                  <c:v>Agriculture, Land Reform and Rural Development</c:v>
                </c:pt>
                <c:pt idx="2">
                  <c:v>Environment, Forestry and Fisheries</c:v>
                </c:pt>
                <c:pt idx="3">
                  <c:v>Science and Innovation</c:v>
                </c:pt>
                <c:pt idx="4">
                  <c:v>Small Business Development</c:v>
                </c:pt>
                <c:pt idx="5">
                  <c:v>Tourism</c:v>
                </c:pt>
                <c:pt idx="6">
                  <c:v>Trade, Industry and Competition</c:v>
                </c:pt>
              </c:strCache>
              <c:extLst/>
            </c:strRef>
          </c:cat>
          <c:val>
            <c:numRef>
              <c:f>(Overview!$J$16,Overview!$J$35,Overview!$J$38,Overview!$J$41:$J$42,Overview!$J$44:$J$45)</c:f>
              <c:numCache>
                <c:formatCode>#\ ##0.0</c:formatCode>
                <c:ptCount val="7"/>
                <c:pt idx="0">
                  <c:v>12739.74170269</c:v>
                </c:pt>
                <c:pt idx="1">
                  <c:v>11295.911802289997</c:v>
                </c:pt>
                <c:pt idx="2">
                  <c:v>6506.7745227300002</c:v>
                </c:pt>
                <c:pt idx="3">
                  <c:v>7048.1918509699981</c:v>
                </c:pt>
                <c:pt idx="4">
                  <c:v>2005.0559263399998</c:v>
                </c:pt>
                <c:pt idx="5">
                  <c:v>1869.5780854100001</c:v>
                </c:pt>
                <c:pt idx="6">
                  <c:v>7744.2889691500004</c:v>
                </c:pt>
              </c:numCache>
              <c:extLst/>
            </c:numRef>
          </c:val>
          <c:extLst>
            <c:ext xmlns:c16="http://schemas.microsoft.com/office/drawing/2014/chart" uri="{C3380CC4-5D6E-409C-BE32-E72D297353CC}">
              <c16:uniqueId val="{00000001-8EC4-4166-A689-4CFD564902B4}"/>
            </c:ext>
          </c:extLst>
        </c:ser>
        <c:dLbls>
          <c:showLegendKey val="0"/>
          <c:showVal val="0"/>
          <c:showCatName val="0"/>
          <c:showSerName val="0"/>
          <c:showPercent val="0"/>
          <c:showBubbleSize val="0"/>
        </c:dLbls>
        <c:gapWidth val="219"/>
        <c:overlap val="-27"/>
        <c:axId val="502399896"/>
        <c:axId val="502400288"/>
        <c:extLst>
          <c:ext xmlns:c15="http://schemas.microsoft.com/office/drawing/2012/chart" uri="{02D57815-91ED-43cb-92C2-25804820EDAC}">
            <c15:filteredBarSeries>
              <c15:ser>
                <c:idx val="2"/>
                <c:order val="2"/>
                <c:tx>
                  <c:strRef>
                    <c:extLst>
                      <c:ext uri="{02D57815-91ED-43cb-92C2-25804820EDAC}">
                        <c15:formulaRef>
                          <c15:sqref>Overview!$I$5</c15:sqref>
                        </c15:formulaRef>
                      </c:ext>
                    </c:extLst>
                    <c:strCache>
                      <c:ptCount val="1"/>
                      <c:pt idx="0">
                        <c:v>Available Budget</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(Overview!$F$16,Overview!$F$35,Overview!$F$38,Overview!$F$41:$F$42,Overview!$F$44:$F$45)</c15:sqref>
                        </c15:formulaRef>
                      </c:ext>
                    </c:extLst>
                    <c:strCache>
                      <c:ptCount val="7"/>
                      <c:pt idx="0">
                        <c:v>Public Enterprises</c:v>
                      </c:pt>
                      <c:pt idx="1">
                        <c:v>Agriculture, Land Reform and Rural Development</c:v>
                      </c:pt>
                      <c:pt idx="2">
                        <c:v>Environment, Forestry and Fisheries</c:v>
                      </c:pt>
                      <c:pt idx="3">
                        <c:v>Science and Innovation</c:v>
                      </c:pt>
                      <c:pt idx="4">
                        <c:v>Small Business Development</c:v>
                      </c:pt>
                      <c:pt idx="5">
                        <c:v>Tourism</c:v>
                      </c:pt>
                      <c:pt idx="6">
                        <c:v>Trade, Industry and Competition</c:v>
                      </c:pt>
                    </c:strCache>
                  </c:strRef>
                </c:cat>
                <c:val>
                  <c:numRef>
                    <c:extLst>
                      <c:ext uri="{02D57815-91ED-43cb-92C2-25804820EDAC}">
                        <c15:formulaRef>
                          <c15:sqref>(Overview!$I$16,Overview!$I$35,Overview!$I$38,Overview!$I$41:$I$42,Overview!$I$44:$I$45)</c15:sqref>
                        </c15:formulaRef>
                      </c:ext>
                    </c:extLst>
                    <c:numCache>
                      <c:formatCode>#\ ##0.0</c:formatCode>
                      <c:ptCount val="7"/>
                      <c:pt idx="0">
                        <c:v>33145.398000000001</c:v>
                      </c:pt>
                      <c:pt idx="1">
                        <c:v>17533.643</c:v>
                      </c:pt>
                      <c:pt idx="2">
                        <c:v>8994.8389999999999</c:v>
                      </c:pt>
                      <c:pt idx="3">
                        <c:v>9145.2620000000006</c:v>
                      </c:pt>
                      <c:pt idx="4">
                        <c:v>2532.8890000000001</c:v>
                      </c:pt>
                      <c:pt idx="5">
                        <c:v>2502.357</c:v>
                      </c:pt>
                      <c:pt idx="6">
                        <c:v>10913.553</c:v>
                      </c:pt>
                    </c:numCache>
                  </c:numRef>
                </c:val>
                <c:extLst>
                  <c:ext xmlns:c16="http://schemas.microsoft.com/office/drawing/2014/chart" uri="{C3380CC4-5D6E-409C-BE32-E72D297353CC}">
                    <c16:uniqueId val="{00000002-8EC4-4166-A689-4CFD564902B4}"/>
                  </c:ext>
                </c:extLst>
              </c15:ser>
            </c15:filteredBarSeries>
          </c:ext>
        </c:extLst>
      </c:barChart>
      <c:catAx>
        <c:axId val="502399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2400288"/>
        <c:crosses val="autoZero"/>
        <c:auto val="0"/>
        <c:lblAlgn val="ctr"/>
        <c:lblOffset val="100"/>
        <c:noMultiLvlLbl val="0"/>
      </c:catAx>
      <c:valAx>
        <c:axId val="50240028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2399896"/>
        <c:crosses val="autoZero"/>
        <c:crossBetween val="between"/>
        <c:dispUnits>
          <c:builtInUnit val="thousands"/>
          <c:dispUnitsLbl>
            <c:layout/>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ZA"/>
                    <a:t>R Billions</a:t>
                  </a:r>
                </a:p>
              </c:rich>
            </c:tx>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
      <c:layout>
        <c:manualLayout>
          <c:xMode val="edge"/>
          <c:yMode val="edge"/>
          <c:x val="0.58835883473650252"/>
          <c:y val="4.9627253152820815E-2"/>
          <c:w val="0.41164116526349748"/>
          <c:h val="4.7369181850853634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60249056772807E-2"/>
          <c:y val="0.12656855696797858"/>
          <c:w val="0.90126197995247725"/>
          <c:h val="0.70527536993258033"/>
        </c:manualLayout>
      </c:layout>
      <c:barChart>
        <c:barDir val="col"/>
        <c:grouping val="clustered"/>
        <c:varyColors val="0"/>
        <c:ser>
          <c:idx val="1"/>
          <c:order val="0"/>
          <c:tx>
            <c:strRef>
              <c:f>Overview!$L$5</c:f>
              <c:strCache>
                <c:ptCount val="1"/>
                <c:pt idx="0">
                  <c:v>Q3 Projected expenditure</c:v>
                </c:pt>
              </c:strCache>
            </c:strRef>
          </c:tx>
          <c:spPr>
            <a:solidFill>
              <a:schemeClr val="bg1">
                <a:lumMod val="85000"/>
              </a:schemeClr>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(Overview!$F$9,Overview!$F$21,Overview!$F$36,Overview!$F$39:$F$40,Overview!$F$46:$F$47)</c:f>
              <c:strCache>
                <c:ptCount val="7"/>
                <c:pt idx="0">
                  <c:v>Cooperative Governance</c:v>
                </c:pt>
                <c:pt idx="1">
                  <c:v>Traditional Affairs</c:v>
                </c:pt>
                <c:pt idx="2">
                  <c:v>Communications and Digital Technologies</c:v>
                </c:pt>
                <c:pt idx="3">
                  <c:v>Human Settlements</c:v>
                </c:pt>
                <c:pt idx="4">
                  <c:v>Mineral Resources and Energy</c:v>
                </c:pt>
                <c:pt idx="5">
                  <c:v>Transport</c:v>
                </c:pt>
                <c:pt idx="6">
                  <c:v>Water and Sanitation</c:v>
                </c:pt>
              </c:strCache>
              <c:extLst/>
            </c:strRef>
          </c:cat>
          <c:val>
            <c:numRef>
              <c:f>(Overview!$L$9,Overview!$L$21,Overview!$L$36,Overview!$L$39:$L$40,Overview!$L$46:$L$47)</c:f>
              <c:numCache>
                <c:formatCode>#\ ##0.0</c:formatCode>
                <c:ptCount val="7"/>
                <c:pt idx="0">
                  <c:v>77608.928635859993</c:v>
                </c:pt>
                <c:pt idx="1">
                  <c:v>109.16507092999998</c:v>
                </c:pt>
                <c:pt idx="2">
                  <c:v>2356.3054698200003</c:v>
                </c:pt>
                <c:pt idx="3">
                  <c:v>23161.108768779999</c:v>
                </c:pt>
                <c:pt idx="4">
                  <c:v>6886.35910926</c:v>
                </c:pt>
                <c:pt idx="5">
                  <c:v>51755.88261018</c:v>
                </c:pt>
                <c:pt idx="6">
                  <c:v>11253.492688929999</c:v>
                </c:pt>
              </c:numCache>
              <c:extLst/>
            </c:numRef>
          </c:val>
          <c:extLst>
            <c:ext xmlns:c16="http://schemas.microsoft.com/office/drawing/2014/chart" uri="{C3380CC4-5D6E-409C-BE32-E72D297353CC}">
              <c16:uniqueId val="{00000000-8B4C-4840-8740-DA5109B691FB}"/>
            </c:ext>
          </c:extLst>
        </c:ser>
        <c:ser>
          <c:idx val="0"/>
          <c:order val="1"/>
          <c:tx>
            <c:strRef>
              <c:f>Overview!$J$5</c:f>
              <c:strCache>
                <c:ptCount val="1"/>
                <c:pt idx="0">
                  <c:v>Q3 Actual expenditure</c:v>
                </c:pt>
              </c:strCache>
            </c:strRef>
          </c:tx>
          <c:spPr>
            <a:solidFill>
              <a:srgbClr val="C00000"/>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(Overview!$F$9,Overview!$F$21,Overview!$F$36,Overview!$F$39:$F$40,Overview!$F$46:$F$47)</c:f>
              <c:strCache>
                <c:ptCount val="7"/>
                <c:pt idx="0">
                  <c:v>Cooperative Governance</c:v>
                </c:pt>
                <c:pt idx="1">
                  <c:v>Traditional Affairs</c:v>
                </c:pt>
                <c:pt idx="2">
                  <c:v>Communications and Digital Technologies</c:v>
                </c:pt>
                <c:pt idx="3">
                  <c:v>Human Settlements</c:v>
                </c:pt>
                <c:pt idx="4">
                  <c:v>Mineral Resources and Energy</c:v>
                </c:pt>
                <c:pt idx="5">
                  <c:v>Transport</c:v>
                </c:pt>
                <c:pt idx="6">
                  <c:v>Water and Sanitation</c:v>
                </c:pt>
              </c:strCache>
              <c:extLst/>
            </c:strRef>
          </c:cat>
          <c:val>
            <c:numRef>
              <c:f>(Overview!$J$9,Overview!$J$21,Overview!$J$36,Overview!$J$39:$J$40,Overview!$J$46:$J$47)</c:f>
              <c:numCache>
                <c:formatCode>#\ ##0.0</c:formatCode>
                <c:ptCount val="7"/>
                <c:pt idx="0">
                  <c:v>74986.04494983</c:v>
                </c:pt>
                <c:pt idx="1">
                  <c:v>124.01120381</c:v>
                </c:pt>
                <c:pt idx="2">
                  <c:v>2142.4158684999998</c:v>
                </c:pt>
                <c:pt idx="3">
                  <c:v>22756.68487003</c:v>
                </c:pt>
                <c:pt idx="4">
                  <c:v>6662.9940132700003</c:v>
                </c:pt>
                <c:pt idx="5">
                  <c:v>50269.904460490005</c:v>
                </c:pt>
                <c:pt idx="6">
                  <c:v>11399.559412340001</c:v>
                </c:pt>
              </c:numCache>
              <c:extLst/>
            </c:numRef>
          </c:val>
          <c:extLst>
            <c:ext xmlns:c16="http://schemas.microsoft.com/office/drawing/2014/chart" uri="{C3380CC4-5D6E-409C-BE32-E72D297353CC}">
              <c16:uniqueId val="{00000001-8B4C-4840-8740-DA5109B691FB}"/>
            </c:ext>
          </c:extLst>
        </c:ser>
        <c:dLbls>
          <c:showLegendKey val="0"/>
          <c:showVal val="0"/>
          <c:showCatName val="0"/>
          <c:showSerName val="0"/>
          <c:showPercent val="0"/>
          <c:showBubbleSize val="0"/>
        </c:dLbls>
        <c:gapWidth val="219"/>
        <c:overlap val="-27"/>
        <c:axId val="501438648"/>
        <c:axId val="501439040"/>
        <c:extLst>
          <c:ext xmlns:c15="http://schemas.microsoft.com/office/drawing/2012/chart" uri="{02D57815-91ED-43cb-92C2-25804820EDAC}">
            <c15:filteredBarSeries>
              <c15:ser>
                <c:idx val="2"/>
                <c:order val="2"/>
                <c:tx>
                  <c:strRef>
                    <c:extLst>
                      <c:ext uri="{02D57815-91ED-43cb-92C2-25804820EDAC}">
                        <c15:formulaRef>
                          <c15:sqref>Overview!$I$5</c15:sqref>
                        </c15:formulaRef>
                      </c:ext>
                    </c:extLst>
                    <c:strCache>
                      <c:ptCount val="1"/>
                      <c:pt idx="0">
                        <c:v>Available Budget</c:v>
                      </c:pt>
                    </c:strCache>
                  </c:strRef>
                </c:tx>
                <c:spPr>
                  <a:solidFill>
                    <a:schemeClr val="bg1">
                      <a:lumMod val="85000"/>
                    </a:schemeClr>
                  </a:solidFill>
                  <a:ln cmpd="sng">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(Overview!$F$9,Overview!$F$21,Overview!$F$36,Overview!$F$39:$F$40,Overview!$F$46:$F$47)</c15:sqref>
                        </c15:formulaRef>
                      </c:ext>
                    </c:extLst>
                    <c:strCache>
                      <c:ptCount val="7"/>
                      <c:pt idx="0">
                        <c:v>Cooperative Governance</c:v>
                      </c:pt>
                      <c:pt idx="1">
                        <c:v>Traditional Affairs</c:v>
                      </c:pt>
                      <c:pt idx="2">
                        <c:v>Communications and Digital Technologies</c:v>
                      </c:pt>
                      <c:pt idx="3">
                        <c:v>Human Settlements</c:v>
                      </c:pt>
                      <c:pt idx="4">
                        <c:v>Mineral Resources and Energy</c:v>
                      </c:pt>
                      <c:pt idx="5">
                        <c:v>Transport</c:v>
                      </c:pt>
                      <c:pt idx="6">
                        <c:v>Water and Sanitation</c:v>
                      </c:pt>
                    </c:strCache>
                  </c:strRef>
                </c:cat>
                <c:val>
                  <c:numRef>
                    <c:extLst>
                      <c:ext uri="{02D57815-91ED-43cb-92C2-25804820EDAC}">
                        <c15:formulaRef>
                          <c15:sqref>(Overview!$I$9,Overview!$I$21,Overview!$I$36,Overview!$I$39:$I$40,Overview!$I$46:$I$47)</c15:sqref>
                        </c15:formulaRef>
                      </c:ext>
                    </c:extLst>
                    <c:numCache>
                      <c:formatCode>#\ ##0.0</c:formatCode>
                      <c:ptCount val="7"/>
                      <c:pt idx="0">
                        <c:v>115027.43799999999</c:v>
                      </c:pt>
                      <c:pt idx="1">
                        <c:v>180.14316700000001</c:v>
                      </c:pt>
                      <c:pt idx="2">
                        <c:v>2927.777</c:v>
                      </c:pt>
                      <c:pt idx="3">
                        <c:v>33478.474000000002</c:v>
                      </c:pt>
                      <c:pt idx="4">
                        <c:v>10447.537</c:v>
                      </c:pt>
                      <c:pt idx="5">
                        <c:v>95134.236999999994</c:v>
                      </c:pt>
                      <c:pt idx="6">
                        <c:v>18555.009999999998</c:v>
                      </c:pt>
                    </c:numCache>
                  </c:numRef>
                </c:val>
                <c:extLst>
                  <c:ext xmlns:c16="http://schemas.microsoft.com/office/drawing/2014/chart" uri="{C3380CC4-5D6E-409C-BE32-E72D297353CC}">
                    <c16:uniqueId val="{00000002-8B4C-4840-8740-DA5109B691FB}"/>
                  </c:ext>
                </c:extLst>
              </c15:ser>
            </c15:filteredBarSeries>
          </c:ext>
        </c:extLst>
      </c:barChart>
      <c:catAx>
        <c:axId val="501438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01439040"/>
        <c:crosses val="autoZero"/>
        <c:auto val="0"/>
        <c:lblAlgn val="ctr"/>
        <c:lblOffset val="100"/>
        <c:noMultiLvlLbl val="0"/>
      </c:catAx>
      <c:valAx>
        <c:axId val="50143904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01438648"/>
        <c:crosses val="autoZero"/>
        <c:crossBetween val="between"/>
        <c:dispUnits>
          <c:builtInUnit val="thousands"/>
          <c:dispUnitsLbl>
            <c:layout/>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ZA" sz="1000">
                      <a:solidFill>
                        <a:sysClr val="windowText" lastClr="000000"/>
                      </a:solidFill>
                    </a:rPr>
                    <a:t>R Billions</a:t>
                  </a:r>
                </a:p>
              </c:rich>
            </c:tx>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dispUnitsLbl>
        </c:dispUnits>
      </c:valAx>
      <c:spPr>
        <a:noFill/>
        <a:ln>
          <a:noFill/>
        </a:ln>
        <a:effectLst/>
      </c:spPr>
    </c:plotArea>
    <c:legend>
      <c:legendPos val="t"/>
      <c:layout>
        <c:manualLayout>
          <c:xMode val="edge"/>
          <c:yMode val="edge"/>
          <c:x val="0.56183050859158046"/>
          <c:y val="4.9627253152820815E-2"/>
          <c:w val="0.4381694914084196"/>
          <c:h val="5.1819128894930053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t>2/9/2023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t>‹#›</a:t>
            </a:fld>
            <a:endParaRPr lang="en-US" dirty="0"/>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dirty="0"/>
          </a:p>
        </p:txBody>
      </p:sp>
    </p:spTree>
    <p:extLst>
      <p:ext uri="{BB962C8B-B14F-4D97-AF65-F5344CB8AC3E}">
        <p14:creationId xmlns:p14="http://schemas.microsoft.com/office/powerpoint/2010/main" val="188026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t>2023/02/09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t>2023/02/09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t>2023/02/09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2023/02/09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t>2023/02/09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t>2023/02/09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t>2023/02/09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2023/02/09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2023/02/09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2023/02/09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t>2023/02/09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t>‹#›</a:t>
            </a:fld>
            <a:endParaRPr lang="en-US" dirty="0"/>
          </a:p>
        </p:txBody>
      </p:sp>
    </p:spTree>
    <p:extLst>
      <p:ext uri="{BB962C8B-B14F-4D97-AF65-F5344CB8AC3E}">
        <p14:creationId xmlns:p14="http://schemas.microsoft.com/office/powerpoint/2010/main"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9263" y="0"/>
            <a:ext cx="9125474" cy="6858000"/>
          </a:xfrm>
          <a:prstGeom prst="rect">
            <a:avLst/>
          </a:prstGeom>
        </p:spPr>
      </p:pic>
      <p:sp>
        <p:nvSpPr>
          <p:cNvPr id="2" name="Title 1"/>
          <p:cNvSpPr>
            <a:spLocks noGrp="1"/>
          </p:cNvSpPr>
          <p:nvPr>
            <p:ph type="ctrTitle"/>
          </p:nvPr>
        </p:nvSpPr>
        <p:spPr>
          <a:xfrm>
            <a:off x="800892" y="1141629"/>
            <a:ext cx="4960460" cy="1483508"/>
          </a:xfrm>
        </p:spPr>
        <p:txBody>
          <a:bodyPr lIns="0" tIns="0" anchor="b">
            <a:normAutofit/>
          </a:bodyPr>
          <a:lstStyle/>
          <a:p>
            <a:pPr algn="r">
              <a:lnSpc>
                <a:spcPts val="3600"/>
              </a:lnSpc>
            </a:pPr>
            <a:r>
              <a:rPr lang="en-ZA" sz="4000" b="1" cap="all" dirty="0">
                <a:solidFill>
                  <a:schemeClr val="bg1"/>
                </a:solidFill>
                <a:latin typeface="Calibri" panose="020F0502020204030204" pitchFamily="34" charset="0"/>
              </a:rPr>
              <a:t>2022/23 QUARTER 3</a:t>
            </a:r>
            <a:br>
              <a:rPr lang="en-ZA" sz="4000" b="1" cap="all" dirty="0">
                <a:solidFill>
                  <a:schemeClr val="bg1"/>
                </a:solidFill>
                <a:latin typeface="Calibri" panose="020F0502020204030204" pitchFamily="34" charset="0"/>
              </a:rPr>
            </a:br>
            <a:r>
              <a:rPr lang="en-ZA" sz="4000" b="1" cap="all" dirty="0">
                <a:solidFill>
                  <a:schemeClr val="bg1"/>
                </a:solidFill>
                <a:latin typeface="Calibri" panose="020F0502020204030204" pitchFamily="34" charset="0"/>
              </a:rPr>
              <a:t>SPENDING OUTCOMES</a:t>
            </a:r>
            <a:endParaRPr lang="en-US" sz="3800" b="1" cap="all" dirty="0">
              <a:solidFill>
                <a:schemeClr val="bg1"/>
              </a:solidFill>
              <a:latin typeface="+mn-lt"/>
            </a:endParaRPr>
          </a:p>
        </p:txBody>
      </p:sp>
      <p:sp>
        <p:nvSpPr>
          <p:cNvPr id="3" name="Subtitle 2"/>
          <p:cNvSpPr>
            <a:spLocks noGrp="1"/>
          </p:cNvSpPr>
          <p:nvPr>
            <p:ph type="subTitle" idx="1"/>
          </p:nvPr>
        </p:nvSpPr>
        <p:spPr>
          <a:xfrm>
            <a:off x="1249471" y="2842800"/>
            <a:ext cx="4503260" cy="1088648"/>
          </a:xfrm>
        </p:spPr>
        <p:txBody>
          <a:bodyPr>
            <a:normAutofit/>
          </a:bodyPr>
          <a:lstStyle/>
          <a:p>
            <a:pPr algn="r">
              <a:tabLst>
                <a:tab pos="1193800" algn="l"/>
              </a:tabLst>
            </a:pPr>
            <a:r>
              <a:rPr lang="en-US" sz="2800" b="1" dirty="0">
                <a:solidFill>
                  <a:schemeClr val="bg1"/>
                </a:solidFill>
              </a:rPr>
              <a:t>Standing Committee on Appropriations</a:t>
            </a:r>
            <a:endParaRPr lang="en-ZA" sz="2800" b="1" dirty="0">
              <a:solidFill>
                <a:schemeClr val="bg1"/>
              </a:solidFill>
            </a:endParaRPr>
          </a:p>
        </p:txBody>
      </p:sp>
      <p:sp>
        <p:nvSpPr>
          <p:cNvPr id="6" name="TextBox 5"/>
          <p:cNvSpPr txBox="1"/>
          <p:nvPr/>
        </p:nvSpPr>
        <p:spPr>
          <a:xfrm>
            <a:off x="6569901" y="1135366"/>
            <a:ext cx="1935272" cy="2054409"/>
          </a:xfrm>
          <a:prstGeom prst="rect">
            <a:avLst/>
          </a:prstGeom>
          <a:noFill/>
        </p:spPr>
        <p:txBody>
          <a:bodyPr wrap="square" rtlCol="0">
            <a:spAutoFit/>
          </a:bodyPr>
          <a:lstStyle/>
          <a:p>
            <a:pPr>
              <a:lnSpc>
                <a:spcPts val="1720"/>
              </a:lnSpc>
            </a:pPr>
            <a:r>
              <a:rPr lang="en-US" sz="1400" dirty="0">
                <a:solidFill>
                  <a:schemeClr val="bg1"/>
                </a:solidFill>
              </a:rPr>
              <a:t>PRESENTED BY:</a:t>
            </a:r>
          </a:p>
          <a:p>
            <a:pPr>
              <a:lnSpc>
                <a:spcPts val="1720"/>
              </a:lnSpc>
            </a:pPr>
            <a:endParaRPr lang="en-US" sz="1400" dirty="0">
              <a:solidFill>
                <a:schemeClr val="bg1"/>
              </a:solidFill>
            </a:endParaRPr>
          </a:p>
          <a:p>
            <a:pPr>
              <a:lnSpc>
                <a:spcPts val="1720"/>
              </a:lnSpc>
            </a:pPr>
            <a:r>
              <a:rPr lang="en-US" sz="1400" b="1" dirty="0">
                <a:solidFill>
                  <a:schemeClr val="bg1"/>
                </a:solidFill>
              </a:rPr>
              <a:t>DR MAMPHO</a:t>
            </a:r>
          </a:p>
          <a:p>
            <a:pPr>
              <a:lnSpc>
                <a:spcPts val="1720"/>
              </a:lnSpc>
            </a:pPr>
            <a:r>
              <a:rPr lang="en-US" sz="1400" b="1" dirty="0">
                <a:solidFill>
                  <a:schemeClr val="bg1"/>
                </a:solidFill>
              </a:rPr>
              <a:t>MODISE</a:t>
            </a:r>
          </a:p>
          <a:p>
            <a:pPr>
              <a:lnSpc>
                <a:spcPts val="1720"/>
              </a:lnSpc>
            </a:pPr>
            <a:endParaRPr lang="en-US" sz="1400" b="1" dirty="0">
              <a:solidFill>
                <a:schemeClr val="bg1"/>
              </a:solidFill>
            </a:endParaRPr>
          </a:p>
          <a:p>
            <a:pPr>
              <a:lnSpc>
                <a:spcPts val="1720"/>
              </a:lnSpc>
            </a:pPr>
            <a:r>
              <a:rPr lang="en-US" sz="1400" b="1" dirty="0">
                <a:solidFill>
                  <a:schemeClr val="bg1"/>
                </a:solidFill>
              </a:rPr>
              <a:t>Title: DDG</a:t>
            </a:r>
          </a:p>
          <a:p>
            <a:pPr>
              <a:lnSpc>
                <a:spcPts val="1720"/>
              </a:lnSpc>
            </a:pPr>
            <a:r>
              <a:rPr lang="en-US" sz="1400" i="1" dirty="0">
                <a:solidFill>
                  <a:schemeClr val="bg1"/>
                </a:solidFill>
              </a:rPr>
              <a:t>Public Finance</a:t>
            </a:r>
          </a:p>
          <a:p>
            <a:pPr>
              <a:lnSpc>
                <a:spcPts val="1720"/>
              </a:lnSpc>
            </a:pPr>
            <a:endParaRPr lang="en-US" sz="1400" b="1" dirty="0">
              <a:solidFill>
                <a:schemeClr val="bg1"/>
              </a:solidFill>
            </a:endParaRPr>
          </a:p>
          <a:p>
            <a:pPr>
              <a:lnSpc>
                <a:spcPts val="1720"/>
              </a:lnSpc>
            </a:pPr>
            <a:r>
              <a:rPr lang="en-US" sz="1400" b="1" dirty="0">
                <a:solidFill>
                  <a:schemeClr val="bg1"/>
                </a:solidFill>
              </a:rPr>
              <a:t>Date</a:t>
            </a:r>
            <a:r>
              <a:rPr lang="en-US" sz="1400" b="1">
                <a:solidFill>
                  <a:schemeClr val="bg1"/>
                </a:solidFill>
              </a:rPr>
              <a:t>: February 2023</a:t>
            </a:r>
            <a:endParaRPr lang="en-US" sz="1400" b="1" dirty="0">
              <a:solidFill>
                <a:schemeClr val="bg1"/>
              </a:solidFill>
            </a:endParaRPr>
          </a:p>
        </p:txBody>
      </p:sp>
    </p:spTree>
    <p:extLst>
      <p:ext uri="{BB962C8B-B14F-4D97-AF65-F5344CB8AC3E}">
        <p14:creationId xmlns:p14="http://schemas.microsoft.com/office/powerpoint/2010/main"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6283D1-13B1-D869-7473-02DA88DBC92B}"/>
              </a:ext>
            </a:extLst>
          </p:cNvPr>
          <p:cNvSpPr>
            <a:spLocks noGrp="1"/>
          </p:cNvSpPr>
          <p:nvPr>
            <p:ph idx="1"/>
          </p:nvPr>
        </p:nvSpPr>
        <p:spPr>
          <a:xfrm>
            <a:off x="288099" y="1275837"/>
            <a:ext cx="8479383" cy="5361414"/>
          </a:xfrm>
        </p:spPr>
        <p:txBody>
          <a:bodyPr>
            <a:noAutofit/>
          </a:bodyPr>
          <a:lstStyle/>
          <a:p>
            <a:pPr marL="0" indent="0" algn="just">
              <a:buNone/>
            </a:pPr>
            <a:r>
              <a:rPr kumimoji="0" lang="en-GB" sz="1600" b="1" i="0" u="none" strike="noStrike" kern="1200" cap="none" spc="0" normalizeH="0" baseline="0" noProof="0" dirty="0">
                <a:ln>
                  <a:noFill/>
                </a:ln>
                <a:solidFill>
                  <a:prstClr val="black"/>
                </a:solidFill>
                <a:effectLst/>
                <a:uLnTx/>
                <a:uFillTx/>
                <a:ea typeface="+mn-ea"/>
                <a:cs typeface="Arial" panose="020B0604020202020204" pitchFamily="34" charset="0"/>
              </a:rPr>
              <a:t>Vote 8: National Treasury</a:t>
            </a:r>
          </a:p>
          <a:p>
            <a:pPr algn="just"/>
            <a:r>
              <a:rPr kumimoji="0" lang="en-GB" sz="1600" b="1" i="0" u="none" strike="noStrike" kern="1200" cap="none" spc="0" normalizeH="0" baseline="0" noProof="0" dirty="0">
                <a:ln>
                  <a:noFill/>
                </a:ln>
                <a:solidFill>
                  <a:prstClr val="black"/>
                </a:solidFill>
                <a:effectLst/>
                <a:uLnTx/>
                <a:uFillTx/>
                <a:ea typeface="+mn-ea"/>
                <a:cs typeface="Arial" panose="020B0604020202020204" pitchFamily="34" charset="0"/>
              </a:rPr>
              <a:t>Programme 3: Public Finance and Budget Management: </a:t>
            </a:r>
            <a:r>
              <a:rPr kumimoji="0" lang="en-GB" sz="1600" i="0" u="none" strike="noStrike" kern="1200" cap="none" spc="0" normalizeH="0" baseline="0" noProof="0" dirty="0">
                <a:ln>
                  <a:noFill/>
                </a:ln>
                <a:solidFill>
                  <a:prstClr val="black"/>
                </a:solidFill>
                <a:effectLst/>
                <a:uLnTx/>
                <a:uFillTx/>
                <a:ea typeface="+mn-ea"/>
                <a:cs typeface="Arial" panose="020B0604020202020204" pitchFamily="34" charset="0"/>
              </a:rPr>
              <a:t>Expenditure under this programme was lower than projected by R311 million or 10.1 per cent, mainly under the Municipal Revenue Management Improvement Programme due to delays in the Office of the Chief Procurement Officer procurement process on the issuing of the Terms of Reference, and under transfers to the Programme &amp; Project Preparation Support Grant as a result of issues pertaining to the perceived invalidation of the 2017 Preferential Procurement Regulations that restricted procurement and caused a delay in the submission of workplans. Judgement from the Constitutional Court in May 2022 has declared the 2017 Regulations still valid. The metros have appointed service providers who will carry out the work and the funds are anticipated to be transferred in the last quarter of 2022/23. </a:t>
            </a:r>
          </a:p>
          <a:p>
            <a:pPr algn="just"/>
            <a:r>
              <a:rPr kumimoji="0" lang="en-GB" sz="1600" i="0" u="none" strike="noStrike" kern="1200" cap="none" spc="0" normalizeH="0" baseline="0" noProof="0" dirty="0">
                <a:ln>
                  <a:noFill/>
                </a:ln>
                <a:solidFill>
                  <a:prstClr val="black"/>
                </a:solidFill>
                <a:effectLst/>
                <a:uLnTx/>
                <a:uFillTx/>
                <a:ea typeface="+mn-ea"/>
                <a:cs typeface="Arial" panose="020B0604020202020204" pitchFamily="34" charset="0"/>
              </a:rPr>
              <a:t>The lower than anticipated expenditure was also by the NDPG due to the withholding of the October 2022 transfers to some of the municipalities, particularly because the affected municipalities failed to spend more than 80% of funds that were previously transferred in July 2022. The funds are anticipated to be transferred in the fourth quarter once all required conditions are met. </a:t>
            </a:r>
          </a:p>
          <a:p>
            <a:pPr algn="just"/>
            <a:r>
              <a:rPr kumimoji="0" lang="en-GB" sz="1600" b="1" i="0" u="none" strike="noStrike" kern="1200" cap="none" spc="0" normalizeH="0" baseline="0" noProof="0" dirty="0">
                <a:ln>
                  <a:noFill/>
                </a:ln>
                <a:solidFill>
                  <a:prstClr val="black"/>
                </a:solidFill>
                <a:effectLst/>
                <a:uLnTx/>
                <a:uFillTx/>
                <a:ea typeface="+mn-ea"/>
                <a:cs typeface="Arial" panose="020B0604020202020204" pitchFamily="34" charset="0"/>
              </a:rPr>
              <a:t>Programme 5: Financial Accounting and Supply Chain Management Systems: </a:t>
            </a:r>
            <a:r>
              <a:rPr kumimoji="0" lang="en-GB" sz="1600" i="0" u="none" strike="noStrike" kern="1200" cap="none" spc="0" normalizeH="0" baseline="0" noProof="0" dirty="0">
                <a:ln>
                  <a:noFill/>
                </a:ln>
                <a:solidFill>
                  <a:prstClr val="black"/>
                </a:solidFill>
                <a:effectLst/>
                <a:uLnTx/>
                <a:uFillTx/>
                <a:ea typeface="+mn-ea"/>
                <a:cs typeface="Arial" panose="020B0604020202020204" pitchFamily="34" charset="0"/>
              </a:rPr>
              <a:t>Expenditure under this programme was lower than projected by R62.1 million or 10 per cent, mainly on computer services due to the delayed renewal of annual license support and maintenance for the Integrated Financial Management System (IFMS); negotiations with the service providers are underway to finalise the process. The lower than anticipated spending was also reported under consultants for various projects within the Office of the OCPO which are currently at various stages of the procurement process.</a:t>
            </a:r>
          </a:p>
        </p:txBody>
      </p:sp>
      <p:sp>
        <p:nvSpPr>
          <p:cNvPr id="7" name="Title 1"/>
          <p:cNvSpPr>
            <a:spLocks noGrp="1"/>
          </p:cNvSpPr>
          <p:nvPr>
            <p:ph type="title"/>
          </p:nvPr>
        </p:nvSpPr>
        <p:spPr/>
        <p:txBody>
          <a:bodyPr>
            <a:normAutofit/>
          </a:bodyPr>
          <a:lstStyle/>
          <a:p>
            <a:r>
              <a:rPr lang="en-US" dirty="0"/>
              <a:t>SPENDING HIGHLIGHTS </a:t>
            </a:r>
          </a:p>
        </p:txBody>
      </p:sp>
    </p:spTree>
    <p:extLst>
      <p:ext uri="{BB962C8B-B14F-4D97-AF65-F5344CB8AC3E}">
        <p14:creationId xmlns:p14="http://schemas.microsoft.com/office/powerpoint/2010/main" val="1731737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a:spcBef>
                <a:spcPts val="300"/>
              </a:spcBef>
              <a:spcAft>
                <a:spcPts val="300"/>
              </a:spcAft>
              <a:buNone/>
            </a:pPr>
            <a:r>
              <a:rPr lang="en-GB" sz="1600" b="1" dirty="0">
                <a:solidFill>
                  <a:prstClr val="black"/>
                </a:solidFill>
                <a:cs typeface="Arial" panose="020B0604020202020204" pitchFamily="34" charset="0"/>
              </a:rPr>
              <a:t>Vote 8: National Treasury (continued)</a:t>
            </a:r>
          </a:p>
          <a:p>
            <a:pPr algn="just">
              <a:spcBef>
                <a:spcPts val="300"/>
              </a:spcBef>
              <a:spcAft>
                <a:spcPts val="300"/>
              </a:spcAft>
            </a:pPr>
            <a:r>
              <a:rPr lang="en-GB" sz="1600" b="1" dirty="0" smtClean="0">
                <a:solidFill>
                  <a:prstClr val="black"/>
                </a:solidFill>
                <a:cs typeface="Arial" panose="020B0604020202020204" pitchFamily="34" charset="0"/>
              </a:rPr>
              <a:t>Programme </a:t>
            </a:r>
            <a:r>
              <a:rPr lang="en-GB" sz="1600" b="1" dirty="0">
                <a:solidFill>
                  <a:prstClr val="black"/>
                </a:solidFill>
                <a:cs typeface="Arial" panose="020B0604020202020204" pitchFamily="34" charset="0"/>
              </a:rPr>
              <a:t>6: International Financial Relations: </a:t>
            </a:r>
            <a:r>
              <a:rPr lang="en-GB" sz="1600" dirty="0">
                <a:solidFill>
                  <a:prstClr val="black"/>
                </a:solidFill>
                <a:cs typeface="Arial" panose="020B0604020202020204" pitchFamily="34" charset="0"/>
              </a:rPr>
              <a:t>Expenditure under this programme was lower than projected by R33 million or 3.1 per cent, mainly under transfers to the Financial Intermediary Fund which was initially projected to be paid in December 2022, but was placed on hold due to a shortfall caused by a higher than forecasted exchange rate, necessitating an increase in the budget allocated towards this line item The department process to increase the budget for the line item is under way.</a:t>
            </a:r>
          </a:p>
          <a:p>
            <a:pPr algn="just">
              <a:spcBef>
                <a:spcPts val="300"/>
              </a:spcBef>
              <a:spcAft>
                <a:spcPts val="300"/>
              </a:spcAft>
            </a:pPr>
            <a:r>
              <a:rPr lang="en-GB" sz="1600" b="1" dirty="0">
                <a:solidFill>
                  <a:prstClr val="black"/>
                </a:solidFill>
                <a:cs typeface="Arial" panose="020B0604020202020204" pitchFamily="34" charset="0"/>
              </a:rPr>
              <a:t>Programme 7: Civil and Military Pensions, Contributions to Funds and Other Benefits: </a:t>
            </a:r>
            <a:r>
              <a:rPr lang="en-GB" sz="1600" dirty="0">
                <a:solidFill>
                  <a:prstClr val="black"/>
                </a:solidFill>
                <a:cs typeface="Arial" panose="020B0604020202020204" pitchFamily="34" charset="0"/>
              </a:rPr>
              <a:t>Expenditure under this programme was lower than projected by R33 million or 0.7 per cent, mainly on consultants for outstanding administrative claims for July 2022 to October 2022 from the Government Pensions Administration Agency (GPAA). The administrative claims were received by the National Treasury and are currently being validated for accuracy and completeness before payment can be processed. The lower than anticipated expenditure was also on Special Pensions due to the reduction of membership resulting in members opting for Non-Statutory Forces (NSF) recognition through Government Employee Pension Fund (GEPF) and delays by surviving beneficiaries in submission of duly completed applications for death benefits</a:t>
            </a:r>
          </a:p>
          <a:p>
            <a:endParaRPr lang="en-ZA" dirty="0"/>
          </a:p>
        </p:txBody>
      </p:sp>
      <p:sp>
        <p:nvSpPr>
          <p:cNvPr id="4" name="Title 1"/>
          <p:cNvSpPr>
            <a:spLocks noGrp="1"/>
          </p:cNvSpPr>
          <p:nvPr>
            <p:ph type="title"/>
          </p:nvPr>
        </p:nvSpPr>
        <p:spPr/>
        <p:txBody>
          <a:bodyPr>
            <a:normAutofit/>
          </a:bodyPr>
          <a:lstStyle/>
          <a:p>
            <a:r>
              <a:rPr lang="en-US" dirty="0"/>
              <a:t>SPENDING HIGHLIGHTS </a:t>
            </a:r>
          </a:p>
        </p:txBody>
      </p:sp>
    </p:spTree>
    <p:extLst>
      <p:ext uri="{BB962C8B-B14F-4D97-AF65-F5344CB8AC3E}">
        <p14:creationId xmlns:p14="http://schemas.microsoft.com/office/powerpoint/2010/main" val="4228114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FB6DC0-D8A6-4BA3-4340-EAB1909C8ECE}"/>
              </a:ext>
            </a:extLst>
          </p:cNvPr>
          <p:cNvSpPr>
            <a:spLocks noGrp="1"/>
          </p:cNvSpPr>
          <p:nvPr>
            <p:ph idx="1"/>
          </p:nvPr>
        </p:nvSpPr>
        <p:spPr/>
        <p:txBody>
          <a:bodyPr>
            <a:noAutofit/>
          </a:bodyPr>
          <a:lstStyle/>
          <a:p>
            <a:pPr marL="0" lvl="0" indent="0" algn="just">
              <a:buNone/>
              <a:defRPr/>
            </a:pPr>
            <a:r>
              <a:rPr kumimoji="0" lang="en-GB" sz="1600" b="1" i="0" u="none" strike="noStrike" kern="1200" cap="none" spc="0" normalizeH="0" baseline="0" noProof="0" dirty="0">
                <a:ln>
                  <a:noFill/>
                </a:ln>
                <a:solidFill>
                  <a:prstClr val="black"/>
                </a:solidFill>
                <a:effectLst/>
                <a:uLnTx/>
                <a:uFillTx/>
                <a:cs typeface="Arial" panose="020B0604020202020204" pitchFamily="34" charset="0"/>
              </a:rPr>
              <a:t>Vote 9:</a:t>
            </a:r>
            <a:r>
              <a:rPr lang="en-GB" sz="1600" b="1" dirty="0"/>
              <a:t>Planning, Monitoring And Evaluation </a:t>
            </a:r>
            <a:endParaRPr kumimoji="0" lang="en-GB" sz="1600" b="1" i="0" u="none" strike="noStrike" kern="1200" cap="none" spc="0" normalizeH="0" baseline="0" noProof="0" dirty="0">
              <a:ln>
                <a:noFill/>
              </a:ln>
              <a:solidFill>
                <a:prstClr val="black"/>
              </a:solidFill>
              <a:effectLst/>
              <a:uLnTx/>
              <a:uFillTx/>
              <a:cs typeface="Arial" panose="020B0604020202020204" pitchFamily="34" charset="0"/>
            </a:endParaRPr>
          </a:p>
          <a:p>
            <a:pPr marL="171450" marR="0" lvl="0" indent="-171450" algn="just" defTabSz="685800" rtl="0" eaLnBrk="1" fontAlgn="auto" latinLnBrk="0" hangingPunct="1">
              <a:lnSpc>
                <a:spcPct val="90000"/>
              </a:lnSpc>
              <a:spcBef>
                <a:spcPts val="750"/>
              </a:spcBef>
              <a:spcAft>
                <a:spcPts val="0"/>
              </a:spcAft>
              <a:buClrTx/>
              <a:buSzTx/>
              <a:buFont typeface="Arial"/>
              <a:buChar char="•"/>
              <a:tabLst/>
              <a:defRPr/>
            </a:pPr>
            <a:r>
              <a:rPr kumimoji="0" lang="en-GB" sz="1600" b="1" i="0" u="none" strike="noStrike" kern="1200" cap="none" spc="0" normalizeH="0" baseline="0" noProof="0" dirty="0">
                <a:ln>
                  <a:noFill/>
                </a:ln>
                <a:solidFill>
                  <a:prstClr val="black"/>
                </a:solidFill>
                <a:effectLst/>
                <a:uLnTx/>
                <a:uFillTx/>
                <a:cs typeface="Arial" panose="020B0604020202020204" pitchFamily="34" charset="0"/>
              </a:rPr>
              <a:t>Administration –r</a:t>
            </a:r>
            <a:r>
              <a:rPr kumimoji="0" lang="en-GB" sz="1600" b="0" i="0" u="none" strike="noStrike" kern="1200" cap="none" spc="0" normalizeH="0" baseline="0" noProof="0" dirty="0">
                <a:ln>
                  <a:noFill/>
                </a:ln>
                <a:solidFill>
                  <a:prstClr val="black"/>
                </a:solidFill>
                <a:effectLst/>
                <a:uLnTx/>
                <a:uFillTx/>
                <a:cs typeface="Arial" panose="020B0604020202020204" pitchFamily="34" charset="0"/>
              </a:rPr>
              <a:t>eported an expenditure of R139.2 million or 71.6 per cent of its 2022/23 available budget of R194.3 million, which was R1 million or 0.7 per cent higher than the programme’s projected expenditure for the period under review, mainly under compensation of employees due to cost-of-living adjustments payments that were processed. </a:t>
            </a:r>
            <a:endParaRPr kumimoji="0" lang="en-ZA" sz="1600" b="0" i="0" u="none" strike="noStrike" kern="1200" cap="none" spc="0" normalizeH="0" baseline="0" noProof="0" dirty="0">
              <a:ln>
                <a:noFill/>
              </a:ln>
              <a:solidFill>
                <a:prstClr val="black"/>
              </a:solidFill>
              <a:effectLst/>
              <a:uLnTx/>
              <a:uFillTx/>
              <a:cs typeface="Arial" panose="020B0604020202020204" pitchFamily="34" charset="0"/>
            </a:endParaRPr>
          </a:p>
          <a:p>
            <a:pPr marL="171450" marR="0" lvl="0" indent="-171450" algn="just" defTabSz="685800" rtl="0" eaLnBrk="1" fontAlgn="auto" latinLnBrk="0" hangingPunct="1">
              <a:lnSpc>
                <a:spcPct val="90000"/>
              </a:lnSpc>
              <a:spcBef>
                <a:spcPts val="750"/>
              </a:spcBef>
              <a:spcAft>
                <a:spcPts val="0"/>
              </a:spcAft>
              <a:buClrTx/>
              <a:buSzTx/>
              <a:buFont typeface="Arial"/>
              <a:buChar char="•"/>
              <a:tabLst/>
              <a:defRPr/>
            </a:pPr>
            <a:r>
              <a:rPr kumimoji="0" lang="en-GB" sz="1600" b="1" i="0" u="none" strike="noStrike" kern="1200" cap="none" spc="0" normalizeH="0" baseline="0" noProof="0" dirty="0">
                <a:ln>
                  <a:noFill/>
                </a:ln>
                <a:solidFill>
                  <a:prstClr val="black"/>
                </a:solidFill>
                <a:effectLst/>
                <a:uLnTx/>
                <a:uFillTx/>
                <a:cs typeface="Arial" panose="020B0604020202020204" pitchFamily="34" charset="0"/>
              </a:rPr>
              <a:t>National Planning Coordination </a:t>
            </a:r>
            <a:r>
              <a:rPr kumimoji="0" lang="en-GB" sz="1600" b="0" i="0" u="none" strike="noStrike" kern="1200" cap="none" spc="0" normalizeH="0" baseline="0" noProof="0" dirty="0">
                <a:ln>
                  <a:noFill/>
                </a:ln>
                <a:solidFill>
                  <a:prstClr val="black"/>
                </a:solidFill>
                <a:effectLst/>
                <a:uLnTx/>
                <a:uFillTx/>
                <a:cs typeface="Arial" panose="020B0604020202020204" pitchFamily="34" charset="0"/>
              </a:rPr>
              <a:t>–reported an actual expenditure of R58.3 million or 67.5 per cent of its 2022/23 budget allocation of R86.3 million. The reported expenditure was R300 000 or </a:t>
            </a:r>
            <a:r>
              <a:rPr kumimoji="0" lang="en-GB" sz="1600" b="0" i="0" u="none" strike="noStrike" kern="1200" cap="none" spc="0" normalizeH="0" baseline="0" noProof="0" dirty="0" smtClean="0">
                <a:ln>
                  <a:noFill/>
                </a:ln>
                <a:solidFill>
                  <a:prstClr val="black"/>
                </a:solidFill>
                <a:effectLst/>
                <a:uLnTx/>
                <a:uFillTx/>
                <a:cs typeface="Arial" panose="020B0604020202020204" pitchFamily="34" charset="0"/>
              </a:rPr>
              <a:t>0.5 per </a:t>
            </a:r>
            <a:r>
              <a:rPr kumimoji="0" lang="en-GB" sz="1600" b="0" i="0" u="none" strike="noStrike" kern="1200" cap="none" spc="0" normalizeH="0" baseline="0" noProof="0" dirty="0">
                <a:ln>
                  <a:noFill/>
                </a:ln>
                <a:solidFill>
                  <a:prstClr val="black"/>
                </a:solidFill>
                <a:effectLst/>
                <a:uLnTx/>
                <a:uFillTx/>
                <a:cs typeface="Arial" panose="020B0604020202020204" pitchFamily="34" charset="0"/>
              </a:rPr>
              <a:t>cent higher than the programme’s projected expenditure due to the payment of leave gratuities. </a:t>
            </a:r>
          </a:p>
          <a:p>
            <a:pPr marL="171450" marR="0" lvl="0" indent="-171450" algn="just" defTabSz="685800" rtl="0" eaLnBrk="1" fontAlgn="auto" latinLnBrk="0" hangingPunct="1">
              <a:lnSpc>
                <a:spcPct val="90000"/>
              </a:lnSpc>
              <a:spcBef>
                <a:spcPts val="750"/>
              </a:spcBef>
              <a:spcAft>
                <a:spcPts val="0"/>
              </a:spcAft>
              <a:buClrTx/>
              <a:buSzTx/>
              <a:buFont typeface="Arial"/>
              <a:buChar char="•"/>
              <a:tabLst/>
              <a:defRPr/>
            </a:pPr>
            <a:r>
              <a:rPr kumimoji="0" lang="en-GB" sz="1600" b="1" i="0" u="none" strike="noStrike" kern="1200" cap="none" spc="0" normalizeH="0" baseline="0" noProof="0" dirty="0">
                <a:ln>
                  <a:noFill/>
                </a:ln>
                <a:solidFill>
                  <a:prstClr val="black"/>
                </a:solidFill>
                <a:effectLst/>
                <a:uLnTx/>
                <a:uFillTx/>
                <a:cs typeface="Arial" panose="020B0604020202020204" pitchFamily="34" charset="0"/>
              </a:rPr>
              <a:t>Sector Monitoring Services –</a:t>
            </a:r>
            <a:r>
              <a:rPr kumimoji="0" lang="en-GB" sz="1600" b="0" i="0" u="none" strike="noStrike" kern="1200" cap="none" spc="0" normalizeH="0" baseline="0" noProof="0" dirty="0">
                <a:ln>
                  <a:noFill/>
                </a:ln>
                <a:solidFill>
                  <a:prstClr val="black"/>
                </a:solidFill>
                <a:effectLst/>
                <a:uLnTx/>
                <a:uFillTx/>
                <a:cs typeface="Arial" panose="020B0604020202020204" pitchFamily="34" charset="0"/>
              </a:rPr>
              <a:t>spent R46.2 million or 64.8 per cent of its 2022/23 available budget allocation of R71.3 million, resulting to a lower than anticipated expenditure of R2.6 million or 5.3 per. The slow spending was mainly reported under goods and services due to delays in the procurement process for the provisioning of service to support, maintain and enhance the web-enable system for Local Government Management Improvement Model. The programme also experienced slow spending on compensation of employees due to funded vacancies.</a:t>
            </a:r>
          </a:p>
          <a:p>
            <a:pPr marL="171450" marR="0" lvl="0" indent="-171450" algn="just" defTabSz="685800" rtl="0" eaLnBrk="1" fontAlgn="auto" latinLnBrk="0" hangingPunct="1">
              <a:lnSpc>
                <a:spcPct val="90000"/>
              </a:lnSpc>
              <a:spcBef>
                <a:spcPts val="750"/>
              </a:spcBef>
              <a:spcAft>
                <a:spcPts val="0"/>
              </a:spcAft>
              <a:buClrTx/>
              <a:buSzTx/>
              <a:buFont typeface="Arial"/>
              <a:buChar char="•"/>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685800" rtl="0" eaLnBrk="1" fontAlgn="auto" latinLnBrk="0" hangingPunct="1">
              <a:lnSpc>
                <a:spcPct val="90000"/>
              </a:lnSpc>
              <a:spcBef>
                <a:spcPts val="750"/>
              </a:spcBef>
              <a:spcAft>
                <a:spcPts val="0"/>
              </a:spcAft>
              <a:buClrTx/>
              <a:buSzTx/>
              <a:buFont typeface="Arial"/>
              <a:buChar char="•"/>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ZA" dirty="0"/>
          </a:p>
        </p:txBody>
      </p:sp>
      <p:sp>
        <p:nvSpPr>
          <p:cNvPr id="5" name="Title 1"/>
          <p:cNvSpPr>
            <a:spLocks noGrp="1"/>
          </p:cNvSpPr>
          <p:nvPr>
            <p:ph type="title"/>
          </p:nvPr>
        </p:nvSpPr>
        <p:spPr/>
        <p:txBody>
          <a:bodyPr>
            <a:normAutofit/>
          </a:bodyPr>
          <a:lstStyle/>
          <a:p>
            <a:r>
              <a:rPr lang="en-US" dirty="0"/>
              <a:t>SPENDING HIGHLIGHTS </a:t>
            </a:r>
          </a:p>
        </p:txBody>
      </p:sp>
    </p:spTree>
    <p:extLst>
      <p:ext uri="{BB962C8B-B14F-4D97-AF65-F5344CB8AC3E}">
        <p14:creationId xmlns:p14="http://schemas.microsoft.com/office/powerpoint/2010/main" val="2130865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1600" b="1" dirty="0">
                <a:solidFill>
                  <a:prstClr val="black"/>
                </a:solidFill>
                <a:cs typeface="Arial" panose="020B0604020202020204" pitchFamily="34" charset="0"/>
              </a:rPr>
              <a:t>Vote 9:</a:t>
            </a:r>
            <a:r>
              <a:rPr lang="en-GB" sz="1600" b="1" dirty="0"/>
              <a:t>Planning, Monitoring And Evaluation (continued) </a:t>
            </a:r>
            <a:endParaRPr lang="en-GB" sz="1600" b="1" dirty="0">
              <a:solidFill>
                <a:prstClr val="black"/>
              </a:solidFill>
              <a:cs typeface="Arial" panose="020B0604020202020204" pitchFamily="34" charset="0"/>
            </a:endParaRPr>
          </a:p>
          <a:p>
            <a:pPr lvl="0" algn="just">
              <a:defRPr/>
            </a:pPr>
            <a:r>
              <a:rPr lang="en-GB" sz="1600" b="1" dirty="0">
                <a:solidFill>
                  <a:prstClr val="black"/>
                </a:solidFill>
                <a:cs typeface="Arial" panose="020B0604020202020204" pitchFamily="34" charset="0"/>
              </a:rPr>
              <a:t>Public Sector Monitoring and Capacity Development </a:t>
            </a:r>
            <a:r>
              <a:rPr lang="en-GB" sz="1600" dirty="0">
                <a:solidFill>
                  <a:prstClr val="black"/>
                </a:solidFill>
                <a:cs typeface="Arial" panose="020B0604020202020204" pitchFamily="34" charset="0"/>
              </a:rPr>
              <a:t>– spent R56.1 million or 66.1 per cent of its 2022/23 available budget of R84.9 million. The spending translated to R2.7 million or 4.5 per cent lower than projected expenditure for the period under review, mainly reported under goods and services due to delayed invoices for the Presidential Hotline from State Information Technology Agency.  Furthermore, a lower than projected spending was incurred under compensation of employees due to funded vacant posts.</a:t>
            </a:r>
          </a:p>
          <a:p>
            <a:pPr lvl="0" algn="just">
              <a:defRPr/>
            </a:pPr>
            <a:r>
              <a:rPr lang="en-GB" sz="1600" b="1" dirty="0">
                <a:solidFill>
                  <a:prstClr val="black"/>
                </a:solidFill>
                <a:cs typeface="Arial" panose="020B0604020202020204" pitchFamily="34" charset="0"/>
              </a:rPr>
              <a:t>Evaluation, Evidence and Knowledge Systems </a:t>
            </a:r>
            <a:r>
              <a:rPr lang="en-GB" sz="1600" dirty="0">
                <a:solidFill>
                  <a:prstClr val="black"/>
                </a:solidFill>
                <a:cs typeface="Arial" panose="020B0604020202020204" pitchFamily="34" charset="0"/>
              </a:rPr>
              <a:t>–reported an actual expenditure of R25.2 million or 56.8 per cent against an available budget of R44.4 million. The expenditure was R3.1 million or 11 per cent lower than the projected expenditure of R28.3 million for the period under review, mainly reported under goods and services due to delays in the appointment of service providers for the development of the centralised data management and analytical system, as well as delays in the procurement of an accredited panel of researchers and sector experts in the generation of evidence for policy initiatives for the department. </a:t>
            </a:r>
            <a:endParaRPr lang="en-ZA" sz="1600" dirty="0">
              <a:solidFill>
                <a:prstClr val="black"/>
              </a:solidFill>
              <a:cs typeface="Arial" panose="020B0604020202020204" pitchFamily="34" charset="0"/>
            </a:endParaRPr>
          </a:p>
          <a:p>
            <a:endParaRPr lang="en-ZA" sz="1600" dirty="0"/>
          </a:p>
        </p:txBody>
      </p:sp>
      <p:sp>
        <p:nvSpPr>
          <p:cNvPr id="4" name="Title 1"/>
          <p:cNvSpPr>
            <a:spLocks noGrp="1"/>
          </p:cNvSpPr>
          <p:nvPr>
            <p:ph type="title"/>
          </p:nvPr>
        </p:nvSpPr>
        <p:spPr/>
        <p:txBody>
          <a:bodyPr>
            <a:normAutofit/>
          </a:bodyPr>
          <a:lstStyle/>
          <a:p>
            <a:r>
              <a:rPr lang="en-US" dirty="0"/>
              <a:t>SPENDING HIGHLIGHTS </a:t>
            </a:r>
          </a:p>
        </p:txBody>
      </p:sp>
    </p:spTree>
    <p:extLst>
      <p:ext uri="{BB962C8B-B14F-4D97-AF65-F5344CB8AC3E}">
        <p14:creationId xmlns:p14="http://schemas.microsoft.com/office/powerpoint/2010/main" val="3264219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C01E91-8CBD-49B9-935E-7A138110BD5E}"/>
              </a:ext>
            </a:extLst>
          </p:cNvPr>
          <p:cNvSpPr>
            <a:spLocks noGrp="1"/>
          </p:cNvSpPr>
          <p:nvPr>
            <p:ph idx="1"/>
          </p:nvPr>
        </p:nvSpPr>
        <p:spPr>
          <a:xfrm>
            <a:off x="288098" y="1597688"/>
            <a:ext cx="8536487" cy="5049601"/>
          </a:xfrm>
        </p:spPr>
        <p:txBody>
          <a:bodyPr>
            <a:noAutofit/>
          </a:bodyPr>
          <a:lstStyle/>
          <a:p>
            <a:pPr marL="0" lvl="0" indent="0" defTabSz="914400" eaLnBrk="0" fontAlgn="base" hangingPunct="0">
              <a:spcBef>
                <a:spcPts val="300"/>
              </a:spcBef>
              <a:spcAft>
                <a:spcPts val="300"/>
              </a:spcAft>
              <a:buNone/>
            </a:pPr>
            <a:r>
              <a:rPr lang="en-GB" sz="1600" b="1" kern="0" dirty="0">
                <a:solidFill>
                  <a:srgbClr val="000000"/>
                </a:solidFill>
              </a:rPr>
              <a:t>Vote </a:t>
            </a:r>
            <a:r>
              <a:rPr lang="en-ZA" sz="1600" b="1" kern="0" dirty="0">
                <a:solidFill>
                  <a:srgbClr val="000000"/>
                </a:solidFill>
              </a:rPr>
              <a:t>11: Public Service and Administration</a:t>
            </a:r>
          </a:p>
          <a:p>
            <a:pPr marL="0" indent="0" algn="just" defTabSz="914400" eaLnBrk="0" fontAlgn="base" hangingPunct="0">
              <a:spcBef>
                <a:spcPts val="300"/>
              </a:spcBef>
              <a:spcAft>
                <a:spcPts val="300"/>
              </a:spcAft>
              <a:buNone/>
              <a:tabLst>
                <a:tab pos="4704080" algn="l"/>
              </a:tabLst>
              <a:defRPr/>
            </a:pPr>
            <a:r>
              <a:rPr lang="en-US" sz="1600" kern="0" dirty="0">
                <a:solidFill>
                  <a:srgbClr val="000000"/>
                </a:solidFill>
                <a:ea typeface="MS Mincho" panose="02020609040205080304" pitchFamily="49" charset="-128"/>
                <a:cs typeface="Times New Roman" panose="02020603050405020304" pitchFamily="18" charset="0"/>
              </a:rPr>
              <a:t>Lower than projected spending by R35.2 million in 2022/23 is mainly evident in </a:t>
            </a:r>
            <a:r>
              <a:rPr lang="en-GB" sz="1600" kern="0" dirty="0">
                <a:solidFill>
                  <a:srgbClr val="000000"/>
                </a:solidFill>
                <a:ea typeface="MS Mincho" panose="02020609040205080304" pitchFamily="49" charset="-128"/>
                <a:cs typeface="Times New Roman" panose="02020603050405020304" pitchFamily="18" charset="0"/>
              </a:rPr>
              <a:t>(a) goods and services due to delays in the appointment of service providers for various projects and delays in the department’s receipt and processing of invoices from services providers, and (b) compensation of employees as a result of funded vacant senior management posts. Funded vacant posts are in the process of being filled. </a:t>
            </a:r>
            <a:endParaRPr lang="en-GB" sz="1600" kern="0" dirty="0" smtClean="0">
              <a:solidFill>
                <a:srgbClr val="000000"/>
              </a:solidFill>
              <a:ea typeface="MS Mincho" panose="02020609040205080304" pitchFamily="49" charset="-128"/>
              <a:cs typeface="Times New Roman" panose="02020603050405020304" pitchFamily="18" charset="0"/>
            </a:endParaRPr>
          </a:p>
          <a:p>
            <a:pPr marL="0" lvl="0" indent="0" algn="just" defTabSz="914400" eaLnBrk="0" fontAlgn="base" hangingPunct="0">
              <a:spcBef>
                <a:spcPts val="300"/>
              </a:spcBef>
              <a:spcAft>
                <a:spcPts val="300"/>
              </a:spcAft>
              <a:buNone/>
            </a:pPr>
            <a:r>
              <a:rPr lang="en-ZA" sz="1600" b="1" kern="0" dirty="0">
                <a:solidFill>
                  <a:srgbClr val="000000"/>
                </a:solidFill>
              </a:rPr>
              <a:t>Vote 12: Public Service Commission</a:t>
            </a:r>
          </a:p>
          <a:p>
            <a:pPr marL="0" indent="0" algn="just">
              <a:spcBef>
                <a:spcPts val="300"/>
              </a:spcBef>
              <a:spcAft>
                <a:spcPts val="300"/>
              </a:spcAft>
              <a:buNone/>
              <a:tabLst>
                <a:tab pos="90170" algn="l"/>
                <a:tab pos="6570980" algn="l"/>
              </a:tabLst>
            </a:pPr>
            <a:r>
              <a:rPr lang="en-GB" sz="1600" dirty="0">
                <a:ea typeface="Calibri" panose="020F0502020204030204" pitchFamily="34" charset="0"/>
              </a:rPr>
              <a:t>The Public Service Commission spent R205.3 million or 69.5 per cent of its 2022/23 available budget allocation of R295.5 million as at the end of December 2022. The 205.3 million in actual spending is R1.7 million lower than the projected expenditure of R207 million for this period. The lower than projected expenditure is mainly in the budget for compensation of employees due to funded vacant posts</a:t>
            </a:r>
            <a:r>
              <a:rPr lang="en-GB" sz="1600" dirty="0" smtClean="0">
                <a:ea typeface="Calibri" panose="020F0502020204030204" pitchFamily="34" charset="0"/>
              </a:rPr>
              <a:t>.</a:t>
            </a:r>
          </a:p>
          <a:p>
            <a:pPr marL="0" lvl="0" indent="0" algn="just" defTabSz="914400" eaLnBrk="0" fontAlgn="base" hangingPunct="0">
              <a:spcBef>
                <a:spcPts val="300"/>
              </a:spcBef>
              <a:spcAft>
                <a:spcPts val="300"/>
              </a:spcAft>
              <a:buNone/>
            </a:pPr>
            <a:r>
              <a:rPr lang="en-US" sz="1600" b="1" kern="0" dirty="0">
                <a:solidFill>
                  <a:srgbClr val="000000"/>
                </a:solidFill>
              </a:rPr>
              <a:t>Vote 13: Public Works and Infrastructure</a:t>
            </a:r>
            <a:endParaRPr lang="en-US" sz="1600" kern="0" dirty="0">
              <a:solidFill>
                <a:srgbClr val="000000"/>
              </a:solidFill>
            </a:endParaRPr>
          </a:p>
          <a:p>
            <a:pPr marL="0" lvl="0" indent="0" algn="just" defTabSz="914400" eaLnBrk="0" fontAlgn="base" hangingPunct="0">
              <a:spcBef>
                <a:spcPts val="300"/>
              </a:spcBef>
              <a:spcAft>
                <a:spcPts val="300"/>
              </a:spcAft>
              <a:buNone/>
            </a:pPr>
            <a:r>
              <a:rPr lang="en-US" sz="1600" kern="0" dirty="0">
                <a:solidFill>
                  <a:srgbClr val="000000"/>
                </a:solidFill>
              </a:rPr>
              <a:t>Lower than projected spending by R129.6 million in 2022/23 is mainly evident </a:t>
            </a:r>
            <a:r>
              <a:rPr lang="en-GB" sz="1600" kern="0" dirty="0">
                <a:solidFill>
                  <a:srgbClr val="000000"/>
                </a:solidFill>
              </a:rPr>
              <a:t>in programmes 1,2,3 and 5 in the budget for compensation of employees due to funded vacant posts. Spending on compensation of employees was slow due to the slowness with which activities are recovering from the lifting of Covid-19 pandemic management related restrictions. Higher than projected spending in programme 4 is evident under transfers and subsidies and is caused by the creation of a new transfer payment of R70.3 million to the Independent Development Trust to provide financial support to the entity in this financial year. </a:t>
            </a:r>
            <a:endParaRPr lang="en-ZA" sz="1600" kern="0" dirty="0">
              <a:solidFill>
                <a:srgbClr val="000000"/>
              </a:solidFill>
            </a:endParaRPr>
          </a:p>
          <a:p>
            <a:pPr marL="0" indent="0" algn="just">
              <a:spcBef>
                <a:spcPts val="1200"/>
              </a:spcBef>
              <a:spcAft>
                <a:spcPts val="600"/>
              </a:spcAft>
              <a:buNone/>
              <a:tabLst>
                <a:tab pos="90170" algn="l"/>
                <a:tab pos="6570980" algn="l"/>
              </a:tabLst>
            </a:pPr>
            <a:endParaRPr lang="en-ZA" sz="1600" b="1" dirty="0">
              <a:ea typeface="Calibri" panose="020F0502020204030204" pitchFamily="34" charset="0"/>
            </a:endParaRPr>
          </a:p>
          <a:p>
            <a:pPr marL="0" indent="0" algn="just" defTabSz="914400" eaLnBrk="0" fontAlgn="base" hangingPunct="0">
              <a:spcBef>
                <a:spcPct val="20000"/>
              </a:spcBef>
              <a:spcAft>
                <a:spcPct val="0"/>
              </a:spcAft>
              <a:buNone/>
              <a:tabLst>
                <a:tab pos="4704080" algn="l"/>
              </a:tabLst>
              <a:defRPr/>
            </a:pPr>
            <a:endParaRPr lang="en-GB" sz="1600" kern="0" dirty="0">
              <a:solidFill>
                <a:srgbClr val="000000"/>
              </a:solidFill>
              <a:ea typeface="MS Mincho" panose="02020609040205080304" pitchFamily="49" charset="-128"/>
              <a:cs typeface="Times New Roman" panose="02020603050405020304" pitchFamily="18" charset="0"/>
            </a:endParaRPr>
          </a:p>
        </p:txBody>
      </p:sp>
      <p:sp>
        <p:nvSpPr>
          <p:cNvPr id="5" name="Title 1"/>
          <p:cNvSpPr>
            <a:spLocks noGrp="1"/>
          </p:cNvSpPr>
          <p:nvPr>
            <p:ph type="title"/>
          </p:nvPr>
        </p:nvSpPr>
        <p:spPr/>
        <p:txBody>
          <a:bodyPr>
            <a:normAutofit/>
          </a:bodyPr>
          <a:lstStyle/>
          <a:p>
            <a:r>
              <a:rPr lang="en-US" dirty="0"/>
              <a:t>SPENDING HIGHLIGHTS </a:t>
            </a:r>
          </a:p>
        </p:txBody>
      </p:sp>
    </p:spTree>
    <p:extLst>
      <p:ext uri="{BB962C8B-B14F-4D97-AF65-F5344CB8AC3E}">
        <p14:creationId xmlns:p14="http://schemas.microsoft.com/office/powerpoint/2010/main" val="3778497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CFC337-D511-459A-8F45-62980D26F555}"/>
              </a:ext>
            </a:extLst>
          </p:cNvPr>
          <p:cNvSpPr>
            <a:spLocks noGrp="1"/>
          </p:cNvSpPr>
          <p:nvPr>
            <p:ph idx="1"/>
          </p:nvPr>
        </p:nvSpPr>
        <p:spPr/>
        <p:txBody>
          <a:bodyPr>
            <a:noAutofit/>
          </a:bodyPr>
          <a:lstStyle/>
          <a:p>
            <a:pPr marL="0" indent="0" algn="just">
              <a:spcBef>
                <a:spcPts val="300"/>
              </a:spcBef>
              <a:spcAft>
                <a:spcPts val="300"/>
              </a:spcAft>
              <a:buNone/>
            </a:pPr>
            <a:r>
              <a:rPr lang="en-GB" sz="1600" b="1" dirty="0">
                <a:solidFill>
                  <a:prstClr val="black"/>
                </a:solidFill>
              </a:rPr>
              <a:t>Vote 14: Statistics South Africa</a:t>
            </a:r>
            <a:endParaRPr lang="en-GB" sz="1600" i="1" dirty="0">
              <a:solidFill>
                <a:srgbClr val="000000"/>
              </a:solidFill>
              <a:effectLst/>
              <a:ea typeface="Arial" panose="020B0604020202020204" pitchFamily="34" charset="0"/>
              <a:cs typeface="Times New Roman" panose="02020603050405020304" pitchFamily="18" charset="0"/>
            </a:endParaRPr>
          </a:p>
          <a:p>
            <a:pPr marL="0" indent="0" algn="just">
              <a:spcBef>
                <a:spcPts val="300"/>
              </a:spcBef>
              <a:spcAft>
                <a:spcPts val="300"/>
              </a:spcAft>
              <a:buNone/>
            </a:pPr>
            <a:r>
              <a:rPr lang="en-GB" sz="1600" i="1" dirty="0">
                <a:solidFill>
                  <a:srgbClr val="000000"/>
                </a:solidFill>
                <a:effectLst/>
                <a:ea typeface="Arial" panose="020B0604020202020204" pitchFamily="34" charset="0"/>
                <a:cs typeface="Times New Roman" panose="02020603050405020304" pitchFamily="18" charset="0"/>
              </a:rPr>
              <a:t>The following programme contributed significantly to the lower spending in the department:</a:t>
            </a:r>
          </a:p>
          <a:p>
            <a:pPr marL="0" indent="0" algn="just">
              <a:spcBef>
                <a:spcPts val="300"/>
              </a:spcBef>
              <a:spcAft>
                <a:spcPts val="300"/>
              </a:spcAft>
              <a:buNone/>
            </a:pPr>
            <a:r>
              <a:rPr lang="en-GB" sz="1600" b="1" dirty="0" smtClean="0">
                <a:solidFill>
                  <a:prstClr val="black"/>
                </a:solidFill>
              </a:rPr>
              <a:t>Programme </a:t>
            </a:r>
            <a:r>
              <a:rPr lang="en-GB" sz="1600" b="1" dirty="0">
                <a:solidFill>
                  <a:prstClr val="black"/>
                </a:solidFill>
              </a:rPr>
              <a:t>5: Statistical Support and Informatics - </a:t>
            </a:r>
            <a:r>
              <a:rPr lang="en-GB" sz="1600" dirty="0">
                <a:solidFill>
                  <a:srgbClr val="000000"/>
                </a:solidFill>
                <a:effectLst/>
                <a:ea typeface="Arial" panose="020B0604020202020204" pitchFamily="34" charset="0"/>
                <a:cs typeface="Times New Roman" panose="02020603050405020304" pitchFamily="18" charset="0"/>
              </a:rPr>
              <a:t>The programme spent R140.1 million or 45 per cent of its total available budget of R310.9 million as at the end of December 2022. The actual expenditure in the programme represents a lower than anticipated spending of R41 million or </a:t>
            </a:r>
            <a:r>
              <a:rPr lang="en-GB" sz="1600" dirty="0" smtClean="0">
                <a:solidFill>
                  <a:srgbClr val="000000"/>
                </a:solidFill>
                <a:effectLst/>
                <a:ea typeface="Arial" panose="020B0604020202020204" pitchFamily="34" charset="0"/>
                <a:cs typeface="Times New Roman" panose="02020603050405020304" pitchFamily="18" charset="0"/>
              </a:rPr>
              <a:t>22.7 per </a:t>
            </a:r>
            <a:r>
              <a:rPr lang="en-GB" sz="1600" dirty="0">
                <a:solidFill>
                  <a:srgbClr val="000000"/>
                </a:solidFill>
                <a:effectLst/>
                <a:ea typeface="Arial" panose="020B0604020202020204" pitchFamily="34" charset="0"/>
                <a:cs typeface="Times New Roman" panose="02020603050405020304" pitchFamily="18" charset="0"/>
              </a:rPr>
              <a:t>cent of its projected spending of R181.1 million for the period under review mainly due to the department’s focus in finalising the Census data collection, which affected some of the activities within this programme and across the department.</a:t>
            </a:r>
          </a:p>
          <a:p>
            <a:pPr marL="0" indent="0" algn="just">
              <a:spcBef>
                <a:spcPts val="300"/>
              </a:spcBef>
              <a:spcAft>
                <a:spcPts val="300"/>
              </a:spcAft>
              <a:buNone/>
            </a:pPr>
            <a:r>
              <a:rPr lang="en-GB" sz="1600" b="1" dirty="0">
                <a:solidFill>
                  <a:srgbClr val="000000"/>
                </a:solidFill>
                <a:effectLst/>
                <a:ea typeface="Arial" panose="020B0604020202020204" pitchFamily="34" charset="0"/>
                <a:cs typeface="Times New Roman" panose="02020603050405020304" pitchFamily="18" charset="0"/>
              </a:rPr>
              <a:t>Programme 1: Administration -</a:t>
            </a:r>
            <a:r>
              <a:rPr lang="en-GB" sz="1600" b="1" dirty="0">
                <a:solidFill>
                  <a:srgbClr val="000000"/>
                </a:solidFill>
                <a:ea typeface="Arial" panose="020B0604020202020204" pitchFamily="34" charset="0"/>
                <a:cs typeface="Times New Roman" panose="02020603050405020304" pitchFamily="18" charset="0"/>
              </a:rPr>
              <a:t> </a:t>
            </a:r>
            <a:r>
              <a:rPr lang="en-GB" sz="1600" dirty="0">
                <a:solidFill>
                  <a:srgbClr val="000000"/>
                </a:solidFill>
                <a:effectLst/>
                <a:ea typeface="Arial" panose="020B0604020202020204" pitchFamily="34" charset="0"/>
                <a:cs typeface="Times New Roman" panose="02020603050405020304" pitchFamily="18" charset="0"/>
              </a:rPr>
              <a:t>The programme spent R529.4 million or 71.5 per cent of its total available budget of R740.8 million as at the end of December 2022. The actual expenditure represents a lower than anticipated spending of R13.5 million or 2.5 per cent mainly due to unitary fee amount being lower than projected. The programme also reported a lower than projected underspending on compensation of employees due to funded vacancies. The department is currently engaged in a recruitment process to fill these posts.</a:t>
            </a:r>
          </a:p>
          <a:p>
            <a:pPr marL="0" indent="0" algn="just">
              <a:spcBef>
                <a:spcPts val="300"/>
              </a:spcBef>
              <a:spcAft>
                <a:spcPts val="300"/>
              </a:spcAft>
              <a:buNone/>
            </a:pPr>
            <a:r>
              <a:rPr lang="en-GB" sz="1600" b="1" dirty="0" smtClean="0">
                <a:solidFill>
                  <a:srgbClr val="000000"/>
                </a:solidFill>
                <a:effectLst/>
                <a:ea typeface="Arial" panose="020B0604020202020204" pitchFamily="34" charset="0"/>
                <a:cs typeface="Times New Roman" panose="02020603050405020304" pitchFamily="18" charset="0"/>
              </a:rPr>
              <a:t>Programme </a:t>
            </a:r>
            <a:r>
              <a:rPr lang="en-GB" sz="1600" b="1" dirty="0">
                <a:solidFill>
                  <a:srgbClr val="000000"/>
                </a:solidFill>
                <a:effectLst/>
                <a:ea typeface="Arial" panose="020B0604020202020204" pitchFamily="34" charset="0"/>
                <a:cs typeface="Times New Roman" panose="02020603050405020304" pitchFamily="18" charset="0"/>
              </a:rPr>
              <a:t>3: Population and Social Statistics - </a:t>
            </a:r>
            <a:r>
              <a:rPr lang="en-GB" sz="1600" dirty="0">
                <a:solidFill>
                  <a:srgbClr val="000000"/>
                </a:solidFill>
                <a:effectLst/>
                <a:ea typeface="Arial" panose="020B0604020202020204" pitchFamily="34" charset="0"/>
                <a:cs typeface="Times New Roman" panose="02020603050405020304" pitchFamily="18" charset="0"/>
              </a:rPr>
              <a:t>The programme spent R182.2 million or 64.3 per cent of its total available budget of R283.4 million in the third quarter of 2022/23. The actual expenditure in the programme represents a lower than projected spending of R7.9 million or 4.2 per cent, against the programme’s projected spending of R190.1 million. This was mainly due to delays in activities related to the Income and Expenditure Survey, which includes provincial trainings which are currently underway.</a:t>
            </a:r>
          </a:p>
          <a:p>
            <a:pPr marL="0" indent="0" algn="just">
              <a:buNone/>
            </a:pPr>
            <a:endPar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indent="0" algn="just">
              <a:buNone/>
            </a:pPr>
            <a:endPar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ZA" dirty="0"/>
          </a:p>
        </p:txBody>
      </p:sp>
      <p:sp>
        <p:nvSpPr>
          <p:cNvPr id="5" name="Title 1"/>
          <p:cNvSpPr>
            <a:spLocks noGrp="1"/>
          </p:cNvSpPr>
          <p:nvPr>
            <p:ph type="title"/>
          </p:nvPr>
        </p:nvSpPr>
        <p:spPr/>
        <p:txBody>
          <a:bodyPr>
            <a:normAutofit/>
          </a:bodyPr>
          <a:lstStyle/>
          <a:p>
            <a:r>
              <a:rPr lang="en-US" dirty="0"/>
              <a:t>SPENDING HIGHLIGHTS </a:t>
            </a:r>
          </a:p>
        </p:txBody>
      </p:sp>
    </p:spTree>
    <p:extLst>
      <p:ext uri="{BB962C8B-B14F-4D97-AF65-F5344CB8AC3E}">
        <p14:creationId xmlns:p14="http://schemas.microsoft.com/office/powerpoint/2010/main" val="4128357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CCED45-9A9B-48D6-878E-39FF2BCC8801}"/>
              </a:ext>
            </a:extLst>
          </p:cNvPr>
          <p:cNvSpPr>
            <a:spLocks noGrp="1"/>
          </p:cNvSpPr>
          <p:nvPr>
            <p:ph idx="1"/>
          </p:nvPr>
        </p:nvSpPr>
        <p:spPr>
          <a:xfrm>
            <a:off x="288099" y="2303728"/>
            <a:ext cx="8536487" cy="3128884"/>
          </a:xfrm>
        </p:spPr>
        <p:txBody>
          <a:bodyPr>
            <a:noAutofit/>
          </a:bodyPr>
          <a:lstStyle/>
          <a:p>
            <a:pPr marL="171450" marR="0" lvl="0" indent="-171450" algn="just" defTabSz="685800" rtl="0" eaLnBrk="1" fontAlgn="auto" latinLnBrk="0" hangingPunct="1">
              <a:lnSpc>
                <a:spcPct val="90000"/>
              </a:lnSpc>
              <a:spcBef>
                <a:spcPts val="300"/>
              </a:spcBef>
              <a:spcAft>
                <a:spcPts val="300"/>
              </a:spcAft>
              <a:buClrTx/>
              <a:buSzTx/>
              <a:buFont typeface="Arial"/>
              <a:buChar char="•"/>
              <a:tabLst/>
              <a:defRPr/>
            </a:pPr>
            <a:r>
              <a:rPr kumimoji="0" lang="en-GB" sz="1600" b="0" i="0" u="none" strike="noStrike" kern="1200" cap="none" spc="0" normalizeH="0" baseline="0" noProof="0" dirty="0">
                <a:ln>
                  <a:noFill/>
                </a:ln>
                <a:solidFill>
                  <a:prstClr val="black"/>
                </a:solidFill>
                <a:effectLst/>
                <a:uLnTx/>
                <a:uFillTx/>
                <a:cs typeface="Arial" panose="020B0604020202020204" pitchFamily="34" charset="0"/>
              </a:rPr>
              <a:t>The Government Communication and Information System spent R545.1 million or 74.7 per cent of its 2022/23 available budget allocation of R729.7 million. The spending was R700 000 or 0.1 per cent higher than the department’s projected spending.</a:t>
            </a:r>
          </a:p>
          <a:p>
            <a:pPr marL="171450" marR="0" lvl="0" indent="-171450" algn="just" defTabSz="685800" rtl="0" eaLnBrk="1" fontAlgn="auto" latinLnBrk="0" hangingPunct="1">
              <a:lnSpc>
                <a:spcPct val="90000"/>
              </a:lnSpc>
              <a:spcBef>
                <a:spcPts val="300"/>
              </a:spcBef>
              <a:spcAft>
                <a:spcPts val="300"/>
              </a:spcAft>
              <a:buClrTx/>
              <a:buSzTx/>
              <a:buFont typeface="Arial"/>
              <a:buChar char="•"/>
              <a:tabLst/>
              <a:defRPr/>
            </a:pPr>
            <a:r>
              <a:rPr kumimoji="0" lang="en-GB" sz="1600" b="0" i="0" u="none" strike="noStrike" kern="1200" cap="none" spc="0" normalizeH="0" baseline="0" noProof="0" dirty="0">
                <a:ln>
                  <a:noFill/>
                </a:ln>
                <a:solidFill>
                  <a:prstClr val="black"/>
                </a:solidFill>
                <a:effectLst/>
                <a:uLnTx/>
                <a:uFillTx/>
                <a:cs typeface="Arial" panose="020B0604020202020204" pitchFamily="34" charset="0"/>
              </a:rPr>
              <a:t>The higher than projected spending was incurred mainly under goods and services on travel and subsistence for the Presidential Imbizos, audit fees and office rental due to inflationary adjustments. </a:t>
            </a:r>
          </a:p>
          <a:p>
            <a:pPr marL="171450" marR="0" lvl="0" indent="-171450" algn="just" defTabSz="685800" rtl="0" eaLnBrk="1" fontAlgn="auto" latinLnBrk="0" hangingPunct="1">
              <a:lnSpc>
                <a:spcPct val="90000"/>
              </a:lnSpc>
              <a:spcBef>
                <a:spcPts val="300"/>
              </a:spcBef>
              <a:spcAft>
                <a:spcPts val="300"/>
              </a:spcAft>
              <a:buClrTx/>
              <a:buSzTx/>
              <a:buFont typeface="Arial"/>
              <a:buChar char="•"/>
              <a:tabLst/>
              <a:defRPr/>
            </a:pPr>
            <a:r>
              <a:rPr kumimoji="0" lang="en-GB" sz="1600" b="0" i="0" u="none" strike="noStrike" kern="1200" cap="none" spc="0" normalizeH="0" baseline="0" noProof="0" dirty="0">
                <a:ln>
                  <a:noFill/>
                </a:ln>
                <a:solidFill>
                  <a:prstClr val="black"/>
                </a:solidFill>
                <a:effectLst/>
                <a:uLnTx/>
                <a:uFillTx/>
                <a:cs typeface="Arial" panose="020B0604020202020204" pitchFamily="34" charset="0"/>
              </a:rPr>
              <a:t>The GCIS also incurred higher than projected spending on compensation of employees, due to cost of living adjustment and notch increments (pay progression). </a:t>
            </a:r>
          </a:p>
          <a:p>
            <a:pPr marL="171450" marR="0" lvl="0" indent="-171450" algn="just" defTabSz="685800" rtl="0" eaLnBrk="1" fontAlgn="auto" latinLnBrk="0" hangingPunct="1">
              <a:lnSpc>
                <a:spcPct val="90000"/>
              </a:lnSpc>
              <a:spcBef>
                <a:spcPts val="300"/>
              </a:spcBef>
              <a:spcAft>
                <a:spcPts val="300"/>
              </a:spcAft>
              <a:buClrTx/>
              <a:buSzTx/>
              <a:buFont typeface="Arial"/>
              <a:buChar char="•"/>
              <a:tabLst/>
              <a:defRPr/>
            </a:pPr>
            <a:r>
              <a:rPr kumimoji="0" lang="en-GB" sz="1600" b="0" i="0" u="none" strike="noStrike" kern="1200" cap="none" spc="0" normalizeH="0" baseline="0" noProof="0" dirty="0">
                <a:ln>
                  <a:noFill/>
                </a:ln>
                <a:solidFill>
                  <a:prstClr val="black"/>
                </a:solidFill>
                <a:effectLst/>
                <a:uLnTx/>
                <a:uFillTx/>
                <a:cs typeface="Arial" panose="020B0604020202020204" pitchFamily="34" charset="0"/>
              </a:rPr>
              <a:t>In addition, higher than projected was incurred on payments for capital assets, due to higher than projected spending on computer equipment (desktops, laptops and tablets) procured in 2021/22 financial year and delivered in the current financial year.</a:t>
            </a:r>
            <a:endParaRPr kumimoji="0" lang="en-ZA" sz="1600" b="0" i="0" u="none" strike="noStrike" kern="1200" cap="none" spc="0" normalizeH="0" baseline="0" noProof="0" dirty="0">
              <a:ln>
                <a:noFill/>
              </a:ln>
              <a:solidFill>
                <a:prstClr val="black"/>
              </a:solidFill>
              <a:effectLst/>
              <a:uLnTx/>
              <a:uFillTx/>
              <a:cs typeface="Arial" panose="020B0604020202020204" pitchFamily="34" charset="0"/>
            </a:endParaRPr>
          </a:p>
          <a:p>
            <a:pPr marL="0" lvl="0" indent="0" algn="just">
              <a:buNone/>
            </a:pPr>
            <a:endParaRPr lang="en-ZA" dirty="0"/>
          </a:p>
        </p:txBody>
      </p:sp>
      <p:sp>
        <p:nvSpPr>
          <p:cNvPr id="4" name="Title 3"/>
          <p:cNvSpPr>
            <a:spLocks noGrp="1"/>
          </p:cNvSpPr>
          <p:nvPr>
            <p:ph type="title"/>
          </p:nvPr>
        </p:nvSpPr>
        <p:spPr>
          <a:xfrm>
            <a:off x="288099" y="748054"/>
            <a:ext cx="8536487" cy="945715"/>
          </a:xfrm>
        </p:spPr>
        <p:txBody>
          <a:bodyPr/>
          <a:lstStyle/>
          <a:p>
            <a:r>
              <a:rPr lang="en-GB" dirty="0"/>
              <a:t>VOTE 4: GOVERNMENT COMMUNICATION AND INFORMATION SYSTEM</a:t>
            </a:r>
            <a:endParaRPr lang="en-ZA" dirty="0"/>
          </a:p>
        </p:txBody>
      </p:sp>
    </p:spTree>
    <p:extLst>
      <p:ext uri="{BB962C8B-B14F-4D97-AF65-F5344CB8AC3E}">
        <p14:creationId xmlns:p14="http://schemas.microsoft.com/office/powerpoint/2010/main" val="793097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C01E91-8CBD-49B9-935E-7A138110BD5E}"/>
              </a:ext>
            </a:extLst>
          </p:cNvPr>
          <p:cNvSpPr>
            <a:spLocks noGrp="1"/>
          </p:cNvSpPr>
          <p:nvPr>
            <p:ph idx="1"/>
          </p:nvPr>
        </p:nvSpPr>
        <p:spPr>
          <a:xfrm>
            <a:off x="288100" y="2072815"/>
            <a:ext cx="8536486" cy="4543136"/>
          </a:xfrm>
        </p:spPr>
        <p:txBody>
          <a:bodyPr>
            <a:normAutofit/>
          </a:bodyPr>
          <a:lstStyle/>
          <a:p>
            <a:pPr marL="0" indent="0" algn="just">
              <a:spcBef>
                <a:spcPts val="300"/>
              </a:spcBef>
              <a:spcAft>
                <a:spcPts val="300"/>
              </a:spcAft>
              <a:buNone/>
            </a:pPr>
            <a:r>
              <a:rPr lang="en-GB" sz="1600" b="1" dirty="0">
                <a:latin typeface="+mj-lt"/>
                <a:ea typeface="Calibri" panose="020F0502020204030204" pitchFamily="34" charset="0"/>
              </a:rPr>
              <a:t>Programme 1: Administration </a:t>
            </a:r>
            <a:r>
              <a:rPr lang="en-GB" sz="1600" dirty="0">
                <a:latin typeface="+mj-lt"/>
                <a:ea typeface="Calibri" panose="020F0502020204030204" pitchFamily="34" charset="0"/>
              </a:rPr>
              <a:t>spent R1.053 billion or 1.8 per cent lower than the projected spending of R1.073 billion. The R1.053 billion in actual spending is R19.4 million lower that the projected expenditure of R1.073 billion. The lower than projected spending is mainly on the budgets for goods and services and payments for capital assets. Lower than projected spending on the budget for goods and services is attributed to invoices received for operating payments and operating leases which were lower than planned. Lower than projected spending on payments for capital assets is due to the deferment of spending on capital projects to enable the funding of the projected shortfall in the budget for South Africa’s African Union membership fees.</a:t>
            </a:r>
          </a:p>
          <a:p>
            <a:pPr marL="0" indent="0" algn="just">
              <a:spcBef>
                <a:spcPts val="300"/>
              </a:spcBef>
              <a:spcAft>
                <a:spcPts val="300"/>
              </a:spcAft>
              <a:buNone/>
            </a:pPr>
            <a:r>
              <a:rPr lang="en-GB" sz="1600" b="1" dirty="0">
                <a:latin typeface="+mj-lt"/>
                <a:ea typeface="Calibri" panose="020F0502020204030204" pitchFamily="34" charset="0"/>
              </a:rPr>
              <a:t>Programme 2: International Relations </a:t>
            </a:r>
            <a:r>
              <a:rPr lang="en-GB" sz="1600" dirty="0">
                <a:latin typeface="+mj-lt"/>
                <a:ea typeface="Calibri" panose="020F0502020204030204" pitchFamily="34" charset="0"/>
              </a:rPr>
              <a:t>spent R2.473 billion or 1.8 per cent lower than the projected spending of R2.518 billion. The R2.473 billion in actual expenditure is R45.3 million lower than the projected expenditure, mainly because of low spending on the goods and services’ budget. Lower than planned spending on goods and services is mainly on operating leases and operating payments for missions abroad whose actual invoices were lower than planned.</a:t>
            </a:r>
          </a:p>
          <a:p>
            <a:pPr marL="0" indent="0" algn="just">
              <a:spcBef>
                <a:spcPts val="300"/>
              </a:spcBef>
              <a:spcAft>
                <a:spcPts val="300"/>
              </a:spcAft>
              <a:buNone/>
            </a:pPr>
            <a:r>
              <a:rPr lang="en-GB" sz="1600" b="1" dirty="0">
                <a:latin typeface="+mj-lt"/>
                <a:ea typeface="Calibri" panose="020F0502020204030204" pitchFamily="34" charset="0"/>
              </a:rPr>
              <a:t>Programme 3: International Cooperation </a:t>
            </a:r>
            <a:r>
              <a:rPr lang="en-GB" sz="1600" dirty="0">
                <a:latin typeface="+mj-lt"/>
                <a:ea typeface="Calibri" panose="020F0502020204030204" pitchFamily="34" charset="0"/>
              </a:rPr>
              <a:t>spent R416 million or 3.5 per cent higher than the projected spending of R401 million. The R416 million in actual expenditure is R14.2 million higher than the projected expenditure. Higher than planned expenditure is evident under goods and services, mainly as a result of invoices for operating leases, property payments, operating payments and travel and subsistence which were expected to be received in the second quarter but were received in the third quarter. </a:t>
            </a:r>
          </a:p>
          <a:p>
            <a:pPr marL="0" indent="0" algn="just">
              <a:spcBef>
                <a:spcPts val="1200"/>
              </a:spcBef>
              <a:spcAft>
                <a:spcPts val="1200"/>
              </a:spcAft>
              <a:buNone/>
            </a:pPr>
            <a:endParaRPr lang="en-GB" sz="1400" dirty="0">
              <a:latin typeface="Arial" panose="020B0604020202020204" pitchFamily="34" charset="0"/>
              <a:ea typeface="Calibri" panose="020F0502020204030204" pitchFamily="34" charset="0"/>
            </a:endParaRPr>
          </a:p>
          <a:p>
            <a:pPr algn="just">
              <a:spcBef>
                <a:spcPts val="1200"/>
              </a:spcBef>
              <a:spcAft>
                <a:spcPts val="1200"/>
              </a:spcAft>
            </a:pPr>
            <a:endParaRPr lang="en-ZA" sz="1400" dirty="0">
              <a:latin typeface="Arial" panose="020B0604020202020204" pitchFamily="34" charset="0"/>
              <a:ea typeface="Calibri" panose="020F0502020204030204" pitchFamily="34" charset="0"/>
            </a:endParaRPr>
          </a:p>
        </p:txBody>
      </p:sp>
      <p:sp>
        <p:nvSpPr>
          <p:cNvPr id="4" name="Title 3"/>
          <p:cNvSpPr>
            <a:spLocks noGrp="1"/>
          </p:cNvSpPr>
          <p:nvPr>
            <p:ph type="title"/>
          </p:nvPr>
        </p:nvSpPr>
        <p:spPr/>
        <p:txBody>
          <a:bodyPr/>
          <a:lstStyle/>
          <a:p>
            <a:r>
              <a:rPr lang="en-US" dirty="0"/>
              <a:t>VOTE 6: INTERNATIONAL RELATIONS AND COOPERATION</a:t>
            </a:r>
            <a:endParaRPr lang="en-ZA" dirty="0"/>
          </a:p>
        </p:txBody>
      </p:sp>
    </p:spTree>
    <p:extLst>
      <p:ext uri="{BB962C8B-B14F-4D97-AF65-F5344CB8AC3E}">
        <p14:creationId xmlns:p14="http://schemas.microsoft.com/office/powerpoint/2010/main" val="3351118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C01E91-8CBD-49B9-935E-7A138110BD5E}"/>
              </a:ext>
            </a:extLst>
          </p:cNvPr>
          <p:cNvSpPr>
            <a:spLocks noGrp="1"/>
          </p:cNvSpPr>
          <p:nvPr>
            <p:ph idx="1"/>
          </p:nvPr>
        </p:nvSpPr>
        <p:spPr>
          <a:xfrm>
            <a:off x="288099" y="2023426"/>
            <a:ext cx="8536487" cy="3585972"/>
          </a:xfrm>
        </p:spPr>
        <p:txBody>
          <a:bodyPr>
            <a:noAutofit/>
          </a:bodyPr>
          <a:lstStyle/>
          <a:p>
            <a:pPr marL="0" indent="0" algn="just">
              <a:spcBef>
                <a:spcPts val="300"/>
              </a:spcBef>
              <a:spcAft>
                <a:spcPts val="300"/>
              </a:spcAft>
              <a:buNone/>
            </a:pPr>
            <a:r>
              <a:rPr lang="en-GB" sz="1600" b="1" dirty="0">
                <a:effectLst/>
                <a:latin typeface="+mj-lt"/>
                <a:ea typeface="Calibri" panose="020F0502020204030204" pitchFamily="34" charset="0"/>
                <a:cs typeface="Times New Roman" panose="02020603050405020304" pitchFamily="18" charset="0"/>
              </a:rPr>
              <a:t>Programme 4: Public Diplomacy and Protocol Services spent</a:t>
            </a:r>
            <a:r>
              <a:rPr lang="en-GB" sz="1600" dirty="0">
                <a:effectLst/>
                <a:latin typeface="+mj-lt"/>
                <a:ea typeface="Calibri" panose="020F0502020204030204" pitchFamily="34" charset="0"/>
                <a:cs typeface="Times New Roman" panose="02020603050405020304" pitchFamily="18" charset="0"/>
              </a:rPr>
              <a:t> R250 million or 3.6 per cent higher than the projected spending of R241 million. The R250 million in actual spending is R8.7 million higher than the projected spending, mainly on the budget for goods and services, specifically on travel and subsistence, due to planned official travels which were expected to take place in the second quarter only taking place in the third quarter. </a:t>
            </a:r>
            <a:endParaRPr lang="en-ZA" sz="1600" dirty="0">
              <a:latin typeface="+mj-lt"/>
              <a:ea typeface="Calibri" panose="020F0502020204030204" pitchFamily="34" charset="0"/>
              <a:cs typeface="Times New Roman" panose="02020603050405020304" pitchFamily="18" charset="0"/>
            </a:endParaRPr>
          </a:p>
          <a:p>
            <a:pPr marL="0" indent="0" algn="just">
              <a:spcBef>
                <a:spcPts val="300"/>
              </a:spcBef>
              <a:spcAft>
                <a:spcPts val="300"/>
              </a:spcAft>
              <a:buNone/>
            </a:pPr>
            <a:r>
              <a:rPr lang="en-GB" sz="1600" b="1" dirty="0">
                <a:effectLst/>
                <a:latin typeface="+mj-lt"/>
                <a:ea typeface="Calibri" panose="020F0502020204030204" pitchFamily="34" charset="0"/>
              </a:rPr>
              <a:t>Programme 5</a:t>
            </a:r>
            <a:r>
              <a:rPr lang="en-GB" sz="1600" dirty="0">
                <a:effectLst/>
                <a:latin typeface="+mj-lt"/>
                <a:ea typeface="Calibri" panose="020F0502020204030204" pitchFamily="34" charset="0"/>
              </a:rPr>
              <a:t>: </a:t>
            </a:r>
            <a:r>
              <a:rPr lang="en-GB" sz="1600" b="1" dirty="0">
                <a:effectLst/>
                <a:latin typeface="+mj-lt"/>
                <a:ea typeface="Calibri" panose="020F0502020204030204" pitchFamily="34" charset="0"/>
              </a:rPr>
              <a:t>International Transfers</a:t>
            </a:r>
            <a:r>
              <a:rPr lang="en-GB" sz="1600" dirty="0">
                <a:effectLst/>
                <a:latin typeface="+mj-lt"/>
                <a:ea typeface="Calibri" panose="020F0502020204030204" pitchFamily="34" charset="0"/>
              </a:rPr>
              <a:t> spent R545 million or 0.2 per cent lower than the projected spending of R546 million. The R545 million is R1.2 million lower than projected spending mainly due to the lower than planned expenditure on transfers and subsidies (international organisations), arising from the non-payment of South Africa’s United Nations Convention on the Law of the Sea membership fees due to the outstanding requisite assessment letter.</a:t>
            </a:r>
            <a:endParaRPr lang="en-ZA" sz="1600" dirty="0">
              <a:latin typeface="+mj-lt"/>
              <a:ea typeface="Calibri" panose="020F0502020204030204" pitchFamily="34" charset="0"/>
            </a:endParaRPr>
          </a:p>
        </p:txBody>
      </p:sp>
      <p:sp>
        <p:nvSpPr>
          <p:cNvPr id="6" name="Title 3"/>
          <p:cNvSpPr>
            <a:spLocks noGrp="1"/>
          </p:cNvSpPr>
          <p:nvPr>
            <p:ph type="title"/>
          </p:nvPr>
        </p:nvSpPr>
        <p:spPr/>
        <p:txBody>
          <a:bodyPr/>
          <a:lstStyle/>
          <a:p>
            <a:r>
              <a:rPr lang="en-US" dirty="0"/>
              <a:t>VOTE 6: INTERNATIONAL RELATIONS AND </a:t>
            </a:r>
            <a:r>
              <a:rPr lang="en-US" dirty="0" smtClean="0"/>
              <a:t>COOPERATION (2)</a:t>
            </a:r>
            <a:endParaRPr lang="en-ZA" dirty="0"/>
          </a:p>
        </p:txBody>
      </p:sp>
    </p:spTree>
    <p:extLst>
      <p:ext uri="{BB962C8B-B14F-4D97-AF65-F5344CB8AC3E}">
        <p14:creationId xmlns:p14="http://schemas.microsoft.com/office/powerpoint/2010/main" val="1039254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8099" y="620038"/>
            <a:ext cx="8567802" cy="945715"/>
          </a:xfrm>
        </p:spPr>
        <p:txBody>
          <a:bodyPr/>
          <a:lstStyle/>
          <a:p>
            <a:r>
              <a:rPr lang="en-US" dirty="0"/>
              <a:t>VOTE 7: NATIONAL SCHOOL OF GOVERNMENT</a:t>
            </a:r>
            <a:endParaRPr lang="en-ZA" dirty="0"/>
          </a:p>
        </p:txBody>
      </p:sp>
      <p:sp>
        <p:nvSpPr>
          <p:cNvPr id="2" name="Content Placeholder 1"/>
          <p:cNvSpPr>
            <a:spLocks noGrp="1"/>
          </p:cNvSpPr>
          <p:nvPr>
            <p:ph idx="1"/>
          </p:nvPr>
        </p:nvSpPr>
        <p:spPr>
          <a:xfrm>
            <a:off x="288099" y="2067775"/>
            <a:ext cx="8567802" cy="5292247"/>
          </a:xfrm>
        </p:spPr>
        <p:txBody>
          <a:bodyPr>
            <a:noAutofit/>
          </a:bodyPr>
          <a:lstStyle/>
          <a:p>
            <a:pPr marL="0" indent="0" algn="just">
              <a:spcBef>
                <a:spcPts val="300"/>
              </a:spcBef>
              <a:spcAft>
                <a:spcPts val="300"/>
              </a:spcAft>
              <a:buNone/>
            </a:pPr>
            <a:r>
              <a:rPr lang="en-GB" sz="1600" b="1" dirty="0">
                <a:effectLst/>
                <a:ea typeface="Calibri" panose="020F0502020204030204" pitchFamily="34" charset="0"/>
                <a:cs typeface="Times New Roman" panose="02020603050405020304" pitchFamily="18" charset="0"/>
              </a:rPr>
              <a:t>Programme 1: Administration </a:t>
            </a:r>
            <a:r>
              <a:rPr lang="en-GB" sz="1600" dirty="0">
                <a:effectLst/>
                <a:ea typeface="Calibri" panose="020F0502020204030204" pitchFamily="34" charset="0"/>
                <a:cs typeface="Times New Roman" panose="02020603050405020304" pitchFamily="18" charset="0"/>
              </a:rPr>
              <a:t>spent R75.9 million or 4.9 per cent lower than the projected spending of R79.8 million. The lower than projected expenditure is mainly in the budget for goods and services. Lower than planned spending on goods and services is attributed to the department’s restructuring which affected spending on goods and services as there was a movement of staff from programme 1 to programme 2,  The department will continue to monitor its spending to ensure that the budget is spent in line with its objectives by the end of the 2022/23 financial year.</a:t>
            </a:r>
            <a:endParaRPr lang="en-ZA" sz="1600" dirty="0">
              <a:effectLst/>
              <a:ea typeface="Calibri" panose="020F0502020204030204" pitchFamily="34" charset="0"/>
              <a:cs typeface="Times New Roman" panose="02020603050405020304" pitchFamily="18" charset="0"/>
            </a:endParaRPr>
          </a:p>
          <a:p>
            <a:pPr marL="0" indent="0" algn="just">
              <a:spcBef>
                <a:spcPts val="300"/>
              </a:spcBef>
              <a:spcAft>
                <a:spcPts val="300"/>
              </a:spcAft>
              <a:buNone/>
            </a:pPr>
            <a:r>
              <a:rPr lang="en-GB" sz="1600" b="1" dirty="0">
                <a:effectLst/>
                <a:ea typeface="Calibri" panose="020F0502020204030204" pitchFamily="34" charset="0"/>
                <a:cs typeface="Times New Roman" panose="02020603050405020304" pitchFamily="18" charset="0"/>
              </a:rPr>
              <a:t>Programme 2:</a:t>
            </a:r>
            <a:r>
              <a:rPr lang="en-GB" sz="1600" dirty="0">
                <a:effectLst/>
                <a:ea typeface="Calibri" panose="020F0502020204030204" pitchFamily="34" charset="0"/>
                <a:cs typeface="Times New Roman" panose="02020603050405020304" pitchFamily="18" charset="0"/>
              </a:rPr>
              <a:t> </a:t>
            </a:r>
            <a:r>
              <a:rPr lang="en-GB" sz="1600" b="1" dirty="0">
                <a:effectLst/>
                <a:ea typeface="Calibri" panose="020F0502020204030204" pitchFamily="34" charset="0"/>
                <a:cs typeface="Times New Roman" panose="02020603050405020304" pitchFamily="18" charset="0"/>
              </a:rPr>
              <a:t>Public Sector Organisational and Staff Development </a:t>
            </a:r>
            <a:r>
              <a:rPr lang="en-GB" sz="1600" dirty="0">
                <a:effectLst/>
                <a:ea typeface="Calibri" panose="020F0502020204030204" pitchFamily="34" charset="0"/>
                <a:cs typeface="Times New Roman" panose="02020603050405020304" pitchFamily="18" charset="0"/>
              </a:rPr>
              <a:t>transferred R86.2 million or 100 per cent of its projected transfer payment of R86.2 million to the National School of Government’s Training Trading Entity for the third quarter.</a:t>
            </a:r>
            <a:endParaRPr lang="en-ZA" sz="1600" dirty="0">
              <a:effectLst/>
              <a:ea typeface="Calibri" panose="020F0502020204030204" pitchFamily="34" charset="0"/>
              <a:cs typeface="Times New Roman" panose="02020603050405020304" pitchFamily="18" charset="0"/>
            </a:endParaRPr>
          </a:p>
          <a:p>
            <a:pPr marL="0" indent="0" algn="just">
              <a:spcBef>
                <a:spcPts val="300"/>
              </a:spcBef>
              <a:spcAft>
                <a:spcPts val="300"/>
              </a:spcAft>
              <a:buNone/>
            </a:pPr>
            <a:r>
              <a:rPr lang="en-GB" sz="1600" dirty="0">
                <a:effectLst/>
                <a:ea typeface="Calibri" panose="020F0502020204030204" pitchFamily="34" charset="0"/>
                <a:cs typeface="Times New Roman" panose="02020603050405020304" pitchFamily="18" charset="0"/>
              </a:rPr>
              <a:t>The National School of Government’s Training Trading Entity reported an actual expenditure of </a:t>
            </a:r>
            <a:r>
              <a:rPr lang="en-GB" sz="1600" dirty="0" smtClean="0">
                <a:effectLst/>
                <a:ea typeface="Calibri" panose="020F0502020204030204" pitchFamily="34" charset="0"/>
                <a:cs typeface="Times New Roman" panose="02020603050405020304" pitchFamily="18" charset="0"/>
              </a:rPr>
              <a:t>R137 million</a:t>
            </a:r>
            <a:r>
              <a:rPr lang="en-GB" sz="1600" dirty="0">
                <a:effectLst/>
                <a:ea typeface="Calibri" panose="020F0502020204030204" pitchFamily="34" charset="0"/>
                <a:cs typeface="Times New Roman" panose="02020603050405020304" pitchFamily="18" charset="0"/>
              </a:rPr>
              <a:t>, which is R45.2 million lower than the actual receipts (inclusive of a transfer from the department) of R182 million as at the end of December 2022. The low spending is due to lower than anticipated training sessions, cancellations, and postponements.</a:t>
            </a:r>
            <a:endParaRPr lang="en-ZA" sz="1600" dirty="0">
              <a:effectLst/>
              <a:ea typeface="Calibri" panose="020F0502020204030204" pitchFamily="34" charset="0"/>
              <a:cs typeface="Times New Roman" panose="02020603050405020304" pitchFamily="18" charset="0"/>
            </a:endParaRPr>
          </a:p>
          <a:p>
            <a:pPr algn="just"/>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274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p:txBody>
          <a:bodyPr/>
          <a:lstStyle/>
          <a:p>
            <a:pPr marL="533400" lvl="1" indent="-533400">
              <a:lnSpc>
                <a:spcPct val="100000"/>
              </a:lnSpc>
              <a:spcBef>
                <a:spcPts val="300"/>
              </a:spcBef>
              <a:spcAft>
                <a:spcPts val="300"/>
              </a:spcAft>
              <a:buFont typeface="+mj-lt"/>
              <a:buAutoNum type="arabicPeriod"/>
            </a:pPr>
            <a:r>
              <a:rPr lang="en-GB" sz="1600" dirty="0">
                <a:ea typeface="Calibri"/>
              </a:rPr>
              <a:t>Summary of spending </a:t>
            </a:r>
          </a:p>
          <a:p>
            <a:pPr marL="533400" lvl="1" indent="-533400">
              <a:lnSpc>
                <a:spcPct val="100000"/>
              </a:lnSpc>
              <a:spcBef>
                <a:spcPts val="300"/>
              </a:spcBef>
              <a:spcAft>
                <a:spcPts val="300"/>
              </a:spcAft>
              <a:buFont typeface="+mj-lt"/>
              <a:buAutoNum type="arabicPeriod"/>
            </a:pPr>
            <a:r>
              <a:rPr lang="en-GB" sz="1600" dirty="0">
                <a:ea typeface="Calibri"/>
              </a:rPr>
              <a:t>Spending outcome by Chief Directorate grouping:  </a:t>
            </a:r>
          </a:p>
          <a:p>
            <a:pPr marL="812800" lvl="2" indent="-279400" algn="just">
              <a:lnSpc>
                <a:spcPct val="100000"/>
              </a:lnSpc>
              <a:spcBef>
                <a:spcPts val="300"/>
              </a:spcBef>
              <a:spcAft>
                <a:spcPts val="300"/>
              </a:spcAft>
              <a:buFont typeface="Symbol"/>
              <a:buChar char=""/>
            </a:pPr>
            <a:r>
              <a:rPr lang="en-GB" sz="1600" dirty="0">
                <a:ea typeface="Calibri"/>
              </a:rPr>
              <a:t>Administrative Services</a:t>
            </a:r>
          </a:p>
          <a:p>
            <a:pPr marL="812800" lvl="2" indent="-279400" algn="just">
              <a:lnSpc>
                <a:spcPct val="100000"/>
              </a:lnSpc>
              <a:spcBef>
                <a:spcPts val="300"/>
              </a:spcBef>
              <a:spcAft>
                <a:spcPts val="300"/>
              </a:spcAft>
              <a:buFont typeface="Symbol"/>
              <a:buChar char=""/>
            </a:pPr>
            <a:r>
              <a:rPr lang="en-GB" sz="1600" dirty="0">
                <a:ea typeface="Calibri"/>
              </a:rPr>
              <a:t>Education and Related departments</a:t>
            </a:r>
          </a:p>
          <a:p>
            <a:pPr marL="812800" lvl="2" indent="-279400" algn="just">
              <a:lnSpc>
                <a:spcPct val="100000"/>
              </a:lnSpc>
              <a:spcBef>
                <a:spcPts val="300"/>
              </a:spcBef>
              <a:spcAft>
                <a:spcPts val="300"/>
              </a:spcAft>
              <a:buFont typeface="Symbol"/>
              <a:buChar char=""/>
            </a:pPr>
            <a:r>
              <a:rPr lang="en-GB" sz="1600" dirty="0">
                <a:ea typeface="Calibri"/>
              </a:rPr>
              <a:t>Health and Social Development</a:t>
            </a:r>
          </a:p>
          <a:p>
            <a:pPr marL="812800" lvl="2" indent="-279400" algn="just">
              <a:lnSpc>
                <a:spcPct val="100000"/>
              </a:lnSpc>
              <a:spcBef>
                <a:spcPts val="300"/>
              </a:spcBef>
              <a:spcAft>
                <a:spcPts val="300"/>
              </a:spcAft>
              <a:buFont typeface="Symbol"/>
              <a:buChar char=""/>
            </a:pPr>
            <a:r>
              <a:rPr lang="en-GB" sz="1600" dirty="0">
                <a:ea typeface="Calibri"/>
              </a:rPr>
              <a:t>Protection Services</a:t>
            </a:r>
          </a:p>
          <a:p>
            <a:pPr marL="812800" lvl="2" indent="-279400" algn="just">
              <a:lnSpc>
                <a:spcPct val="100000"/>
              </a:lnSpc>
              <a:spcBef>
                <a:spcPts val="300"/>
              </a:spcBef>
              <a:spcAft>
                <a:spcPts val="300"/>
              </a:spcAft>
              <a:buFont typeface="Symbol"/>
              <a:buChar char=""/>
            </a:pPr>
            <a:r>
              <a:rPr lang="en-GB" sz="1600" dirty="0">
                <a:ea typeface="Calibri"/>
              </a:rPr>
              <a:t>Economic Services</a:t>
            </a:r>
          </a:p>
          <a:p>
            <a:pPr marL="812800" lvl="2" indent="-279400" algn="just">
              <a:lnSpc>
                <a:spcPct val="100000"/>
              </a:lnSpc>
              <a:spcBef>
                <a:spcPts val="300"/>
              </a:spcBef>
              <a:spcAft>
                <a:spcPts val="300"/>
              </a:spcAft>
              <a:buFont typeface="Symbol"/>
              <a:buChar char=""/>
            </a:pPr>
            <a:r>
              <a:rPr lang="en-GB" sz="1600" dirty="0">
                <a:ea typeface="Calibri"/>
              </a:rPr>
              <a:t>Urban Development and Infrastructure</a:t>
            </a:r>
          </a:p>
          <a:p>
            <a:endParaRPr lang="en-US" dirty="0"/>
          </a:p>
        </p:txBody>
      </p:sp>
    </p:spTree>
    <p:extLst>
      <p:ext uri="{BB962C8B-B14F-4D97-AF65-F5344CB8AC3E}">
        <p14:creationId xmlns:p14="http://schemas.microsoft.com/office/powerpoint/2010/main" val="139561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626FF-7F77-AB87-0D3C-FE5FCF360368}"/>
              </a:ext>
            </a:extLst>
          </p:cNvPr>
          <p:cNvSpPr>
            <a:spLocks noGrp="1"/>
          </p:cNvSpPr>
          <p:nvPr>
            <p:ph type="title"/>
          </p:nvPr>
        </p:nvSpPr>
        <p:spPr/>
        <p:txBody>
          <a:bodyPr/>
          <a:lstStyle/>
          <a:p>
            <a:r>
              <a:rPr lang="en-ZA" dirty="0"/>
              <a:t>VOTE 8: NATIONAL TREASURY</a:t>
            </a:r>
          </a:p>
        </p:txBody>
      </p:sp>
      <p:sp>
        <p:nvSpPr>
          <p:cNvPr id="3" name="Content Placeholder 2">
            <a:extLst>
              <a:ext uri="{FF2B5EF4-FFF2-40B4-BE49-F238E27FC236}">
                <a16:creationId xmlns:a16="http://schemas.microsoft.com/office/drawing/2014/main" id="{496283D1-13B1-D869-7473-02DA88DBC92B}"/>
              </a:ext>
            </a:extLst>
          </p:cNvPr>
          <p:cNvSpPr>
            <a:spLocks noGrp="1"/>
          </p:cNvSpPr>
          <p:nvPr>
            <p:ph idx="1"/>
          </p:nvPr>
        </p:nvSpPr>
        <p:spPr>
          <a:xfrm>
            <a:off x="288099" y="1885950"/>
            <a:ext cx="8536487" cy="4761340"/>
          </a:xfrm>
        </p:spPr>
        <p:txBody>
          <a:bodyPr/>
          <a:lstStyle/>
          <a:p>
            <a:pPr marL="0" indent="0" algn="just">
              <a:buNone/>
            </a:pPr>
            <a:r>
              <a:rPr kumimoji="0" lang="en-GB" sz="1600" i="0" u="none" strike="noStrike" kern="1200" cap="none" spc="0" normalizeH="0" baseline="0" noProof="0" dirty="0">
                <a:ln>
                  <a:noFill/>
                </a:ln>
                <a:solidFill>
                  <a:prstClr val="black"/>
                </a:solidFill>
                <a:effectLst/>
                <a:uLnTx/>
                <a:uFillTx/>
                <a:latin typeface="+mj-lt"/>
                <a:cs typeface="Arial" panose="020B0604020202020204" pitchFamily="34" charset="0"/>
              </a:rPr>
              <a:t>The actual expenditure as at the end of the third quarter of 2022/23 amounted to R22.4 billion, which was R300 million or 1.5 per cent lower than the projected expenditure of R22.7 billion for the period under review. The lower than anticipated spending was mainly reported by the Municipal Revenue Management Improvement Programme due to delays in the issuing of the Terms of Reference; the Programme &amp; Project Preparation Support Grant as the department was awaiting a court judgement regarding the 2017 Preferential Procurement Regulations which delayed the implementation of the programme; and on the Neighbourhood Development Partnership Grant’s (NDPG) withholding of transfers to some municipalities since more than 80 per cent of funds previously transferred was not spent. The lower than anticipated expenditure was also due to the delays in the renewal of annual license support and maintenance for the Integrated Financial Management System (IFMS) and in various projects within the Office of the Chief Procurement Officer (OCPO).of employees due to cost of living adjustment and payment of notch increments</a:t>
            </a:r>
            <a:endParaRPr lang="en-ZA" dirty="0">
              <a:latin typeface="+mj-lt"/>
            </a:endParaRPr>
          </a:p>
        </p:txBody>
      </p:sp>
    </p:spTree>
    <p:extLst>
      <p:ext uri="{BB962C8B-B14F-4D97-AF65-F5344CB8AC3E}">
        <p14:creationId xmlns:p14="http://schemas.microsoft.com/office/powerpoint/2010/main" val="2286637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A4DF1-78EC-88AD-8F5C-3E8116A46141}"/>
              </a:ext>
            </a:extLst>
          </p:cNvPr>
          <p:cNvSpPr>
            <a:spLocks noGrp="1"/>
          </p:cNvSpPr>
          <p:nvPr>
            <p:ph type="title"/>
          </p:nvPr>
        </p:nvSpPr>
        <p:spPr/>
        <p:txBody>
          <a:bodyPr/>
          <a:lstStyle/>
          <a:p>
            <a:r>
              <a:rPr lang="en-GB" dirty="0"/>
              <a:t>VOTE 9: PLANNING, MONITORING AND EVALUATION </a:t>
            </a:r>
            <a:endParaRPr lang="en-ZA" dirty="0"/>
          </a:p>
        </p:txBody>
      </p:sp>
      <p:sp>
        <p:nvSpPr>
          <p:cNvPr id="3" name="Content Placeholder 2">
            <a:extLst>
              <a:ext uri="{FF2B5EF4-FFF2-40B4-BE49-F238E27FC236}">
                <a16:creationId xmlns:a16="http://schemas.microsoft.com/office/drawing/2014/main" id="{2BAF702D-7652-F443-4DC2-81DA27F8965E}"/>
              </a:ext>
            </a:extLst>
          </p:cNvPr>
          <p:cNvSpPr>
            <a:spLocks noGrp="1"/>
          </p:cNvSpPr>
          <p:nvPr>
            <p:ph idx="1"/>
          </p:nvPr>
        </p:nvSpPr>
        <p:spPr>
          <a:xfrm>
            <a:off x="288099" y="1951130"/>
            <a:ext cx="8536487" cy="4821665"/>
          </a:xfrm>
        </p:spPr>
        <p:txBody>
          <a:bodyPr>
            <a:noAutofit/>
          </a:bodyPr>
          <a:lstStyle/>
          <a:p>
            <a:pPr marL="171450" marR="0" lvl="0" indent="-171450" algn="just" defTabSz="685800" rtl="0" eaLnBrk="1" fontAlgn="auto" latinLnBrk="0" hangingPunct="1">
              <a:lnSpc>
                <a:spcPct val="90000"/>
              </a:lnSpc>
              <a:spcBef>
                <a:spcPts val="300"/>
              </a:spcBef>
              <a:spcAft>
                <a:spcPts val="300"/>
              </a:spcAft>
              <a:buClrTx/>
              <a:buSzTx/>
              <a:buFont typeface="Arial"/>
              <a:buChar char="•"/>
              <a:tabLst/>
              <a:defRPr/>
            </a:pPr>
            <a:r>
              <a:rPr kumimoji="0" lang="en-GB" sz="16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The Department of Planning, Monitoring and Evaluation spent R325.1 million or 67.5 per cent of its 2022/23 available budget allocation of R481.4 million, which resulted to a lower than anticipated spending of R7.1 million or 2.1 per cent. </a:t>
            </a:r>
          </a:p>
          <a:p>
            <a:pPr marL="171450" marR="0" lvl="0" indent="-171450" algn="just" defTabSz="685800" rtl="0" eaLnBrk="1" fontAlgn="auto" latinLnBrk="0" hangingPunct="1">
              <a:lnSpc>
                <a:spcPct val="90000"/>
              </a:lnSpc>
              <a:spcBef>
                <a:spcPts val="300"/>
              </a:spcBef>
              <a:spcAft>
                <a:spcPts val="300"/>
              </a:spcAft>
              <a:buClrTx/>
              <a:buSzTx/>
              <a:buFont typeface="Arial"/>
              <a:buChar char="•"/>
              <a:tabLst/>
              <a:defRPr/>
            </a:pPr>
            <a:r>
              <a:rPr kumimoji="0" lang="en-GB" sz="16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The lower than projected spending was reported mainly under compensation of employees due to funded vacant posts. The department also incurred lower than projected spending under payments for capital assets due to delays in the delivery of ministerial vehicles. </a:t>
            </a:r>
            <a:endParaRPr kumimoji="0" lang="en-ZA" sz="16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p>
            <a:pPr marL="0" indent="0">
              <a:buNone/>
            </a:pPr>
            <a:endParaRPr lang="en-ZA" dirty="0"/>
          </a:p>
        </p:txBody>
      </p:sp>
    </p:spTree>
    <p:extLst>
      <p:ext uri="{BB962C8B-B14F-4D97-AF65-F5344CB8AC3E}">
        <p14:creationId xmlns:p14="http://schemas.microsoft.com/office/powerpoint/2010/main" val="1351259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F20CD-9CF9-41B6-AD33-AC8257351A9E}"/>
              </a:ext>
            </a:extLst>
          </p:cNvPr>
          <p:cNvSpPr>
            <a:spLocks noGrp="1"/>
          </p:cNvSpPr>
          <p:nvPr>
            <p:ph idx="1"/>
          </p:nvPr>
        </p:nvSpPr>
        <p:spPr>
          <a:xfrm>
            <a:off x="288099" y="1960200"/>
            <a:ext cx="8536487" cy="4066951"/>
          </a:xfrm>
        </p:spPr>
        <p:txBody>
          <a:bodyPr>
            <a:noAutofit/>
          </a:bodyPr>
          <a:lstStyle/>
          <a:p>
            <a:pPr marL="0" indent="0" algn="just" defTabSz="914400" eaLnBrk="0" fontAlgn="base" hangingPunct="0">
              <a:spcBef>
                <a:spcPts val="300"/>
              </a:spcBef>
              <a:spcAft>
                <a:spcPts val="300"/>
              </a:spcAft>
              <a:buNone/>
              <a:tabLst>
                <a:tab pos="4704080" algn="l"/>
              </a:tabLst>
              <a:defRPr/>
            </a:pPr>
            <a:r>
              <a:rPr lang="en-US" sz="1600" b="1" kern="0" dirty="0">
                <a:solidFill>
                  <a:srgbClr val="000000"/>
                </a:solidFill>
                <a:latin typeface="+mj-lt"/>
                <a:ea typeface="MS Mincho" panose="02020609040205080304" pitchFamily="49" charset="-128"/>
                <a:cs typeface="Times New Roman" panose="02020603050405020304" pitchFamily="18" charset="0"/>
              </a:rPr>
              <a:t>Programme 1: Administration </a:t>
            </a:r>
            <a:r>
              <a:rPr lang="en-US" sz="1600" kern="0" dirty="0">
                <a:solidFill>
                  <a:srgbClr val="000000"/>
                </a:solidFill>
                <a:latin typeface="+mj-lt"/>
                <a:ea typeface="MS Mincho" panose="02020609040205080304" pitchFamily="49" charset="-128"/>
                <a:cs typeface="Times New Roman" panose="02020603050405020304" pitchFamily="18" charset="0"/>
              </a:rPr>
              <a:t>spent R16.9 million or 8.8 per cent lower than the </a:t>
            </a:r>
            <a:r>
              <a:rPr lang="en-GB" sz="1600" kern="0" dirty="0">
                <a:solidFill>
                  <a:srgbClr val="000000"/>
                </a:solidFill>
                <a:latin typeface="+mj-lt"/>
                <a:ea typeface="MS Mincho" panose="02020609040205080304" pitchFamily="49" charset="-128"/>
                <a:cs typeface="Times New Roman" panose="02020603050405020304" pitchFamily="18" charset="0"/>
              </a:rPr>
              <a:t>projected expenditure of R191.4 million at the end of December 2022</a:t>
            </a:r>
            <a:r>
              <a:rPr lang="en-US" sz="1600" kern="0" dirty="0">
                <a:solidFill>
                  <a:srgbClr val="000000"/>
                </a:solidFill>
                <a:latin typeface="+mj-lt"/>
                <a:ea typeface="MS Mincho" panose="02020609040205080304" pitchFamily="49" charset="-128"/>
                <a:cs typeface="Times New Roman" panose="02020603050405020304" pitchFamily="18" charset="0"/>
              </a:rPr>
              <a:t>. </a:t>
            </a:r>
            <a:r>
              <a:rPr lang="en-GB" sz="1600" kern="0" dirty="0">
                <a:solidFill>
                  <a:srgbClr val="000000"/>
                </a:solidFill>
                <a:latin typeface="+mj-lt"/>
                <a:ea typeface="MS Mincho" panose="02020609040205080304" pitchFamily="49" charset="-128"/>
                <a:cs typeface="Times New Roman" panose="02020603050405020304" pitchFamily="18" charset="0"/>
              </a:rPr>
              <a:t>Lower than expected expenditure is evident under compensation of employees and relates to funded vacant senior management posts, including that of the Minister for Public Service and Administration. Funded vacant posts are in the process of being filled.</a:t>
            </a:r>
          </a:p>
          <a:p>
            <a:pPr marL="0" indent="0" algn="just" defTabSz="914400" eaLnBrk="0" fontAlgn="base" hangingPunct="0">
              <a:spcBef>
                <a:spcPts val="300"/>
              </a:spcBef>
              <a:spcAft>
                <a:spcPts val="300"/>
              </a:spcAft>
              <a:buNone/>
              <a:tabLst>
                <a:tab pos="4704080" algn="l"/>
              </a:tabLst>
              <a:defRPr/>
            </a:pPr>
            <a:r>
              <a:rPr lang="en-GB" sz="1600" kern="0" dirty="0">
                <a:solidFill>
                  <a:srgbClr val="000000"/>
                </a:solidFill>
                <a:latin typeface="+mj-lt"/>
                <a:ea typeface="MS Mincho" panose="02020609040205080304" pitchFamily="49" charset="-128"/>
                <a:cs typeface="Times New Roman" panose="02020603050405020304" pitchFamily="18" charset="0"/>
              </a:rPr>
              <a:t>Lower than expected expenditure is also evident under goods and services (computer services) as a result of delays in the department’s appointment of service providers for the management of the following systems: (a) private branch exchange, (b) voice over internet protocol, and (c) telephone management system. </a:t>
            </a:r>
          </a:p>
          <a:p>
            <a:pPr marL="0" indent="0" algn="just" defTabSz="914400" eaLnBrk="0" fontAlgn="base" hangingPunct="0">
              <a:spcBef>
                <a:spcPts val="300"/>
              </a:spcBef>
              <a:spcAft>
                <a:spcPts val="300"/>
              </a:spcAft>
              <a:buNone/>
              <a:tabLst>
                <a:tab pos="4704080" algn="l"/>
              </a:tabLst>
              <a:defRPr/>
            </a:pPr>
            <a:r>
              <a:rPr lang="en-US" sz="1600" b="1" kern="0" dirty="0" err="1" smtClean="0">
                <a:solidFill>
                  <a:srgbClr val="000000"/>
                </a:solidFill>
                <a:latin typeface="+mj-lt"/>
                <a:ea typeface="MS Mincho" panose="02020609040205080304" pitchFamily="49" charset="-128"/>
                <a:cs typeface="Times New Roman" panose="02020603050405020304" pitchFamily="18" charset="0"/>
              </a:rPr>
              <a:t>Programme</a:t>
            </a:r>
            <a:r>
              <a:rPr lang="en-US" sz="1600" b="1" kern="0" dirty="0" smtClean="0">
                <a:solidFill>
                  <a:srgbClr val="000000"/>
                </a:solidFill>
                <a:latin typeface="+mj-lt"/>
                <a:ea typeface="MS Mincho" panose="02020609040205080304" pitchFamily="49" charset="-128"/>
                <a:cs typeface="Times New Roman" panose="02020603050405020304" pitchFamily="18" charset="0"/>
              </a:rPr>
              <a:t> </a:t>
            </a:r>
            <a:r>
              <a:rPr lang="en-US" sz="1600" b="1" kern="0" dirty="0">
                <a:solidFill>
                  <a:srgbClr val="000000"/>
                </a:solidFill>
                <a:latin typeface="+mj-lt"/>
                <a:ea typeface="MS Mincho" panose="02020609040205080304" pitchFamily="49" charset="-128"/>
                <a:cs typeface="Times New Roman" panose="02020603050405020304" pitchFamily="18" charset="0"/>
              </a:rPr>
              <a:t>2: Human Resource Management and Development </a:t>
            </a:r>
            <a:r>
              <a:rPr lang="en-US" sz="1600" kern="0" dirty="0">
                <a:solidFill>
                  <a:srgbClr val="000000"/>
                </a:solidFill>
                <a:latin typeface="+mj-lt"/>
                <a:ea typeface="MS Mincho" panose="02020609040205080304" pitchFamily="49" charset="-128"/>
                <a:cs typeface="Times New Roman" panose="02020603050405020304" pitchFamily="18" charset="0"/>
              </a:rPr>
              <a:t>spent R7.4 million or 17.9 per cent lower than the </a:t>
            </a:r>
            <a:r>
              <a:rPr lang="en-GB" sz="1600" kern="0" dirty="0">
                <a:solidFill>
                  <a:srgbClr val="000000"/>
                </a:solidFill>
                <a:latin typeface="+mj-lt"/>
                <a:ea typeface="MS Mincho" panose="02020609040205080304" pitchFamily="49" charset="-128"/>
                <a:cs typeface="Times New Roman" panose="02020603050405020304" pitchFamily="18" charset="0"/>
              </a:rPr>
              <a:t>projected expenditure of R41.1 million at the end of December 2022</a:t>
            </a:r>
            <a:r>
              <a:rPr lang="en-US" sz="1600" kern="0" dirty="0">
                <a:solidFill>
                  <a:srgbClr val="000000"/>
                </a:solidFill>
                <a:latin typeface="+mj-lt"/>
                <a:ea typeface="MS Mincho" panose="02020609040205080304" pitchFamily="49" charset="-128"/>
                <a:cs typeface="Times New Roman" panose="02020603050405020304" pitchFamily="18" charset="0"/>
              </a:rPr>
              <a:t>. </a:t>
            </a:r>
            <a:r>
              <a:rPr lang="en-GB" sz="1600" kern="0" dirty="0">
                <a:solidFill>
                  <a:srgbClr val="000000"/>
                </a:solidFill>
                <a:latin typeface="+mj-lt"/>
                <a:ea typeface="MS Mincho" panose="02020609040205080304" pitchFamily="49" charset="-128"/>
                <a:cs typeface="Times New Roman" panose="02020603050405020304" pitchFamily="18" charset="0"/>
              </a:rPr>
              <a:t>Lower than expected expenditure is mainly evident under goods and services (consultants: business and advisory services) because of delays in the development of the Compliance and Early Warning System.  </a:t>
            </a:r>
          </a:p>
          <a:p>
            <a:pPr marL="0" indent="0" algn="just" defTabSz="914400" eaLnBrk="0" fontAlgn="base" hangingPunct="0">
              <a:spcBef>
                <a:spcPts val="300"/>
              </a:spcBef>
              <a:spcAft>
                <a:spcPts val="300"/>
              </a:spcAft>
              <a:buNone/>
              <a:tabLst>
                <a:tab pos="4704080" algn="l"/>
              </a:tabLst>
              <a:defRPr/>
            </a:pPr>
            <a:r>
              <a:rPr lang="en-GB" sz="1600" kern="0" dirty="0">
                <a:solidFill>
                  <a:srgbClr val="000000"/>
                </a:solidFill>
                <a:latin typeface="+mj-lt"/>
                <a:ea typeface="MS Mincho" panose="02020609040205080304" pitchFamily="49" charset="-128"/>
                <a:cs typeface="Times New Roman" panose="02020603050405020304" pitchFamily="18" charset="0"/>
              </a:rPr>
              <a:t>Lower than expected expenditure is also evident under compensation of employees and relates to funded vacant senior management posts. Funded vacant posts are in the process of being filled. </a:t>
            </a:r>
          </a:p>
          <a:p>
            <a:pPr marL="0" indent="0" algn="just" defTabSz="914400" eaLnBrk="0" fontAlgn="base" hangingPunct="0">
              <a:lnSpc>
                <a:spcPct val="110000"/>
              </a:lnSpc>
              <a:spcBef>
                <a:spcPct val="20000"/>
              </a:spcBef>
              <a:spcAft>
                <a:spcPct val="0"/>
              </a:spcAft>
              <a:buNone/>
              <a:tabLst>
                <a:tab pos="4704080" algn="l"/>
              </a:tabLst>
            </a:pPr>
            <a:endParaRPr kumimoji="0" lang="en-GB" sz="2000" b="1" i="0" u="none" strike="noStrike" kern="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pPr marL="0" lvl="0" indent="0" algn="just" defTabSz="914400" eaLnBrk="0" fontAlgn="base" hangingPunct="0">
              <a:lnSpc>
                <a:spcPct val="100000"/>
              </a:lnSpc>
              <a:spcBef>
                <a:spcPct val="20000"/>
              </a:spcBef>
              <a:spcAft>
                <a:spcPct val="0"/>
              </a:spcAft>
              <a:buNone/>
              <a:tabLst>
                <a:tab pos="4704080" algn="l"/>
              </a:tabLst>
            </a:pPr>
            <a:endParaRPr lang="en-ZA" dirty="0"/>
          </a:p>
        </p:txBody>
      </p:sp>
      <p:sp>
        <p:nvSpPr>
          <p:cNvPr id="4" name="Title 3"/>
          <p:cNvSpPr>
            <a:spLocks noGrp="1"/>
          </p:cNvSpPr>
          <p:nvPr>
            <p:ph type="title"/>
          </p:nvPr>
        </p:nvSpPr>
        <p:spPr/>
        <p:txBody>
          <a:bodyPr/>
          <a:lstStyle/>
          <a:p>
            <a:r>
              <a:rPr lang="en-US" dirty="0"/>
              <a:t>VOTE 11: PUBLIC SERVICE AND ADMINISTRATION</a:t>
            </a:r>
            <a:endParaRPr lang="en-ZA" dirty="0"/>
          </a:p>
        </p:txBody>
      </p:sp>
    </p:spTree>
    <p:extLst>
      <p:ext uri="{BB962C8B-B14F-4D97-AF65-F5344CB8AC3E}">
        <p14:creationId xmlns:p14="http://schemas.microsoft.com/office/powerpoint/2010/main" val="227332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F20CD-9CF9-41B6-AD33-AC8257351A9E}"/>
              </a:ext>
            </a:extLst>
          </p:cNvPr>
          <p:cNvSpPr>
            <a:spLocks noGrp="1"/>
          </p:cNvSpPr>
          <p:nvPr>
            <p:ph idx="1"/>
          </p:nvPr>
        </p:nvSpPr>
        <p:spPr>
          <a:xfrm>
            <a:off x="288099" y="1500519"/>
            <a:ext cx="8536487" cy="4475354"/>
          </a:xfrm>
        </p:spPr>
        <p:txBody>
          <a:bodyPr>
            <a:noAutofit/>
          </a:bodyPr>
          <a:lstStyle/>
          <a:p>
            <a:pPr marL="0" marR="0" lvl="0" indent="0" algn="just" defTabSz="914400" rtl="0" eaLnBrk="0" fontAlgn="base" latinLnBrk="0" hangingPunct="0">
              <a:spcBef>
                <a:spcPts val="300"/>
              </a:spcBef>
              <a:spcAft>
                <a:spcPts val="300"/>
              </a:spcAft>
              <a:buClrTx/>
              <a:buSzTx/>
              <a:buFont typeface="Arial"/>
              <a:buNone/>
              <a:tabLst>
                <a:tab pos="4704080" algn="l"/>
              </a:tabLst>
              <a:defRPr/>
            </a:pPr>
            <a:r>
              <a:rPr kumimoji="0" lang="en-GB" sz="1500" b="1" i="0" u="none" strike="noStrike" kern="0" cap="none" spc="0" normalizeH="0" baseline="0" noProof="0" dirty="0">
                <a:ln>
                  <a:noFill/>
                </a:ln>
                <a:solidFill>
                  <a:srgbClr val="000000"/>
                </a:solidFill>
                <a:effectLst/>
                <a:uLnTx/>
                <a:uFillTx/>
                <a:latin typeface="+mj-lt"/>
                <a:ea typeface="MS Mincho" panose="02020609040205080304" pitchFamily="49" charset="-128"/>
                <a:cs typeface="Times New Roman" panose="02020603050405020304" pitchFamily="18" charset="0"/>
              </a:rPr>
              <a:t>Programme 3: Negotiations, Labour Relations and Remuneration Management </a:t>
            </a:r>
            <a:r>
              <a:rPr kumimoji="0" lang="en-GB" sz="1500" b="0" i="0" u="none" strike="noStrike" kern="0" cap="none" spc="0" normalizeH="0" baseline="0" noProof="0" dirty="0">
                <a:ln>
                  <a:noFill/>
                </a:ln>
                <a:solidFill>
                  <a:srgbClr val="000000"/>
                </a:solidFill>
                <a:effectLst/>
                <a:uLnTx/>
                <a:uFillTx/>
                <a:latin typeface="+mj-lt"/>
                <a:ea typeface="MS Mincho" panose="02020609040205080304" pitchFamily="49" charset="-128"/>
                <a:cs typeface="Times New Roman" panose="02020603050405020304" pitchFamily="18" charset="0"/>
              </a:rPr>
              <a:t>spent R5.1 million or </a:t>
            </a:r>
            <a:r>
              <a:rPr kumimoji="0" lang="en-GB" sz="1500" b="0" i="0" u="none" strike="noStrike" kern="0" cap="none" spc="0" normalizeH="0" baseline="0" noProof="0" dirty="0" smtClean="0">
                <a:ln>
                  <a:noFill/>
                </a:ln>
                <a:solidFill>
                  <a:srgbClr val="000000"/>
                </a:solidFill>
                <a:effectLst/>
                <a:uLnTx/>
                <a:uFillTx/>
                <a:latin typeface="+mj-lt"/>
                <a:ea typeface="MS Mincho" panose="02020609040205080304" pitchFamily="49" charset="-128"/>
                <a:cs typeface="Times New Roman" panose="02020603050405020304" pitchFamily="18" charset="0"/>
              </a:rPr>
              <a:t>6.5 per </a:t>
            </a:r>
            <a:r>
              <a:rPr kumimoji="0" lang="en-GB" sz="1500" b="0" i="0" u="none" strike="noStrike" kern="0" cap="none" spc="0" normalizeH="0" baseline="0" noProof="0" dirty="0">
                <a:ln>
                  <a:noFill/>
                </a:ln>
                <a:solidFill>
                  <a:srgbClr val="000000"/>
                </a:solidFill>
                <a:effectLst/>
                <a:uLnTx/>
                <a:uFillTx/>
                <a:latin typeface="+mj-lt"/>
                <a:ea typeface="MS Mincho" panose="02020609040205080304" pitchFamily="49" charset="-128"/>
                <a:cs typeface="Times New Roman" panose="02020603050405020304" pitchFamily="18" charset="0"/>
              </a:rPr>
              <a:t>cent lower than the projected expenditure of R78.4 million at the end of December 2022. Lower than expected expenditure is mainly evident under compensation of employees resulting from funded vacant senior management posts. Funded vacant posts are in the process of being filled. </a:t>
            </a:r>
          </a:p>
          <a:p>
            <a:pPr marL="0" marR="0" lvl="0" indent="0" algn="just" defTabSz="914400" rtl="0" eaLnBrk="0" fontAlgn="base" latinLnBrk="0" hangingPunct="0">
              <a:spcBef>
                <a:spcPts val="300"/>
              </a:spcBef>
              <a:spcAft>
                <a:spcPts val="300"/>
              </a:spcAft>
              <a:buClrTx/>
              <a:buSzTx/>
              <a:buFont typeface="Arial"/>
              <a:buNone/>
              <a:tabLst>
                <a:tab pos="4704080" algn="l"/>
              </a:tabLst>
              <a:defRPr/>
            </a:pPr>
            <a:r>
              <a:rPr kumimoji="0" lang="en-GB" sz="1500" b="0" i="0" u="none" strike="noStrike" kern="0" cap="none" spc="0" normalizeH="0" baseline="0" noProof="0" dirty="0">
                <a:ln>
                  <a:noFill/>
                </a:ln>
                <a:solidFill>
                  <a:srgbClr val="000000"/>
                </a:solidFill>
                <a:effectLst/>
                <a:uLnTx/>
                <a:uFillTx/>
                <a:latin typeface="+mj-lt"/>
                <a:ea typeface="MS Mincho" panose="02020609040205080304" pitchFamily="49" charset="-128"/>
                <a:cs typeface="Times New Roman" panose="02020603050405020304" pitchFamily="18" charset="0"/>
              </a:rPr>
              <a:t>Lower than expected expenditure is also evident under goods and services (computer services) due to the deferment of the payment for the SAS software license to the fourth quarter of the financial year. Furthermore, the underspending is as a result of delays in the hosting of the </a:t>
            </a:r>
            <a:r>
              <a:rPr kumimoji="0" lang="en-GB" sz="1500" b="0" i="0" u="none" strike="noStrike" kern="0" cap="none" spc="0" normalizeH="0" baseline="0" noProof="0" dirty="0" err="1">
                <a:ln>
                  <a:noFill/>
                </a:ln>
                <a:solidFill>
                  <a:srgbClr val="000000"/>
                </a:solidFill>
                <a:effectLst/>
                <a:uLnTx/>
                <a:uFillTx/>
                <a:latin typeface="+mj-lt"/>
                <a:ea typeface="MS Mincho" panose="02020609040205080304" pitchFamily="49" charset="-128"/>
                <a:cs typeface="Times New Roman" panose="02020603050405020304" pitchFamily="18" charset="0"/>
              </a:rPr>
              <a:t>eDisclosure</a:t>
            </a:r>
            <a:r>
              <a:rPr kumimoji="0" lang="en-GB" sz="1500" b="0" i="0" u="none" strike="noStrike" kern="0" cap="none" spc="0" normalizeH="0" baseline="0" noProof="0" dirty="0">
                <a:ln>
                  <a:noFill/>
                </a:ln>
                <a:solidFill>
                  <a:srgbClr val="000000"/>
                </a:solidFill>
                <a:effectLst/>
                <a:uLnTx/>
                <a:uFillTx/>
                <a:latin typeface="+mj-lt"/>
                <a:ea typeface="MS Mincho" panose="02020609040205080304" pitchFamily="49" charset="-128"/>
                <a:cs typeface="Times New Roman" panose="02020603050405020304" pitchFamily="18" charset="0"/>
              </a:rPr>
              <a:t> System. SITA has completed the hosting of the system and the department is currently awaiting the invoice for payment for the work done by SITA.</a:t>
            </a:r>
          </a:p>
          <a:p>
            <a:pPr marL="0" indent="0" algn="just" defTabSz="914400" eaLnBrk="0" fontAlgn="base" hangingPunct="0">
              <a:spcBef>
                <a:spcPts val="300"/>
              </a:spcBef>
              <a:spcAft>
                <a:spcPts val="300"/>
              </a:spcAft>
              <a:buNone/>
              <a:tabLst>
                <a:tab pos="4704080" algn="l"/>
              </a:tabLst>
            </a:pPr>
            <a:r>
              <a:rPr lang="en-US" sz="1500" b="1" kern="0" dirty="0" err="1" smtClean="0">
                <a:solidFill>
                  <a:srgbClr val="000000"/>
                </a:solidFill>
                <a:latin typeface="+mj-lt"/>
                <a:ea typeface="MS Mincho" panose="02020609040205080304" pitchFamily="49" charset="-128"/>
                <a:cs typeface="Times New Roman" panose="02020603050405020304" pitchFamily="18" charset="0"/>
              </a:rPr>
              <a:t>Programme</a:t>
            </a:r>
            <a:r>
              <a:rPr lang="en-US" sz="1500" b="1" kern="0" dirty="0" smtClean="0">
                <a:solidFill>
                  <a:srgbClr val="000000"/>
                </a:solidFill>
                <a:latin typeface="+mj-lt"/>
                <a:ea typeface="MS Mincho" panose="02020609040205080304" pitchFamily="49" charset="-128"/>
                <a:cs typeface="Times New Roman" panose="02020603050405020304" pitchFamily="18" charset="0"/>
              </a:rPr>
              <a:t> </a:t>
            </a:r>
            <a:r>
              <a:rPr lang="en-US" sz="1500" b="1" kern="0" dirty="0">
                <a:solidFill>
                  <a:srgbClr val="000000"/>
                </a:solidFill>
                <a:latin typeface="+mj-lt"/>
                <a:ea typeface="MS Mincho" panose="02020609040205080304" pitchFamily="49" charset="-128"/>
                <a:cs typeface="Times New Roman" panose="02020603050405020304" pitchFamily="18" charset="0"/>
              </a:rPr>
              <a:t>4: e-Government Services and Information Management </a:t>
            </a:r>
            <a:r>
              <a:rPr lang="en-US" sz="1500" kern="0" dirty="0">
                <a:solidFill>
                  <a:srgbClr val="000000"/>
                </a:solidFill>
                <a:latin typeface="+mj-lt"/>
                <a:ea typeface="MS Mincho" panose="02020609040205080304" pitchFamily="49" charset="-128"/>
                <a:cs typeface="Times New Roman" panose="02020603050405020304" pitchFamily="18" charset="0"/>
              </a:rPr>
              <a:t>spent R5.6 million or 25.9 per cent lower than the </a:t>
            </a:r>
            <a:r>
              <a:rPr lang="en-GB" sz="1500" kern="0" dirty="0">
                <a:solidFill>
                  <a:srgbClr val="000000"/>
                </a:solidFill>
                <a:latin typeface="+mj-lt"/>
                <a:ea typeface="MS Mincho" panose="02020609040205080304" pitchFamily="49" charset="-128"/>
                <a:cs typeface="Times New Roman" panose="02020603050405020304" pitchFamily="18" charset="0"/>
              </a:rPr>
              <a:t>projected expenditure of R21.6 million at the end of December 2022</a:t>
            </a:r>
            <a:r>
              <a:rPr lang="en-US" sz="1500" kern="0" dirty="0">
                <a:solidFill>
                  <a:srgbClr val="000000"/>
                </a:solidFill>
                <a:latin typeface="+mj-lt"/>
                <a:ea typeface="MS Mincho" panose="02020609040205080304" pitchFamily="49" charset="-128"/>
                <a:cs typeface="Times New Roman" panose="02020603050405020304" pitchFamily="18" charset="0"/>
              </a:rPr>
              <a:t>. </a:t>
            </a:r>
            <a:r>
              <a:rPr lang="en-GB" sz="1500" kern="0" dirty="0">
                <a:solidFill>
                  <a:srgbClr val="000000"/>
                </a:solidFill>
                <a:latin typeface="+mj-lt"/>
                <a:ea typeface="MS Mincho" panose="02020609040205080304" pitchFamily="49" charset="-128"/>
                <a:cs typeface="Times New Roman" panose="02020603050405020304" pitchFamily="18" charset="0"/>
              </a:rPr>
              <a:t>Lower than expected expenditure is evident under compensation of employees and is caused by funded vacant posts. Funded vacant posts are in the process of being filled. </a:t>
            </a:r>
          </a:p>
          <a:p>
            <a:pPr marL="0" indent="0" algn="just" defTabSz="914400" eaLnBrk="0" fontAlgn="base" hangingPunct="0">
              <a:spcBef>
                <a:spcPts val="300"/>
              </a:spcBef>
              <a:spcAft>
                <a:spcPts val="300"/>
              </a:spcAft>
              <a:buNone/>
              <a:tabLst>
                <a:tab pos="4704080" algn="l"/>
              </a:tabLst>
            </a:pPr>
            <a:r>
              <a:rPr lang="en-GB" sz="1500" kern="0" dirty="0">
                <a:solidFill>
                  <a:srgbClr val="000000"/>
                </a:solidFill>
                <a:latin typeface="+mj-lt"/>
                <a:ea typeface="MS Mincho" panose="02020609040205080304" pitchFamily="49" charset="-128"/>
                <a:cs typeface="Times New Roman" panose="02020603050405020304" pitchFamily="18" charset="0"/>
              </a:rPr>
              <a:t>Lower than expected expenditure is also evident under goods and services (consultants: business and advisory services and travel and subsistence) resulting from delays in the department’s receipt of the invoices from the service providers for business and advisory services and the Government Information Technology Officer’s Council meetings and workshops, which were conducted virtually. </a:t>
            </a:r>
            <a:endParaRPr lang="en-GB" sz="1500" kern="0" dirty="0" smtClean="0">
              <a:solidFill>
                <a:srgbClr val="000000"/>
              </a:solidFill>
              <a:latin typeface="+mj-lt"/>
              <a:ea typeface="MS Mincho" panose="02020609040205080304" pitchFamily="49" charset="-128"/>
              <a:cs typeface="Times New Roman" panose="02020603050405020304" pitchFamily="18" charset="0"/>
            </a:endParaRPr>
          </a:p>
          <a:p>
            <a:pPr marL="0" indent="0" algn="just" defTabSz="914400" eaLnBrk="0" fontAlgn="base" hangingPunct="0">
              <a:spcBef>
                <a:spcPts val="300"/>
              </a:spcBef>
              <a:spcAft>
                <a:spcPts val="300"/>
              </a:spcAft>
              <a:buNone/>
              <a:tabLst>
                <a:tab pos="4704080" algn="l"/>
              </a:tabLst>
            </a:pPr>
            <a:r>
              <a:rPr lang="en-US" sz="1500" b="1" kern="0" dirty="0" err="1">
                <a:solidFill>
                  <a:srgbClr val="000000"/>
                </a:solidFill>
                <a:ea typeface="MS Mincho" panose="02020609040205080304" pitchFamily="49" charset="-128"/>
                <a:cs typeface="Times New Roman" panose="02020603050405020304" pitchFamily="18" charset="0"/>
              </a:rPr>
              <a:t>Programme</a:t>
            </a:r>
            <a:r>
              <a:rPr lang="en-US" sz="1500" b="1" kern="0" dirty="0">
                <a:solidFill>
                  <a:srgbClr val="000000"/>
                </a:solidFill>
                <a:ea typeface="MS Mincho" panose="02020609040205080304" pitchFamily="49" charset="-128"/>
                <a:cs typeface="Times New Roman" panose="02020603050405020304" pitchFamily="18" charset="0"/>
              </a:rPr>
              <a:t> 5: Government Service Access and Improvement </a:t>
            </a:r>
            <a:r>
              <a:rPr lang="en-US" sz="1500" kern="0" dirty="0">
                <a:solidFill>
                  <a:srgbClr val="000000"/>
                </a:solidFill>
                <a:ea typeface="MS Mincho" panose="02020609040205080304" pitchFamily="49" charset="-128"/>
                <a:cs typeface="Times New Roman" panose="02020603050405020304" pitchFamily="18" charset="0"/>
              </a:rPr>
              <a:t>spent R200 000 or 0.2 per cent lower than the </a:t>
            </a:r>
            <a:r>
              <a:rPr lang="en-GB" sz="1500" kern="0" dirty="0">
                <a:solidFill>
                  <a:srgbClr val="000000"/>
                </a:solidFill>
                <a:ea typeface="MS Mincho" panose="02020609040205080304" pitchFamily="49" charset="-128"/>
                <a:cs typeface="Times New Roman" panose="02020603050405020304" pitchFamily="18" charset="0"/>
              </a:rPr>
              <a:t>projected expenditure of R84.3 million at the end of December 2022</a:t>
            </a:r>
            <a:r>
              <a:rPr lang="en-US" sz="1500" kern="0" dirty="0">
                <a:solidFill>
                  <a:srgbClr val="000000"/>
                </a:solidFill>
                <a:ea typeface="MS Mincho" panose="02020609040205080304" pitchFamily="49" charset="-128"/>
                <a:cs typeface="Times New Roman" panose="02020603050405020304" pitchFamily="18" charset="0"/>
              </a:rPr>
              <a:t>. </a:t>
            </a:r>
            <a:r>
              <a:rPr lang="en-GB" sz="1500" kern="0" dirty="0">
                <a:solidFill>
                  <a:srgbClr val="000000"/>
                </a:solidFill>
                <a:ea typeface="MS Mincho" panose="02020609040205080304" pitchFamily="49" charset="-128"/>
                <a:cs typeface="Times New Roman" panose="02020603050405020304" pitchFamily="18" charset="0"/>
              </a:rPr>
              <a:t>Lower than expected expenditure is mainly evident under goods and services (</a:t>
            </a:r>
            <a:r>
              <a:rPr lang="en-GB" sz="1500" kern="0" dirty="0" err="1">
                <a:solidFill>
                  <a:srgbClr val="000000"/>
                </a:solidFill>
                <a:ea typeface="MS Mincho" panose="02020609040205080304" pitchFamily="49" charset="-128"/>
                <a:cs typeface="Times New Roman" panose="02020603050405020304" pitchFamily="18" charset="0"/>
              </a:rPr>
              <a:t>trave</a:t>
            </a:r>
            <a:r>
              <a:rPr lang="en-GB" sz="1500" kern="0" dirty="0">
                <a:solidFill>
                  <a:srgbClr val="000000"/>
                </a:solidFill>
                <a:ea typeface="MS Mincho" panose="02020609040205080304" pitchFamily="49" charset="-128"/>
                <a:cs typeface="Times New Roman" panose="02020603050405020304" pitchFamily="18" charset="0"/>
              </a:rPr>
              <a:t> and subsistence) and arises from reduced spending on travelling for face-to-face Government Information Technology Officer’s Council meetings and workshops, most of which were instead conducted through virtual platforms. Funds will be reprioritised towards the cost of the Annual General Meeting scheduled to take place in March 2023. </a:t>
            </a:r>
            <a:endParaRPr lang="en-ZA" sz="1500" kern="0" dirty="0">
              <a:solidFill>
                <a:srgbClr val="000000"/>
              </a:solidFill>
              <a:ea typeface="MS Mincho" panose="02020609040205080304" pitchFamily="49" charset="-128"/>
              <a:cs typeface="Times New Roman" panose="02020603050405020304" pitchFamily="18" charset="0"/>
            </a:endParaRPr>
          </a:p>
          <a:p>
            <a:pPr marL="0" indent="0" algn="just" defTabSz="914400" eaLnBrk="0" fontAlgn="base" hangingPunct="0">
              <a:spcBef>
                <a:spcPts val="300"/>
              </a:spcBef>
              <a:spcAft>
                <a:spcPts val="300"/>
              </a:spcAft>
              <a:buNone/>
              <a:tabLst>
                <a:tab pos="4704080" algn="l"/>
              </a:tabLst>
            </a:pPr>
            <a:endParaRPr lang="en-GB" sz="1600" kern="0" dirty="0">
              <a:solidFill>
                <a:srgbClr val="000000"/>
              </a:solidFill>
              <a:latin typeface="+mj-lt"/>
              <a:ea typeface="MS Mincho" panose="02020609040205080304" pitchFamily="49" charset="-128"/>
              <a:cs typeface="Times New Roman" panose="02020603050405020304" pitchFamily="18" charset="0"/>
            </a:endParaRPr>
          </a:p>
          <a:p>
            <a:pPr marL="0" lvl="0" indent="0" algn="just" defTabSz="914400" eaLnBrk="0" fontAlgn="base" hangingPunct="0">
              <a:lnSpc>
                <a:spcPct val="100000"/>
              </a:lnSpc>
              <a:spcBef>
                <a:spcPct val="20000"/>
              </a:spcBef>
              <a:spcAft>
                <a:spcPct val="0"/>
              </a:spcAft>
              <a:buNone/>
              <a:tabLst>
                <a:tab pos="4704080" algn="l"/>
              </a:tabLst>
            </a:pPr>
            <a:endParaRPr lang="en-ZA" dirty="0"/>
          </a:p>
        </p:txBody>
      </p:sp>
      <p:sp>
        <p:nvSpPr>
          <p:cNvPr id="4" name="Title 3"/>
          <p:cNvSpPr>
            <a:spLocks noGrp="1"/>
          </p:cNvSpPr>
          <p:nvPr>
            <p:ph type="title"/>
          </p:nvPr>
        </p:nvSpPr>
        <p:spPr/>
        <p:txBody>
          <a:bodyPr/>
          <a:lstStyle/>
          <a:p>
            <a:r>
              <a:rPr lang="en-US" dirty="0"/>
              <a:t>VOTE 11: PUBLIC SERVICE AND </a:t>
            </a:r>
            <a:r>
              <a:rPr lang="en-US" dirty="0" smtClean="0"/>
              <a:t>ADMINISTRATION (2)</a:t>
            </a:r>
            <a:endParaRPr lang="en-ZA" dirty="0"/>
          </a:p>
        </p:txBody>
      </p:sp>
    </p:spTree>
    <p:extLst>
      <p:ext uri="{BB962C8B-B14F-4D97-AF65-F5344CB8AC3E}">
        <p14:creationId xmlns:p14="http://schemas.microsoft.com/office/powerpoint/2010/main" val="3249369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1D7FF9-9844-325B-CD32-F6F2B54D2132}"/>
              </a:ext>
            </a:extLst>
          </p:cNvPr>
          <p:cNvSpPr>
            <a:spLocks noGrp="1"/>
          </p:cNvSpPr>
          <p:nvPr>
            <p:ph idx="1"/>
          </p:nvPr>
        </p:nvSpPr>
        <p:spPr>
          <a:xfrm>
            <a:off x="288098" y="1457303"/>
            <a:ext cx="8536487" cy="5320015"/>
          </a:xfrm>
        </p:spPr>
        <p:txBody>
          <a:bodyPr>
            <a:noAutofit/>
          </a:bodyPr>
          <a:lstStyle/>
          <a:p>
            <a:pPr marL="0" indent="0" algn="just">
              <a:spcBef>
                <a:spcPts val="300"/>
              </a:spcBef>
              <a:spcAft>
                <a:spcPts val="300"/>
              </a:spcAft>
              <a:buNone/>
              <a:tabLst>
                <a:tab pos="90170" algn="l"/>
                <a:tab pos="6570980" algn="l"/>
              </a:tabLst>
            </a:pPr>
            <a:r>
              <a:rPr lang="en-GB" sz="1600" b="1" dirty="0">
                <a:effectLst/>
                <a:latin typeface="+mj-lt"/>
                <a:ea typeface="Calibri" panose="020F0502020204030204" pitchFamily="34" charset="0"/>
              </a:rPr>
              <a:t>Programme 1: Administration</a:t>
            </a:r>
            <a:r>
              <a:rPr lang="en-GB" sz="1600" b="0" dirty="0">
                <a:effectLst/>
                <a:latin typeface="+mj-lt"/>
                <a:ea typeface="Calibri" panose="020F0502020204030204" pitchFamily="34" charset="0"/>
              </a:rPr>
              <a:t> spent R93.6 million or 3.5 per cent lower than the projected spending of R97 million. The R93.6 million in actual expenditure is R3.4 million lower than the projected expenditure of R97 million. The lower than planned expenditure is mainly evident in the budget for compensation of employees and is due to funded vacant posts, of which 3 are for commissioners.</a:t>
            </a:r>
            <a:endParaRPr lang="en-ZA" sz="1600" b="1" dirty="0">
              <a:effectLst/>
              <a:latin typeface="+mj-lt"/>
              <a:ea typeface="Calibri" panose="020F0502020204030204" pitchFamily="34" charset="0"/>
            </a:endParaRPr>
          </a:p>
          <a:p>
            <a:pPr marL="0" indent="0" algn="just">
              <a:spcBef>
                <a:spcPts val="300"/>
              </a:spcBef>
              <a:spcAft>
                <a:spcPts val="300"/>
              </a:spcAft>
              <a:buNone/>
              <a:tabLst>
                <a:tab pos="90170" algn="l"/>
                <a:tab pos="6570980" algn="l"/>
              </a:tabLst>
            </a:pPr>
            <a:r>
              <a:rPr lang="en-GB" sz="1600" b="1" dirty="0">
                <a:effectLst/>
                <a:latin typeface="+mj-lt"/>
                <a:ea typeface="Calibri" panose="020F0502020204030204" pitchFamily="34" charset="0"/>
                <a:cs typeface="Times New Roman" panose="02020603050405020304" pitchFamily="18" charset="0"/>
              </a:rPr>
              <a:t>Programme 2: Leadership and Management Practices </a:t>
            </a:r>
            <a:r>
              <a:rPr lang="en-GB" sz="1600" dirty="0">
                <a:effectLst/>
                <a:latin typeface="+mj-lt"/>
                <a:ea typeface="Calibri" panose="020F0502020204030204" pitchFamily="34" charset="0"/>
                <a:cs typeface="Times New Roman" panose="02020603050405020304" pitchFamily="18" charset="0"/>
              </a:rPr>
              <a:t>spent R36.4 million or 0.7 per cent higher than the projected spending of R36.2 million. The R36.4 million in actual spending is R200 000 higher than the projected expenditure of R36.2 million. The higher than projected expenditure is evident in the budget for goods and services (travel and subsistence and venues and facilities) and is attributed to invoices whose receipt was expected in previous months but which were only received in the months of November and December</a:t>
            </a:r>
            <a:r>
              <a:rPr lang="en-GB" sz="1600" dirty="0" smtClean="0">
                <a:effectLst/>
                <a:latin typeface="+mj-lt"/>
                <a:ea typeface="Calibri" panose="020F0502020204030204" pitchFamily="34" charset="0"/>
                <a:cs typeface="Times New Roman" panose="02020603050405020304" pitchFamily="18" charset="0"/>
              </a:rPr>
              <a:t>.</a:t>
            </a:r>
          </a:p>
          <a:p>
            <a:pPr marL="0" indent="0" algn="just">
              <a:spcBef>
                <a:spcPts val="300"/>
              </a:spcBef>
              <a:spcAft>
                <a:spcPts val="300"/>
              </a:spcAft>
              <a:buNone/>
              <a:tabLst>
                <a:tab pos="90170" algn="l"/>
                <a:tab pos="6570980" algn="l"/>
              </a:tabLst>
            </a:pPr>
            <a:r>
              <a:rPr lang="en-GB" sz="1600" b="1" dirty="0">
                <a:ea typeface="Calibri" panose="020F0502020204030204" pitchFamily="34" charset="0"/>
                <a:cs typeface="Times New Roman" panose="02020603050405020304" pitchFamily="18" charset="0"/>
              </a:rPr>
              <a:t>Programme 3: Monitoring and Evaluation </a:t>
            </a:r>
            <a:r>
              <a:rPr lang="en-GB" sz="1600" dirty="0">
                <a:ea typeface="Calibri" panose="020F0502020204030204" pitchFamily="34" charset="0"/>
                <a:cs typeface="Times New Roman" panose="02020603050405020304" pitchFamily="18" charset="0"/>
              </a:rPr>
              <a:t>spent R33.8 million or 3.4 per cent higher than the projected spending of R32.7 million. The R33.8 million in actual spending is R1.1 million higher than the projected expenditure of R32.7 million. Higher than projected expenditure is evident in the budget for goods and services and is because of higher than projected spending on travelling. Higher than projected spending on travel and subsistence and venues and facilities arose from increases in citizens’ forums and inspections.</a:t>
            </a:r>
            <a:endParaRPr lang="en-ZA" sz="1600" dirty="0">
              <a:ea typeface="Calibri" panose="020F0502020204030204" pitchFamily="34" charset="0"/>
              <a:cs typeface="Times New Roman" panose="02020603050405020304" pitchFamily="18" charset="0"/>
            </a:endParaRPr>
          </a:p>
          <a:p>
            <a:pPr marL="0" indent="0" algn="just">
              <a:spcBef>
                <a:spcPts val="300"/>
              </a:spcBef>
              <a:spcAft>
                <a:spcPts val="300"/>
              </a:spcAft>
              <a:buNone/>
              <a:tabLst>
                <a:tab pos="90170" algn="l"/>
                <a:tab pos="6570980" algn="l"/>
              </a:tabLst>
            </a:pPr>
            <a:r>
              <a:rPr lang="en-GB" sz="1600" b="1" dirty="0">
                <a:ea typeface="Calibri" panose="020F0502020204030204" pitchFamily="34" charset="0"/>
                <a:cs typeface="Times New Roman" panose="02020603050405020304" pitchFamily="18" charset="0"/>
              </a:rPr>
              <a:t>Programme 4: Integrity and Anti-Corruption</a:t>
            </a:r>
            <a:r>
              <a:rPr lang="en-GB" sz="1600" dirty="0">
                <a:ea typeface="Calibri" panose="020F0502020204030204" pitchFamily="34" charset="0"/>
                <a:cs typeface="Times New Roman" panose="02020603050405020304" pitchFamily="18" charset="0"/>
              </a:rPr>
              <a:t> spent R41.5 million or 0.9 per cent higher than the projected spending of R41.2 million. The R41.5 million in actual spending is R400 000 higher than the projected spending of R41.2 million. The higher than projected spending is evident in the budget for goods and services due to higher than projected spending on travelling. The increase in spending on travel and subsistence is attributed to increases in investigations on corruption reported to the Public Service Commission.  </a:t>
            </a:r>
            <a:endParaRPr lang="en-ZA" sz="1600" dirty="0">
              <a:ea typeface="Calibri" panose="020F0502020204030204" pitchFamily="34" charset="0"/>
              <a:cs typeface="Times New Roman" panose="02020603050405020304" pitchFamily="18" charset="0"/>
            </a:endParaRPr>
          </a:p>
          <a:p>
            <a:pPr marL="0" indent="0" algn="just">
              <a:spcBef>
                <a:spcPts val="300"/>
              </a:spcBef>
              <a:spcAft>
                <a:spcPts val="300"/>
              </a:spcAft>
              <a:buNone/>
              <a:tabLst>
                <a:tab pos="90170" algn="l"/>
                <a:tab pos="6570980" algn="l"/>
              </a:tabLst>
            </a:pPr>
            <a:endParaRPr lang="en-ZA" sz="1600" dirty="0">
              <a:effectLst/>
              <a:latin typeface="+mj-lt"/>
              <a:ea typeface="Calibri" panose="020F0502020204030204" pitchFamily="34" charset="0"/>
              <a:cs typeface="Times New Roman" panose="02020603050405020304" pitchFamily="18" charset="0"/>
            </a:endParaRPr>
          </a:p>
        </p:txBody>
      </p:sp>
      <p:sp>
        <p:nvSpPr>
          <p:cNvPr id="4" name="Title 3"/>
          <p:cNvSpPr>
            <a:spLocks noGrp="1"/>
          </p:cNvSpPr>
          <p:nvPr>
            <p:ph type="title"/>
          </p:nvPr>
        </p:nvSpPr>
        <p:spPr/>
        <p:txBody>
          <a:bodyPr>
            <a:normAutofit/>
          </a:bodyPr>
          <a:lstStyle/>
          <a:p>
            <a:r>
              <a:rPr lang="en-ZA" dirty="0"/>
              <a:t>VOTE 12: PUBLIC SERVICE COMMISSION</a:t>
            </a:r>
          </a:p>
        </p:txBody>
      </p:sp>
    </p:spTree>
    <p:extLst>
      <p:ext uri="{BB962C8B-B14F-4D97-AF65-F5344CB8AC3E}">
        <p14:creationId xmlns:p14="http://schemas.microsoft.com/office/powerpoint/2010/main" val="915757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2C7B2-0E58-48E6-BB44-2413A6116035}"/>
              </a:ext>
            </a:extLst>
          </p:cNvPr>
          <p:cNvSpPr>
            <a:spLocks noGrp="1"/>
          </p:cNvSpPr>
          <p:nvPr>
            <p:ph idx="1"/>
          </p:nvPr>
        </p:nvSpPr>
        <p:spPr>
          <a:xfrm>
            <a:off x="288099" y="1985371"/>
            <a:ext cx="8536486" cy="4612656"/>
          </a:xfrm>
        </p:spPr>
        <p:txBody>
          <a:bodyPr>
            <a:noAutofit/>
          </a:bodyPr>
          <a:lstStyle/>
          <a:p>
            <a:pPr marL="0" lvl="0" indent="0" algn="just" defTabSz="914400" eaLnBrk="0" fontAlgn="base" hangingPunct="0">
              <a:spcBef>
                <a:spcPts val="300"/>
              </a:spcBef>
              <a:spcAft>
                <a:spcPts val="300"/>
              </a:spcAft>
              <a:buNone/>
              <a:tabLst>
                <a:tab pos="4704080" algn="l"/>
              </a:tabLst>
            </a:pPr>
            <a:r>
              <a:rPr lang="en-ZA" sz="1600" b="1" kern="0" dirty="0">
                <a:solidFill>
                  <a:srgbClr val="000000"/>
                </a:solidFill>
                <a:latin typeface="+mj-lt"/>
                <a:ea typeface="MS Mincho" panose="02020609040205080304" pitchFamily="49" charset="-128"/>
                <a:cs typeface="Times New Roman" panose="02020603050405020304" pitchFamily="18" charset="0"/>
              </a:rPr>
              <a:t>Programme 1: Administration </a:t>
            </a:r>
            <a:r>
              <a:rPr lang="en-GB" sz="1600" kern="0" dirty="0">
                <a:solidFill>
                  <a:srgbClr val="000000"/>
                </a:solidFill>
                <a:latin typeface="+mj-lt"/>
                <a:ea typeface="Calibri" panose="020F0502020204030204" pitchFamily="34" charset="0"/>
                <a:cs typeface="Times New Roman" panose="02020603050405020304" pitchFamily="18" charset="0"/>
              </a:rPr>
              <a:t>spent R30.1 million or 7.8 per cent lower than the </a:t>
            </a:r>
            <a:r>
              <a:rPr lang="en-GB" sz="1600" kern="0" dirty="0">
                <a:solidFill>
                  <a:srgbClr val="000000"/>
                </a:solidFill>
                <a:latin typeface="+mj-lt"/>
                <a:ea typeface="MS Mincho" panose="02020609040205080304" pitchFamily="49" charset="-128"/>
                <a:cs typeface="Times New Roman" panose="02020603050405020304" pitchFamily="18" charset="0"/>
              </a:rPr>
              <a:t>projected </a:t>
            </a:r>
            <a:r>
              <a:rPr lang="en-GB" sz="1600" kern="0" dirty="0">
                <a:solidFill>
                  <a:srgbClr val="000000"/>
                </a:solidFill>
                <a:latin typeface="+mj-lt"/>
                <a:cs typeface="Times New Roman" panose="02020603050405020304" pitchFamily="18" charset="0"/>
              </a:rPr>
              <a:t>expenditure of R385.9 million at the end of December 2022. Lower than expected expenditure is mainly evident in the budget for compensation of employees because of funded vacant posts. Funded vacant posts are in the process of being filled.</a:t>
            </a:r>
          </a:p>
          <a:p>
            <a:pPr marL="0" lvl="0" indent="0" algn="just" defTabSz="914400" eaLnBrk="0" fontAlgn="base" hangingPunct="0">
              <a:spcBef>
                <a:spcPts val="300"/>
              </a:spcBef>
              <a:spcAft>
                <a:spcPts val="300"/>
              </a:spcAft>
              <a:buNone/>
              <a:tabLst>
                <a:tab pos="4704080" algn="l"/>
              </a:tabLst>
            </a:pPr>
            <a:r>
              <a:rPr lang="en-GB" sz="1600" kern="0" dirty="0">
                <a:solidFill>
                  <a:srgbClr val="000000"/>
                </a:solidFill>
                <a:latin typeface="+mj-lt"/>
                <a:cs typeface="Times New Roman" panose="02020603050405020304" pitchFamily="18" charset="0"/>
              </a:rPr>
              <a:t>Lower than expected expenditure is also evident under capital assets (machinery and equipment) due to delays in the procurement of laptops arising from the country wide shortage of laptops. </a:t>
            </a:r>
          </a:p>
          <a:p>
            <a:pPr marL="0" lvl="0" indent="0" algn="just" defTabSz="914400" eaLnBrk="0" fontAlgn="base" hangingPunct="0">
              <a:spcBef>
                <a:spcPts val="300"/>
              </a:spcBef>
              <a:spcAft>
                <a:spcPts val="300"/>
              </a:spcAft>
              <a:buNone/>
              <a:tabLst>
                <a:tab pos="4704080" algn="l"/>
              </a:tabLst>
            </a:pPr>
            <a:r>
              <a:rPr lang="en-ZA" sz="1600" b="1" kern="0" dirty="0">
                <a:solidFill>
                  <a:srgbClr val="000000"/>
                </a:solidFill>
                <a:latin typeface="+mj-lt"/>
                <a:ea typeface="MS Mincho" panose="02020609040205080304" pitchFamily="49" charset="-128"/>
                <a:cs typeface="Times New Roman" panose="02020603050405020304" pitchFamily="18" charset="0"/>
              </a:rPr>
              <a:t>Programme 2: Intergovernmental Coordination </a:t>
            </a:r>
            <a:r>
              <a:rPr lang="en-GB" sz="1600" kern="0" dirty="0">
                <a:solidFill>
                  <a:srgbClr val="000000"/>
                </a:solidFill>
                <a:latin typeface="+mj-lt"/>
                <a:cs typeface="Times New Roman" panose="02020603050405020304" pitchFamily="18" charset="0"/>
              </a:rPr>
              <a:t>spent R6.9 million or 15.7 per cent lower than the </a:t>
            </a:r>
            <a:r>
              <a:rPr lang="en-GB" sz="1600" kern="0" dirty="0">
                <a:solidFill>
                  <a:srgbClr val="000000"/>
                </a:solidFill>
                <a:latin typeface="+mj-lt"/>
                <a:ea typeface="MS Mincho" panose="02020609040205080304" pitchFamily="49" charset="-128"/>
                <a:cs typeface="Times New Roman" panose="02020603050405020304" pitchFamily="18" charset="0"/>
              </a:rPr>
              <a:t>projected </a:t>
            </a:r>
            <a:r>
              <a:rPr lang="en-GB" sz="1600" kern="0" dirty="0">
                <a:solidFill>
                  <a:srgbClr val="000000"/>
                </a:solidFill>
                <a:latin typeface="+mj-lt"/>
                <a:cs typeface="Times New Roman" panose="02020603050405020304" pitchFamily="18" charset="0"/>
              </a:rPr>
              <a:t>expenditure of R43.7 million at the end of December 2022. Lower than expected expenditure is evident under compensation of employees as a result of vacant senior management posts. Funded vacant posts are in the process of being filled. </a:t>
            </a:r>
          </a:p>
          <a:p>
            <a:pPr marL="0" lvl="0" indent="0" algn="just" defTabSz="914400" eaLnBrk="0" fontAlgn="base" hangingPunct="0">
              <a:spcBef>
                <a:spcPts val="300"/>
              </a:spcBef>
              <a:spcAft>
                <a:spcPts val="300"/>
              </a:spcAft>
              <a:buNone/>
              <a:tabLst>
                <a:tab pos="4704080" algn="l"/>
              </a:tabLst>
            </a:pPr>
            <a:r>
              <a:rPr lang="en-GB" sz="1600" kern="0" dirty="0">
                <a:solidFill>
                  <a:srgbClr val="000000"/>
                </a:solidFill>
                <a:latin typeface="+mj-lt"/>
                <a:cs typeface="Times New Roman" panose="02020603050405020304" pitchFamily="18" charset="0"/>
              </a:rPr>
              <a:t>Lower than expected expenditure is also evident under goods and services (consumables supplies, consumables: stationery, printing and office supplies and rental and hiring) as a result of delays in the department’s receipt of invoices from service providers.</a:t>
            </a:r>
          </a:p>
          <a:p>
            <a:pPr marL="0" lvl="0" indent="0" algn="just" defTabSz="914400" eaLnBrk="0" fontAlgn="base" hangingPunct="0">
              <a:spcBef>
                <a:spcPts val="300"/>
              </a:spcBef>
              <a:spcAft>
                <a:spcPts val="300"/>
              </a:spcAft>
              <a:buNone/>
              <a:tabLst>
                <a:tab pos="4704080" algn="l"/>
              </a:tabLst>
            </a:pPr>
            <a:r>
              <a:rPr lang="en-ZA" sz="1600" b="1" kern="0" dirty="0">
                <a:solidFill>
                  <a:srgbClr val="000000"/>
                </a:solidFill>
                <a:latin typeface="+mj-lt"/>
                <a:ea typeface="MS Mincho" panose="02020609040205080304" pitchFamily="49" charset="-128"/>
                <a:cs typeface="Times New Roman" panose="02020603050405020304" pitchFamily="18" charset="0"/>
              </a:rPr>
              <a:t>Programme 3: Expanded Public Works Programme (EPWP) </a:t>
            </a:r>
            <a:r>
              <a:rPr lang="en-GB" sz="1600" kern="0" dirty="0">
                <a:solidFill>
                  <a:srgbClr val="000000"/>
                </a:solidFill>
                <a:latin typeface="+mj-lt"/>
                <a:cs typeface="Times New Roman" panose="02020603050405020304" pitchFamily="18" charset="0"/>
              </a:rPr>
              <a:t>spent R105.6 million or 5.0 per cent lower than the </a:t>
            </a:r>
            <a:r>
              <a:rPr lang="en-GB" sz="1600" kern="0" dirty="0">
                <a:solidFill>
                  <a:srgbClr val="000000"/>
                </a:solidFill>
                <a:latin typeface="+mj-lt"/>
                <a:ea typeface="MS Mincho" panose="02020609040205080304" pitchFamily="49" charset="-128"/>
                <a:cs typeface="Times New Roman" panose="02020603050405020304" pitchFamily="18" charset="0"/>
              </a:rPr>
              <a:t>projected </a:t>
            </a:r>
            <a:r>
              <a:rPr lang="en-GB" sz="1600" kern="0" dirty="0">
                <a:solidFill>
                  <a:srgbClr val="000000"/>
                </a:solidFill>
                <a:latin typeface="+mj-lt"/>
                <a:cs typeface="Times New Roman" panose="02020603050405020304" pitchFamily="18" charset="0"/>
              </a:rPr>
              <a:t>expenditure of R2.1 billion at the end of December  2022. Lower than expected expenditure is mainly evident under transfers and subsidies. This is because of transfers for the EPWP Non-State Sector programme and the EPWP Integrated Grant for Provinces and Municipalities which were not affected as a result of implementing agents’ non-compliance with the requirements of the Division of Revenue Act.</a:t>
            </a:r>
          </a:p>
        </p:txBody>
      </p:sp>
      <p:sp>
        <p:nvSpPr>
          <p:cNvPr id="4" name="Title 3"/>
          <p:cNvSpPr>
            <a:spLocks noGrp="1"/>
          </p:cNvSpPr>
          <p:nvPr>
            <p:ph type="title"/>
          </p:nvPr>
        </p:nvSpPr>
        <p:spPr/>
        <p:txBody>
          <a:bodyPr/>
          <a:lstStyle/>
          <a:p>
            <a:r>
              <a:rPr lang="en-ZA" dirty="0"/>
              <a:t>VOTE 13: PUBLIC WORKS AND INFRASTRUCTURE</a:t>
            </a:r>
          </a:p>
        </p:txBody>
      </p:sp>
    </p:spTree>
    <p:extLst>
      <p:ext uri="{BB962C8B-B14F-4D97-AF65-F5344CB8AC3E}">
        <p14:creationId xmlns:p14="http://schemas.microsoft.com/office/powerpoint/2010/main" val="1095260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29CBC8-174D-492D-B8F3-C68CC78DB345}"/>
              </a:ext>
            </a:extLst>
          </p:cNvPr>
          <p:cNvSpPr>
            <a:spLocks noGrp="1"/>
          </p:cNvSpPr>
          <p:nvPr>
            <p:ph idx="1"/>
          </p:nvPr>
        </p:nvSpPr>
        <p:spPr>
          <a:xfrm>
            <a:off x="288098" y="2017643"/>
            <a:ext cx="8536487" cy="2688829"/>
          </a:xfrm>
        </p:spPr>
        <p:txBody>
          <a:bodyPr>
            <a:normAutofit/>
          </a:bodyPr>
          <a:lstStyle/>
          <a:p>
            <a:pPr marL="0" indent="0" algn="just">
              <a:spcBef>
                <a:spcPts val="300"/>
              </a:spcBef>
              <a:spcAft>
                <a:spcPts val="300"/>
              </a:spcAft>
              <a:buNone/>
            </a:pPr>
            <a:r>
              <a:rPr lang="en-US" sz="1600" b="1" kern="0" dirty="0">
                <a:solidFill>
                  <a:srgbClr val="000000"/>
                </a:solidFill>
                <a:latin typeface="+mj-lt"/>
                <a:ea typeface="MS Mincho" panose="02020609040205080304" pitchFamily="49" charset="-128"/>
                <a:cs typeface="Times New Roman" panose="02020603050405020304" pitchFamily="18" charset="0"/>
              </a:rPr>
              <a:t>Programme 4: Property and Construction Industry Policy and Research </a:t>
            </a:r>
            <a:r>
              <a:rPr lang="en-US" sz="1600" kern="0" dirty="0">
                <a:solidFill>
                  <a:srgbClr val="000000"/>
                </a:solidFill>
                <a:latin typeface="+mj-lt"/>
                <a:cs typeface="Times New Roman" panose="02020603050405020304" pitchFamily="18" charset="0"/>
              </a:rPr>
              <a:t>spent R20.7 million or </a:t>
            </a:r>
            <a:r>
              <a:rPr lang="en-US" sz="1600" kern="0" dirty="0" smtClean="0">
                <a:solidFill>
                  <a:srgbClr val="000000"/>
                </a:solidFill>
                <a:latin typeface="+mj-lt"/>
                <a:cs typeface="Times New Roman" panose="02020603050405020304" pitchFamily="18" charset="0"/>
              </a:rPr>
              <a:t>0.6 </a:t>
            </a:r>
            <a:r>
              <a:rPr lang="en-US" sz="1600" kern="0" dirty="0" smtClean="0">
                <a:solidFill>
                  <a:srgbClr val="000000"/>
                </a:solidFill>
                <a:latin typeface="+mj-lt"/>
                <a:ea typeface="MS Mincho" panose="02020609040205080304" pitchFamily="49" charset="-128"/>
                <a:cs typeface="Times New Roman" panose="02020603050405020304" pitchFamily="18" charset="0"/>
              </a:rPr>
              <a:t>per </a:t>
            </a:r>
            <a:r>
              <a:rPr lang="en-US" sz="1600" kern="0" dirty="0">
                <a:solidFill>
                  <a:srgbClr val="000000"/>
                </a:solidFill>
                <a:latin typeface="+mj-lt"/>
                <a:ea typeface="MS Mincho" panose="02020609040205080304" pitchFamily="49" charset="-128"/>
                <a:cs typeface="Times New Roman" panose="02020603050405020304" pitchFamily="18" charset="0"/>
              </a:rPr>
              <a:t>cent </a:t>
            </a:r>
            <a:r>
              <a:rPr lang="en-GB" sz="1600" kern="0" dirty="0">
                <a:solidFill>
                  <a:srgbClr val="000000"/>
                </a:solidFill>
                <a:latin typeface="+mj-lt"/>
                <a:ea typeface="MS Mincho" panose="02020609040205080304" pitchFamily="49" charset="-128"/>
                <a:cs typeface="Times New Roman" panose="02020603050405020304" pitchFamily="18" charset="0"/>
              </a:rPr>
              <a:t>higher than the projected expenditure of R3.7 billion at the end of December 2022</a:t>
            </a:r>
            <a:r>
              <a:rPr lang="en-US" sz="1600" kern="0" dirty="0">
                <a:solidFill>
                  <a:srgbClr val="000000"/>
                </a:solidFill>
                <a:latin typeface="+mj-lt"/>
                <a:ea typeface="MS Mincho" panose="02020609040205080304" pitchFamily="49" charset="-128"/>
                <a:cs typeface="Times New Roman" panose="02020603050405020304" pitchFamily="18" charset="0"/>
              </a:rPr>
              <a:t>. </a:t>
            </a:r>
            <a:r>
              <a:rPr lang="en-GB" sz="1600" kern="0" dirty="0">
                <a:solidFill>
                  <a:srgbClr val="000000"/>
                </a:solidFill>
                <a:latin typeface="+mj-lt"/>
                <a:ea typeface="MS Mincho" panose="02020609040205080304" pitchFamily="49" charset="-128"/>
                <a:cs typeface="Times New Roman" panose="02020603050405020304" pitchFamily="18" charset="0"/>
              </a:rPr>
              <a:t>Higher than expected expenditure is under transfers and subsidies and is caused by the creation of a new transfer payment of R70.3 million to the Independent Development Trust to provide financial support to the entity in this financial year. </a:t>
            </a:r>
          </a:p>
          <a:p>
            <a:pPr marL="0" indent="0" algn="just">
              <a:spcBef>
                <a:spcPts val="300"/>
              </a:spcBef>
              <a:spcAft>
                <a:spcPts val="300"/>
              </a:spcAft>
              <a:buNone/>
            </a:pPr>
            <a:r>
              <a:rPr lang="en-US" sz="1600" b="1" kern="0" dirty="0" err="1" smtClean="0">
                <a:solidFill>
                  <a:srgbClr val="000000"/>
                </a:solidFill>
                <a:latin typeface="+mj-lt"/>
                <a:ea typeface="MS Mincho" panose="02020609040205080304" pitchFamily="49" charset="-128"/>
                <a:cs typeface="Times New Roman" panose="02020603050405020304" pitchFamily="18" charset="0"/>
              </a:rPr>
              <a:t>Programme</a:t>
            </a:r>
            <a:r>
              <a:rPr lang="en-US" sz="1600" b="1" kern="0" dirty="0" smtClean="0">
                <a:solidFill>
                  <a:srgbClr val="000000"/>
                </a:solidFill>
                <a:latin typeface="+mj-lt"/>
                <a:ea typeface="MS Mincho" panose="02020609040205080304" pitchFamily="49" charset="-128"/>
                <a:cs typeface="Times New Roman" panose="02020603050405020304" pitchFamily="18" charset="0"/>
              </a:rPr>
              <a:t> </a:t>
            </a:r>
            <a:r>
              <a:rPr lang="en-US" sz="1600" b="1" kern="0" dirty="0">
                <a:solidFill>
                  <a:srgbClr val="000000"/>
                </a:solidFill>
                <a:latin typeface="+mj-lt"/>
                <a:ea typeface="MS Mincho" panose="02020609040205080304" pitchFamily="49" charset="-128"/>
                <a:cs typeface="Times New Roman" panose="02020603050405020304" pitchFamily="18" charset="0"/>
              </a:rPr>
              <a:t>5: Prestige Policy </a:t>
            </a:r>
            <a:r>
              <a:rPr lang="en-US" sz="1600" kern="0" dirty="0">
                <a:solidFill>
                  <a:srgbClr val="000000"/>
                </a:solidFill>
                <a:latin typeface="+mj-lt"/>
                <a:cs typeface="Times New Roman" panose="02020603050405020304" pitchFamily="18" charset="0"/>
              </a:rPr>
              <a:t>spent R7.7 million or 17.9 per cent lower than the </a:t>
            </a:r>
            <a:r>
              <a:rPr lang="en-GB" sz="1600" kern="0" dirty="0">
                <a:solidFill>
                  <a:srgbClr val="000000"/>
                </a:solidFill>
                <a:latin typeface="+mj-lt"/>
                <a:cs typeface="Times New Roman" panose="02020603050405020304" pitchFamily="18" charset="0"/>
              </a:rPr>
              <a:t>projected expenditure of R43.0 million at the end of September 2022</a:t>
            </a:r>
            <a:r>
              <a:rPr lang="en-US" sz="1600" kern="0" dirty="0">
                <a:solidFill>
                  <a:srgbClr val="000000"/>
                </a:solidFill>
                <a:latin typeface="+mj-lt"/>
                <a:cs typeface="Times New Roman" panose="02020603050405020304" pitchFamily="18" charset="0"/>
              </a:rPr>
              <a:t>. </a:t>
            </a:r>
            <a:r>
              <a:rPr lang="en-GB" sz="1600" kern="0" dirty="0">
                <a:solidFill>
                  <a:srgbClr val="000000"/>
                </a:solidFill>
                <a:latin typeface="+mj-lt"/>
                <a:cs typeface="Times New Roman" panose="02020603050405020304" pitchFamily="18" charset="0"/>
              </a:rPr>
              <a:t>Lower than expected expenditure is evident under goods and services (minor assets, administrative fees, contractors, consumable supplies and catering activities) as a consequence of delays in the appointment of a service providers and the occurrence of fewer than planned state functions.</a:t>
            </a:r>
            <a:endParaRPr lang="en-ZA" sz="1600" kern="0" dirty="0">
              <a:solidFill>
                <a:srgbClr val="000000"/>
              </a:solidFill>
              <a:latin typeface="+mj-lt"/>
              <a:cs typeface="Times New Roman" panose="02020603050405020304" pitchFamily="18" charset="0"/>
            </a:endParaRPr>
          </a:p>
        </p:txBody>
      </p:sp>
      <p:sp>
        <p:nvSpPr>
          <p:cNvPr id="4" name="Title 3"/>
          <p:cNvSpPr>
            <a:spLocks noGrp="1"/>
          </p:cNvSpPr>
          <p:nvPr>
            <p:ph type="title"/>
          </p:nvPr>
        </p:nvSpPr>
        <p:spPr/>
        <p:txBody>
          <a:bodyPr/>
          <a:lstStyle/>
          <a:p>
            <a:r>
              <a:rPr lang="en-ZA" dirty="0"/>
              <a:t>VOTE 13: PUBLIC WORKS AND INFRASTRUCTURE </a:t>
            </a:r>
            <a:r>
              <a:rPr lang="en-ZA" dirty="0" smtClean="0"/>
              <a:t>(2)</a:t>
            </a:r>
            <a:endParaRPr lang="en-ZA" dirty="0"/>
          </a:p>
        </p:txBody>
      </p:sp>
    </p:spTree>
    <p:extLst>
      <p:ext uri="{BB962C8B-B14F-4D97-AF65-F5344CB8AC3E}">
        <p14:creationId xmlns:p14="http://schemas.microsoft.com/office/powerpoint/2010/main" val="3965853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C3E0-51A1-9D95-0FB2-4E0982450A1E}"/>
              </a:ext>
            </a:extLst>
          </p:cNvPr>
          <p:cNvSpPr>
            <a:spLocks noGrp="1"/>
          </p:cNvSpPr>
          <p:nvPr>
            <p:ph type="title"/>
          </p:nvPr>
        </p:nvSpPr>
        <p:spPr/>
        <p:txBody>
          <a:bodyPr/>
          <a:lstStyle/>
          <a:p>
            <a:r>
              <a:rPr lang="en-GB" dirty="0"/>
              <a:t>VOTE 14: STATISTICS SOUTH AFRICA</a:t>
            </a:r>
            <a:endParaRPr lang="en-ZA" dirty="0"/>
          </a:p>
        </p:txBody>
      </p:sp>
      <p:sp>
        <p:nvSpPr>
          <p:cNvPr id="3" name="Content Placeholder 2">
            <a:extLst>
              <a:ext uri="{FF2B5EF4-FFF2-40B4-BE49-F238E27FC236}">
                <a16:creationId xmlns:a16="http://schemas.microsoft.com/office/drawing/2014/main" id="{CD6D1DB4-B0EE-09D2-C75A-8D76ECFCDFD0}"/>
              </a:ext>
            </a:extLst>
          </p:cNvPr>
          <p:cNvSpPr>
            <a:spLocks noGrp="1"/>
          </p:cNvSpPr>
          <p:nvPr>
            <p:ph idx="1"/>
          </p:nvPr>
        </p:nvSpPr>
        <p:spPr/>
        <p:txBody>
          <a:bodyPr/>
          <a:lstStyle/>
          <a:p>
            <a:pPr marL="0" marR="0" lvl="0" indent="0" algn="just" defTabSz="685800" rtl="0" eaLnBrk="1" fontAlgn="auto" latinLnBrk="0" hangingPunct="1">
              <a:lnSpc>
                <a:spcPct val="90000"/>
              </a:lnSpc>
              <a:spcBef>
                <a:spcPts val="1200"/>
              </a:spcBef>
              <a:spcAft>
                <a:spcPts val="600"/>
              </a:spcAft>
              <a:buClrTx/>
              <a:buSzTx/>
              <a:buNone/>
              <a:tabLst>
                <a:tab pos="90170" algn="l"/>
                <a:tab pos="6570980" algn="l"/>
              </a:tabLst>
              <a:defRPr/>
            </a:pPr>
            <a:r>
              <a:rPr kumimoji="0" lang="en-GB" sz="16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The department spent R2.9 billion or 98.1 per cent of its total available budget of R3 billion as at the end of the third quarter of 2022/23. The reported expenditure represents a lower than anticipated expenditure of R59.1 million or 2 per cent. This was mainly attributed to goods and service, mainly due to delays in activities related to the Income and Expenditure Survey, which included provincial trainings, and payments for capital assets, due to unitary fee amount being lower than projected</a:t>
            </a:r>
            <a:endParaRPr kumimoji="0" lang="en-ZA" sz="1600" b="1" i="0" u="none" strike="noStrike" kern="1200" cap="none" spc="0" normalizeH="0" baseline="0" noProof="0" dirty="0">
              <a:ln>
                <a:noFill/>
              </a:ln>
              <a:solidFill>
                <a:prstClr val="black"/>
              </a:solidFill>
              <a:effectLst/>
              <a:uLnTx/>
              <a:uFillTx/>
              <a:latin typeface="+mj-lt"/>
              <a:ea typeface="Calibri" panose="020F0502020204030204" pitchFamily="34" charset="0"/>
              <a:cs typeface="+mn-cs"/>
            </a:endParaRPr>
          </a:p>
          <a:p>
            <a:endParaRPr lang="en-ZA" dirty="0"/>
          </a:p>
        </p:txBody>
      </p:sp>
    </p:spTree>
    <p:extLst>
      <p:ext uri="{BB962C8B-B14F-4D97-AF65-F5344CB8AC3E}">
        <p14:creationId xmlns:p14="http://schemas.microsoft.com/office/powerpoint/2010/main" val="2463906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b="1" kern="1200">
                <a:solidFill>
                  <a:schemeClr val="bg2"/>
                </a:solidFill>
                <a:latin typeface="Arial Bold Italic" pitchFamily="1"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8CC9CFB-5521-4678-B011-3614EFC0CBEB}" type="slidenum">
              <a:rPr lang="en-US" smtClean="0">
                <a:solidFill>
                  <a:srgbClr val="808080"/>
                </a:solidFill>
              </a:rPr>
              <a:pPr>
                <a:defRPr/>
              </a:pPr>
              <a:t>28</a:t>
            </a:fld>
            <a:endParaRPr lang="en-US" sz="1400" b="0" dirty="0">
              <a:solidFill>
                <a:srgbClr val="000000"/>
              </a:solidFill>
              <a:latin typeface="Arial"/>
            </a:endParaRPr>
          </a:p>
        </p:txBody>
      </p:sp>
      <p:sp>
        <p:nvSpPr>
          <p:cNvPr id="5" name="TextBox 4">
            <a:extLst>
              <a:ext uri="{FF2B5EF4-FFF2-40B4-BE49-F238E27FC236}">
                <a16:creationId xmlns:a16="http://schemas.microsoft.com/office/drawing/2014/main" id="{8645B206-6982-7B8B-AC8E-F5C59E08BBC7}"/>
              </a:ext>
            </a:extLst>
          </p:cNvPr>
          <p:cNvSpPr txBox="1"/>
          <p:nvPr/>
        </p:nvSpPr>
        <p:spPr>
          <a:xfrm>
            <a:off x="430306" y="1665441"/>
            <a:ext cx="6427694" cy="1520416"/>
          </a:xfrm>
          <a:prstGeom prst="rect">
            <a:avLst/>
          </a:prstGeom>
          <a:noFill/>
        </p:spPr>
        <p:txBody>
          <a:bodyPr wrap="square">
            <a:spAutoFit/>
          </a:bodyPr>
          <a:lstStyle/>
          <a:p>
            <a:pPr marL="179388" indent="-179388" eaLnBrk="0" fontAlgn="base" hangingPunct="0">
              <a:spcBef>
                <a:spcPct val="20000"/>
              </a:spcBef>
              <a:spcAft>
                <a:spcPct val="0"/>
              </a:spcAft>
              <a:buFontTx/>
              <a:buChar char="•"/>
              <a:defRPr/>
            </a:pPr>
            <a:r>
              <a:rPr lang="en-ZA" sz="1600" dirty="0">
                <a:solidFill>
                  <a:srgbClr val="000000"/>
                </a:solidFill>
              </a:rPr>
              <a:t>Vote </a:t>
            </a:r>
            <a:r>
              <a:rPr lang="en-ZA" sz="1600" dirty="0" smtClean="0">
                <a:solidFill>
                  <a:srgbClr val="000000"/>
                </a:solidFill>
              </a:rPr>
              <a:t>16: Basic Education</a:t>
            </a:r>
            <a:endParaRPr lang="en-ZA" sz="1600" dirty="0">
              <a:solidFill>
                <a:srgbClr val="000000"/>
              </a:solidFill>
            </a:endParaRPr>
          </a:p>
          <a:p>
            <a:pPr marL="179388" indent="-179388" eaLnBrk="0" fontAlgn="base" hangingPunct="0">
              <a:spcBef>
                <a:spcPct val="20000"/>
              </a:spcBef>
              <a:spcAft>
                <a:spcPct val="0"/>
              </a:spcAft>
              <a:buFontTx/>
              <a:buChar char="•"/>
              <a:defRPr/>
            </a:pPr>
            <a:r>
              <a:rPr kumimoji="0" lang="en-GB" sz="1600" i="0" u="none" strike="noStrike" kern="0" cap="none" spc="0" normalizeH="0" baseline="0" noProof="0" dirty="0">
                <a:ln>
                  <a:noFill/>
                </a:ln>
                <a:solidFill>
                  <a:srgbClr val="000000"/>
                </a:solidFill>
                <a:effectLst/>
                <a:uLnTx/>
                <a:uFillTx/>
                <a:ea typeface="Osaka"/>
              </a:rPr>
              <a:t>Vote </a:t>
            </a:r>
            <a:r>
              <a:rPr kumimoji="0" lang="en-GB" sz="1600" i="0" u="none" strike="noStrike" kern="0" cap="none" spc="0" normalizeH="0" baseline="0" noProof="0" dirty="0" smtClean="0">
                <a:ln>
                  <a:noFill/>
                </a:ln>
                <a:solidFill>
                  <a:srgbClr val="000000"/>
                </a:solidFill>
                <a:effectLst/>
                <a:uLnTx/>
                <a:uFillTx/>
                <a:ea typeface="Osaka"/>
              </a:rPr>
              <a:t>17: Higher Education and</a:t>
            </a:r>
            <a:r>
              <a:rPr kumimoji="0" lang="en-GB" sz="1600" i="0" u="none" strike="noStrike" kern="0" cap="none" spc="0" normalizeH="0" noProof="0" dirty="0" smtClean="0">
                <a:ln>
                  <a:noFill/>
                </a:ln>
                <a:solidFill>
                  <a:srgbClr val="000000"/>
                </a:solidFill>
                <a:effectLst/>
                <a:uLnTx/>
                <a:uFillTx/>
                <a:ea typeface="Osaka"/>
              </a:rPr>
              <a:t> Training</a:t>
            </a:r>
            <a:endParaRPr lang="en-GB" sz="1600" b="0" i="0" u="none" strike="noStrike" dirty="0">
              <a:solidFill>
                <a:srgbClr val="000000"/>
              </a:solidFill>
              <a:effectLst/>
            </a:endParaRPr>
          </a:p>
          <a:p>
            <a:pPr marL="179388" indent="-179388" eaLnBrk="0" fontAlgn="base" hangingPunct="0">
              <a:spcBef>
                <a:spcPct val="20000"/>
              </a:spcBef>
              <a:spcAft>
                <a:spcPct val="0"/>
              </a:spcAft>
              <a:buFontTx/>
              <a:buChar char="•"/>
              <a:defRPr/>
            </a:pPr>
            <a:r>
              <a:rPr kumimoji="0" lang="en-GB" sz="1600" i="0" u="none" strike="noStrike" kern="0" cap="none" spc="0" normalizeH="0" baseline="0" noProof="0" dirty="0">
                <a:ln>
                  <a:noFill/>
                </a:ln>
                <a:solidFill>
                  <a:srgbClr val="000000"/>
                </a:solidFill>
                <a:effectLst/>
                <a:uLnTx/>
                <a:uFillTx/>
                <a:ea typeface="Osaka"/>
              </a:rPr>
              <a:t>Vote </a:t>
            </a:r>
            <a:r>
              <a:rPr kumimoji="0" lang="en-GB" sz="1600" i="0" u="none" strike="noStrike" kern="0" cap="none" spc="0" normalizeH="0" baseline="0" noProof="0" dirty="0" smtClean="0">
                <a:ln>
                  <a:noFill/>
                </a:ln>
                <a:solidFill>
                  <a:srgbClr val="000000"/>
                </a:solidFill>
                <a:effectLst/>
                <a:uLnTx/>
                <a:uFillTx/>
                <a:ea typeface="Osaka"/>
              </a:rPr>
              <a:t>31: Employment and Labour</a:t>
            </a:r>
            <a:endParaRPr kumimoji="0" lang="en-GB" sz="1600" i="0" u="none" strike="noStrike" kern="0" cap="none" spc="0" normalizeH="0" baseline="0" noProof="0" dirty="0">
              <a:ln>
                <a:noFill/>
              </a:ln>
              <a:solidFill>
                <a:srgbClr val="000000"/>
              </a:solidFill>
              <a:effectLst/>
              <a:uLnTx/>
              <a:uFillTx/>
              <a:ea typeface="Osaka"/>
            </a:endParaRPr>
          </a:p>
          <a:p>
            <a:pPr marL="179388" indent="-179388" eaLnBrk="0" fontAlgn="base" hangingPunct="0">
              <a:spcBef>
                <a:spcPct val="20000"/>
              </a:spcBef>
              <a:spcAft>
                <a:spcPct val="0"/>
              </a:spcAft>
              <a:buFontTx/>
              <a:buChar char="•"/>
              <a:defRPr/>
            </a:pPr>
            <a:r>
              <a:rPr kumimoji="0" lang="en-ZA" sz="1600" i="0" u="none" strike="noStrike" kern="0" cap="none" spc="0" normalizeH="0" baseline="0" noProof="0" dirty="0">
                <a:ln>
                  <a:noFill/>
                </a:ln>
                <a:solidFill>
                  <a:srgbClr val="000000"/>
                </a:solidFill>
                <a:effectLst/>
                <a:uLnTx/>
                <a:uFillTx/>
                <a:ea typeface="Osaka"/>
              </a:rPr>
              <a:t>Vote </a:t>
            </a:r>
            <a:r>
              <a:rPr kumimoji="0" lang="en-ZA" sz="1600" i="0" u="none" strike="noStrike" kern="0" cap="none" spc="0" normalizeH="0" baseline="0" noProof="0" dirty="0" smtClean="0">
                <a:ln>
                  <a:noFill/>
                </a:ln>
                <a:solidFill>
                  <a:srgbClr val="000000"/>
                </a:solidFill>
                <a:effectLst/>
                <a:uLnTx/>
                <a:uFillTx/>
                <a:ea typeface="Osaka"/>
              </a:rPr>
              <a:t>37: Sport, Arts and Culture</a:t>
            </a:r>
            <a:endParaRPr lang="en-ZA" sz="1600" b="0" i="0" u="none" strike="noStrike" dirty="0">
              <a:solidFill>
                <a:srgbClr val="000000"/>
              </a:solidFill>
              <a:effectLst/>
            </a:endParaRPr>
          </a:p>
          <a:p>
            <a:pPr marR="0" lvl="0" algn="l" defTabSz="914400" rtl="0" eaLnBrk="0" fontAlgn="base" latinLnBrk="0" hangingPunct="0">
              <a:lnSpc>
                <a:spcPct val="100000"/>
              </a:lnSpc>
              <a:spcBef>
                <a:spcPct val="20000"/>
              </a:spcBef>
              <a:spcAft>
                <a:spcPct val="0"/>
              </a:spcAft>
              <a:buClrTx/>
              <a:buSzTx/>
              <a:tabLst>
                <a:tab pos="341313" algn="l"/>
              </a:tabLst>
              <a:defRPr/>
            </a:pPr>
            <a:endParaRPr lang="en-ZA" sz="1600" dirty="0">
              <a:solidFill>
                <a:srgbClr val="000000"/>
              </a:solidFill>
              <a:ea typeface="ＭＳ Ｐゴシック" pitchFamily="34" charset="-128"/>
              <a:cs typeface="Arial" panose="020B0604020202020204" pitchFamily="34" charset="0"/>
            </a:endParaRPr>
          </a:p>
        </p:txBody>
      </p:sp>
      <p:sp>
        <p:nvSpPr>
          <p:cNvPr id="6" name="Title 1"/>
          <p:cNvSpPr>
            <a:spLocks noGrp="1"/>
          </p:cNvSpPr>
          <p:nvPr>
            <p:ph type="title"/>
          </p:nvPr>
        </p:nvSpPr>
        <p:spPr/>
        <p:txBody>
          <a:bodyPr/>
          <a:lstStyle/>
          <a:p>
            <a:r>
              <a:rPr lang="en-ZA" dirty="0"/>
              <a:t>EDUCATION AND RELATED DEPARTMENTS</a:t>
            </a:r>
          </a:p>
        </p:txBody>
      </p:sp>
    </p:spTree>
    <p:extLst>
      <p:ext uri="{BB962C8B-B14F-4D97-AF65-F5344CB8AC3E}">
        <p14:creationId xmlns:p14="http://schemas.microsoft.com/office/powerpoint/2010/main" val="3918618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EDUCATION AND RELATED DEPARTMENTS</a:t>
            </a:r>
          </a:p>
        </p:txBody>
      </p:sp>
      <p:graphicFrame>
        <p:nvGraphicFramePr>
          <p:cNvPr id="3" name="Preschart2">
            <a:extLst>
              <a:ext uri="{FF2B5EF4-FFF2-40B4-BE49-F238E27FC236}">
                <a16:creationId xmlns:a16="http://schemas.microsoft.com/office/drawing/2014/main" id="{39B2B85E-35D3-5F74-F1C4-F134A10A4FB8}"/>
              </a:ext>
            </a:extLst>
          </p:cNvPr>
          <p:cNvGraphicFramePr>
            <a:graphicFrameLocks/>
          </p:cNvGraphicFramePr>
          <p:nvPr/>
        </p:nvGraphicFramePr>
        <p:xfrm>
          <a:off x="516540" y="1131184"/>
          <a:ext cx="8110920" cy="45956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670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reschart1">
            <a:extLst>
              <a:ext uri="{FF2B5EF4-FFF2-40B4-BE49-F238E27FC236}">
                <a16:creationId xmlns:a16="http://schemas.microsoft.com/office/drawing/2014/main" id="{B95B72E8-292C-E5F3-A132-E7866C738367}"/>
              </a:ext>
            </a:extLst>
          </p:cNvPr>
          <p:cNvGraphicFramePr>
            <a:graphicFrameLocks noGrp="1"/>
          </p:cNvGraphicFramePr>
          <p:nvPr>
            <p:ph idx="1"/>
          </p:nvPr>
        </p:nvGraphicFramePr>
        <p:xfrm>
          <a:off x="287338" y="1825625"/>
          <a:ext cx="8537575" cy="482123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9A565EFB-9764-266B-AA79-447E9ACB2687}"/>
              </a:ext>
            </a:extLst>
          </p:cNvPr>
          <p:cNvSpPr>
            <a:spLocks noGrp="1"/>
          </p:cNvSpPr>
          <p:nvPr>
            <p:ph type="title"/>
          </p:nvPr>
        </p:nvSpPr>
        <p:spPr>
          <a:xfrm>
            <a:off x="287338" y="620713"/>
            <a:ext cx="8537575" cy="944562"/>
          </a:xfrm>
        </p:spPr>
        <p:txBody>
          <a:bodyPr/>
          <a:lstStyle/>
          <a:p>
            <a:r>
              <a:rPr lang="en-ZA" dirty="0"/>
              <a:t>ADMINISTRATIVE SERVICES</a:t>
            </a:r>
          </a:p>
        </p:txBody>
      </p:sp>
    </p:spTree>
    <p:extLst>
      <p:ext uri="{BB962C8B-B14F-4D97-AF65-F5344CB8AC3E}">
        <p14:creationId xmlns:p14="http://schemas.microsoft.com/office/powerpoint/2010/main" val="1539730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EDUCATION AND RELATED DEPARTMENTS</a:t>
            </a:r>
          </a:p>
        </p:txBody>
      </p:sp>
      <p:graphicFrame>
        <p:nvGraphicFramePr>
          <p:cNvPr id="3" name="Table 2">
            <a:extLst>
              <a:ext uri="{FF2B5EF4-FFF2-40B4-BE49-F238E27FC236}">
                <a16:creationId xmlns:a16="http://schemas.microsoft.com/office/drawing/2014/main" id="{3D4A9537-2E8F-34D3-86CF-9DC6515A1B21}"/>
              </a:ext>
            </a:extLst>
          </p:cNvPr>
          <p:cNvGraphicFramePr>
            <a:graphicFrameLocks noGrp="1"/>
          </p:cNvGraphicFramePr>
          <p:nvPr>
            <p:extLst>
              <p:ext uri="{D42A27DB-BD31-4B8C-83A1-F6EECF244321}">
                <p14:modId xmlns:p14="http://schemas.microsoft.com/office/powerpoint/2010/main" val="1106255856"/>
              </p:ext>
            </p:extLst>
          </p:nvPr>
        </p:nvGraphicFramePr>
        <p:xfrm>
          <a:off x="381001" y="1940859"/>
          <a:ext cx="8443587" cy="1098590"/>
        </p:xfrm>
        <a:graphic>
          <a:graphicData uri="http://schemas.openxmlformats.org/drawingml/2006/table">
            <a:tbl>
              <a:tblPr/>
              <a:tblGrid>
                <a:gridCol w="213573">
                  <a:extLst>
                    <a:ext uri="{9D8B030D-6E8A-4147-A177-3AD203B41FA5}">
                      <a16:colId xmlns:a16="http://schemas.microsoft.com/office/drawing/2014/main" val="33170554"/>
                    </a:ext>
                  </a:extLst>
                </a:gridCol>
                <a:gridCol w="1077799">
                  <a:extLst>
                    <a:ext uri="{9D8B030D-6E8A-4147-A177-3AD203B41FA5}">
                      <a16:colId xmlns:a16="http://schemas.microsoft.com/office/drawing/2014/main" val="3257193677"/>
                    </a:ext>
                  </a:extLst>
                </a:gridCol>
                <a:gridCol w="655620">
                  <a:extLst>
                    <a:ext uri="{9D8B030D-6E8A-4147-A177-3AD203B41FA5}">
                      <a16:colId xmlns:a16="http://schemas.microsoft.com/office/drawing/2014/main" val="1553090715"/>
                    </a:ext>
                  </a:extLst>
                </a:gridCol>
                <a:gridCol w="655620">
                  <a:extLst>
                    <a:ext uri="{9D8B030D-6E8A-4147-A177-3AD203B41FA5}">
                      <a16:colId xmlns:a16="http://schemas.microsoft.com/office/drawing/2014/main" val="3426780893"/>
                    </a:ext>
                  </a:extLst>
                </a:gridCol>
                <a:gridCol w="586084">
                  <a:extLst>
                    <a:ext uri="{9D8B030D-6E8A-4147-A177-3AD203B41FA5}">
                      <a16:colId xmlns:a16="http://schemas.microsoft.com/office/drawing/2014/main" val="671762314"/>
                    </a:ext>
                  </a:extLst>
                </a:gridCol>
                <a:gridCol w="635752">
                  <a:extLst>
                    <a:ext uri="{9D8B030D-6E8A-4147-A177-3AD203B41FA5}">
                      <a16:colId xmlns:a16="http://schemas.microsoft.com/office/drawing/2014/main" val="1401359278"/>
                    </a:ext>
                  </a:extLst>
                </a:gridCol>
                <a:gridCol w="913894">
                  <a:extLst>
                    <a:ext uri="{9D8B030D-6E8A-4147-A177-3AD203B41FA5}">
                      <a16:colId xmlns:a16="http://schemas.microsoft.com/office/drawing/2014/main" val="3281037842"/>
                    </a:ext>
                  </a:extLst>
                </a:gridCol>
                <a:gridCol w="695354">
                  <a:extLst>
                    <a:ext uri="{9D8B030D-6E8A-4147-A177-3AD203B41FA5}">
                      <a16:colId xmlns:a16="http://schemas.microsoft.com/office/drawing/2014/main" val="219879350"/>
                    </a:ext>
                  </a:extLst>
                </a:gridCol>
                <a:gridCol w="993363">
                  <a:extLst>
                    <a:ext uri="{9D8B030D-6E8A-4147-A177-3AD203B41FA5}">
                      <a16:colId xmlns:a16="http://schemas.microsoft.com/office/drawing/2014/main" val="3592117292"/>
                    </a:ext>
                  </a:extLst>
                </a:gridCol>
                <a:gridCol w="993363">
                  <a:extLst>
                    <a:ext uri="{9D8B030D-6E8A-4147-A177-3AD203B41FA5}">
                      <a16:colId xmlns:a16="http://schemas.microsoft.com/office/drawing/2014/main" val="1584196137"/>
                    </a:ext>
                  </a:extLst>
                </a:gridCol>
                <a:gridCol w="526483">
                  <a:extLst>
                    <a:ext uri="{9D8B030D-6E8A-4147-A177-3AD203B41FA5}">
                      <a16:colId xmlns:a16="http://schemas.microsoft.com/office/drawing/2014/main" val="2655440081"/>
                    </a:ext>
                  </a:extLst>
                </a:gridCol>
                <a:gridCol w="496682">
                  <a:extLst>
                    <a:ext uri="{9D8B030D-6E8A-4147-A177-3AD203B41FA5}">
                      <a16:colId xmlns:a16="http://schemas.microsoft.com/office/drawing/2014/main" val="2164528576"/>
                    </a:ext>
                  </a:extLst>
                </a:gridCol>
              </a:tblGrid>
              <a:tr h="359139">
                <a:tc gridSpan="2">
                  <a:txBody>
                    <a:bodyPr/>
                    <a:lstStyle/>
                    <a:p>
                      <a:pPr algn="l" fontAlgn="b"/>
                      <a:r>
                        <a:rPr lang="en-ZA" sz="800" b="0" i="0" u="none" strike="noStrike" dirty="0">
                          <a:solidFill>
                            <a:srgbClr val="000000"/>
                          </a:solidFill>
                          <a:effectLst/>
                          <a:latin typeface="Arial Narrow" panose="020B0606020202030204" pitchFamily="34" charset="0"/>
                        </a:rPr>
                        <a:t>R million</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r" fontAlgn="b"/>
                      <a:r>
                        <a:rPr lang="en-ZA" sz="800" b="1" i="0" u="none" strike="noStrike" dirty="0">
                          <a:solidFill>
                            <a:srgbClr val="000000"/>
                          </a:solidFill>
                          <a:effectLst/>
                          <a:latin typeface="Arial Narrow" panose="020B0606020202030204" pitchFamily="34" charset="0"/>
                        </a:rPr>
                        <a:t> Main Appropriation </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Arial Narrow" panose="020B0606020202030204" pitchFamily="34" charset="0"/>
                        </a:rPr>
                        <a:t> Adjusted Appropriation  </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Arial Narrow" panose="020B0606020202030204" pitchFamily="34" charset="0"/>
                        </a:rPr>
                        <a:t>Available Budget</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Arial Narrow" panose="020B0606020202030204" pitchFamily="34" charset="0"/>
                        </a:rPr>
                        <a:t>Q3 Actual expenditure</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800" b="1" i="0" u="none" strike="noStrike" dirty="0">
                          <a:solidFill>
                            <a:srgbClr val="000000"/>
                          </a:solidFill>
                          <a:effectLst/>
                          <a:latin typeface="Arial Narrow" panose="020B0606020202030204" pitchFamily="34" charset="0"/>
                        </a:rPr>
                        <a:t>Expenditure as % of Available Budget</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Arial Narrow" panose="020B0606020202030204" pitchFamily="34" charset="0"/>
                        </a:rPr>
                        <a:t>Q3 Projected expenditure</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Arial Narrow" panose="020B0606020202030204" pitchFamily="34" charset="0"/>
                        </a:rPr>
                        <a:t>Variance from projected expenditure</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Arial Narrow" panose="020B0606020202030204" pitchFamily="34" charset="0"/>
                        </a:rPr>
                        <a:t>% Variance from projected expenditure</a:t>
                      </a:r>
                    </a:p>
                  </a:txBody>
                  <a:tcPr marL="0" marR="0" marT="0" marB="0" anchor="b">
                    <a:lnL>
                      <a:noFill/>
                    </a:lnL>
                    <a:lnR w="6350" cap="flat" cmpd="sng" algn="ctr">
                      <a:solidFill>
                        <a:srgbClr val="993300"/>
                      </a:solidFill>
                      <a:prstDash val="dash"/>
                      <a:round/>
                      <a:headEnd type="none" w="med" len="med"/>
                      <a:tailEnd type="none" w="med" len="med"/>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Arial Narrow" panose="020B0606020202030204" pitchFamily="34" charset="0"/>
                        </a:rPr>
                        <a:t>COVID-19 Spending</a:t>
                      </a:r>
                    </a:p>
                  </a:txBody>
                  <a:tcPr marL="0" marR="0" marT="0" marB="0" anchor="b">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800" b="1" i="0" u="none" strike="noStrike" dirty="0">
                          <a:solidFill>
                            <a:srgbClr val="000000"/>
                          </a:solidFill>
                          <a:effectLst/>
                          <a:latin typeface="Arial Narrow" panose="020B0606020202030204" pitchFamily="34" charset="0"/>
                        </a:rPr>
                        <a:t>Disaster Spending</a:t>
                      </a:r>
                    </a:p>
                  </a:txBody>
                  <a:tcPr marL="0" marR="0" marT="0" marB="0" anchor="b">
                    <a:lnL w="6350" cap="flat" cmpd="sng" algn="ctr">
                      <a:solidFill>
                        <a:srgbClr val="993300"/>
                      </a:solidFill>
                      <a:prstDash val="dash"/>
                      <a:round/>
                      <a:headEnd type="none" w="med" len="med"/>
                      <a:tailEnd type="none" w="med" len="med"/>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78450395"/>
                  </a:ext>
                </a:extLst>
              </a:tr>
              <a:tr h="129290">
                <a:tc>
                  <a:txBody>
                    <a:bodyPr/>
                    <a:lstStyle/>
                    <a:p>
                      <a:pPr algn="l" fontAlgn="t"/>
                      <a:r>
                        <a:rPr lang="en-ZA" sz="800" b="0" i="0" u="none" strike="noStrike" dirty="0">
                          <a:solidFill>
                            <a:srgbClr val="000000"/>
                          </a:solidFill>
                          <a:effectLst/>
                          <a:latin typeface="Arial Narrow" panose="020B0606020202030204" pitchFamily="34" charset="0"/>
                        </a:rPr>
                        <a:t>16</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n-ZA" sz="800" b="0" i="0" u="none" strike="noStrike" dirty="0">
                          <a:solidFill>
                            <a:srgbClr val="000000"/>
                          </a:solidFill>
                          <a:effectLst/>
                          <a:latin typeface="Arial Narrow" panose="020B0606020202030204" pitchFamily="34" charset="0"/>
                        </a:rPr>
                        <a:t>Basic Education</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29 560.2</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29 693.2</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29 693.2</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23 795.7</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80.1%</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24 562.2</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766.5</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3.1%</a:t>
                      </a:r>
                    </a:p>
                  </a:txBody>
                  <a:tcPr marL="0" marR="0" marT="0" marB="0">
                    <a:lnL>
                      <a:noFill/>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             0.0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t"/>
                      <a:r>
                        <a:rPr lang="en-ZA" sz="800" b="0" i="0" u="none" strike="noStrike" dirty="0">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11769426"/>
                  </a:ext>
                </a:extLst>
              </a:tr>
              <a:tr h="129290">
                <a:tc>
                  <a:txBody>
                    <a:bodyPr/>
                    <a:lstStyle/>
                    <a:p>
                      <a:pPr algn="l" fontAlgn="t"/>
                      <a:r>
                        <a:rPr lang="en-ZA" sz="800" b="0" i="0" u="none" strike="noStrike" dirty="0">
                          <a:solidFill>
                            <a:srgbClr val="000000"/>
                          </a:solidFill>
                          <a:effectLst/>
                          <a:latin typeface="Arial Narrow" panose="020B0606020202030204" pitchFamily="34" charset="0"/>
                        </a:rPr>
                        <a:t>17</a:t>
                      </a:r>
                    </a:p>
                  </a:txBody>
                  <a:tcPr marL="0" marR="0" marT="0" marB="0">
                    <a:lnL>
                      <a:noFill/>
                    </a:lnL>
                    <a:lnR>
                      <a:noFill/>
                    </a:lnR>
                    <a:lnT>
                      <a:noFill/>
                    </a:lnT>
                    <a:lnB>
                      <a:noFill/>
                    </a:lnB>
                    <a:solidFill>
                      <a:srgbClr val="FFFFFF"/>
                    </a:solidFill>
                  </a:tcPr>
                </a:tc>
                <a:tc>
                  <a:txBody>
                    <a:bodyPr/>
                    <a:lstStyle/>
                    <a:p>
                      <a:pPr algn="l" fontAlgn="t"/>
                      <a:r>
                        <a:rPr lang="en-ZA" sz="800" b="0" i="0" u="none" strike="noStrike" dirty="0">
                          <a:solidFill>
                            <a:srgbClr val="000000"/>
                          </a:solidFill>
                          <a:effectLst/>
                          <a:latin typeface="Arial Narrow" panose="020B0606020202030204" pitchFamily="34" charset="0"/>
                        </a:rPr>
                        <a:t>Higher Education and Training</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109 514.9</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109 737.6</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109 737.6</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101 060.2</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92.1%</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100 461.5</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-598.7</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-0.6%</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             0.1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dirty="0">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3271297716"/>
                  </a:ext>
                </a:extLst>
              </a:tr>
              <a:tr h="122107">
                <a:tc>
                  <a:txBody>
                    <a:bodyPr/>
                    <a:lstStyle/>
                    <a:p>
                      <a:pPr algn="l" fontAlgn="t"/>
                      <a:r>
                        <a:rPr lang="en-ZA" sz="800" b="0" i="0" u="none" strike="noStrike" dirty="0">
                          <a:solidFill>
                            <a:srgbClr val="000000"/>
                          </a:solidFill>
                          <a:effectLst/>
                          <a:latin typeface="Arial Narrow" panose="020B0606020202030204" pitchFamily="34" charset="0"/>
                        </a:rPr>
                        <a:t>31</a:t>
                      </a:r>
                    </a:p>
                  </a:txBody>
                  <a:tcPr marL="0" marR="0" marT="0" marB="0">
                    <a:lnL>
                      <a:noFill/>
                    </a:lnL>
                    <a:lnR>
                      <a:noFill/>
                    </a:lnR>
                    <a:lnT>
                      <a:noFill/>
                    </a:lnT>
                    <a:lnB>
                      <a:noFill/>
                    </a:lnB>
                    <a:solidFill>
                      <a:srgbClr val="FFFFFF"/>
                    </a:solidFill>
                  </a:tcPr>
                </a:tc>
                <a:tc>
                  <a:txBody>
                    <a:bodyPr/>
                    <a:lstStyle/>
                    <a:p>
                      <a:pPr algn="l" fontAlgn="t"/>
                      <a:r>
                        <a:rPr lang="en-ZA" sz="800" b="0" i="0" u="none" strike="noStrike" dirty="0">
                          <a:solidFill>
                            <a:srgbClr val="000000"/>
                          </a:solidFill>
                          <a:effectLst/>
                          <a:latin typeface="Arial Narrow" panose="020B0606020202030204" pitchFamily="34" charset="0"/>
                        </a:rPr>
                        <a:t>Employment and Labour</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3 956.0</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4 107.8</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4 107.8</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3 227.2</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78.6%</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2 881.0</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-346.3</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-12.0%</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             0.1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dirty="0">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3558572716"/>
                  </a:ext>
                </a:extLst>
              </a:tr>
              <a:tr h="122107">
                <a:tc>
                  <a:txBody>
                    <a:bodyPr/>
                    <a:lstStyle/>
                    <a:p>
                      <a:pPr algn="l" fontAlgn="t"/>
                      <a:r>
                        <a:rPr lang="en-ZA" sz="800" b="0" i="0" u="none" strike="noStrike" dirty="0">
                          <a:solidFill>
                            <a:srgbClr val="000000"/>
                          </a:solidFill>
                          <a:effectLst/>
                          <a:latin typeface="Arial Narrow" panose="020B0606020202030204" pitchFamily="34" charset="0"/>
                        </a:rPr>
                        <a:t>37</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800" b="0" i="0" u="none" strike="noStrike" dirty="0">
                          <a:solidFill>
                            <a:srgbClr val="000000"/>
                          </a:solidFill>
                          <a:effectLst/>
                          <a:latin typeface="Arial Narrow" panose="020B0606020202030204" pitchFamily="34" charset="0"/>
                        </a:rPr>
                        <a:t>Sports, Arts and Culture</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6 295.1</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6 305.5</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6 305.5</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4 620.8</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73.3%</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4 357.5</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-263.2</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-6.0%</a:t>
                      </a:r>
                    </a:p>
                  </a:txBody>
                  <a:tcPr marL="0" marR="0" marT="0" marB="0">
                    <a:lnL>
                      <a:noFill/>
                    </a:lnL>
                    <a:lnR w="6350" cap="flat" cmpd="sng" algn="ctr">
                      <a:solidFill>
                        <a:srgbClr val="993300"/>
                      </a:solidFill>
                      <a:prstDash val="dash"/>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             0.0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en-ZA" sz="800" b="0" i="0" u="none" strike="noStrike" dirty="0">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9013450"/>
                  </a:ext>
                </a:extLst>
              </a:tr>
              <a:tr h="122107">
                <a:tc gridSpan="2">
                  <a:txBody>
                    <a:bodyPr/>
                    <a:lstStyle/>
                    <a:p>
                      <a:pPr algn="l" fontAlgn="t"/>
                      <a:r>
                        <a:rPr lang="en-ZA" sz="800" b="1" i="0" u="none" strike="noStrike" dirty="0">
                          <a:solidFill>
                            <a:srgbClr val="000000"/>
                          </a:solidFill>
                          <a:effectLst/>
                          <a:latin typeface="Arial Narrow" panose="020B0606020202030204" pitchFamily="34" charset="0"/>
                        </a:rPr>
                        <a:t>Total </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r" fontAlgn="t"/>
                      <a:r>
                        <a:rPr lang="en-ZA" sz="800" b="1" i="0" u="none" strike="noStrike" dirty="0">
                          <a:solidFill>
                            <a:srgbClr val="000000"/>
                          </a:solidFill>
                          <a:effectLst/>
                          <a:latin typeface="Arial Narrow" panose="020B0606020202030204" pitchFamily="34" charset="0"/>
                        </a:rPr>
                        <a:t>149 326.2</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dirty="0">
                          <a:solidFill>
                            <a:srgbClr val="000000"/>
                          </a:solidFill>
                          <a:effectLst/>
                          <a:latin typeface="Arial Narrow" panose="020B0606020202030204" pitchFamily="34" charset="0"/>
                        </a:rPr>
                        <a:t>149 844.0</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dirty="0">
                          <a:solidFill>
                            <a:srgbClr val="000000"/>
                          </a:solidFill>
                          <a:effectLst/>
                          <a:latin typeface="Arial Narrow" panose="020B0606020202030204" pitchFamily="34" charset="0"/>
                        </a:rPr>
                        <a:t>149 844.0</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dirty="0">
                          <a:solidFill>
                            <a:srgbClr val="000000"/>
                          </a:solidFill>
                          <a:effectLst/>
                          <a:latin typeface="Arial Narrow" panose="020B0606020202030204" pitchFamily="34" charset="0"/>
                        </a:rPr>
                        <a:t>132 703.9</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dirty="0">
                          <a:solidFill>
                            <a:srgbClr val="000000"/>
                          </a:solidFill>
                          <a:effectLst/>
                          <a:latin typeface="Arial Narrow" panose="020B0606020202030204" pitchFamily="34" charset="0"/>
                        </a:rPr>
                        <a:t>88.6%</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dirty="0">
                          <a:solidFill>
                            <a:srgbClr val="000000"/>
                          </a:solidFill>
                          <a:effectLst/>
                          <a:latin typeface="Arial Narrow" panose="020B0606020202030204" pitchFamily="34" charset="0"/>
                        </a:rPr>
                        <a:t>132 262.2</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dirty="0">
                          <a:solidFill>
                            <a:srgbClr val="000000"/>
                          </a:solidFill>
                          <a:effectLst/>
                          <a:latin typeface="Arial Narrow" panose="020B0606020202030204" pitchFamily="34" charset="0"/>
                        </a:rPr>
                        <a:t>-441.7</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dirty="0">
                          <a:solidFill>
                            <a:srgbClr val="000000"/>
                          </a:solidFill>
                          <a:effectLst/>
                          <a:latin typeface="Arial Narrow" panose="020B0606020202030204" pitchFamily="34" charset="0"/>
                        </a:rPr>
                        <a:t>-0.3%</a:t>
                      </a:r>
                    </a:p>
                  </a:txBody>
                  <a:tcPr marL="0" marR="0" marT="0" marB="0">
                    <a:lnL>
                      <a:noFill/>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dirty="0">
                          <a:solidFill>
                            <a:srgbClr val="000000"/>
                          </a:solidFill>
                          <a:effectLst/>
                          <a:latin typeface="Arial Narrow" panose="020B0606020202030204" pitchFamily="34" charset="0"/>
                        </a:rPr>
                        <a:t>             0.2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2F2F2"/>
                    </a:solidFill>
                  </a:tcPr>
                </a:tc>
                <a:tc>
                  <a:txBody>
                    <a:bodyPr/>
                    <a:lstStyle/>
                    <a:p>
                      <a:pPr algn="r" fontAlgn="t"/>
                      <a:r>
                        <a:rPr lang="en-ZA" sz="800" b="1" i="0" u="none" strike="noStrike" dirty="0">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2F2F2"/>
                    </a:solidFill>
                  </a:tcPr>
                </a:tc>
                <a:extLst>
                  <a:ext uri="{0D108BD9-81ED-4DB2-BD59-A6C34878D82A}">
                    <a16:rowId xmlns:a16="http://schemas.microsoft.com/office/drawing/2014/main" val="4168671477"/>
                  </a:ext>
                </a:extLst>
              </a:tr>
            </a:tbl>
          </a:graphicData>
        </a:graphic>
      </p:graphicFrame>
    </p:spTree>
    <p:extLst>
      <p:ext uri="{BB962C8B-B14F-4D97-AF65-F5344CB8AC3E}">
        <p14:creationId xmlns:p14="http://schemas.microsoft.com/office/powerpoint/2010/main" val="1422678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VOTE 16: BASIC EDUCATION </a:t>
            </a:r>
            <a:endParaRPr lang="en-ZA" dirty="0"/>
          </a:p>
        </p:txBody>
      </p:sp>
      <p:sp>
        <p:nvSpPr>
          <p:cNvPr id="3" name="Content Placeholder 2"/>
          <p:cNvSpPr>
            <a:spLocks noGrp="1"/>
          </p:cNvSpPr>
          <p:nvPr>
            <p:ph idx="1"/>
          </p:nvPr>
        </p:nvSpPr>
        <p:spPr/>
        <p:txBody>
          <a:bodyPr>
            <a:noAutofit/>
          </a:bodyPr>
          <a:lstStyle/>
          <a:p>
            <a:pPr marL="0" marR="0" lvl="0" indent="0" algn="l" defTabSz="914400" rtl="0" eaLnBrk="1" fontAlgn="auto" latinLnBrk="0" hangingPunct="1">
              <a:spcBef>
                <a:spcPts val="300"/>
              </a:spcBef>
              <a:spcAft>
                <a:spcPts val="300"/>
              </a:spcAft>
              <a:buClrTx/>
              <a:buSzTx/>
              <a:buFontTx/>
              <a:buNone/>
              <a:tabLst/>
              <a:defRPr/>
            </a:pPr>
            <a:r>
              <a:rPr lang="en-GB" sz="1600" dirty="0">
                <a:solidFill>
                  <a:srgbClr val="000000"/>
                </a:solidFill>
                <a:cs typeface="Times New Roman" panose="02020603050405020304" pitchFamily="18" charset="0"/>
              </a:rPr>
              <a:t>The department spent R23.8 billion or 80.1 per cent of the available budget which equates to </a:t>
            </a:r>
            <a:r>
              <a:rPr lang="en-GB" sz="1600" dirty="0" smtClean="0">
                <a:solidFill>
                  <a:srgbClr val="000000"/>
                </a:solidFill>
                <a:cs typeface="Times New Roman" panose="02020603050405020304" pitchFamily="18" charset="0"/>
              </a:rPr>
              <a:t>R766.5 million </a:t>
            </a:r>
            <a:r>
              <a:rPr lang="en-GB" sz="1600" dirty="0">
                <a:solidFill>
                  <a:srgbClr val="000000"/>
                </a:solidFill>
                <a:cs typeface="Times New Roman" panose="02020603050405020304" pitchFamily="18" charset="0"/>
              </a:rPr>
              <a:t>or 3.1 per cent lower than projected spending of R24.6 billion. </a:t>
            </a:r>
            <a:r>
              <a:rPr lang="en-ZA" sz="1600" dirty="0">
                <a:solidFill>
                  <a:srgbClr val="000000"/>
                </a:solidFill>
                <a:cs typeface="Times New Roman" panose="02020603050405020304" pitchFamily="18" charset="0"/>
              </a:rPr>
              <a:t> </a:t>
            </a:r>
          </a:p>
          <a:p>
            <a:pPr algn="just">
              <a:spcBef>
                <a:spcPts val="300"/>
              </a:spcBef>
              <a:spcAft>
                <a:spcPts val="300"/>
              </a:spcAft>
            </a:pPr>
            <a:r>
              <a:rPr lang="en-GB" sz="1600" b="1" dirty="0">
                <a:effectLst/>
                <a:ea typeface="Calibri" panose="020F0502020204030204" pitchFamily="34" charset="0"/>
              </a:rPr>
              <a:t>Programme 2: Curriculum Policy, Support and Monitoring:</a:t>
            </a:r>
            <a:r>
              <a:rPr lang="en-GB" sz="1600" dirty="0">
                <a:effectLst/>
                <a:ea typeface="Calibri" panose="020F0502020204030204" pitchFamily="34" charset="0"/>
              </a:rPr>
              <a:t> Spending is lower than projected by R195.2 million or 8.0 per cent, mainly under goods and services, as the</a:t>
            </a:r>
            <a:r>
              <a:rPr lang="en-ZA" sz="1600" dirty="0">
                <a:effectLst/>
                <a:ea typeface="Calibri" panose="020F0502020204030204" pitchFamily="34" charset="0"/>
              </a:rPr>
              <a:t> department is still waiting for invoices for the printing and delivery of the first volume of  Workbooks. This spending will be realised in the fourth quarter.</a:t>
            </a:r>
          </a:p>
          <a:p>
            <a:pPr algn="just">
              <a:spcBef>
                <a:spcPts val="300"/>
              </a:spcBef>
              <a:spcAft>
                <a:spcPts val="300"/>
              </a:spcAft>
            </a:pPr>
            <a:r>
              <a:rPr lang="en-ZA" sz="1600" b="1" dirty="0">
                <a:effectLst/>
                <a:ea typeface="Calibri" panose="020F0502020204030204" pitchFamily="34" charset="0"/>
              </a:rPr>
              <a:t>Programme 4: Planning, Information and Assessment</a:t>
            </a:r>
            <a:r>
              <a:rPr lang="en-ZA" sz="1600" dirty="0">
                <a:effectLst/>
                <a:ea typeface="Calibri" panose="020F0502020204030204" pitchFamily="34" charset="0"/>
              </a:rPr>
              <a:t>: Spending is lower than projected by </a:t>
            </a:r>
            <a:r>
              <a:rPr lang="en-ZA" sz="1600" dirty="0" smtClean="0">
                <a:effectLst/>
                <a:ea typeface="Calibri" panose="020F0502020204030204" pitchFamily="34" charset="0"/>
              </a:rPr>
              <a:t>R564.3 million </a:t>
            </a:r>
            <a:r>
              <a:rPr lang="en-ZA" sz="1600" dirty="0">
                <a:effectLst/>
                <a:ea typeface="Calibri" panose="020F0502020204030204" pitchFamily="34" charset="0"/>
              </a:rPr>
              <a:t>or 4.4 per cent, mainly under payments for capital assets in the school infrastructure backlogs grant (the department received fewer invoices than anticipated) and transfers and subsidies (</a:t>
            </a:r>
            <a:r>
              <a:rPr lang="en-GB" sz="1600" dirty="0">
                <a:effectLst/>
                <a:ea typeface="Calibri" panose="020F0502020204030204" pitchFamily="34" charset="0"/>
              </a:rPr>
              <a:t>due to the withholding of transfers Mpumalanga due to low spending) under the </a:t>
            </a:r>
            <a:r>
              <a:rPr lang="en-GB" sz="1600" i="1" dirty="0">
                <a:effectLst/>
                <a:ea typeface="Calibri" panose="020F0502020204030204" pitchFamily="34" charset="0"/>
              </a:rPr>
              <a:t>education infrastructure grant</a:t>
            </a:r>
            <a:r>
              <a:rPr lang="en-GB" sz="1600" dirty="0">
                <a:effectLst/>
                <a:ea typeface="Calibri" panose="020F0502020204030204" pitchFamily="34" charset="0"/>
              </a:rPr>
              <a:t>). </a:t>
            </a:r>
            <a:endParaRPr lang="en-ZA" sz="1600" dirty="0">
              <a:effectLst/>
              <a:ea typeface="Calibri" panose="020F0502020204030204" pitchFamily="34" charset="0"/>
            </a:endParaRPr>
          </a:p>
          <a:p>
            <a:endParaRPr lang="en-ZA" dirty="0"/>
          </a:p>
        </p:txBody>
      </p:sp>
    </p:spTree>
    <p:extLst>
      <p:ext uri="{BB962C8B-B14F-4D97-AF65-F5344CB8AC3E}">
        <p14:creationId xmlns:p14="http://schemas.microsoft.com/office/powerpoint/2010/main" val="1013117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VOTE 17: HIGHER EDUCATION &amp; TRAINING</a:t>
            </a:r>
            <a:endParaRPr lang="en-ZA" dirty="0"/>
          </a:p>
        </p:txBody>
      </p:sp>
      <p:sp>
        <p:nvSpPr>
          <p:cNvPr id="3" name="Content Placeholder 2"/>
          <p:cNvSpPr>
            <a:spLocks noGrp="1"/>
          </p:cNvSpPr>
          <p:nvPr>
            <p:ph idx="1"/>
          </p:nvPr>
        </p:nvSpPr>
        <p:spPr/>
        <p:txBody>
          <a:bodyPr>
            <a:noAutofit/>
          </a:bodyPr>
          <a:lstStyle/>
          <a:p>
            <a:pPr marL="0" indent="0" algn="just">
              <a:spcBef>
                <a:spcPts val="300"/>
              </a:spcBef>
              <a:spcAft>
                <a:spcPts val="300"/>
              </a:spcAft>
              <a:buNone/>
            </a:pPr>
            <a:r>
              <a:rPr lang="en-GB" sz="1600" dirty="0">
                <a:cs typeface="Times New Roman" panose="02020603050405020304" pitchFamily="18" charset="0"/>
              </a:rPr>
              <a:t>The Department spent R101.1 billion which is 92.1 per cent of the available budget. This is </a:t>
            </a:r>
            <a:r>
              <a:rPr lang="en-GB" sz="1600" dirty="0" smtClean="0">
                <a:cs typeface="Times New Roman" panose="02020603050405020304" pitchFamily="18" charset="0"/>
              </a:rPr>
              <a:t>R598.7 million </a:t>
            </a:r>
            <a:r>
              <a:rPr lang="en-GB" sz="1600" dirty="0">
                <a:cs typeface="Times New Roman" panose="02020603050405020304" pitchFamily="18" charset="0"/>
              </a:rPr>
              <a:t>or 0.6 per cent higher than projected. </a:t>
            </a:r>
            <a:endParaRPr lang="en-ZA" sz="1600" dirty="0">
              <a:cs typeface="Times New Roman" panose="02020603050405020304" pitchFamily="18" charset="0"/>
            </a:endParaRPr>
          </a:p>
          <a:p>
            <a:pPr algn="just">
              <a:spcBef>
                <a:spcPts val="300"/>
              </a:spcBef>
              <a:spcAft>
                <a:spcPts val="300"/>
              </a:spcAft>
              <a:tabLst>
                <a:tab pos="90170" algn="l"/>
                <a:tab pos="6570980" algn="l"/>
              </a:tabLst>
            </a:pPr>
            <a:r>
              <a:rPr lang="en-GB" sz="1600" b="1" i="1" dirty="0">
                <a:effectLst/>
                <a:ea typeface="Calibri" panose="020F0502020204030204" pitchFamily="34" charset="0"/>
              </a:rPr>
              <a:t>Programme 1: Administration</a:t>
            </a:r>
            <a:r>
              <a:rPr lang="en-GB" sz="1600" b="1" dirty="0">
                <a:effectLst/>
                <a:ea typeface="Calibri" panose="020F0502020204030204" pitchFamily="34" charset="0"/>
              </a:rPr>
              <a:t> – </a:t>
            </a:r>
            <a:r>
              <a:rPr lang="en-GB" sz="1600" b="0" dirty="0">
                <a:effectLst/>
                <a:ea typeface="Calibri" panose="020F0502020204030204" pitchFamily="34" charset="0"/>
              </a:rPr>
              <a:t>Spending is lower than projected by R23.6 million or 6.8 per cent, mainly</a:t>
            </a:r>
            <a:r>
              <a:rPr lang="en-GB" sz="1600" b="1" dirty="0">
                <a:effectLst/>
                <a:ea typeface="Calibri" panose="020F0502020204030204" pitchFamily="34" charset="0"/>
              </a:rPr>
              <a:t> </a:t>
            </a:r>
            <a:r>
              <a:rPr lang="en-GB" sz="1600" b="0" dirty="0">
                <a:effectLst/>
                <a:ea typeface="Calibri" panose="020F0502020204030204" pitchFamily="34" charset="0"/>
              </a:rPr>
              <a:t>under compensation of employees because of vacant posts not filled as expected due to the length of time required to sift through the high number of applications received, and under goods and services as invoices for travel and subsistence were received later than expected for processing.</a:t>
            </a:r>
            <a:endParaRPr lang="en-ZA" sz="1600" b="1" dirty="0">
              <a:effectLst/>
              <a:ea typeface="Calibri" panose="020F0502020204030204" pitchFamily="34" charset="0"/>
            </a:endParaRPr>
          </a:p>
          <a:p>
            <a:pPr algn="just">
              <a:spcBef>
                <a:spcPts val="300"/>
              </a:spcBef>
              <a:spcAft>
                <a:spcPts val="300"/>
              </a:spcAft>
              <a:tabLst>
                <a:tab pos="90170" algn="l"/>
                <a:tab pos="6570980" algn="l"/>
              </a:tabLst>
            </a:pPr>
            <a:r>
              <a:rPr lang="en-GB" sz="1600" b="1" i="1" dirty="0">
                <a:effectLst/>
                <a:ea typeface="Calibri" panose="020F0502020204030204" pitchFamily="34" charset="0"/>
              </a:rPr>
              <a:t>Programme 2: Planning, Policy and Strategy</a:t>
            </a:r>
            <a:r>
              <a:rPr lang="en-GB" sz="1600" b="1" dirty="0">
                <a:effectLst/>
                <a:ea typeface="Calibri" panose="020F0502020204030204" pitchFamily="34" charset="0"/>
              </a:rPr>
              <a:t> – </a:t>
            </a:r>
            <a:r>
              <a:rPr lang="en-GB" sz="1600" b="0" dirty="0">
                <a:effectLst/>
                <a:ea typeface="Calibri" panose="020F0502020204030204" pitchFamily="34" charset="0"/>
              </a:rPr>
              <a:t>Spending is R1.8 billion or 337 per cent higher than projected, mainly due to earlier than expected approval by the Minister for the department to release the infrastructure and efficiency funds to universities and TVET to institutions who met the criteria (submission of their procurement strategy, implementation plan and institutional capacity assessment). </a:t>
            </a:r>
            <a:endParaRPr lang="en-GB" sz="1600" b="0" dirty="0" smtClean="0">
              <a:effectLst/>
              <a:ea typeface="Calibri" panose="020F0502020204030204" pitchFamily="34" charset="0"/>
            </a:endParaRPr>
          </a:p>
          <a:p>
            <a:pPr algn="just">
              <a:spcBef>
                <a:spcPts val="300"/>
              </a:spcBef>
              <a:spcAft>
                <a:spcPts val="300"/>
              </a:spcAft>
            </a:pPr>
            <a:r>
              <a:rPr lang="en-GB" sz="1600" b="1" i="1" dirty="0">
                <a:ea typeface="Calibri" panose="020F0502020204030204" pitchFamily="34" charset="0"/>
                <a:cs typeface="Times New Roman" panose="02020603050405020304" pitchFamily="18" charset="0"/>
              </a:rPr>
              <a:t>Programme 3: University Education</a:t>
            </a:r>
            <a:r>
              <a:rPr lang="en-GB" sz="1600" b="1" dirty="0">
                <a:ea typeface="Calibri" panose="020F0502020204030204" pitchFamily="34" charset="0"/>
                <a:cs typeface="Times New Roman" panose="02020603050405020304" pitchFamily="18" charset="0"/>
              </a:rPr>
              <a:t> –</a:t>
            </a:r>
            <a:r>
              <a:rPr lang="en-GB" sz="1600" dirty="0">
                <a:ea typeface="Calibri" panose="020F0502020204030204" pitchFamily="34" charset="0"/>
                <a:cs typeface="Times New Roman" panose="02020603050405020304" pitchFamily="18" charset="0"/>
              </a:rPr>
              <a:t> Spending is </a:t>
            </a:r>
            <a:r>
              <a:rPr lang="en-ZA" sz="1600" dirty="0">
                <a:ea typeface="Calibri" panose="020F0502020204030204" pitchFamily="34" charset="0"/>
                <a:cs typeface="Times New Roman" panose="02020603050405020304" pitchFamily="18" charset="0"/>
              </a:rPr>
              <a:t>R1.2 billion or 1.4 per cent lower than projected due to delays in the transfer payments to Higher Education Institutions for the earmarked grants as progress reports were not timeously received. </a:t>
            </a:r>
          </a:p>
          <a:p>
            <a:pPr algn="just">
              <a:spcBef>
                <a:spcPts val="300"/>
              </a:spcBef>
              <a:spcAft>
                <a:spcPts val="300"/>
              </a:spcAft>
            </a:pPr>
            <a:r>
              <a:rPr lang="en-ZA" sz="1600" b="1" i="1" dirty="0">
                <a:ea typeface="Calibri" panose="020F0502020204030204" pitchFamily="34" charset="0"/>
                <a:cs typeface="Times New Roman" panose="02020603050405020304" pitchFamily="18" charset="0"/>
              </a:rPr>
              <a:t>Programme 5: Skills Development</a:t>
            </a:r>
            <a:r>
              <a:rPr lang="en-ZA" sz="1600" dirty="0">
                <a:ea typeface="Calibri" panose="020F0502020204030204" pitchFamily="34" charset="0"/>
                <a:cs typeface="Times New Roman" panose="02020603050405020304" pitchFamily="18" charset="0"/>
              </a:rPr>
              <a:t> – Spending is higher than anticipated by R93.3 million or </a:t>
            </a:r>
            <a:r>
              <a:rPr lang="en-ZA" sz="1600" dirty="0" smtClean="0">
                <a:ea typeface="Calibri" panose="020F0502020204030204" pitchFamily="34" charset="0"/>
                <a:cs typeface="Times New Roman" panose="02020603050405020304" pitchFamily="18" charset="0"/>
              </a:rPr>
              <a:t>42.2 per </a:t>
            </a:r>
            <a:r>
              <a:rPr lang="en-ZA" sz="1600" dirty="0">
                <a:ea typeface="Calibri" panose="020F0502020204030204" pitchFamily="34" charset="0"/>
                <a:cs typeface="Times New Roman" panose="02020603050405020304" pitchFamily="18" charset="0"/>
              </a:rPr>
              <a:t>cent mainly because the transfer payment of R100 million to the National Skills Fund for the Presidential Youth Employment Intervention (PYEI) was brought forward to quarter 3 as the revised proposal for the PYEI project piloting a performance model for demand-led skills training was accepted.  </a:t>
            </a:r>
          </a:p>
          <a:p>
            <a:pPr algn="just">
              <a:spcBef>
                <a:spcPts val="300"/>
              </a:spcBef>
              <a:spcAft>
                <a:spcPts val="300"/>
              </a:spcAft>
              <a:tabLst>
                <a:tab pos="90170" algn="l"/>
                <a:tab pos="6570980" algn="l"/>
              </a:tabLst>
            </a:pPr>
            <a:endParaRPr lang="en-ZA" sz="1600" b="1" dirty="0">
              <a:effectLst/>
              <a:ea typeface="Calibri" panose="020F0502020204030204" pitchFamily="34" charset="0"/>
            </a:endParaRPr>
          </a:p>
          <a:p>
            <a:endParaRPr lang="en-ZA" dirty="0"/>
          </a:p>
        </p:txBody>
      </p:sp>
    </p:spTree>
    <p:extLst>
      <p:ext uri="{BB962C8B-B14F-4D97-AF65-F5344CB8AC3E}">
        <p14:creationId xmlns:p14="http://schemas.microsoft.com/office/powerpoint/2010/main" val="1545279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VOTE 31: EMPLOYMENT AND LABOUR</a:t>
            </a:r>
            <a:endParaRPr lang="en-ZA" dirty="0"/>
          </a:p>
        </p:txBody>
      </p:sp>
      <p:sp>
        <p:nvSpPr>
          <p:cNvPr id="3" name="Content Placeholder 2"/>
          <p:cNvSpPr>
            <a:spLocks noGrp="1"/>
          </p:cNvSpPr>
          <p:nvPr>
            <p:ph idx="1"/>
          </p:nvPr>
        </p:nvSpPr>
        <p:spPr/>
        <p:txBody>
          <a:bodyPr>
            <a:noAutofit/>
          </a:bodyPr>
          <a:lstStyle/>
          <a:p>
            <a:pPr marL="0" indent="0">
              <a:spcBef>
                <a:spcPts val="300"/>
              </a:spcBef>
              <a:spcAft>
                <a:spcPts val="300"/>
              </a:spcAft>
              <a:buNone/>
            </a:pPr>
            <a:r>
              <a:rPr lang="en-GB" sz="1600" dirty="0">
                <a:cs typeface="Times New Roman" panose="02020603050405020304" pitchFamily="18" charset="0"/>
              </a:rPr>
              <a:t>The Department spent R3.2 billion or 78.6 per cent of the available budget. This equates to R346.3 million or 12 per cent higher than the projected spending of R2.9 billion</a:t>
            </a:r>
            <a:r>
              <a:rPr lang="en-US" sz="1600" dirty="0">
                <a:effectLst/>
                <a:ea typeface="Calibri" panose="020F0502020204030204" pitchFamily="34" charset="0"/>
                <a:cs typeface="Times New Roman" panose="02020603050405020304" pitchFamily="18" charset="0"/>
              </a:rPr>
              <a:t>. </a:t>
            </a:r>
            <a:r>
              <a:rPr lang="en-GB" sz="1600" dirty="0">
                <a:effectLst/>
                <a:ea typeface="Calibri" panose="020F0502020204030204" pitchFamily="34" charset="0"/>
                <a:cs typeface="Times New Roman" panose="02020603050405020304" pitchFamily="18" charset="0"/>
              </a:rPr>
              <a:t> </a:t>
            </a:r>
          </a:p>
          <a:p>
            <a:pPr algn="just">
              <a:spcBef>
                <a:spcPts val="300"/>
              </a:spcBef>
              <a:spcAft>
                <a:spcPts val="300"/>
              </a:spcAft>
            </a:pPr>
            <a:r>
              <a:rPr lang="en-GB" sz="1600" b="1" i="1" dirty="0">
                <a:effectLst/>
                <a:ea typeface="Calibri" panose="020F0502020204030204" pitchFamily="34" charset="0"/>
              </a:rPr>
              <a:t>Programme 3: Public Employment Services </a:t>
            </a:r>
            <a:r>
              <a:rPr lang="en-GB" sz="1600" dirty="0">
                <a:effectLst/>
                <a:ea typeface="Calibri" panose="020F0502020204030204" pitchFamily="34" charset="0"/>
              </a:rPr>
              <a:t>– </a:t>
            </a:r>
            <a:r>
              <a:rPr lang="en-GB" sz="1600" dirty="0">
                <a:ea typeface="Calibri" panose="020F0502020204030204" pitchFamily="34" charset="0"/>
              </a:rPr>
              <a:t>Higher than p</a:t>
            </a:r>
            <a:r>
              <a:rPr lang="en-GB" sz="1600" dirty="0">
                <a:effectLst/>
                <a:ea typeface="Calibri" panose="020F0502020204030204" pitchFamily="34" charset="0"/>
              </a:rPr>
              <a:t>rojected spending by R109.8 million or 16.6 per cent mainly due to an earlier transfer to GTAC of R103.8 million for the Presidential Youth Employment Initiative Phase 3; and the </a:t>
            </a:r>
            <a:r>
              <a:rPr lang="en-GB" sz="1600" dirty="0">
                <a:solidFill>
                  <a:srgbClr val="000000"/>
                </a:solidFill>
                <a:effectLst/>
                <a:ea typeface="Calibri" panose="020F0502020204030204" pitchFamily="34" charset="0"/>
              </a:rPr>
              <a:t>appointment of officials and interns within the programme. Spending on goods and services was higher than projected due to travel and subsistence for advocacy </a:t>
            </a:r>
            <a:r>
              <a:rPr lang="en-GB" sz="1600" dirty="0">
                <a:effectLst/>
                <a:ea typeface="Calibri" panose="020F0502020204030204" pitchFamily="34" charset="0"/>
              </a:rPr>
              <a:t>campaigns and meetings in provinces which was under-budgeted given the rising cost of fuel.</a:t>
            </a:r>
            <a:endParaRPr lang="en-ZA" sz="1600" dirty="0">
              <a:effectLst/>
              <a:ea typeface="Calibri" panose="020F0502020204030204" pitchFamily="34" charset="0"/>
            </a:endParaRPr>
          </a:p>
          <a:p>
            <a:pPr algn="just">
              <a:spcBef>
                <a:spcPts val="300"/>
              </a:spcBef>
              <a:spcAft>
                <a:spcPts val="300"/>
              </a:spcAft>
            </a:pPr>
            <a:r>
              <a:rPr lang="en-GB" sz="1600" b="1" i="1" dirty="0">
                <a:effectLst/>
                <a:ea typeface="Calibri" panose="020F0502020204030204" pitchFamily="34" charset="0"/>
              </a:rPr>
              <a:t>Programme 4: Labour Policy and Industrial Relations </a:t>
            </a:r>
            <a:r>
              <a:rPr lang="en-GB" sz="1600" i="1" dirty="0">
                <a:effectLst/>
                <a:ea typeface="Calibri" panose="020F0502020204030204" pitchFamily="34" charset="0"/>
              </a:rPr>
              <a:t>- </a:t>
            </a:r>
            <a:r>
              <a:rPr lang="en-GB" sz="1600" dirty="0">
                <a:effectLst/>
                <a:ea typeface="Calibri" panose="020F0502020204030204" pitchFamily="34" charset="0"/>
              </a:rPr>
              <a:t>Higher than projected spending by </a:t>
            </a:r>
            <a:r>
              <a:rPr lang="en-GB" sz="1600" dirty="0" smtClean="0">
                <a:effectLst/>
                <a:ea typeface="Calibri" panose="020F0502020204030204" pitchFamily="34" charset="0"/>
              </a:rPr>
              <a:t>R269 million </a:t>
            </a:r>
            <a:r>
              <a:rPr lang="en-GB" sz="1600" dirty="0">
                <a:effectLst/>
                <a:ea typeface="Calibri" panose="020F0502020204030204" pitchFamily="34" charset="0"/>
              </a:rPr>
              <a:t>or 25.9 per cent is mainly as the result of an earlier than anticipated transfer of R261.6 million to the CCMA in December which was only scheduled to take place in January 2023. The request was made by the CCMA to accommodate their Dec/Jan leave schedule. The transfer to NEDLAC was higher than projected by R10 million due to an earlier drawdown so that the Presidential Climate Commission could proceed with its work.</a:t>
            </a:r>
            <a:endParaRPr lang="en-ZA" sz="1600" dirty="0">
              <a:effectLst/>
              <a:ea typeface="Calibri" panose="020F0502020204030204" pitchFamily="34" charset="0"/>
            </a:endParaRPr>
          </a:p>
          <a:p>
            <a:endParaRPr lang="en-ZA" dirty="0"/>
          </a:p>
        </p:txBody>
      </p:sp>
    </p:spTree>
    <p:extLst>
      <p:ext uri="{BB962C8B-B14F-4D97-AF65-F5344CB8AC3E}">
        <p14:creationId xmlns:p14="http://schemas.microsoft.com/office/powerpoint/2010/main" val="130304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VOTE 37: SPORT, ARTS AND CULTURE </a:t>
            </a:r>
            <a:endParaRPr lang="en-ZA" dirty="0"/>
          </a:p>
        </p:txBody>
      </p:sp>
      <p:sp>
        <p:nvSpPr>
          <p:cNvPr id="3" name="Content Placeholder 2"/>
          <p:cNvSpPr>
            <a:spLocks noGrp="1"/>
          </p:cNvSpPr>
          <p:nvPr>
            <p:ph idx="1"/>
          </p:nvPr>
        </p:nvSpPr>
        <p:spPr/>
        <p:txBody>
          <a:bodyPr>
            <a:noAutofit/>
          </a:bodyPr>
          <a:lstStyle/>
          <a:p>
            <a:pPr marL="0" indent="0">
              <a:spcBef>
                <a:spcPts val="300"/>
              </a:spcBef>
              <a:spcAft>
                <a:spcPts val="300"/>
              </a:spcAft>
              <a:buNone/>
            </a:pPr>
            <a:r>
              <a:rPr lang="en-GB" sz="1600" dirty="0">
                <a:cs typeface="Times New Roman" panose="02020603050405020304" pitchFamily="18" charset="0"/>
              </a:rPr>
              <a:t>The Department spent R4.6 billion or 73.3 per cent of its available budget of R6.3 billion with higher than projected spending by 6 per cent (R263.2 million) against projections of R4.4 billion. </a:t>
            </a:r>
          </a:p>
          <a:p>
            <a:pPr algn="just">
              <a:spcBef>
                <a:spcPts val="300"/>
              </a:spcBef>
              <a:spcAft>
                <a:spcPts val="300"/>
              </a:spcAft>
            </a:pPr>
            <a:r>
              <a:rPr lang="en-GB" sz="1600" b="1" i="1" dirty="0">
                <a:effectLst/>
                <a:ea typeface="Calibri" panose="020F0502020204030204" pitchFamily="34" charset="0"/>
                <a:cs typeface="Times New Roman" panose="02020603050405020304" pitchFamily="18" charset="0"/>
              </a:rPr>
              <a:t>Programme 1: Administration- </a:t>
            </a:r>
            <a:r>
              <a:rPr lang="en-GB" sz="1600" dirty="0">
                <a:effectLst/>
                <a:ea typeface="Calibri" panose="020F0502020204030204" pitchFamily="34" charset="0"/>
                <a:cs typeface="Times New Roman" panose="02020603050405020304" pitchFamily="18" charset="0"/>
              </a:rPr>
              <a:t>Spending is higher than projected by R19.1 million or 5.3 per cent mainly driven by higher spending on </a:t>
            </a:r>
            <a:r>
              <a:rPr lang="en-GB" sz="1600" dirty="0">
                <a:solidFill>
                  <a:srgbClr val="000000"/>
                </a:solidFill>
                <a:effectLst/>
                <a:ea typeface="Calibri" panose="020F0502020204030204" pitchFamily="34" charset="0"/>
                <a:cs typeface="Times New Roman" panose="02020603050405020304" pitchFamily="18" charset="0"/>
              </a:rPr>
              <a:t>goods and services for the payment of invoices for state owned leases from DPW&amp;I which is higher because of escalation of municipal rates. The department will need to reprioritise funding to this item when closing the financial year.</a:t>
            </a:r>
            <a:endParaRPr lang="en-ZA" sz="1600" dirty="0">
              <a:effectLst/>
              <a:ea typeface="Calibri" panose="020F0502020204030204" pitchFamily="34" charset="0"/>
              <a:cs typeface="Times New Roman" panose="02020603050405020304" pitchFamily="18" charset="0"/>
            </a:endParaRPr>
          </a:p>
          <a:p>
            <a:pPr algn="just">
              <a:spcBef>
                <a:spcPts val="300"/>
              </a:spcBef>
              <a:spcAft>
                <a:spcPts val="300"/>
              </a:spcAft>
            </a:pPr>
            <a:r>
              <a:rPr lang="en-GB" sz="1600" b="1" i="1" dirty="0">
                <a:effectLst/>
                <a:ea typeface="Calibri" panose="020F0502020204030204" pitchFamily="34" charset="0"/>
                <a:cs typeface="Times New Roman" panose="02020603050405020304" pitchFamily="18" charset="0"/>
              </a:rPr>
              <a:t>Programme 3: Arts and Culture Promotion and Development -</a:t>
            </a:r>
            <a:r>
              <a:rPr lang="en-GB" sz="1600" b="0" dirty="0">
                <a:effectLst/>
                <a:ea typeface="Calibri" panose="020F0502020204030204" pitchFamily="34" charset="0"/>
              </a:rPr>
              <a:t>Spending exceeded projections by R212.3 million or 18.9 per cent because of </a:t>
            </a:r>
            <a:r>
              <a:rPr lang="en-GB" sz="1600" b="0" dirty="0">
                <a:solidFill>
                  <a:srgbClr val="000000"/>
                </a:solidFill>
                <a:effectLst/>
                <a:ea typeface="Calibri" panose="020F0502020204030204" pitchFamily="34" charset="0"/>
              </a:rPr>
              <a:t>higher </a:t>
            </a:r>
            <a:r>
              <a:rPr lang="en-GB" sz="1600" b="0" dirty="0">
                <a:effectLst/>
                <a:ea typeface="Calibri" panose="020F0502020204030204" pitchFamily="34" charset="0"/>
              </a:rPr>
              <a:t>than projected spending on goods and services on contractors due to payments of claims from DIRCO to service providers implementing the SA/Tanzania seasons celebrations in Tanzania. Higher spending on transfers and subsidies is because of overdue transfers made to Community arts development and Local market development &amp; promotion beneficiaries after finalisation of MOAs; an unscheduled transfer to the South African State Theatre due to the entity experiencing cashflow constraints; and  transfer made to NFVF, NAC and  SAHRA for the implementation of Phase 3 of the Presidential Employment Initiative</a:t>
            </a:r>
            <a:endParaRPr lang="en-ZA" sz="1600" b="1" dirty="0">
              <a:effectLst/>
              <a:ea typeface="Calibri" panose="020F0502020204030204" pitchFamily="34" charset="0"/>
            </a:endParaRPr>
          </a:p>
          <a:p>
            <a:endParaRPr lang="en-ZA" dirty="0"/>
          </a:p>
        </p:txBody>
      </p:sp>
    </p:spTree>
    <p:extLst>
      <p:ext uri="{BB962C8B-B14F-4D97-AF65-F5344CB8AC3E}">
        <p14:creationId xmlns:p14="http://schemas.microsoft.com/office/powerpoint/2010/main" val="1492522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7337E7-6FB0-7D06-8393-DD7CC8CB3AA0}"/>
              </a:ext>
            </a:extLst>
          </p:cNvPr>
          <p:cNvSpPr>
            <a:spLocks noGrp="1"/>
          </p:cNvSpPr>
          <p:nvPr>
            <p:ph idx="1"/>
          </p:nvPr>
        </p:nvSpPr>
        <p:spPr/>
        <p:txBody>
          <a:bodyPr>
            <a:noAutofit/>
          </a:bodyPr>
          <a:lstStyle/>
          <a:p>
            <a:pPr algn="just">
              <a:spcBef>
                <a:spcPts val="300"/>
              </a:spcBef>
              <a:spcAft>
                <a:spcPts val="300"/>
              </a:spcAft>
            </a:pPr>
            <a:r>
              <a:rPr lang="en-GB" sz="1600" b="1" i="1" dirty="0">
                <a:effectLst/>
                <a:ea typeface="Calibri" panose="020F0502020204030204" pitchFamily="34" charset="0"/>
              </a:rPr>
              <a:t>Programme 4: Heritage Promotion and Preservation - </a:t>
            </a:r>
            <a:r>
              <a:rPr lang="en-GB" sz="1600" b="0" dirty="0">
                <a:effectLst/>
                <a:ea typeface="Calibri" panose="020F0502020204030204" pitchFamily="34" charset="0"/>
              </a:rPr>
              <a:t>Spending was higher than projected by R51.6 million or 2.6 per cent due to higher spending on goods and services on payments to contractors: to interview and conduct research on Living Human Treasures, write scholarly chapters and printing of the Books </a:t>
            </a:r>
            <a:r>
              <a:rPr lang="en-GB" sz="1600" dirty="0">
                <a:ea typeface="Calibri" panose="020F0502020204030204" pitchFamily="34" charset="0"/>
              </a:rPr>
              <a:t>P</a:t>
            </a:r>
            <a:r>
              <a:rPr lang="en-GB" sz="1600" b="0" dirty="0">
                <a:effectLst/>
                <a:ea typeface="Calibri" panose="020F0502020204030204" pitchFamily="34" charset="0"/>
              </a:rPr>
              <a:t>roject; for procurement of ICT equipment and installation of the OR Tambo Library which includes developing digital content about the life of OR Tambo, the handover event for Winnie Mandela Clinic to the Free State Province and the hosting of the National Workshop for the Repatriation of Human Remains. Higher spending on transfers and subsidies is due to a transfer made to Freedom Park for the operational cost of </a:t>
            </a:r>
            <a:r>
              <a:rPr lang="en-GB" sz="1600" b="0" dirty="0" err="1">
                <a:effectLst/>
                <a:ea typeface="Calibri" panose="020F0502020204030204" pitchFamily="34" charset="0"/>
              </a:rPr>
              <a:t>Lilliesleaf</a:t>
            </a:r>
            <a:r>
              <a:rPr lang="en-GB" sz="1600" b="0" dirty="0">
                <a:effectLst/>
                <a:ea typeface="Calibri" panose="020F0502020204030204" pitchFamily="34" charset="0"/>
              </a:rPr>
              <a:t> Museum.</a:t>
            </a:r>
            <a:endParaRPr lang="en-ZA" sz="1600" b="1" dirty="0">
              <a:effectLst/>
              <a:ea typeface="Calibri" panose="020F0502020204030204" pitchFamily="34" charset="0"/>
            </a:endParaRPr>
          </a:p>
          <a:p>
            <a:endParaRPr lang="en-US" dirty="0"/>
          </a:p>
        </p:txBody>
      </p:sp>
      <p:sp>
        <p:nvSpPr>
          <p:cNvPr id="4" name="Title 1">
            <a:extLst>
              <a:ext uri="{FF2B5EF4-FFF2-40B4-BE49-F238E27FC236}">
                <a16:creationId xmlns:a16="http://schemas.microsoft.com/office/drawing/2014/main" id="{41F7A204-5251-FE5A-937E-AA5C48F4DF7D}"/>
              </a:ext>
            </a:extLst>
          </p:cNvPr>
          <p:cNvSpPr>
            <a:spLocks noGrp="1"/>
          </p:cNvSpPr>
          <p:nvPr>
            <p:ph type="title"/>
          </p:nvPr>
        </p:nvSpPr>
        <p:spPr>
          <a:xfrm>
            <a:off x="287338" y="620713"/>
            <a:ext cx="8537575" cy="944562"/>
          </a:xfrm>
        </p:spPr>
        <p:txBody>
          <a:bodyPr/>
          <a:lstStyle/>
          <a:p>
            <a:r>
              <a:rPr lang="en-US" dirty="0"/>
              <a:t>VOTE 37: SPORT, ARTS AND CULTURE (2) </a:t>
            </a:r>
            <a:endParaRPr lang="en-ZA" dirty="0"/>
          </a:p>
        </p:txBody>
      </p:sp>
    </p:spTree>
    <p:extLst>
      <p:ext uri="{BB962C8B-B14F-4D97-AF65-F5344CB8AC3E}">
        <p14:creationId xmlns:p14="http://schemas.microsoft.com/office/powerpoint/2010/main" val="1082610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b="1" kern="1200">
                <a:solidFill>
                  <a:schemeClr val="bg2"/>
                </a:solidFill>
                <a:latin typeface="Arial Bold Italic" pitchFamily="1"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8CC9CFB-5521-4678-B011-3614EFC0CBEB}" type="slidenum">
              <a:rPr lang="en-US" smtClean="0">
                <a:solidFill>
                  <a:srgbClr val="808080"/>
                </a:solidFill>
              </a:rPr>
              <a:pPr>
                <a:defRPr/>
              </a:pPr>
              <a:t>36</a:t>
            </a:fld>
            <a:endParaRPr lang="en-US" sz="1400" b="0" dirty="0">
              <a:solidFill>
                <a:srgbClr val="000000"/>
              </a:solidFill>
              <a:latin typeface="Arial"/>
            </a:endParaRPr>
          </a:p>
        </p:txBody>
      </p:sp>
      <p:sp>
        <p:nvSpPr>
          <p:cNvPr id="5" name="TextBox 4">
            <a:extLst>
              <a:ext uri="{FF2B5EF4-FFF2-40B4-BE49-F238E27FC236}">
                <a16:creationId xmlns:a16="http://schemas.microsoft.com/office/drawing/2014/main" id="{8645B206-6982-7B8B-AC8E-F5C59E08BBC7}"/>
              </a:ext>
            </a:extLst>
          </p:cNvPr>
          <p:cNvSpPr txBox="1"/>
          <p:nvPr/>
        </p:nvSpPr>
        <p:spPr>
          <a:xfrm>
            <a:off x="430306" y="1665441"/>
            <a:ext cx="6427694" cy="929485"/>
          </a:xfrm>
          <a:prstGeom prst="rect">
            <a:avLst/>
          </a:prstGeom>
          <a:noFill/>
        </p:spPr>
        <p:txBody>
          <a:bodyPr wrap="square">
            <a:spAutoFit/>
          </a:bodyPr>
          <a:lstStyle/>
          <a:p>
            <a:pPr marL="179388" indent="-179388" eaLnBrk="0" fontAlgn="base" hangingPunct="0">
              <a:spcBef>
                <a:spcPct val="20000"/>
              </a:spcBef>
              <a:spcAft>
                <a:spcPct val="0"/>
              </a:spcAft>
              <a:buFontTx/>
              <a:buChar char="•"/>
              <a:defRPr/>
            </a:pPr>
            <a:r>
              <a:rPr lang="en-ZA" sz="1600" dirty="0">
                <a:solidFill>
                  <a:srgbClr val="000000"/>
                </a:solidFill>
              </a:rPr>
              <a:t>Vote </a:t>
            </a:r>
            <a:r>
              <a:rPr lang="en-ZA" sz="1600" dirty="0" smtClean="0">
                <a:solidFill>
                  <a:srgbClr val="000000"/>
                </a:solidFill>
              </a:rPr>
              <a:t>18: Health</a:t>
            </a:r>
            <a:endParaRPr lang="en-ZA" sz="1600" dirty="0">
              <a:solidFill>
                <a:srgbClr val="000000"/>
              </a:solidFill>
            </a:endParaRPr>
          </a:p>
          <a:p>
            <a:pPr marL="179388" indent="-179388" eaLnBrk="0" fontAlgn="base" hangingPunct="0">
              <a:spcBef>
                <a:spcPct val="20000"/>
              </a:spcBef>
              <a:spcAft>
                <a:spcPct val="0"/>
              </a:spcAft>
              <a:buFontTx/>
              <a:buChar char="•"/>
              <a:defRPr/>
            </a:pPr>
            <a:r>
              <a:rPr kumimoji="0" lang="en-GB" sz="1600" i="0" u="none" strike="noStrike" kern="0" cap="none" spc="0" normalizeH="0" baseline="0" noProof="0" dirty="0">
                <a:ln>
                  <a:noFill/>
                </a:ln>
                <a:solidFill>
                  <a:srgbClr val="000000"/>
                </a:solidFill>
                <a:effectLst/>
                <a:uLnTx/>
                <a:uFillTx/>
                <a:ea typeface="Osaka"/>
              </a:rPr>
              <a:t>Vote </a:t>
            </a:r>
            <a:r>
              <a:rPr kumimoji="0" lang="en-GB" sz="1600" i="0" u="none" strike="noStrike" kern="0" cap="none" spc="0" normalizeH="0" baseline="0" noProof="0" dirty="0" smtClean="0">
                <a:ln>
                  <a:noFill/>
                </a:ln>
                <a:solidFill>
                  <a:srgbClr val="000000"/>
                </a:solidFill>
                <a:effectLst/>
                <a:uLnTx/>
                <a:uFillTx/>
                <a:ea typeface="Osaka"/>
              </a:rPr>
              <a:t>19: Social Development</a:t>
            </a:r>
            <a:endParaRPr lang="en-GB" sz="1600" b="0" i="0" u="none" strike="noStrike" dirty="0">
              <a:solidFill>
                <a:srgbClr val="000000"/>
              </a:solidFill>
              <a:effectLst/>
            </a:endParaRPr>
          </a:p>
          <a:p>
            <a:pPr marR="0" lvl="0" algn="l" defTabSz="914400" rtl="0" eaLnBrk="0" fontAlgn="base" latinLnBrk="0" hangingPunct="0">
              <a:lnSpc>
                <a:spcPct val="100000"/>
              </a:lnSpc>
              <a:spcBef>
                <a:spcPct val="20000"/>
              </a:spcBef>
              <a:spcAft>
                <a:spcPct val="0"/>
              </a:spcAft>
              <a:buClrTx/>
              <a:buSzTx/>
              <a:tabLst>
                <a:tab pos="341313" algn="l"/>
              </a:tabLst>
              <a:defRPr/>
            </a:pPr>
            <a:endParaRPr lang="en-ZA" sz="1600" dirty="0">
              <a:solidFill>
                <a:srgbClr val="000000"/>
              </a:solidFill>
              <a:ea typeface="ＭＳ Ｐゴシック" pitchFamily="34" charset="-128"/>
              <a:cs typeface="Arial" panose="020B0604020202020204" pitchFamily="34" charset="0"/>
            </a:endParaRPr>
          </a:p>
        </p:txBody>
      </p:sp>
      <p:sp>
        <p:nvSpPr>
          <p:cNvPr id="7" name="Title 1"/>
          <p:cNvSpPr>
            <a:spLocks noGrp="1"/>
          </p:cNvSpPr>
          <p:nvPr>
            <p:ph type="title"/>
          </p:nvPr>
        </p:nvSpPr>
        <p:spPr/>
        <p:txBody>
          <a:bodyPr/>
          <a:lstStyle/>
          <a:p>
            <a:r>
              <a:rPr lang="en-US" dirty="0"/>
              <a:t>HEALTH AND SOCIAL DEVELOPMENT</a:t>
            </a:r>
            <a:endParaRPr lang="en-ZA" dirty="0"/>
          </a:p>
        </p:txBody>
      </p:sp>
    </p:spTree>
    <p:extLst>
      <p:ext uri="{BB962C8B-B14F-4D97-AF65-F5344CB8AC3E}">
        <p14:creationId xmlns:p14="http://schemas.microsoft.com/office/powerpoint/2010/main" val="372747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AND SOCIAL DEVELOPMENT</a:t>
            </a:r>
            <a:endParaRPr lang="en-ZA" dirty="0"/>
          </a:p>
        </p:txBody>
      </p:sp>
      <p:graphicFrame>
        <p:nvGraphicFramePr>
          <p:cNvPr id="3" name="Preschart3">
            <a:extLst>
              <a:ext uri="{FF2B5EF4-FFF2-40B4-BE49-F238E27FC236}">
                <a16:creationId xmlns:a16="http://schemas.microsoft.com/office/drawing/2014/main" id="{00000000-0008-0000-0200-00000C000000}"/>
              </a:ext>
            </a:extLst>
          </p:cNvPr>
          <p:cNvGraphicFramePr>
            <a:graphicFrameLocks/>
          </p:cNvGraphicFramePr>
          <p:nvPr/>
        </p:nvGraphicFramePr>
        <p:xfrm>
          <a:off x="498356" y="1133745"/>
          <a:ext cx="8147287" cy="4590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2183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8F53FAF-A002-B94F-6A43-C0054294C4A0}"/>
              </a:ext>
            </a:extLst>
          </p:cNvPr>
          <p:cNvGraphicFramePr>
            <a:graphicFrameLocks noGrp="1"/>
          </p:cNvGraphicFramePr>
          <p:nvPr>
            <p:extLst>
              <p:ext uri="{D42A27DB-BD31-4B8C-83A1-F6EECF244321}">
                <p14:modId xmlns:p14="http://schemas.microsoft.com/office/powerpoint/2010/main" val="2950589430"/>
              </p:ext>
            </p:extLst>
          </p:nvPr>
        </p:nvGraphicFramePr>
        <p:xfrm>
          <a:off x="336176" y="1990163"/>
          <a:ext cx="8443587" cy="926204"/>
        </p:xfrm>
        <a:graphic>
          <a:graphicData uri="http://schemas.openxmlformats.org/drawingml/2006/table">
            <a:tbl>
              <a:tblPr/>
              <a:tblGrid>
                <a:gridCol w="213573">
                  <a:extLst>
                    <a:ext uri="{9D8B030D-6E8A-4147-A177-3AD203B41FA5}">
                      <a16:colId xmlns:a16="http://schemas.microsoft.com/office/drawing/2014/main" val="1276895036"/>
                    </a:ext>
                  </a:extLst>
                </a:gridCol>
                <a:gridCol w="1077799">
                  <a:extLst>
                    <a:ext uri="{9D8B030D-6E8A-4147-A177-3AD203B41FA5}">
                      <a16:colId xmlns:a16="http://schemas.microsoft.com/office/drawing/2014/main" val="201419009"/>
                    </a:ext>
                  </a:extLst>
                </a:gridCol>
                <a:gridCol w="655620">
                  <a:extLst>
                    <a:ext uri="{9D8B030D-6E8A-4147-A177-3AD203B41FA5}">
                      <a16:colId xmlns:a16="http://schemas.microsoft.com/office/drawing/2014/main" val="2450040707"/>
                    </a:ext>
                  </a:extLst>
                </a:gridCol>
                <a:gridCol w="655620">
                  <a:extLst>
                    <a:ext uri="{9D8B030D-6E8A-4147-A177-3AD203B41FA5}">
                      <a16:colId xmlns:a16="http://schemas.microsoft.com/office/drawing/2014/main" val="895091484"/>
                    </a:ext>
                  </a:extLst>
                </a:gridCol>
                <a:gridCol w="586084">
                  <a:extLst>
                    <a:ext uri="{9D8B030D-6E8A-4147-A177-3AD203B41FA5}">
                      <a16:colId xmlns:a16="http://schemas.microsoft.com/office/drawing/2014/main" val="542948928"/>
                    </a:ext>
                  </a:extLst>
                </a:gridCol>
                <a:gridCol w="635752">
                  <a:extLst>
                    <a:ext uri="{9D8B030D-6E8A-4147-A177-3AD203B41FA5}">
                      <a16:colId xmlns:a16="http://schemas.microsoft.com/office/drawing/2014/main" val="371229528"/>
                    </a:ext>
                  </a:extLst>
                </a:gridCol>
                <a:gridCol w="913894">
                  <a:extLst>
                    <a:ext uri="{9D8B030D-6E8A-4147-A177-3AD203B41FA5}">
                      <a16:colId xmlns:a16="http://schemas.microsoft.com/office/drawing/2014/main" val="862611614"/>
                    </a:ext>
                  </a:extLst>
                </a:gridCol>
                <a:gridCol w="695354">
                  <a:extLst>
                    <a:ext uri="{9D8B030D-6E8A-4147-A177-3AD203B41FA5}">
                      <a16:colId xmlns:a16="http://schemas.microsoft.com/office/drawing/2014/main" val="2016200558"/>
                    </a:ext>
                  </a:extLst>
                </a:gridCol>
                <a:gridCol w="993363">
                  <a:extLst>
                    <a:ext uri="{9D8B030D-6E8A-4147-A177-3AD203B41FA5}">
                      <a16:colId xmlns:a16="http://schemas.microsoft.com/office/drawing/2014/main" val="2430313860"/>
                    </a:ext>
                  </a:extLst>
                </a:gridCol>
                <a:gridCol w="993363">
                  <a:extLst>
                    <a:ext uri="{9D8B030D-6E8A-4147-A177-3AD203B41FA5}">
                      <a16:colId xmlns:a16="http://schemas.microsoft.com/office/drawing/2014/main" val="4196791946"/>
                    </a:ext>
                  </a:extLst>
                </a:gridCol>
                <a:gridCol w="526483">
                  <a:extLst>
                    <a:ext uri="{9D8B030D-6E8A-4147-A177-3AD203B41FA5}">
                      <a16:colId xmlns:a16="http://schemas.microsoft.com/office/drawing/2014/main" val="4156399158"/>
                    </a:ext>
                  </a:extLst>
                </a:gridCol>
                <a:gridCol w="496682">
                  <a:extLst>
                    <a:ext uri="{9D8B030D-6E8A-4147-A177-3AD203B41FA5}">
                      <a16:colId xmlns:a16="http://schemas.microsoft.com/office/drawing/2014/main" val="754062480"/>
                    </a:ext>
                  </a:extLst>
                </a:gridCol>
              </a:tblGrid>
              <a:tr h="308860">
                <a:tc gridSpan="2">
                  <a:txBody>
                    <a:bodyPr/>
                    <a:lstStyle/>
                    <a:p>
                      <a:pPr algn="l" fontAlgn="b"/>
                      <a:r>
                        <a:rPr lang="en-ZA" sz="800" b="0" i="0" u="none" strike="noStrike">
                          <a:solidFill>
                            <a:srgbClr val="000000"/>
                          </a:solidFill>
                          <a:effectLst/>
                          <a:latin typeface="Arial Narrow" panose="020B0606020202030204" pitchFamily="34" charset="0"/>
                        </a:rPr>
                        <a:t>R million</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r" fontAlgn="b"/>
                      <a:r>
                        <a:rPr lang="en-ZA" sz="800" b="1" i="0" u="none" strike="noStrike">
                          <a:solidFill>
                            <a:srgbClr val="000000"/>
                          </a:solidFill>
                          <a:effectLst/>
                          <a:latin typeface="Arial Narrow" panose="020B0606020202030204" pitchFamily="34" charset="0"/>
                        </a:rPr>
                        <a:t> Main Appropriation </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dirty="0">
                          <a:solidFill>
                            <a:srgbClr val="000000"/>
                          </a:solidFill>
                          <a:effectLst/>
                          <a:latin typeface="Arial Narrow" panose="020B0606020202030204" pitchFamily="34" charset="0"/>
                        </a:rPr>
                        <a:t> Adjusted Appropriation  </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Available Budget</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Q3 Actual expenditure</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800" b="1" i="0" u="none" strike="noStrike">
                          <a:solidFill>
                            <a:srgbClr val="000000"/>
                          </a:solidFill>
                          <a:effectLst/>
                          <a:latin typeface="Arial Narrow" panose="020B0606020202030204" pitchFamily="34" charset="0"/>
                        </a:rPr>
                        <a:t>Expenditure as % of Available Budget</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Q3 Projected expenditure</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Variance from projected expenditure</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 Variance from projected expenditure</a:t>
                      </a:r>
                    </a:p>
                  </a:txBody>
                  <a:tcPr marL="0" marR="0" marT="0" marB="0" anchor="b">
                    <a:lnL>
                      <a:noFill/>
                    </a:lnL>
                    <a:lnR w="6350" cap="flat" cmpd="sng" algn="ctr">
                      <a:solidFill>
                        <a:srgbClr val="993300"/>
                      </a:solidFill>
                      <a:prstDash val="dash"/>
                      <a:round/>
                      <a:headEnd type="none" w="med" len="med"/>
                      <a:tailEnd type="none" w="med" len="med"/>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COVID-19 Spending</a:t>
                      </a:r>
                    </a:p>
                  </a:txBody>
                  <a:tcPr marL="0" marR="0" marT="0" marB="0" anchor="b">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800" b="1" i="0" u="none" strike="noStrike">
                          <a:solidFill>
                            <a:srgbClr val="000000"/>
                          </a:solidFill>
                          <a:effectLst/>
                          <a:latin typeface="Arial Narrow" panose="020B0606020202030204" pitchFamily="34" charset="0"/>
                        </a:rPr>
                        <a:t>Disaster Spending</a:t>
                      </a:r>
                    </a:p>
                  </a:txBody>
                  <a:tcPr marL="0" marR="0" marT="0" marB="0" anchor="b">
                    <a:lnL w="6350" cap="flat" cmpd="sng" algn="ctr">
                      <a:solidFill>
                        <a:srgbClr val="993300"/>
                      </a:solidFill>
                      <a:prstDash val="dash"/>
                      <a:round/>
                      <a:headEnd type="none" w="med" len="med"/>
                      <a:tailEnd type="none" w="med" len="med"/>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3518941"/>
                  </a:ext>
                </a:extLst>
              </a:tr>
              <a:tr h="129290">
                <a:tc>
                  <a:txBody>
                    <a:bodyPr/>
                    <a:lstStyle/>
                    <a:p>
                      <a:pPr algn="l" fontAlgn="t"/>
                      <a:r>
                        <a:rPr lang="en-ZA" sz="800" b="0" i="0" u="none" strike="noStrike">
                          <a:solidFill>
                            <a:srgbClr val="000000"/>
                          </a:solidFill>
                          <a:effectLst/>
                          <a:latin typeface="Arial Narrow" panose="020B0606020202030204" pitchFamily="34" charset="0"/>
                        </a:rPr>
                        <a:t>18</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Health</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64 531.0</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64 555.7</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64 555.7</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45 918.5</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71.1%</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46 525.9</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607.4</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1.3%</a:t>
                      </a:r>
                    </a:p>
                  </a:txBody>
                  <a:tcPr marL="0" marR="0" marT="0" marB="0">
                    <a:lnL>
                      <a:noFill/>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18.4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8722095"/>
                  </a:ext>
                </a:extLst>
              </a:tr>
              <a:tr h="122107">
                <a:tc>
                  <a:txBody>
                    <a:bodyPr/>
                    <a:lstStyle/>
                    <a:p>
                      <a:pPr algn="l" fontAlgn="t"/>
                      <a:r>
                        <a:rPr lang="en-ZA" sz="800" b="0" i="0" u="none" strike="noStrike">
                          <a:solidFill>
                            <a:srgbClr val="000000"/>
                          </a:solidFill>
                          <a:effectLst/>
                          <a:latin typeface="Arial Narrow" panose="020B0606020202030204" pitchFamily="34" charset="0"/>
                        </a:rPr>
                        <a:t>19</a:t>
                      </a:r>
                    </a:p>
                  </a:txBody>
                  <a:tcPr marL="0" marR="0" marT="0" marB="0">
                    <a:lnL>
                      <a:noFill/>
                    </a:lnL>
                    <a:lnR>
                      <a:noFill/>
                    </a:lnR>
                    <a:lnT>
                      <a:noFill/>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Social Development</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257 001.4</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251 554.9</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251 554.9</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179 538.9</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71.4%</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181 440.9</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1 902.0</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1.0%</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21 245.5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2499322880"/>
                  </a:ext>
                </a:extLst>
              </a:tr>
              <a:tr h="241342">
                <a:tc>
                  <a:txBody>
                    <a:bodyPr/>
                    <a:lstStyle/>
                    <a:p>
                      <a:pPr algn="l" fontAlgn="t"/>
                      <a:r>
                        <a:rPr lang="en-ZA" sz="800" b="0" i="0" u="none" strike="noStrike">
                          <a:solidFill>
                            <a:srgbClr val="000000"/>
                          </a:solidFill>
                          <a:effectLst/>
                          <a:latin typeface="Arial Narrow" panose="020B0606020202030204" pitchFamily="34" charset="0"/>
                        </a:rPr>
                        <a:t>20</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800" b="0" i="0" u="none" strike="noStrike">
                          <a:solidFill>
                            <a:srgbClr val="000000"/>
                          </a:solidFill>
                          <a:effectLst/>
                          <a:latin typeface="Arial Narrow" panose="020B0606020202030204" pitchFamily="34" charset="0"/>
                        </a:rPr>
                        <a:t>Women, Youth and Persons with Disabilities</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987.3</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991.7</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991.7</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862.6</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87.0%</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867.3</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4.7</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0.5%</a:t>
                      </a:r>
                    </a:p>
                  </a:txBody>
                  <a:tcPr marL="0" marR="0" marT="0" marB="0">
                    <a:lnL>
                      <a:noFill/>
                    </a:lnL>
                    <a:lnR w="6350" cap="flat" cmpd="sng" algn="ctr">
                      <a:solidFill>
                        <a:srgbClr val="993300"/>
                      </a:solidFill>
                      <a:prstDash val="dash"/>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48760250"/>
                  </a:ext>
                </a:extLst>
              </a:tr>
              <a:tr h="122107">
                <a:tc gridSpan="2">
                  <a:txBody>
                    <a:bodyPr/>
                    <a:lstStyle/>
                    <a:p>
                      <a:pPr algn="l" fontAlgn="t"/>
                      <a:r>
                        <a:rPr lang="en-ZA" sz="800" b="1" i="0" u="none" strike="noStrike">
                          <a:solidFill>
                            <a:srgbClr val="000000"/>
                          </a:solidFill>
                          <a:effectLst/>
                          <a:latin typeface="Arial Narrow" panose="020B0606020202030204" pitchFamily="34" charset="0"/>
                        </a:rPr>
                        <a:t>Total </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r" fontAlgn="t"/>
                      <a:r>
                        <a:rPr lang="en-ZA" sz="800" b="1" i="0" u="none" strike="noStrike">
                          <a:solidFill>
                            <a:srgbClr val="000000"/>
                          </a:solidFill>
                          <a:effectLst/>
                          <a:latin typeface="Arial Narrow" panose="020B0606020202030204" pitchFamily="34" charset="0"/>
                        </a:rPr>
                        <a:t>322 519.6</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317 102.3</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317 102.3</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226 320.0</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71.4%</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228 834.1</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2 514.2</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1.1%</a:t>
                      </a:r>
                    </a:p>
                  </a:txBody>
                  <a:tcPr marL="0" marR="0" marT="0" marB="0">
                    <a:lnL>
                      <a:noFill/>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    21 263.9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2F2F2"/>
                    </a:solidFill>
                  </a:tcPr>
                </a:tc>
                <a:tc>
                  <a:txBody>
                    <a:bodyPr/>
                    <a:lstStyle/>
                    <a:p>
                      <a:pPr algn="r" fontAlgn="t"/>
                      <a:r>
                        <a:rPr lang="en-ZA" sz="800" b="1" i="0" u="none" strike="noStrike" dirty="0">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2F2F2"/>
                    </a:solidFill>
                  </a:tcPr>
                </a:tc>
                <a:extLst>
                  <a:ext uri="{0D108BD9-81ED-4DB2-BD59-A6C34878D82A}">
                    <a16:rowId xmlns:a16="http://schemas.microsoft.com/office/drawing/2014/main" val="1326964846"/>
                  </a:ext>
                </a:extLst>
              </a:tr>
            </a:tbl>
          </a:graphicData>
        </a:graphic>
      </p:graphicFrame>
      <p:sp>
        <p:nvSpPr>
          <p:cNvPr id="5" name="Title 1"/>
          <p:cNvSpPr>
            <a:spLocks noGrp="1"/>
          </p:cNvSpPr>
          <p:nvPr>
            <p:ph type="title"/>
          </p:nvPr>
        </p:nvSpPr>
        <p:spPr>
          <a:xfrm>
            <a:off x="288099" y="620038"/>
            <a:ext cx="8536487" cy="945715"/>
          </a:xfrm>
        </p:spPr>
        <p:txBody>
          <a:bodyPr/>
          <a:lstStyle/>
          <a:p>
            <a:r>
              <a:rPr lang="en-US" dirty="0"/>
              <a:t>HEALTH AND SOCIAL DEVELOPMENT</a:t>
            </a:r>
            <a:endParaRPr lang="en-ZA" dirty="0"/>
          </a:p>
        </p:txBody>
      </p:sp>
    </p:spTree>
    <p:extLst>
      <p:ext uri="{BB962C8B-B14F-4D97-AF65-F5344CB8AC3E}">
        <p14:creationId xmlns:p14="http://schemas.microsoft.com/office/powerpoint/2010/main" val="1199945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VOTE 18:  HEALTH</a:t>
            </a:r>
            <a:endParaRPr lang="en-ZA" dirty="0"/>
          </a:p>
        </p:txBody>
      </p:sp>
      <p:sp>
        <p:nvSpPr>
          <p:cNvPr id="3" name="Content Placeholder 2"/>
          <p:cNvSpPr>
            <a:spLocks noGrp="1"/>
          </p:cNvSpPr>
          <p:nvPr>
            <p:ph idx="1"/>
          </p:nvPr>
        </p:nvSpPr>
        <p:spPr/>
        <p:txBody>
          <a:bodyPr>
            <a:noAutofit/>
          </a:bodyPr>
          <a:lstStyle/>
          <a:p>
            <a:pPr marL="0" indent="0">
              <a:spcBef>
                <a:spcPts val="300"/>
              </a:spcBef>
              <a:spcAft>
                <a:spcPts val="300"/>
              </a:spcAft>
              <a:buNone/>
            </a:pPr>
            <a:r>
              <a:rPr lang="en-US" sz="1600" b="1" i="1" dirty="0" err="1" smtClean="0"/>
              <a:t>Programme</a:t>
            </a:r>
            <a:r>
              <a:rPr lang="en-US" sz="1600" b="1" i="1" dirty="0" smtClean="0"/>
              <a:t> </a:t>
            </a:r>
            <a:r>
              <a:rPr lang="en-US" sz="1600" b="1" i="1" dirty="0"/>
              <a:t>3: Communicable and Non-communicable diseases</a:t>
            </a:r>
          </a:p>
          <a:p>
            <a:pPr marL="0" indent="0" algn="just">
              <a:spcBef>
                <a:spcPts val="300"/>
              </a:spcBef>
              <a:spcAft>
                <a:spcPts val="300"/>
              </a:spcAft>
              <a:buNone/>
            </a:pPr>
            <a:r>
              <a:rPr lang="en-US" sz="1600" dirty="0"/>
              <a:t>Spending is R18.5 billion or 68.8 per cent of R26.9 billion of the available budget. This is lower than projected spending by R425.7 million. However, if the department continues to spend at the current rate, it could underspend by R2.2 billion by end of the financial year. The largest contributor to this low spending is the COVID-19 vaccines </a:t>
            </a:r>
            <a:r>
              <a:rPr lang="en-US" sz="1600" dirty="0" err="1"/>
              <a:t>programme</a:t>
            </a:r>
            <a:r>
              <a:rPr lang="en-US" sz="1600" dirty="0"/>
              <a:t> which has a budget of R2.1 billion. </a:t>
            </a:r>
            <a:r>
              <a:rPr lang="en-GB" sz="1600" dirty="0"/>
              <a:t>Since t</a:t>
            </a:r>
            <a:r>
              <a:rPr lang="en-GB" sz="1600" dirty="0">
                <a:ea typeface="Calibri" panose="020F0502020204030204" pitchFamily="34" charset="0"/>
              </a:rPr>
              <a:t>here has not been a need to purchase additional COVID-19 vaccines, as the demand has declined and existing vaccine stock levels remain high. </a:t>
            </a:r>
          </a:p>
          <a:p>
            <a:pPr marL="0" indent="0">
              <a:spcBef>
                <a:spcPts val="300"/>
              </a:spcBef>
              <a:spcAft>
                <a:spcPts val="300"/>
              </a:spcAft>
              <a:buNone/>
            </a:pPr>
            <a:r>
              <a:rPr lang="en-ZA" sz="1600" b="1" i="1" dirty="0"/>
              <a:t>Programme 5: Hospital Systems</a:t>
            </a:r>
          </a:p>
          <a:p>
            <a:pPr marL="0" indent="0" algn="just">
              <a:spcBef>
                <a:spcPts val="300"/>
              </a:spcBef>
              <a:spcAft>
                <a:spcPts val="300"/>
              </a:spcAft>
              <a:buNone/>
            </a:pPr>
            <a:r>
              <a:rPr lang="en-GB" sz="1600" dirty="0">
                <a:ea typeface="Calibri" panose="020F0502020204030204" pitchFamily="34" charset="0"/>
              </a:rPr>
              <a:t>Spending is R16.5 billion or 72.7 per cent of the R22.6 billion available budget. This is lower than projected spending by R138.7 million. However, if the department continues to spend at the current rate, it could underspend by R681.6 million. This emanates largely from the NHI Indirect Grant: Health Facility Revitalisation Component, mostly due to considerable delays in the Limpopo Academic hospital project. </a:t>
            </a:r>
            <a:endParaRPr lang="en-ZA" sz="1600" dirty="0"/>
          </a:p>
          <a:p>
            <a:endParaRPr lang="en-ZA" dirty="0"/>
          </a:p>
        </p:txBody>
      </p:sp>
    </p:spTree>
    <p:extLst>
      <p:ext uri="{BB962C8B-B14F-4D97-AF65-F5344CB8AC3E}">
        <p14:creationId xmlns:p14="http://schemas.microsoft.com/office/powerpoint/2010/main" val="213073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1027B7F-4CC7-C1F2-737D-263C9E130F70}"/>
              </a:ext>
            </a:extLst>
          </p:cNvPr>
          <p:cNvGraphicFramePr>
            <a:graphicFrameLocks noGrp="1"/>
          </p:cNvGraphicFramePr>
          <p:nvPr>
            <p:ph idx="1"/>
            <p:extLst>
              <p:ext uri="{D42A27DB-BD31-4B8C-83A1-F6EECF244321}">
                <p14:modId xmlns:p14="http://schemas.microsoft.com/office/powerpoint/2010/main" val="2056569548"/>
              </p:ext>
            </p:extLst>
          </p:nvPr>
        </p:nvGraphicFramePr>
        <p:xfrm>
          <a:off x="358588" y="1825625"/>
          <a:ext cx="8466325" cy="2612096"/>
        </p:xfrm>
        <a:graphic>
          <a:graphicData uri="http://schemas.openxmlformats.org/drawingml/2006/table">
            <a:tbl>
              <a:tblPr/>
              <a:tblGrid>
                <a:gridCol w="214148">
                  <a:extLst>
                    <a:ext uri="{9D8B030D-6E8A-4147-A177-3AD203B41FA5}">
                      <a16:colId xmlns:a16="http://schemas.microsoft.com/office/drawing/2014/main" val="2295376617"/>
                    </a:ext>
                  </a:extLst>
                </a:gridCol>
                <a:gridCol w="1080701">
                  <a:extLst>
                    <a:ext uri="{9D8B030D-6E8A-4147-A177-3AD203B41FA5}">
                      <a16:colId xmlns:a16="http://schemas.microsoft.com/office/drawing/2014/main" val="3649397986"/>
                    </a:ext>
                  </a:extLst>
                </a:gridCol>
                <a:gridCol w="657385">
                  <a:extLst>
                    <a:ext uri="{9D8B030D-6E8A-4147-A177-3AD203B41FA5}">
                      <a16:colId xmlns:a16="http://schemas.microsoft.com/office/drawing/2014/main" val="1492138289"/>
                    </a:ext>
                  </a:extLst>
                </a:gridCol>
                <a:gridCol w="657385">
                  <a:extLst>
                    <a:ext uri="{9D8B030D-6E8A-4147-A177-3AD203B41FA5}">
                      <a16:colId xmlns:a16="http://schemas.microsoft.com/office/drawing/2014/main" val="2189791039"/>
                    </a:ext>
                  </a:extLst>
                </a:gridCol>
                <a:gridCol w="587662">
                  <a:extLst>
                    <a:ext uri="{9D8B030D-6E8A-4147-A177-3AD203B41FA5}">
                      <a16:colId xmlns:a16="http://schemas.microsoft.com/office/drawing/2014/main" val="293634239"/>
                    </a:ext>
                  </a:extLst>
                </a:gridCol>
                <a:gridCol w="637464">
                  <a:extLst>
                    <a:ext uri="{9D8B030D-6E8A-4147-A177-3AD203B41FA5}">
                      <a16:colId xmlns:a16="http://schemas.microsoft.com/office/drawing/2014/main" val="2383451447"/>
                    </a:ext>
                  </a:extLst>
                </a:gridCol>
                <a:gridCol w="916355">
                  <a:extLst>
                    <a:ext uri="{9D8B030D-6E8A-4147-A177-3AD203B41FA5}">
                      <a16:colId xmlns:a16="http://schemas.microsoft.com/office/drawing/2014/main" val="3131983143"/>
                    </a:ext>
                  </a:extLst>
                </a:gridCol>
                <a:gridCol w="697227">
                  <a:extLst>
                    <a:ext uri="{9D8B030D-6E8A-4147-A177-3AD203B41FA5}">
                      <a16:colId xmlns:a16="http://schemas.microsoft.com/office/drawing/2014/main" val="1575849058"/>
                    </a:ext>
                  </a:extLst>
                </a:gridCol>
                <a:gridCol w="996039">
                  <a:extLst>
                    <a:ext uri="{9D8B030D-6E8A-4147-A177-3AD203B41FA5}">
                      <a16:colId xmlns:a16="http://schemas.microsoft.com/office/drawing/2014/main" val="2668097701"/>
                    </a:ext>
                  </a:extLst>
                </a:gridCol>
                <a:gridCol w="996039">
                  <a:extLst>
                    <a:ext uri="{9D8B030D-6E8A-4147-A177-3AD203B41FA5}">
                      <a16:colId xmlns:a16="http://schemas.microsoft.com/office/drawing/2014/main" val="3452735401"/>
                    </a:ext>
                  </a:extLst>
                </a:gridCol>
                <a:gridCol w="527900">
                  <a:extLst>
                    <a:ext uri="{9D8B030D-6E8A-4147-A177-3AD203B41FA5}">
                      <a16:colId xmlns:a16="http://schemas.microsoft.com/office/drawing/2014/main" val="2478029983"/>
                    </a:ext>
                  </a:extLst>
                </a:gridCol>
                <a:gridCol w="498020">
                  <a:extLst>
                    <a:ext uri="{9D8B030D-6E8A-4147-A177-3AD203B41FA5}">
                      <a16:colId xmlns:a16="http://schemas.microsoft.com/office/drawing/2014/main" val="1545707454"/>
                    </a:ext>
                  </a:extLst>
                </a:gridCol>
              </a:tblGrid>
              <a:tr h="294494">
                <a:tc gridSpan="2">
                  <a:txBody>
                    <a:bodyPr/>
                    <a:lstStyle/>
                    <a:p>
                      <a:pPr algn="l" fontAlgn="b"/>
                      <a:r>
                        <a:rPr lang="en-ZA" sz="800" b="0" i="0" u="none" strike="noStrike">
                          <a:solidFill>
                            <a:srgbClr val="000000"/>
                          </a:solidFill>
                          <a:effectLst/>
                          <a:latin typeface="Arial Narrow" panose="020B0606020202030204" pitchFamily="34" charset="0"/>
                        </a:rPr>
                        <a:t>R million</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r" fontAlgn="b"/>
                      <a:r>
                        <a:rPr lang="en-ZA" sz="800" b="1" i="0" u="none" strike="noStrike">
                          <a:solidFill>
                            <a:srgbClr val="000000"/>
                          </a:solidFill>
                          <a:effectLst/>
                          <a:latin typeface="Arial Narrow" panose="020B0606020202030204" pitchFamily="34" charset="0"/>
                        </a:rPr>
                        <a:t> Main Appropriation </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 Adjusted Appropriation  </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Available Budget</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Q3 Actual expenditure</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800" b="1" i="0" u="none" strike="noStrike">
                          <a:solidFill>
                            <a:srgbClr val="000000"/>
                          </a:solidFill>
                          <a:effectLst/>
                          <a:latin typeface="Arial Narrow" panose="020B0606020202030204" pitchFamily="34" charset="0"/>
                        </a:rPr>
                        <a:t>Expenditure as % of Available Budget</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Q3 Projected expenditure</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Variance from projected expenditure</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 Variance from projected expenditure</a:t>
                      </a:r>
                    </a:p>
                  </a:txBody>
                  <a:tcPr marL="0" marR="0" marT="0" marB="0" anchor="b">
                    <a:lnL>
                      <a:noFill/>
                    </a:lnL>
                    <a:lnR w="6350" cap="flat" cmpd="sng" algn="ctr">
                      <a:solidFill>
                        <a:srgbClr val="993300"/>
                      </a:solidFill>
                      <a:prstDash val="dash"/>
                      <a:round/>
                      <a:headEnd type="none" w="med" len="med"/>
                      <a:tailEnd type="none" w="med" len="med"/>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COVID-19 Spending</a:t>
                      </a:r>
                    </a:p>
                  </a:txBody>
                  <a:tcPr marL="0" marR="0" marT="0" marB="0" anchor="b">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800" b="1" i="0" u="none" strike="noStrike">
                          <a:solidFill>
                            <a:srgbClr val="000000"/>
                          </a:solidFill>
                          <a:effectLst/>
                          <a:latin typeface="Arial Narrow" panose="020B0606020202030204" pitchFamily="34" charset="0"/>
                        </a:rPr>
                        <a:t>Disaster Spending</a:t>
                      </a:r>
                    </a:p>
                  </a:txBody>
                  <a:tcPr marL="0" marR="0" marT="0" marB="0" anchor="b">
                    <a:lnL w="6350" cap="flat" cmpd="sng" algn="ctr">
                      <a:solidFill>
                        <a:srgbClr val="993300"/>
                      </a:solidFill>
                      <a:prstDash val="dash"/>
                      <a:round/>
                      <a:headEnd type="none" w="med" len="med"/>
                      <a:tailEnd type="none" w="med" len="med"/>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82876078"/>
                  </a:ext>
                </a:extLst>
              </a:tr>
              <a:tr h="120671">
                <a:tc gridSpan="2">
                  <a:txBody>
                    <a:bodyPr/>
                    <a:lstStyle/>
                    <a:p>
                      <a:pPr algn="l" fontAlgn="t"/>
                      <a:r>
                        <a:rPr lang="en-ZA" sz="800" b="1" i="0" u="none" strike="noStrike">
                          <a:solidFill>
                            <a:srgbClr val="000000"/>
                          </a:solidFill>
                          <a:effectLst/>
                          <a:latin typeface="Arial Narrow" panose="020B0606020202030204" pitchFamily="34" charset="0"/>
                        </a:rPr>
                        <a:t>Departments</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ZA"/>
                    </a:p>
                  </a:txBody>
                  <a:tcPr/>
                </a:tc>
                <a:tc>
                  <a:txBody>
                    <a:bodyPr/>
                    <a:lstStyle/>
                    <a:p>
                      <a:pPr algn="r" fontAlgn="t"/>
                      <a:r>
                        <a:rPr lang="en-ZA" sz="800" b="0" i="0" u="none" strike="noStrike">
                          <a:solidFill>
                            <a:srgbClr val="000000"/>
                          </a:solidFill>
                          <a:effectLst/>
                          <a:latin typeface="Arial Narrow" panose="020B0606020202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a:t>
                      </a:r>
                    </a:p>
                  </a:txBody>
                  <a:tcPr marL="0" marR="0" marT="0" marB="0">
                    <a:lnL>
                      <a:noFill/>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a:t>
                      </a:r>
                    </a:p>
                  </a:txBody>
                  <a:tcPr marL="0" marR="0" marT="0" marB="0">
                    <a:lnL w="6350" cap="flat" cmpd="sng" algn="ctr">
                      <a:solidFill>
                        <a:srgbClr val="993300"/>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566350981"/>
                  </a:ext>
                </a:extLst>
              </a:tr>
              <a:tr h="122107">
                <a:tc>
                  <a:txBody>
                    <a:bodyPr/>
                    <a:lstStyle/>
                    <a:p>
                      <a:pPr algn="l" fontAlgn="t"/>
                      <a:r>
                        <a:rPr lang="en-ZA" sz="800" b="0" i="0" u="none" strike="noStrike">
                          <a:solidFill>
                            <a:srgbClr val="000000"/>
                          </a:solidFill>
                          <a:effectLst/>
                          <a:latin typeface="Arial Narrow" panose="020B0606020202030204" pitchFamily="34" charset="0"/>
                        </a:rPr>
                        <a:t>1</a:t>
                      </a:r>
                    </a:p>
                  </a:txBody>
                  <a:tcPr marL="0" marR="0" marT="0" marB="0">
                    <a:lnL>
                      <a:noFill/>
                    </a:lnL>
                    <a:lnR>
                      <a:noFill/>
                    </a:lnR>
                    <a:lnT>
                      <a:noFill/>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The Presidency</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606.9</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618.3</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618.3</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377.7</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61.1%</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362.4</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-15.3</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-4.2%</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0.1</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0.0</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2180044793"/>
                  </a:ext>
                </a:extLst>
              </a:tr>
              <a:tr h="241342">
                <a:tc>
                  <a:txBody>
                    <a:bodyPr/>
                    <a:lstStyle/>
                    <a:p>
                      <a:pPr algn="l" fontAlgn="t"/>
                      <a:r>
                        <a:rPr lang="en-ZA" sz="800" b="0" i="0" u="none" strike="noStrike">
                          <a:solidFill>
                            <a:srgbClr val="000000"/>
                          </a:solidFill>
                          <a:effectLst/>
                          <a:latin typeface="Arial Narrow" panose="020B0606020202030204" pitchFamily="34" charset="0"/>
                        </a:rPr>
                        <a:t>4</a:t>
                      </a:r>
                    </a:p>
                  </a:txBody>
                  <a:tcPr marL="0" marR="0" marT="0" marB="0">
                    <a:lnL>
                      <a:noFill/>
                    </a:lnL>
                    <a:lnR>
                      <a:noFill/>
                    </a:lnR>
                    <a:lnT>
                      <a:noFill/>
                    </a:lnT>
                    <a:lnB>
                      <a:noFill/>
                    </a:lnB>
                    <a:solidFill>
                      <a:srgbClr val="FFFFFF"/>
                    </a:solidFill>
                  </a:tcPr>
                </a:tc>
                <a:tc>
                  <a:txBody>
                    <a:bodyPr/>
                    <a:lstStyle/>
                    <a:p>
                      <a:pPr algn="l" fontAlgn="t"/>
                      <a:r>
                        <a:rPr lang="en-GB" sz="800" b="0" i="0" u="none" strike="noStrike">
                          <a:solidFill>
                            <a:srgbClr val="000000"/>
                          </a:solidFill>
                          <a:effectLst/>
                          <a:latin typeface="Arial Narrow" panose="020B0606020202030204" pitchFamily="34" charset="0"/>
                        </a:rPr>
                        <a:t>Government Communication and Information System</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719.9</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729.7</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729.7</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545.1</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74.7%</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544.3</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-0.7</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-0.1%</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2.8</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0.0</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3071214834"/>
                  </a:ext>
                </a:extLst>
              </a:tr>
              <a:tr h="122107">
                <a:tc>
                  <a:txBody>
                    <a:bodyPr/>
                    <a:lstStyle/>
                    <a:p>
                      <a:pPr algn="l" fontAlgn="t"/>
                      <a:r>
                        <a:rPr lang="en-ZA" sz="800" b="0" i="0" u="none" strike="noStrike">
                          <a:solidFill>
                            <a:srgbClr val="000000"/>
                          </a:solidFill>
                          <a:effectLst/>
                          <a:latin typeface="Arial Narrow" panose="020B0606020202030204" pitchFamily="34" charset="0"/>
                        </a:rPr>
                        <a:t>5</a:t>
                      </a:r>
                    </a:p>
                  </a:txBody>
                  <a:tcPr marL="0" marR="0" marT="0" marB="0">
                    <a:lnL>
                      <a:noFill/>
                    </a:lnL>
                    <a:lnR>
                      <a:noFill/>
                    </a:lnR>
                    <a:lnT>
                      <a:noFill/>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Home Affairs</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9 406.0</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10 796.2</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10 796.2</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6 871.9</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63.7%</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7 217.5</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345.7</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4.8%</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1.4</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3.1</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2995681188"/>
                  </a:ext>
                </a:extLst>
              </a:tr>
              <a:tr h="241342">
                <a:tc>
                  <a:txBody>
                    <a:bodyPr/>
                    <a:lstStyle/>
                    <a:p>
                      <a:pPr algn="l" fontAlgn="t"/>
                      <a:r>
                        <a:rPr lang="en-ZA" sz="800" b="0" i="0" u="none" strike="noStrike">
                          <a:solidFill>
                            <a:srgbClr val="000000"/>
                          </a:solidFill>
                          <a:effectLst/>
                          <a:latin typeface="Arial Narrow" panose="020B0606020202030204" pitchFamily="34" charset="0"/>
                        </a:rPr>
                        <a:t>6</a:t>
                      </a:r>
                    </a:p>
                  </a:txBody>
                  <a:tcPr marL="0" marR="0" marT="0" marB="0">
                    <a:lnL>
                      <a:noFill/>
                    </a:lnL>
                    <a:lnR>
                      <a:noFill/>
                    </a:lnR>
                    <a:lnT>
                      <a:noFill/>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International Relations and Cooperation</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6 600.5</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6 784.3</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6 784.3</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4 736.6</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69.8%</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4 779.6</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43.0</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0.9%</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0.1</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0.0</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3618521546"/>
                  </a:ext>
                </a:extLst>
              </a:tr>
              <a:tr h="241342">
                <a:tc>
                  <a:txBody>
                    <a:bodyPr/>
                    <a:lstStyle/>
                    <a:p>
                      <a:pPr algn="l" fontAlgn="t"/>
                      <a:r>
                        <a:rPr lang="en-ZA" sz="800" b="0" i="0" u="none" strike="noStrike">
                          <a:solidFill>
                            <a:srgbClr val="000000"/>
                          </a:solidFill>
                          <a:effectLst/>
                          <a:latin typeface="Arial Narrow" panose="020B0606020202030204" pitchFamily="34" charset="0"/>
                        </a:rPr>
                        <a:t>7</a:t>
                      </a:r>
                    </a:p>
                  </a:txBody>
                  <a:tcPr marL="0" marR="0" marT="0" marB="0">
                    <a:lnL>
                      <a:noFill/>
                    </a:lnL>
                    <a:lnR>
                      <a:noFill/>
                    </a:lnR>
                    <a:lnT>
                      <a:noFill/>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National School of Government</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228.1</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231.1</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231.1</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162.1</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70.2%</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166.0</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3.9</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2.4%</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0.0</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0.0</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4062000542"/>
                  </a:ext>
                </a:extLst>
              </a:tr>
              <a:tr h="122107">
                <a:tc>
                  <a:txBody>
                    <a:bodyPr/>
                    <a:lstStyle/>
                    <a:p>
                      <a:pPr algn="l" fontAlgn="t"/>
                      <a:r>
                        <a:rPr lang="en-ZA" sz="800" b="0" i="0" u="none" strike="noStrike">
                          <a:solidFill>
                            <a:srgbClr val="000000"/>
                          </a:solidFill>
                          <a:effectLst/>
                          <a:latin typeface="Arial Narrow" panose="020B0606020202030204" pitchFamily="34" charset="0"/>
                        </a:rPr>
                        <a:t>8</a:t>
                      </a:r>
                    </a:p>
                  </a:txBody>
                  <a:tcPr marL="0" marR="0" marT="0" marB="0">
                    <a:lnL>
                      <a:noFill/>
                    </a:lnL>
                    <a:lnR>
                      <a:noFill/>
                    </a:lnR>
                    <a:lnT>
                      <a:noFill/>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National Treasury</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33 939.2</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33 837.7</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33 837.7</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22 358.3</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66.1%</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22 704.2</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345.8</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1.5%</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0.1</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0.0</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869022471"/>
                  </a:ext>
                </a:extLst>
              </a:tr>
              <a:tr h="241342">
                <a:tc>
                  <a:txBody>
                    <a:bodyPr/>
                    <a:lstStyle/>
                    <a:p>
                      <a:pPr algn="l" fontAlgn="t"/>
                      <a:r>
                        <a:rPr lang="en-ZA" sz="800" b="0" i="0" u="none" strike="noStrike">
                          <a:solidFill>
                            <a:srgbClr val="000000"/>
                          </a:solidFill>
                          <a:effectLst/>
                          <a:latin typeface="Arial Narrow" panose="020B0606020202030204" pitchFamily="34" charset="0"/>
                        </a:rPr>
                        <a:t>9</a:t>
                      </a:r>
                    </a:p>
                  </a:txBody>
                  <a:tcPr marL="0" marR="0" marT="0" marB="0">
                    <a:lnL>
                      <a:noFill/>
                    </a:lnL>
                    <a:lnR>
                      <a:noFill/>
                    </a:lnR>
                    <a:lnT>
                      <a:noFill/>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Planning, Monitoring and Evaluation</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470.9</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481.4</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481.4</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325.1</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67.5%</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332.2</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7.1</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2.1%</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0.0</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0.0</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1962617852"/>
                  </a:ext>
                </a:extLst>
              </a:tr>
              <a:tr h="241342">
                <a:tc>
                  <a:txBody>
                    <a:bodyPr/>
                    <a:lstStyle/>
                    <a:p>
                      <a:pPr algn="l" fontAlgn="t"/>
                      <a:r>
                        <a:rPr lang="en-ZA" sz="800" b="0" i="0" u="none" strike="noStrike">
                          <a:solidFill>
                            <a:srgbClr val="000000"/>
                          </a:solidFill>
                          <a:effectLst/>
                          <a:latin typeface="Arial Narrow" panose="020B0606020202030204" pitchFamily="34" charset="0"/>
                        </a:rPr>
                        <a:t>11</a:t>
                      </a:r>
                    </a:p>
                  </a:txBody>
                  <a:tcPr marL="0" marR="0" marT="0" marB="0">
                    <a:lnL>
                      <a:noFill/>
                    </a:lnL>
                    <a:lnR>
                      <a:noFill/>
                    </a:lnR>
                    <a:lnT>
                      <a:noFill/>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Public Service and Administration</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540.3</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550.1</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550.1</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381.6</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69.4%</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416.8</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35.2</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8.4%</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0.2</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0.0</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2053582243"/>
                  </a:ext>
                </a:extLst>
              </a:tr>
              <a:tr h="122107">
                <a:tc>
                  <a:txBody>
                    <a:bodyPr/>
                    <a:lstStyle/>
                    <a:p>
                      <a:pPr algn="l" fontAlgn="t"/>
                      <a:r>
                        <a:rPr lang="en-ZA" sz="800" b="0" i="0" u="none" strike="noStrike">
                          <a:solidFill>
                            <a:srgbClr val="000000"/>
                          </a:solidFill>
                          <a:effectLst/>
                          <a:latin typeface="Arial Narrow" panose="020B0606020202030204" pitchFamily="34" charset="0"/>
                        </a:rPr>
                        <a:t>12</a:t>
                      </a:r>
                    </a:p>
                  </a:txBody>
                  <a:tcPr marL="0" marR="0" marT="0" marB="0">
                    <a:lnL>
                      <a:noFill/>
                    </a:lnL>
                    <a:lnR>
                      <a:noFill/>
                    </a:lnR>
                    <a:lnT>
                      <a:noFill/>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Public Service Commission</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288.4</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295.5</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295.5</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205.3</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69.5%</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205.3</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0.0</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0.0%</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0.1</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0.0</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1467719411"/>
                  </a:ext>
                </a:extLst>
              </a:tr>
              <a:tr h="241342">
                <a:tc>
                  <a:txBody>
                    <a:bodyPr/>
                    <a:lstStyle/>
                    <a:p>
                      <a:pPr algn="l" fontAlgn="t"/>
                      <a:r>
                        <a:rPr lang="en-ZA" sz="800" b="0" i="0" u="none" strike="noStrike">
                          <a:solidFill>
                            <a:srgbClr val="000000"/>
                          </a:solidFill>
                          <a:effectLst/>
                          <a:latin typeface="Arial Narrow" panose="020B0606020202030204" pitchFamily="34" charset="0"/>
                        </a:rPr>
                        <a:t>13</a:t>
                      </a:r>
                    </a:p>
                  </a:txBody>
                  <a:tcPr marL="0" marR="0" marT="0" marB="0">
                    <a:lnL>
                      <a:noFill/>
                    </a:lnL>
                    <a:lnR>
                      <a:noFill/>
                    </a:lnR>
                    <a:lnT>
                      <a:noFill/>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Public Works and Infrastructure</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8 547.3</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8 152.7</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8 152.7</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6 187.6</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75.9%</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6 317.3</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129.6</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2.1%</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0.0</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0.0</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90137626"/>
                  </a:ext>
                </a:extLst>
              </a:tr>
              <a:tr h="122107">
                <a:tc>
                  <a:txBody>
                    <a:bodyPr/>
                    <a:lstStyle/>
                    <a:p>
                      <a:pPr algn="l" fontAlgn="t"/>
                      <a:r>
                        <a:rPr lang="en-ZA" sz="800" b="0" i="0" u="none" strike="noStrike">
                          <a:solidFill>
                            <a:srgbClr val="000000"/>
                          </a:solidFill>
                          <a:effectLst/>
                          <a:latin typeface="Arial Narrow" panose="020B0606020202030204" pitchFamily="34" charset="0"/>
                        </a:rPr>
                        <a:t>14</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Statistics South Africa</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2 758.5</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2 999.4</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2 999.4</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2 942.7</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98.1%</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3 001.8</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59.1</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2.0%</a:t>
                      </a:r>
                    </a:p>
                  </a:txBody>
                  <a:tcPr marL="0" marR="0" marT="0" marB="0">
                    <a:lnL>
                      <a:noFill/>
                    </a:lnL>
                    <a:lnR w="6350" cap="flat" cmpd="sng" algn="ctr">
                      <a:solidFill>
                        <a:srgbClr val="993300"/>
                      </a:solidFill>
                      <a:prstDash val="dash"/>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0.4</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0.0</a:t>
                      </a:r>
                    </a:p>
                  </a:txBody>
                  <a:tcPr marL="0" marR="0" marT="0" marB="0">
                    <a:lnL w="6350" cap="flat" cmpd="sng" algn="ctr">
                      <a:solidFill>
                        <a:srgbClr val="993300"/>
                      </a:solidFill>
                      <a:prstDash val="dash"/>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73962100"/>
                  </a:ext>
                </a:extLst>
              </a:tr>
              <a:tr h="122107">
                <a:tc gridSpan="2">
                  <a:txBody>
                    <a:bodyPr/>
                    <a:lstStyle/>
                    <a:p>
                      <a:pPr algn="l" fontAlgn="t"/>
                      <a:r>
                        <a:rPr lang="en-ZA" sz="800" b="1" i="0" u="none" strike="noStrike">
                          <a:solidFill>
                            <a:srgbClr val="000000"/>
                          </a:solidFill>
                          <a:effectLst/>
                          <a:latin typeface="Arial Narrow" panose="020B0606020202030204" pitchFamily="34" charset="0"/>
                        </a:rPr>
                        <a:t>Total </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r" fontAlgn="t"/>
                      <a:r>
                        <a:rPr lang="en-ZA" sz="800" b="1" i="0" u="none" strike="noStrike">
                          <a:solidFill>
                            <a:srgbClr val="000000"/>
                          </a:solidFill>
                          <a:effectLst/>
                          <a:latin typeface="Arial Narrow" panose="020B0606020202030204" pitchFamily="34" charset="0"/>
                        </a:rPr>
                        <a:t>64 106.0</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65 476.5</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65 476.5</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45 093.9</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68.9%</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46 047.4</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953.5</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2.1%</a:t>
                      </a:r>
                    </a:p>
                  </a:txBody>
                  <a:tcPr marL="0" marR="0" marT="0" marB="0">
                    <a:lnL>
                      <a:noFill/>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5.1</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2F2F2"/>
                    </a:solidFill>
                  </a:tcPr>
                </a:tc>
                <a:tc>
                  <a:txBody>
                    <a:bodyPr/>
                    <a:lstStyle/>
                    <a:p>
                      <a:pPr algn="r" fontAlgn="t"/>
                      <a:r>
                        <a:rPr lang="en-ZA" sz="800" b="1" i="0" u="none" strike="noStrike" dirty="0">
                          <a:solidFill>
                            <a:srgbClr val="000000"/>
                          </a:solidFill>
                          <a:effectLst/>
                          <a:latin typeface="Arial Narrow" panose="020B0606020202030204" pitchFamily="34" charset="0"/>
                        </a:rPr>
                        <a:t>3.1</a:t>
                      </a:r>
                    </a:p>
                  </a:txBody>
                  <a:tcPr marL="0" marR="0" marT="0" marB="0">
                    <a:lnL w="6350" cap="flat" cmpd="sng" algn="ctr">
                      <a:solidFill>
                        <a:srgbClr val="993300"/>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2F2F2"/>
                    </a:solidFill>
                  </a:tcPr>
                </a:tc>
                <a:extLst>
                  <a:ext uri="{0D108BD9-81ED-4DB2-BD59-A6C34878D82A}">
                    <a16:rowId xmlns:a16="http://schemas.microsoft.com/office/drawing/2014/main" val="3600977438"/>
                  </a:ext>
                </a:extLst>
              </a:tr>
            </a:tbl>
          </a:graphicData>
        </a:graphic>
      </p:graphicFrame>
      <p:sp>
        <p:nvSpPr>
          <p:cNvPr id="5" name="Title 1">
            <a:extLst>
              <a:ext uri="{FF2B5EF4-FFF2-40B4-BE49-F238E27FC236}">
                <a16:creationId xmlns:a16="http://schemas.microsoft.com/office/drawing/2014/main" id="{4823C99E-578A-D226-A257-A64753D8DDEA}"/>
              </a:ext>
            </a:extLst>
          </p:cNvPr>
          <p:cNvSpPr>
            <a:spLocks noGrp="1"/>
          </p:cNvSpPr>
          <p:nvPr>
            <p:ph type="title"/>
          </p:nvPr>
        </p:nvSpPr>
        <p:spPr>
          <a:xfrm>
            <a:off x="287338" y="620713"/>
            <a:ext cx="8537575" cy="944562"/>
          </a:xfrm>
        </p:spPr>
        <p:txBody>
          <a:bodyPr/>
          <a:lstStyle/>
          <a:p>
            <a:r>
              <a:rPr lang="en-ZA" dirty="0"/>
              <a:t>ADMINISTRATIVE SERVICES</a:t>
            </a:r>
          </a:p>
        </p:txBody>
      </p:sp>
    </p:spTree>
    <p:extLst>
      <p:ext uri="{BB962C8B-B14F-4D97-AF65-F5344CB8AC3E}">
        <p14:creationId xmlns:p14="http://schemas.microsoft.com/office/powerpoint/2010/main" val="2678110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VOTE 19:  SOCIAL DEVELOPMENT </a:t>
            </a:r>
            <a:endParaRPr lang="en-ZA" dirty="0"/>
          </a:p>
        </p:txBody>
      </p:sp>
      <p:sp>
        <p:nvSpPr>
          <p:cNvPr id="3" name="Content Placeholder 2"/>
          <p:cNvSpPr>
            <a:spLocks noGrp="1"/>
          </p:cNvSpPr>
          <p:nvPr>
            <p:ph idx="1"/>
          </p:nvPr>
        </p:nvSpPr>
        <p:spPr/>
        <p:txBody>
          <a:bodyPr>
            <a:noAutofit/>
          </a:bodyPr>
          <a:lstStyle/>
          <a:p>
            <a:pPr algn="just">
              <a:spcBef>
                <a:spcPts val="300"/>
              </a:spcBef>
              <a:spcAft>
                <a:spcPts val="300"/>
              </a:spcAft>
            </a:pPr>
            <a:r>
              <a:rPr lang="en-GB" sz="1600" b="1" dirty="0">
                <a:ea typeface="Calibri" panose="020F0502020204030204" pitchFamily="34" charset="0"/>
              </a:rPr>
              <a:t>Social Assistance</a:t>
            </a:r>
            <a:r>
              <a:rPr lang="en-GB" sz="1600" dirty="0">
                <a:ea typeface="Calibri" panose="020F0502020204030204" pitchFamily="34" charset="0"/>
              </a:rPr>
              <a:t> programme spent R172.9 billion or 71.2 per cent of the available budget by the end of quarter 3, which is R1.9 billion below projected spending at this point. The lower spending relates mainly to COVID-19 SRD grant resulting from lower than anticipated uptake following implementation of a FPL threshold and income verification measures intended at improving targeting the poorest.</a:t>
            </a:r>
            <a:endParaRPr lang="en-ZA" sz="1600" dirty="0">
              <a:ea typeface="Calibri" panose="020F0502020204030204" pitchFamily="34" charset="0"/>
            </a:endParaRPr>
          </a:p>
          <a:p>
            <a:endParaRPr lang="en-ZA" dirty="0"/>
          </a:p>
        </p:txBody>
      </p:sp>
    </p:spTree>
    <p:extLst>
      <p:ext uri="{BB962C8B-B14F-4D97-AF65-F5344CB8AC3E}">
        <p14:creationId xmlns:p14="http://schemas.microsoft.com/office/powerpoint/2010/main" val="3838440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b="1" kern="1200">
                <a:solidFill>
                  <a:schemeClr val="bg2"/>
                </a:solidFill>
                <a:latin typeface="Arial Bold Italic" pitchFamily="1"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8CC9CFB-5521-4678-B011-3614EFC0CBEB}" type="slidenum">
              <a:rPr lang="en-US" smtClean="0">
                <a:solidFill>
                  <a:srgbClr val="808080"/>
                </a:solidFill>
              </a:rPr>
              <a:pPr>
                <a:defRPr/>
              </a:pPr>
              <a:t>41</a:t>
            </a:fld>
            <a:endParaRPr lang="en-US" sz="1400" b="0" dirty="0">
              <a:solidFill>
                <a:srgbClr val="000000"/>
              </a:solidFill>
              <a:latin typeface="Arial"/>
            </a:endParaRPr>
          </a:p>
        </p:txBody>
      </p:sp>
      <p:sp>
        <p:nvSpPr>
          <p:cNvPr id="2" name="Title 1"/>
          <p:cNvSpPr>
            <a:spLocks noGrp="1"/>
          </p:cNvSpPr>
          <p:nvPr>
            <p:ph type="title"/>
          </p:nvPr>
        </p:nvSpPr>
        <p:spPr/>
        <p:txBody>
          <a:bodyPr/>
          <a:lstStyle/>
          <a:p>
            <a:r>
              <a:rPr lang="en-US" dirty="0"/>
              <a:t>JUSTICE AND PROTECTION SERVICES</a:t>
            </a:r>
            <a:endParaRPr lang="en-ZA" dirty="0"/>
          </a:p>
        </p:txBody>
      </p:sp>
      <p:sp>
        <p:nvSpPr>
          <p:cNvPr id="5" name="TextBox 4">
            <a:extLst>
              <a:ext uri="{FF2B5EF4-FFF2-40B4-BE49-F238E27FC236}">
                <a16:creationId xmlns:a16="http://schemas.microsoft.com/office/drawing/2014/main" id="{8645B206-6982-7B8B-AC8E-F5C59E08BBC7}"/>
              </a:ext>
            </a:extLst>
          </p:cNvPr>
          <p:cNvSpPr txBox="1"/>
          <p:nvPr/>
        </p:nvSpPr>
        <p:spPr>
          <a:xfrm>
            <a:off x="288099" y="1665441"/>
            <a:ext cx="6569901" cy="2406813"/>
          </a:xfrm>
          <a:prstGeom prst="rect">
            <a:avLst/>
          </a:prstGeom>
          <a:noFill/>
        </p:spPr>
        <p:txBody>
          <a:bodyPr wrap="square">
            <a:spAutoFit/>
          </a:bodyPr>
          <a:lstStyle/>
          <a:p>
            <a:pPr marL="179388" marR="0" lvl="0" indent="-179388" algn="l" defTabSz="914400" rtl="0" eaLnBrk="0" fontAlgn="base" latinLnBrk="0" hangingPunct="0">
              <a:lnSpc>
                <a:spcPct val="100000"/>
              </a:lnSpc>
              <a:spcBef>
                <a:spcPct val="20000"/>
              </a:spcBef>
              <a:spcAft>
                <a:spcPct val="0"/>
              </a:spcAft>
              <a:buClrTx/>
              <a:buSzTx/>
              <a:buFontTx/>
              <a:buChar char="•"/>
              <a:tabLst/>
              <a:defRPr/>
            </a:pPr>
            <a:r>
              <a:rPr kumimoji="0" lang="en-ZA" sz="1600" i="0" u="none" strike="noStrike" kern="0" cap="none" spc="0" normalizeH="0" baseline="0" noProof="0" dirty="0">
                <a:ln>
                  <a:noFill/>
                </a:ln>
                <a:solidFill>
                  <a:srgbClr val="000000"/>
                </a:solidFill>
                <a:effectLst/>
                <a:uLnTx/>
                <a:uFillTx/>
                <a:ea typeface="Osaka"/>
              </a:rPr>
              <a:t>Vote 21: Civilian Secretariat for the Police Service</a:t>
            </a:r>
          </a:p>
          <a:p>
            <a:pPr marL="179388" marR="0" lvl="0" indent="-179388" algn="l" defTabSz="914400" rtl="0" eaLnBrk="0" fontAlgn="base" latinLnBrk="0" hangingPunct="0">
              <a:lnSpc>
                <a:spcPct val="100000"/>
              </a:lnSpc>
              <a:spcBef>
                <a:spcPct val="20000"/>
              </a:spcBef>
              <a:spcAft>
                <a:spcPct val="0"/>
              </a:spcAft>
              <a:buClrTx/>
              <a:buSzTx/>
              <a:buFontTx/>
              <a:buChar char="•"/>
              <a:tabLst/>
              <a:defRPr/>
            </a:pPr>
            <a:r>
              <a:rPr kumimoji="0" lang="en-GB" sz="1600" i="0" u="none" strike="noStrike" kern="0" cap="none" spc="0" normalizeH="0" baseline="0" noProof="0" dirty="0">
                <a:ln>
                  <a:noFill/>
                </a:ln>
                <a:solidFill>
                  <a:srgbClr val="000000"/>
                </a:solidFill>
                <a:effectLst/>
                <a:uLnTx/>
                <a:uFillTx/>
                <a:ea typeface="Osaka"/>
              </a:rPr>
              <a:t>Vote 22: Correctional Services</a:t>
            </a:r>
          </a:p>
          <a:p>
            <a:pPr marL="179388" marR="0" lvl="0" indent="-179388" algn="l" defTabSz="914400" rtl="0" eaLnBrk="0" fontAlgn="base" latinLnBrk="0" hangingPunct="0">
              <a:lnSpc>
                <a:spcPct val="100000"/>
              </a:lnSpc>
              <a:spcBef>
                <a:spcPct val="20000"/>
              </a:spcBef>
              <a:spcAft>
                <a:spcPct val="0"/>
              </a:spcAft>
              <a:buClrTx/>
              <a:buSzTx/>
              <a:buFontTx/>
              <a:buChar char="•"/>
              <a:tabLst/>
              <a:defRPr/>
            </a:pPr>
            <a:r>
              <a:rPr kumimoji="0" lang="en-GB" sz="1600" i="0" u="none" strike="noStrike" kern="0" cap="none" spc="0" normalizeH="0" baseline="0" noProof="0" dirty="0">
                <a:ln>
                  <a:noFill/>
                </a:ln>
                <a:solidFill>
                  <a:srgbClr val="000000"/>
                </a:solidFill>
                <a:effectLst/>
                <a:uLnTx/>
                <a:uFillTx/>
                <a:ea typeface="Osaka"/>
              </a:rPr>
              <a:t>Vote 23: Defence</a:t>
            </a:r>
          </a:p>
          <a:p>
            <a:pPr marL="179388" marR="0" lvl="0" indent="-179388" algn="l" defTabSz="914400" rtl="0" eaLnBrk="0" fontAlgn="base" latinLnBrk="0" hangingPunct="0">
              <a:lnSpc>
                <a:spcPct val="100000"/>
              </a:lnSpc>
              <a:spcBef>
                <a:spcPct val="20000"/>
              </a:spcBef>
              <a:spcAft>
                <a:spcPct val="0"/>
              </a:spcAft>
              <a:buClrTx/>
              <a:buSzTx/>
              <a:buFontTx/>
              <a:buChar char="•"/>
              <a:tabLst/>
              <a:defRPr/>
            </a:pPr>
            <a:r>
              <a:rPr kumimoji="0" lang="en-ZA" sz="1600" i="0" u="none" strike="noStrike" kern="0" cap="none" spc="0" normalizeH="0" baseline="0" noProof="0" dirty="0">
                <a:ln>
                  <a:noFill/>
                </a:ln>
                <a:solidFill>
                  <a:srgbClr val="000000"/>
                </a:solidFill>
                <a:effectLst/>
                <a:uLnTx/>
                <a:uFillTx/>
                <a:ea typeface="Osaka"/>
              </a:rPr>
              <a:t>Vote 24: Independent Police Investigative Directorate</a:t>
            </a:r>
          </a:p>
          <a:p>
            <a:pPr marL="179388" marR="0" lvl="0" indent="-179388" algn="l" defTabSz="914400" rtl="0" eaLnBrk="0" fontAlgn="base" latinLnBrk="0" hangingPunct="0">
              <a:lnSpc>
                <a:spcPct val="100000"/>
              </a:lnSpc>
              <a:spcBef>
                <a:spcPct val="20000"/>
              </a:spcBef>
              <a:spcAft>
                <a:spcPct val="0"/>
              </a:spcAft>
              <a:buClrTx/>
              <a:buSzTx/>
              <a:buFontTx/>
              <a:buChar char="•"/>
              <a:tabLst/>
              <a:defRPr/>
            </a:pPr>
            <a:r>
              <a:rPr kumimoji="0" lang="en-ZA" sz="1600" i="0" u="none" strike="noStrike" kern="0" cap="none" spc="0" normalizeH="0" baseline="0" noProof="0" dirty="0">
                <a:ln>
                  <a:noFill/>
                </a:ln>
                <a:solidFill>
                  <a:srgbClr val="000000"/>
                </a:solidFill>
                <a:effectLst/>
                <a:uLnTx/>
                <a:uFillTx/>
                <a:ea typeface="Osaka"/>
              </a:rPr>
              <a:t>Vote 25: Justice and Constitutional Development </a:t>
            </a:r>
          </a:p>
          <a:p>
            <a:pPr marL="179388" marR="0" lvl="0" indent="-179388" algn="l" defTabSz="914400" rtl="0" eaLnBrk="0" fontAlgn="base" latinLnBrk="0" hangingPunct="0">
              <a:lnSpc>
                <a:spcPct val="100000"/>
              </a:lnSpc>
              <a:spcBef>
                <a:spcPct val="20000"/>
              </a:spcBef>
              <a:spcAft>
                <a:spcPct val="0"/>
              </a:spcAft>
              <a:buClrTx/>
              <a:buSzTx/>
              <a:buFontTx/>
              <a:buChar char="•"/>
              <a:tabLst/>
              <a:defRPr/>
            </a:pPr>
            <a:r>
              <a:rPr kumimoji="0" lang="en-ZA" sz="1600" i="0" u="none" strike="noStrike" kern="0" cap="none" spc="0" normalizeH="0" baseline="0" noProof="0" dirty="0">
                <a:ln>
                  <a:noFill/>
                </a:ln>
                <a:solidFill>
                  <a:srgbClr val="000000"/>
                </a:solidFill>
                <a:effectLst/>
                <a:uLnTx/>
                <a:uFillTx/>
                <a:ea typeface="Osaka"/>
              </a:rPr>
              <a:t>Vote 26: Military Veterans</a:t>
            </a:r>
          </a:p>
          <a:p>
            <a:pPr marL="179388" marR="0" lvl="0" indent="-179388" algn="l" defTabSz="914400" rtl="0" eaLnBrk="0" fontAlgn="base" latinLnBrk="0" hangingPunct="0">
              <a:lnSpc>
                <a:spcPct val="100000"/>
              </a:lnSpc>
              <a:spcBef>
                <a:spcPct val="20000"/>
              </a:spcBef>
              <a:spcAft>
                <a:spcPct val="0"/>
              </a:spcAft>
              <a:buClrTx/>
              <a:buSzTx/>
              <a:buFontTx/>
              <a:buChar char="•"/>
              <a:tabLst/>
              <a:defRPr/>
            </a:pPr>
            <a:r>
              <a:rPr kumimoji="0" lang="en-ZA" sz="1600" i="0" u="none" strike="noStrike" kern="0" cap="none" spc="0" normalizeH="0" baseline="0" noProof="0" dirty="0">
                <a:ln>
                  <a:noFill/>
                </a:ln>
                <a:solidFill>
                  <a:srgbClr val="000000"/>
                </a:solidFill>
                <a:effectLst/>
                <a:uLnTx/>
                <a:uFillTx/>
                <a:ea typeface="Osaka"/>
              </a:rPr>
              <a:t>Vote 27: Office of the Chief Justice</a:t>
            </a:r>
          </a:p>
          <a:p>
            <a:pPr marL="179388" marR="0" lvl="0" indent="-179388" algn="l" defTabSz="914400" rtl="0" eaLnBrk="0" fontAlgn="base" latinLnBrk="0" hangingPunct="0">
              <a:lnSpc>
                <a:spcPct val="100000"/>
              </a:lnSpc>
              <a:spcBef>
                <a:spcPct val="20000"/>
              </a:spcBef>
              <a:spcAft>
                <a:spcPct val="0"/>
              </a:spcAft>
              <a:buClrTx/>
              <a:buSzTx/>
              <a:buFontTx/>
              <a:buChar char="•"/>
              <a:tabLst>
                <a:tab pos="341313" algn="l"/>
              </a:tabLst>
              <a:defRPr/>
            </a:pPr>
            <a:r>
              <a:rPr kumimoji="0" lang="en-ZA" sz="1600" i="0" u="none" strike="noStrike" kern="0" cap="none" spc="0" normalizeH="0" baseline="0" noProof="0" dirty="0" smtClean="0">
                <a:ln>
                  <a:noFill/>
                </a:ln>
                <a:solidFill>
                  <a:srgbClr val="000000"/>
                </a:solidFill>
                <a:effectLst/>
                <a:uLnTx/>
                <a:uFillTx/>
                <a:ea typeface="Osaka"/>
              </a:rPr>
              <a:t>Vote </a:t>
            </a:r>
            <a:r>
              <a:rPr kumimoji="0" lang="en-ZA" sz="1600" i="0" u="none" strike="noStrike" kern="0" cap="none" spc="0" normalizeH="0" baseline="0" noProof="0" dirty="0">
                <a:ln>
                  <a:noFill/>
                </a:ln>
                <a:solidFill>
                  <a:srgbClr val="000000"/>
                </a:solidFill>
                <a:effectLst/>
                <a:uLnTx/>
                <a:uFillTx/>
                <a:ea typeface="Osaka"/>
              </a:rPr>
              <a:t>28: Police</a:t>
            </a:r>
            <a:endParaRPr lang="en-ZA" sz="1600" dirty="0">
              <a:solidFill>
                <a:srgbClr val="000000"/>
              </a:solidFill>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444791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b="1" kern="1200">
                <a:solidFill>
                  <a:schemeClr val="bg2"/>
                </a:solidFill>
                <a:latin typeface="Arial Bold Italic" pitchFamily="1"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8CC9CFB-5521-4678-B011-3614EFC0CBEB}" type="slidenum">
              <a:rPr lang="en-US" smtClean="0">
                <a:solidFill>
                  <a:srgbClr val="808080"/>
                </a:solidFill>
              </a:rPr>
              <a:pPr>
                <a:defRPr/>
              </a:pPr>
              <a:t>42</a:t>
            </a:fld>
            <a:endParaRPr lang="en-US" sz="1400" b="0" dirty="0">
              <a:solidFill>
                <a:schemeClr val="tx1"/>
              </a:solidFill>
              <a:latin typeface="+mn-lt"/>
            </a:endParaRPr>
          </a:p>
        </p:txBody>
      </p:sp>
      <p:sp>
        <p:nvSpPr>
          <p:cNvPr id="3" name="Title 2"/>
          <p:cNvSpPr>
            <a:spLocks noGrp="1"/>
          </p:cNvSpPr>
          <p:nvPr>
            <p:ph type="title"/>
          </p:nvPr>
        </p:nvSpPr>
        <p:spPr/>
        <p:txBody>
          <a:bodyPr/>
          <a:lstStyle/>
          <a:p>
            <a:r>
              <a:rPr lang="en-US" dirty="0"/>
              <a:t>JUSTICE AND PROTECTION SERVICES</a:t>
            </a:r>
            <a:endParaRPr lang="en-ZA" dirty="0"/>
          </a:p>
        </p:txBody>
      </p:sp>
      <p:graphicFrame>
        <p:nvGraphicFramePr>
          <p:cNvPr id="2" name="Preschart4">
            <a:extLst>
              <a:ext uri="{FF2B5EF4-FFF2-40B4-BE49-F238E27FC236}">
                <a16:creationId xmlns:a16="http://schemas.microsoft.com/office/drawing/2014/main" id="{01EEA815-B7DD-A5D3-6E98-4D7C9D9F2525}"/>
              </a:ext>
            </a:extLst>
          </p:cNvPr>
          <p:cNvGraphicFramePr>
            <a:graphicFrameLocks/>
          </p:cNvGraphicFramePr>
          <p:nvPr/>
        </p:nvGraphicFramePr>
        <p:xfrm>
          <a:off x="516540" y="1055036"/>
          <a:ext cx="8110920" cy="47479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5971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JUSTICE AND PROTECTION SERVICES </a:t>
            </a:r>
            <a:endParaRPr lang="en-ZA" dirty="0"/>
          </a:p>
        </p:txBody>
      </p:sp>
      <p:graphicFrame>
        <p:nvGraphicFramePr>
          <p:cNvPr id="2" name="Table 1">
            <a:extLst>
              <a:ext uri="{FF2B5EF4-FFF2-40B4-BE49-F238E27FC236}">
                <a16:creationId xmlns:a16="http://schemas.microsoft.com/office/drawing/2014/main" id="{59B5BC14-CB75-DF16-0776-91DA3F059AFD}"/>
              </a:ext>
            </a:extLst>
          </p:cNvPr>
          <p:cNvGraphicFramePr>
            <a:graphicFrameLocks noGrp="1"/>
          </p:cNvGraphicFramePr>
          <p:nvPr>
            <p:extLst>
              <p:ext uri="{D42A27DB-BD31-4B8C-83A1-F6EECF244321}">
                <p14:modId xmlns:p14="http://schemas.microsoft.com/office/powerpoint/2010/main" val="2030649569"/>
              </p:ext>
            </p:extLst>
          </p:nvPr>
        </p:nvGraphicFramePr>
        <p:xfrm>
          <a:off x="381001" y="1994648"/>
          <a:ext cx="8443587" cy="1722742"/>
        </p:xfrm>
        <a:graphic>
          <a:graphicData uri="http://schemas.openxmlformats.org/drawingml/2006/table">
            <a:tbl>
              <a:tblPr/>
              <a:tblGrid>
                <a:gridCol w="213573">
                  <a:extLst>
                    <a:ext uri="{9D8B030D-6E8A-4147-A177-3AD203B41FA5}">
                      <a16:colId xmlns:a16="http://schemas.microsoft.com/office/drawing/2014/main" val="2835594720"/>
                    </a:ext>
                  </a:extLst>
                </a:gridCol>
                <a:gridCol w="1077799">
                  <a:extLst>
                    <a:ext uri="{9D8B030D-6E8A-4147-A177-3AD203B41FA5}">
                      <a16:colId xmlns:a16="http://schemas.microsoft.com/office/drawing/2014/main" val="2561915712"/>
                    </a:ext>
                  </a:extLst>
                </a:gridCol>
                <a:gridCol w="655620">
                  <a:extLst>
                    <a:ext uri="{9D8B030D-6E8A-4147-A177-3AD203B41FA5}">
                      <a16:colId xmlns:a16="http://schemas.microsoft.com/office/drawing/2014/main" val="3168380585"/>
                    </a:ext>
                  </a:extLst>
                </a:gridCol>
                <a:gridCol w="655620">
                  <a:extLst>
                    <a:ext uri="{9D8B030D-6E8A-4147-A177-3AD203B41FA5}">
                      <a16:colId xmlns:a16="http://schemas.microsoft.com/office/drawing/2014/main" val="2326040408"/>
                    </a:ext>
                  </a:extLst>
                </a:gridCol>
                <a:gridCol w="586084">
                  <a:extLst>
                    <a:ext uri="{9D8B030D-6E8A-4147-A177-3AD203B41FA5}">
                      <a16:colId xmlns:a16="http://schemas.microsoft.com/office/drawing/2014/main" val="3220970112"/>
                    </a:ext>
                  </a:extLst>
                </a:gridCol>
                <a:gridCol w="635752">
                  <a:extLst>
                    <a:ext uri="{9D8B030D-6E8A-4147-A177-3AD203B41FA5}">
                      <a16:colId xmlns:a16="http://schemas.microsoft.com/office/drawing/2014/main" val="2967265851"/>
                    </a:ext>
                  </a:extLst>
                </a:gridCol>
                <a:gridCol w="913894">
                  <a:extLst>
                    <a:ext uri="{9D8B030D-6E8A-4147-A177-3AD203B41FA5}">
                      <a16:colId xmlns:a16="http://schemas.microsoft.com/office/drawing/2014/main" val="686123108"/>
                    </a:ext>
                  </a:extLst>
                </a:gridCol>
                <a:gridCol w="695354">
                  <a:extLst>
                    <a:ext uri="{9D8B030D-6E8A-4147-A177-3AD203B41FA5}">
                      <a16:colId xmlns:a16="http://schemas.microsoft.com/office/drawing/2014/main" val="2753324412"/>
                    </a:ext>
                  </a:extLst>
                </a:gridCol>
                <a:gridCol w="993363">
                  <a:extLst>
                    <a:ext uri="{9D8B030D-6E8A-4147-A177-3AD203B41FA5}">
                      <a16:colId xmlns:a16="http://schemas.microsoft.com/office/drawing/2014/main" val="1874041696"/>
                    </a:ext>
                  </a:extLst>
                </a:gridCol>
                <a:gridCol w="993363">
                  <a:extLst>
                    <a:ext uri="{9D8B030D-6E8A-4147-A177-3AD203B41FA5}">
                      <a16:colId xmlns:a16="http://schemas.microsoft.com/office/drawing/2014/main" val="1272513079"/>
                    </a:ext>
                  </a:extLst>
                </a:gridCol>
                <a:gridCol w="526483">
                  <a:extLst>
                    <a:ext uri="{9D8B030D-6E8A-4147-A177-3AD203B41FA5}">
                      <a16:colId xmlns:a16="http://schemas.microsoft.com/office/drawing/2014/main" val="2831168685"/>
                    </a:ext>
                  </a:extLst>
                </a:gridCol>
                <a:gridCol w="496682">
                  <a:extLst>
                    <a:ext uri="{9D8B030D-6E8A-4147-A177-3AD203B41FA5}">
                      <a16:colId xmlns:a16="http://schemas.microsoft.com/office/drawing/2014/main" val="3312575795"/>
                    </a:ext>
                  </a:extLst>
                </a:gridCol>
              </a:tblGrid>
              <a:tr h="258580">
                <a:tc gridSpan="2">
                  <a:txBody>
                    <a:bodyPr/>
                    <a:lstStyle/>
                    <a:p>
                      <a:pPr algn="l" fontAlgn="b"/>
                      <a:r>
                        <a:rPr lang="en-ZA" sz="800" b="0" i="0" u="none" strike="noStrike">
                          <a:solidFill>
                            <a:srgbClr val="000000"/>
                          </a:solidFill>
                          <a:effectLst/>
                          <a:latin typeface="Arial Narrow" panose="020B0606020202030204" pitchFamily="34" charset="0"/>
                        </a:rPr>
                        <a:t>R million</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r" fontAlgn="b"/>
                      <a:r>
                        <a:rPr lang="en-ZA" sz="800" b="1" i="0" u="none" strike="noStrike">
                          <a:solidFill>
                            <a:srgbClr val="000000"/>
                          </a:solidFill>
                          <a:effectLst/>
                          <a:latin typeface="Arial Narrow" panose="020B0606020202030204" pitchFamily="34" charset="0"/>
                        </a:rPr>
                        <a:t> Main Appropriation </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 Adjusted Appropriation  </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Available Budget</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Q3 Actual expenditure</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800" b="1" i="0" u="none" strike="noStrike">
                          <a:solidFill>
                            <a:srgbClr val="000000"/>
                          </a:solidFill>
                          <a:effectLst/>
                          <a:latin typeface="Arial Narrow" panose="020B0606020202030204" pitchFamily="34" charset="0"/>
                        </a:rPr>
                        <a:t>Expenditure as % of Available Budget</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Q3 Projected expenditure</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Variance from projected expenditure</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 Variance from projected expenditure</a:t>
                      </a:r>
                    </a:p>
                  </a:txBody>
                  <a:tcPr marL="0" marR="0" marT="0" marB="0" anchor="b">
                    <a:lnL>
                      <a:noFill/>
                    </a:lnL>
                    <a:lnR w="6350" cap="flat" cmpd="sng" algn="ctr">
                      <a:solidFill>
                        <a:srgbClr val="993300"/>
                      </a:solidFill>
                      <a:prstDash val="dash"/>
                      <a:round/>
                      <a:headEnd type="none" w="med" len="med"/>
                      <a:tailEnd type="none" w="med" len="med"/>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COVID-19 Spending</a:t>
                      </a:r>
                    </a:p>
                  </a:txBody>
                  <a:tcPr marL="0" marR="0" marT="0" marB="0" anchor="b">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800" b="1" i="0" u="none" strike="noStrike">
                          <a:solidFill>
                            <a:srgbClr val="000000"/>
                          </a:solidFill>
                          <a:effectLst/>
                          <a:latin typeface="Arial Narrow" panose="020B0606020202030204" pitchFamily="34" charset="0"/>
                        </a:rPr>
                        <a:t>Disaster Spending</a:t>
                      </a:r>
                    </a:p>
                  </a:txBody>
                  <a:tcPr marL="0" marR="0" marT="0" marB="0" anchor="b">
                    <a:lnL w="6350" cap="flat" cmpd="sng" algn="ctr">
                      <a:solidFill>
                        <a:srgbClr val="993300"/>
                      </a:solidFill>
                      <a:prstDash val="dash"/>
                      <a:round/>
                      <a:headEnd type="none" w="med" len="med"/>
                      <a:tailEnd type="none" w="med" len="med"/>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81921620"/>
                  </a:ext>
                </a:extLst>
              </a:tr>
              <a:tr h="241342">
                <a:tc>
                  <a:txBody>
                    <a:bodyPr/>
                    <a:lstStyle/>
                    <a:p>
                      <a:pPr algn="l" fontAlgn="t"/>
                      <a:r>
                        <a:rPr lang="en-ZA" sz="800" b="0" i="0" u="none" strike="noStrike">
                          <a:solidFill>
                            <a:srgbClr val="000000"/>
                          </a:solidFill>
                          <a:effectLst/>
                          <a:latin typeface="Arial Narrow" panose="020B0606020202030204" pitchFamily="34" charset="0"/>
                        </a:rPr>
                        <a:t>21</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n-GB" sz="800" b="0" i="0" u="none" strike="noStrike">
                          <a:solidFill>
                            <a:srgbClr val="000000"/>
                          </a:solidFill>
                          <a:effectLst/>
                          <a:latin typeface="Arial Narrow" panose="020B0606020202030204" pitchFamily="34" charset="0"/>
                        </a:rPr>
                        <a:t>Civilian Secretariat for the Police Service</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152.3</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155.9</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155.9</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118.0</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75.7%</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115.3</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-2.7</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-2.3%</a:t>
                      </a:r>
                    </a:p>
                  </a:txBody>
                  <a:tcPr marL="0" marR="0" marT="0" marB="0">
                    <a:lnL>
                      <a:noFill/>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215293063"/>
                  </a:ext>
                </a:extLst>
              </a:tr>
              <a:tr h="122107">
                <a:tc>
                  <a:txBody>
                    <a:bodyPr/>
                    <a:lstStyle/>
                    <a:p>
                      <a:pPr algn="l" fontAlgn="t"/>
                      <a:r>
                        <a:rPr lang="en-ZA" sz="800" b="0" i="0" u="none" strike="noStrike">
                          <a:solidFill>
                            <a:srgbClr val="000000"/>
                          </a:solidFill>
                          <a:effectLst/>
                          <a:latin typeface="Arial Narrow" panose="020B0606020202030204" pitchFamily="34" charset="0"/>
                        </a:rPr>
                        <a:t>22</a:t>
                      </a:r>
                    </a:p>
                  </a:txBody>
                  <a:tcPr marL="0" marR="0" marT="0" marB="0">
                    <a:lnL>
                      <a:noFill/>
                    </a:lnL>
                    <a:lnR>
                      <a:noFill/>
                    </a:lnR>
                    <a:lnT>
                      <a:noFill/>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Correctional Services</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26 108.7</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26 536.0</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26 536.0</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19 750.8</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74.4%</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19 604.1</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-146.7</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-0.7%</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4.1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930115591"/>
                  </a:ext>
                </a:extLst>
              </a:tr>
              <a:tr h="122107">
                <a:tc>
                  <a:txBody>
                    <a:bodyPr/>
                    <a:lstStyle/>
                    <a:p>
                      <a:pPr algn="l" fontAlgn="t"/>
                      <a:r>
                        <a:rPr lang="en-ZA" sz="800" b="0" i="0" u="none" strike="noStrike">
                          <a:solidFill>
                            <a:srgbClr val="000000"/>
                          </a:solidFill>
                          <a:effectLst/>
                          <a:latin typeface="Arial Narrow" panose="020B0606020202030204" pitchFamily="34" charset="0"/>
                        </a:rPr>
                        <a:t>23</a:t>
                      </a:r>
                    </a:p>
                  </a:txBody>
                  <a:tcPr marL="0" marR="0" marT="0" marB="0">
                    <a:lnL>
                      <a:noFill/>
                    </a:lnL>
                    <a:lnR>
                      <a:noFill/>
                    </a:lnR>
                    <a:lnT>
                      <a:noFill/>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Defence</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49 090.1</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51 601.6</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51 601.6</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37 606.7</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72.9%</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37 599.4</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-7.3</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0.0%</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19.0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201.5 </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2969521462"/>
                  </a:ext>
                </a:extLst>
              </a:tr>
              <a:tr h="241342">
                <a:tc>
                  <a:txBody>
                    <a:bodyPr/>
                    <a:lstStyle/>
                    <a:p>
                      <a:pPr algn="l" fontAlgn="t"/>
                      <a:r>
                        <a:rPr lang="en-ZA" sz="800" b="0" i="0" u="none" strike="noStrike">
                          <a:solidFill>
                            <a:srgbClr val="000000"/>
                          </a:solidFill>
                          <a:effectLst/>
                          <a:latin typeface="Arial Narrow" panose="020B0606020202030204" pitchFamily="34" charset="0"/>
                        </a:rPr>
                        <a:t>24</a:t>
                      </a:r>
                    </a:p>
                  </a:txBody>
                  <a:tcPr marL="0" marR="0" marT="0" marB="0">
                    <a:lnL>
                      <a:noFill/>
                    </a:lnL>
                    <a:lnR>
                      <a:noFill/>
                    </a:lnR>
                    <a:lnT>
                      <a:noFill/>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Independent Police Investigative Directorate</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357.2</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363.5</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363.5</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251.9</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69.3%</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266.3</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14.4</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5.4%</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3506582630"/>
                  </a:ext>
                </a:extLst>
              </a:tr>
              <a:tr h="241342">
                <a:tc>
                  <a:txBody>
                    <a:bodyPr/>
                    <a:lstStyle/>
                    <a:p>
                      <a:pPr algn="l" fontAlgn="t"/>
                      <a:r>
                        <a:rPr lang="en-ZA" sz="800" b="0" i="0" u="none" strike="noStrike">
                          <a:solidFill>
                            <a:srgbClr val="000000"/>
                          </a:solidFill>
                          <a:effectLst/>
                          <a:latin typeface="Arial Narrow" panose="020B0606020202030204" pitchFamily="34" charset="0"/>
                        </a:rPr>
                        <a:t>25</a:t>
                      </a:r>
                    </a:p>
                  </a:txBody>
                  <a:tcPr marL="0" marR="0" marT="0" marB="0">
                    <a:lnL>
                      <a:noFill/>
                    </a:lnL>
                    <a:lnR>
                      <a:noFill/>
                    </a:lnR>
                    <a:lnT>
                      <a:noFill/>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Justice and Constitutional Development</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20 021.9</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20 482.0</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20 482.0</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14 532.1</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71.0%</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14 646.7</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114.6</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0.8%</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0.5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3761835315"/>
                  </a:ext>
                </a:extLst>
              </a:tr>
              <a:tr h="122107">
                <a:tc>
                  <a:txBody>
                    <a:bodyPr/>
                    <a:lstStyle/>
                    <a:p>
                      <a:pPr algn="l" fontAlgn="t"/>
                      <a:r>
                        <a:rPr lang="en-ZA" sz="800" b="0" i="0" u="none" strike="noStrike">
                          <a:solidFill>
                            <a:srgbClr val="000000"/>
                          </a:solidFill>
                          <a:effectLst/>
                          <a:latin typeface="Arial Narrow" panose="020B0606020202030204" pitchFamily="34" charset="0"/>
                        </a:rPr>
                        <a:t>26</a:t>
                      </a:r>
                    </a:p>
                  </a:txBody>
                  <a:tcPr marL="0" marR="0" marT="0" marB="0">
                    <a:lnL>
                      <a:noFill/>
                    </a:lnL>
                    <a:lnR>
                      <a:noFill/>
                    </a:lnR>
                    <a:lnT>
                      <a:noFill/>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Military Veterans</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666.4</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670.0</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670.0</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383.6</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57.3%</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430.0</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46.4</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10.8%</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1532001216"/>
                  </a:ext>
                </a:extLst>
              </a:tr>
              <a:tr h="122107">
                <a:tc>
                  <a:txBody>
                    <a:bodyPr/>
                    <a:lstStyle/>
                    <a:p>
                      <a:pPr algn="l" fontAlgn="t"/>
                      <a:r>
                        <a:rPr lang="en-ZA" sz="800" b="0" i="0" u="none" strike="noStrike">
                          <a:solidFill>
                            <a:srgbClr val="000000"/>
                          </a:solidFill>
                          <a:effectLst/>
                          <a:latin typeface="Arial Narrow" panose="020B0606020202030204" pitchFamily="34" charset="0"/>
                        </a:rPr>
                        <a:t>27</a:t>
                      </a:r>
                    </a:p>
                  </a:txBody>
                  <a:tcPr marL="0" marR="0" marT="0" marB="0">
                    <a:lnL>
                      <a:noFill/>
                    </a:lnL>
                    <a:lnR>
                      <a:noFill/>
                    </a:lnR>
                    <a:lnT>
                      <a:noFill/>
                    </a:lnT>
                    <a:lnB>
                      <a:noFill/>
                    </a:lnB>
                    <a:solidFill>
                      <a:srgbClr val="FFFFFF"/>
                    </a:solidFill>
                  </a:tcPr>
                </a:tc>
                <a:tc>
                  <a:txBody>
                    <a:bodyPr/>
                    <a:lstStyle/>
                    <a:p>
                      <a:pPr algn="l" fontAlgn="t"/>
                      <a:r>
                        <a:rPr lang="en-GB" sz="800" b="0" i="0" u="none" strike="noStrike">
                          <a:solidFill>
                            <a:srgbClr val="000000"/>
                          </a:solidFill>
                          <a:effectLst/>
                          <a:latin typeface="Arial Narrow" panose="020B0606020202030204" pitchFamily="34" charset="0"/>
                        </a:rPr>
                        <a:t>Office of the Chief Justice</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1 265.8</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1 362.9</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1 362.9</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943.4</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69.2%</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901.3</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-42.1</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-4.7%</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0.1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20269691"/>
                  </a:ext>
                </a:extLst>
              </a:tr>
              <a:tr h="122107">
                <a:tc>
                  <a:txBody>
                    <a:bodyPr/>
                    <a:lstStyle/>
                    <a:p>
                      <a:pPr algn="l" fontAlgn="t"/>
                      <a:r>
                        <a:rPr lang="en-ZA" sz="800" b="0" i="0" u="none" strike="noStrike">
                          <a:solidFill>
                            <a:srgbClr val="000000"/>
                          </a:solidFill>
                          <a:effectLst/>
                          <a:latin typeface="Arial Narrow" panose="020B0606020202030204" pitchFamily="34" charset="0"/>
                        </a:rPr>
                        <a:t>28</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Police</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100 695.3</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102 555.0</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102 555.0</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74 624.4</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72.8%</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73 698.3</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-926.1</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-1.3%</a:t>
                      </a:r>
                    </a:p>
                  </a:txBody>
                  <a:tcPr marL="0" marR="0" marT="0" marB="0">
                    <a:lnL>
                      <a:noFill/>
                    </a:lnL>
                    <a:lnR w="6350" cap="flat" cmpd="sng" algn="ctr">
                      <a:solidFill>
                        <a:srgbClr val="993300"/>
                      </a:solidFill>
                      <a:prstDash val="dash"/>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7.6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25.3 </a:t>
                      </a:r>
                    </a:p>
                  </a:txBody>
                  <a:tcPr marL="0" marR="0" marT="0" marB="0">
                    <a:lnL w="6350" cap="flat" cmpd="sng" algn="ctr">
                      <a:solidFill>
                        <a:srgbClr val="993300"/>
                      </a:solidFill>
                      <a:prstDash val="dash"/>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64287698"/>
                  </a:ext>
                </a:extLst>
              </a:tr>
              <a:tr h="122107">
                <a:tc gridSpan="2">
                  <a:txBody>
                    <a:bodyPr/>
                    <a:lstStyle/>
                    <a:p>
                      <a:pPr algn="l" fontAlgn="t"/>
                      <a:r>
                        <a:rPr lang="en-ZA" sz="800" b="1" i="0" u="none" strike="noStrike">
                          <a:solidFill>
                            <a:srgbClr val="000000"/>
                          </a:solidFill>
                          <a:effectLst/>
                          <a:latin typeface="Arial Narrow" panose="020B0606020202030204" pitchFamily="34" charset="0"/>
                        </a:rPr>
                        <a:t>Total </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r" fontAlgn="t"/>
                      <a:r>
                        <a:rPr lang="en-ZA" sz="800" b="1" i="0" u="none" strike="noStrike">
                          <a:solidFill>
                            <a:srgbClr val="000000"/>
                          </a:solidFill>
                          <a:effectLst/>
                          <a:latin typeface="Arial Narrow" panose="020B0606020202030204" pitchFamily="34" charset="0"/>
                        </a:rPr>
                        <a:t>198 357.8</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dirty="0">
                          <a:solidFill>
                            <a:srgbClr val="000000"/>
                          </a:solidFill>
                          <a:effectLst/>
                          <a:latin typeface="Arial Narrow" panose="020B0606020202030204" pitchFamily="34" charset="0"/>
                        </a:rPr>
                        <a:t>203 726.9</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203 726.9</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148 210.9</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72.7%</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147 261.5</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-949.4</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-0.6%</a:t>
                      </a:r>
                    </a:p>
                  </a:txBody>
                  <a:tcPr marL="0" marR="0" marT="0" marB="0">
                    <a:lnL>
                      <a:noFill/>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           31.2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2F2F2"/>
                    </a:solidFill>
                  </a:tcPr>
                </a:tc>
                <a:tc>
                  <a:txBody>
                    <a:bodyPr/>
                    <a:lstStyle/>
                    <a:p>
                      <a:pPr algn="r" fontAlgn="t"/>
                      <a:r>
                        <a:rPr lang="en-ZA" sz="800" b="1" i="0" u="none" strike="noStrike" dirty="0">
                          <a:solidFill>
                            <a:srgbClr val="000000"/>
                          </a:solidFill>
                          <a:effectLst/>
                          <a:latin typeface="Arial Narrow" panose="020B0606020202030204" pitchFamily="34" charset="0"/>
                        </a:rPr>
                        <a:t>        226.7 </a:t>
                      </a:r>
                    </a:p>
                  </a:txBody>
                  <a:tcPr marL="0" marR="0" marT="0" marB="0">
                    <a:lnL w="6350" cap="flat" cmpd="sng" algn="ctr">
                      <a:solidFill>
                        <a:srgbClr val="993300"/>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2F2F2"/>
                    </a:solidFill>
                  </a:tcPr>
                </a:tc>
                <a:extLst>
                  <a:ext uri="{0D108BD9-81ED-4DB2-BD59-A6C34878D82A}">
                    <a16:rowId xmlns:a16="http://schemas.microsoft.com/office/drawing/2014/main" val="97547079"/>
                  </a:ext>
                </a:extLst>
              </a:tr>
            </a:tbl>
          </a:graphicData>
        </a:graphic>
      </p:graphicFrame>
    </p:spTree>
    <p:extLst>
      <p:ext uri="{BB962C8B-B14F-4D97-AF65-F5344CB8AC3E}">
        <p14:creationId xmlns:p14="http://schemas.microsoft.com/office/powerpoint/2010/main" val="1208056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8D95C-578D-2BEE-F39A-E8B57C201D71}"/>
              </a:ext>
            </a:extLst>
          </p:cNvPr>
          <p:cNvSpPr>
            <a:spLocks noGrp="1"/>
          </p:cNvSpPr>
          <p:nvPr>
            <p:ph type="title"/>
          </p:nvPr>
        </p:nvSpPr>
        <p:spPr/>
        <p:txBody>
          <a:bodyPr>
            <a:normAutofit/>
          </a:bodyPr>
          <a:lstStyle/>
          <a:p>
            <a:r>
              <a:rPr kumimoji="0" lang="en-US" b="1" i="0" u="none" strike="noStrike" kern="1200" cap="all" spc="0" normalizeH="0" baseline="0" noProof="0" dirty="0">
                <a:ln>
                  <a:noFill/>
                </a:ln>
                <a:effectLst/>
                <a:uLnTx/>
                <a:uFillTx/>
                <a:latin typeface="Calibri" panose="020F0502020204030204"/>
              </a:rPr>
              <a:t>Justice and protection services highlights</a:t>
            </a:r>
            <a:endParaRPr lang="en-ZA" dirty="0"/>
          </a:p>
        </p:txBody>
      </p:sp>
      <p:sp>
        <p:nvSpPr>
          <p:cNvPr id="4" name="Content Placeholder 3"/>
          <p:cNvSpPr>
            <a:spLocks noGrp="1"/>
          </p:cNvSpPr>
          <p:nvPr>
            <p:ph idx="1"/>
          </p:nvPr>
        </p:nvSpPr>
        <p:spPr/>
        <p:txBody>
          <a:bodyPr>
            <a:noAutofit/>
          </a:bodyPr>
          <a:lstStyle/>
          <a:p>
            <a:pPr marL="179388" marR="0" lvl="0" indent="-179388" algn="l" defTabSz="914400" rtl="0" eaLnBrk="0" fontAlgn="base" latinLnBrk="0" hangingPunct="0">
              <a:spcBef>
                <a:spcPts val="300"/>
              </a:spcBef>
              <a:spcAft>
                <a:spcPts val="300"/>
              </a:spcAft>
              <a:buClrTx/>
              <a:buSzTx/>
              <a:buFontTx/>
              <a:buChar char="•"/>
              <a:tabLst/>
              <a:defRPr/>
            </a:pPr>
            <a:r>
              <a:rPr kumimoji="0" lang="en-GB" sz="1600" b="1" i="0" u="none" strike="noStrike" kern="0" cap="none" spc="0" normalizeH="0" baseline="0" noProof="0" dirty="0" smtClean="0">
                <a:ln>
                  <a:noFill/>
                </a:ln>
                <a:solidFill>
                  <a:srgbClr val="000000"/>
                </a:solidFill>
                <a:effectLst/>
                <a:uLnTx/>
                <a:uFillTx/>
                <a:latin typeface="+mj-lt"/>
                <a:ea typeface="Osaka"/>
                <a:cs typeface="Arial" panose="020B0604020202020204" pitchFamily="34" charset="0"/>
              </a:rPr>
              <a:t>Vote </a:t>
            </a:r>
            <a:r>
              <a:rPr kumimoji="0" lang="en-GB" sz="1600" b="1" i="0" u="none" strike="noStrike" kern="0" cap="none" spc="0" normalizeH="0" baseline="0" noProof="0" dirty="0">
                <a:ln>
                  <a:noFill/>
                </a:ln>
                <a:solidFill>
                  <a:srgbClr val="000000"/>
                </a:solidFill>
                <a:effectLst/>
                <a:uLnTx/>
                <a:uFillTx/>
                <a:latin typeface="+mj-lt"/>
                <a:ea typeface="Osaka"/>
                <a:cs typeface="Arial" panose="020B0604020202020204" pitchFamily="34" charset="0"/>
              </a:rPr>
              <a:t>21: </a:t>
            </a:r>
            <a:r>
              <a:rPr kumimoji="0" lang="en-US" sz="1600" b="1" i="0" u="none" strike="noStrike" kern="0" cap="none" spc="0" normalizeH="0" baseline="0" noProof="0" dirty="0">
                <a:ln>
                  <a:noFill/>
                </a:ln>
                <a:solidFill>
                  <a:srgbClr val="000000"/>
                </a:solidFill>
                <a:effectLst/>
                <a:uLnTx/>
                <a:uFillTx/>
                <a:latin typeface="+mj-lt"/>
                <a:ea typeface="Osaka"/>
                <a:cs typeface="Arial" panose="020B0604020202020204" pitchFamily="34" charset="0"/>
              </a:rPr>
              <a:t>Civilian Secretariat for Police Service</a:t>
            </a:r>
          </a:p>
          <a:p>
            <a:pPr marL="179388" marR="0" lvl="0" indent="-179388" algn="just" defTabSz="914400" rtl="0" eaLnBrk="0" fontAlgn="base" latinLnBrk="0" hangingPunct="0">
              <a:spcBef>
                <a:spcPts val="300"/>
              </a:spcBef>
              <a:spcAft>
                <a:spcPts val="30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mj-lt"/>
                <a:ea typeface="Osaka"/>
                <a:cs typeface="Arial" panose="020B0604020202020204" pitchFamily="34" charset="0"/>
              </a:rPr>
              <a:t>	Higher than </a:t>
            </a:r>
            <a:r>
              <a:rPr lang="en-ZA" sz="1600" kern="0" dirty="0">
                <a:solidFill>
                  <a:srgbClr val="000000"/>
                </a:solidFill>
                <a:latin typeface="+mj-lt"/>
                <a:ea typeface="Osaka"/>
                <a:cs typeface="Arial" panose="020B0604020202020204" pitchFamily="34" charset="0"/>
              </a:rPr>
              <a:t>than projected spending of R2.7 million was on compensation of employees and goods and services. </a:t>
            </a:r>
            <a:r>
              <a:rPr lang="en-US" sz="1600" kern="0" dirty="0">
                <a:solidFill>
                  <a:srgbClr val="000000"/>
                </a:solidFill>
                <a:latin typeface="+mj-lt"/>
                <a:ea typeface="Osaka"/>
                <a:cs typeface="Arial" panose="020B0604020202020204" pitchFamily="34" charset="0"/>
              </a:rPr>
              <a:t>Higher spending on compensation of employees was due to excess filled posts while on goods and services was due to higher than anticipated costs for installation of computer infrastructure in the department’s new office accommodation.</a:t>
            </a:r>
            <a:r>
              <a:rPr lang="en-ZA" sz="1600" kern="0" dirty="0">
                <a:solidFill>
                  <a:srgbClr val="000000"/>
                </a:solidFill>
                <a:highlight>
                  <a:srgbClr val="FFFF00"/>
                </a:highlight>
                <a:latin typeface="+mj-lt"/>
                <a:ea typeface="Osaka"/>
                <a:cs typeface="Arial" panose="020B0604020202020204" pitchFamily="34" charset="0"/>
              </a:rPr>
              <a:t> </a:t>
            </a:r>
            <a:endParaRPr kumimoji="0" lang="en-GB" sz="1600" b="0" i="0" u="none" strike="noStrike" kern="0" cap="none" spc="0" normalizeH="0" baseline="0" noProof="0" dirty="0">
              <a:ln>
                <a:noFill/>
              </a:ln>
              <a:solidFill>
                <a:srgbClr val="000000"/>
              </a:solidFill>
              <a:effectLst/>
              <a:highlight>
                <a:srgbClr val="FFFF00"/>
              </a:highlight>
              <a:uLnTx/>
              <a:uFillTx/>
              <a:latin typeface="+mj-lt"/>
              <a:ea typeface="Osaka"/>
              <a:cs typeface="Arial" panose="020B0604020202020204" pitchFamily="34" charset="0"/>
            </a:endParaRPr>
          </a:p>
          <a:p>
            <a:pPr marL="179388" marR="0" lvl="0" indent="-179388" algn="l" defTabSz="914400" rtl="0" eaLnBrk="0" fontAlgn="base" latinLnBrk="0" hangingPunct="0">
              <a:spcBef>
                <a:spcPts val="300"/>
              </a:spcBef>
              <a:spcAft>
                <a:spcPts val="300"/>
              </a:spcAft>
              <a:buClrTx/>
              <a:buSzTx/>
              <a:buFontTx/>
              <a:buChar char="•"/>
              <a:tabLst/>
              <a:defRPr/>
            </a:pPr>
            <a:r>
              <a:rPr kumimoji="0" lang="en-GB" sz="1600" b="1" i="0" u="none" strike="noStrike" kern="0" cap="none" spc="0" normalizeH="0" baseline="0" noProof="0" dirty="0">
                <a:ln>
                  <a:noFill/>
                </a:ln>
                <a:solidFill>
                  <a:srgbClr val="000000"/>
                </a:solidFill>
                <a:effectLst/>
                <a:uLnTx/>
                <a:uFillTx/>
                <a:latin typeface="+mj-lt"/>
                <a:ea typeface="Osaka"/>
                <a:cs typeface="Arial" panose="020B0604020202020204" pitchFamily="34" charset="0"/>
              </a:rPr>
              <a:t>Vote 22: Correctional Services</a:t>
            </a:r>
          </a:p>
          <a:p>
            <a:pPr marL="179388" marR="0" lvl="0" indent="-179388" algn="just" defTabSz="914400" rtl="0" eaLnBrk="0" fontAlgn="base" latinLnBrk="0" hangingPunct="0">
              <a:spcBef>
                <a:spcPts val="300"/>
              </a:spcBef>
              <a:spcAft>
                <a:spcPts val="300"/>
              </a:spcAft>
              <a:buClrTx/>
              <a:buSzTx/>
              <a:buFontTx/>
              <a:buNone/>
              <a:tabLst/>
              <a:defRPr/>
            </a:pPr>
            <a:r>
              <a:rPr kumimoji="0" lang="en-ZA" sz="1600" b="0" i="0" u="none" strike="noStrike" kern="0" cap="none" spc="0" normalizeH="0" baseline="0" noProof="0" dirty="0">
                <a:ln>
                  <a:noFill/>
                </a:ln>
                <a:solidFill>
                  <a:srgbClr val="000000"/>
                </a:solidFill>
                <a:effectLst/>
                <a:uLnTx/>
                <a:uFillTx/>
                <a:latin typeface="+mj-lt"/>
                <a:ea typeface="Osaka"/>
                <a:cs typeface="Arial" panose="020B0604020202020204" pitchFamily="34" charset="0"/>
              </a:rPr>
              <a:t>	Higher than projected spending of R146.7 million mainly driven by spending on goods and services. </a:t>
            </a:r>
            <a:r>
              <a:rPr kumimoji="0" lang="en-US" sz="1600" b="0" i="0" u="none" strike="noStrike" kern="0" cap="none" spc="0" normalizeH="0" baseline="0" noProof="0" dirty="0">
                <a:ln>
                  <a:noFill/>
                </a:ln>
                <a:solidFill>
                  <a:srgbClr val="000000"/>
                </a:solidFill>
                <a:effectLst/>
                <a:uLnTx/>
                <a:uFillTx/>
                <a:latin typeface="+mj-lt"/>
                <a:ea typeface="Osaka"/>
                <a:cs typeface="Arial" panose="020B0604020202020204" pitchFamily="34" charset="0"/>
              </a:rPr>
              <a:t>This higher than planned spending is mainly due to high repairs and maintenance costs for the fleet services because of a drastic increase of the prices for spares and accessories. Also contributing to the higher than planned spending was the increase in the prices of food under item inventory: food and food supplies as well as the continuous procurement of fuel, oil, and gas due to the ongoing loadshedding.</a:t>
            </a:r>
            <a:endParaRPr kumimoji="0" lang="en-ZA" sz="1600" b="0" i="0" u="none" strike="noStrike" kern="0" cap="none" spc="0" normalizeH="0" baseline="0" noProof="0" dirty="0">
              <a:ln>
                <a:noFill/>
              </a:ln>
              <a:solidFill>
                <a:srgbClr val="000000"/>
              </a:solidFill>
              <a:effectLst/>
              <a:uLnTx/>
              <a:uFillTx/>
              <a:latin typeface="+mj-lt"/>
              <a:ea typeface="Osaka"/>
              <a:cs typeface="Arial" panose="020B0604020202020204" pitchFamily="34" charset="0"/>
            </a:endParaRPr>
          </a:p>
          <a:p>
            <a:pPr marL="179388" marR="0" lvl="0" indent="-179388" algn="l" defTabSz="914400" rtl="0" eaLnBrk="0" fontAlgn="base" latinLnBrk="0" hangingPunct="0">
              <a:spcBef>
                <a:spcPts val="300"/>
              </a:spcBef>
              <a:spcAft>
                <a:spcPts val="300"/>
              </a:spcAft>
              <a:buClrTx/>
              <a:buSzTx/>
              <a:buFontTx/>
              <a:buChar char="•"/>
              <a:tabLst/>
              <a:defRPr/>
            </a:pPr>
            <a:r>
              <a:rPr kumimoji="0" lang="en-ZA" sz="1600" b="1" i="0" u="none" strike="noStrike" kern="0" cap="none" spc="0" normalizeH="0" baseline="0" noProof="0" dirty="0">
                <a:ln>
                  <a:noFill/>
                </a:ln>
                <a:solidFill>
                  <a:srgbClr val="000000"/>
                </a:solidFill>
                <a:effectLst/>
                <a:uLnTx/>
                <a:uFillTx/>
                <a:latin typeface="+mj-lt"/>
                <a:ea typeface="Osaka"/>
                <a:cs typeface="Arial" panose="020B0604020202020204" pitchFamily="34" charset="0"/>
              </a:rPr>
              <a:t>Vote 23: Defence</a:t>
            </a:r>
          </a:p>
          <a:p>
            <a:pPr marL="179388" marR="0" lvl="0" indent="-179388" algn="just" defTabSz="914400" rtl="0" eaLnBrk="0" fontAlgn="base" latinLnBrk="0" hangingPunct="0">
              <a:spcBef>
                <a:spcPts val="300"/>
              </a:spcBef>
              <a:spcAft>
                <a:spcPts val="300"/>
              </a:spcAft>
              <a:buClrTx/>
              <a:buSzTx/>
              <a:buFontTx/>
              <a:buNone/>
              <a:tabLst/>
              <a:defRPr/>
            </a:pPr>
            <a:r>
              <a:rPr kumimoji="0" lang="en-ZA" sz="1600" b="0" i="0" u="none" strike="noStrike" kern="0" cap="none" spc="0" normalizeH="0" baseline="0" noProof="0" dirty="0">
                <a:ln>
                  <a:noFill/>
                </a:ln>
                <a:solidFill>
                  <a:srgbClr val="000000"/>
                </a:solidFill>
                <a:effectLst/>
                <a:uLnTx/>
                <a:uFillTx/>
                <a:latin typeface="+mj-lt"/>
                <a:ea typeface="Osaka"/>
                <a:cs typeface="Arial" panose="020B0604020202020204" pitchFamily="34" charset="0"/>
              </a:rPr>
              <a:t>    </a:t>
            </a:r>
            <a:r>
              <a:rPr kumimoji="0" lang="en-ZA" sz="1600" b="0" i="0" u="none" strike="noStrike" kern="0" cap="none" spc="0" normalizeH="0" baseline="0" noProof="0" dirty="0" smtClean="0">
                <a:ln>
                  <a:noFill/>
                </a:ln>
                <a:solidFill>
                  <a:srgbClr val="000000"/>
                </a:solidFill>
                <a:effectLst/>
                <a:uLnTx/>
                <a:uFillTx/>
                <a:latin typeface="+mj-lt"/>
                <a:ea typeface="Osaka"/>
                <a:cs typeface="Arial" panose="020B0604020202020204" pitchFamily="34" charset="0"/>
              </a:rPr>
              <a:t>Higher</a:t>
            </a:r>
            <a:r>
              <a:rPr kumimoji="0" lang="en-GB" sz="1600" b="0" i="0" u="none" strike="noStrike" kern="0" cap="none" spc="0" normalizeH="0" baseline="0" noProof="0" dirty="0" smtClean="0">
                <a:ln>
                  <a:noFill/>
                </a:ln>
                <a:solidFill>
                  <a:srgbClr val="000000"/>
                </a:solidFill>
                <a:effectLst/>
                <a:uLnTx/>
                <a:uFillTx/>
                <a:latin typeface="+mj-lt"/>
                <a:ea typeface="Osaka"/>
                <a:cs typeface="Arial" panose="020B0604020202020204" pitchFamily="34" charset="0"/>
              </a:rPr>
              <a:t> </a:t>
            </a:r>
            <a:r>
              <a:rPr kumimoji="0" lang="en-GB" sz="1600" b="0" i="0" u="none" strike="noStrike" kern="0" cap="none" spc="0" normalizeH="0" baseline="0" noProof="0" dirty="0">
                <a:ln>
                  <a:noFill/>
                </a:ln>
                <a:solidFill>
                  <a:srgbClr val="000000"/>
                </a:solidFill>
                <a:effectLst/>
                <a:uLnTx/>
                <a:uFillTx/>
                <a:latin typeface="+mj-lt"/>
                <a:ea typeface="Osaka"/>
                <a:cs typeface="Arial" panose="020B0604020202020204" pitchFamily="34" charset="0"/>
              </a:rPr>
              <a:t>than projected spending of R7.3 million was mainly on goods and services, and payments for capital assets</a:t>
            </a:r>
            <a:r>
              <a:rPr kumimoji="0" lang="en-US" sz="1600" b="0" i="0" u="none" strike="noStrike" kern="0" cap="none" spc="0" normalizeH="0" baseline="0" noProof="0" dirty="0">
                <a:ln>
                  <a:noFill/>
                </a:ln>
                <a:solidFill>
                  <a:srgbClr val="000000"/>
                </a:solidFill>
                <a:effectLst/>
                <a:uLnTx/>
                <a:uFillTx/>
                <a:latin typeface="+mj-lt"/>
                <a:ea typeface="Osaka"/>
                <a:cs typeface="Arial" panose="020B0604020202020204" pitchFamily="34" charset="0"/>
              </a:rPr>
              <a:t>. Respectively, this was mainly due to the payment of devolved funds to the DPWI for leases which were not included in the original cash flow plans and the accrual payment related to transport equipment such as trucks, busses, and operational vehicles used in the 2021/22 during both internal and external deployments of the South African National </a:t>
            </a:r>
            <a:r>
              <a:rPr kumimoji="0" lang="en-US" sz="1600" b="0" i="0" u="none" strike="noStrike" kern="0" cap="none" spc="0" normalizeH="0" baseline="0" noProof="0" dirty="0" err="1">
                <a:ln>
                  <a:noFill/>
                </a:ln>
                <a:solidFill>
                  <a:srgbClr val="000000"/>
                </a:solidFill>
                <a:effectLst/>
                <a:uLnTx/>
                <a:uFillTx/>
                <a:latin typeface="+mj-lt"/>
                <a:ea typeface="Osaka"/>
                <a:cs typeface="Arial" panose="020B0604020202020204" pitchFamily="34" charset="0"/>
              </a:rPr>
              <a:t>Defence</a:t>
            </a:r>
            <a:r>
              <a:rPr kumimoji="0" lang="en-US" sz="1600" b="0" i="0" u="none" strike="noStrike" kern="0" cap="none" spc="0" normalizeH="0" baseline="0" noProof="0" dirty="0">
                <a:ln>
                  <a:noFill/>
                </a:ln>
                <a:solidFill>
                  <a:srgbClr val="000000"/>
                </a:solidFill>
                <a:effectLst/>
                <a:uLnTx/>
                <a:uFillTx/>
                <a:latin typeface="+mj-lt"/>
                <a:ea typeface="Osaka"/>
                <a:cs typeface="Arial" panose="020B0604020202020204" pitchFamily="34" charset="0"/>
              </a:rPr>
              <a:t> Force (SANDF) personnel. </a:t>
            </a:r>
          </a:p>
          <a:p>
            <a:pPr marL="179388" indent="-179388"/>
            <a:endParaRPr lang="en-ZA" dirty="0"/>
          </a:p>
        </p:txBody>
      </p:sp>
    </p:spTree>
    <p:extLst>
      <p:ext uri="{BB962C8B-B14F-4D97-AF65-F5344CB8AC3E}">
        <p14:creationId xmlns:p14="http://schemas.microsoft.com/office/powerpoint/2010/main" val="3987255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8D95C-578D-2BEE-F39A-E8B57C201D71}"/>
              </a:ext>
            </a:extLst>
          </p:cNvPr>
          <p:cNvSpPr>
            <a:spLocks noGrp="1"/>
          </p:cNvSpPr>
          <p:nvPr>
            <p:ph type="title"/>
          </p:nvPr>
        </p:nvSpPr>
        <p:spPr/>
        <p:txBody>
          <a:bodyPr>
            <a:normAutofit/>
          </a:bodyPr>
          <a:lstStyle/>
          <a:p>
            <a:r>
              <a:rPr kumimoji="0" lang="en-US" b="1" i="0" u="none" strike="noStrike" kern="1200" cap="all" spc="0" normalizeH="0" baseline="0" noProof="0" dirty="0">
                <a:ln>
                  <a:noFill/>
                </a:ln>
                <a:effectLst/>
                <a:uLnTx/>
                <a:uFillTx/>
                <a:latin typeface="Calibri" panose="020F0502020204030204"/>
              </a:rPr>
              <a:t>Justice and protection services</a:t>
            </a:r>
            <a:br>
              <a:rPr kumimoji="0" lang="en-US" b="1" i="0" u="none" strike="noStrike" kern="1200" cap="all" spc="0" normalizeH="0" baseline="0" noProof="0" dirty="0">
                <a:ln>
                  <a:noFill/>
                </a:ln>
                <a:effectLst/>
                <a:uLnTx/>
                <a:uFillTx/>
                <a:latin typeface="Calibri" panose="020F0502020204030204"/>
              </a:rPr>
            </a:br>
            <a:r>
              <a:rPr kumimoji="0" lang="en-US" b="1" i="0" u="none" strike="noStrike" kern="1200" cap="all" spc="0" normalizeH="0" baseline="0" noProof="0" dirty="0">
                <a:ln>
                  <a:noFill/>
                </a:ln>
                <a:effectLst/>
                <a:uLnTx/>
                <a:uFillTx/>
                <a:latin typeface="Calibri" panose="020F0502020204030204"/>
              </a:rPr>
              <a:t>highlights</a:t>
            </a:r>
            <a:endParaRPr lang="en-ZA" dirty="0"/>
          </a:p>
        </p:txBody>
      </p:sp>
      <p:sp>
        <p:nvSpPr>
          <p:cNvPr id="4" name="Content Placeholder 3"/>
          <p:cNvSpPr>
            <a:spLocks noGrp="1"/>
          </p:cNvSpPr>
          <p:nvPr>
            <p:ph idx="1"/>
          </p:nvPr>
        </p:nvSpPr>
        <p:spPr>
          <a:xfrm>
            <a:off x="288098" y="1571542"/>
            <a:ext cx="8536487" cy="4821665"/>
          </a:xfrm>
        </p:spPr>
        <p:txBody>
          <a:bodyPr>
            <a:noAutofit/>
          </a:bodyPr>
          <a:lstStyle/>
          <a:p>
            <a:pPr marL="179388" lvl="0" indent="-179388" algn="just" defTabSz="914400" eaLnBrk="0" fontAlgn="base" hangingPunct="0">
              <a:spcBef>
                <a:spcPts val="300"/>
              </a:spcBef>
              <a:spcAft>
                <a:spcPts val="300"/>
              </a:spcAft>
              <a:buFont typeface="Arial" panose="020B0604020202020204" pitchFamily="34" charset="0"/>
              <a:buChar char="•"/>
              <a:defRPr/>
            </a:pPr>
            <a:r>
              <a:rPr lang="en-GB" sz="1500" b="1" kern="0" dirty="0">
                <a:solidFill>
                  <a:srgbClr val="000000"/>
                </a:solidFill>
                <a:ea typeface="Osaka"/>
              </a:rPr>
              <a:t>Vote 24: Independent Police Investigative Directorate</a:t>
            </a:r>
            <a:endParaRPr lang="en-ZA" sz="1500" b="1" kern="0" dirty="0">
              <a:solidFill>
                <a:srgbClr val="000000"/>
              </a:solidFill>
              <a:ea typeface="Osaka"/>
            </a:endParaRPr>
          </a:p>
          <a:p>
            <a:pPr marL="179388" lvl="0" indent="0" algn="just" defTabSz="914400" eaLnBrk="0" fontAlgn="base" hangingPunct="0">
              <a:spcBef>
                <a:spcPts val="300"/>
              </a:spcBef>
              <a:spcAft>
                <a:spcPts val="300"/>
              </a:spcAft>
              <a:buNone/>
              <a:defRPr/>
            </a:pPr>
            <a:r>
              <a:rPr lang="en-GB" sz="1500" kern="0" dirty="0">
                <a:solidFill>
                  <a:srgbClr val="000000"/>
                </a:solidFill>
                <a:ea typeface="Osaka"/>
              </a:rPr>
              <a:t>Lower than projected spending of R14.4 million mainly on compensation of employees, goods and services as well as on payments for capital assets. Compensation of employees was lower than the projection mainly due to vacant funded posts. While on goods and services, the slower than projected spending was mainly due to delays with procurement of ICT </a:t>
            </a:r>
            <a:r>
              <a:rPr lang="en-GB" sz="1500" kern="0" dirty="0" err="1">
                <a:solidFill>
                  <a:srgbClr val="000000"/>
                </a:solidFill>
                <a:ea typeface="Osaka"/>
              </a:rPr>
              <a:t>equipments</a:t>
            </a:r>
            <a:r>
              <a:rPr lang="en-GB" sz="1500" kern="0" dirty="0">
                <a:solidFill>
                  <a:srgbClr val="000000"/>
                </a:solidFill>
                <a:ea typeface="Osaka"/>
              </a:rPr>
              <a:t> and submission of invoices for ICT by SITA and invoices for office accommodation by DPWI. Lastly, the revision of the ICT demand and procurement plan contributed to the slow spending on payments for capital assets </a:t>
            </a:r>
          </a:p>
          <a:p>
            <a:pPr marL="179388" marR="0" lvl="0" indent="-179388" algn="l" defTabSz="914400" rtl="0" eaLnBrk="0" fontAlgn="base" latinLnBrk="0" hangingPunct="0">
              <a:spcBef>
                <a:spcPts val="300"/>
              </a:spcBef>
              <a:spcAft>
                <a:spcPts val="300"/>
              </a:spcAft>
              <a:buClrTx/>
              <a:buSzTx/>
              <a:buFont typeface="Arial" panose="020B0604020202020204" pitchFamily="34" charset="0"/>
              <a:buChar char="•"/>
              <a:tabLst/>
              <a:defRPr/>
            </a:pPr>
            <a:r>
              <a:rPr kumimoji="0" lang="en-ZA" sz="1500" b="1" i="0" u="none" strike="noStrike" kern="0" cap="none" spc="0" normalizeH="0" baseline="0" noProof="0" dirty="0" smtClean="0">
                <a:ln>
                  <a:noFill/>
                </a:ln>
                <a:solidFill>
                  <a:srgbClr val="000000"/>
                </a:solidFill>
                <a:effectLst/>
                <a:uLnTx/>
                <a:uFillTx/>
                <a:ea typeface="Osaka"/>
              </a:rPr>
              <a:t>Vote </a:t>
            </a:r>
            <a:r>
              <a:rPr kumimoji="0" lang="en-ZA" sz="1500" b="1" i="0" u="none" strike="noStrike" kern="0" cap="none" spc="0" normalizeH="0" baseline="0" noProof="0" dirty="0">
                <a:ln>
                  <a:noFill/>
                </a:ln>
                <a:solidFill>
                  <a:srgbClr val="000000"/>
                </a:solidFill>
                <a:effectLst/>
                <a:uLnTx/>
                <a:uFillTx/>
                <a:ea typeface="Osaka"/>
              </a:rPr>
              <a:t>25: Justice and Constitutional Development </a:t>
            </a:r>
          </a:p>
          <a:p>
            <a:pPr marL="179388" marR="0" lvl="0" indent="-179388" algn="just" defTabSz="914400" rtl="0" eaLnBrk="0" fontAlgn="base" latinLnBrk="0" hangingPunct="0">
              <a:spcBef>
                <a:spcPts val="300"/>
              </a:spcBef>
              <a:spcAft>
                <a:spcPts val="300"/>
              </a:spcAft>
              <a:buClrTx/>
              <a:buSzTx/>
              <a:buFontTx/>
              <a:buNone/>
              <a:tabLst/>
              <a:defRPr/>
            </a:pPr>
            <a:r>
              <a:rPr kumimoji="0" lang="en-ZA" sz="1500" b="0" i="0" u="none" strike="noStrike" kern="0" cap="none" spc="0" normalizeH="0" baseline="0" noProof="0" dirty="0">
                <a:ln>
                  <a:noFill/>
                </a:ln>
                <a:solidFill>
                  <a:srgbClr val="000000"/>
                </a:solidFill>
                <a:effectLst/>
                <a:uLnTx/>
                <a:uFillTx/>
                <a:ea typeface="Osaka"/>
              </a:rPr>
              <a:t>	S</a:t>
            </a:r>
            <a:r>
              <a:rPr kumimoji="0" lang="en-GB" sz="1500" b="0" i="0" u="none" strike="noStrike" kern="0" cap="none" spc="0" normalizeH="0" baseline="0" noProof="0" dirty="0">
                <a:ln>
                  <a:noFill/>
                </a:ln>
                <a:solidFill>
                  <a:srgbClr val="000000"/>
                </a:solidFill>
                <a:effectLst/>
                <a:uLnTx/>
                <a:uFillTx/>
                <a:ea typeface="Osaka"/>
              </a:rPr>
              <a:t>pending is lower by </a:t>
            </a:r>
            <a:r>
              <a:rPr kumimoji="0" lang="en-US" sz="1500" b="0" i="0" u="none" strike="noStrike" kern="0" cap="none" spc="0" normalizeH="0" baseline="0" noProof="0" dirty="0">
                <a:ln>
                  <a:noFill/>
                </a:ln>
                <a:solidFill>
                  <a:srgbClr val="000000"/>
                </a:solidFill>
                <a:effectLst/>
                <a:uLnTx/>
                <a:uFillTx/>
                <a:ea typeface="Osaka"/>
              </a:rPr>
              <a:t>R114.6 million mainly due to lower than planned spending on compensation of employees, goods and services, and payments for capital assets</a:t>
            </a:r>
            <a:r>
              <a:rPr kumimoji="0" lang="en-GB" sz="1500" b="0" i="0" u="none" strike="noStrike" kern="0" cap="none" spc="0" normalizeH="0" baseline="0" noProof="0" dirty="0">
                <a:ln>
                  <a:noFill/>
                </a:ln>
                <a:solidFill>
                  <a:srgbClr val="000000"/>
                </a:solidFill>
                <a:effectLst/>
                <a:uLnTx/>
                <a:uFillTx/>
                <a:ea typeface="Osaka"/>
              </a:rPr>
              <a:t>. </a:t>
            </a:r>
            <a:r>
              <a:rPr kumimoji="0" lang="en-US" sz="1500" b="0" i="0" u="none" strike="noStrike" kern="0" cap="none" spc="0" normalizeH="0" baseline="0" noProof="0" dirty="0">
                <a:ln>
                  <a:noFill/>
                </a:ln>
                <a:solidFill>
                  <a:srgbClr val="000000"/>
                </a:solidFill>
                <a:effectLst/>
                <a:uLnTx/>
                <a:uFillTx/>
                <a:ea typeface="Osaka"/>
              </a:rPr>
              <a:t>Lower than planned spending on goods and services is mainly due to outstanding invoices for forensic investigators contracted to the Investigating Directorate and underperformance by departments participating in the Integrated Justice System </a:t>
            </a:r>
            <a:r>
              <a:rPr kumimoji="0" lang="en-US" sz="1500" b="0" i="0" u="none" strike="noStrike" kern="0" cap="none" spc="0" normalizeH="0" baseline="0" noProof="0" dirty="0" err="1">
                <a:ln>
                  <a:noFill/>
                </a:ln>
                <a:solidFill>
                  <a:srgbClr val="000000"/>
                </a:solidFill>
                <a:effectLst/>
                <a:uLnTx/>
                <a:uFillTx/>
                <a:ea typeface="Osaka"/>
              </a:rPr>
              <a:t>programme</a:t>
            </a:r>
            <a:r>
              <a:rPr kumimoji="0" lang="en-US" sz="1500" b="0" i="0" u="none" strike="noStrike" kern="0" cap="none" spc="0" normalizeH="0" baseline="0" noProof="0" dirty="0">
                <a:ln>
                  <a:noFill/>
                </a:ln>
                <a:solidFill>
                  <a:srgbClr val="000000"/>
                </a:solidFill>
                <a:effectLst/>
                <a:uLnTx/>
                <a:uFillTx/>
                <a:ea typeface="Osaka"/>
              </a:rPr>
              <a:t>, while machinery and equipment is due to delays in the delivery of computer equipment caused by supply shortages on the side of the service provider. Lastly, lower spending on compensation of employees is due to unfilled vacant posts (natural attrition).</a:t>
            </a:r>
          </a:p>
          <a:p>
            <a:pPr marL="179388" marR="0" lvl="0" indent="-179388" algn="just" defTabSz="914400" rtl="0" eaLnBrk="0" fontAlgn="base" latinLnBrk="0" hangingPunct="0">
              <a:spcBef>
                <a:spcPts val="300"/>
              </a:spcBef>
              <a:spcAft>
                <a:spcPts val="300"/>
              </a:spcAft>
              <a:buClrTx/>
              <a:buSzTx/>
              <a:buFont typeface="Arial" panose="020B0604020202020204" pitchFamily="34" charset="0"/>
              <a:buChar char="•"/>
              <a:tabLst/>
              <a:defRPr/>
            </a:pPr>
            <a:r>
              <a:rPr kumimoji="0" lang="en-ZA" sz="1500" b="1" i="0" u="none" strike="noStrike" kern="0" cap="none" spc="0" normalizeH="0" baseline="0" noProof="0" dirty="0" smtClean="0">
                <a:ln>
                  <a:noFill/>
                </a:ln>
                <a:solidFill>
                  <a:srgbClr val="000000"/>
                </a:solidFill>
                <a:effectLst/>
                <a:uLnTx/>
                <a:uFillTx/>
                <a:ea typeface="Osaka"/>
              </a:rPr>
              <a:t>Vote </a:t>
            </a:r>
            <a:r>
              <a:rPr kumimoji="0" lang="en-ZA" sz="1500" b="1" i="0" u="none" strike="noStrike" kern="0" cap="none" spc="0" normalizeH="0" baseline="0" noProof="0" dirty="0">
                <a:ln>
                  <a:noFill/>
                </a:ln>
                <a:solidFill>
                  <a:srgbClr val="000000"/>
                </a:solidFill>
                <a:effectLst/>
                <a:uLnTx/>
                <a:uFillTx/>
                <a:ea typeface="Osaka"/>
              </a:rPr>
              <a:t>26: Military Veterans </a:t>
            </a:r>
          </a:p>
          <a:p>
            <a:pPr marL="179388" marR="0" lvl="0" indent="-179388" algn="just" defTabSz="914400" rtl="0" eaLnBrk="0" fontAlgn="base" latinLnBrk="0" hangingPunct="0">
              <a:spcBef>
                <a:spcPts val="300"/>
              </a:spcBef>
              <a:spcAft>
                <a:spcPts val="300"/>
              </a:spcAft>
              <a:buClrTx/>
              <a:buSzTx/>
              <a:buFontTx/>
              <a:buNone/>
              <a:tabLst/>
              <a:defRPr/>
            </a:pPr>
            <a:r>
              <a:rPr kumimoji="0" lang="en-ZA" sz="1500" b="0" i="0" u="none" strike="noStrike" kern="0" cap="none" spc="0" normalizeH="0" baseline="0" noProof="0" dirty="0">
                <a:ln>
                  <a:noFill/>
                </a:ln>
                <a:solidFill>
                  <a:srgbClr val="000000"/>
                </a:solidFill>
                <a:effectLst/>
                <a:uLnTx/>
                <a:uFillTx/>
                <a:ea typeface="Osaka"/>
              </a:rPr>
              <a:t>	</a:t>
            </a:r>
            <a:r>
              <a:rPr kumimoji="0" lang="en-US" sz="1500" b="0" i="0" u="none" strike="noStrike" kern="0" cap="none" spc="0" normalizeH="0" baseline="0" noProof="0" dirty="0">
                <a:ln>
                  <a:noFill/>
                </a:ln>
                <a:solidFill>
                  <a:srgbClr val="000000"/>
                </a:solidFill>
                <a:effectLst/>
                <a:uLnTx/>
                <a:uFillTx/>
                <a:ea typeface="Osaka"/>
              </a:rPr>
              <a:t>Lower than projected spending of R46.4 million was mainly on transfers and subsidies and payments for capital assets. The lower than projected spending on transfers and subsidies is mainly due to delays in the receipt of invoices for military veterans’ health services provided by the Department of </a:t>
            </a:r>
            <a:r>
              <a:rPr kumimoji="0" lang="en-US" sz="1500" b="0" i="0" u="none" strike="noStrike" kern="0" cap="none" spc="0" normalizeH="0" baseline="0" noProof="0" dirty="0" err="1">
                <a:ln>
                  <a:noFill/>
                </a:ln>
                <a:solidFill>
                  <a:srgbClr val="000000"/>
                </a:solidFill>
                <a:effectLst/>
                <a:uLnTx/>
                <a:uFillTx/>
                <a:ea typeface="Osaka"/>
              </a:rPr>
              <a:t>Defence</a:t>
            </a:r>
            <a:r>
              <a:rPr kumimoji="0" lang="en-US" sz="1500" b="0" i="0" u="none" strike="noStrike" kern="0" cap="none" spc="0" normalizeH="0" baseline="0" noProof="0" dirty="0">
                <a:ln>
                  <a:noFill/>
                </a:ln>
                <a:solidFill>
                  <a:srgbClr val="000000"/>
                </a:solidFill>
                <a:effectLst/>
                <a:uLnTx/>
                <a:uFillTx/>
                <a:ea typeface="Osaka"/>
              </a:rPr>
              <a:t>, invoices for housing benefits from provincial Human Settlements departments as well as delays with the disbursement of the military veteran pension benefit. In terms of payments </a:t>
            </a:r>
            <a:r>
              <a:rPr lang="en-US" sz="1500" dirty="0">
                <a:solidFill>
                  <a:srgbClr val="000000"/>
                </a:solidFill>
                <a:ea typeface="Osaka"/>
              </a:rPr>
              <a:t>for capital assets, it is due to the delays with procurement of ICT.</a:t>
            </a:r>
            <a:endParaRPr kumimoji="0" lang="en-GB" sz="1500" b="0" i="0" u="none" strike="noStrike" kern="0" cap="none" spc="0" normalizeH="0" baseline="0" noProof="0" dirty="0">
              <a:ln>
                <a:noFill/>
              </a:ln>
              <a:solidFill>
                <a:srgbClr val="000000"/>
              </a:solidFill>
              <a:effectLst/>
              <a:uLnTx/>
              <a:uFillTx/>
              <a:ea typeface="Osaka"/>
            </a:endParaRPr>
          </a:p>
          <a:p>
            <a:endParaRPr lang="en-ZA" sz="1500" dirty="0"/>
          </a:p>
        </p:txBody>
      </p:sp>
    </p:spTree>
    <p:extLst>
      <p:ext uri="{BB962C8B-B14F-4D97-AF65-F5344CB8AC3E}">
        <p14:creationId xmlns:p14="http://schemas.microsoft.com/office/powerpoint/2010/main" val="21303157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2A08-79D6-1655-0B25-F117D824DD91}"/>
              </a:ext>
            </a:extLst>
          </p:cNvPr>
          <p:cNvSpPr>
            <a:spLocks noGrp="1"/>
          </p:cNvSpPr>
          <p:nvPr>
            <p:ph type="title"/>
          </p:nvPr>
        </p:nvSpPr>
        <p:spPr/>
        <p:txBody>
          <a:bodyPr>
            <a:normAutofit/>
          </a:bodyPr>
          <a:lstStyle/>
          <a:p>
            <a:r>
              <a:rPr kumimoji="0" lang="en-US" b="1" i="0" u="none" strike="noStrike" kern="1200" cap="all" spc="0" normalizeH="0" baseline="0" noProof="0" dirty="0">
                <a:ln>
                  <a:noFill/>
                </a:ln>
                <a:effectLst/>
                <a:uLnTx/>
                <a:uFillTx/>
                <a:latin typeface="Calibri" panose="020F0502020204030204"/>
              </a:rPr>
              <a:t>Justice and protection services</a:t>
            </a:r>
            <a:br>
              <a:rPr kumimoji="0" lang="en-US" b="1" i="0" u="none" strike="noStrike" kern="1200" cap="all" spc="0" normalizeH="0" baseline="0" noProof="0" dirty="0">
                <a:ln>
                  <a:noFill/>
                </a:ln>
                <a:effectLst/>
                <a:uLnTx/>
                <a:uFillTx/>
                <a:latin typeface="Calibri" panose="020F0502020204030204"/>
              </a:rPr>
            </a:br>
            <a:r>
              <a:rPr kumimoji="0" lang="en-US" b="1" i="0" u="none" strike="noStrike" kern="1200" cap="all" spc="0" normalizeH="0" baseline="0" noProof="0" dirty="0">
                <a:ln>
                  <a:noFill/>
                </a:ln>
                <a:effectLst/>
                <a:uLnTx/>
                <a:uFillTx/>
                <a:latin typeface="Calibri" panose="020F0502020204030204"/>
              </a:rPr>
              <a:t>highlights</a:t>
            </a:r>
            <a:endParaRPr lang="en-ZA" dirty="0"/>
          </a:p>
        </p:txBody>
      </p:sp>
      <p:sp>
        <p:nvSpPr>
          <p:cNvPr id="4" name="Content Placeholder 3"/>
          <p:cNvSpPr>
            <a:spLocks noGrp="1"/>
          </p:cNvSpPr>
          <p:nvPr>
            <p:ph idx="1"/>
          </p:nvPr>
        </p:nvSpPr>
        <p:spPr/>
        <p:txBody>
          <a:bodyPr>
            <a:noAutofit/>
          </a:bodyPr>
          <a:lstStyle/>
          <a:p>
            <a:pPr marL="179388" marR="0" lvl="0" indent="-179388" algn="l" defTabSz="914400" rtl="0" eaLnBrk="0" fontAlgn="base" latinLnBrk="0" hangingPunct="0">
              <a:spcBef>
                <a:spcPts val="300"/>
              </a:spcBef>
              <a:spcAft>
                <a:spcPts val="300"/>
              </a:spcAft>
              <a:buClrTx/>
              <a:buSzTx/>
              <a:buFontTx/>
              <a:buChar char="•"/>
              <a:tabLst/>
              <a:defRPr/>
            </a:pPr>
            <a:r>
              <a:rPr kumimoji="0" lang="en-ZA" sz="1600" b="1" i="0" u="none" strike="noStrike" kern="0" cap="none" spc="0" normalizeH="0" baseline="0" noProof="0" dirty="0">
                <a:ln>
                  <a:noFill/>
                </a:ln>
                <a:solidFill>
                  <a:srgbClr val="000000"/>
                </a:solidFill>
                <a:effectLst/>
                <a:uLnTx/>
                <a:uFillTx/>
                <a:ea typeface="Osaka"/>
              </a:rPr>
              <a:t>Vote 27: Office of the Chief Justice</a:t>
            </a:r>
          </a:p>
          <a:p>
            <a:pPr marL="179388" marR="0" lvl="0" indent="-179388" algn="just" defTabSz="914400" rtl="0" eaLnBrk="0" fontAlgn="base" latinLnBrk="0" hangingPunct="0">
              <a:spcBef>
                <a:spcPts val="300"/>
              </a:spcBef>
              <a:spcAft>
                <a:spcPts val="300"/>
              </a:spcAft>
              <a:buClrTx/>
              <a:buSzTx/>
              <a:buFontTx/>
              <a:buNone/>
              <a:tabLst/>
              <a:defRPr/>
            </a:pPr>
            <a:r>
              <a:rPr kumimoji="0" lang="en-ZA" sz="1600" b="0" i="0" u="none" strike="noStrike" kern="0" cap="none" spc="0" normalizeH="0" baseline="0" noProof="0" dirty="0">
                <a:ln>
                  <a:noFill/>
                </a:ln>
                <a:solidFill>
                  <a:srgbClr val="000000"/>
                </a:solidFill>
                <a:effectLst/>
                <a:uLnTx/>
                <a:uFillTx/>
                <a:ea typeface="Osaka"/>
              </a:rPr>
              <a:t>	Higher than projected spending of R42.1 million mainly compensation of employees and payment for capital assets.</a:t>
            </a:r>
            <a:r>
              <a:rPr kumimoji="0" lang="en-US" sz="1600" b="0" i="0" u="none" strike="noStrike" kern="0" cap="none" spc="0" normalizeH="0" baseline="0" noProof="0" dirty="0">
                <a:ln>
                  <a:noFill/>
                </a:ln>
                <a:solidFill>
                  <a:srgbClr val="000000"/>
                </a:solidFill>
                <a:effectLst/>
                <a:uLnTx/>
                <a:uFillTx/>
                <a:ea typeface="Osaka"/>
              </a:rPr>
              <a:t> The higher than planned spending on compensation of employees was mainly due to the implementation of the pay progression and salary adjustments, while the higher than planned spending on payments for capital assets is due to the payment of the ICT infrastructure refresh </a:t>
            </a:r>
            <a:r>
              <a:rPr kumimoji="0" lang="en-US" sz="1600" b="0" i="0" u="none" strike="noStrike" kern="0" cap="none" spc="0" normalizeH="0" baseline="0" noProof="0" dirty="0" smtClean="0">
                <a:ln>
                  <a:noFill/>
                </a:ln>
                <a:solidFill>
                  <a:srgbClr val="000000"/>
                </a:solidFill>
                <a:effectLst/>
                <a:uLnTx/>
                <a:uFillTx/>
                <a:ea typeface="Osaka"/>
              </a:rPr>
              <a:t>equipment </a:t>
            </a:r>
            <a:r>
              <a:rPr kumimoji="0" lang="en-US" sz="1600" b="0" i="0" u="none" strike="noStrike" kern="0" cap="none" spc="0" normalizeH="0" baseline="0" noProof="0" dirty="0">
                <a:ln>
                  <a:noFill/>
                </a:ln>
                <a:solidFill>
                  <a:srgbClr val="000000"/>
                </a:solidFill>
                <a:effectLst/>
                <a:uLnTx/>
                <a:uFillTx/>
                <a:ea typeface="Osaka"/>
              </a:rPr>
              <a:t>ordered in the previous financial year.</a:t>
            </a:r>
            <a:endParaRPr lang="en-GB" sz="1600" dirty="0">
              <a:effectLst/>
              <a:ea typeface="Calibri" panose="020F0502020204030204" pitchFamily="34" charset="0"/>
              <a:cs typeface="Times New Roman" panose="02020603050405020304" pitchFamily="18" charset="0"/>
            </a:endParaRPr>
          </a:p>
          <a:p>
            <a:pPr marL="179388" marR="0" lvl="0" indent="-179388" algn="just" defTabSz="914400" rtl="0" eaLnBrk="0" fontAlgn="base" latinLnBrk="0" hangingPunct="0">
              <a:spcBef>
                <a:spcPts val="300"/>
              </a:spcBef>
              <a:spcAft>
                <a:spcPts val="300"/>
              </a:spcAft>
              <a:buClrTx/>
              <a:buSzTx/>
              <a:buFont typeface="Arial" panose="020B0604020202020204" pitchFamily="34" charset="0"/>
              <a:buChar char="•"/>
              <a:tabLst/>
              <a:defRPr/>
            </a:pPr>
            <a:r>
              <a:rPr kumimoji="0" lang="en-GB" sz="1600" b="1" i="0" u="none" strike="noStrike" kern="0" cap="none" spc="0" normalizeH="0" baseline="0" noProof="0" dirty="0" smtClean="0">
                <a:ln>
                  <a:noFill/>
                </a:ln>
                <a:solidFill>
                  <a:srgbClr val="000000"/>
                </a:solidFill>
                <a:effectLst/>
                <a:uLnTx/>
                <a:uFillTx/>
                <a:ea typeface="Osaka"/>
              </a:rPr>
              <a:t>Vote </a:t>
            </a:r>
            <a:r>
              <a:rPr kumimoji="0" lang="en-GB" sz="1600" b="1" i="0" u="none" strike="noStrike" kern="0" cap="none" spc="0" normalizeH="0" baseline="0" noProof="0" dirty="0">
                <a:ln>
                  <a:noFill/>
                </a:ln>
                <a:solidFill>
                  <a:srgbClr val="000000"/>
                </a:solidFill>
                <a:effectLst/>
                <a:uLnTx/>
                <a:uFillTx/>
                <a:ea typeface="Osaka"/>
              </a:rPr>
              <a:t>28: Police </a:t>
            </a:r>
          </a:p>
          <a:p>
            <a:pPr marL="179388" marR="0" lvl="0" indent="0" algn="just" defTabSz="914400" rtl="0" eaLnBrk="0" fontAlgn="base" latinLnBrk="0" hangingPunct="0">
              <a:spcBef>
                <a:spcPts val="300"/>
              </a:spcBef>
              <a:spcAft>
                <a:spcPts val="300"/>
              </a:spcAft>
              <a:buClrTx/>
              <a:buSzTx/>
              <a:buFontTx/>
              <a:buNone/>
              <a:tabLst/>
              <a:defRPr/>
            </a:pPr>
            <a:r>
              <a:rPr kumimoji="0" lang="en-GB" sz="1600" b="0" i="0" u="none" strike="noStrike" kern="0" cap="none" spc="0" normalizeH="0" baseline="0" noProof="0" dirty="0">
                <a:ln>
                  <a:noFill/>
                </a:ln>
                <a:solidFill>
                  <a:srgbClr val="000000"/>
                </a:solidFill>
                <a:effectLst/>
                <a:uLnTx/>
                <a:uFillTx/>
                <a:ea typeface="Osaka"/>
              </a:rPr>
              <a:t>Higher than planned spending of R926.1 million mainly on compensation of employees, and goods and services. </a:t>
            </a:r>
            <a:r>
              <a:rPr kumimoji="0" lang="en-US" sz="1600" b="0" i="0" u="none" strike="noStrike" kern="0" cap="none" spc="0" normalizeH="0" baseline="0" noProof="0" dirty="0">
                <a:ln>
                  <a:noFill/>
                </a:ln>
                <a:solidFill>
                  <a:srgbClr val="000000"/>
                </a:solidFill>
                <a:effectLst/>
                <a:uLnTx/>
                <a:uFillTx/>
                <a:ea typeface="Osaka"/>
              </a:rPr>
              <a:t>The higher than planned spending on compensation of employees was due to the implementation of cost-of-living adjustments for the department’s employees in November 2022. In terms of goods and services, high spending was mainly incurred on agency and support/outsourced services (R102 million), fleet services (R242.1 million) as well as travel and subsistence (R91.6 million). The high spending on agency and support/outsourced services was due to higher than anticipated costs for meals provided to police trainees. Regarding fleet services, the high spending was mainly due to increased fuel prices. Lastly, the high spending noted on travel and subsistence was due to higher than anticipated domestic accommodation expenses for employees who have been deployed away from their normal places of work due to the operational need for increased deployment during the period under review, as well as due to the settlement of claims for </a:t>
            </a:r>
            <a:r>
              <a:rPr kumimoji="0" lang="en-US" sz="1600" b="0" i="0" u="none" strike="noStrike" kern="0" cap="none" spc="0" normalizeH="0" baseline="0" noProof="0" dirty="0" err="1">
                <a:ln>
                  <a:noFill/>
                </a:ln>
                <a:solidFill>
                  <a:srgbClr val="000000"/>
                </a:solidFill>
                <a:effectLst/>
                <a:uLnTx/>
                <a:uFillTx/>
                <a:ea typeface="Osaka"/>
              </a:rPr>
              <a:t>kilometre</a:t>
            </a:r>
            <a:r>
              <a:rPr kumimoji="0" lang="en-US" sz="1600" b="0" i="0" u="none" strike="noStrike" kern="0" cap="none" spc="0" normalizeH="0" baseline="0" noProof="0" dirty="0">
                <a:ln>
                  <a:noFill/>
                </a:ln>
                <a:solidFill>
                  <a:srgbClr val="000000"/>
                </a:solidFill>
                <a:effectLst/>
                <a:uLnTx/>
                <a:uFillTx/>
                <a:ea typeface="Osaka"/>
              </a:rPr>
              <a:t> allowances for the department’s employees who </a:t>
            </a:r>
            <a:r>
              <a:rPr kumimoji="0" lang="en-US" sz="1600" b="0" i="0" u="none" strike="noStrike" kern="0" cap="none" spc="0" normalizeH="0" baseline="0" noProof="0" dirty="0" err="1">
                <a:ln>
                  <a:noFill/>
                </a:ln>
                <a:solidFill>
                  <a:srgbClr val="000000"/>
                </a:solidFill>
                <a:effectLst/>
                <a:uLnTx/>
                <a:uFillTx/>
                <a:ea typeface="Osaka"/>
              </a:rPr>
              <a:t>utilise</a:t>
            </a:r>
            <a:r>
              <a:rPr kumimoji="0" lang="en-US" sz="1600" b="0" i="0" u="none" strike="noStrike" kern="0" cap="none" spc="0" normalizeH="0" baseline="0" noProof="0" dirty="0">
                <a:ln>
                  <a:noFill/>
                </a:ln>
                <a:solidFill>
                  <a:srgbClr val="000000"/>
                </a:solidFill>
                <a:effectLst/>
                <a:uLnTx/>
                <a:uFillTx/>
                <a:ea typeface="Osaka"/>
              </a:rPr>
              <a:t> their own transport when travelling for official duties. </a:t>
            </a:r>
            <a:endParaRPr lang="en-ZA" sz="1600" dirty="0"/>
          </a:p>
          <a:p>
            <a:endParaRPr lang="en-ZA" dirty="0"/>
          </a:p>
        </p:txBody>
      </p:sp>
    </p:spTree>
    <p:extLst>
      <p:ext uri="{BB962C8B-B14F-4D97-AF65-F5344CB8AC3E}">
        <p14:creationId xmlns:p14="http://schemas.microsoft.com/office/powerpoint/2010/main" val="887195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VOTE 22: CORRECTIONAL SERVICES</a:t>
            </a:r>
            <a:endParaRPr lang="en-ZA" dirty="0"/>
          </a:p>
        </p:txBody>
      </p:sp>
      <p:sp>
        <p:nvSpPr>
          <p:cNvPr id="4" name="Content Placeholder 3"/>
          <p:cNvSpPr>
            <a:spLocks noGrp="1"/>
          </p:cNvSpPr>
          <p:nvPr>
            <p:ph idx="1"/>
          </p:nvPr>
        </p:nvSpPr>
        <p:spPr>
          <a:xfrm>
            <a:off x="288099" y="1592541"/>
            <a:ext cx="8536487" cy="4821665"/>
          </a:xfrm>
        </p:spPr>
        <p:txBody>
          <a:bodyPr>
            <a:noAutofit/>
          </a:bodyPr>
          <a:lstStyle/>
          <a:p>
            <a:pPr marL="174625" marR="0" lvl="0" indent="-174625" algn="just" defTabSz="914400" rtl="0" eaLnBrk="0" fontAlgn="base" latinLnBrk="0" hangingPunct="0">
              <a:spcBef>
                <a:spcPts val="300"/>
              </a:spcBef>
              <a:spcAft>
                <a:spcPts val="300"/>
              </a:spcAft>
              <a:buClrTx/>
              <a:buSzTx/>
              <a:buFontTx/>
              <a:buChar char="•"/>
              <a:tabLst/>
              <a:defRPr/>
            </a:pPr>
            <a:r>
              <a:rPr lang="en-ZA" sz="1600" b="1" i="1" dirty="0">
                <a:solidFill>
                  <a:srgbClr val="000000"/>
                </a:solidFill>
              </a:rPr>
              <a:t>Administration: </a:t>
            </a:r>
            <a:r>
              <a:rPr lang="en-US" sz="1600" dirty="0">
                <a:solidFill>
                  <a:srgbClr val="000000"/>
                </a:solidFill>
              </a:rPr>
              <a:t>Spent R3.7 billion against projected expenditure of R3.7 billion which resulted in a higher than planned spending of R61.1 million, mainly due to compensation of employees and goods and services as a result of </a:t>
            </a:r>
            <a:r>
              <a:rPr lang="en-GB" sz="1600" dirty="0">
                <a:solidFill>
                  <a:srgbClr val="000000"/>
                </a:solidFill>
                <a:effectLst/>
                <a:ea typeface="Times New Roman" panose="02020603050405020304" pitchFamily="18" charset="0"/>
              </a:rPr>
              <a:t>the increment of the overtime payment as well as the payment of the cost-of-living adjustment for 2022/23. </a:t>
            </a:r>
            <a:r>
              <a:rPr kumimoji="0" lang="en-GB" sz="1600" b="0" i="0" u="none" strike="noStrike" kern="0" cap="none" spc="0" normalizeH="0" baseline="0" noProof="0" dirty="0">
                <a:ln>
                  <a:noFill/>
                </a:ln>
                <a:solidFill>
                  <a:srgbClr val="000000"/>
                </a:solidFill>
                <a:effectLst/>
                <a:uLnTx/>
                <a:uFillTx/>
                <a:ea typeface="Times New Roman" panose="02020603050405020304" pitchFamily="18" charset="0"/>
              </a:rPr>
              <a:t>With regards to good and services, higher than planned spending was because of repairs and maintenance for fleet services because of the drastic increase in prices for spares and accessories</a:t>
            </a:r>
            <a:r>
              <a:rPr kumimoji="0" lang="en-US" sz="1600" b="0" i="0" u="none" strike="noStrike" kern="0" cap="none" spc="0" normalizeH="0" baseline="0" noProof="0" dirty="0">
                <a:ln>
                  <a:noFill/>
                </a:ln>
                <a:solidFill>
                  <a:srgbClr val="000000"/>
                </a:solidFill>
                <a:effectLst/>
                <a:uLnTx/>
                <a:uFillTx/>
                <a:ea typeface="Osaka"/>
              </a:rPr>
              <a:t>. </a:t>
            </a:r>
          </a:p>
          <a:p>
            <a:pPr marL="174625" marR="0" lvl="0" indent="-174625" algn="just" defTabSz="914400" rtl="0" eaLnBrk="0" fontAlgn="base" latinLnBrk="0" hangingPunct="0">
              <a:spcBef>
                <a:spcPts val="300"/>
              </a:spcBef>
              <a:spcAft>
                <a:spcPts val="300"/>
              </a:spcAft>
              <a:buClrTx/>
              <a:buSzTx/>
              <a:buFontTx/>
              <a:buChar char="•"/>
              <a:tabLst/>
              <a:defRPr/>
            </a:pPr>
            <a:r>
              <a:rPr lang="en-ZA" sz="1600" b="1" i="1" dirty="0">
                <a:solidFill>
                  <a:srgbClr val="000000"/>
                </a:solidFill>
              </a:rPr>
              <a:t>Incarceration: </a:t>
            </a:r>
            <a:r>
              <a:rPr lang="en-US" sz="1600" dirty="0">
                <a:solidFill>
                  <a:srgbClr val="000000"/>
                </a:solidFill>
              </a:rPr>
              <a:t>Spent R11.719 billion against the projected expenditure of R11.645 billion which resulted in a higher than planned spending of R73.7 million, mainly due to compensation of employees and goods and services. </a:t>
            </a:r>
            <a:r>
              <a:rPr lang="en-US" sz="1600" dirty="0">
                <a:solidFill>
                  <a:srgbClr val="000000"/>
                </a:solidFill>
                <a:effectLst/>
                <a:ea typeface="Times New Roman" panose="02020603050405020304" pitchFamily="18" charset="0"/>
              </a:rPr>
              <a:t>This was </a:t>
            </a:r>
            <a:r>
              <a:rPr kumimoji="0" lang="en-US" sz="1600" b="0" i="0" u="none" strike="noStrike" kern="0" cap="none" spc="0" normalizeH="0" baseline="0" noProof="0" dirty="0">
                <a:ln>
                  <a:noFill/>
                </a:ln>
                <a:solidFill>
                  <a:srgbClr val="000000"/>
                </a:solidFill>
                <a:effectLst/>
                <a:uLnTx/>
                <a:uFillTx/>
                <a:ea typeface="Osaka"/>
              </a:rPr>
              <a:t>mainly due to </a:t>
            </a:r>
            <a:r>
              <a:rPr kumimoji="0" lang="en-GB" sz="1600" b="0" i="0" u="none" strike="noStrike" kern="0" cap="none" spc="0" normalizeH="0" baseline="0" noProof="0" dirty="0">
                <a:ln>
                  <a:noFill/>
                </a:ln>
                <a:solidFill>
                  <a:srgbClr val="000000"/>
                </a:solidFill>
                <a:effectLst/>
                <a:uLnTx/>
                <a:uFillTx/>
                <a:ea typeface="Times New Roman" panose="02020603050405020304" pitchFamily="18" charset="0"/>
              </a:rPr>
              <a:t>the increment of the overtime payment as well as the payment of the cost-of-living adjustment for 2022/23. With regards to good and services, higher than planned spending was because of repairs and maintenance for fleet services because of the drastic increase in prices for spares and accessories</a:t>
            </a:r>
            <a:r>
              <a:rPr kumimoji="0" lang="en-US" sz="1600" b="0" i="0" u="none" strike="noStrike" kern="0" cap="none" spc="0" normalizeH="0" baseline="0" noProof="0" dirty="0">
                <a:ln>
                  <a:noFill/>
                </a:ln>
                <a:solidFill>
                  <a:srgbClr val="000000"/>
                </a:solidFill>
                <a:effectLst/>
                <a:uLnTx/>
                <a:uFillTx/>
                <a:ea typeface="Osaka"/>
              </a:rPr>
              <a:t>. </a:t>
            </a:r>
          </a:p>
          <a:p>
            <a:pPr marL="174625" indent="-174625" algn="just" fontAlgn="base">
              <a:spcBef>
                <a:spcPts val="300"/>
              </a:spcBef>
              <a:spcAft>
                <a:spcPts val="300"/>
              </a:spcAft>
            </a:pPr>
            <a:r>
              <a:rPr lang="en-US" sz="1600" b="1" i="1" dirty="0">
                <a:solidFill>
                  <a:srgbClr val="000000"/>
                </a:solidFill>
              </a:rPr>
              <a:t>Rehabilitation: </a:t>
            </a:r>
            <a:r>
              <a:rPr lang="en-GB" sz="1600" dirty="0">
                <a:solidFill>
                  <a:srgbClr val="000000"/>
                </a:solidFill>
              </a:rPr>
              <a:t>Spent R1.574 billion against the projected expenditure of R1.572 billion resulting in higher than projected spending of R2.2 million. </a:t>
            </a:r>
            <a:r>
              <a:rPr lang="en-GB" sz="1600" dirty="0">
                <a:solidFill>
                  <a:srgbClr val="000000"/>
                </a:solidFill>
                <a:effectLst/>
                <a:ea typeface="Calibri" panose="020F0502020204030204" pitchFamily="34" charset="0"/>
                <a:cs typeface="Times New Roman" panose="02020603050405020304" pitchFamily="18" charset="0"/>
              </a:rPr>
              <a:t>The higher than planned spending was due to the </a:t>
            </a:r>
            <a:r>
              <a:rPr lang="en-US" sz="1600" dirty="0">
                <a:solidFill>
                  <a:srgbClr val="000000"/>
                </a:solidFill>
                <a:effectLst/>
                <a:ea typeface="Times New Roman" panose="02020603050405020304" pitchFamily="18" charset="0"/>
                <a:cs typeface="Times New Roman" panose="02020603050405020304" pitchFamily="18" charset="0"/>
              </a:rPr>
              <a:t>payment of leave gratuities because of service terminations that were higher than anticipated</a:t>
            </a:r>
            <a:r>
              <a:rPr lang="en-US" sz="1600" dirty="0" smtClean="0">
                <a:solidFill>
                  <a:srgbClr val="000000"/>
                </a:solidFill>
                <a:effectLst/>
                <a:ea typeface="Times New Roman" panose="02020603050405020304" pitchFamily="18" charset="0"/>
                <a:cs typeface="Times New Roman" panose="02020603050405020304" pitchFamily="18" charset="0"/>
              </a:rPr>
              <a:t>.</a:t>
            </a:r>
          </a:p>
          <a:p>
            <a:pPr algn="just">
              <a:spcBef>
                <a:spcPts val="300"/>
              </a:spcBef>
              <a:spcAft>
                <a:spcPts val="300"/>
              </a:spcAft>
            </a:pPr>
            <a:r>
              <a:rPr lang="en-ZA" sz="1600" b="1" i="1" kern="0" dirty="0">
                <a:solidFill>
                  <a:srgbClr val="000000"/>
                </a:solidFill>
                <a:ea typeface="Osaka"/>
              </a:rPr>
              <a:t>Care: </a:t>
            </a:r>
            <a:r>
              <a:rPr lang="en-US" sz="1600" kern="0" dirty="0">
                <a:solidFill>
                  <a:srgbClr val="000000"/>
                </a:solidFill>
                <a:ea typeface="Osaka"/>
              </a:rPr>
              <a:t>Spent R1.82 billion against the projected expenditure of R1.81 billion which resulted in lower than planned spending of R8.5 million. </a:t>
            </a:r>
            <a:r>
              <a:rPr lang="en-GB" sz="1600" dirty="0">
                <a:solidFill>
                  <a:srgbClr val="000000"/>
                </a:solidFill>
                <a:ea typeface="Calibri" panose="020F0502020204030204" pitchFamily="34" charset="0"/>
                <a:cs typeface="Times New Roman" panose="02020603050405020304" pitchFamily="18" charset="0"/>
              </a:rPr>
              <a:t>The higher than planned spending was due to the </a:t>
            </a:r>
            <a:r>
              <a:rPr lang="en-US" sz="1600" dirty="0">
                <a:solidFill>
                  <a:srgbClr val="000000"/>
                </a:solidFill>
                <a:ea typeface="Times New Roman" panose="02020603050405020304" pitchFamily="18" charset="0"/>
                <a:cs typeface="Times New Roman" panose="02020603050405020304" pitchFamily="18" charset="0"/>
              </a:rPr>
              <a:t>payment of leave gratuities due to service terminations that were higher than anticipated.</a:t>
            </a:r>
            <a:endParaRPr lang="en-ZA" sz="1600" dirty="0">
              <a:ea typeface="Calibri" panose="020F0502020204030204" pitchFamily="34" charset="0"/>
              <a:cs typeface="Times New Roman" panose="02020603050405020304" pitchFamily="18" charset="0"/>
            </a:endParaRPr>
          </a:p>
          <a:p>
            <a:pPr algn="just">
              <a:spcBef>
                <a:spcPts val="300"/>
              </a:spcBef>
              <a:spcAft>
                <a:spcPts val="300"/>
              </a:spcAft>
            </a:pPr>
            <a:r>
              <a:rPr lang="en-US" sz="1600" b="1" i="1" dirty="0"/>
              <a:t>Social Reintegration:  </a:t>
            </a:r>
            <a:r>
              <a:rPr lang="en-US" sz="1600" kern="0" dirty="0">
                <a:solidFill>
                  <a:srgbClr val="000000"/>
                </a:solidFill>
                <a:ea typeface="Osaka"/>
              </a:rPr>
              <a:t>Spent R896.7 million against projected expenditure of R895.4 million which resulted in a higher than planned spending of R1.3 million. </a:t>
            </a:r>
            <a:r>
              <a:rPr lang="en-GB" sz="1600" dirty="0">
                <a:solidFill>
                  <a:srgbClr val="000000"/>
                </a:solidFill>
                <a:ea typeface="Times New Roman" panose="02020603050405020304" pitchFamily="18" charset="0"/>
                <a:cs typeface="Times New Roman" panose="02020603050405020304" pitchFamily="18" charset="0"/>
              </a:rPr>
              <a:t>The higher than planned spending was mainly due to the payment for the operating leases which were more than what was projected for the quarter under review. </a:t>
            </a:r>
            <a:endParaRPr lang="en-ZA" sz="1600" dirty="0">
              <a:ea typeface="Calibri" panose="020F0502020204030204" pitchFamily="34" charset="0"/>
              <a:cs typeface="Times New Roman" panose="02020603050405020304" pitchFamily="18" charset="0"/>
            </a:endParaRPr>
          </a:p>
          <a:p>
            <a:pPr marL="174625" indent="-174625" algn="just" fontAlgn="base">
              <a:spcBef>
                <a:spcPts val="300"/>
              </a:spcBef>
              <a:spcAft>
                <a:spcPts val="300"/>
              </a:spcAft>
            </a:pPr>
            <a:endParaRPr lang="en-ZA" sz="1600" dirty="0">
              <a:effectLst/>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1699615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en-ZA" b="1" i="0" u="none" strike="noStrike" kern="1200" cap="all" spc="0" normalizeH="0" baseline="0" noProof="0" dirty="0">
                <a:ln>
                  <a:noFill/>
                </a:ln>
                <a:effectLst/>
                <a:uLnTx/>
                <a:uFillTx/>
                <a:latin typeface="Calibri" panose="020F0502020204030204"/>
              </a:rPr>
              <a:t>Vote 23: DEFENCE</a:t>
            </a:r>
            <a:endParaRPr lang="en-ZA" dirty="0"/>
          </a:p>
        </p:txBody>
      </p:sp>
      <p:sp>
        <p:nvSpPr>
          <p:cNvPr id="4" name="Content Placeholder 3"/>
          <p:cNvSpPr>
            <a:spLocks noGrp="1"/>
          </p:cNvSpPr>
          <p:nvPr>
            <p:ph idx="1"/>
          </p:nvPr>
        </p:nvSpPr>
        <p:spPr/>
        <p:txBody>
          <a:bodyPr>
            <a:noAutofit/>
          </a:bodyPr>
          <a:lstStyle/>
          <a:p>
            <a:pPr marL="179388" marR="0" lvl="0" indent="-179388" algn="just" defTabSz="914400" rtl="0" eaLnBrk="0" fontAlgn="base" latinLnBrk="0" hangingPunct="0">
              <a:spcBef>
                <a:spcPts val="300"/>
              </a:spcBef>
              <a:spcAft>
                <a:spcPts val="300"/>
              </a:spcAft>
              <a:buClrTx/>
              <a:buSzTx/>
              <a:buFontTx/>
              <a:buChar char="•"/>
              <a:tabLst/>
              <a:defRPr/>
            </a:pPr>
            <a:r>
              <a:rPr kumimoji="0" lang="en-ZA" sz="1600" b="1" i="1" u="none" strike="noStrike" kern="0" cap="none" spc="0" normalizeH="0" baseline="0" noProof="0" dirty="0">
                <a:ln>
                  <a:noFill/>
                </a:ln>
                <a:solidFill>
                  <a:srgbClr val="000000"/>
                </a:solidFill>
                <a:effectLst/>
                <a:uLnTx/>
                <a:uFillTx/>
                <a:ea typeface="Osaka"/>
                <a:cs typeface="+mn-cs"/>
              </a:rPr>
              <a:t>Administration: </a:t>
            </a:r>
            <a:r>
              <a:rPr kumimoji="0" lang="en-US" sz="1600" b="0" i="0" u="none" strike="noStrike" kern="0" cap="none" spc="0" normalizeH="0" baseline="0" noProof="0" dirty="0">
                <a:ln>
                  <a:noFill/>
                </a:ln>
                <a:solidFill>
                  <a:srgbClr val="000000"/>
                </a:solidFill>
                <a:effectLst/>
                <a:uLnTx/>
                <a:uFillTx/>
                <a:ea typeface="Osaka"/>
                <a:cs typeface="+mn-cs"/>
              </a:rPr>
              <a:t>spent R4.349 billion against projected expenditure of R4.127 billion which resulted in higher than planned spending of R222.4 million, mainly due to the payment of devolved funds to the Department of Public Works for leases which were not included in the original cash flow plans.   </a:t>
            </a:r>
          </a:p>
          <a:p>
            <a:pPr marL="179388" marR="0" lvl="0" indent="-179388" algn="just" defTabSz="914400" rtl="0" eaLnBrk="0" fontAlgn="base" latinLnBrk="0" hangingPunct="0">
              <a:spcBef>
                <a:spcPts val="300"/>
              </a:spcBef>
              <a:spcAft>
                <a:spcPts val="300"/>
              </a:spcAft>
              <a:buClrTx/>
              <a:buSzTx/>
              <a:buFontTx/>
              <a:buChar char="•"/>
              <a:tabLst/>
              <a:defRPr/>
            </a:pPr>
            <a:r>
              <a:rPr kumimoji="0" lang="en-ZA" sz="1600" b="1" i="1" u="none" strike="noStrike" kern="0" cap="none" spc="0" normalizeH="0" baseline="0" noProof="0" dirty="0">
                <a:ln>
                  <a:noFill/>
                </a:ln>
                <a:solidFill>
                  <a:srgbClr val="000000"/>
                </a:solidFill>
                <a:effectLst/>
                <a:uLnTx/>
                <a:uFillTx/>
                <a:ea typeface="Osaka"/>
                <a:cs typeface="+mn-cs"/>
              </a:rPr>
              <a:t>Force Employment</a:t>
            </a:r>
            <a:r>
              <a:rPr kumimoji="0" lang="en-ZA" sz="1600" b="0" i="0" u="none" strike="noStrike" kern="0" cap="none" spc="0" normalizeH="0" baseline="0" noProof="0" dirty="0">
                <a:ln>
                  <a:noFill/>
                </a:ln>
                <a:solidFill>
                  <a:srgbClr val="000000"/>
                </a:solidFill>
                <a:effectLst/>
                <a:uLnTx/>
                <a:uFillTx/>
                <a:ea typeface="Osaka"/>
                <a:cs typeface="+mn-cs"/>
              </a:rPr>
              <a:t>: spent R3.141 billion against the projected expenditure of R3.185 billion which resulted in lower than planned spending of R44.2 million, </a:t>
            </a:r>
            <a:r>
              <a:rPr kumimoji="0" lang="en-US" sz="1600" b="0" i="0" u="none" strike="noStrike" kern="0" cap="none" spc="0" normalizeH="0" baseline="0" noProof="0" dirty="0">
                <a:ln>
                  <a:noFill/>
                </a:ln>
                <a:solidFill>
                  <a:srgbClr val="000000"/>
                </a:solidFill>
                <a:effectLst/>
                <a:uLnTx/>
                <a:uFillTx/>
                <a:ea typeface="Osaka"/>
                <a:cs typeface="+mn-cs"/>
              </a:rPr>
              <a:t>mainly due to implementation of the exit strategy for the SANDF personnel.</a:t>
            </a:r>
          </a:p>
          <a:p>
            <a:pPr marL="179388" marR="0" lvl="0" indent="-179388" algn="just" defTabSz="914400" rtl="0" eaLnBrk="0" fontAlgn="base" latinLnBrk="0" hangingPunct="0">
              <a:spcBef>
                <a:spcPts val="300"/>
              </a:spcBef>
              <a:spcAft>
                <a:spcPts val="300"/>
              </a:spcAft>
              <a:buClrTx/>
              <a:buSzTx/>
              <a:buFontTx/>
              <a:buChar char="•"/>
              <a:tabLst/>
              <a:defRPr/>
            </a:pPr>
            <a:r>
              <a:rPr kumimoji="0" lang="en-ZA" sz="1600" b="1" i="1" u="none" strike="noStrike" kern="0" cap="none" spc="0" normalizeH="0" baseline="0" noProof="0" dirty="0">
                <a:ln>
                  <a:noFill/>
                </a:ln>
                <a:solidFill>
                  <a:srgbClr val="000000"/>
                </a:solidFill>
                <a:effectLst/>
                <a:uLnTx/>
                <a:uFillTx/>
                <a:ea typeface="Osaka"/>
                <a:cs typeface="+mn-cs"/>
              </a:rPr>
              <a:t>Landward Defence: </a:t>
            </a:r>
            <a:r>
              <a:rPr kumimoji="0" lang="en-US" sz="1600" b="0" i="0" u="none" strike="noStrike" kern="0" cap="none" spc="0" normalizeH="0" baseline="0" noProof="0" dirty="0">
                <a:ln>
                  <a:noFill/>
                </a:ln>
                <a:solidFill>
                  <a:srgbClr val="000000"/>
                </a:solidFill>
                <a:effectLst/>
                <a:uLnTx/>
                <a:uFillTx/>
                <a:ea typeface="Osaka"/>
                <a:cs typeface="+mn-cs"/>
              </a:rPr>
              <a:t>spent R12.650 billion against projected expenditure of 12.754 billion which resulted in lower than planned expenditure of R103.6 million, mainly due to implementation of the exit strategy for the SANDF personnel.</a:t>
            </a:r>
          </a:p>
          <a:p>
            <a:pPr marL="179388" marR="0" lvl="0" indent="-179388" algn="just" defTabSz="914400" rtl="0" eaLnBrk="0" fontAlgn="base" latinLnBrk="0" hangingPunct="0">
              <a:spcBef>
                <a:spcPts val="300"/>
              </a:spcBef>
              <a:spcAft>
                <a:spcPts val="300"/>
              </a:spcAft>
              <a:buClrTx/>
              <a:buSzTx/>
              <a:buFontTx/>
              <a:buChar char="•"/>
              <a:tabLst/>
              <a:defRPr/>
            </a:pPr>
            <a:r>
              <a:rPr kumimoji="0" lang="en-ZA" sz="1600" b="1" i="1" u="none" strike="noStrike" kern="0" cap="none" spc="0" normalizeH="0" baseline="0" noProof="0" dirty="0">
                <a:ln>
                  <a:noFill/>
                </a:ln>
                <a:solidFill>
                  <a:srgbClr val="000000"/>
                </a:solidFill>
                <a:effectLst/>
                <a:uLnTx/>
                <a:uFillTx/>
                <a:ea typeface="Osaka"/>
                <a:cs typeface="+mn-cs"/>
              </a:rPr>
              <a:t>Air Defence: </a:t>
            </a:r>
            <a:r>
              <a:rPr kumimoji="0" lang="en-US" sz="1600" b="0" i="0" u="none" strike="noStrike" kern="0" cap="none" spc="0" normalizeH="0" baseline="0" noProof="0" dirty="0">
                <a:ln>
                  <a:noFill/>
                </a:ln>
                <a:solidFill>
                  <a:srgbClr val="000000"/>
                </a:solidFill>
                <a:effectLst/>
                <a:uLnTx/>
                <a:uFillTx/>
                <a:ea typeface="Osaka"/>
                <a:cs typeface="+mn-cs"/>
              </a:rPr>
              <a:t>spent R4.337 billion against projected expenditure of R4.349 billion which resulted in lower than planned expenditure of R11.9 million, mainly due to delay in the receipt of invoices from </a:t>
            </a:r>
            <a:r>
              <a:rPr kumimoji="0" lang="en-US" sz="1600" b="0" i="0" u="none" strike="noStrike" kern="0" cap="none" spc="0" normalizeH="0" baseline="0" noProof="0" dirty="0" err="1">
                <a:ln>
                  <a:noFill/>
                </a:ln>
                <a:solidFill>
                  <a:srgbClr val="000000"/>
                </a:solidFill>
                <a:effectLst/>
                <a:uLnTx/>
                <a:uFillTx/>
                <a:ea typeface="Osaka"/>
                <a:cs typeface="+mn-cs"/>
              </a:rPr>
              <a:t>Armscor</a:t>
            </a:r>
            <a:r>
              <a:rPr kumimoji="0" lang="en-US" sz="1600" b="0" i="0" u="none" strike="noStrike" kern="0" cap="none" spc="0" normalizeH="0" baseline="0" noProof="0" dirty="0">
                <a:ln>
                  <a:noFill/>
                </a:ln>
                <a:solidFill>
                  <a:srgbClr val="000000"/>
                </a:solidFill>
                <a:effectLst/>
                <a:uLnTx/>
                <a:uFillTx/>
                <a:ea typeface="Osaka"/>
                <a:cs typeface="+mn-cs"/>
              </a:rPr>
              <a:t> regarding the maintenance of the Oryx and </a:t>
            </a:r>
            <a:r>
              <a:rPr kumimoji="0" lang="en-US" sz="1600" b="0" i="0" u="none" strike="noStrike" kern="0" cap="none" spc="0" normalizeH="0" baseline="0" noProof="0" dirty="0" err="1">
                <a:ln>
                  <a:noFill/>
                </a:ln>
                <a:solidFill>
                  <a:srgbClr val="000000"/>
                </a:solidFill>
                <a:effectLst/>
                <a:uLnTx/>
                <a:uFillTx/>
                <a:ea typeface="Osaka"/>
                <a:cs typeface="+mn-cs"/>
              </a:rPr>
              <a:t>Rooivalk</a:t>
            </a:r>
            <a:r>
              <a:rPr kumimoji="0" lang="en-US" sz="1600" b="0" i="0" u="none" strike="noStrike" kern="0" cap="none" spc="0" normalizeH="0" baseline="0" noProof="0" dirty="0">
                <a:ln>
                  <a:noFill/>
                </a:ln>
                <a:solidFill>
                  <a:srgbClr val="000000"/>
                </a:solidFill>
                <a:effectLst/>
                <a:uLnTx/>
                <a:uFillTx/>
                <a:ea typeface="Osaka"/>
                <a:cs typeface="+mn-cs"/>
              </a:rPr>
              <a:t> helicopters that was rendered in March 2022.</a:t>
            </a:r>
          </a:p>
          <a:p>
            <a:pPr marL="179388" marR="0" lvl="0" indent="-179388" algn="just" defTabSz="914400" rtl="0" eaLnBrk="0" fontAlgn="base" latinLnBrk="0" hangingPunct="0">
              <a:spcBef>
                <a:spcPts val="300"/>
              </a:spcBef>
              <a:spcAft>
                <a:spcPts val="300"/>
              </a:spcAft>
              <a:buClrTx/>
              <a:buSzTx/>
              <a:buFontTx/>
              <a:buChar char="•"/>
              <a:tabLst/>
              <a:defRPr/>
            </a:pPr>
            <a:r>
              <a:rPr kumimoji="0" lang="en-US" sz="1600" b="1" i="1" u="none" strike="noStrike" kern="0" cap="none" spc="0" normalizeH="0" baseline="0" noProof="0" dirty="0">
                <a:ln>
                  <a:noFill/>
                </a:ln>
                <a:solidFill>
                  <a:srgbClr val="000000"/>
                </a:solidFill>
                <a:effectLst/>
                <a:uLnTx/>
                <a:uFillTx/>
                <a:ea typeface="Osaka"/>
                <a:cs typeface="+mn-cs"/>
              </a:rPr>
              <a:t>Maritime </a:t>
            </a:r>
            <a:r>
              <a:rPr kumimoji="0" lang="en-US" sz="1600" b="1" i="1" u="none" strike="noStrike" kern="0" cap="none" spc="0" normalizeH="0" baseline="0" noProof="0" dirty="0" err="1">
                <a:ln>
                  <a:noFill/>
                </a:ln>
                <a:solidFill>
                  <a:srgbClr val="000000"/>
                </a:solidFill>
                <a:effectLst/>
                <a:uLnTx/>
                <a:uFillTx/>
                <a:ea typeface="Osaka"/>
                <a:cs typeface="+mn-cs"/>
              </a:rPr>
              <a:t>Defence</a:t>
            </a:r>
            <a:r>
              <a:rPr kumimoji="0" lang="en-US" sz="1600" b="1" i="1" u="none" strike="noStrike" kern="0" cap="none" spc="0" normalizeH="0" baseline="0" noProof="0" dirty="0">
                <a:ln>
                  <a:noFill/>
                </a:ln>
                <a:solidFill>
                  <a:srgbClr val="000000"/>
                </a:solidFill>
                <a:effectLst/>
                <a:uLnTx/>
                <a:uFillTx/>
                <a:ea typeface="Osaka"/>
                <a:cs typeface="+mn-cs"/>
              </a:rPr>
              <a:t>: </a:t>
            </a:r>
            <a:r>
              <a:rPr kumimoji="0" lang="en-US" sz="1600" b="0" i="0" u="none" strike="noStrike" kern="0" cap="none" spc="0" normalizeH="0" baseline="0" noProof="0" dirty="0">
                <a:ln>
                  <a:noFill/>
                </a:ln>
                <a:solidFill>
                  <a:srgbClr val="000000"/>
                </a:solidFill>
                <a:effectLst/>
                <a:uLnTx/>
                <a:uFillTx/>
                <a:ea typeface="Osaka"/>
                <a:cs typeface="+mn-cs"/>
              </a:rPr>
              <a:t>spent R3.235 billion against projected expenditure of R3.286 billion which resulted in lower than planned expenditure of R51 million, mainly due to deliverables in the maintenance of navy </a:t>
            </a:r>
            <a:r>
              <a:rPr kumimoji="0" lang="en-US" sz="1600" b="0" i="0" u="none" strike="noStrike" kern="0" cap="none" spc="0" normalizeH="0" baseline="0" noProof="0" dirty="0" err="1">
                <a:ln>
                  <a:noFill/>
                </a:ln>
                <a:solidFill>
                  <a:srgbClr val="000000"/>
                </a:solidFill>
                <a:effectLst/>
                <a:uLnTx/>
                <a:uFillTx/>
                <a:ea typeface="Osaka"/>
                <a:cs typeface="+mn-cs"/>
              </a:rPr>
              <a:t>defence</a:t>
            </a:r>
            <a:r>
              <a:rPr kumimoji="0" lang="en-US" sz="1600" b="0" i="0" u="none" strike="noStrike" kern="0" cap="none" spc="0" normalizeH="0" baseline="0" noProof="0" dirty="0">
                <a:ln>
                  <a:noFill/>
                </a:ln>
                <a:solidFill>
                  <a:srgbClr val="000000"/>
                </a:solidFill>
                <a:effectLst/>
                <a:uLnTx/>
                <a:uFillTx/>
                <a:ea typeface="Osaka"/>
                <a:cs typeface="+mn-cs"/>
              </a:rPr>
              <a:t> systems not being achieved by contractors and in some instances the orders had to be cancelled.  </a:t>
            </a:r>
          </a:p>
          <a:p>
            <a:endParaRPr lang="en-ZA" dirty="0"/>
          </a:p>
        </p:txBody>
      </p:sp>
    </p:spTree>
    <p:extLst>
      <p:ext uri="{BB962C8B-B14F-4D97-AF65-F5344CB8AC3E}">
        <p14:creationId xmlns:p14="http://schemas.microsoft.com/office/powerpoint/2010/main" val="924924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6B24C0-457F-13A5-C768-261A0A1D81AD}"/>
              </a:ext>
            </a:extLst>
          </p:cNvPr>
          <p:cNvSpPr>
            <a:spLocks noGrp="1"/>
          </p:cNvSpPr>
          <p:nvPr>
            <p:ph idx="1"/>
          </p:nvPr>
        </p:nvSpPr>
        <p:spPr/>
        <p:txBody>
          <a:bodyPr>
            <a:noAutofit/>
          </a:bodyPr>
          <a:lstStyle/>
          <a:p>
            <a:pPr marL="179388" marR="0" lvl="0" indent="-179388" algn="just" defTabSz="914400" rtl="0" eaLnBrk="0" fontAlgn="base" latinLnBrk="0" hangingPunct="0">
              <a:spcBef>
                <a:spcPts val="300"/>
              </a:spcBef>
              <a:spcAft>
                <a:spcPts val="300"/>
              </a:spcAft>
              <a:buClrTx/>
              <a:buSzTx/>
              <a:buFontTx/>
              <a:buChar char="•"/>
              <a:tabLst/>
              <a:defRPr/>
            </a:pPr>
            <a:r>
              <a:rPr kumimoji="0" lang="en-US" sz="1600" b="1" i="1" u="none" strike="noStrike" kern="0" cap="none" spc="0" normalizeH="0" baseline="0" noProof="0" dirty="0">
                <a:ln>
                  <a:noFill/>
                </a:ln>
                <a:solidFill>
                  <a:srgbClr val="000000"/>
                </a:solidFill>
                <a:effectLst/>
                <a:uLnTx/>
                <a:uFillTx/>
                <a:ea typeface="Osaka"/>
                <a:cs typeface="+mn-cs"/>
              </a:rPr>
              <a:t>Military Health Support</a:t>
            </a:r>
            <a:r>
              <a:rPr kumimoji="0" lang="en-US" sz="1600" b="0" i="0" u="none" strike="noStrike" kern="0" cap="none" spc="0" normalizeH="0" baseline="0" noProof="0" dirty="0">
                <a:ln>
                  <a:noFill/>
                </a:ln>
                <a:solidFill>
                  <a:srgbClr val="000000"/>
                </a:solidFill>
                <a:effectLst/>
                <a:uLnTx/>
                <a:uFillTx/>
                <a:ea typeface="Osaka"/>
                <a:cs typeface="+mn-cs"/>
              </a:rPr>
              <a:t>: spent R4.245 billion against projected expenditure of R4.286 billion which resulted in slightly lower than planned expenditure of R41.4 million, mainly due to implementation of the exit strategy for the SANDF personnel.</a:t>
            </a:r>
          </a:p>
          <a:p>
            <a:pPr marL="179388" marR="0" lvl="0" indent="-179388" algn="just" defTabSz="914400" rtl="0" eaLnBrk="0" fontAlgn="base" latinLnBrk="0" hangingPunct="0">
              <a:spcBef>
                <a:spcPts val="300"/>
              </a:spcBef>
              <a:spcAft>
                <a:spcPts val="300"/>
              </a:spcAft>
              <a:buClrTx/>
              <a:buSzTx/>
              <a:buFontTx/>
              <a:buChar char="•"/>
              <a:tabLst/>
              <a:defRPr/>
            </a:pPr>
            <a:r>
              <a:rPr kumimoji="0" lang="en-US" sz="1600" b="1" i="1" u="none" strike="noStrike" kern="0" cap="none" spc="0" normalizeH="0" baseline="0" noProof="0" dirty="0" err="1">
                <a:ln>
                  <a:noFill/>
                </a:ln>
                <a:solidFill>
                  <a:srgbClr val="000000"/>
                </a:solidFill>
                <a:effectLst/>
                <a:uLnTx/>
                <a:uFillTx/>
                <a:ea typeface="Osaka"/>
                <a:cs typeface="+mn-cs"/>
              </a:rPr>
              <a:t>Defence</a:t>
            </a:r>
            <a:r>
              <a:rPr kumimoji="0" lang="en-US" sz="1600" b="1" i="1" u="none" strike="noStrike" kern="0" cap="none" spc="0" normalizeH="0" baseline="0" noProof="0" dirty="0">
                <a:ln>
                  <a:noFill/>
                </a:ln>
                <a:solidFill>
                  <a:srgbClr val="000000"/>
                </a:solidFill>
                <a:effectLst/>
                <a:uLnTx/>
                <a:uFillTx/>
                <a:ea typeface="Osaka"/>
                <a:cs typeface="+mn-cs"/>
              </a:rPr>
              <a:t> Intelligence: </a:t>
            </a:r>
            <a:r>
              <a:rPr kumimoji="0" lang="en-US" sz="1600" b="0" i="0" u="none" strike="noStrike" kern="0" cap="none" spc="0" normalizeH="0" baseline="0" noProof="0" dirty="0">
                <a:ln>
                  <a:noFill/>
                </a:ln>
                <a:solidFill>
                  <a:srgbClr val="000000"/>
                </a:solidFill>
                <a:effectLst/>
                <a:uLnTx/>
                <a:uFillTx/>
                <a:ea typeface="Osaka"/>
                <a:cs typeface="+mn-cs"/>
              </a:rPr>
              <a:t>spent R866.5 million against projected expenditure of R860.9 million which resulted in higher than planned expenditure of R5.6 million, mainly due to personnel that were shifted from </a:t>
            </a:r>
            <a:r>
              <a:rPr kumimoji="0" lang="en-US" sz="1600" b="0" i="0" u="none" strike="noStrike" kern="0" cap="none" spc="0" normalizeH="0" baseline="0" noProof="0" dirty="0" err="1">
                <a:ln>
                  <a:noFill/>
                </a:ln>
                <a:solidFill>
                  <a:srgbClr val="000000"/>
                </a:solidFill>
                <a:effectLst/>
                <a:uLnTx/>
                <a:uFillTx/>
                <a:ea typeface="Osaka"/>
                <a:cs typeface="+mn-cs"/>
              </a:rPr>
              <a:t>Defence</a:t>
            </a:r>
            <a:r>
              <a:rPr kumimoji="0" lang="en-US" sz="1600" b="0" i="0" u="none" strike="noStrike" kern="0" cap="none" spc="0" normalizeH="0" baseline="0" noProof="0" dirty="0">
                <a:ln>
                  <a:noFill/>
                </a:ln>
                <a:solidFill>
                  <a:srgbClr val="000000"/>
                </a:solidFill>
                <a:effectLst/>
                <a:uLnTx/>
                <a:uFillTx/>
                <a:ea typeface="Osaka"/>
                <a:cs typeface="+mn-cs"/>
              </a:rPr>
              <a:t> Foreign Relations </a:t>
            </a:r>
            <a:r>
              <a:rPr kumimoji="0" lang="en-US" sz="1600" b="0" i="0" u="none" strike="noStrike" kern="0" cap="none" spc="0" normalizeH="0" baseline="0" noProof="0" dirty="0" err="1">
                <a:ln>
                  <a:noFill/>
                </a:ln>
                <a:solidFill>
                  <a:srgbClr val="000000"/>
                </a:solidFill>
                <a:effectLst/>
                <a:uLnTx/>
                <a:uFillTx/>
                <a:ea typeface="Osaka"/>
                <a:cs typeface="+mn-cs"/>
              </a:rPr>
              <a:t>subprogramme</a:t>
            </a:r>
            <a:r>
              <a:rPr kumimoji="0" lang="en-US" sz="1600" b="0" i="0" u="none" strike="noStrike" kern="0" cap="none" spc="0" normalizeH="0" baseline="0" noProof="0" dirty="0">
                <a:ln>
                  <a:noFill/>
                </a:ln>
                <a:solidFill>
                  <a:srgbClr val="000000"/>
                </a:solidFill>
                <a:effectLst/>
                <a:uLnTx/>
                <a:uFillTx/>
                <a:ea typeface="Osaka"/>
                <a:cs typeface="+mn-cs"/>
              </a:rPr>
              <a:t> in the Administration </a:t>
            </a:r>
            <a:r>
              <a:rPr kumimoji="0" lang="en-US" sz="1600" b="0" i="0" u="none" strike="noStrike" kern="0" cap="none" spc="0" normalizeH="0" baseline="0" noProof="0" dirty="0" err="1">
                <a:ln>
                  <a:noFill/>
                </a:ln>
                <a:solidFill>
                  <a:srgbClr val="000000"/>
                </a:solidFill>
                <a:effectLst/>
                <a:uLnTx/>
                <a:uFillTx/>
                <a:ea typeface="Osaka"/>
                <a:cs typeface="+mn-cs"/>
              </a:rPr>
              <a:t>programme</a:t>
            </a:r>
            <a:r>
              <a:rPr kumimoji="0" lang="en-US" sz="1600" b="0" i="0" u="none" strike="noStrike" kern="0" cap="none" spc="0" normalizeH="0" baseline="0" noProof="0" dirty="0">
                <a:ln>
                  <a:noFill/>
                </a:ln>
                <a:solidFill>
                  <a:srgbClr val="000000"/>
                </a:solidFill>
                <a:effectLst/>
                <a:uLnTx/>
                <a:uFillTx/>
                <a:ea typeface="Osaka"/>
                <a:cs typeface="+mn-cs"/>
              </a:rPr>
              <a:t> towards this </a:t>
            </a:r>
            <a:r>
              <a:rPr kumimoji="0" lang="en-US" sz="1600" b="0" i="0" u="none" strike="noStrike" kern="0" cap="none" spc="0" normalizeH="0" baseline="0" noProof="0" dirty="0" err="1">
                <a:ln>
                  <a:noFill/>
                </a:ln>
                <a:solidFill>
                  <a:srgbClr val="000000"/>
                </a:solidFill>
                <a:effectLst/>
                <a:uLnTx/>
                <a:uFillTx/>
                <a:ea typeface="Osaka"/>
                <a:cs typeface="+mn-cs"/>
              </a:rPr>
              <a:t>programme</a:t>
            </a:r>
            <a:r>
              <a:rPr kumimoji="0" lang="en-US" sz="1600" b="0" i="0" u="none" strike="noStrike" kern="0" cap="none" spc="0" normalizeH="0" baseline="0" noProof="0" dirty="0">
                <a:ln>
                  <a:noFill/>
                </a:ln>
                <a:solidFill>
                  <a:srgbClr val="000000"/>
                </a:solidFill>
                <a:effectLst/>
                <a:uLnTx/>
                <a:uFillTx/>
                <a:ea typeface="Osaka"/>
                <a:cs typeface="+mn-cs"/>
              </a:rPr>
              <a:t>. As such, cash flow planning was not in line with this action and that resulted in higher than planned expenditure. </a:t>
            </a:r>
          </a:p>
          <a:p>
            <a:pPr marL="179388" marR="0" lvl="0" indent="-179388" algn="just" defTabSz="914400" rtl="0" eaLnBrk="0" fontAlgn="base" latinLnBrk="0" hangingPunct="0">
              <a:spcBef>
                <a:spcPts val="300"/>
              </a:spcBef>
              <a:spcAft>
                <a:spcPts val="300"/>
              </a:spcAft>
              <a:buClrTx/>
              <a:buSzTx/>
              <a:buFontTx/>
              <a:buChar char="•"/>
              <a:tabLst/>
              <a:defRPr/>
            </a:pPr>
            <a:r>
              <a:rPr kumimoji="0" lang="en-US" sz="1600" b="1" i="1" u="none" strike="noStrike" kern="0" cap="none" spc="0" normalizeH="0" baseline="0" noProof="0" dirty="0">
                <a:ln>
                  <a:noFill/>
                </a:ln>
                <a:solidFill>
                  <a:srgbClr val="000000"/>
                </a:solidFill>
                <a:effectLst/>
                <a:uLnTx/>
                <a:uFillTx/>
                <a:ea typeface="Osaka"/>
                <a:cs typeface="+mn-cs"/>
              </a:rPr>
              <a:t>General Support</a:t>
            </a:r>
            <a:r>
              <a:rPr kumimoji="0" lang="en-US" sz="1600" b="0" i="0" u="none" strike="noStrike" kern="0" cap="none" spc="0" normalizeH="0" baseline="0" noProof="0" dirty="0">
                <a:ln>
                  <a:noFill/>
                </a:ln>
                <a:solidFill>
                  <a:srgbClr val="000000"/>
                </a:solidFill>
                <a:effectLst/>
                <a:uLnTx/>
                <a:uFillTx/>
                <a:ea typeface="Osaka"/>
                <a:cs typeface="+mn-cs"/>
              </a:rPr>
              <a:t>: spent R4.783 billion against projected expenditure of R4.752 billion resulting in higher than planned expenditure of R31.4 million, mainly due to the accrual payment related to forklifts machine as well as payment for the software </a:t>
            </a:r>
            <a:r>
              <a:rPr kumimoji="0" lang="en-US" sz="1600" b="0" i="0" u="none" strike="noStrike" kern="0" cap="none" spc="0" normalizeH="0" baseline="0" noProof="0" dirty="0" err="1">
                <a:ln>
                  <a:noFill/>
                </a:ln>
                <a:solidFill>
                  <a:srgbClr val="000000"/>
                </a:solidFill>
                <a:effectLst/>
                <a:uLnTx/>
                <a:uFillTx/>
                <a:ea typeface="Osaka"/>
                <a:cs typeface="+mn-cs"/>
              </a:rPr>
              <a:t>licence</a:t>
            </a:r>
            <a:r>
              <a:rPr kumimoji="0" lang="en-US" sz="1600" b="0" i="0" u="none" strike="noStrike" kern="0" cap="none" spc="0" normalizeH="0" baseline="0" noProof="0" dirty="0">
                <a:ln>
                  <a:noFill/>
                </a:ln>
                <a:solidFill>
                  <a:srgbClr val="000000"/>
                </a:solidFill>
                <a:effectLst/>
                <a:uLnTx/>
                <a:uFillTx/>
                <a:ea typeface="Osaka"/>
                <a:cs typeface="+mn-cs"/>
              </a:rPr>
              <a:t> fees which was not budgeted for. Furthermore, the higher than projected spending on payments for capital assets is due to the accrual payment related to transport equipment such as trucks, busses, and operational vehicles used in the 2021/22 during both internal and external deployments of the South African National </a:t>
            </a:r>
            <a:r>
              <a:rPr kumimoji="0" lang="en-US" sz="1600" b="0" i="0" u="none" strike="noStrike" kern="0" cap="none" spc="0" normalizeH="0" baseline="0" noProof="0" dirty="0" err="1">
                <a:ln>
                  <a:noFill/>
                </a:ln>
                <a:solidFill>
                  <a:srgbClr val="000000"/>
                </a:solidFill>
                <a:effectLst/>
                <a:uLnTx/>
                <a:uFillTx/>
                <a:ea typeface="Osaka"/>
                <a:cs typeface="+mn-cs"/>
              </a:rPr>
              <a:t>Defence</a:t>
            </a:r>
            <a:r>
              <a:rPr kumimoji="0" lang="en-US" sz="1600" b="0" i="0" u="none" strike="noStrike" kern="0" cap="none" spc="0" normalizeH="0" baseline="0" noProof="0" dirty="0">
                <a:ln>
                  <a:noFill/>
                </a:ln>
                <a:solidFill>
                  <a:srgbClr val="000000"/>
                </a:solidFill>
                <a:effectLst/>
                <a:uLnTx/>
                <a:uFillTx/>
                <a:ea typeface="Osaka"/>
                <a:cs typeface="+mn-cs"/>
              </a:rPr>
              <a:t> Force (SANDF) personnel. </a:t>
            </a:r>
          </a:p>
          <a:p>
            <a:endParaRPr lang="en-US" dirty="0"/>
          </a:p>
        </p:txBody>
      </p:sp>
      <p:sp>
        <p:nvSpPr>
          <p:cNvPr id="4" name="Title 1">
            <a:extLst>
              <a:ext uri="{FF2B5EF4-FFF2-40B4-BE49-F238E27FC236}">
                <a16:creationId xmlns:a16="http://schemas.microsoft.com/office/drawing/2014/main" id="{A551B37D-35D2-CEF5-6A78-58B20FF5898A}"/>
              </a:ext>
            </a:extLst>
          </p:cNvPr>
          <p:cNvSpPr>
            <a:spLocks noGrp="1"/>
          </p:cNvSpPr>
          <p:nvPr>
            <p:ph type="title"/>
          </p:nvPr>
        </p:nvSpPr>
        <p:spPr>
          <a:xfrm>
            <a:off x="287338" y="620713"/>
            <a:ext cx="8537575" cy="944562"/>
          </a:xfrm>
        </p:spPr>
        <p:txBody>
          <a:bodyPr>
            <a:normAutofit/>
          </a:bodyPr>
          <a:lstStyle/>
          <a:p>
            <a:r>
              <a:rPr kumimoji="0" lang="en-ZA" b="1" i="0" u="none" strike="noStrike" kern="1200" cap="all" spc="0" normalizeH="0" baseline="0" noProof="0" dirty="0">
                <a:ln>
                  <a:noFill/>
                </a:ln>
                <a:effectLst/>
                <a:uLnTx/>
                <a:uFillTx/>
                <a:latin typeface="Calibri" panose="020F0502020204030204"/>
              </a:rPr>
              <a:t>Vote 23: DEFENCE (2)</a:t>
            </a:r>
            <a:endParaRPr lang="en-ZA" dirty="0"/>
          </a:p>
        </p:txBody>
      </p:sp>
    </p:spTree>
    <p:extLst>
      <p:ext uri="{BB962C8B-B14F-4D97-AF65-F5344CB8AC3E}">
        <p14:creationId xmlns:p14="http://schemas.microsoft.com/office/powerpoint/2010/main" val="2392821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ZA" dirty="0"/>
              <a:t>ADMINISTRATIVE SERVICES</a:t>
            </a:r>
          </a:p>
        </p:txBody>
      </p:sp>
      <p:sp>
        <p:nvSpPr>
          <p:cNvPr id="3" name="TextBox 2">
            <a:extLst>
              <a:ext uri="{FF2B5EF4-FFF2-40B4-BE49-F238E27FC236}">
                <a16:creationId xmlns:a16="http://schemas.microsoft.com/office/drawing/2014/main" id="{9E41A654-1C4D-52D2-2289-0C2E43131700}"/>
              </a:ext>
            </a:extLst>
          </p:cNvPr>
          <p:cNvSpPr txBox="1"/>
          <p:nvPr/>
        </p:nvSpPr>
        <p:spPr>
          <a:xfrm>
            <a:off x="297064" y="1641972"/>
            <a:ext cx="5574818" cy="3293209"/>
          </a:xfrm>
          <a:prstGeom prst="rect">
            <a:avLst/>
          </a:prstGeom>
          <a:noFill/>
        </p:spPr>
        <p:txBody>
          <a:bodyPr wrap="square">
            <a:spAutoFit/>
          </a:bodyPr>
          <a:lstStyle/>
          <a:p>
            <a:pPr marL="179388" indent="-179388" defTabSz="914400" eaLnBrk="0" fontAlgn="base" hangingPunct="0">
              <a:lnSpc>
                <a:spcPct val="100000"/>
              </a:lnSpc>
              <a:spcBef>
                <a:spcPct val="20000"/>
              </a:spcBef>
              <a:spcAft>
                <a:spcPct val="0"/>
              </a:spcAft>
              <a:buFontTx/>
              <a:buChar char="•"/>
            </a:pPr>
            <a:r>
              <a:rPr lang="en-GB" sz="1600" kern="0" dirty="0">
                <a:solidFill>
                  <a:srgbClr val="000000"/>
                </a:solidFill>
              </a:rPr>
              <a:t>Vote 1: Presidency</a:t>
            </a:r>
          </a:p>
          <a:p>
            <a:pPr marL="179388" indent="-179388" defTabSz="914400" eaLnBrk="0" fontAlgn="base" hangingPunct="0">
              <a:lnSpc>
                <a:spcPct val="100000"/>
              </a:lnSpc>
              <a:spcBef>
                <a:spcPct val="20000"/>
              </a:spcBef>
              <a:spcAft>
                <a:spcPct val="0"/>
              </a:spcAft>
              <a:buFontTx/>
              <a:buChar char="•"/>
            </a:pPr>
            <a:r>
              <a:rPr lang="en-GB" sz="1600" kern="0" dirty="0">
                <a:solidFill>
                  <a:srgbClr val="000000"/>
                </a:solidFill>
              </a:rPr>
              <a:t>Vote 4: Government Communication and Information System </a:t>
            </a:r>
          </a:p>
          <a:p>
            <a:pPr marL="179388" indent="-179388" defTabSz="914400" eaLnBrk="0" fontAlgn="base" hangingPunct="0">
              <a:lnSpc>
                <a:spcPct val="100000"/>
              </a:lnSpc>
              <a:spcBef>
                <a:spcPct val="20000"/>
              </a:spcBef>
              <a:spcAft>
                <a:spcPct val="0"/>
              </a:spcAft>
              <a:buFontTx/>
              <a:buChar char="•"/>
            </a:pPr>
            <a:r>
              <a:rPr lang="en-US" sz="1600" kern="0" dirty="0">
                <a:solidFill>
                  <a:srgbClr val="000000"/>
                </a:solidFill>
              </a:rPr>
              <a:t>Vote 5: Home Affairs</a:t>
            </a:r>
          </a:p>
          <a:p>
            <a:pPr marL="179388" lvl="0" indent="-179388" defTabSz="914400" eaLnBrk="0" fontAlgn="base" hangingPunct="0">
              <a:lnSpc>
                <a:spcPct val="100000"/>
              </a:lnSpc>
              <a:spcBef>
                <a:spcPct val="20000"/>
              </a:spcBef>
              <a:spcAft>
                <a:spcPct val="0"/>
              </a:spcAft>
              <a:buFontTx/>
              <a:buChar char="•"/>
            </a:pPr>
            <a:r>
              <a:rPr lang="en-GB" sz="1600" kern="0" dirty="0">
                <a:solidFill>
                  <a:srgbClr val="000000"/>
                </a:solidFill>
                <a:ea typeface="Osaka"/>
              </a:rPr>
              <a:t>Vote 6: International Relations and Cooperation</a:t>
            </a:r>
          </a:p>
          <a:p>
            <a:pPr marL="179388" lvl="0" indent="-179388" defTabSz="914400" eaLnBrk="0" fontAlgn="base" hangingPunct="0">
              <a:lnSpc>
                <a:spcPct val="100000"/>
              </a:lnSpc>
              <a:spcBef>
                <a:spcPct val="20000"/>
              </a:spcBef>
              <a:spcAft>
                <a:spcPct val="0"/>
              </a:spcAft>
              <a:buFontTx/>
              <a:buChar char="•"/>
            </a:pPr>
            <a:r>
              <a:rPr lang="en-GB" sz="1600" kern="0" dirty="0">
                <a:solidFill>
                  <a:srgbClr val="000000"/>
                </a:solidFill>
                <a:ea typeface="Osaka"/>
              </a:rPr>
              <a:t>Vote 7: National School of Government </a:t>
            </a:r>
          </a:p>
          <a:p>
            <a:pPr marL="179388" indent="-179388" defTabSz="914400" eaLnBrk="0" fontAlgn="base" hangingPunct="0">
              <a:lnSpc>
                <a:spcPct val="100000"/>
              </a:lnSpc>
              <a:spcBef>
                <a:spcPct val="20000"/>
              </a:spcBef>
              <a:spcAft>
                <a:spcPct val="0"/>
              </a:spcAft>
              <a:buFontTx/>
              <a:buChar char="•"/>
            </a:pPr>
            <a:r>
              <a:rPr lang="en-GB" sz="1600" dirty="0"/>
              <a:t>Vote 8: National Treasury</a:t>
            </a:r>
          </a:p>
          <a:p>
            <a:pPr marL="179388" indent="-179388" defTabSz="914400" eaLnBrk="0" fontAlgn="base" hangingPunct="0">
              <a:lnSpc>
                <a:spcPct val="100000"/>
              </a:lnSpc>
              <a:spcBef>
                <a:spcPct val="20000"/>
              </a:spcBef>
              <a:spcAft>
                <a:spcPct val="0"/>
              </a:spcAft>
              <a:buFontTx/>
              <a:buChar char="•"/>
            </a:pPr>
            <a:r>
              <a:rPr lang="en-GB" sz="1600" kern="0" dirty="0">
                <a:solidFill>
                  <a:srgbClr val="000000"/>
                </a:solidFill>
              </a:rPr>
              <a:t>Vote 9: Planning, Monitoring and Evaluation </a:t>
            </a:r>
          </a:p>
          <a:p>
            <a:pPr marL="179388" lvl="0" indent="-179388" defTabSz="914400" eaLnBrk="0" fontAlgn="base" hangingPunct="0">
              <a:lnSpc>
                <a:spcPct val="100000"/>
              </a:lnSpc>
              <a:spcBef>
                <a:spcPct val="20000"/>
              </a:spcBef>
              <a:spcAft>
                <a:spcPct val="0"/>
              </a:spcAft>
              <a:buFontTx/>
              <a:buChar char="•"/>
            </a:pPr>
            <a:r>
              <a:rPr lang="en-GB" sz="1600" kern="0" dirty="0">
                <a:solidFill>
                  <a:srgbClr val="000000"/>
                </a:solidFill>
                <a:ea typeface="Osaka"/>
              </a:rPr>
              <a:t>Vote 11: Public Service and Administration</a:t>
            </a:r>
            <a:endParaRPr lang="en-ZA" sz="1600" kern="0" dirty="0">
              <a:solidFill>
                <a:srgbClr val="000000"/>
              </a:solidFill>
              <a:ea typeface="Osaka"/>
            </a:endParaRPr>
          </a:p>
          <a:p>
            <a:pPr marL="179388" lvl="0" indent="-179388" defTabSz="914400" eaLnBrk="0" fontAlgn="base" hangingPunct="0">
              <a:lnSpc>
                <a:spcPct val="100000"/>
              </a:lnSpc>
              <a:spcBef>
                <a:spcPct val="20000"/>
              </a:spcBef>
              <a:spcAft>
                <a:spcPct val="0"/>
              </a:spcAft>
              <a:buFontTx/>
              <a:buChar char="•"/>
              <a:tabLst>
                <a:tab pos="341313" algn="l"/>
              </a:tabLst>
            </a:pPr>
            <a:r>
              <a:rPr lang="en-ZA" sz="1600" kern="0" dirty="0" smtClean="0">
                <a:solidFill>
                  <a:srgbClr val="000000"/>
                </a:solidFill>
                <a:ea typeface="Osaka"/>
              </a:rPr>
              <a:t>Vote </a:t>
            </a:r>
            <a:r>
              <a:rPr lang="en-ZA" sz="1600" kern="0" dirty="0">
                <a:solidFill>
                  <a:srgbClr val="000000"/>
                </a:solidFill>
                <a:ea typeface="Osaka"/>
              </a:rPr>
              <a:t>12: Public Service Commission</a:t>
            </a:r>
          </a:p>
          <a:p>
            <a:pPr marL="179388" lvl="0" indent="-179388" defTabSz="914400" eaLnBrk="0" fontAlgn="base" hangingPunct="0">
              <a:lnSpc>
                <a:spcPct val="100000"/>
              </a:lnSpc>
              <a:spcBef>
                <a:spcPct val="20000"/>
              </a:spcBef>
              <a:spcAft>
                <a:spcPct val="0"/>
              </a:spcAft>
              <a:buFontTx/>
              <a:buChar char="•"/>
              <a:tabLst>
                <a:tab pos="341313" algn="l"/>
              </a:tabLst>
            </a:pPr>
            <a:r>
              <a:rPr lang="en-US" sz="1600" kern="0" dirty="0" smtClean="0">
                <a:solidFill>
                  <a:srgbClr val="000000"/>
                </a:solidFill>
                <a:ea typeface="Osaka"/>
              </a:rPr>
              <a:t>V</a:t>
            </a:r>
            <a:r>
              <a:rPr lang="en-ZA" sz="1600" kern="0" dirty="0" err="1">
                <a:solidFill>
                  <a:srgbClr val="000000"/>
                </a:solidFill>
                <a:ea typeface="Osaka"/>
              </a:rPr>
              <a:t>ote</a:t>
            </a:r>
            <a:r>
              <a:rPr lang="en-ZA" sz="1600" kern="0" dirty="0">
                <a:solidFill>
                  <a:srgbClr val="000000"/>
                </a:solidFill>
                <a:ea typeface="Osaka"/>
              </a:rPr>
              <a:t> 13: Public Works and Infrastructure</a:t>
            </a:r>
          </a:p>
          <a:p>
            <a:pPr marL="179388" indent="-179388" defTabSz="914400" eaLnBrk="0" fontAlgn="base" hangingPunct="0">
              <a:lnSpc>
                <a:spcPct val="100000"/>
              </a:lnSpc>
              <a:spcBef>
                <a:spcPct val="20000"/>
              </a:spcBef>
              <a:spcAft>
                <a:spcPct val="0"/>
              </a:spcAft>
              <a:buFontTx/>
              <a:buChar char="•"/>
              <a:tabLst>
                <a:tab pos="341313" algn="l"/>
              </a:tabLst>
            </a:pPr>
            <a:r>
              <a:rPr lang="en-US" sz="1600" dirty="0"/>
              <a:t>Vote 14: Statistics South Africa</a:t>
            </a:r>
          </a:p>
        </p:txBody>
      </p:sp>
    </p:spTree>
    <p:extLst>
      <p:ext uri="{BB962C8B-B14F-4D97-AF65-F5344CB8AC3E}">
        <p14:creationId xmlns:p14="http://schemas.microsoft.com/office/powerpoint/2010/main" val="33501875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740818"/>
            <a:ext cx="8536487" cy="705856"/>
          </a:xfrm>
        </p:spPr>
        <p:txBody>
          <a:bodyPr>
            <a:noAutofit/>
          </a:bodyPr>
          <a:lstStyle/>
          <a:p>
            <a:r>
              <a:rPr kumimoji="0" lang="en-ZA" i="0" u="none" strike="noStrike" kern="1200" cap="all" spc="0" normalizeH="0" baseline="0" noProof="0" dirty="0">
                <a:ln>
                  <a:noFill/>
                </a:ln>
                <a:effectLst/>
                <a:uLnTx/>
                <a:uFillTx/>
              </a:rPr>
              <a:t>Vote 24: </a:t>
            </a:r>
            <a:r>
              <a:rPr kumimoji="0" lang="en-US" i="0" u="none" strike="noStrike" kern="0" cap="none" spc="0" normalizeH="0" baseline="0" noProof="0" dirty="0">
                <a:ln>
                  <a:noFill/>
                </a:ln>
                <a:effectLst/>
                <a:uLnTx/>
                <a:uFillTx/>
              </a:rPr>
              <a:t>INDEPENDENT POLICE INVESTIGATIVE DIRECTORATE</a:t>
            </a:r>
            <a:endParaRPr lang="en-ZA" dirty="0"/>
          </a:p>
        </p:txBody>
      </p:sp>
      <p:sp>
        <p:nvSpPr>
          <p:cNvPr id="4" name="Content Placeholder 3"/>
          <p:cNvSpPr>
            <a:spLocks noGrp="1"/>
          </p:cNvSpPr>
          <p:nvPr>
            <p:ph idx="1"/>
          </p:nvPr>
        </p:nvSpPr>
        <p:spPr/>
        <p:txBody>
          <a:bodyPr>
            <a:noAutofit/>
          </a:bodyPr>
          <a:lstStyle/>
          <a:p>
            <a:pPr marL="180975" lvl="0" indent="-180975" algn="just" defTabSz="914400" eaLnBrk="0" fontAlgn="base" hangingPunct="0">
              <a:spcBef>
                <a:spcPts val="300"/>
              </a:spcBef>
              <a:spcAft>
                <a:spcPts val="300"/>
              </a:spcAft>
              <a:buFontTx/>
              <a:buChar char="•"/>
            </a:pPr>
            <a:r>
              <a:rPr lang="en-ZA" sz="1600" b="1" i="1" kern="0" dirty="0">
                <a:solidFill>
                  <a:srgbClr val="000000"/>
                </a:solidFill>
                <a:cs typeface="Arial" panose="020B0604020202020204" pitchFamily="34" charset="0"/>
              </a:rPr>
              <a:t>Administration: </a:t>
            </a:r>
            <a:r>
              <a:rPr lang="en-ZA" sz="1600" kern="0" dirty="0">
                <a:solidFill>
                  <a:srgbClr val="000000"/>
                </a:solidFill>
                <a:cs typeface="Arial" panose="020B0604020202020204" pitchFamily="34" charset="0"/>
              </a:rPr>
              <a:t>Spent R82.4 million against the projected expenditure of R91.2 million, thus resulting in a deviation of R8.8 million between planned and actual spending. Slow spending was mainly recorded on goods and services </a:t>
            </a:r>
            <a:r>
              <a:rPr lang="en-US" sz="1600" kern="0" dirty="0">
                <a:solidFill>
                  <a:srgbClr val="000000"/>
                </a:solidFill>
                <a:cs typeface="Arial" panose="020B0604020202020204" pitchFamily="34" charset="0"/>
              </a:rPr>
              <a:t>(R5.5 million), and payments for capital assets (R3 million). The slow spending on goods and services was primarily on minor assets (R1.5 million) and computer services (R2 million) due to </a:t>
            </a:r>
            <a:r>
              <a:rPr lang="en-GB" sz="1600" kern="0" dirty="0">
                <a:solidFill>
                  <a:srgbClr val="000000"/>
                </a:solidFill>
                <a:cs typeface="Arial" panose="020B0604020202020204" pitchFamily="34" charset="0"/>
              </a:rPr>
              <a:t>the delayed procurement of ICT equipment and submission of invoices for ICT services by the State Information Technology Agency, which resulted in delayed processing thereof by the Directorate</a:t>
            </a:r>
            <a:r>
              <a:rPr lang="en-US" sz="1600" kern="0" dirty="0">
                <a:solidFill>
                  <a:srgbClr val="000000"/>
                </a:solidFill>
                <a:cs typeface="Arial" panose="020B0604020202020204" pitchFamily="34" charset="0"/>
              </a:rPr>
              <a:t>. </a:t>
            </a:r>
            <a:r>
              <a:rPr lang="en-GB" sz="1600" kern="0" dirty="0">
                <a:solidFill>
                  <a:srgbClr val="000000"/>
                </a:solidFill>
                <a:cs typeface="Arial" panose="020B0604020202020204" pitchFamily="34" charset="0"/>
              </a:rPr>
              <a:t>The slow spending on payments for capital assets </a:t>
            </a:r>
            <a:r>
              <a:rPr lang="en-GB" sz="1600" kern="0" dirty="0">
                <a:cs typeface="Arial" panose="020B0604020202020204" pitchFamily="34" charset="0"/>
              </a:rPr>
              <a:t>was mainly </a:t>
            </a:r>
            <a:r>
              <a:rPr lang="en-GB" sz="1600" dirty="0">
                <a:ea typeface="Calibri" panose="020F0502020204030204" pitchFamily="34" charset="0"/>
                <a:cs typeface="Arial" panose="020B0604020202020204" pitchFamily="34" charset="0"/>
              </a:rPr>
              <a:t>on other machinery and equipment (R3 million) due to the revision of the ICT demand and procurement plans by the Directorate’s ICT unit</a:t>
            </a:r>
            <a:endParaRPr lang="en-GB" sz="1600" kern="0" dirty="0">
              <a:cs typeface="Arial" panose="020B0604020202020204" pitchFamily="34" charset="0"/>
            </a:endParaRPr>
          </a:p>
          <a:p>
            <a:pPr marL="180975" lvl="0" indent="-180975" algn="just" defTabSz="914400" eaLnBrk="0" fontAlgn="base" hangingPunct="0">
              <a:spcBef>
                <a:spcPts val="300"/>
              </a:spcBef>
              <a:spcAft>
                <a:spcPts val="300"/>
              </a:spcAft>
              <a:buFontTx/>
              <a:buChar char="•"/>
            </a:pPr>
            <a:r>
              <a:rPr lang="en-ZA" sz="1600" b="1" i="1" kern="0" dirty="0">
                <a:solidFill>
                  <a:srgbClr val="000000"/>
                </a:solidFill>
                <a:cs typeface="Arial" panose="020B0604020202020204" pitchFamily="34" charset="0"/>
              </a:rPr>
              <a:t>Investigation and Information Management: </a:t>
            </a:r>
            <a:r>
              <a:rPr lang="en-ZA" sz="1600" kern="0" dirty="0">
                <a:solidFill>
                  <a:srgbClr val="000000"/>
                </a:solidFill>
                <a:cs typeface="Arial" panose="020B0604020202020204" pitchFamily="34" charset="0"/>
              </a:rPr>
              <a:t>Spent R157.2 million against projected expenditure of R160.6 million, thus resulting in a spending deviation of R3.4 million between planned and actual spending. </a:t>
            </a:r>
            <a:r>
              <a:rPr lang="en-US" sz="1600" kern="0" dirty="0">
                <a:solidFill>
                  <a:srgbClr val="000000"/>
                </a:solidFill>
                <a:cs typeface="Arial" panose="020B0604020202020204" pitchFamily="34" charset="0"/>
              </a:rPr>
              <a:t>Slow spending was mainly on compensation of employees (R801 000) and goods and services (R2.4 million). The slow spending on compensation of employees was mainly due to vacant funded posts, whilst on goods and services, was primarily on operating leases (R801 000) due to late receipt of lease invoices for office accommodation.</a:t>
            </a:r>
          </a:p>
          <a:p>
            <a:pPr marL="180975" lvl="0" indent="-180975" algn="just" defTabSz="914400" eaLnBrk="0" fontAlgn="base" hangingPunct="0">
              <a:spcBef>
                <a:spcPts val="300"/>
              </a:spcBef>
              <a:spcAft>
                <a:spcPts val="300"/>
              </a:spcAft>
              <a:buFontTx/>
              <a:buChar char="•"/>
            </a:pPr>
            <a:r>
              <a:rPr lang="en-US" sz="1600" b="1" i="1" kern="0" dirty="0">
                <a:solidFill>
                  <a:srgbClr val="000000"/>
                </a:solidFill>
                <a:cs typeface="Arial" panose="020B0604020202020204" pitchFamily="34" charset="0"/>
              </a:rPr>
              <a:t>Compliance Monitoring and Stakeholder Management: </a:t>
            </a:r>
            <a:r>
              <a:rPr lang="en-US" sz="1600" kern="0" dirty="0">
                <a:solidFill>
                  <a:srgbClr val="000000"/>
                </a:solidFill>
                <a:cs typeface="Arial" panose="020B0604020202020204" pitchFamily="34" charset="0"/>
              </a:rPr>
              <a:t>Spent R8.4 million against projected expenditure of R10.3 million, thus resulting in a deviation of R1.6 million between planned and actual spending. The bulk of the slow spending was on goods and services (R1.4 million), primarily on advertising  </a:t>
            </a:r>
            <a:r>
              <a:rPr lang="en-GB" sz="1600" kern="0" dirty="0">
                <a:solidFill>
                  <a:srgbClr val="000000"/>
                </a:solidFill>
                <a:cs typeface="Arial" panose="020B0604020202020204" pitchFamily="34" charset="0"/>
              </a:rPr>
              <a:t>as the Directorate is still finalising the procurement of services for the implementation of its marketing strategy. </a:t>
            </a:r>
            <a:endParaRPr lang="en-ZA" sz="1600" dirty="0"/>
          </a:p>
          <a:p>
            <a:endParaRPr lang="en-ZA" dirty="0"/>
          </a:p>
        </p:txBody>
      </p:sp>
    </p:spTree>
    <p:extLst>
      <p:ext uri="{BB962C8B-B14F-4D97-AF65-F5344CB8AC3E}">
        <p14:creationId xmlns:p14="http://schemas.microsoft.com/office/powerpoint/2010/main" val="1845724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59553-7E9E-490D-9B5A-20E1ED7725DA}"/>
              </a:ext>
            </a:extLst>
          </p:cNvPr>
          <p:cNvSpPr>
            <a:spLocks noGrp="1"/>
          </p:cNvSpPr>
          <p:nvPr>
            <p:ph type="title"/>
          </p:nvPr>
        </p:nvSpPr>
        <p:spPr/>
        <p:txBody>
          <a:bodyPr>
            <a:normAutofit/>
          </a:bodyPr>
          <a:lstStyle/>
          <a:p>
            <a:r>
              <a:rPr kumimoji="0" lang="en-US" b="1" i="0" u="none" strike="noStrike" kern="1200" cap="all" spc="0" normalizeH="0" baseline="0" noProof="0" dirty="0">
                <a:ln>
                  <a:noFill/>
                </a:ln>
                <a:effectLst/>
                <a:uLnTx/>
                <a:uFillTx/>
                <a:latin typeface="Calibri" panose="020F0502020204030204"/>
              </a:rPr>
              <a:t>Vote 25: Justice and constitutional Development</a:t>
            </a:r>
            <a:endParaRPr lang="en-ZA" dirty="0"/>
          </a:p>
        </p:txBody>
      </p:sp>
      <p:sp>
        <p:nvSpPr>
          <p:cNvPr id="4" name="Content Placeholder 3"/>
          <p:cNvSpPr>
            <a:spLocks noGrp="1"/>
          </p:cNvSpPr>
          <p:nvPr>
            <p:ph idx="1"/>
          </p:nvPr>
        </p:nvSpPr>
        <p:spPr/>
        <p:txBody>
          <a:bodyPr>
            <a:noAutofit/>
          </a:bodyPr>
          <a:lstStyle/>
          <a:p>
            <a:pPr marL="182563" marR="0" lvl="0" indent="-182563" algn="just" defTabSz="914400" rtl="0" eaLnBrk="0" fontAlgn="base" latinLnBrk="0" hangingPunct="0">
              <a:spcBef>
                <a:spcPts val="300"/>
              </a:spcBef>
              <a:spcAft>
                <a:spcPts val="300"/>
              </a:spcAft>
              <a:buClrTx/>
              <a:buSzTx/>
              <a:buFontTx/>
              <a:buChar char="•"/>
              <a:tabLst/>
              <a:defRPr/>
            </a:pPr>
            <a:r>
              <a:rPr kumimoji="0" lang="en-GB" sz="1600" b="1" i="0" u="none" strike="noStrike" kern="0" cap="none" spc="0" normalizeH="0" baseline="0" noProof="0" dirty="0">
                <a:ln>
                  <a:noFill/>
                </a:ln>
                <a:solidFill>
                  <a:srgbClr val="000000"/>
                </a:solidFill>
                <a:effectLst/>
                <a:uLnTx/>
                <a:uFillTx/>
                <a:ea typeface="Osaka"/>
              </a:rPr>
              <a:t>Administration: </a:t>
            </a:r>
            <a:r>
              <a:rPr kumimoji="0" lang="en-US" sz="1600" b="0" i="0" u="none" strike="noStrike" kern="0" cap="none" spc="0" normalizeH="0" baseline="0" noProof="0" dirty="0">
                <a:ln>
                  <a:noFill/>
                </a:ln>
                <a:solidFill>
                  <a:srgbClr val="000000"/>
                </a:solidFill>
                <a:effectLst/>
                <a:uLnTx/>
                <a:uFillTx/>
                <a:ea typeface="Osaka"/>
              </a:rPr>
              <a:t>Spent R2</a:t>
            </a:r>
            <a:r>
              <a:rPr lang="en-US" sz="1600" dirty="0">
                <a:solidFill>
                  <a:srgbClr val="000000"/>
                </a:solidFill>
                <a:ea typeface="Osaka"/>
              </a:rPr>
              <a:t>.</a:t>
            </a:r>
            <a:r>
              <a:rPr kumimoji="0" lang="en-US" sz="1600" b="0" i="0" u="none" strike="noStrike" kern="0" cap="none" spc="0" normalizeH="0" baseline="0" noProof="0" dirty="0">
                <a:ln>
                  <a:noFill/>
                </a:ln>
                <a:solidFill>
                  <a:srgbClr val="000000"/>
                </a:solidFill>
                <a:effectLst/>
                <a:uLnTx/>
                <a:uFillTx/>
                <a:ea typeface="Osaka"/>
              </a:rPr>
              <a:t>11 billion against a projection of R2</a:t>
            </a:r>
            <a:r>
              <a:rPr lang="en-US" sz="1600" dirty="0">
                <a:solidFill>
                  <a:srgbClr val="000000"/>
                </a:solidFill>
                <a:ea typeface="Osaka"/>
              </a:rPr>
              <a:t>.</a:t>
            </a:r>
            <a:r>
              <a:rPr kumimoji="0" lang="en-US" sz="1600" b="0" i="0" u="none" strike="noStrike" kern="0" cap="none" spc="0" normalizeH="0" baseline="0" noProof="0" dirty="0">
                <a:ln>
                  <a:noFill/>
                </a:ln>
                <a:solidFill>
                  <a:srgbClr val="000000"/>
                </a:solidFill>
                <a:effectLst/>
                <a:uLnTx/>
                <a:uFillTx/>
                <a:ea typeface="Osaka"/>
              </a:rPr>
              <a:t>13 billion, resulting in lower than planned expenditure of R16.3 million. This outcome is attributable to unfilled vacant positions (natural attrition).</a:t>
            </a:r>
          </a:p>
          <a:p>
            <a:pPr marL="182563" marR="0" lvl="0" indent="-182563" algn="just" defTabSz="914400" rtl="0" eaLnBrk="0" fontAlgn="base" latinLnBrk="0" hangingPunct="0">
              <a:spcBef>
                <a:spcPts val="300"/>
              </a:spcBef>
              <a:spcAft>
                <a:spcPts val="300"/>
              </a:spcAft>
              <a:buClrTx/>
              <a:buSzTx/>
              <a:buFontTx/>
              <a:buChar char="•"/>
              <a:tabLst/>
              <a:defRPr/>
            </a:pPr>
            <a:r>
              <a:rPr kumimoji="0" lang="en-GB" sz="1600" b="1" i="0" u="none" strike="noStrike" kern="0" cap="none" spc="0" normalizeH="0" baseline="0" noProof="0" dirty="0">
                <a:ln>
                  <a:noFill/>
                </a:ln>
                <a:solidFill>
                  <a:srgbClr val="000000"/>
                </a:solidFill>
                <a:effectLst/>
                <a:uLnTx/>
                <a:uFillTx/>
                <a:ea typeface="Osaka"/>
              </a:rPr>
              <a:t>Court Services:</a:t>
            </a:r>
            <a:r>
              <a:rPr kumimoji="0" lang="en-GB" sz="1600" b="0" i="0" u="none" strike="noStrike" kern="0" cap="none" spc="0" normalizeH="0" baseline="0" noProof="0" dirty="0">
                <a:ln>
                  <a:noFill/>
                </a:ln>
                <a:solidFill>
                  <a:srgbClr val="000000"/>
                </a:solidFill>
                <a:effectLst/>
                <a:uLnTx/>
                <a:uFillTx/>
                <a:ea typeface="Osaka"/>
              </a:rPr>
              <a:t> </a:t>
            </a:r>
            <a:r>
              <a:rPr kumimoji="0" lang="en-US" sz="1600" b="0" i="0" u="none" strike="noStrike" kern="0" cap="none" spc="0" normalizeH="0" baseline="0" noProof="0" dirty="0">
                <a:ln>
                  <a:noFill/>
                </a:ln>
                <a:solidFill>
                  <a:srgbClr val="000000"/>
                </a:solidFill>
                <a:effectLst/>
                <a:uLnTx/>
                <a:uFillTx/>
                <a:ea typeface="Osaka"/>
              </a:rPr>
              <a:t>Spent R5</a:t>
            </a:r>
            <a:r>
              <a:rPr lang="en-US" sz="1600" dirty="0">
                <a:solidFill>
                  <a:srgbClr val="000000"/>
                </a:solidFill>
                <a:ea typeface="Osaka"/>
              </a:rPr>
              <a:t>.</a:t>
            </a:r>
            <a:r>
              <a:rPr kumimoji="0" lang="en-US" sz="1600" b="0" i="0" u="none" strike="noStrike" kern="0" cap="none" spc="0" normalizeH="0" baseline="0" noProof="0" dirty="0">
                <a:ln>
                  <a:noFill/>
                </a:ln>
                <a:solidFill>
                  <a:srgbClr val="000000"/>
                </a:solidFill>
                <a:effectLst/>
                <a:uLnTx/>
                <a:uFillTx/>
                <a:ea typeface="Osaka"/>
              </a:rPr>
              <a:t>14 billion against projected expenditure of R5</a:t>
            </a:r>
            <a:r>
              <a:rPr lang="en-US" sz="1600" dirty="0">
                <a:solidFill>
                  <a:srgbClr val="000000"/>
                </a:solidFill>
                <a:ea typeface="Osaka"/>
              </a:rPr>
              <a:t>.</a:t>
            </a:r>
            <a:r>
              <a:rPr kumimoji="0" lang="en-US" sz="1600" b="0" i="0" u="none" strike="noStrike" kern="0" cap="none" spc="0" normalizeH="0" baseline="0" noProof="0" dirty="0">
                <a:ln>
                  <a:noFill/>
                </a:ln>
                <a:solidFill>
                  <a:srgbClr val="000000"/>
                </a:solidFill>
                <a:effectLst/>
                <a:uLnTx/>
                <a:uFillTx/>
                <a:ea typeface="Osaka"/>
              </a:rPr>
              <a:t>13 billion, resulting in higher than planned expenditure of R10</a:t>
            </a:r>
            <a:r>
              <a:rPr lang="en-US" sz="1600" dirty="0">
                <a:solidFill>
                  <a:srgbClr val="000000"/>
                </a:solidFill>
                <a:ea typeface="Osaka"/>
              </a:rPr>
              <a:t>.6</a:t>
            </a:r>
            <a:r>
              <a:rPr kumimoji="0" lang="en-US" sz="1600" b="0" i="0" u="none" strike="noStrike" kern="0" cap="none" spc="0" normalizeH="0" baseline="0" noProof="0" dirty="0">
                <a:ln>
                  <a:noFill/>
                </a:ln>
                <a:solidFill>
                  <a:srgbClr val="000000"/>
                </a:solidFill>
                <a:effectLst/>
                <a:uLnTx/>
                <a:uFillTx/>
                <a:ea typeface="Osaka"/>
              </a:rPr>
              <a:t> million. This outcome is attributable to contract appointments, comprising interns and temporary court interpreters, helping the department to expedite the </a:t>
            </a:r>
            <a:r>
              <a:rPr kumimoji="0" lang="en-US" sz="1600" b="0" i="0" u="none" strike="noStrike" kern="0" cap="none" spc="0" normalizeH="0" baseline="0" noProof="0" dirty="0" err="1">
                <a:ln>
                  <a:noFill/>
                </a:ln>
                <a:solidFill>
                  <a:srgbClr val="000000"/>
                </a:solidFill>
                <a:effectLst/>
                <a:uLnTx/>
                <a:uFillTx/>
                <a:ea typeface="Osaka"/>
              </a:rPr>
              <a:t>finalisation</a:t>
            </a:r>
            <a:r>
              <a:rPr kumimoji="0" lang="en-US" sz="1600" b="0" i="0" u="none" strike="noStrike" kern="0" cap="none" spc="0" normalizeH="0" baseline="0" noProof="0" dirty="0">
                <a:ln>
                  <a:noFill/>
                </a:ln>
                <a:solidFill>
                  <a:srgbClr val="000000"/>
                </a:solidFill>
                <a:effectLst/>
                <a:uLnTx/>
                <a:uFillTx/>
                <a:ea typeface="Osaka"/>
              </a:rPr>
              <a:t> of case backlogs.</a:t>
            </a:r>
          </a:p>
          <a:p>
            <a:pPr marL="182563" marR="0" lvl="0" indent="-182563" algn="just" defTabSz="914400" rtl="0" eaLnBrk="0" fontAlgn="base" latinLnBrk="0" hangingPunct="0">
              <a:spcBef>
                <a:spcPts val="300"/>
              </a:spcBef>
              <a:spcAft>
                <a:spcPts val="300"/>
              </a:spcAft>
              <a:buClrTx/>
              <a:buSzTx/>
              <a:buFontTx/>
              <a:buChar char="•"/>
              <a:tabLst/>
              <a:defRPr/>
            </a:pPr>
            <a:r>
              <a:rPr kumimoji="0" lang="en-GB" sz="1600" b="1" i="0" u="none" strike="noStrike" kern="0" cap="none" spc="0" normalizeH="0" baseline="0" noProof="0" dirty="0">
                <a:ln>
                  <a:noFill/>
                </a:ln>
                <a:solidFill>
                  <a:srgbClr val="000000"/>
                </a:solidFill>
                <a:effectLst/>
                <a:uLnTx/>
                <a:uFillTx/>
                <a:ea typeface="Osaka"/>
              </a:rPr>
              <a:t>State Legal Services:</a:t>
            </a:r>
            <a:r>
              <a:rPr kumimoji="0" lang="en-GB" sz="1600" b="0" i="0" u="none" strike="noStrike" kern="0" cap="none" spc="0" normalizeH="0" baseline="0" noProof="0" dirty="0">
                <a:ln>
                  <a:noFill/>
                </a:ln>
                <a:solidFill>
                  <a:srgbClr val="000000"/>
                </a:solidFill>
                <a:effectLst/>
                <a:uLnTx/>
                <a:uFillTx/>
                <a:ea typeface="Osaka"/>
              </a:rPr>
              <a:t> </a:t>
            </a:r>
            <a:r>
              <a:rPr kumimoji="0" lang="en-US" sz="1600" b="0" i="0" u="none" strike="noStrike" kern="0" cap="none" spc="0" normalizeH="0" baseline="0" noProof="0" dirty="0">
                <a:ln>
                  <a:noFill/>
                </a:ln>
                <a:solidFill>
                  <a:srgbClr val="000000"/>
                </a:solidFill>
                <a:effectLst/>
                <a:uLnTx/>
                <a:uFillTx/>
                <a:ea typeface="Osaka"/>
              </a:rPr>
              <a:t>Spent R995</a:t>
            </a:r>
            <a:r>
              <a:rPr lang="en-US" sz="1600" dirty="0">
                <a:solidFill>
                  <a:srgbClr val="000000"/>
                </a:solidFill>
                <a:ea typeface="Osaka"/>
              </a:rPr>
              <a:t>.3</a:t>
            </a:r>
            <a:r>
              <a:rPr kumimoji="0" lang="en-US" sz="1600" b="0" i="0" u="none" strike="noStrike" kern="0" cap="none" spc="0" normalizeH="0" baseline="0" noProof="0" dirty="0">
                <a:ln>
                  <a:noFill/>
                </a:ln>
                <a:solidFill>
                  <a:srgbClr val="000000"/>
                </a:solidFill>
                <a:effectLst/>
                <a:uLnTx/>
                <a:uFillTx/>
                <a:ea typeface="Osaka"/>
              </a:rPr>
              <a:t> million against a projection of R1 billion, resulting in lower than planned expenditure of R10</a:t>
            </a:r>
            <a:r>
              <a:rPr lang="en-US" sz="1600" dirty="0">
                <a:solidFill>
                  <a:srgbClr val="000000"/>
                </a:solidFill>
                <a:ea typeface="Osaka"/>
              </a:rPr>
              <a:t>.1</a:t>
            </a:r>
            <a:r>
              <a:rPr kumimoji="0" lang="en-US" sz="1600" b="0" i="0" u="none" strike="noStrike" kern="0" cap="none" spc="0" normalizeH="0" baseline="0" noProof="0" dirty="0">
                <a:ln>
                  <a:noFill/>
                </a:ln>
                <a:solidFill>
                  <a:srgbClr val="000000"/>
                </a:solidFill>
                <a:effectLst/>
                <a:uLnTx/>
                <a:uFillTx/>
                <a:ea typeface="Osaka"/>
              </a:rPr>
              <a:t> million. This outcome is be attributable to unfilled vacant positions (natural attrition).</a:t>
            </a:r>
          </a:p>
          <a:p>
            <a:pPr marL="182563" lvl="0" indent="-182563" algn="just">
              <a:spcBef>
                <a:spcPts val="300"/>
              </a:spcBef>
              <a:spcAft>
                <a:spcPts val="300"/>
              </a:spcAft>
              <a:defRPr/>
            </a:pPr>
            <a:r>
              <a:rPr kumimoji="0" lang="en-GB" sz="1600" b="1" i="0" u="none" strike="noStrike" kern="0" cap="none" spc="0" normalizeH="0" baseline="0" noProof="0" dirty="0">
                <a:ln>
                  <a:noFill/>
                </a:ln>
                <a:solidFill>
                  <a:srgbClr val="000000"/>
                </a:solidFill>
                <a:effectLst/>
                <a:uLnTx/>
                <a:uFillTx/>
                <a:ea typeface="Osaka"/>
              </a:rPr>
              <a:t>National Prosecuting Authority:</a:t>
            </a:r>
            <a:r>
              <a:rPr kumimoji="0" lang="en-GB" sz="1600" b="0" i="0" u="none" strike="noStrike" kern="0" cap="none" spc="0" normalizeH="0" baseline="0" noProof="0" dirty="0">
                <a:ln>
                  <a:noFill/>
                </a:ln>
                <a:solidFill>
                  <a:srgbClr val="000000"/>
                </a:solidFill>
                <a:effectLst/>
                <a:uLnTx/>
                <a:uFillTx/>
                <a:ea typeface="Osaka"/>
              </a:rPr>
              <a:t> </a:t>
            </a:r>
            <a:r>
              <a:rPr kumimoji="0" lang="en-US" sz="1600" b="0" i="0" u="none" strike="noStrike" kern="0" cap="none" spc="0" normalizeH="0" baseline="0" noProof="0" dirty="0">
                <a:ln>
                  <a:noFill/>
                </a:ln>
                <a:solidFill>
                  <a:srgbClr val="000000"/>
                </a:solidFill>
                <a:effectLst/>
                <a:uLnTx/>
                <a:uFillTx/>
                <a:ea typeface="Osaka"/>
              </a:rPr>
              <a:t>Spent R3</a:t>
            </a:r>
            <a:r>
              <a:rPr lang="en-US" sz="1600" dirty="0">
                <a:solidFill>
                  <a:srgbClr val="000000"/>
                </a:solidFill>
                <a:ea typeface="Osaka"/>
              </a:rPr>
              <a:t>.65 </a:t>
            </a:r>
            <a:r>
              <a:rPr kumimoji="0" lang="en-US" sz="1600" b="0" i="0" u="none" strike="noStrike" kern="0" cap="none" spc="0" normalizeH="0" baseline="0" noProof="0" dirty="0">
                <a:ln>
                  <a:noFill/>
                </a:ln>
                <a:solidFill>
                  <a:srgbClr val="000000"/>
                </a:solidFill>
                <a:effectLst/>
                <a:uLnTx/>
                <a:uFillTx/>
                <a:ea typeface="Osaka"/>
              </a:rPr>
              <a:t>billion against projected expenditure of R3</a:t>
            </a:r>
            <a:r>
              <a:rPr lang="en-US" sz="1600" dirty="0">
                <a:solidFill>
                  <a:srgbClr val="000000"/>
                </a:solidFill>
                <a:ea typeface="Osaka"/>
              </a:rPr>
              <a:t>.</a:t>
            </a:r>
            <a:r>
              <a:rPr kumimoji="0" lang="en-US" sz="1600" b="0" i="0" u="none" strike="noStrike" kern="0" cap="none" spc="0" normalizeH="0" baseline="0" noProof="0" dirty="0">
                <a:ln>
                  <a:noFill/>
                </a:ln>
                <a:solidFill>
                  <a:srgbClr val="000000"/>
                </a:solidFill>
                <a:effectLst/>
                <a:uLnTx/>
                <a:uFillTx/>
                <a:ea typeface="Osaka"/>
              </a:rPr>
              <a:t>7 billion, </a:t>
            </a:r>
            <a:r>
              <a:rPr kumimoji="0" lang="en-GB" sz="1600" b="0" i="0" u="none" strike="noStrike" kern="0" cap="none" spc="0" normalizeH="0" baseline="0" noProof="0" dirty="0">
                <a:ln>
                  <a:noFill/>
                </a:ln>
                <a:solidFill>
                  <a:srgbClr val="000000"/>
                </a:solidFill>
                <a:effectLst/>
                <a:uLnTx/>
                <a:uFillTx/>
                <a:ea typeface="Osaka"/>
              </a:rPr>
              <a:t>resulting in lower than planned expenditure of </a:t>
            </a:r>
            <a:r>
              <a:rPr kumimoji="0" lang="en-US" sz="1600" b="0" i="0" u="none" strike="noStrike" kern="0" cap="none" spc="0" normalizeH="0" baseline="0" noProof="0" dirty="0">
                <a:ln>
                  <a:noFill/>
                </a:ln>
                <a:solidFill>
                  <a:srgbClr val="000000"/>
                </a:solidFill>
                <a:effectLst/>
                <a:uLnTx/>
                <a:uFillTx/>
                <a:ea typeface="Osaka"/>
              </a:rPr>
              <a:t>R49</a:t>
            </a:r>
            <a:r>
              <a:rPr lang="en-US" sz="1600" dirty="0">
                <a:solidFill>
                  <a:srgbClr val="000000"/>
                </a:solidFill>
                <a:ea typeface="Osaka"/>
              </a:rPr>
              <a:t>.3</a:t>
            </a:r>
            <a:r>
              <a:rPr kumimoji="0" lang="en-US" sz="1600" b="0" i="0" u="none" strike="noStrike" kern="0" cap="none" spc="0" normalizeH="0" baseline="0" noProof="0" dirty="0">
                <a:ln>
                  <a:noFill/>
                </a:ln>
                <a:solidFill>
                  <a:srgbClr val="000000"/>
                </a:solidFill>
                <a:effectLst/>
                <a:uLnTx/>
                <a:uFillTx/>
                <a:ea typeface="Osaka"/>
              </a:rPr>
              <a:t> million. This outcome is attributable to outstanding invoices from forensic investigators contracted to the Investigating Directorate and delays in the delivery of computer equipment caused by supply shortages </a:t>
            </a:r>
            <a:r>
              <a:rPr lang="en-US" sz="1600" dirty="0">
                <a:solidFill>
                  <a:srgbClr val="000000"/>
                </a:solidFill>
              </a:rPr>
              <a:t>on the side of the service provider. </a:t>
            </a:r>
            <a:endParaRPr kumimoji="0" lang="en-US" sz="1600" b="0" i="0" u="none" strike="noStrike" kern="0" cap="none" spc="0" normalizeH="0" baseline="0" noProof="0" dirty="0">
              <a:ln>
                <a:noFill/>
              </a:ln>
              <a:solidFill>
                <a:srgbClr val="000000"/>
              </a:solidFill>
              <a:effectLst/>
              <a:uLnTx/>
              <a:uFillTx/>
              <a:ea typeface="Osaka"/>
            </a:endParaRPr>
          </a:p>
          <a:p>
            <a:pPr marL="182563" marR="0" lvl="0" indent="-182563" algn="just" defTabSz="914400" rtl="0" eaLnBrk="0" fontAlgn="base" latinLnBrk="0" hangingPunct="0">
              <a:spcBef>
                <a:spcPts val="300"/>
              </a:spcBef>
              <a:spcAft>
                <a:spcPts val="300"/>
              </a:spcAft>
              <a:buClrTx/>
              <a:buSzTx/>
              <a:buFontTx/>
              <a:buChar char="•"/>
              <a:tabLst/>
              <a:defRPr/>
            </a:pPr>
            <a:r>
              <a:rPr kumimoji="0" lang="en-GB" sz="1600" b="1" i="0" u="none" strike="noStrike" kern="0" cap="none" spc="0" normalizeH="0" baseline="0" noProof="0" dirty="0">
                <a:ln>
                  <a:noFill/>
                </a:ln>
                <a:solidFill>
                  <a:srgbClr val="000000"/>
                </a:solidFill>
                <a:effectLst/>
                <a:uLnTx/>
                <a:uFillTx/>
                <a:ea typeface="Osaka"/>
              </a:rPr>
              <a:t>Auxiliary and Associated Services: </a:t>
            </a:r>
            <a:r>
              <a:rPr kumimoji="0" lang="en-US" sz="1600" b="0" i="0" u="none" strike="noStrike" kern="0" cap="none" spc="0" normalizeH="0" baseline="0" noProof="0" dirty="0">
                <a:ln>
                  <a:noFill/>
                </a:ln>
                <a:solidFill>
                  <a:srgbClr val="000000"/>
                </a:solidFill>
                <a:effectLst/>
                <a:uLnTx/>
                <a:uFillTx/>
                <a:ea typeface="Osaka"/>
              </a:rPr>
              <a:t>Spent R2</a:t>
            </a:r>
            <a:r>
              <a:rPr lang="en-US" sz="1600" dirty="0">
                <a:solidFill>
                  <a:srgbClr val="000000"/>
                </a:solidFill>
                <a:ea typeface="Osaka"/>
              </a:rPr>
              <a:t>.</a:t>
            </a:r>
            <a:r>
              <a:rPr kumimoji="0" lang="en-US" sz="1600" b="0" i="0" u="none" strike="noStrike" kern="0" cap="none" spc="0" normalizeH="0" baseline="0" noProof="0" dirty="0">
                <a:ln>
                  <a:noFill/>
                </a:ln>
                <a:solidFill>
                  <a:srgbClr val="000000"/>
                </a:solidFill>
                <a:effectLst/>
                <a:uLnTx/>
                <a:uFillTx/>
                <a:ea typeface="Osaka"/>
              </a:rPr>
              <a:t>63 billion against a projection of R2</a:t>
            </a:r>
            <a:r>
              <a:rPr lang="en-US" sz="1600" dirty="0">
                <a:solidFill>
                  <a:srgbClr val="000000"/>
                </a:solidFill>
                <a:ea typeface="Osaka"/>
              </a:rPr>
              <a:t>.</a:t>
            </a:r>
            <a:r>
              <a:rPr kumimoji="0" lang="en-US" sz="1600" b="0" i="0" u="none" strike="noStrike" kern="0" cap="none" spc="0" normalizeH="0" baseline="0" noProof="0" dirty="0">
                <a:ln>
                  <a:noFill/>
                </a:ln>
                <a:solidFill>
                  <a:srgbClr val="000000"/>
                </a:solidFill>
                <a:effectLst/>
                <a:uLnTx/>
                <a:uFillTx/>
                <a:ea typeface="Osaka"/>
              </a:rPr>
              <a:t>68 billion, </a:t>
            </a:r>
            <a:r>
              <a:rPr kumimoji="0" lang="en-GB" sz="1600" b="0" i="0" u="none" strike="noStrike" kern="0" cap="none" spc="0" normalizeH="0" baseline="0" noProof="0" dirty="0">
                <a:ln>
                  <a:noFill/>
                </a:ln>
                <a:solidFill>
                  <a:srgbClr val="000000"/>
                </a:solidFill>
                <a:effectLst/>
                <a:uLnTx/>
                <a:uFillTx/>
                <a:ea typeface="Osaka"/>
              </a:rPr>
              <a:t>resulting in lower than planned expenditure of </a:t>
            </a:r>
            <a:r>
              <a:rPr kumimoji="0" lang="en-US" sz="1600" b="0" i="0" u="none" strike="noStrike" kern="0" cap="none" spc="0" normalizeH="0" baseline="0" noProof="0" dirty="0">
                <a:ln>
                  <a:noFill/>
                </a:ln>
                <a:solidFill>
                  <a:srgbClr val="000000"/>
                </a:solidFill>
                <a:effectLst/>
                <a:uLnTx/>
                <a:uFillTx/>
                <a:ea typeface="Osaka"/>
              </a:rPr>
              <a:t>R49.4 million. This outcome is attributable to underperformance on projects by departments participating in the Integrated Justice System </a:t>
            </a:r>
            <a:r>
              <a:rPr kumimoji="0" lang="en-US" sz="1600" b="0" i="0" u="none" strike="noStrike" kern="0" cap="none" spc="0" normalizeH="0" baseline="0" noProof="0" dirty="0" err="1">
                <a:ln>
                  <a:noFill/>
                </a:ln>
                <a:solidFill>
                  <a:srgbClr val="000000"/>
                </a:solidFill>
                <a:effectLst/>
                <a:uLnTx/>
                <a:uFillTx/>
                <a:ea typeface="Osaka"/>
              </a:rPr>
              <a:t>programme</a:t>
            </a:r>
            <a:r>
              <a:rPr kumimoji="0" lang="en-US" sz="1600" b="0" i="0" u="none" strike="noStrike" kern="0" cap="none" spc="0" normalizeH="0" baseline="0" noProof="0" dirty="0">
                <a:ln>
                  <a:noFill/>
                </a:ln>
                <a:solidFill>
                  <a:srgbClr val="000000"/>
                </a:solidFill>
                <a:effectLst/>
                <a:uLnTx/>
                <a:uFillTx/>
                <a:ea typeface="Osaka"/>
              </a:rPr>
              <a:t>.</a:t>
            </a:r>
            <a:endParaRPr kumimoji="0" lang="en-ZA" sz="1600" b="0" i="0" u="none" strike="noStrike" kern="0" cap="none" spc="0" normalizeH="0" baseline="0" noProof="0" dirty="0">
              <a:ln>
                <a:noFill/>
              </a:ln>
              <a:solidFill>
                <a:srgbClr val="000000"/>
              </a:solidFill>
              <a:effectLst/>
              <a:uLnTx/>
              <a:uFillTx/>
            </a:endParaRPr>
          </a:p>
          <a:p>
            <a:endParaRPr lang="en-ZA" dirty="0"/>
          </a:p>
        </p:txBody>
      </p:sp>
    </p:spTree>
    <p:extLst>
      <p:ext uri="{BB962C8B-B14F-4D97-AF65-F5344CB8AC3E}">
        <p14:creationId xmlns:p14="http://schemas.microsoft.com/office/powerpoint/2010/main" val="2425348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020DB-42F9-C4C3-1B91-8F1434B83161}"/>
              </a:ext>
            </a:extLst>
          </p:cNvPr>
          <p:cNvSpPr>
            <a:spLocks noGrp="1"/>
          </p:cNvSpPr>
          <p:nvPr>
            <p:ph type="title"/>
          </p:nvPr>
        </p:nvSpPr>
        <p:spPr>
          <a:xfrm>
            <a:off x="288099" y="654542"/>
            <a:ext cx="8536487" cy="910811"/>
          </a:xfrm>
        </p:spPr>
        <p:txBody>
          <a:bodyPr>
            <a:normAutofit/>
          </a:bodyPr>
          <a:lstStyle/>
          <a:p>
            <a:r>
              <a:rPr kumimoji="0" lang="en-US" i="0" u="none" strike="noStrike" kern="1200" cap="all" spc="0" normalizeH="0" baseline="0" noProof="0" dirty="0">
                <a:ln>
                  <a:noFill/>
                </a:ln>
                <a:effectLst/>
                <a:uLnTx/>
                <a:uFillTx/>
                <a:latin typeface="Calibri" panose="020F0502020204030204"/>
              </a:rPr>
              <a:t>Vote 26: MILITARY VETERANS</a:t>
            </a:r>
            <a:endParaRPr lang="en-ZA" dirty="0"/>
          </a:p>
        </p:txBody>
      </p:sp>
      <p:sp>
        <p:nvSpPr>
          <p:cNvPr id="4" name="Content Placeholder 3"/>
          <p:cNvSpPr>
            <a:spLocks noGrp="1"/>
          </p:cNvSpPr>
          <p:nvPr>
            <p:ph idx="1"/>
          </p:nvPr>
        </p:nvSpPr>
        <p:spPr/>
        <p:txBody>
          <a:bodyPr>
            <a:noAutofit/>
          </a:bodyPr>
          <a:lstStyle/>
          <a:p>
            <a:pPr marL="179388" marR="0" lvl="0" indent="-179388" algn="just" defTabSz="914400" rtl="0" eaLnBrk="0" fontAlgn="base" latinLnBrk="0" hangingPunct="0">
              <a:spcBef>
                <a:spcPts val="300"/>
              </a:spcBef>
              <a:spcAft>
                <a:spcPts val="300"/>
              </a:spcAft>
              <a:buClrTx/>
              <a:buSzTx/>
              <a:buFontTx/>
              <a:buChar char="•"/>
              <a:tabLst/>
              <a:defRPr/>
            </a:pPr>
            <a:r>
              <a:rPr kumimoji="0" lang="en-US" sz="1600" b="1" i="1" u="none" strike="noStrike" kern="0" cap="none" spc="0" normalizeH="0" baseline="0" noProof="0" dirty="0">
                <a:ln>
                  <a:noFill/>
                </a:ln>
                <a:solidFill>
                  <a:srgbClr val="000000"/>
                </a:solidFill>
                <a:effectLst/>
                <a:uLnTx/>
                <a:uFillTx/>
                <a:ea typeface="Osaka"/>
              </a:rPr>
              <a:t>Administration: </a:t>
            </a:r>
            <a:r>
              <a:rPr kumimoji="0" lang="en-US" sz="1600" b="0" i="0" u="none" strike="noStrike" kern="0" cap="none" spc="0" normalizeH="0" baseline="0" noProof="0" dirty="0">
                <a:ln>
                  <a:noFill/>
                </a:ln>
                <a:solidFill>
                  <a:srgbClr val="000000"/>
                </a:solidFill>
                <a:effectLst/>
                <a:uLnTx/>
                <a:uFillTx/>
                <a:ea typeface="Osaka"/>
              </a:rPr>
              <a:t>spent R111.1 million against projected expenditure of R109.4 million which resulted in slightly </a:t>
            </a:r>
            <a:r>
              <a:rPr lang="en-US" sz="1600" kern="0" dirty="0">
                <a:solidFill>
                  <a:srgbClr val="000000"/>
                </a:solidFill>
                <a:ea typeface="Osaka"/>
              </a:rPr>
              <a:t>higher</a:t>
            </a:r>
            <a:r>
              <a:rPr kumimoji="0" lang="en-US" sz="1600" b="0" i="0" u="none" strike="noStrike" kern="0" cap="none" spc="0" normalizeH="0" baseline="0" noProof="0" dirty="0">
                <a:ln>
                  <a:noFill/>
                </a:ln>
                <a:solidFill>
                  <a:srgbClr val="000000"/>
                </a:solidFill>
                <a:effectLst/>
                <a:uLnTx/>
                <a:uFillTx/>
                <a:ea typeface="Osaka"/>
              </a:rPr>
              <a:t> than planned expenditure of R1.7 million, mainly due to the misaligned budget for compensation of employees. The department plans to correct this misalignment in the new budget cycle. Moreover, due to insufficient human capacity within the department, officials worked more overtime which has also resulted in higher than projected spending for the Administration </a:t>
            </a:r>
            <a:r>
              <a:rPr kumimoji="0" lang="en-US" sz="1600" b="0" i="0" u="none" strike="noStrike" kern="0" cap="none" spc="0" normalizeH="0" baseline="0" noProof="0" dirty="0" err="1">
                <a:ln>
                  <a:noFill/>
                </a:ln>
                <a:solidFill>
                  <a:srgbClr val="000000"/>
                </a:solidFill>
                <a:effectLst/>
                <a:uLnTx/>
                <a:uFillTx/>
                <a:ea typeface="Osaka"/>
              </a:rPr>
              <a:t>programme</a:t>
            </a:r>
            <a:r>
              <a:rPr kumimoji="0" lang="en-US" sz="1600" b="0" i="0" u="none" strike="noStrike" kern="0" cap="none" spc="0" normalizeH="0" baseline="0" noProof="0" dirty="0">
                <a:ln>
                  <a:noFill/>
                </a:ln>
                <a:solidFill>
                  <a:srgbClr val="000000"/>
                </a:solidFill>
                <a:effectLst/>
                <a:uLnTx/>
                <a:uFillTx/>
                <a:ea typeface="Osaka"/>
              </a:rPr>
              <a:t>.</a:t>
            </a:r>
          </a:p>
          <a:p>
            <a:pPr marL="179388" indent="-179388" algn="just" defTabSz="914400" eaLnBrk="0" fontAlgn="base" hangingPunct="0">
              <a:spcBef>
                <a:spcPts val="300"/>
              </a:spcBef>
              <a:spcAft>
                <a:spcPts val="300"/>
              </a:spcAft>
              <a:buFontTx/>
              <a:buChar char="•"/>
              <a:defRPr/>
            </a:pPr>
            <a:r>
              <a:rPr lang="en-ZA" sz="1600" b="1" kern="0" dirty="0">
                <a:solidFill>
                  <a:srgbClr val="000000"/>
                </a:solidFill>
                <a:ea typeface="Osaka"/>
              </a:rPr>
              <a:t>Socioeconomic Support</a:t>
            </a:r>
            <a:r>
              <a:rPr lang="en-ZA" sz="1600" kern="0" dirty="0">
                <a:solidFill>
                  <a:srgbClr val="000000"/>
                </a:solidFill>
                <a:ea typeface="Osaka"/>
              </a:rPr>
              <a:t>: </a:t>
            </a:r>
            <a:r>
              <a:rPr lang="en-US" sz="1600" kern="0" dirty="0">
                <a:solidFill>
                  <a:srgbClr val="000000"/>
                </a:solidFill>
                <a:ea typeface="Osaka"/>
              </a:rPr>
              <a:t>spent R169.2 million against projected expenditure of R213.7 million which resulted in lower than planned expenditure of R44.5 million mainly on transfers and subsidies. This is due to delays in the receipt of invoices for military veterans’ health services provided by the Department of </a:t>
            </a:r>
            <a:r>
              <a:rPr lang="en-US" sz="1600" kern="0" dirty="0" err="1">
                <a:solidFill>
                  <a:srgbClr val="000000"/>
                </a:solidFill>
                <a:ea typeface="Osaka"/>
              </a:rPr>
              <a:t>Defence</a:t>
            </a:r>
            <a:r>
              <a:rPr lang="en-US" sz="1600" kern="0" dirty="0">
                <a:solidFill>
                  <a:srgbClr val="000000"/>
                </a:solidFill>
                <a:ea typeface="Osaka"/>
              </a:rPr>
              <a:t>, invoices for housing benefits from provincial Human Settlements departments as well as delays with the disbursement of the military veteran pension benefit. </a:t>
            </a:r>
          </a:p>
          <a:p>
            <a:pPr marL="179388" indent="-179388" algn="just" defTabSz="914400" eaLnBrk="0" fontAlgn="base" hangingPunct="0">
              <a:spcBef>
                <a:spcPts val="300"/>
              </a:spcBef>
              <a:spcAft>
                <a:spcPts val="300"/>
              </a:spcAft>
              <a:buFontTx/>
              <a:buChar char="•"/>
              <a:defRPr/>
            </a:pPr>
            <a:r>
              <a:rPr kumimoji="0" lang="en-ZA" sz="1600" b="1" i="1" u="none" strike="noStrike" kern="0" cap="none" spc="0" normalizeH="0" baseline="0" noProof="0" dirty="0">
                <a:ln>
                  <a:noFill/>
                </a:ln>
                <a:solidFill>
                  <a:srgbClr val="000000"/>
                </a:solidFill>
                <a:effectLst/>
                <a:uLnTx/>
                <a:uFillTx/>
                <a:ea typeface="Osaka"/>
              </a:rPr>
              <a:t>Empowerment and Stakeholder Management: </a:t>
            </a:r>
            <a:r>
              <a:rPr kumimoji="0" lang="en-US" sz="1600" b="0" i="0" u="none" strike="noStrike" kern="0" cap="none" spc="0" normalizeH="0" baseline="0" noProof="0" dirty="0">
                <a:ln>
                  <a:noFill/>
                </a:ln>
                <a:solidFill>
                  <a:srgbClr val="000000"/>
                </a:solidFill>
                <a:effectLst/>
                <a:uLnTx/>
                <a:uFillTx/>
                <a:ea typeface="Osaka"/>
              </a:rPr>
              <a:t>spent R103.4 million against projected expenditure of R107 million which resulted in lower than planned expenditure of  R3.6 million, mainly due to accruals payment that were carried over from the previous financial year which will be processed in the fourth quarter of </a:t>
            </a:r>
            <a:r>
              <a:rPr lang="en-US" sz="1600" kern="0" dirty="0">
                <a:solidFill>
                  <a:srgbClr val="000000"/>
                </a:solidFill>
                <a:ea typeface="Osaka"/>
              </a:rPr>
              <a:t>2022/23. </a:t>
            </a:r>
            <a:r>
              <a:rPr lang="en-GB" sz="1600" kern="0" dirty="0">
                <a:solidFill>
                  <a:srgbClr val="000000"/>
                </a:solidFill>
                <a:ea typeface="Osaka"/>
              </a:rPr>
              <a:t>The reason for the delay in paying accruals is due to the lengthy process of checking invoices.</a:t>
            </a:r>
            <a:r>
              <a:rPr lang="en-US" sz="1600" kern="0" dirty="0">
                <a:solidFill>
                  <a:srgbClr val="000000"/>
                </a:solidFill>
                <a:ea typeface="Osaka"/>
              </a:rPr>
              <a:t> </a:t>
            </a:r>
            <a:r>
              <a:rPr kumimoji="0" lang="en-US" sz="1600" b="0" i="0" u="none" strike="noStrike" kern="0" cap="none" spc="0" normalizeH="0" baseline="0" noProof="0" dirty="0">
                <a:ln>
                  <a:noFill/>
                </a:ln>
                <a:solidFill>
                  <a:srgbClr val="000000"/>
                </a:solidFill>
                <a:effectLst/>
                <a:uLnTx/>
                <a:uFillTx/>
                <a:ea typeface="Osaka"/>
              </a:rPr>
              <a:t>The department has also embarked on various skill development projects for the military veterans which will improve spending patterns.</a:t>
            </a:r>
            <a:endParaRPr lang="en-ZA" sz="1600" dirty="0"/>
          </a:p>
          <a:p>
            <a:endParaRPr lang="en-ZA" dirty="0"/>
          </a:p>
        </p:txBody>
      </p:sp>
    </p:spTree>
    <p:extLst>
      <p:ext uri="{BB962C8B-B14F-4D97-AF65-F5344CB8AC3E}">
        <p14:creationId xmlns:p14="http://schemas.microsoft.com/office/powerpoint/2010/main" val="14592380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37290"/>
            <a:ext cx="8536487" cy="945715"/>
          </a:xfrm>
        </p:spPr>
        <p:txBody>
          <a:bodyPr>
            <a:normAutofit/>
          </a:bodyPr>
          <a:lstStyle/>
          <a:p>
            <a:r>
              <a:rPr lang="en-GB" dirty="0">
                <a:latin typeface="+mn-lt"/>
              </a:rPr>
              <a:t>VOTE 27: </a:t>
            </a:r>
            <a:r>
              <a:rPr lang="en-US" kern="0" dirty="0">
                <a:latin typeface="+mn-lt"/>
              </a:rPr>
              <a:t>OFFICE OF CHIEF JUSTICE</a:t>
            </a:r>
            <a:endParaRPr lang="en-ZA" dirty="0">
              <a:latin typeface="+mn-lt"/>
            </a:endParaRPr>
          </a:p>
        </p:txBody>
      </p:sp>
      <p:sp>
        <p:nvSpPr>
          <p:cNvPr id="4" name="Content Placeholder 3"/>
          <p:cNvSpPr>
            <a:spLocks noGrp="1"/>
          </p:cNvSpPr>
          <p:nvPr>
            <p:ph idx="1"/>
          </p:nvPr>
        </p:nvSpPr>
        <p:spPr/>
        <p:txBody>
          <a:bodyPr>
            <a:noAutofit/>
          </a:bodyPr>
          <a:lstStyle/>
          <a:p>
            <a:pPr lvl="0" algn="just">
              <a:spcBef>
                <a:spcPts val="300"/>
              </a:spcBef>
              <a:spcAft>
                <a:spcPts val="300"/>
              </a:spcAft>
            </a:pPr>
            <a:r>
              <a:rPr lang="en-GB" sz="1600" b="1" i="1" dirty="0">
                <a:solidFill>
                  <a:srgbClr val="000000"/>
                </a:solidFill>
                <a:ea typeface="Calibri" panose="020F0502020204030204" pitchFamily="34" charset="0"/>
              </a:rPr>
              <a:t>Administration</a:t>
            </a:r>
            <a:r>
              <a:rPr lang="en-GB" sz="1600" i="1" dirty="0">
                <a:solidFill>
                  <a:srgbClr val="000000"/>
                </a:solidFill>
                <a:ea typeface="Calibri" panose="020F0502020204030204" pitchFamily="34" charset="0"/>
              </a:rPr>
              <a:t>: </a:t>
            </a:r>
            <a:r>
              <a:rPr lang="en-GB" sz="1600" dirty="0">
                <a:solidFill>
                  <a:srgbClr val="000000"/>
                </a:solidFill>
                <a:ea typeface="Calibri" panose="020F0502020204030204" pitchFamily="34" charset="0"/>
              </a:rPr>
              <a:t>Spent R209.8 million against R174.9 million projected expenditure resulting in higher than projected spending of R34.9 million mainly due to compensation of employees.</a:t>
            </a:r>
            <a:r>
              <a:rPr lang="en-GB" sz="1600" dirty="0">
                <a:effectLst/>
                <a:ea typeface="Calibri" panose="020F0502020204030204" pitchFamily="34" charset="0"/>
                <a:cs typeface="Times New Roman" panose="02020603050405020304" pitchFamily="18" charset="0"/>
              </a:rPr>
              <a:t> </a:t>
            </a:r>
            <a:r>
              <a:rPr lang="en-GB" sz="1600" dirty="0">
                <a:solidFill>
                  <a:srgbClr val="000000"/>
                </a:solidFill>
              </a:rPr>
              <a:t>The higher than planned spending on compensation of employees was because of the implementation of the pay progression and cost of living adjustment. </a:t>
            </a:r>
          </a:p>
          <a:p>
            <a:pPr algn="just">
              <a:spcBef>
                <a:spcPts val="300"/>
              </a:spcBef>
              <a:spcAft>
                <a:spcPts val="300"/>
              </a:spcAft>
            </a:pPr>
            <a:r>
              <a:rPr lang="en-GB" sz="1600" b="1" i="1" dirty="0">
                <a:solidFill>
                  <a:srgbClr val="000000"/>
                </a:solidFill>
                <a:ea typeface="Calibri" panose="020F0502020204030204" pitchFamily="34" charset="0"/>
              </a:rPr>
              <a:t>Superior Court Services</a:t>
            </a:r>
            <a:r>
              <a:rPr lang="en-GB" sz="1600" i="1" dirty="0">
                <a:solidFill>
                  <a:srgbClr val="000000"/>
                </a:solidFill>
                <a:ea typeface="Calibri" panose="020F0502020204030204" pitchFamily="34" charset="0"/>
              </a:rPr>
              <a:t>: </a:t>
            </a:r>
            <a:r>
              <a:rPr lang="en-GB" sz="1600" dirty="0">
                <a:solidFill>
                  <a:srgbClr val="000000"/>
                </a:solidFill>
                <a:ea typeface="Calibri" panose="020F0502020204030204" pitchFamily="34" charset="0"/>
              </a:rPr>
              <a:t>Spent R696.8 million against R693.2 million projected expenditure resulting in higher than projected expenditure of R3.7 million. </a:t>
            </a:r>
            <a:r>
              <a:rPr lang="en-GB" sz="1600" dirty="0">
                <a:effectLst/>
                <a:ea typeface="Calibri" panose="020F0502020204030204" pitchFamily="34" charset="0"/>
              </a:rPr>
              <a:t>This was due to the expenditure on transfers and subsidies of R5 million, which was higher than the projected expenditure of </a:t>
            </a:r>
            <a:r>
              <a:rPr lang="en-GB" sz="1600" dirty="0" smtClean="0">
                <a:effectLst/>
                <a:ea typeface="Calibri" panose="020F0502020204030204" pitchFamily="34" charset="0"/>
              </a:rPr>
              <a:t>R906 thousand </a:t>
            </a:r>
            <a:r>
              <a:rPr lang="en-GB" sz="1600" dirty="0">
                <a:effectLst/>
                <a:ea typeface="Calibri" panose="020F0502020204030204" pitchFamily="34" charset="0"/>
              </a:rPr>
              <a:t>because of more than anticipated leave gratuities paid to officials who resigned and those who passed on. </a:t>
            </a:r>
            <a:endParaRPr lang="en-GB" sz="1600" dirty="0">
              <a:effectLst/>
              <a:ea typeface="Calibri" panose="020F0502020204030204" pitchFamily="34" charset="0"/>
              <a:cs typeface="Times New Roman" panose="02020603050405020304" pitchFamily="18" charset="0"/>
            </a:endParaRPr>
          </a:p>
          <a:p>
            <a:pPr algn="just">
              <a:spcBef>
                <a:spcPts val="300"/>
              </a:spcBef>
              <a:spcAft>
                <a:spcPts val="300"/>
              </a:spcAft>
            </a:pPr>
            <a:r>
              <a:rPr lang="en-GB" sz="1600" b="1" i="1" dirty="0">
                <a:solidFill>
                  <a:srgbClr val="000000"/>
                </a:solidFill>
              </a:rPr>
              <a:t>Judicial Education and Support:</a:t>
            </a:r>
            <a:r>
              <a:rPr kumimoji="0" lang="en-GB" sz="1600" b="0" i="0" u="none" strike="noStrike" kern="0" cap="none" spc="0" normalizeH="0" baseline="0" noProof="0" dirty="0">
                <a:ln>
                  <a:noFill/>
                </a:ln>
                <a:solidFill>
                  <a:srgbClr val="000000"/>
                </a:solidFill>
                <a:effectLst/>
                <a:uLnTx/>
                <a:uFillTx/>
                <a:ea typeface="Calibri" panose="020F0502020204030204" pitchFamily="34" charset="0"/>
              </a:rPr>
              <a:t> Spent R36.7 million against R33.2 million projected expenditure resulting in higher than projected expenditure of R3.5 million. </a:t>
            </a:r>
            <a:r>
              <a:rPr lang="en-GB" sz="1600" dirty="0">
                <a:effectLst/>
                <a:ea typeface="Calibri" panose="020F0502020204030204" pitchFamily="34" charset="0"/>
              </a:rPr>
              <a:t>The higher than planned spending is attributed to the higher than planned spending on goods and services. Contributing to this was the outstanding invoices for the Judicial Service Commission sitting that was held in October 2022, which were only paid in the month of December. Also contributing to the higher than planned spending was the outstanding legal costs to the Department of Justice and Constitutional Development (DOJ&amp;CD), which were projected to be spent in quarter 2, but only paid in the quarter under review (</a:t>
            </a:r>
            <a:r>
              <a:rPr lang="en-GB" sz="1600" dirty="0" err="1">
                <a:effectLst/>
                <a:ea typeface="Calibri" panose="020F0502020204030204" pitchFamily="34" charset="0"/>
              </a:rPr>
              <a:t>i.e</a:t>
            </a:r>
            <a:r>
              <a:rPr lang="en-GB" sz="1600" dirty="0">
                <a:effectLst/>
                <a:ea typeface="Calibri" panose="020F0502020204030204" pitchFamily="34" charset="0"/>
              </a:rPr>
              <a:t> Q3).</a:t>
            </a:r>
            <a:endParaRPr lang="en-GB" sz="1600" dirty="0">
              <a:solidFill>
                <a:srgbClr val="000000"/>
              </a:solidFill>
              <a:ea typeface="Calibri" panose="020F0502020204030204" pitchFamily="34" charset="0"/>
            </a:endParaRPr>
          </a:p>
          <a:p>
            <a:endParaRPr lang="en-ZA" dirty="0"/>
          </a:p>
        </p:txBody>
      </p:sp>
    </p:spTree>
    <p:extLst>
      <p:ext uri="{BB962C8B-B14F-4D97-AF65-F5344CB8AC3E}">
        <p14:creationId xmlns:p14="http://schemas.microsoft.com/office/powerpoint/2010/main" val="9279831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758055"/>
            <a:ext cx="8536487" cy="705856"/>
          </a:xfrm>
        </p:spPr>
        <p:txBody>
          <a:bodyPr>
            <a:normAutofit/>
          </a:bodyPr>
          <a:lstStyle/>
          <a:p>
            <a:pPr algn="just"/>
            <a:r>
              <a:rPr kumimoji="0" lang="en-ZA" i="0" u="none" strike="noStrike" kern="1200" cap="all" spc="0" normalizeH="0" baseline="0" noProof="0" dirty="0">
                <a:ln>
                  <a:noFill/>
                </a:ln>
                <a:effectLst/>
                <a:uLnTx/>
                <a:uFillTx/>
                <a:latin typeface="+mn-lt"/>
              </a:rPr>
              <a:t>Vote 28: </a:t>
            </a:r>
            <a:r>
              <a:rPr kumimoji="0" lang="en-US" i="0" u="none" strike="noStrike" kern="0" cap="none" spc="0" normalizeH="0" baseline="0" noProof="0" dirty="0">
                <a:ln>
                  <a:noFill/>
                </a:ln>
                <a:effectLst/>
                <a:uLnTx/>
                <a:uFillTx/>
                <a:latin typeface="+mn-lt"/>
              </a:rPr>
              <a:t>POLICE</a:t>
            </a:r>
            <a:endParaRPr lang="en-ZA" dirty="0">
              <a:latin typeface="+mn-lt"/>
            </a:endParaRPr>
          </a:p>
        </p:txBody>
      </p:sp>
      <p:sp>
        <p:nvSpPr>
          <p:cNvPr id="4" name="Content Placeholder 3"/>
          <p:cNvSpPr>
            <a:spLocks noGrp="1"/>
          </p:cNvSpPr>
          <p:nvPr>
            <p:ph idx="1"/>
          </p:nvPr>
        </p:nvSpPr>
        <p:spPr/>
        <p:txBody>
          <a:bodyPr>
            <a:noAutofit/>
          </a:bodyPr>
          <a:lstStyle/>
          <a:p>
            <a:pPr marL="180975" lvl="0" indent="-180975" algn="just" defTabSz="914400" eaLnBrk="0" fontAlgn="base" hangingPunct="0">
              <a:spcBef>
                <a:spcPts val="300"/>
              </a:spcBef>
              <a:spcAft>
                <a:spcPts val="300"/>
              </a:spcAft>
              <a:buFontTx/>
              <a:buChar char="•"/>
            </a:pPr>
            <a:r>
              <a:rPr lang="en-ZA" sz="1600" b="1" i="1" kern="0" dirty="0">
                <a:solidFill>
                  <a:srgbClr val="000000"/>
                </a:solidFill>
                <a:cs typeface="Arial" panose="020B0604020202020204" pitchFamily="34" charset="0"/>
              </a:rPr>
              <a:t>Administration: </a:t>
            </a:r>
            <a:r>
              <a:rPr lang="en-ZA" sz="1600" kern="0" dirty="0">
                <a:solidFill>
                  <a:srgbClr val="000000"/>
                </a:solidFill>
                <a:cs typeface="Arial" panose="020B0604020202020204" pitchFamily="34" charset="0"/>
              </a:rPr>
              <a:t>Spent R14.9 billion against the projected expenditure of R14.7 billion, thus resulting in a deviation of R253.4 million between planned and actual spending. </a:t>
            </a:r>
            <a:r>
              <a:rPr lang="en-GB" sz="1600" kern="0" dirty="0">
                <a:solidFill>
                  <a:srgbClr val="000000"/>
                </a:solidFill>
                <a:cs typeface="Arial" panose="020B0604020202020204" pitchFamily="34" charset="0"/>
              </a:rPr>
              <a:t>High spending was mainly recorded on compensation of employees (R202.4 million), transfers and subsidies (</a:t>
            </a:r>
            <a:r>
              <a:rPr lang="en-GB" sz="1600" kern="0" dirty="0" smtClean="0">
                <a:solidFill>
                  <a:srgbClr val="000000"/>
                </a:solidFill>
                <a:cs typeface="Arial" panose="020B0604020202020204" pitchFamily="34" charset="0"/>
              </a:rPr>
              <a:t>R106 million</a:t>
            </a:r>
            <a:r>
              <a:rPr lang="en-GB" sz="1600" kern="0" dirty="0">
                <a:solidFill>
                  <a:srgbClr val="000000"/>
                </a:solidFill>
                <a:cs typeface="Arial" panose="020B0604020202020204" pitchFamily="34" charset="0"/>
              </a:rPr>
              <a:t>) as well as on payments for financial assets (R16 million). The high spending on compensation of employees was due to the implementation of cost-of-living adjustments for the department’s employees in November 2022. In terms of transfers and subsidies, the high spending was due to higher than anticipated civil claims against the state. </a:t>
            </a:r>
          </a:p>
          <a:p>
            <a:pPr marL="180975" lvl="0" indent="-180975" algn="just" defTabSz="914400" eaLnBrk="0" fontAlgn="base" hangingPunct="0">
              <a:spcBef>
                <a:spcPts val="300"/>
              </a:spcBef>
              <a:spcAft>
                <a:spcPts val="300"/>
              </a:spcAft>
              <a:buFontTx/>
              <a:buChar char="•"/>
            </a:pPr>
            <a:r>
              <a:rPr lang="en-ZA" sz="1600" b="1" i="1" kern="0" dirty="0">
                <a:solidFill>
                  <a:srgbClr val="000000"/>
                </a:solidFill>
                <a:cs typeface="Arial" panose="020B0604020202020204" pitchFamily="34" charset="0"/>
              </a:rPr>
              <a:t>Visible Policing: </a:t>
            </a:r>
            <a:r>
              <a:rPr lang="en-ZA" sz="1600" kern="0" dirty="0">
                <a:solidFill>
                  <a:srgbClr val="000000"/>
                </a:solidFill>
                <a:cs typeface="Arial" panose="020B0604020202020204" pitchFamily="34" charset="0"/>
              </a:rPr>
              <a:t>Spent R38.7 billion against projected expenditure of R38.1 billion, thus resulting in a spending deviation of R559.6 million between planned and actual spending. </a:t>
            </a:r>
            <a:r>
              <a:rPr lang="en-GB" sz="1600" kern="0" dirty="0">
                <a:solidFill>
                  <a:srgbClr val="000000"/>
                </a:solidFill>
                <a:cs typeface="Arial" panose="020B0604020202020204" pitchFamily="34" charset="0"/>
              </a:rPr>
              <a:t>The bulk of the high spending was recorded on compensation of employees (R521.1 million) due to the implementation of cost-of-living adjustments for the department’s employees in November 2022. In addition, the department had 4 272 excess filled posts in this programme due to the enlistment of the last group on police trainees in September 2022 and this also contributed to the high spending on compensation of employees.</a:t>
            </a:r>
            <a:endParaRPr lang="en-ZA" sz="1600" dirty="0"/>
          </a:p>
          <a:p>
            <a:endParaRPr lang="en-ZA" dirty="0"/>
          </a:p>
        </p:txBody>
      </p:sp>
    </p:spTree>
    <p:extLst>
      <p:ext uri="{BB962C8B-B14F-4D97-AF65-F5344CB8AC3E}">
        <p14:creationId xmlns:p14="http://schemas.microsoft.com/office/powerpoint/2010/main" val="1154161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758055"/>
            <a:ext cx="8536487" cy="705856"/>
          </a:xfrm>
        </p:spPr>
        <p:txBody>
          <a:bodyPr>
            <a:normAutofit/>
          </a:bodyPr>
          <a:lstStyle/>
          <a:p>
            <a:pPr algn="just"/>
            <a:r>
              <a:rPr kumimoji="0" lang="en-ZA" i="0" u="none" strike="noStrike" kern="1200" cap="all" spc="0" normalizeH="0" baseline="0" noProof="0" dirty="0">
                <a:ln>
                  <a:noFill/>
                </a:ln>
                <a:effectLst/>
                <a:uLnTx/>
                <a:uFillTx/>
              </a:rPr>
              <a:t>Vote 28: </a:t>
            </a:r>
            <a:r>
              <a:rPr kumimoji="0" lang="en-US" i="0" u="none" strike="noStrike" kern="0" cap="none" spc="0" normalizeH="0" baseline="0" noProof="0" dirty="0">
                <a:ln>
                  <a:noFill/>
                </a:ln>
                <a:effectLst/>
                <a:uLnTx/>
                <a:uFillTx/>
              </a:rPr>
              <a:t>POLICE (2)</a:t>
            </a:r>
            <a:endParaRPr lang="en-ZA" dirty="0"/>
          </a:p>
        </p:txBody>
      </p:sp>
      <p:sp>
        <p:nvSpPr>
          <p:cNvPr id="4" name="Content Placeholder 3"/>
          <p:cNvSpPr>
            <a:spLocks noGrp="1"/>
          </p:cNvSpPr>
          <p:nvPr>
            <p:ph idx="1"/>
          </p:nvPr>
        </p:nvSpPr>
        <p:spPr/>
        <p:txBody>
          <a:bodyPr>
            <a:noAutofit/>
          </a:bodyPr>
          <a:lstStyle/>
          <a:p>
            <a:pPr marL="180975" lvl="0" indent="-180975" algn="just" defTabSz="914400" eaLnBrk="0" fontAlgn="base" hangingPunct="0">
              <a:spcBef>
                <a:spcPts val="300"/>
              </a:spcBef>
              <a:spcAft>
                <a:spcPts val="300"/>
              </a:spcAft>
              <a:buFontTx/>
              <a:buChar char="•"/>
            </a:pPr>
            <a:r>
              <a:rPr lang="en-ZA" sz="1600" b="1" i="1" kern="0" dirty="0">
                <a:solidFill>
                  <a:srgbClr val="000000"/>
                </a:solidFill>
                <a:cs typeface="Arial" panose="020B0604020202020204" pitchFamily="34" charset="0"/>
              </a:rPr>
              <a:t>Detective Services: </a:t>
            </a:r>
            <a:r>
              <a:rPr lang="en-ZA" sz="1600" kern="0" dirty="0">
                <a:solidFill>
                  <a:srgbClr val="000000"/>
                </a:solidFill>
                <a:cs typeface="Arial" panose="020B0604020202020204" pitchFamily="34" charset="0"/>
              </a:rPr>
              <a:t>Spent R15.084 billion against projected spending of R15.105 billion, thus resulting in a deviation of R21.1 million between planned and actual spending. </a:t>
            </a:r>
            <a:r>
              <a:rPr lang="en-GB" sz="1600" kern="0" dirty="0">
                <a:solidFill>
                  <a:srgbClr val="000000"/>
                </a:solidFill>
                <a:cs typeface="Arial" panose="020B0604020202020204" pitchFamily="34" charset="0"/>
              </a:rPr>
              <a:t>The bulk of the slow spending was mainly recorded on compensation of employees (R122.6 million). Whilst the department had planned to enlist some police trainees in this programme, a decision was later taken to only do the enlistment in programme 2. However, once the basic police training has been completed (from January 2023), some of the new student trainees will then be transferred to the detective services environment which will result in increased spending on compensation of employees</a:t>
            </a:r>
          </a:p>
          <a:p>
            <a:pPr marL="180975" lvl="0" indent="-180975" algn="just" defTabSz="914400" eaLnBrk="0" fontAlgn="base" hangingPunct="0">
              <a:spcBef>
                <a:spcPts val="300"/>
              </a:spcBef>
              <a:spcAft>
                <a:spcPts val="300"/>
              </a:spcAft>
              <a:buFontTx/>
              <a:buChar char="•"/>
            </a:pPr>
            <a:r>
              <a:rPr lang="en-ZA" sz="1600" b="1" i="1" kern="0" dirty="0">
                <a:solidFill>
                  <a:srgbClr val="000000"/>
                </a:solidFill>
                <a:cs typeface="Arial" panose="020B0604020202020204" pitchFamily="34" charset="0"/>
              </a:rPr>
              <a:t>Crime Intelligence: </a:t>
            </a:r>
            <a:r>
              <a:rPr lang="en-US" sz="1600" kern="0" dirty="0">
                <a:solidFill>
                  <a:srgbClr val="000000"/>
                </a:solidFill>
                <a:cs typeface="Arial" panose="020B0604020202020204" pitchFamily="34" charset="0"/>
              </a:rPr>
              <a:t>Spent R3.2 billion against projected spending of R3.1 billion, thus resulting in a deviation of R43.2 million between planned and actual spending. </a:t>
            </a:r>
            <a:r>
              <a:rPr lang="en-GB" sz="1600" kern="0" dirty="0">
                <a:solidFill>
                  <a:srgbClr val="000000"/>
                </a:solidFill>
                <a:cs typeface="Arial" panose="020B0604020202020204" pitchFamily="34" charset="0"/>
              </a:rPr>
              <a:t>The bulk of the high spending was recorded on compensation of employees (R51.8 million) due to the implementation of cost-of-living adjustments for employees</a:t>
            </a:r>
          </a:p>
          <a:p>
            <a:pPr marL="180975" lvl="0" indent="-180975" algn="just" defTabSz="914400" eaLnBrk="0" fontAlgn="base" hangingPunct="0">
              <a:spcBef>
                <a:spcPts val="300"/>
              </a:spcBef>
              <a:spcAft>
                <a:spcPts val="300"/>
              </a:spcAft>
              <a:buFontTx/>
              <a:buChar char="•"/>
            </a:pPr>
            <a:r>
              <a:rPr lang="en-GB" sz="1600" b="1" i="1" kern="0" dirty="0">
                <a:solidFill>
                  <a:srgbClr val="000000"/>
                </a:solidFill>
                <a:cs typeface="Arial" panose="020B0604020202020204" pitchFamily="34" charset="0"/>
              </a:rPr>
              <a:t>Protection and Security Services: </a:t>
            </a:r>
            <a:r>
              <a:rPr lang="en-GB" sz="1600" kern="0" dirty="0">
                <a:solidFill>
                  <a:srgbClr val="000000"/>
                </a:solidFill>
                <a:cs typeface="Arial" panose="020B0604020202020204" pitchFamily="34" charset="0"/>
              </a:rPr>
              <a:t>Spent R2.8 billion against projected spending of R2.7 billion, thus resulting in a deviation of R91 million between planned and actual spending. The bulk of the high spending was recorded on compensation of employees (R96.5 million) due to the implementation of the cost-of-living adjustments for employees.</a:t>
            </a:r>
            <a:endParaRPr lang="en-ZA" sz="1600" dirty="0"/>
          </a:p>
          <a:p>
            <a:endParaRPr lang="en-ZA" dirty="0"/>
          </a:p>
        </p:txBody>
      </p:sp>
    </p:spTree>
    <p:extLst>
      <p:ext uri="{BB962C8B-B14F-4D97-AF65-F5344CB8AC3E}">
        <p14:creationId xmlns:p14="http://schemas.microsoft.com/office/powerpoint/2010/main" val="33777138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b="1" kern="1200">
                <a:solidFill>
                  <a:schemeClr val="bg2"/>
                </a:solidFill>
                <a:latin typeface="Arial Bold Italic" pitchFamily="1"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8CC9CFB-5521-4678-B011-3614EFC0CBEB}" type="slidenum">
              <a:rPr lang="en-US" smtClean="0">
                <a:solidFill>
                  <a:srgbClr val="808080"/>
                </a:solidFill>
              </a:rPr>
              <a:pPr>
                <a:defRPr/>
              </a:pPr>
              <a:t>56</a:t>
            </a:fld>
            <a:endParaRPr lang="en-US" sz="1400" b="0" dirty="0">
              <a:solidFill>
                <a:srgbClr val="000000"/>
              </a:solidFill>
              <a:latin typeface="Arial"/>
            </a:endParaRPr>
          </a:p>
        </p:txBody>
      </p:sp>
      <p:sp>
        <p:nvSpPr>
          <p:cNvPr id="2" name="Title 1"/>
          <p:cNvSpPr>
            <a:spLocks noGrp="1"/>
          </p:cNvSpPr>
          <p:nvPr>
            <p:ph type="title"/>
          </p:nvPr>
        </p:nvSpPr>
        <p:spPr/>
        <p:txBody>
          <a:bodyPr/>
          <a:lstStyle/>
          <a:p>
            <a:r>
              <a:rPr lang="en-ZA" dirty="0"/>
              <a:t>ECONOMIC SERVICES</a:t>
            </a:r>
          </a:p>
        </p:txBody>
      </p:sp>
      <p:sp>
        <p:nvSpPr>
          <p:cNvPr id="5" name="TextBox 4">
            <a:extLst>
              <a:ext uri="{FF2B5EF4-FFF2-40B4-BE49-F238E27FC236}">
                <a16:creationId xmlns:a16="http://schemas.microsoft.com/office/drawing/2014/main" id="{8645B206-6982-7B8B-AC8E-F5C59E08BBC7}"/>
              </a:ext>
            </a:extLst>
          </p:cNvPr>
          <p:cNvSpPr txBox="1"/>
          <p:nvPr/>
        </p:nvSpPr>
        <p:spPr>
          <a:xfrm>
            <a:off x="430306" y="1665441"/>
            <a:ext cx="6427694" cy="2406813"/>
          </a:xfrm>
          <a:prstGeom prst="rect">
            <a:avLst/>
          </a:prstGeom>
          <a:noFill/>
        </p:spPr>
        <p:txBody>
          <a:bodyPr wrap="square">
            <a:spAutoFit/>
          </a:bodyPr>
          <a:lstStyle/>
          <a:p>
            <a:pPr marL="179388" indent="-179388" eaLnBrk="0" fontAlgn="base" hangingPunct="0">
              <a:spcBef>
                <a:spcPct val="20000"/>
              </a:spcBef>
              <a:spcAft>
                <a:spcPct val="0"/>
              </a:spcAft>
              <a:buFontTx/>
              <a:buChar char="•"/>
              <a:defRPr/>
            </a:pPr>
            <a:r>
              <a:rPr lang="en-ZA" sz="1600" dirty="0">
                <a:solidFill>
                  <a:srgbClr val="000000"/>
                </a:solidFill>
                <a:latin typeface="+mj-lt"/>
              </a:rPr>
              <a:t>Vote 10: Public Enterprises</a:t>
            </a:r>
          </a:p>
          <a:p>
            <a:pPr marL="179388" indent="-179388" eaLnBrk="0" fontAlgn="base" hangingPunct="0">
              <a:spcBef>
                <a:spcPct val="20000"/>
              </a:spcBef>
              <a:spcAft>
                <a:spcPct val="0"/>
              </a:spcAft>
              <a:buFontTx/>
              <a:buChar char="•"/>
              <a:defRPr/>
            </a:pPr>
            <a:r>
              <a:rPr kumimoji="0" lang="en-GB" sz="1600" i="0" u="none" strike="noStrike" kern="0" cap="none" spc="0" normalizeH="0" baseline="0" noProof="0" dirty="0">
                <a:ln>
                  <a:noFill/>
                </a:ln>
                <a:solidFill>
                  <a:srgbClr val="000000"/>
                </a:solidFill>
                <a:effectLst/>
                <a:uLnTx/>
                <a:uFillTx/>
                <a:latin typeface="+mj-lt"/>
                <a:ea typeface="Osaka"/>
              </a:rPr>
              <a:t>Vote 29: </a:t>
            </a:r>
            <a:r>
              <a:rPr lang="en-GB" sz="1600" b="0" i="0" u="none" strike="noStrike" dirty="0">
                <a:solidFill>
                  <a:srgbClr val="000000"/>
                </a:solidFill>
                <a:effectLst/>
                <a:latin typeface="+mj-lt"/>
              </a:rPr>
              <a:t>Agriculture, Land Reform and Rural Development</a:t>
            </a:r>
          </a:p>
          <a:p>
            <a:pPr marL="179388" indent="-179388" eaLnBrk="0" fontAlgn="base" hangingPunct="0">
              <a:spcBef>
                <a:spcPct val="20000"/>
              </a:spcBef>
              <a:spcAft>
                <a:spcPct val="0"/>
              </a:spcAft>
              <a:buFontTx/>
              <a:buChar char="•"/>
              <a:defRPr/>
            </a:pPr>
            <a:r>
              <a:rPr kumimoji="0" lang="en-GB" sz="1600" i="0" u="none" strike="noStrike" kern="0" cap="none" spc="0" normalizeH="0" baseline="0" noProof="0" dirty="0">
                <a:ln>
                  <a:noFill/>
                </a:ln>
                <a:solidFill>
                  <a:srgbClr val="000000"/>
                </a:solidFill>
                <a:effectLst/>
                <a:uLnTx/>
                <a:uFillTx/>
                <a:latin typeface="+mj-lt"/>
                <a:ea typeface="Osaka"/>
              </a:rPr>
              <a:t>Vote 32: </a:t>
            </a:r>
            <a:r>
              <a:rPr lang="en-ZA" sz="1600" b="0" i="0" u="none" strike="noStrike" dirty="0">
                <a:solidFill>
                  <a:srgbClr val="000000"/>
                </a:solidFill>
                <a:effectLst/>
                <a:latin typeface="+mj-lt"/>
              </a:rPr>
              <a:t>Environment, Forestry and Fisheries</a:t>
            </a:r>
            <a:endParaRPr kumimoji="0" lang="en-GB" sz="1600" i="0" u="none" strike="noStrike" kern="0" cap="none" spc="0" normalizeH="0" baseline="0" noProof="0" dirty="0">
              <a:ln>
                <a:noFill/>
              </a:ln>
              <a:solidFill>
                <a:srgbClr val="000000"/>
              </a:solidFill>
              <a:effectLst/>
              <a:uLnTx/>
              <a:uFillTx/>
              <a:latin typeface="+mj-lt"/>
              <a:ea typeface="Osaka"/>
            </a:endParaRPr>
          </a:p>
          <a:p>
            <a:pPr marL="179388" indent="-179388" eaLnBrk="0" fontAlgn="base" hangingPunct="0">
              <a:spcBef>
                <a:spcPct val="20000"/>
              </a:spcBef>
              <a:spcAft>
                <a:spcPct val="0"/>
              </a:spcAft>
              <a:buFontTx/>
              <a:buChar char="•"/>
              <a:defRPr/>
            </a:pPr>
            <a:r>
              <a:rPr kumimoji="0" lang="en-ZA" sz="1600" i="0" u="none" strike="noStrike" kern="0" cap="none" spc="0" normalizeH="0" baseline="0" noProof="0" dirty="0">
                <a:ln>
                  <a:noFill/>
                </a:ln>
                <a:solidFill>
                  <a:srgbClr val="000000"/>
                </a:solidFill>
                <a:effectLst/>
                <a:uLnTx/>
                <a:uFillTx/>
                <a:latin typeface="+mj-lt"/>
                <a:ea typeface="Osaka"/>
              </a:rPr>
              <a:t>Vote 35: </a:t>
            </a:r>
            <a:r>
              <a:rPr lang="en-ZA" sz="1600" b="0" i="0" u="none" strike="noStrike" dirty="0">
                <a:solidFill>
                  <a:srgbClr val="000000"/>
                </a:solidFill>
                <a:effectLst/>
                <a:latin typeface="+mj-lt"/>
              </a:rPr>
              <a:t>Science and Innovation</a:t>
            </a:r>
          </a:p>
          <a:p>
            <a:pPr marL="179388" indent="-179388" eaLnBrk="0" fontAlgn="base" hangingPunct="0">
              <a:spcBef>
                <a:spcPct val="20000"/>
              </a:spcBef>
              <a:spcAft>
                <a:spcPct val="0"/>
              </a:spcAft>
              <a:buFontTx/>
              <a:buChar char="•"/>
              <a:defRPr/>
            </a:pPr>
            <a:r>
              <a:rPr kumimoji="0" lang="en-ZA" sz="1600" i="0" u="none" strike="noStrike" kern="0" cap="none" spc="0" normalizeH="0" baseline="0" noProof="0" dirty="0">
                <a:ln>
                  <a:noFill/>
                </a:ln>
                <a:solidFill>
                  <a:srgbClr val="000000"/>
                </a:solidFill>
                <a:effectLst/>
                <a:uLnTx/>
                <a:uFillTx/>
                <a:latin typeface="+mj-lt"/>
                <a:ea typeface="Osaka"/>
              </a:rPr>
              <a:t>Vote </a:t>
            </a:r>
            <a:r>
              <a:rPr lang="en-ZA" sz="1600" kern="0" dirty="0">
                <a:solidFill>
                  <a:srgbClr val="000000"/>
                </a:solidFill>
                <a:latin typeface="+mj-lt"/>
                <a:ea typeface="Osaka"/>
              </a:rPr>
              <a:t>36</a:t>
            </a:r>
            <a:r>
              <a:rPr kumimoji="0" lang="en-ZA" sz="1600" i="0" u="none" strike="noStrike" kern="0" cap="none" spc="0" normalizeH="0" baseline="0" noProof="0" dirty="0">
                <a:ln>
                  <a:noFill/>
                </a:ln>
                <a:solidFill>
                  <a:srgbClr val="000000"/>
                </a:solidFill>
                <a:effectLst/>
                <a:uLnTx/>
                <a:uFillTx/>
                <a:latin typeface="+mj-lt"/>
                <a:ea typeface="Osaka"/>
              </a:rPr>
              <a:t>: </a:t>
            </a:r>
            <a:r>
              <a:rPr lang="en-ZA" sz="1600" b="0" i="0" u="none" strike="noStrike" dirty="0">
                <a:solidFill>
                  <a:srgbClr val="000000"/>
                </a:solidFill>
                <a:effectLst/>
                <a:latin typeface="+mj-lt"/>
              </a:rPr>
              <a:t>Small Business Development</a:t>
            </a:r>
          </a:p>
          <a:p>
            <a:pPr marL="179388" marR="0" lvl="0" indent="-179388" algn="l" defTabSz="914400" rtl="0" eaLnBrk="0" fontAlgn="base" latinLnBrk="0" hangingPunct="0">
              <a:lnSpc>
                <a:spcPct val="100000"/>
              </a:lnSpc>
              <a:spcBef>
                <a:spcPct val="20000"/>
              </a:spcBef>
              <a:spcAft>
                <a:spcPct val="0"/>
              </a:spcAft>
              <a:buClrTx/>
              <a:buSzTx/>
              <a:buFontTx/>
              <a:buChar char="•"/>
              <a:tabLst/>
              <a:defRPr/>
            </a:pPr>
            <a:r>
              <a:rPr kumimoji="0" lang="en-ZA" sz="1600" i="0" u="none" strike="noStrike" kern="0" cap="none" spc="0" normalizeH="0" baseline="0" noProof="0" dirty="0">
                <a:ln>
                  <a:noFill/>
                </a:ln>
                <a:solidFill>
                  <a:srgbClr val="000000"/>
                </a:solidFill>
                <a:effectLst/>
                <a:uLnTx/>
                <a:uFillTx/>
                <a:latin typeface="+mj-lt"/>
                <a:ea typeface="Osaka"/>
              </a:rPr>
              <a:t>Vote 38: </a:t>
            </a:r>
            <a:r>
              <a:rPr lang="en-ZA" sz="1600" kern="0" dirty="0">
                <a:solidFill>
                  <a:srgbClr val="000000"/>
                </a:solidFill>
                <a:latin typeface="+mj-lt"/>
                <a:ea typeface="Osaka"/>
              </a:rPr>
              <a:t>Tourism</a:t>
            </a:r>
            <a:endParaRPr kumimoji="0" lang="en-ZA" sz="1600" i="0" u="none" strike="noStrike" kern="0" cap="none" spc="0" normalizeH="0" baseline="0" noProof="0" dirty="0">
              <a:ln>
                <a:noFill/>
              </a:ln>
              <a:solidFill>
                <a:srgbClr val="000000"/>
              </a:solidFill>
              <a:effectLst/>
              <a:uLnTx/>
              <a:uFillTx/>
              <a:latin typeface="+mj-lt"/>
              <a:ea typeface="Osaka"/>
            </a:endParaRPr>
          </a:p>
          <a:p>
            <a:pPr marL="179388" marR="0" lvl="0" indent="-179388" algn="l" defTabSz="914400" rtl="0" eaLnBrk="0" fontAlgn="base" latinLnBrk="0" hangingPunct="0">
              <a:lnSpc>
                <a:spcPct val="100000"/>
              </a:lnSpc>
              <a:spcBef>
                <a:spcPct val="20000"/>
              </a:spcBef>
              <a:spcAft>
                <a:spcPct val="0"/>
              </a:spcAft>
              <a:buClrTx/>
              <a:buSzTx/>
              <a:buFontTx/>
              <a:buChar char="•"/>
              <a:tabLst/>
              <a:defRPr/>
            </a:pPr>
            <a:r>
              <a:rPr kumimoji="0" lang="en-ZA" sz="1600" i="0" u="none" strike="noStrike" kern="0" cap="none" spc="0" normalizeH="0" baseline="0" noProof="0" dirty="0">
                <a:ln>
                  <a:noFill/>
                </a:ln>
                <a:solidFill>
                  <a:srgbClr val="000000"/>
                </a:solidFill>
                <a:effectLst/>
                <a:uLnTx/>
                <a:uFillTx/>
                <a:latin typeface="+mj-lt"/>
                <a:ea typeface="Osaka"/>
              </a:rPr>
              <a:t>Vote </a:t>
            </a:r>
            <a:r>
              <a:rPr lang="en-ZA" sz="1600" kern="0" dirty="0">
                <a:solidFill>
                  <a:srgbClr val="000000"/>
                </a:solidFill>
                <a:latin typeface="+mj-lt"/>
                <a:ea typeface="Osaka"/>
              </a:rPr>
              <a:t>39</a:t>
            </a:r>
            <a:r>
              <a:rPr kumimoji="0" lang="en-ZA" sz="1600" i="0" u="none" strike="noStrike" kern="0" cap="none" spc="0" normalizeH="0" baseline="0" noProof="0" dirty="0">
                <a:ln>
                  <a:noFill/>
                </a:ln>
                <a:solidFill>
                  <a:srgbClr val="000000"/>
                </a:solidFill>
                <a:effectLst/>
                <a:uLnTx/>
                <a:uFillTx/>
                <a:latin typeface="+mj-lt"/>
                <a:ea typeface="Osaka"/>
              </a:rPr>
              <a:t>: Trade Industry, Competition</a:t>
            </a:r>
          </a:p>
          <a:p>
            <a:pPr marR="0" lvl="0" algn="l" defTabSz="914400" rtl="0" eaLnBrk="0" fontAlgn="base" latinLnBrk="0" hangingPunct="0">
              <a:lnSpc>
                <a:spcPct val="100000"/>
              </a:lnSpc>
              <a:spcBef>
                <a:spcPct val="20000"/>
              </a:spcBef>
              <a:spcAft>
                <a:spcPct val="0"/>
              </a:spcAft>
              <a:buClrTx/>
              <a:buSzTx/>
              <a:tabLst>
                <a:tab pos="341313" algn="l"/>
              </a:tabLst>
              <a:defRPr/>
            </a:pPr>
            <a:endParaRPr lang="en-ZA" sz="1600" dirty="0">
              <a:solidFill>
                <a:srgbClr val="000000"/>
              </a:solidFill>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350425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ECONOMIC SERVICES</a:t>
            </a:r>
          </a:p>
        </p:txBody>
      </p:sp>
      <p:graphicFrame>
        <p:nvGraphicFramePr>
          <p:cNvPr id="3" name="Preschart6">
            <a:extLst>
              <a:ext uri="{FF2B5EF4-FFF2-40B4-BE49-F238E27FC236}">
                <a16:creationId xmlns:a16="http://schemas.microsoft.com/office/drawing/2014/main" id="{F9EEC28F-9DC5-DF8F-DC11-23DD5E65F4F7}"/>
              </a:ext>
            </a:extLst>
          </p:cNvPr>
          <p:cNvGraphicFramePr>
            <a:graphicFrameLocks/>
          </p:cNvGraphicFramePr>
          <p:nvPr/>
        </p:nvGraphicFramePr>
        <p:xfrm>
          <a:off x="517844" y="1311886"/>
          <a:ext cx="8108312" cy="42342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97853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ECONOMIC SERVICES</a:t>
            </a:r>
          </a:p>
        </p:txBody>
      </p:sp>
      <p:graphicFrame>
        <p:nvGraphicFramePr>
          <p:cNvPr id="2" name="Table 1">
            <a:extLst>
              <a:ext uri="{FF2B5EF4-FFF2-40B4-BE49-F238E27FC236}">
                <a16:creationId xmlns:a16="http://schemas.microsoft.com/office/drawing/2014/main" id="{06EF0BCA-B74D-EF6B-0E1A-53B3D09C4900}"/>
              </a:ext>
            </a:extLst>
          </p:cNvPr>
          <p:cNvGraphicFramePr>
            <a:graphicFrameLocks noGrp="1"/>
          </p:cNvGraphicFramePr>
          <p:nvPr>
            <p:extLst>
              <p:ext uri="{D42A27DB-BD31-4B8C-83A1-F6EECF244321}">
                <p14:modId xmlns:p14="http://schemas.microsoft.com/office/powerpoint/2010/main" val="1642926449"/>
              </p:ext>
            </p:extLst>
          </p:nvPr>
        </p:nvGraphicFramePr>
        <p:xfrm>
          <a:off x="381000" y="1931895"/>
          <a:ext cx="8363755" cy="2435181"/>
        </p:xfrm>
        <a:graphic>
          <a:graphicData uri="http://schemas.openxmlformats.org/drawingml/2006/table">
            <a:tbl>
              <a:tblPr/>
              <a:tblGrid>
                <a:gridCol w="211553">
                  <a:extLst>
                    <a:ext uri="{9D8B030D-6E8A-4147-A177-3AD203B41FA5}">
                      <a16:colId xmlns:a16="http://schemas.microsoft.com/office/drawing/2014/main" val="1125319055"/>
                    </a:ext>
                  </a:extLst>
                </a:gridCol>
                <a:gridCol w="1067609">
                  <a:extLst>
                    <a:ext uri="{9D8B030D-6E8A-4147-A177-3AD203B41FA5}">
                      <a16:colId xmlns:a16="http://schemas.microsoft.com/office/drawing/2014/main" val="3937473316"/>
                    </a:ext>
                  </a:extLst>
                </a:gridCol>
                <a:gridCol w="649421">
                  <a:extLst>
                    <a:ext uri="{9D8B030D-6E8A-4147-A177-3AD203B41FA5}">
                      <a16:colId xmlns:a16="http://schemas.microsoft.com/office/drawing/2014/main" val="3791832471"/>
                    </a:ext>
                  </a:extLst>
                </a:gridCol>
                <a:gridCol w="649421">
                  <a:extLst>
                    <a:ext uri="{9D8B030D-6E8A-4147-A177-3AD203B41FA5}">
                      <a16:colId xmlns:a16="http://schemas.microsoft.com/office/drawing/2014/main" val="1438183677"/>
                    </a:ext>
                  </a:extLst>
                </a:gridCol>
                <a:gridCol w="580543">
                  <a:extLst>
                    <a:ext uri="{9D8B030D-6E8A-4147-A177-3AD203B41FA5}">
                      <a16:colId xmlns:a16="http://schemas.microsoft.com/office/drawing/2014/main" val="1604596945"/>
                    </a:ext>
                  </a:extLst>
                </a:gridCol>
                <a:gridCol w="629741">
                  <a:extLst>
                    <a:ext uri="{9D8B030D-6E8A-4147-A177-3AD203B41FA5}">
                      <a16:colId xmlns:a16="http://schemas.microsoft.com/office/drawing/2014/main" val="3154080188"/>
                    </a:ext>
                  </a:extLst>
                </a:gridCol>
                <a:gridCol w="905254">
                  <a:extLst>
                    <a:ext uri="{9D8B030D-6E8A-4147-A177-3AD203B41FA5}">
                      <a16:colId xmlns:a16="http://schemas.microsoft.com/office/drawing/2014/main" val="2475609163"/>
                    </a:ext>
                  </a:extLst>
                </a:gridCol>
                <a:gridCol w="688780">
                  <a:extLst>
                    <a:ext uri="{9D8B030D-6E8A-4147-A177-3AD203B41FA5}">
                      <a16:colId xmlns:a16="http://schemas.microsoft.com/office/drawing/2014/main" val="1758933514"/>
                    </a:ext>
                  </a:extLst>
                </a:gridCol>
                <a:gridCol w="983971">
                  <a:extLst>
                    <a:ext uri="{9D8B030D-6E8A-4147-A177-3AD203B41FA5}">
                      <a16:colId xmlns:a16="http://schemas.microsoft.com/office/drawing/2014/main" val="3696026051"/>
                    </a:ext>
                  </a:extLst>
                </a:gridCol>
                <a:gridCol w="983971">
                  <a:extLst>
                    <a:ext uri="{9D8B030D-6E8A-4147-A177-3AD203B41FA5}">
                      <a16:colId xmlns:a16="http://schemas.microsoft.com/office/drawing/2014/main" val="2199611805"/>
                    </a:ext>
                  </a:extLst>
                </a:gridCol>
                <a:gridCol w="521505">
                  <a:extLst>
                    <a:ext uri="{9D8B030D-6E8A-4147-A177-3AD203B41FA5}">
                      <a16:colId xmlns:a16="http://schemas.microsoft.com/office/drawing/2014/main" val="2529330148"/>
                    </a:ext>
                  </a:extLst>
                </a:gridCol>
                <a:gridCol w="491986">
                  <a:extLst>
                    <a:ext uri="{9D8B030D-6E8A-4147-A177-3AD203B41FA5}">
                      <a16:colId xmlns:a16="http://schemas.microsoft.com/office/drawing/2014/main" val="3408101783"/>
                    </a:ext>
                  </a:extLst>
                </a:gridCol>
              </a:tblGrid>
              <a:tr h="352842">
                <a:tc gridSpan="2">
                  <a:txBody>
                    <a:bodyPr/>
                    <a:lstStyle/>
                    <a:p>
                      <a:pPr algn="l" fontAlgn="b"/>
                      <a:r>
                        <a:rPr lang="en-ZA" sz="800" b="0" i="0" u="none" strike="noStrike" dirty="0">
                          <a:solidFill>
                            <a:srgbClr val="000000"/>
                          </a:solidFill>
                          <a:effectLst/>
                          <a:latin typeface="Arial Narrow" panose="020B0606020202030204" pitchFamily="34" charset="0"/>
                        </a:rPr>
                        <a:t>R million</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r" fontAlgn="b"/>
                      <a:r>
                        <a:rPr lang="en-ZA" sz="800" b="1" i="0" u="none" strike="noStrike" dirty="0">
                          <a:solidFill>
                            <a:srgbClr val="000000"/>
                          </a:solidFill>
                          <a:effectLst/>
                          <a:latin typeface="Arial Narrow" panose="020B0606020202030204" pitchFamily="34" charset="0"/>
                        </a:rPr>
                        <a:t> Main Appropriation </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 Adjusted Appropriation  </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Available Budget</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Q3 Actual expenditure</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800" b="1" i="0" u="none" strike="noStrike">
                          <a:solidFill>
                            <a:srgbClr val="000000"/>
                          </a:solidFill>
                          <a:effectLst/>
                          <a:latin typeface="Arial Narrow" panose="020B0606020202030204" pitchFamily="34" charset="0"/>
                        </a:rPr>
                        <a:t>Expenditure as % of Available Budget</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Q3 Projected expenditure</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Variance from projected expenditure</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 Variance from projected expenditure</a:t>
                      </a:r>
                    </a:p>
                  </a:txBody>
                  <a:tcPr marL="0" marR="0" marT="0" marB="0" anchor="b">
                    <a:lnL>
                      <a:noFill/>
                    </a:lnL>
                    <a:lnR w="6350" cap="flat" cmpd="sng" algn="ctr">
                      <a:solidFill>
                        <a:srgbClr val="993300"/>
                      </a:solidFill>
                      <a:prstDash val="dash"/>
                      <a:round/>
                      <a:headEnd type="none" w="med" len="med"/>
                      <a:tailEnd type="none" w="med" len="med"/>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COVID-19 Spending</a:t>
                      </a:r>
                    </a:p>
                  </a:txBody>
                  <a:tcPr marL="0" marR="0" marT="0" marB="0" anchor="b">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800" b="1" i="0" u="none" strike="noStrike">
                          <a:solidFill>
                            <a:srgbClr val="000000"/>
                          </a:solidFill>
                          <a:effectLst/>
                          <a:latin typeface="Arial Narrow" panose="020B0606020202030204" pitchFamily="34" charset="0"/>
                        </a:rPr>
                        <a:t>Disaster Spending</a:t>
                      </a:r>
                    </a:p>
                  </a:txBody>
                  <a:tcPr marL="0" marR="0" marT="0" marB="0" anchor="b">
                    <a:lnL w="6350" cap="flat" cmpd="sng" algn="ctr">
                      <a:solidFill>
                        <a:srgbClr val="993300"/>
                      </a:solidFill>
                      <a:prstDash val="dash"/>
                      <a:round/>
                      <a:headEnd type="none" w="med" len="med"/>
                      <a:tailEnd type="none" w="med" len="med"/>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17013784"/>
                  </a:ext>
                </a:extLst>
              </a:tr>
              <a:tr h="215625">
                <a:tc>
                  <a:txBody>
                    <a:bodyPr/>
                    <a:lstStyle/>
                    <a:p>
                      <a:pPr algn="l" fontAlgn="t"/>
                      <a:r>
                        <a:rPr lang="en-ZA" sz="800" b="0" i="0" u="none" strike="noStrike">
                          <a:solidFill>
                            <a:srgbClr val="000000"/>
                          </a:solidFill>
                          <a:effectLst/>
                          <a:latin typeface="Arial Narrow" panose="020B0606020202030204" pitchFamily="34" charset="0"/>
                        </a:rPr>
                        <a:t>10</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Public Enterprises</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15000"/>
                        </a:lnSpc>
                        <a:spcAft>
                          <a:spcPts val="1000"/>
                        </a:spcAft>
                      </a:pPr>
                      <a:r>
                        <a:rPr lang="en-ZA" sz="700" b="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rPr>
                        <a:t>23 928.9</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15000"/>
                        </a:lnSpc>
                        <a:spcAft>
                          <a:spcPts val="1000"/>
                        </a:spcAft>
                      </a:pPr>
                      <a:r>
                        <a:rPr lang="en-ZA" sz="700" b="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rPr>
                        <a:t>33 145.4</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15000"/>
                        </a:lnSpc>
                        <a:spcAft>
                          <a:spcPts val="1000"/>
                        </a:spcAft>
                      </a:pPr>
                      <a:r>
                        <a:rPr lang="en-ZA" sz="700" b="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rPr>
                        <a:t>33 145.4</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15000"/>
                        </a:lnSpc>
                        <a:spcAft>
                          <a:spcPts val="1000"/>
                        </a:spcAft>
                      </a:pPr>
                      <a:r>
                        <a:rPr lang="en-ZA" sz="700" b="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rPr>
                        <a:t>12 739.7</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15000"/>
                        </a:lnSpc>
                        <a:spcAft>
                          <a:spcPts val="1000"/>
                        </a:spcAft>
                      </a:pPr>
                      <a:r>
                        <a:rPr lang="en-ZA" sz="700" b="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rPr>
                        <a:t>38.4%</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15000"/>
                        </a:lnSpc>
                        <a:spcAft>
                          <a:spcPts val="1000"/>
                        </a:spcAft>
                      </a:pPr>
                      <a:r>
                        <a:rPr lang="en-ZA" sz="700" b="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rPr>
                        <a:t>5 743.4</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15000"/>
                        </a:lnSpc>
                        <a:spcAft>
                          <a:spcPts val="1000"/>
                        </a:spcAft>
                      </a:pPr>
                      <a:r>
                        <a:rPr lang="en-ZA" sz="700" b="0">
                          <a:solidFill>
                            <a:srgbClr val="000000"/>
                          </a:solidFill>
                          <a:effectLst/>
                          <a:latin typeface="Arial Narrow" panose="020B0606020202030204" pitchFamily="34" charset="0"/>
                          <a:ea typeface="Calibri" panose="020F0502020204030204" pitchFamily="34" charset="0"/>
                          <a:cs typeface="Arial Narrow" panose="020B0606020202030204" pitchFamily="34" charset="0"/>
                        </a:rPr>
                        <a:t>-6 996.3</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a:lnSpc>
                          <a:spcPct val="115000"/>
                        </a:lnSpc>
                        <a:spcAft>
                          <a:spcPts val="1000"/>
                        </a:spcAft>
                      </a:pPr>
                      <a:r>
                        <a:rPr lang="en-ZA" sz="700" b="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rPr>
                        <a:t>-121.8%</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0" marB="0">
                    <a:lnL>
                      <a:noFill/>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0.0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396281646"/>
                  </a:ext>
                </a:extLst>
              </a:tr>
              <a:tr h="332729">
                <a:tc>
                  <a:txBody>
                    <a:bodyPr/>
                    <a:lstStyle/>
                    <a:p>
                      <a:pPr algn="l" fontAlgn="t"/>
                      <a:r>
                        <a:rPr lang="en-ZA" sz="800" b="0" i="0" u="none" strike="noStrike">
                          <a:solidFill>
                            <a:srgbClr val="000000"/>
                          </a:solidFill>
                          <a:effectLst/>
                          <a:latin typeface="Arial Narrow" panose="020B0606020202030204" pitchFamily="34" charset="0"/>
                        </a:rPr>
                        <a:t>29</a:t>
                      </a:r>
                    </a:p>
                  </a:txBody>
                  <a:tcPr marL="0" marR="0" marT="0" marB="0">
                    <a:lnL>
                      <a:noFill/>
                    </a:lnL>
                    <a:lnR>
                      <a:noFill/>
                    </a:lnR>
                    <a:lnT>
                      <a:noFill/>
                    </a:lnT>
                    <a:lnB>
                      <a:noFill/>
                    </a:lnB>
                    <a:solidFill>
                      <a:srgbClr val="FFFFFF"/>
                    </a:solidFill>
                  </a:tcPr>
                </a:tc>
                <a:tc>
                  <a:txBody>
                    <a:bodyPr/>
                    <a:lstStyle/>
                    <a:p>
                      <a:pPr algn="l" fontAlgn="t"/>
                      <a:r>
                        <a:rPr lang="en-GB" sz="800" b="0" i="0" u="none" strike="noStrike">
                          <a:solidFill>
                            <a:srgbClr val="000000"/>
                          </a:solidFill>
                          <a:effectLst/>
                          <a:latin typeface="Arial Narrow" panose="020B0606020202030204" pitchFamily="34" charset="0"/>
                        </a:rPr>
                        <a:t>Agriculture, Land Reform and Rural Development</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17 287.7</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17 533.6</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17 533.6</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11 295.9</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64.4%</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11 720.3</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424.4</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3.6%</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1.5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1 314.3 </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3233074168"/>
                  </a:ext>
                </a:extLst>
              </a:tr>
              <a:tr h="332729">
                <a:tc>
                  <a:txBody>
                    <a:bodyPr/>
                    <a:lstStyle/>
                    <a:p>
                      <a:pPr algn="l" fontAlgn="t"/>
                      <a:r>
                        <a:rPr lang="en-ZA" sz="800" b="0" i="0" u="none" strike="noStrike">
                          <a:solidFill>
                            <a:srgbClr val="000000"/>
                          </a:solidFill>
                          <a:effectLst/>
                          <a:latin typeface="Arial Narrow" panose="020B0606020202030204" pitchFamily="34" charset="0"/>
                        </a:rPr>
                        <a:t>32</a:t>
                      </a:r>
                    </a:p>
                  </a:txBody>
                  <a:tcPr marL="0" marR="0" marT="0" marB="0">
                    <a:lnL>
                      <a:noFill/>
                    </a:lnL>
                    <a:lnR>
                      <a:noFill/>
                    </a:lnR>
                    <a:lnT>
                      <a:noFill/>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Environment, Forestry and Fisheries</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8 947.9</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8 994.8</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8 994.8</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6 506.8</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72.3%</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6 159.5</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-347.3</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-5.6%</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0.3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2373825969"/>
                  </a:ext>
                </a:extLst>
              </a:tr>
              <a:tr h="176421">
                <a:tc>
                  <a:txBody>
                    <a:bodyPr/>
                    <a:lstStyle/>
                    <a:p>
                      <a:pPr algn="l" fontAlgn="t"/>
                      <a:r>
                        <a:rPr lang="en-ZA" sz="800" b="0" i="0" u="none" strike="noStrike">
                          <a:solidFill>
                            <a:srgbClr val="000000"/>
                          </a:solidFill>
                          <a:effectLst/>
                          <a:latin typeface="Arial Narrow" panose="020B0606020202030204" pitchFamily="34" charset="0"/>
                        </a:rPr>
                        <a:t>35</a:t>
                      </a:r>
                    </a:p>
                  </a:txBody>
                  <a:tcPr marL="0" marR="0" marT="0" marB="0">
                    <a:lnL>
                      <a:noFill/>
                    </a:lnL>
                    <a:lnR>
                      <a:noFill/>
                    </a:lnR>
                    <a:lnT>
                      <a:noFill/>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Science and Innovation</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9 133.3</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9 145.3</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9 145.3</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7 048.2</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77.1%</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6 363.8</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-684.4</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-10.8%</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0.5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1130198583"/>
                  </a:ext>
                </a:extLst>
              </a:tr>
              <a:tr h="332729">
                <a:tc>
                  <a:txBody>
                    <a:bodyPr/>
                    <a:lstStyle/>
                    <a:p>
                      <a:pPr algn="l" fontAlgn="t"/>
                      <a:r>
                        <a:rPr lang="en-ZA" sz="800" b="0" i="0" u="none" strike="noStrike">
                          <a:solidFill>
                            <a:srgbClr val="000000"/>
                          </a:solidFill>
                          <a:effectLst/>
                          <a:latin typeface="Arial Narrow" panose="020B0606020202030204" pitchFamily="34" charset="0"/>
                        </a:rPr>
                        <a:t>36</a:t>
                      </a:r>
                    </a:p>
                  </a:txBody>
                  <a:tcPr marL="0" marR="0" marT="0" marB="0">
                    <a:lnL>
                      <a:noFill/>
                    </a:lnL>
                    <a:lnR>
                      <a:noFill/>
                    </a:lnR>
                    <a:lnT>
                      <a:noFill/>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Small Business Development</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2 563.1</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2 532.9</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2 532.9</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2 005.1</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79.2%</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1 993.5</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-11.5</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-0.6%</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0.3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60.0 </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995006719"/>
                  </a:ext>
                </a:extLst>
              </a:tr>
              <a:tr h="176421">
                <a:tc>
                  <a:txBody>
                    <a:bodyPr/>
                    <a:lstStyle/>
                    <a:p>
                      <a:pPr algn="l" fontAlgn="t"/>
                      <a:r>
                        <a:rPr lang="en-ZA" sz="800" b="0" i="0" u="none" strike="noStrike">
                          <a:solidFill>
                            <a:srgbClr val="000000"/>
                          </a:solidFill>
                          <a:effectLst/>
                          <a:latin typeface="Arial Narrow" panose="020B0606020202030204" pitchFamily="34" charset="0"/>
                        </a:rPr>
                        <a:t>38</a:t>
                      </a:r>
                    </a:p>
                  </a:txBody>
                  <a:tcPr marL="0" marR="0" marT="0" marB="0">
                    <a:lnL>
                      <a:noFill/>
                    </a:lnL>
                    <a:lnR>
                      <a:noFill/>
                    </a:lnR>
                    <a:lnT>
                      <a:noFill/>
                    </a:lnT>
                    <a:lnB>
                      <a:noFill/>
                    </a:lnB>
                    <a:solidFill>
                      <a:srgbClr val="FFFFFF"/>
                    </a:solidFill>
                  </a:tcPr>
                </a:tc>
                <a:tc>
                  <a:txBody>
                    <a:bodyPr/>
                    <a:lstStyle/>
                    <a:p>
                      <a:pPr algn="l" fontAlgn="t"/>
                      <a:r>
                        <a:rPr lang="en-ZA" sz="800" b="0" i="0" u="none" strike="noStrike" dirty="0">
                          <a:solidFill>
                            <a:srgbClr val="000000"/>
                          </a:solidFill>
                          <a:effectLst/>
                          <a:latin typeface="Arial Narrow" panose="020B0606020202030204" pitchFamily="34" charset="0"/>
                        </a:rPr>
                        <a:t>Tourism</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2 491.6</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2 502.4</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2 502.4</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1 869.6</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74.7%</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1 873.8</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4.2</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0.2%</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0.0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347520333"/>
                  </a:ext>
                </a:extLst>
              </a:tr>
              <a:tr h="332729">
                <a:tc>
                  <a:txBody>
                    <a:bodyPr/>
                    <a:lstStyle/>
                    <a:p>
                      <a:pPr algn="l" fontAlgn="t"/>
                      <a:r>
                        <a:rPr lang="en-ZA" sz="800" b="0" i="0" u="none" strike="noStrike">
                          <a:solidFill>
                            <a:srgbClr val="000000"/>
                          </a:solidFill>
                          <a:effectLst/>
                          <a:latin typeface="Arial Narrow" panose="020B0606020202030204" pitchFamily="34" charset="0"/>
                        </a:rPr>
                        <a:t>39</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Trade, Industry and Competition</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10 859.3</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10 913.6</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10 913.6</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7 744.3</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71.0%</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8 580.7</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836.4</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9.7%</a:t>
                      </a:r>
                    </a:p>
                  </a:txBody>
                  <a:tcPr marL="0" marR="0" marT="0" marB="0">
                    <a:lnL>
                      <a:noFill/>
                    </a:lnL>
                    <a:lnR w="6350" cap="flat" cmpd="sng" algn="ctr">
                      <a:solidFill>
                        <a:srgbClr val="993300"/>
                      </a:solidFill>
                      <a:prstDash val="dash"/>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0.0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88761856"/>
                  </a:ext>
                </a:extLst>
              </a:tr>
              <a:tr h="182956">
                <a:tc gridSpan="2">
                  <a:txBody>
                    <a:bodyPr/>
                    <a:lstStyle/>
                    <a:p>
                      <a:pPr algn="l" fontAlgn="t"/>
                      <a:r>
                        <a:rPr lang="en-ZA" sz="800" b="1" i="0" u="none" strike="noStrike">
                          <a:solidFill>
                            <a:srgbClr val="000000"/>
                          </a:solidFill>
                          <a:effectLst/>
                          <a:latin typeface="Arial Narrow" panose="020B0606020202030204" pitchFamily="34" charset="0"/>
                        </a:rPr>
                        <a:t>Total </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r" fontAlgn="t"/>
                      <a:r>
                        <a:rPr lang="en-ZA" sz="800" b="1" i="0" u="none" strike="noStrike">
                          <a:solidFill>
                            <a:srgbClr val="000000"/>
                          </a:solidFill>
                          <a:effectLst/>
                          <a:latin typeface="Arial Narrow" panose="020B0606020202030204" pitchFamily="34" charset="0"/>
                        </a:rPr>
                        <a:t>75 211.8</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84 767.9</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84 767.9</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49 209.5</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58.1%</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42 435.0</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-6 774.5</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-16.0%</a:t>
                      </a:r>
                    </a:p>
                  </a:txBody>
                  <a:tcPr marL="0" marR="0" marT="0" marB="0">
                    <a:lnL>
                      <a:noFill/>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             2.6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2F2F2"/>
                    </a:solidFill>
                  </a:tcPr>
                </a:tc>
                <a:tc>
                  <a:txBody>
                    <a:bodyPr/>
                    <a:lstStyle/>
                    <a:p>
                      <a:pPr algn="r" fontAlgn="t"/>
                      <a:r>
                        <a:rPr lang="en-ZA" sz="800" b="1" i="0" u="none" strike="noStrike" dirty="0">
                          <a:solidFill>
                            <a:srgbClr val="000000"/>
                          </a:solidFill>
                          <a:effectLst/>
                          <a:latin typeface="Arial Narrow" panose="020B0606020202030204" pitchFamily="34" charset="0"/>
                        </a:rPr>
                        <a:t>     1 374.3 </a:t>
                      </a:r>
                    </a:p>
                  </a:txBody>
                  <a:tcPr marL="0" marR="0" marT="0" marB="0">
                    <a:lnL w="6350" cap="flat" cmpd="sng" algn="ctr">
                      <a:solidFill>
                        <a:srgbClr val="993300"/>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2F2F2"/>
                    </a:solidFill>
                  </a:tcPr>
                </a:tc>
                <a:extLst>
                  <a:ext uri="{0D108BD9-81ED-4DB2-BD59-A6C34878D82A}">
                    <a16:rowId xmlns:a16="http://schemas.microsoft.com/office/drawing/2014/main" val="1102149203"/>
                  </a:ext>
                </a:extLst>
              </a:tr>
            </a:tbl>
          </a:graphicData>
        </a:graphic>
      </p:graphicFrame>
    </p:spTree>
    <p:extLst>
      <p:ext uri="{BB962C8B-B14F-4D97-AF65-F5344CB8AC3E}">
        <p14:creationId xmlns:p14="http://schemas.microsoft.com/office/powerpoint/2010/main" val="4170309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8099" y="1807697"/>
            <a:ext cx="8536487" cy="4821665"/>
          </a:xfrm>
        </p:spPr>
        <p:txBody>
          <a:bodyPr>
            <a:noAutofit/>
          </a:bodyPr>
          <a:lstStyle/>
          <a:p>
            <a:pPr algn="just">
              <a:spcBef>
                <a:spcPts val="300"/>
              </a:spcBef>
              <a:spcAft>
                <a:spcPts val="300"/>
              </a:spcAft>
              <a:tabLst>
                <a:tab pos="90170" algn="l"/>
                <a:tab pos="6570980" algn="l"/>
              </a:tabLst>
            </a:pPr>
            <a:r>
              <a:rPr lang="en-GB" sz="1600" b="1" dirty="0">
                <a:cs typeface="Arial" panose="020B0604020202020204" pitchFamily="34" charset="0"/>
              </a:rPr>
              <a:t>Vote 10: Public Enterprises: </a:t>
            </a:r>
            <a:r>
              <a:rPr lang="en-US" sz="1600" dirty="0">
                <a:cs typeface="Arial" panose="020B0604020202020204" pitchFamily="34" charset="0"/>
              </a:rPr>
              <a:t>The Department of Public Enterprises has an adjusted appropriated budget of R33.1 billion in 2022/23. This is mainly composed of allocations to state-owned entities: Eskom - R21.9 billion, Transnet: R5.8 billion, Denel – R3.4 billion, and the South African Airways (SAA) - R1.8 billion. For Eskom and SAA, the allocations are earmarked for payment of debt and interest while Transnet was allocated R2.9 billion to repair infrastructure damaged by the floods and R2.94 billion to accelerate repair and maintenance of long standing out of service locomotives. For Denel, the allocation is for implementing the turnaround plan. Allocations for Denel and Transnet were made through the Special Appropriation (18 of 2022) </a:t>
            </a:r>
          </a:p>
          <a:p>
            <a:pPr algn="just">
              <a:spcBef>
                <a:spcPts val="300"/>
              </a:spcBef>
              <a:spcAft>
                <a:spcPts val="300"/>
              </a:spcAft>
              <a:tabLst>
                <a:tab pos="90170" algn="l"/>
                <a:tab pos="6570980" algn="l"/>
              </a:tabLst>
            </a:pPr>
            <a:r>
              <a:rPr lang="en-US" sz="1600" dirty="0">
                <a:cs typeface="Arial" panose="020B0604020202020204" pitchFamily="34" charset="0"/>
              </a:rPr>
              <a:t>By the end of the third quarter, actual expenditure was 38.4 per cent of the adjusted budget. However, this was 121.8 per cent or R7 billion higher than projected. Higher than projected spending mainly occurred on </a:t>
            </a:r>
            <a:r>
              <a:rPr lang="en-US" sz="1600" dirty="0" err="1">
                <a:cs typeface="Arial" panose="020B0604020202020204" pitchFamily="34" charset="0"/>
              </a:rPr>
              <a:t>Programme</a:t>
            </a:r>
            <a:r>
              <a:rPr lang="en-US" sz="1600" dirty="0">
                <a:cs typeface="Arial" panose="020B0604020202020204" pitchFamily="34" charset="0"/>
              </a:rPr>
              <a:t> 3: Business Enhancement, Transformation, and </a:t>
            </a:r>
            <a:r>
              <a:rPr lang="en-US" sz="1600" dirty="0" err="1">
                <a:cs typeface="Arial" panose="020B0604020202020204" pitchFamily="34" charset="0"/>
              </a:rPr>
              <a:t>Industrialisation</a:t>
            </a:r>
            <a:r>
              <a:rPr lang="en-US" sz="1600" dirty="0">
                <a:cs typeface="Arial" panose="020B0604020202020204" pitchFamily="34" charset="0"/>
              </a:rPr>
              <a:t> due to disbursement of R1 billion in November 2022 and R6 billion in December 2022 to Eskom to settle debt and interest. Initially the department had projected to disburse </a:t>
            </a:r>
            <a:r>
              <a:rPr lang="en-US" sz="1600" dirty="0" smtClean="0">
                <a:cs typeface="Arial" panose="020B0604020202020204" pitchFamily="34" charset="0"/>
              </a:rPr>
              <a:t>R13 billion </a:t>
            </a:r>
            <a:r>
              <a:rPr lang="en-US" sz="1600" dirty="0">
                <a:cs typeface="Arial" panose="020B0604020202020204" pitchFamily="34" charset="0"/>
              </a:rPr>
              <a:t>in April 2022. The disbursement could not be made as Eskom had been using own generated funds to settle debt that was due. </a:t>
            </a:r>
          </a:p>
          <a:p>
            <a:pPr algn="just">
              <a:spcBef>
                <a:spcPts val="300"/>
              </a:spcBef>
              <a:spcAft>
                <a:spcPts val="300"/>
              </a:spcAft>
              <a:tabLst>
                <a:tab pos="90170" algn="l"/>
                <a:tab pos="6570980" algn="l"/>
              </a:tabLst>
            </a:pPr>
            <a:r>
              <a:rPr lang="en-US" sz="1600" dirty="0">
                <a:cs typeface="Arial" panose="020B0604020202020204" pitchFamily="34" charset="0"/>
              </a:rPr>
              <a:t>Not included in the numbers above, is the payment of R200.7 million to settle guaranteed debt and interest that was due for Denel SOC Limited under the Domestic Medium Term Note </a:t>
            </a:r>
            <a:r>
              <a:rPr lang="en-US" sz="1600" dirty="0" err="1">
                <a:cs typeface="Arial" panose="020B0604020202020204" pitchFamily="34" charset="0"/>
              </a:rPr>
              <a:t>programme</a:t>
            </a:r>
            <a:r>
              <a:rPr lang="en-US" sz="1600" dirty="0">
                <a:cs typeface="Arial" panose="020B0604020202020204" pitchFamily="34" charset="0"/>
              </a:rPr>
              <a:t> which is a direct charge</a:t>
            </a:r>
          </a:p>
          <a:p>
            <a:endParaRPr lang="en-ZA" dirty="0"/>
          </a:p>
        </p:txBody>
      </p:sp>
      <p:sp>
        <p:nvSpPr>
          <p:cNvPr id="5" name="Title 1"/>
          <p:cNvSpPr>
            <a:spLocks noGrp="1"/>
          </p:cNvSpPr>
          <p:nvPr>
            <p:ph type="title"/>
          </p:nvPr>
        </p:nvSpPr>
        <p:spPr/>
        <p:txBody>
          <a:bodyPr/>
          <a:lstStyle/>
          <a:p>
            <a:r>
              <a:rPr lang="en-ZA" dirty="0"/>
              <a:t>SPENDING HIGHLIGHTS</a:t>
            </a:r>
          </a:p>
        </p:txBody>
      </p:sp>
    </p:spTree>
    <p:extLst>
      <p:ext uri="{BB962C8B-B14F-4D97-AF65-F5344CB8AC3E}">
        <p14:creationId xmlns:p14="http://schemas.microsoft.com/office/powerpoint/2010/main" val="2362736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ADMINISTRATIVE SERVICES HIGHLIGHTS</a:t>
            </a:r>
          </a:p>
        </p:txBody>
      </p:sp>
      <p:sp>
        <p:nvSpPr>
          <p:cNvPr id="4" name="Content Placeholder 3"/>
          <p:cNvSpPr>
            <a:spLocks noGrp="1"/>
          </p:cNvSpPr>
          <p:nvPr>
            <p:ph idx="1"/>
          </p:nvPr>
        </p:nvSpPr>
        <p:spPr>
          <a:xfrm>
            <a:off x="288099" y="1458070"/>
            <a:ext cx="8536487" cy="4821665"/>
          </a:xfrm>
        </p:spPr>
        <p:txBody>
          <a:bodyPr>
            <a:noAutofit/>
          </a:bodyPr>
          <a:lstStyle/>
          <a:p>
            <a:pPr marL="0" indent="0">
              <a:spcBef>
                <a:spcPts val="300"/>
              </a:spcBef>
              <a:spcAft>
                <a:spcPts val="300"/>
              </a:spcAft>
              <a:buNone/>
            </a:pPr>
            <a:r>
              <a:rPr lang="en-GB" sz="1600" b="1" kern="0" dirty="0">
                <a:solidFill>
                  <a:srgbClr val="000000"/>
                </a:solidFill>
              </a:rPr>
              <a:t>Vote 1: Presidency</a:t>
            </a:r>
          </a:p>
          <a:p>
            <a:pPr algn="just">
              <a:spcBef>
                <a:spcPts val="300"/>
              </a:spcBef>
              <a:spcAft>
                <a:spcPts val="300"/>
              </a:spcAft>
            </a:pPr>
            <a:r>
              <a:rPr lang="en-US" sz="1600" dirty="0">
                <a:effectLst/>
                <a:ea typeface="Times New Roman" panose="02020603050405020304" pitchFamily="18" charset="0"/>
                <a:cs typeface="Times New Roman" panose="02020603050405020304" pitchFamily="18" charset="0"/>
              </a:rPr>
              <a:t>The overall expenditure at the end of the third quarter of 2022/23 financial year amounts to R382.1 million or 61.0 per cent of the department’s total available budget of R626.0 million. The department’s expenditure is R15.0 million or 4.1 per cent higher than the projected expenditure of R367.1 million. </a:t>
            </a:r>
            <a:endParaRPr lang="en-ZA" sz="1600" dirty="0">
              <a:effectLst/>
              <a:ea typeface="Times New Roman" panose="02020603050405020304" pitchFamily="18" charset="0"/>
              <a:cs typeface="Times New Roman" panose="02020603050405020304" pitchFamily="18" charset="0"/>
            </a:endParaRPr>
          </a:p>
          <a:p>
            <a:pPr algn="just">
              <a:spcBef>
                <a:spcPts val="300"/>
              </a:spcBef>
              <a:spcAft>
                <a:spcPts val="300"/>
              </a:spcAft>
            </a:pPr>
            <a:r>
              <a:rPr lang="en-US" sz="1600" kern="1200" dirty="0">
                <a:solidFill>
                  <a:srgbClr val="000000"/>
                </a:solidFill>
                <a:effectLst/>
                <a:ea typeface="MS Mincho" panose="02020609040205080304" pitchFamily="49" charset="-128"/>
                <a:cs typeface="Times New Roman" panose="02020603050405020304" pitchFamily="18" charset="0"/>
              </a:rPr>
              <a:t>Excluding direct charges, </a:t>
            </a:r>
            <a:r>
              <a:rPr lang="en-US" sz="1600" dirty="0" err="1">
                <a:effectLst/>
                <a:ea typeface="Times New Roman" panose="02020603050405020304" pitchFamily="18" charset="0"/>
                <a:cs typeface="Times New Roman" panose="02020603050405020304" pitchFamily="18" charset="0"/>
              </a:rPr>
              <a:t>programmes</a:t>
            </a:r>
            <a:r>
              <a:rPr lang="en-US" sz="1600" kern="1200" dirty="0">
                <a:solidFill>
                  <a:srgbClr val="000000"/>
                </a:solidFill>
                <a:effectLst/>
                <a:ea typeface="MS Mincho" panose="02020609040205080304" pitchFamily="49" charset="-128"/>
                <a:cs typeface="Times New Roman" panose="02020603050405020304" pitchFamily="18" charset="0"/>
              </a:rPr>
              <a:t> total expenditure amounts </a:t>
            </a:r>
            <a:r>
              <a:rPr lang="en-US" sz="1600" dirty="0">
                <a:effectLst/>
                <a:ea typeface="Times New Roman" panose="02020603050405020304" pitchFamily="18" charset="0"/>
                <a:cs typeface="Times New Roman" panose="02020603050405020304" pitchFamily="18" charset="0"/>
              </a:rPr>
              <a:t>to R377.7 million or 61.1 per cent of the </a:t>
            </a:r>
            <a:r>
              <a:rPr lang="en-US" sz="1600" dirty="0" err="1">
                <a:effectLst/>
                <a:ea typeface="Times New Roman" panose="02020603050405020304" pitchFamily="18" charset="0"/>
                <a:cs typeface="Times New Roman" panose="02020603050405020304" pitchFamily="18" charset="0"/>
              </a:rPr>
              <a:t>programmes</a:t>
            </a:r>
            <a:r>
              <a:rPr lang="en-US" sz="1600" dirty="0">
                <a:effectLst/>
                <a:ea typeface="Times New Roman" panose="02020603050405020304" pitchFamily="18" charset="0"/>
                <a:cs typeface="Times New Roman" panose="02020603050405020304" pitchFamily="18" charset="0"/>
              </a:rPr>
              <a:t> total available budget of R618.3 million. The expenditure is R15.3 million or </a:t>
            </a:r>
            <a:r>
              <a:rPr lang="en-US" sz="1600" dirty="0" smtClean="0">
                <a:effectLst/>
                <a:ea typeface="Times New Roman" panose="02020603050405020304" pitchFamily="18" charset="0"/>
                <a:cs typeface="Times New Roman" panose="02020603050405020304" pitchFamily="18" charset="0"/>
              </a:rPr>
              <a:t>4.2 per </a:t>
            </a:r>
            <a:r>
              <a:rPr lang="en-US" sz="1600" dirty="0">
                <a:effectLst/>
                <a:ea typeface="Times New Roman" panose="02020603050405020304" pitchFamily="18" charset="0"/>
                <a:cs typeface="Times New Roman" panose="02020603050405020304" pitchFamily="18" charset="0"/>
              </a:rPr>
              <a:t>cent higher than the projected expenditure of R362.4 million. The higher than projected spending occurred under goods and services and payment for capital assets. </a:t>
            </a:r>
          </a:p>
          <a:p>
            <a:pPr algn="just">
              <a:spcBef>
                <a:spcPts val="300"/>
              </a:spcBef>
              <a:spcAft>
                <a:spcPts val="300"/>
              </a:spcAft>
            </a:pPr>
            <a:r>
              <a:rPr lang="en-US" sz="1600" kern="1200" dirty="0">
                <a:solidFill>
                  <a:srgbClr val="000000"/>
                </a:solidFill>
                <a:effectLst/>
                <a:ea typeface="Times New Roman" panose="02020603050405020304" pitchFamily="18" charset="0"/>
                <a:cs typeface="Times New Roman" panose="02020603050405020304" pitchFamily="18" charset="0"/>
              </a:rPr>
              <a:t>The higher than projected spending  is mainly due to the payment of invoices for e-Cabinet system that were outstanding in the first and second quarter of 2022/23 financial year, and </a:t>
            </a:r>
            <a:r>
              <a:rPr lang="en-GB" sz="1600" kern="1200" dirty="0">
                <a:solidFill>
                  <a:srgbClr val="000000"/>
                </a:solidFill>
                <a:effectLst/>
                <a:ea typeface="Times New Roman" panose="02020603050405020304" pitchFamily="18" charset="0"/>
                <a:cs typeface="Times New Roman" panose="02020603050405020304" pitchFamily="18" charset="0"/>
              </a:rPr>
              <a:t>payment for </a:t>
            </a:r>
            <a:r>
              <a:rPr lang="en-ZA" sz="1600" kern="1200" dirty="0">
                <a:solidFill>
                  <a:srgbClr val="000000"/>
                </a:solidFill>
                <a:effectLst/>
                <a:ea typeface="Times New Roman" panose="02020603050405020304" pitchFamily="18" charset="0"/>
                <a:cs typeface="Times New Roman" panose="02020603050405020304" pitchFamily="18" charset="0"/>
              </a:rPr>
              <a:t>information technology related items </a:t>
            </a:r>
            <a:r>
              <a:rPr lang="en-GB" sz="1600" kern="1200" dirty="0">
                <a:solidFill>
                  <a:srgbClr val="000000"/>
                </a:solidFill>
                <a:effectLst/>
                <a:ea typeface="Times New Roman" panose="02020603050405020304" pitchFamily="18" charset="0"/>
                <a:cs typeface="Times New Roman" panose="02020603050405020304" pitchFamily="18" charset="0"/>
              </a:rPr>
              <a:t>such as checkpoint software and hardware solutions which were also processed at the end of December 2022, due to the delays in </a:t>
            </a:r>
            <a:r>
              <a:rPr lang="en-GB" sz="1600" kern="1200" dirty="0" err="1">
                <a:solidFill>
                  <a:srgbClr val="000000"/>
                </a:solidFill>
                <a:effectLst/>
                <a:ea typeface="Times New Roman" panose="02020603050405020304" pitchFamily="18" charset="0"/>
                <a:cs typeface="Times New Roman" panose="02020603050405020304" pitchFamily="18" charset="0"/>
              </a:rPr>
              <a:t>recei</a:t>
            </a:r>
            <a:r>
              <a:rPr lang="en-US" sz="1600" kern="1200" dirty="0">
                <a:solidFill>
                  <a:srgbClr val="000000"/>
                </a:solidFill>
                <a:effectLst/>
                <a:ea typeface="Times New Roman" panose="02020603050405020304" pitchFamily="18" charset="0"/>
                <a:cs typeface="Times New Roman" panose="02020603050405020304" pitchFamily="18" charset="0"/>
              </a:rPr>
              <a:t>vi</a:t>
            </a:r>
            <a:r>
              <a:rPr lang="en-GB" sz="1600" kern="1200" dirty="0">
                <a:solidFill>
                  <a:srgbClr val="000000"/>
                </a:solidFill>
                <a:effectLst/>
                <a:ea typeface="Times New Roman" panose="02020603050405020304" pitchFamily="18" charset="0"/>
                <a:cs typeface="Times New Roman" panose="02020603050405020304" pitchFamily="18" charset="0"/>
              </a:rPr>
              <a:t>ng of invoices </a:t>
            </a:r>
            <a:r>
              <a:rPr lang="en-ZA" sz="1600" kern="1200" dirty="0">
                <a:solidFill>
                  <a:srgbClr val="000000"/>
                </a:solidFill>
                <a:effectLst/>
                <a:ea typeface="Times New Roman" panose="02020603050405020304" pitchFamily="18" charset="0"/>
                <a:cs typeface="Times New Roman" panose="02020603050405020304" pitchFamily="18" charset="0"/>
              </a:rPr>
              <a:t>by SITA in the </a:t>
            </a:r>
            <a:r>
              <a:rPr lang="en-US" sz="1600" kern="1200" dirty="0">
                <a:solidFill>
                  <a:srgbClr val="000000"/>
                </a:solidFill>
                <a:effectLst/>
                <a:ea typeface="Times New Roman" panose="02020603050405020304" pitchFamily="18" charset="0"/>
                <a:cs typeface="Times New Roman" panose="02020603050405020304" pitchFamily="18" charset="0"/>
              </a:rPr>
              <a:t>second quarter</a:t>
            </a:r>
            <a:r>
              <a:rPr lang="en-GB" sz="1600" kern="1200" dirty="0">
                <a:solidFill>
                  <a:srgbClr val="000000"/>
                </a:solidFill>
                <a:effectLst/>
                <a:ea typeface="Times New Roman" panose="02020603050405020304" pitchFamily="18" charset="0"/>
                <a:cs typeface="Times New Roman" panose="02020603050405020304" pitchFamily="18" charset="0"/>
              </a:rPr>
              <a:t>. </a:t>
            </a:r>
            <a:endParaRPr lang="en-ZA" sz="1600" dirty="0">
              <a:effectLst/>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16820404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spcBef>
                <a:spcPts val="300"/>
              </a:spcBef>
              <a:spcAft>
                <a:spcPts val="300"/>
              </a:spcAft>
              <a:tabLst>
                <a:tab pos="90170" algn="l"/>
                <a:tab pos="6570980" algn="l"/>
              </a:tabLst>
            </a:pPr>
            <a:r>
              <a:rPr lang="en-GB" sz="1600" b="1" dirty="0">
                <a:cs typeface="Arial" panose="020B0604020202020204" pitchFamily="34" charset="0"/>
              </a:rPr>
              <a:t>Vote 29: Agriculture, Land Reform and Rural Development: </a:t>
            </a:r>
            <a:r>
              <a:rPr lang="en-GB" sz="1600" dirty="0">
                <a:cs typeface="Arial" panose="020B0604020202020204" pitchFamily="34" charset="0"/>
              </a:rPr>
              <a:t>The Department of Agriculture, Land Reform and Rural Development has an adjusted budget of R17.5 billion for 2022/23 financial year. At end of third quarter, the department has spent R11.3 billion or 96.4 per cent of the projected spending of R11.7 billion.</a:t>
            </a:r>
            <a:r>
              <a:rPr lang="en-GB" sz="1600" dirty="0">
                <a:ea typeface="Calibri" panose="020F0502020204030204" pitchFamily="34" charset="0"/>
                <a:cs typeface="Times New Roman" panose="02020603050405020304" pitchFamily="18" charset="0"/>
              </a:rPr>
              <a:t> Overall, the variance was R424.4 million or 3.6 per cent slower, which is mainly as a result of slow spending on transfers and subsidies and compensation of employees (</a:t>
            </a:r>
            <a:r>
              <a:rPr lang="en-GB" sz="1600" dirty="0" err="1">
                <a:ea typeface="Calibri" panose="020F0502020204030204" pitchFamily="34" charset="0"/>
                <a:cs typeface="Times New Roman" panose="02020603050405020304" pitchFamily="18" charset="0"/>
              </a:rPr>
              <a:t>CoE</a:t>
            </a:r>
            <a:r>
              <a:rPr lang="en-GB" sz="1600" dirty="0">
                <a:ea typeface="Calibri" panose="020F0502020204030204" pitchFamily="34" charset="0"/>
                <a:cs typeface="Times New Roman" panose="02020603050405020304" pitchFamily="18" charset="0"/>
              </a:rPr>
              <a:t>). The slow spending on transfers and subsidies was primarily due to slow transfers to households for land settlements, owing to delays in finalising valuations by the </a:t>
            </a:r>
            <a:r>
              <a:rPr lang="en-GB" sz="1600" dirty="0" err="1">
                <a:ea typeface="Calibri" panose="020F0502020204030204" pitchFamily="34" charset="0"/>
                <a:cs typeface="Times New Roman" panose="02020603050405020304" pitchFamily="18" charset="0"/>
              </a:rPr>
              <a:t>Valuer</a:t>
            </a:r>
            <a:r>
              <a:rPr lang="en-GB" sz="1600" dirty="0">
                <a:ea typeface="Calibri" panose="020F0502020204030204" pitchFamily="34" charset="0"/>
                <a:cs typeface="Times New Roman" panose="02020603050405020304" pitchFamily="18" charset="0"/>
              </a:rPr>
              <a:t> General, while underspending on </a:t>
            </a:r>
            <a:r>
              <a:rPr lang="en-GB" sz="1600" dirty="0" err="1">
                <a:ea typeface="Calibri" panose="020F0502020204030204" pitchFamily="34" charset="0"/>
                <a:cs typeface="Times New Roman" panose="02020603050405020304" pitchFamily="18" charset="0"/>
              </a:rPr>
              <a:t>CoE</a:t>
            </a:r>
            <a:r>
              <a:rPr lang="en-GB" sz="1600" dirty="0">
                <a:ea typeface="Calibri" panose="020F0502020204030204" pitchFamily="34" charset="0"/>
                <a:cs typeface="Times New Roman" panose="02020603050405020304" pitchFamily="18" charset="0"/>
              </a:rPr>
              <a:t> was largely the result of delays in filling vacancies</a:t>
            </a:r>
            <a:endParaRPr lang="en-GB" sz="1600" b="1" dirty="0">
              <a:cs typeface="Arial" panose="020B0604020202020204" pitchFamily="34" charset="0"/>
            </a:endParaRPr>
          </a:p>
          <a:p>
            <a:pPr algn="just">
              <a:spcBef>
                <a:spcPts val="300"/>
              </a:spcBef>
              <a:spcAft>
                <a:spcPts val="300"/>
              </a:spcAft>
              <a:tabLst>
                <a:tab pos="90170" algn="l"/>
                <a:tab pos="6570980" algn="l"/>
              </a:tabLst>
            </a:pPr>
            <a:r>
              <a:rPr lang="en-US" sz="1600" b="1" dirty="0">
                <a:cs typeface="Arial" panose="020B0604020202020204" pitchFamily="34" charset="0"/>
              </a:rPr>
              <a:t>Vote 32: Forestry, Fisheries and the Environment: </a:t>
            </a:r>
            <a:r>
              <a:rPr lang="en-GB" sz="1600" dirty="0">
                <a:ea typeface="Calibri" panose="020F0502020204030204" pitchFamily="34" charset="0"/>
              </a:rPr>
              <a:t>The Department of Forestry, Fisheries, and the Environment adjusted budget for 2022/23 amounts to R9 billion. At the end of the third quarter, the department has spent R6.5 billion or 72.3 per cent of the available budget, mainly towards transfers and subsidies and goods and services. Actual expenditure of R6.5 billion was 5.6 per cent above projected expenditure of R6.2 billion as at end of third quarter. The higher than projected spending was due</a:t>
            </a:r>
            <a:r>
              <a:rPr lang="en-GB" sz="1600" dirty="0">
                <a:ea typeface="Calibri" panose="020F0502020204030204" pitchFamily="34" charset="0"/>
                <a:cs typeface="Times New Roman" panose="02020603050405020304" pitchFamily="18" charset="0"/>
              </a:rPr>
              <a:t> to higher than expected transfer payment to public entities related to the Expanded Public Works Programmes projects. Furthermore, the higher than projected spending was also due to unplanned claims by international organs members for Global Environment Fund, United Nations affiliation contributions and the conversion of the South African Weather Services funding from capital to operational expenditure</a:t>
            </a:r>
            <a:endParaRPr lang="en-US" sz="1600" b="1" dirty="0">
              <a:cs typeface="Arial" panose="020B0604020202020204" pitchFamily="34" charset="0"/>
            </a:endParaRPr>
          </a:p>
          <a:p>
            <a:endParaRPr lang="en-ZA" dirty="0"/>
          </a:p>
        </p:txBody>
      </p:sp>
      <p:sp>
        <p:nvSpPr>
          <p:cNvPr id="5" name="Title 1"/>
          <p:cNvSpPr>
            <a:spLocks noGrp="1"/>
          </p:cNvSpPr>
          <p:nvPr>
            <p:ph type="title"/>
          </p:nvPr>
        </p:nvSpPr>
        <p:spPr/>
        <p:txBody>
          <a:bodyPr/>
          <a:lstStyle/>
          <a:p>
            <a:r>
              <a:rPr lang="en-ZA" dirty="0"/>
              <a:t>SPENDING HIGHLIGHTS</a:t>
            </a:r>
          </a:p>
        </p:txBody>
      </p:sp>
    </p:spTree>
    <p:extLst>
      <p:ext uri="{BB962C8B-B14F-4D97-AF65-F5344CB8AC3E}">
        <p14:creationId xmlns:p14="http://schemas.microsoft.com/office/powerpoint/2010/main" val="5051138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88099" y="620038"/>
            <a:ext cx="8536487" cy="945715"/>
          </a:xfrm>
        </p:spPr>
        <p:txBody>
          <a:bodyPr/>
          <a:lstStyle/>
          <a:p>
            <a:r>
              <a:rPr lang="en-ZA" dirty="0"/>
              <a:t>SPENDING HIGHLIGHTS</a:t>
            </a:r>
          </a:p>
        </p:txBody>
      </p:sp>
      <p:sp>
        <p:nvSpPr>
          <p:cNvPr id="2" name="Content Placeholder 1"/>
          <p:cNvSpPr>
            <a:spLocks noGrp="1"/>
          </p:cNvSpPr>
          <p:nvPr>
            <p:ph idx="1"/>
          </p:nvPr>
        </p:nvSpPr>
        <p:spPr>
          <a:xfrm>
            <a:off x="288098" y="1580506"/>
            <a:ext cx="8536487" cy="4821665"/>
          </a:xfrm>
        </p:spPr>
        <p:txBody>
          <a:bodyPr>
            <a:noAutofit/>
          </a:bodyPr>
          <a:lstStyle/>
          <a:p>
            <a:pPr algn="just">
              <a:spcBef>
                <a:spcPts val="300"/>
              </a:spcBef>
              <a:spcAft>
                <a:spcPts val="300"/>
              </a:spcAft>
              <a:tabLst>
                <a:tab pos="182563" algn="l"/>
                <a:tab pos="6570663" algn="l"/>
              </a:tabLst>
            </a:pPr>
            <a:r>
              <a:rPr lang="en-US" sz="1600" b="1" dirty="0">
                <a:cs typeface="Arial" panose="020B0604020202020204" pitchFamily="34" charset="0"/>
              </a:rPr>
              <a:t>Vote 35: Science and Innovation: </a:t>
            </a:r>
            <a:r>
              <a:rPr lang="en-GB" sz="1600" dirty="0">
                <a:ea typeface="Calibri" panose="020F0502020204030204" pitchFamily="34" charset="0"/>
                <a:cs typeface="Arial" panose="020B0604020202020204" pitchFamily="34" charset="0"/>
              </a:rPr>
              <a:t>The Department of Science and Innovation (DSI) has an adjusted appropriation budget of R9.1 billion for 2022/23 financial year. At the end of the third quarter, the department had spent R7 billion or 77.1 per cent of the adjusted appropriation budget of R9.1 billion. The spending variance of R684.4 million in the third quarter equates to 10.8 per cent from projected expenditure of R6.4 billion. </a:t>
            </a:r>
            <a:r>
              <a:rPr lang="en-ZA" sz="1600" dirty="0">
                <a:cs typeface="Arial" panose="020B0604020202020204" pitchFamily="34" charset="0"/>
              </a:rPr>
              <a:t>The higher than anticipated spending was mainly under the Research, Development and Support and the Socioeconomic Innovation Partnerships programmes. This was due to due to payments made later than projected following administrative delays and late submission of progress reports by implementing agencies which are required in order for the department to make payments.</a:t>
            </a:r>
          </a:p>
          <a:p>
            <a:pPr algn="just">
              <a:spcBef>
                <a:spcPts val="300"/>
              </a:spcBef>
              <a:spcAft>
                <a:spcPts val="300"/>
              </a:spcAft>
              <a:tabLst>
                <a:tab pos="182563" algn="l"/>
                <a:tab pos="6570663" algn="l"/>
              </a:tabLst>
            </a:pPr>
            <a:r>
              <a:rPr lang="en-US" sz="1600" b="1" dirty="0">
                <a:cs typeface="Arial" panose="020B0604020202020204" pitchFamily="34" charset="0"/>
              </a:rPr>
              <a:t>Vote 36: Small Business Development: </a:t>
            </a:r>
            <a:r>
              <a:rPr lang="en-GB" sz="1600" dirty="0">
                <a:solidFill>
                  <a:srgbClr val="000000"/>
                </a:solidFill>
                <a:ea typeface="Calibri" panose="020F0502020204030204" pitchFamily="34" charset="0"/>
              </a:rPr>
              <a:t>The Department of Small Business Development has an adjusted appropriation budget of R2.53 billion for 2022/23 financial year. At the third quarter, the department spent R2 billion or 79.2 per cent of the projected spending of R1.99 billion. Overall, the variance was R11.5 million or 0.6 per cent higher than the projected expenditure. The higher-than-projected spending is mainly attributable to higher spending on transfers under the Sector Market Development programme as a result of some claims projected for quarters 2 and 4 being processed in the third quarter of 2022/23</a:t>
            </a:r>
            <a:endParaRPr lang="en-ZA" sz="1600" dirty="0">
              <a:ea typeface="Calibri" panose="020F0502020204030204" pitchFamily="34" charset="0"/>
            </a:endParaRPr>
          </a:p>
          <a:p>
            <a:pPr algn="just">
              <a:spcBef>
                <a:spcPts val="300"/>
              </a:spcBef>
              <a:spcAft>
                <a:spcPts val="300"/>
              </a:spcAft>
              <a:tabLst>
                <a:tab pos="182563" algn="l"/>
                <a:tab pos="6570663" algn="l"/>
              </a:tabLst>
            </a:pPr>
            <a:r>
              <a:rPr lang="en-US" sz="1600" b="1" dirty="0">
                <a:cs typeface="Arial" panose="020B0604020202020204" pitchFamily="34" charset="0"/>
              </a:rPr>
              <a:t>Vote 38: Tourism: </a:t>
            </a:r>
            <a:r>
              <a:rPr lang="en-GB" sz="1600" dirty="0">
                <a:ea typeface="Calibri" panose="020F0502020204030204" pitchFamily="34" charset="0"/>
                <a:cs typeface="Arial" panose="020B0604020202020204" pitchFamily="34" charset="0"/>
              </a:rPr>
              <a:t>The Department of Tourism has an appropriated budget of R2.5 billion in 2022/23. </a:t>
            </a:r>
            <a:r>
              <a:rPr lang="en-GB" sz="1600" dirty="0">
                <a:solidFill>
                  <a:srgbClr val="000000"/>
                </a:solidFill>
                <a:ea typeface="Calibri" panose="020F0502020204030204" pitchFamily="34" charset="0"/>
                <a:cs typeface="Arial" panose="020B0604020202020204" pitchFamily="34" charset="0"/>
              </a:rPr>
              <a:t>Actual expenditure as at end of the third quarter was</a:t>
            </a:r>
            <a:r>
              <a:rPr lang="en-GB" sz="1600" dirty="0">
                <a:ea typeface="Calibri" panose="020F0502020204030204" pitchFamily="34" charset="0"/>
                <a:cs typeface="Arial" panose="020B0604020202020204" pitchFamily="34" charset="0"/>
              </a:rPr>
              <a:t> R1.870 billion compared to the projected spending of R1.874 billion. The expenditure was lower than projected by 0.2 per cent or R4.2 million, mainly </a:t>
            </a:r>
            <a:r>
              <a:rPr lang="en-GB" sz="1600" dirty="0">
                <a:solidFill>
                  <a:srgbClr val="000000"/>
                </a:solidFill>
                <a:ea typeface="Calibri" panose="020F0502020204030204" pitchFamily="34" charset="0"/>
                <a:cs typeface="Arial" panose="020B0604020202020204" pitchFamily="34" charset="0"/>
              </a:rPr>
              <a:t>due to slow spending on Programme 3: Destination Developments, as a result of </a:t>
            </a:r>
            <a:r>
              <a:rPr lang="en-GB" sz="1600" dirty="0">
                <a:ea typeface="Calibri" panose="020F0502020204030204" pitchFamily="34" charset="0"/>
                <a:cs typeface="Arial" panose="020B0604020202020204" pitchFamily="34" charset="0"/>
              </a:rPr>
              <a:t>slow progression of the Expanded Public Works Programme (EPWP) projects, which resulted in delayed payments</a:t>
            </a:r>
            <a:endParaRPr lang="en-ZA" sz="1600" dirty="0">
              <a:ea typeface="Calibri" panose="020F050202020403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31780022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099" y="1637365"/>
            <a:ext cx="8536487" cy="4821665"/>
          </a:xfrm>
        </p:spPr>
        <p:txBody>
          <a:bodyPr>
            <a:noAutofit/>
          </a:bodyPr>
          <a:lstStyle/>
          <a:p>
            <a:pPr algn="just">
              <a:spcBef>
                <a:spcPts val="300"/>
              </a:spcBef>
              <a:spcAft>
                <a:spcPts val="300"/>
              </a:spcAft>
            </a:pPr>
            <a:r>
              <a:rPr lang="en-US" sz="1600" b="1" dirty="0">
                <a:cs typeface="Arial" panose="020B0604020202020204" pitchFamily="34" charset="0"/>
              </a:rPr>
              <a:t>Vote 39: Trade Industry and Competition: </a:t>
            </a:r>
            <a:r>
              <a:rPr lang="en-US" sz="1600" dirty="0">
                <a:cs typeface="Arial" panose="020B0604020202020204" pitchFamily="34" charset="0"/>
              </a:rPr>
              <a:t>The Department of Trade, Industry and Competition has an adjusted appropriated budget of R10.9 billion of which transfers and subsidies constitute </a:t>
            </a:r>
            <a:r>
              <a:rPr lang="en-US" sz="1600" dirty="0" smtClean="0">
                <a:cs typeface="Arial" panose="020B0604020202020204" pitchFamily="34" charset="0"/>
              </a:rPr>
              <a:t>R9.1 billion </a:t>
            </a:r>
            <a:r>
              <a:rPr lang="en-US" sz="1600" dirty="0">
                <a:cs typeface="Arial" panose="020B0604020202020204" pitchFamily="34" charset="0"/>
              </a:rPr>
              <a:t>or 83.7 per cent. During the third quarter ending 31 December 2022, total spending was R7.7 billion against projected spending of R8.6 billion resulting in slower than planned spending of 836.4 million or 9.7 per cent. This was attributed to low disbursement of funds for incentive </a:t>
            </a:r>
            <a:r>
              <a:rPr lang="en-US" sz="1600" dirty="0" err="1">
                <a:cs typeface="Arial" panose="020B0604020202020204" pitchFamily="34" charset="0"/>
              </a:rPr>
              <a:t>programmes</a:t>
            </a:r>
            <a:r>
              <a:rPr lang="en-US" sz="1600" dirty="0">
                <a:cs typeface="Arial" panose="020B0604020202020204" pitchFamily="34" charset="0"/>
              </a:rPr>
              <a:t> due to few claims received than anticipated. On the other hand, spending was higher than planned notably on </a:t>
            </a:r>
            <a:r>
              <a:rPr lang="en-US" sz="1600" dirty="0" err="1">
                <a:cs typeface="Arial" panose="020B0604020202020204" pitchFamily="34" charset="0"/>
              </a:rPr>
              <a:t>Programme</a:t>
            </a:r>
            <a:r>
              <a:rPr lang="en-US" sz="1600" dirty="0">
                <a:cs typeface="Arial" panose="020B0604020202020204" pitchFamily="34" charset="0"/>
              </a:rPr>
              <a:t> 9: Competition Policy, and </a:t>
            </a:r>
            <a:r>
              <a:rPr lang="en-US" sz="1600" dirty="0" err="1">
                <a:cs typeface="Arial" panose="020B0604020202020204" pitchFamily="34" charset="0"/>
              </a:rPr>
              <a:t>Programme</a:t>
            </a:r>
            <a:r>
              <a:rPr lang="en-US" sz="1600" dirty="0">
                <a:cs typeface="Arial" panose="020B0604020202020204" pitchFamily="34" charset="0"/>
              </a:rPr>
              <a:t> 1: Administration mainly driven by spending on legal fees and leave gratuity pay-out for employees who left the department under goods and services and transfers to </a:t>
            </a:r>
            <a:r>
              <a:rPr lang="en-GB" sz="1600" dirty="0">
                <a:ea typeface="Calibri" panose="020F0502020204030204" pitchFamily="34" charset="0"/>
                <a:cs typeface="Times New Roman" panose="02020603050405020304" pitchFamily="18" charset="0"/>
              </a:rPr>
              <a:t>Small Enterprise Finance Institution that was made earlier than projected due to financial distress the entity was facing and transfer to the </a:t>
            </a:r>
            <a:r>
              <a:rPr lang="en-GB" sz="1600" dirty="0" err="1">
                <a:ea typeface="Calibri" panose="020F0502020204030204" pitchFamily="34" charset="0"/>
                <a:cs typeface="Times New Roman" panose="02020603050405020304" pitchFamily="18" charset="0"/>
              </a:rPr>
              <a:t>Tirisano</a:t>
            </a:r>
            <a:r>
              <a:rPr lang="en-GB" sz="1600" dirty="0">
                <a:ea typeface="Calibri" panose="020F0502020204030204" pitchFamily="34" charset="0"/>
                <a:cs typeface="Times New Roman" panose="02020603050405020304" pitchFamily="18" charset="0"/>
              </a:rPr>
              <a:t> Construction Fund Trust in line with receipts (fines received to date) that was higher than anticipated</a:t>
            </a:r>
            <a:endParaRPr lang="en-US" sz="1600" dirty="0">
              <a:solidFill>
                <a:srgbClr val="FF0000"/>
              </a:solidFill>
              <a:cs typeface="Arial" panose="020B0604020202020204" pitchFamily="34" charset="0"/>
            </a:endParaRPr>
          </a:p>
          <a:p>
            <a:endParaRPr lang="en-ZA" dirty="0"/>
          </a:p>
        </p:txBody>
      </p:sp>
      <p:sp>
        <p:nvSpPr>
          <p:cNvPr id="4" name="Title 1"/>
          <p:cNvSpPr txBox="1">
            <a:spLocks noGrp="1"/>
          </p:cNvSpPr>
          <p:nvPr>
            <p:ph type="title"/>
          </p:nvPr>
        </p:nvSpPr>
        <p:spPr>
          <a:prstGeom prst="rect">
            <a:avLst/>
          </a:prstGeom>
        </p:spPr>
        <p:txBody>
          <a:bodyPr vert="horz" lIns="91440" tIns="45720" rIns="91440" bIns="45720" rtlCol="0" anchor="ctr">
            <a:normAutofit/>
          </a:bodyPr>
          <a:lstStyle>
            <a:lvl1pPr algn="l" defTabSz="685800" rtl="0" eaLnBrk="1" latinLnBrk="0" hangingPunct="1">
              <a:lnSpc>
                <a:spcPts val="3000"/>
              </a:lnSpc>
              <a:spcBef>
                <a:spcPct val="0"/>
              </a:spcBef>
              <a:buNone/>
              <a:defRPr sz="3500" b="1" kern="1200">
                <a:solidFill>
                  <a:schemeClr val="tx1"/>
                </a:solidFill>
                <a:latin typeface="+mj-lt"/>
                <a:ea typeface="+mj-ea"/>
                <a:cs typeface="+mj-cs"/>
              </a:defRPr>
            </a:lvl1pPr>
          </a:lstStyle>
          <a:p>
            <a:r>
              <a:rPr lang="en-ZA" dirty="0"/>
              <a:t>SPENDING HIGHLIGHTS</a:t>
            </a:r>
          </a:p>
        </p:txBody>
      </p:sp>
    </p:spTree>
    <p:extLst>
      <p:ext uri="{BB962C8B-B14F-4D97-AF65-F5344CB8AC3E}">
        <p14:creationId xmlns:p14="http://schemas.microsoft.com/office/powerpoint/2010/main" val="2059806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34008"/>
            <a:ext cx="8536487" cy="945715"/>
          </a:xfrm>
        </p:spPr>
        <p:txBody>
          <a:bodyPr/>
          <a:lstStyle/>
          <a:p>
            <a:r>
              <a:rPr lang="en-ZA" dirty="0"/>
              <a:t>VOTE 10: PUBLIC ENTERPRISES</a:t>
            </a:r>
          </a:p>
        </p:txBody>
      </p:sp>
      <p:sp>
        <p:nvSpPr>
          <p:cNvPr id="6" name="Content Placeholder 3"/>
          <p:cNvSpPr>
            <a:spLocks noGrp="1"/>
          </p:cNvSpPr>
          <p:nvPr>
            <p:ph idx="1"/>
          </p:nvPr>
        </p:nvSpPr>
        <p:spPr>
          <a:xfrm>
            <a:off x="288099" y="1367253"/>
            <a:ext cx="8429522" cy="3751596"/>
          </a:xfrm>
        </p:spPr>
        <p:txBody>
          <a:bodyPr>
            <a:noAutofit/>
          </a:bodyPr>
          <a:lstStyle/>
          <a:p>
            <a:pPr algn="just">
              <a:spcBef>
                <a:spcPts val="300"/>
              </a:spcBef>
              <a:spcAft>
                <a:spcPts val="300"/>
              </a:spcAft>
            </a:pPr>
            <a:r>
              <a:rPr lang="en-GB" sz="1600" b="1" dirty="0">
                <a:effectLst/>
                <a:ea typeface="Calibri" panose="020F0502020204030204" pitchFamily="34" charset="0"/>
                <a:cs typeface="Times New Roman" panose="02020603050405020304" pitchFamily="18" charset="0"/>
              </a:rPr>
              <a:t>Programme 1: Administration</a:t>
            </a:r>
            <a:r>
              <a:rPr lang="en-GB" sz="1600" dirty="0">
                <a:solidFill>
                  <a:srgbClr val="000000"/>
                </a:solidFill>
                <a:effectLst/>
                <a:ea typeface="Calibri" panose="020F0502020204030204" pitchFamily="34" charset="0"/>
                <a:cs typeface="Times New Roman" panose="02020603050405020304" pitchFamily="18" charset="0"/>
              </a:rPr>
              <a:t>: Spending was R2.3 million or 2.3 per cent lower than projected and it was driven by slow spending on subprogrammes: Ministry, Chief Financial Officer, and Human Resources. This was mainly due to a moratorium on filling vacant posts. </a:t>
            </a:r>
            <a:endParaRPr lang="en-ZA" sz="1600" dirty="0">
              <a:effectLst/>
              <a:ea typeface="Calibri" panose="020F0502020204030204" pitchFamily="34" charset="0"/>
              <a:cs typeface="Times New Roman" panose="02020603050405020304" pitchFamily="18" charset="0"/>
            </a:endParaRPr>
          </a:p>
          <a:p>
            <a:pPr algn="just">
              <a:spcBef>
                <a:spcPts val="300"/>
              </a:spcBef>
              <a:spcAft>
                <a:spcPts val="300"/>
              </a:spcAft>
            </a:pPr>
            <a:r>
              <a:rPr lang="en-GB" sz="1600" b="1" dirty="0">
                <a:effectLst/>
                <a:ea typeface="Calibri" panose="020F0502020204030204" pitchFamily="34" charset="0"/>
                <a:cs typeface="Times New Roman" panose="02020603050405020304" pitchFamily="18" charset="0"/>
              </a:rPr>
              <a:t>Programme 2: State-owned Companies Governance Assurance and Performance: </a:t>
            </a:r>
            <a:r>
              <a:rPr lang="en-GB" sz="1600" dirty="0">
                <a:solidFill>
                  <a:srgbClr val="000000"/>
                </a:solidFill>
                <a:effectLst/>
                <a:ea typeface="Calibri" panose="020F0502020204030204" pitchFamily="34" charset="0"/>
                <a:cs typeface="Times New Roman" panose="02020603050405020304" pitchFamily="18" charset="0"/>
              </a:rPr>
              <a:t>Spending was </a:t>
            </a:r>
            <a:r>
              <a:rPr lang="en-GB" sz="1600" dirty="0"/>
              <a:t>R1.3 million higher than projected which was driven by all subprogrammes except Legal. At economic classification level, this mainly occurred on goods and services. Overall, the programme still has a budget of R32.1 million to spend during the remainder of the year.</a:t>
            </a:r>
            <a:endParaRPr lang="en-ZA" sz="1600" dirty="0"/>
          </a:p>
          <a:p>
            <a:pPr algn="just">
              <a:spcBef>
                <a:spcPts val="300"/>
              </a:spcBef>
              <a:spcAft>
                <a:spcPts val="300"/>
              </a:spcAft>
            </a:pPr>
            <a:r>
              <a:rPr lang="en-GB" sz="1600" b="1" dirty="0">
                <a:effectLst/>
                <a:ea typeface="Calibri" panose="020F0502020204030204" pitchFamily="34" charset="0"/>
              </a:rPr>
              <a:t>Programme 3: Business Enhancement, Transformation, and Industrialisation: </a:t>
            </a:r>
            <a:r>
              <a:rPr lang="en-GB" sz="1600" dirty="0">
                <a:solidFill>
                  <a:srgbClr val="000000"/>
                </a:solidFill>
                <a:effectLst/>
                <a:ea typeface="Calibri" panose="020F0502020204030204" pitchFamily="34" charset="0"/>
              </a:rPr>
              <a:t>S</a:t>
            </a:r>
            <a:r>
              <a:rPr lang="en-GB" sz="1600" dirty="0">
                <a:effectLst/>
                <a:ea typeface="Calibri" panose="020F0502020204030204" pitchFamily="34" charset="0"/>
              </a:rPr>
              <a:t>pending was </a:t>
            </a:r>
            <a:r>
              <a:rPr lang="en-GB" sz="1600" dirty="0" smtClean="0">
                <a:effectLst/>
                <a:ea typeface="Calibri" panose="020F0502020204030204" pitchFamily="34" charset="0"/>
              </a:rPr>
              <a:t>R7 billion </a:t>
            </a:r>
            <a:r>
              <a:rPr lang="en-GB" sz="1600" dirty="0">
                <a:effectLst/>
                <a:ea typeface="Calibri" panose="020F0502020204030204" pitchFamily="34" charset="0"/>
              </a:rPr>
              <a:t>higher than projected, mainly driven by Energy Resources subprogramme due to disbursement of funds to Eskom in November and December 2022 for settlement of debt. At economic classification, this was on payments for financial assets.</a:t>
            </a:r>
          </a:p>
          <a:p>
            <a:pPr marL="0" indent="0">
              <a:spcBef>
                <a:spcPts val="300"/>
              </a:spcBef>
              <a:spcAft>
                <a:spcPts val="300"/>
              </a:spcAft>
              <a:buNone/>
              <a:tabLst>
                <a:tab pos="90170" algn="l"/>
                <a:tab pos="6570980" algn="l"/>
              </a:tabLst>
            </a:pPr>
            <a:r>
              <a:rPr lang="en-GB" sz="1600" b="1" dirty="0">
                <a:effectLst/>
                <a:ea typeface="Calibri" panose="020F0502020204030204" pitchFamily="34" charset="0"/>
                <a:cs typeface="Times New Roman" panose="02020603050405020304" pitchFamily="18" charset="0"/>
              </a:rPr>
              <a:t>Covid-19 spending </a:t>
            </a:r>
            <a:endParaRPr lang="en-ZA" sz="1600" dirty="0">
              <a:effectLst/>
              <a:ea typeface="Calibri" panose="020F0502020204030204" pitchFamily="34" charset="0"/>
              <a:cs typeface="Times New Roman" panose="02020603050405020304" pitchFamily="18" charset="0"/>
            </a:endParaRPr>
          </a:p>
          <a:p>
            <a:pPr algn="just">
              <a:spcBef>
                <a:spcPts val="300"/>
              </a:spcBef>
              <a:spcAft>
                <a:spcPts val="300"/>
              </a:spcAft>
              <a:tabLst>
                <a:tab pos="90170" algn="l"/>
                <a:tab pos="6570980" algn="l"/>
              </a:tabLst>
            </a:pPr>
            <a:r>
              <a:rPr lang="en-GB" sz="1600" dirty="0"/>
              <a:t>By the end of the second quarter, the department had spent R46 thousand on purchase of personal protective equipment for staff.</a:t>
            </a:r>
            <a:endParaRPr lang="en-ZA" sz="1600" dirty="0"/>
          </a:p>
          <a:p>
            <a:pPr>
              <a:spcBef>
                <a:spcPts val="300"/>
              </a:spcBef>
              <a:spcAft>
                <a:spcPts val="300"/>
              </a:spcAft>
              <a:tabLst>
                <a:tab pos="90170" algn="l"/>
                <a:tab pos="6570980" algn="l"/>
              </a:tabLst>
            </a:pPr>
            <a:r>
              <a:rPr lang="en-ZA" sz="1600" dirty="0"/>
              <a:t>The Committee should also note the spending status on the following:</a:t>
            </a:r>
          </a:p>
          <a:p>
            <a:pPr>
              <a:spcBef>
                <a:spcPts val="300"/>
              </a:spcBef>
              <a:spcAft>
                <a:spcPts val="300"/>
              </a:spcAft>
              <a:tabLst>
                <a:tab pos="90170" algn="l"/>
                <a:tab pos="6570980" algn="l"/>
              </a:tabLst>
            </a:pPr>
            <a:endParaRPr lang="en-ZA" sz="1600" dirty="0"/>
          </a:p>
        </p:txBody>
      </p:sp>
      <p:pic>
        <p:nvPicPr>
          <p:cNvPr id="4" name="Picture 3">
            <a:extLst>
              <a:ext uri="{FF2B5EF4-FFF2-40B4-BE49-F238E27FC236}">
                <a16:creationId xmlns:a16="http://schemas.microsoft.com/office/drawing/2014/main" id="{A79C8759-E8F3-1C29-DBC5-A59F230A5198}"/>
              </a:ext>
            </a:extLst>
          </p:cNvPr>
          <p:cNvPicPr>
            <a:picLocks noChangeAspect="1"/>
          </p:cNvPicPr>
          <p:nvPr/>
        </p:nvPicPr>
        <p:blipFill>
          <a:blip r:embed="rId2"/>
          <a:stretch>
            <a:fillRect/>
          </a:stretch>
        </p:blipFill>
        <p:spPr>
          <a:xfrm>
            <a:off x="530369" y="5145819"/>
            <a:ext cx="7864522" cy="1514957"/>
          </a:xfrm>
          <a:prstGeom prst="rect">
            <a:avLst/>
          </a:prstGeom>
        </p:spPr>
      </p:pic>
    </p:spTree>
    <p:extLst>
      <p:ext uri="{BB962C8B-B14F-4D97-AF65-F5344CB8AC3E}">
        <p14:creationId xmlns:p14="http://schemas.microsoft.com/office/powerpoint/2010/main" val="22645628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VOTE 29: AGRICULTURE, LAND REFORM AND RURAL DEVELOPMENT</a:t>
            </a:r>
          </a:p>
        </p:txBody>
      </p:sp>
      <p:sp>
        <p:nvSpPr>
          <p:cNvPr id="4" name="Content Placeholder 3"/>
          <p:cNvSpPr>
            <a:spLocks noGrp="1"/>
          </p:cNvSpPr>
          <p:nvPr>
            <p:ph idx="1"/>
          </p:nvPr>
        </p:nvSpPr>
        <p:spPr>
          <a:xfrm>
            <a:off x="288099" y="1930130"/>
            <a:ext cx="8536487" cy="4821665"/>
          </a:xfrm>
        </p:spPr>
        <p:txBody>
          <a:bodyPr>
            <a:noAutofit/>
          </a:bodyPr>
          <a:lstStyle/>
          <a:p>
            <a:pPr algn="just">
              <a:spcBef>
                <a:spcPts val="300"/>
              </a:spcBef>
              <a:spcAft>
                <a:spcPts val="300"/>
              </a:spcAft>
            </a:pPr>
            <a:r>
              <a:rPr lang="en-GB" sz="1600" b="1" dirty="0">
                <a:solidFill>
                  <a:srgbClr val="000000"/>
                </a:solidFill>
                <a:effectLst/>
                <a:ea typeface="Calibri" panose="020F0502020204030204" pitchFamily="34" charset="0"/>
                <a:cs typeface="Arial" panose="020B0604020202020204" pitchFamily="34" charset="0"/>
              </a:rPr>
              <a:t>Programme 1: Administration</a:t>
            </a:r>
            <a:r>
              <a:rPr lang="en-GB" sz="1600" b="1" i="1" dirty="0">
                <a:solidFill>
                  <a:srgbClr val="000000"/>
                </a:solidFill>
                <a:ea typeface="Calibri" panose="020F0502020204030204" pitchFamily="34" charset="0"/>
                <a:cs typeface="Arial" panose="020B0604020202020204" pitchFamily="34" charset="0"/>
              </a:rPr>
              <a:t>:</a:t>
            </a:r>
            <a:r>
              <a:rPr lang="en-GB" sz="1600" dirty="0">
                <a:solidFill>
                  <a:srgbClr val="000000"/>
                </a:solidFill>
                <a:effectLst/>
                <a:ea typeface="Calibri" panose="020F0502020204030204" pitchFamily="34" charset="0"/>
                <a:cs typeface="Arial" panose="020B0604020202020204" pitchFamily="34" charset="0"/>
              </a:rPr>
              <a:t> </a:t>
            </a:r>
            <a:r>
              <a:rPr lang="en-GB" sz="1600" dirty="0">
                <a:effectLst/>
                <a:ea typeface="Calibri" panose="020F0502020204030204" pitchFamily="34" charset="0"/>
                <a:cs typeface="Arial" panose="020B0604020202020204" pitchFamily="34" charset="0"/>
              </a:rPr>
              <a:t>actual spending for the third quarter of the 2022/23 financial year, amounted to R2.1 billion or 99.9 per cent, which was R100 000 slower than the projected spending of R2.1 billion. The variance of R100 000 </a:t>
            </a:r>
            <a:r>
              <a:rPr lang="en-GB" sz="1600" dirty="0">
                <a:solidFill>
                  <a:srgbClr val="000000"/>
                </a:solidFill>
                <a:effectLst/>
                <a:ea typeface="Calibri" panose="020F0502020204030204" pitchFamily="34" charset="0"/>
                <a:cs typeface="Arial" panose="020B0604020202020204" pitchFamily="34" charset="0"/>
              </a:rPr>
              <a:t>was mainly due to slow</a:t>
            </a:r>
            <a:r>
              <a:rPr lang="en-GB" sz="1600" dirty="0">
                <a:effectLst/>
                <a:ea typeface="Calibri" panose="020F0502020204030204" pitchFamily="34" charset="0"/>
                <a:cs typeface="Arial" panose="020B0604020202020204" pitchFamily="34" charset="0"/>
              </a:rPr>
              <a:t>er spending on compensation of employees (</a:t>
            </a:r>
            <a:r>
              <a:rPr lang="en-GB" sz="1600" dirty="0" err="1">
                <a:effectLst/>
                <a:ea typeface="Calibri" panose="020F0502020204030204" pitchFamily="34" charset="0"/>
                <a:cs typeface="Arial" panose="020B0604020202020204" pitchFamily="34" charset="0"/>
              </a:rPr>
              <a:t>CoE</a:t>
            </a:r>
            <a:r>
              <a:rPr lang="en-GB" sz="1600" dirty="0">
                <a:effectLst/>
                <a:ea typeface="Calibri" panose="020F0502020204030204" pitchFamily="34" charset="0"/>
                <a:cs typeface="Arial" panose="020B0604020202020204" pitchFamily="34" charset="0"/>
              </a:rPr>
              <a:t>), owing to delays in filling vacant posts for which the selection process is still ongoing.</a:t>
            </a:r>
          </a:p>
          <a:p>
            <a:pPr algn="just">
              <a:spcBef>
                <a:spcPts val="300"/>
              </a:spcBef>
              <a:spcAft>
                <a:spcPts val="300"/>
              </a:spcAft>
            </a:pPr>
            <a:r>
              <a:rPr lang="en-US" sz="1600" b="1" dirty="0" err="1">
                <a:effectLst/>
                <a:ea typeface="Calibri" panose="020F0502020204030204" pitchFamily="34" charset="0"/>
                <a:cs typeface="Arial" panose="020B0604020202020204" pitchFamily="34" charset="0"/>
              </a:rPr>
              <a:t>Programme</a:t>
            </a:r>
            <a:r>
              <a:rPr lang="en-US" sz="1600" b="1" dirty="0">
                <a:effectLst/>
                <a:ea typeface="Calibri" panose="020F0502020204030204" pitchFamily="34" charset="0"/>
                <a:cs typeface="Arial" panose="020B0604020202020204" pitchFamily="34" charset="0"/>
              </a:rPr>
              <a:t> 2: Agricultural Production, Biosecurity, and Natural Resources Management</a:t>
            </a:r>
            <a:r>
              <a:rPr lang="en-US" sz="1600" b="1" dirty="0">
                <a:ea typeface="Calibri" panose="020F0502020204030204" pitchFamily="34" charset="0"/>
                <a:cs typeface="Arial" panose="020B0604020202020204" pitchFamily="34" charset="0"/>
              </a:rPr>
              <a:t>:</a:t>
            </a:r>
            <a:r>
              <a:rPr lang="en-US" sz="1600" dirty="0">
                <a:effectLst/>
                <a:ea typeface="Calibri" panose="020F0502020204030204" pitchFamily="34" charset="0"/>
                <a:cs typeface="Arial" panose="020B0604020202020204" pitchFamily="34" charset="0"/>
              </a:rPr>
              <a:t> </a:t>
            </a:r>
            <a:r>
              <a:rPr lang="en-US" sz="1600" dirty="0">
                <a:ea typeface="Calibri" panose="020F0502020204030204" pitchFamily="34" charset="0"/>
                <a:cs typeface="Arial" panose="020B0604020202020204" pitchFamily="34" charset="0"/>
              </a:rPr>
              <a:t>Ac</a:t>
            </a:r>
            <a:r>
              <a:rPr lang="en-US" sz="1600" dirty="0">
                <a:effectLst/>
                <a:ea typeface="Calibri" panose="020F0502020204030204" pitchFamily="34" charset="0"/>
                <a:cs typeface="Arial" panose="020B0604020202020204" pitchFamily="34" charset="0"/>
              </a:rPr>
              <a:t>tual spending amounted to R2.1 billion or 102.3 per cent, which was R46.6 million or 2.3 per cent faster than the projected spending of R2 billion. The faster-than-projected spending was on goods and services due to procurement of vaccines to contain the spread of foot and mouth disease. </a:t>
            </a:r>
            <a:endParaRPr lang="en-ZA" sz="1600" dirty="0">
              <a:effectLst/>
              <a:ea typeface="Calibri" panose="020F0502020204030204" pitchFamily="34" charset="0"/>
              <a:cs typeface="Arial" panose="020B0604020202020204" pitchFamily="34" charset="0"/>
            </a:endParaRPr>
          </a:p>
          <a:p>
            <a:pPr algn="just">
              <a:spcBef>
                <a:spcPts val="300"/>
              </a:spcBef>
              <a:spcAft>
                <a:spcPts val="300"/>
              </a:spcAft>
            </a:pPr>
            <a:r>
              <a:rPr lang="en-GB" sz="1600" b="1" dirty="0">
                <a:effectLst/>
                <a:ea typeface="Calibri" panose="020F0502020204030204" pitchFamily="34" charset="0"/>
                <a:cs typeface="Arial" panose="020B0604020202020204" pitchFamily="34" charset="0"/>
              </a:rPr>
              <a:t>Programme 3: </a:t>
            </a:r>
            <a:r>
              <a:rPr lang="en-ZA" sz="1600" b="1" dirty="0">
                <a:effectLst/>
                <a:ea typeface="Calibri" panose="020F0502020204030204" pitchFamily="34" charset="0"/>
                <a:cs typeface="Arial" panose="020B0604020202020204" pitchFamily="34" charset="0"/>
              </a:rPr>
              <a:t>Food Security, Land Reform and Restitution</a:t>
            </a:r>
            <a:r>
              <a:rPr lang="en-GB" sz="1600" b="1" dirty="0">
                <a:ea typeface="Calibri" panose="020F0502020204030204" pitchFamily="34" charset="0"/>
                <a:cs typeface="Arial" panose="020B0604020202020204" pitchFamily="34" charset="0"/>
              </a:rPr>
              <a:t>: </a:t>
            </a:r>
            <a:r>
              <a:rPr lang="en-GB" sz="1600" dirty="0">
                <a:effectLst/>
                <a:ea typeface="Calibri" panose="020F0502020204030204" pitchFamily="34" charset="0"/>
                <a:cs typeface="Arial" panose="020B0604020202020204" pitchFamily="34" charset="0"/>
              </a:rPr>
              <a:t>actual spending was R5.8 billion or 93.2 per cent, which was R428.1 million or 6.8 per cent slower than the projected spending of </a:t>
            </a:r>
            <a:r>
              <a:rPr lang="en-GB" sz="1600" dirty="0" smtClean="0">
                <a:effectLst/>
                <a:ea typeface="Calibri" panose="020F0502020204030204" pitchFamily="34" charset="0"/>
                <a:cs typeface="Arial" panose="020B0604020202020204" pitchFamily="34" charset="0"/>
              </a:rPr>
              <a:t>R6.3 billion</a:t>
            </a:r>
            <a:r>
              <a:rPr lang="en-GB" sz="1600" dirty="0">
                <a:effectLst/>
                <a:ea typeface="Calibri" panose="020F0502020204030204" pitchFamily="34" charset="0"/>
                <a:cs typeface="Arial" panose="020B0604020202020204" pitchFamily="34" charset="0"/>
              </a:rPr>
              <a:t>. The slower-than-projected spending is mostly due to transfers to households relating to land settlements, owing to delays in finalising valuations by the Valuer General and high land prices.</a:t>
            </a:r>
            <a:endParaRPr lang="en-ZA" sz="1600" dirty="0">
              <a:effectLst/>
              <a:ea typeface="Calibri" panose="020F0502020204030204" pitchFamily="34" charset="0"/>
              <a:cs typeface="Arial" panose="020B0604020202020204" pitchFamily="34" charset="0"/>
            </a:endParaRPr>
          </a:p>
          <a:p>
            <a:pPr algn="just">
              <a:spcBef>
                <a:spcPts val="300"/>
              </a:spcBef>
              <a:spcAft>
                <a:spcPts val="300"/>
              </a:spcAft>
            </a:pPr>
            <a:r>
              <a:rPr lang="en-GB" sz="1600" b="1" dirty="0">
                <a:solidFill>
                  <a:srgbClr val="000000"/>
                </a:solidFill>
                <a:effectLst/>
                <a:ea typeface="Calibri" panose="020F0502020204030204" pitchFamily="34" charset="0"/>
                <a:cs typeface="Arial" panose="020B0604020202020204" pitchFamily="34" charset="0"/>
              </a:rPr>
              <a:t>Programme 4: </a:t>
            </a:r>
            <a:r>
              <a:rPr lang="en-ZA" sz="1600" b="1" dirty="0">
                <a:solidFill>
                  <a:srgbClr val="000000"/>
                </a:solidFill>
                <a:effectLst/>
                <a:ea typeface="Calibri" panose="020F0502020204030204" pitchFamily="34" charset="0"/>
                <a:cs typeface="Arial" panose="020B0604020202020204" pitchFamily="34" charset="0"/>
              </a:rPr>
              <a:t>Rural Development</a:t>
            </a:r>
            <a:r>
              <a:rPr lang="en-GB" sz="1600" b="1" dirty="0">
                <a:solidFill>
                  <a:srgbClr val="000000"/>
                </a:solidFill>
                <a:ea typeface="Calibri" panose="020F0502020204030204" pitchFamily="34" charset="0"/>
                <a:cs typeface="Arial" panose="020B0604020202020204" pitchFamily="34" charset="0"/>
              </a:rPr>
              <a:t>: </a:t>
            </a:r>
            <a:r>
              <a:rPr lang="en-GB" sz="1600" dirty="0">
                <a:effectLst/>
                <a:ea typeface="Calibri" panose="020F0502020204030204" pitchFamily="34" charset="0"/>
                <a:cs typeface="Arial" panose="020B0604020202020204" pitchFamily="34" charset="0"/>
              </a:rPr>
              <a:t>actual spending was R333.8 million or 84.8 per cent, which was R59.9 million or 15.2 per cent slower than the projected spending of R393.7 million. The slower spending was mainly on goods and services: contractors, resulting from the slow progress in the rural infrastructure development projects due to poor performance on completion of works of some projects.</a:t>
            </a:r>
          </a:p>
          <a:p>
            <a:endParaRPr lang="en-ZA" dirty="0"/>
          </a:p>
        </p:txBody>
      </p:sp>
    </p:spTree>
    <p:extLst>
      <p:ext uri="{BB962C8B-B14F-4D97-AF65-F5344CB8AC3E}">
        <p14:creationId xmlns:p14="http://schemas.microsoft.com/office/powerpoint/2010/main" val="6651099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spcBef>
                <a:spcPts val="300"/>
              </a:spcBef>
              <a:spcAft>
                <a:spcPts val="300"/>
              </a:spcAft>
            </a:pPr>
            <a:r>
              <a:rPr lang="en-US" sz="1600" b="1" dirty="0" err="1">
                <a:ea typeface="Calibri" panose="020F0502020204030204" pitchFamily="34" charset="0"/>
                <a:cs typeface="Arial" panose="020B0604020202020204" pitchFamily="34" charset="0"/>
              </a:rPr>
              <a:t>Programme</a:t>
            </a:r>
            <a:r>
              <a:rPr lang="en-US" sz="1600" b="1" dirty="0">
                <a:ea typeface="Calibri" panose="020F0502020204030204" pitchFamily="34" charset="0"/>
                <a:cs typeface="Arial" panose="020B0604020202020204" pitchFamily="34" charset="0"/>
              </a:rPr>
              <a:t> 5: Economic Development, Trade and Marketing:</a:t>
            </a:r>
            <a:r>
              <a:rPr lang="en-US" sz="1600" dirty="0">
                <a:ea typeface="Calibri" panose="020F0502020204030204" pitchFamily="34" charset="0"/>
                <a:cs typeface="Arial" panose="020B0604020202020204" pitchFamily="34" charset="0"/>
              </a:rPr>
              <a:t> actual spending was R513.6 million or 104.3 per cent, which was R21.3 million or 4.3 per cent faster than the projected spending of R492.3 million, largely emanating from the expenditure misallocation under the </a:t>
            </a:r>
            <a:r>
              <a:rPr lang="en-US" sz="1600" dirty="0" err="1">
                <a:ea typeface="Calibri" panose="020F0502020204030204" pitchFamily="34" charset="0"/>
                <a:cs typeface="Arial" panose="020B0604020202020204" pitchFamily="34" charset="0"/>
              </a:rPr>
              <a:t>programmes’</a:t>
            </a:r>
            <a:r>
              <a:rPr lang="en-US" sz="1600" dirty="0">
                <a:ea typeface="Calibri" panose="020F0502020204030204" pitchFamily="34" charset="0"/>
                <a:cs typeface="Arial" panose="020B0604020202020204" pitchFamily="34" charset="0"/>
              </a:rPr>
              <a:t> transfers and subsidies to other public corporations. This will be corrected by compiling the journals.</a:t>
            </a:r>
            <a:endParaRPr lang="en-ZA" sz="1600" dirty="0">
              <a:ea typeface="Calibri" panose="020F0502020204030204" pitchFamily="34" charset="0"/>
              <a:cs typeface="Arial" panose="020B0604020202020204" pitchFamily="34" charset="0"/>
            </a:endParaRPr>
          </a:p>
          <a:p>
            <a:pPr algn="just">
              <a:spcBef>
                <a:spcPts val="300"/>
              </a:spcBef>
              <a:spcAft>
                <a:spcPts val="300"/>
              </a:spcAft>
            </a:pPr>
            <a:r>
              <a:rPr lang="en-GB" sz="1600" b="1" dirty="0">
                <a:solidFill>
                  <a:srgbClr val="000000"/>
                </a:solidFill>
                <a:ea typeface="Calibri" panose="020F0502020204030204" pitchFamily="34" charset="0"/>
                <a:cs typeface="Arial" panose="020B0604020202020204" pitchFamily="34" charset="0"/>
              </a:rPr>
              <a:t>Programme 6: </a:t>
            </a:r>
            <a:r>
              <a:rPr lang="en-ZA" sz="1600" b="1" dirty="0">
                <a:solidFill>
                  <a:srgbClr val="000000"/>
                </a:solidFill>
                <a:ea typeface="Calibri" panose="020F0502020204030204" pitchFamily="34" charset="0"/>
                <a:cs typeface="Arial" panose="020B0604020202020204" pitchFamily="34" charset="0"/>
              </a:rPr>
              <a:t>Land Administration</a:t>
            </a:r>
            <a:r>
              <a:rPr lang="en-GB" sz="1600" b="1" dirty="0">
                <a:solidFill>
                  <a:srgbClr val="000000"/>
                </a:solidFill>
                <a:ea typeface="Calibri" panose="020F0502020204030204" pitchFamily="34" charset="0"/>
                <a:cs typeface="Arial" panose="020B0604020202020204" pitchFamily="34" charset="0"/>
              </a:rPr>
              <a:t>:</a:t>
            </a:r>
            <a:r>
              <a:rPr lang="en-GB" sz="1600" dirty="0">
                <a:solidFill>
                  <a:srgbClr val="000000"/>
                </a:solidFill>
                <a:ea typeface="Calibri" panose="020F0502020204030204" pitchFamily="34" charset="0"/>
                <a:cs typeface="Arial" panose="020B0604020202020204" pitchFamily="34" charset="0"/>
              </a:rPr>
              <a:t> </a:t>
            </a:r>
            <a:r>
              <a:rPr lang="en-GB" sz="1600" dirty="0">
                <a:ea typeface="Calibri" panose="020F0502020204030204" pitchFamily="34" charset="0"/>
                <a:cs typeface="Arial" panose="020B0604020202020204" pitchFamily="34" charset="0"/>
              </a:rPr>
              <a:t>actual spending was R441.3 million or 99.1 per cent, which was R4.2 million or 0.9 per cent slower than the projected spending of R445.5 million. The slower than projected spending was mainly due to slow spending on goods and services: contractors, resulting from the slow progress in the implementation of spatial planning and land use management projects. According to the department 41 projects that are at the implementation stage are being fast tracked, which could improve expenditure in the 4th quarter.</a:t>
            </a:r>
            <a:endParaRPr lang="en-ZA" sz="1600" dirty="0">
              <a:ea typeface="Calibri" panose="020F0502020204030204" pitchFamily="34" charset="0"/>
              <a:cs typeface="Arial" panose="020B0604020202020204" pitchFamily="34" charset="0"/>
            </a:endParaRPr>
          </a:p>
          <a:p>
            <a:pPr marL="0" indent="0" algn="just">
              <a:spcBef>
                <a:spcPts val="300"/>
              </a:spcBef>
              <a:spcAft>
                <a:spcPts val="300"/>
              </a:spcAft>
              <a:buNone/>
              <a:tabLst>
                <a:tab pos="90170" algn="l"/>
                <a:tab pos="6570980" algn="l"/>
              </a:tabLst>
            </a:pPr>
            <a:r>
              <a:rPr lang="en-GB" sz="1600" b="1" dirty="0">
                <a:ea typeface="Calibri" panose="020F0502020204030204" pitchFamily="34" charset="0"/>
              </a:rPr>
              <a:t>Covid-19 spending </a:t>
            </a:r>
            <a:endParaRPr lang="en-ZA" sz="1600" b="1" dirty="0">
              <a:ea typeface="Calibri" panose="020F0502020204030204" pitchFamily="34" charset="0"/>
            </a:endParaRPr>
          </a:p>
          <a:p>
            <a:pPr algn="just">
              <a:spcBef>
                <a:spcPts val="300"/>
              </a:spcBef>
              <a:spcAft>
                <a:spcPts val="300"/>
              </a:spcAft>
            </a:pPr>
            <a:r>
              <a:rPr lang="en-GB" sz="1600" dirty="0">
                <a:ea typeface="Calibri" panose="020F0502020204030204" pitchFamily="34" charset="0"/>
              </a:rPr>
              <a:t>The department has spent R1.5 million, mostly under Programme 1: Administration and Programme 3 :Food Security, Land Reform and Restitution. This spending was mainly on goods and services: consumable supplies for expenditure related to the procurement of washing and cleaning detergents.</a:t>
            </a:r>
            <a:endParaRPr lang="en-ZA" sz="1600" dirty="0">
              <a:ea typeface="Calibri" panose="020F0502020204030204" pitchFamily="34" charset="0"/>
            </a:endParaRPr>
          </a:p>
          <a:p>
            <a:endParaRPr lang="en-ZA" dirty="0"/>
          </a:p>
        </p:txBody>
      </p:sp>
      <p:sp>
        <p:nvSpPr>
          <p:cNvPr id="4" name="Title 1"/>
          <p:cNvSpPr>
            <a:spLocks noGrp="1"/>
          </p:cNvSpPr>
          <p:nvPr>
            <p:ph type="title"/>
          </p:nvPr>
        </p:nvSpPr>
        <p:spPr>
          <a:xfrm>
            <a:off x="288099" y="620038"/>
            <a:ext cx="8536487" cy="945715"/>
          </a:xfrm>
        </p:spPr>
        <p:txBody>
          <a:bodyPr>
            <a:normAutofit/>
          </a:bodyPr>
          <a:lstStyle/>
          <a:p>
            <a:r>
              <a:rPr lang="en-US" dirty="0"/>
              <a:t>VOTE 29: AGRICULTURE, LAND REFORM AND RURAL </a:t>
            </a:r>
            <a:r>
              <a:rPr lang="en-US" dirty="0" smtClean="0"/>
              <a:t>DEVELOPMENT (2)</a:t>
            </a:r>
            <a:endParaRPr lang="en-US" dirty="0"/>
          </a:p>
        </p:txBody>
      </p:sp>
    </p:spTree>
    <p:extLst>
      <p:ext uri="{BB962C8B-B14F-4D97-AF65-F5344CB8AC3E}">
        <p14:creationId xmlns:p14="http://schemas.microsoft.com/office/powerpoint/2010/main" val="2201718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VOTE 32: FORESTRY, FISHERIES AND THE ENVIRONMENT </a:t>
            </a:r>
          </a:p>
        </p:txBody>
      </p:sp>
      <p:sp>
        <p:nvSpPr>
          <p:cNvPr id="4" name="Content Placeholder 3"/>
          <p:cNvSpPr>
            <a:spLocks noGrp="1"/>
          </p:cNvSpPr>
          <p:nvPr>
            <p:ph idx="1"/>
          </p:nvPr>
        </p:nvSpPr>
        <p:spPr>
          <a:xfrm>
            <a:off x="288098" y="1840483"/>
            <a:ext cx="8536487" cy="4821665"/>
          </a:xfrm>
        </p:spPr>
        <p:txBody>
          <a:bodyPr>
            <a:noAutofit/>
          </a:bodyPr>
          <a:lstStyle/>
          <a:p>
            <a:pPr algn="just">
              <a:spcBef>
                <a:spcPts val="300"/>
              </a:spcBef>
              <a:spcAft>
                <a:spcPts val="300"/>
              </a:spcAft>
            </a:pPr>
            <a:r>
              <a:rPr lang="en-GB" sz="1600" b="1" dirty="0">
                <a:effectLst/>
                <a:ea typeface="Calibri" panose="020F0502020204030204" pitchFamily="34" charset="0"/>
                <a:cs typeface="Times New Roman" panose="02020603050405020304" pitchFamily="18" charset="0"/>
              </a:rPr>
              <a:t>Programme 1: Administration</a:t>
            </a:r>
            <a:r>
              <a:rPr lang="en-GB" sz="1600" dirty="0">
                <a:effectLst/>
                <a:ea typeface="Calibri" panose="020F0502020204030204" pitchFamily="34" charset="0"/>
                <a:cs typeface="Times New Roman" panose="02020603050405020304" pitchFamily="18" charset="0"/>
              </a:rPr>
              <a:t>: Actual expenditure for the third quarter amounted to </a:t>
            </a:r>
            <a:r>
              <a:rPr lang="en-GB" sz="1600" dirty="0" smtClean="0">
                <a:effectLst/>
                <a:ea typeface="Calibri" panose="020F0502020204030204" pitchFamily="34" charset="0"/>
                <a:cs typeface="Times New Roman" panose="02020603050405020304" pitchFamily="18" charset="0"/>
              </a:rPr>
              <a:t>R911.7 million </a:t>
            </a:r>
            <a:r>
              <a:rPr lang="en-GB" sz="1600" dirty="0">
                <a:effectLst/>
                <a:ea typeface="Calibri" panose="020F0502020204030204" pitchFamily="34" charset="0"/>
                <a:cs typeface="Times New Roman" panose="02020603050405020304" pitchFamily="18" charset="0"/>
              </a:rPr>
              <a:t>or 70.9 per cent of the programme’s available budget of R1.3 billion for the 2022/23, thus representing a variance of R10.6 million or 1.1 per cent slower than projected spending of R922.3 billion for the third quarter. The slower spending was primarily due to the late payment of invoices not received on time from the Department of Public Works and Infrastructure for office accommodation.</a:t>
            </a:r>
            <a:endParaRPr lang="en-ZA" sz="1600" dirty="0">
              <a:effectLst/>
              <a:ea typeface="Calibri" panose="020F0502020204030204" pitchFamily="34" charset="0"/>
              <a:cs typeface="Times New Roman" panose="02020603050405020304" pitchFamily="18" charset="0"/>
            </a:endParaRPr>
          </a:p>
          <a:p>
            <a:pPr algn="just">
              <a:spcBef>
                <a:spcPts val="300"/>
              </a:spcBef>
              <a:spcAft>
                <a:spcPts val="300"/>
              </a:spcAft>
            </a:pPr>
            <a:r>
              <a:rPr lang="en-GB" sz="1600" b="1" dirty="0">
                <a:effectLst/>
                <a:ea typeface="Calibri" panose="020F0502020204030204" pitchFamily="34" charset="0"/>
                <a:cs typeface="Times New Roman" panose="02020603050405020304" pitchFamily="18" charset="0"/>
              </a:rPr>
              <a:t>Programme 2: Regulatory Compliance and Sector Monitoring</a:t>
            </a:r>
            <a:r>
              <a:rPr lang="en-GB" sz="1600" dirty="0">
                <a:effectLst/>
                <a:ea typeface="Calibri" panose="020F0502020204030204" pitchFamily="34" charset="0"/>
                <a:cs typeface="Times New Roman" panose="02020603050405020304" pitchFamily="18" charset="0"/>
              </a:rPr>
              <a:t>: Actual expenditure for the third quarter amounted to R182.8 million or 80.6 per cent of the programme’s available budget of R226.8 million for 2022/23. Actual spending was R10.8 million or 6.3 per cent higher than the projected spending of R172.1 million for the third quarter. The higher than projected spending was due to salary adjustments and pay progression/grade progression as well as state attorney invoices that were higher than expected.</a:t>
            </a:r>
            <a:endParaRPr lang="en-ZA" sz="1600" dirty="0">
              <a:effectLst/>
              <a:ea typeface="Calibri" panose="020F0502020204030204" pitchFamily="34" charset="0"/>
              <a:cs typeface="Times New Roman" panose="02020603050405020304" pitchFamily="18" charset="0"/>
            </a:endParaRPr>
          </a:p>
          <a:p>
            <a:pPr algn="just">
              <a:spcBef>
                <a:spcPts val="300"/>
              </a:spcBef>
              <a:spcAft>
                <a:spcPts val="300"/>
              </a:spcAft>
            </a:pPr>
            <a:r>
              <a:rPr lang="en-GB" sz="1600" b="1" dirty="0">
                <a:effectLst/>
                <a:ea typeface="Calibri" panose="020F0502020204030204" pitchFamily="34" charset="0"/>
                <a:cs typeface="Times New Roman" panose="02020603050405020304" pitchFamily="18" charset="0"/>
              </a:rPr>
              <a:t>Programme 3: Oceans and Coasts</a:t>
            </a:r>
            <a:r>
              <a:rPr lang="en-GB" sz="1600" dirty="0">
                <a:effectLst/>
                <a:ea typeface="Calibri" panose="020F0502020204030204" pitchFamily="34" charset="0"/>
                <a:cs typeface="Times New Roman" panose="02020603050405020304" pitchFamily="18" charset="0"/>
              </a:rPr>
              <a:t>: Actual expenditure for the third quarter amounted to </a:t>
            </a:r>
            <a:r>
              <a:rPr lang="en-GB" sz="1600" dirty="0" smtClean="0">
                <a:effectLst/>
                <a:ea typeface="Calibri" panose="020F0502020204030204" pitchFamily="34" charset="0"/>
                <a:cs typeface="Times New Roman" panose="02020603050405020304" pitchFamily="18" charset="0"/>
              </a:rPr>
              <a:t>R375.9 million </a:t>
            </a:r>
            <a:r>
              <a:rPr lang="en-GB" sz="1600" dirty="0">
                <a:effectLst/>
                <a:ea typeface="Calibri" panose="020F0502020204030204" pitchFamily="34" charset="0"/>
                <a:cs typeface="Times New Roman" panose="02020603050405020304" pitchFamily="18" charset="0"/>
              </a:rPr>
              <a:t>or 74.8 per cent of the programme’s available budget of R502.5 million for 2022/23. Actual spending was R31.5 million or 7.7 per cent slower than projected spending of R407.4 million for the third quarter. The slower than projected spending was due to late payment of invoices for the operation and manning of the vessels, as a result of invoices that were received late from service providers.</a:t>
            </a:r>
            <a:endParaRPr lang="en-ZA" sz="1600" dirty="0">
              <a:effectLst/>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30181427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spcBef>
                <a:spcPts val="300"/>
              </a:spcBef>
              <a:spcAft>
                <a:spcPts val="300"/>
              </a:spcAft>
            </a:pPr>
            <a:r>
              <a:rPr lang="en-GB" sz="1600" b="1" dirty="0">
                <a:ea typeface="Calibri" panose="020F0502020204030204" pitchFamily="34" charset="0"/>
                <a:cs typeface="Times New Roman" panose="02020603050405020304" pitchFamily="18" charset="0"/>
              </a:rPr>
              <a:t>Programme 4: Climate Change, Air Quality and Sustainable Development</a:t>
            </a:r>
            <a:r>
              <a:rPr lang="en-GB" sz="1600" dirty="0">
                <a:ea typeface="Calibri" panose="020F0502020204030204" pitchFamily="34" charset="0"/>
                <a:cs typeface="Times New Roman" panose="02020603050405020304" pitchFamily="18" charset="0"/>
              </a:rPr>
              <a:t>: Actual expenditure for the third quarter amounted to R516.1 million or 78.4 per cent of the programme’s available budget of R658.4 million. Spending was R97.3 million or 23.2 per cent higher than projected spending of R418.8 million for the third quarter. The higher spending was mainly due to unplanned claims by international organs members for Global Environment Fund, United Nations affiliation contributions and the conversion of the South African Weather Services funding from capital to operation expenditure</a:t>
            </a:r>
            <a:r>
              <a:rPr lang="en-GB" sz="1600" dirty="0" smtClean="0">
                <a:ea typeface="Calibri" panose="020F0502020204030204" pitchFamily="34" charset="0"/>
                <a:cs typeface="Times New Roman" panose="02020603050405020304" pitchFamily="18" charset="0"/>
              </a:rPr>
              <a:t>.</a:t>
            </a:r>
          </a:p>
          <a:p>
            <a:pPr algn="just">
              <a:spcBef>
                <a:spcPts val="300"/>
              </a:spcBef>
              <a:spcAft>
                <a:spcPts val="300"/>
              </a:spcAft>
            </a:pPr>
            <a:r>
              <a:rPr lang="en-GB" sz="1600" b="1" dirty="0">
                <a:ea typeface="Calibri" panose="020F0502020204030204" pitchFamily="34" charset="0"/>
                <a:cs typeface="Times New Roman" panose="02020603050405020304" pitchFamily="18" charset="0"/>
              </a:rPr>
              <a:t>Programme 5: Biodiversity and Conservation</a:t>
            </a:r>
            <a:r>
              <a:rPr lang="en-GB" sz="1600" dirty="0">
                <a:ea typeface="Calibri" panose="020F0502020204030204" pitchFamily="34" charset="0"/>
                <a:cs typeface="Times New Roman" panose="02020603050405020304" pitchFamily="18" charset="0"/>
              </a:rPr>
              <a:t>: Actual expenditure for the third quarter amounted to R959.8 million or 77.5 per cent of the programme’s available budget of R1.2 billion for 2022/23. Actual spending was R19 million or 2 per cent higher than the projected spending of R940.8 million for the third quarter. The higher than anticipated spending was due to higher transfer payment to </a:t>
            </a:r>
            <a:r>
              <a:rPr lang="en-GB" sz="1600" dirty="0" err="1">
                <a:ea typeface="Calibri" panose="020F0502020204030204" pitchFamily="34" charset="0"/>
                <a:cs typeface="Times New Roman" panose="02020603050405020304" pitchFamily="18" charset="0"/>
              </a:rPr>
              <a:t>ISimangaliso</a:t>
            </a:r>
            <a:r>
              <a:rPr lang="en-GB" sz="1600" dirty="0">
                <a:ea typeface="Calibri" panose="020F0502020204030204" pitchFamily="34" charset="0"/>
                <a:cs typeface="Times New Roman" panose="02020603050405020304" pitchFamily="18" charset="0"/>
              </a:rPr>
              <a:t>, SANBI and </a:t>
            </a:r>
            <a:r>
              <a:rPr lang="en-GB" sz="1600" dirty="0" err="1">
                <a:ea typeface="Calibri" panose="020F0502020204030204" pitchFamily="34" charset="0"/>
                <a:cs typeface="Times New Roman" panose="02020603050405020304" pitchFamily="18" charset="0"/>
              </a:rPr>
              <a:t>SANParks</a:t>
            </a:r>
            <a:r>
              <a:rPr lang="en-GB" sz="1600" dirty="0">
                <a:ea typeface="Calibri" panose="020F0502020204030204" pitchFamily="34" charset="0"/>
                <a:cs typeface="Times New Roman" panose="02020603050405020304" pitchFamily="18" charset="0"/>
              </a:rPr>
              <a:t> resulting from </a:t>
            </a:r>
            <a:r>
              <a:rPr lang="en-GB" sz="1600" dirty="0" err="1">
                <a:ea typeface="Calibri" panose="020F0502020204030204" pitchFamily="34" charset="0"/>
                <a:cs typeface="Times New Roman" panose="02020603050405020304" pitchFamily="18" charset="0"/>
              </a:rPr>
              <a:t>virements</a:t>
            </a:r>
            <a:r>
              <a:rPr lang="en-GB" sz="1600" dirty="0">
                <a:ea typeface="Calibri" panose="020F0502020204030204" pitchFamily="34" charset="0"/>
                <a:cs typeface="Times New Roman" panose="02020603050405020304" pitchFamily="18" charset="0"/>
              </a:rPr>
              <a:t> approval.</a:t>
            </a:r>
          </a:p>
          <a:p>
            <a:pPr algn="just">
              <a:spcBef>
                <a:spcPts val="300"/>
              </a:spcBef>
              <a:spcAft>
                <a:spcPts val="300"/>
              </a:spcAft>
            </a:pPr>
            <a:r>
              <a:rPr lang="en-GB" sz="1600" b="1" dirty="0" smtClean="0">
                <a:ea typeface="Calibri" panose="020F0502020204030204" pitchFamily="34" charset="0"/>
                <a:cs typeface="Times New Roman" panose="02020603050405020304" pitchFamily="18" charset="0"/>
              </a:rPr>
              <a:t>Programme </a:t>
            </a:r>
            <a:r>
              <a:rPr lang="en-GB" sz="1600" b="1" dirty="0">
                <a:ea typeface="Calibri" panose="020F0502020204030204" pitchFamily="34" charset="0"/>
                <a:cs typeface="Times New Roman" panose="02020603050405020304" pitchFamily="18" charset="0"/>
              </a:rPr>
              <a:t>6: Environmental Programmes</a:t>
            </a:r>
            <a:r>
              <a:rPr lang="en-GB" sz="1600" dirty="0">
                <a:ea typeface="Calibri" panose="020F0502020204030204" pitchFamily="34" charset="0"/>
                <a:cs typeface="Times New Roman" panose="02020603050405020304" pitchFamily="18" charset="0"/>
              </a:rPr>
              <a:t>: </a:t>
            </a:r>
            <a:r>
              <a:rPr lang="en-GB" sz="1600" dirty="0">
                <a:cs typeface="Times New Roman" panose="02020603050405020304" pitchFamily="18" charset="0"/>
              </a:rPr>
              <a:t>Actual expenditure for the third quarter amounted</a:t>
            </a:r>
            <a:br>
              <a:rPr lang="en-GB" sz="1600" dirty="0">
                <a:cs typeface="Times New Roman" panose="02020603050405020304" pitchFamily="18" charset="0"/>
              </a:rPr>
            </a:br>
            <a:r>
              <a:rPr lang="en-GB" sz="1600" dirty="0">
                <a:cs typeface="Times New Roman" panose="02020603050405020304" pitchFamily="18" charset="0"/>
              </a:rPr>
              <a:t>to R2.2 billion or 68.4 per cent of the programme’s total available budget of R3.2 billion for 2022/23. Actual spending was R165 million or 8.1 per cent higher than projected spending of </a:t>
            </a:r>
            <a:r>
              <a:rPr lang="en-GB" sz="1600" dirty="0" smtClean="0">
                <a:cs typeface="Times New Roman" panose="02020603050405020304" pitchFamily="18" charset="0"/>
              </a:rPr>
              <a:t>R2.1 billion </a:t>
            </a:r>
            <a:r>
              <a:rPr lang="en-GB" sz="1600" dirty="0">
                <a:cs typeface="Times New Roman" panose="02020603050405020304" pitchFamily="18" charset="0"/>
              </a:rPr>
              <a:t>for the third quarter. The higher than projected spending was mainly due to increase in transfer payments to public entities contracted for implementation EPWP projects</a:t>
            </a:r>
            <a:r>
              <a:rPr lang="en-GB" sz="1600" dirty="0" smtClean="0">
                <a:cs typeface="Times New Roman" panose="02020603050405020304" pitchFamily="18" charset="0"/>
              </a:rPr>
              <a:t>.</a:t>
            </a:r>
            <a:endParaRPr lang="en-ZA" sz="1600" dirty="0" smtClean="0">
              <a:cs typeface="Times New Roman" panose="02020603050405020304" pitchFamily="18" charset="0"/>
            </a:endParaRPr>
          </a:p>
          <a:p>
            <a:pPr algn="just">
              <a:spcBef>
                <a:spcPts val="300"/>
              </a:spcBef>
              <a:spcAft>
                <a:spcPts val="300"/>
              </a:spcAft>
            </a:pPr>
            <a:r>
              <a:rPr lang="en-GB" sz="1600" dirty="0" smtClean="0">
                <a:ea typeface="Calibri" panose="020F0502020204030204" pitchFamily="34" charset="0"/>
                <a:cs typeface="Times New Roman" panose="02020603050405020304" pitchFamily="18" charset="0"/>
              </a:rPr>
              <a:t>The department shifted funds from goods and services (earmarked for EPWP projects), to transfers and subsidies, which resulted in the department spending higher than projected spending in quarter 3. These shifts were processed without approval of the National Treasury, in contravention of Treasury Regulation 6.3.1.</a:t>
            </a:r>
          </a:p>
          <a:p>
            <a:pPr algn="just">
              <a:spcBef>
                <a:spcPts val="300"/>
              </a:spcBef>
              <a:spcAft>
                <a:spcPts val="300"/>
              </a:spcAft>
            </a:pPr>
            <a:endParaRPr lang="en-ZA" sz="1600" dirty="0">
              <a:ea typeface="Calibri" panose="020F0502020204030204" pitchFamily="34" charset="0"/>
              <a:cs typeface="Times New Roman" panose="02020603050405020304" pitchFamily="18" charset="0"/>
            </a:endParaRPr>
          </a:p>
          <a:p>
            <a:endParaRPr lang="en-ZA" dirty="0"/>
          </a:p>
        </p:txBody>
      </p:sp>
      <p:sp>
        <p:nvSpPr>
          <p:cNvPr id="4" name="Title 1"/>
          <p:cNvSpPr>
            <a:spLocks noGrp="1"/>
          </p:cNvSpPr>
          <p:nvPr>
            <p:ph type="title"/>
          </p:nvPr>
        </p:nvSpPr>
        <p:spPr>
          <a:xfrm>
            <a:off x="288099" y="620038"/>
            <a:ext cx="8536487" cy="945715"/>
          </a:xfrm>
        </p:spPr>
        <p:txBody>
          <a:bodyPr>
            <a:normAutofit/>
          </a:bodyPr>
          <a:lstStyle/>
          <a:p>
            <a:r>
              <a:rPr lang="en-US" dirty="0"/>
              <a:t>VOTE 32: FORESTRY, FISHERIES AND THE ENVIRONMENT </a:t>
            </a:r>
            <a:r>
              <a:rPr lang="en-US" dirty="0" smtClean="0"/>
              <a:t> (2)</a:t>
            </a:r>
            <a:endParaRPr lang="en-US" dirty="0"/>
          </a:p>
        </p:txBody>
      </p:sp>
    </p:spTree>
    <p:extLst>
      <p:ext uri="{BB962C8B-B14F-4D97-AF65-F5344CB8AC3E}">
        <p14:creationId xmlns:p14="http://schemas.microsoft.com/office/powerpoint/2010/main" val="15982956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VOTE 32: FORESTRY, FISHERIES AND THE </a:t>
            </a:r>
            <a:r>
              <a:rPr lang="en-US" dirty="0" smtClean="0"/>
              <a:t>ENVIRONMENT (3) </a:t>
            </a:r>
            <a:endParaRPr lang="en-US" dirty="0"/>
          </a:p>
        </p:txBody>
      </p:sp>
      <p:sp>
        <p:nvSpPr>
          <p:cNvPr id="4" name="Content Placeholder 3"/>
          <p:cNvSpPr>
            <a:spLocks noGrp="1"/>
          </p:cNvSpPr>
          <p:nvPr>
            <p:ph idx="1"/>
          </p:nvPr>
        </p:nvSpPr>
        <p:spPr>
          <a:xfrm>
            <a:off x="288099" y="1565753"/>
            <a:ext cx="8536487" cy="4821665"/>
          </a:xfrm>
        </p:spPr>
        <p:txBody>
          <a:bodyPr>
            <a:noAutofit/>
          </a:bodyPr>
          <a:lstStyle/>
          <a:p>
            <a:pPr algn="just">
              <a:spcBef>
                <a:spcPts val="300"/>
              </a:spcBef>
              <a:spcAft>
                <a:spcPts val="300"/>
              </a:spcAft>
            </a:pPr>
            <a:r>
              <a:rPr lang="en-GB" sz="1600" b="1" dirty="0" smtClean="0">
                <a:effectLst/>
                <a:ea typeface="Calibri" panose="020F0502020204030204" pitchFamily="34" charset="0"/>
                <a:cs typeface="Times New Roman" panose="02020603050405020304" pitchFamily="18" charset="0"/>
              </a:rPr>
              <a:t>Programme </a:t>
            </a:r>
            <a:r>
              <a:rPr lang="en-GB" sz="1600" b="1" dirty="0">
                <a:effectLst/>
                <a:ea typeface="Calibri" panose="020F0502020204030204" pitchFamily="34" charset="0"/>
                <a:cs typeface="Times New Roman" panose="02020603050405020304" pitchFamily="18" charset="0"/>
              </a:rPr>
              <a:t>7: Chemicals and Waste Management</a:t>
            </a:r>
            <a:r>
              <a:rPr lang="en-GB" sz="1600" dirty="0">
                <a:effectLst/>
                <a:ea typeface="Calibri" panose="020F0502020204030204" pitchFamily="34" charset="0"/>
                <a:cs typeface="Times New Roman" panose="02020603050405020304" pitchFamily="18" charset="0"/>
              </a:rPr>
              <a:t>: Actual expenditure for the third quarter amounted to R426 million or 68.7 per cent of the programme’s available budget of R620.4 million for 2022/23. Actual spending was R61.8 million or 17 per cent higher than projected spending of R364.2 million for the third quarter, mainly due to payments that were made later than projected, which was a result of signing of service level agreements with the recycling enterprise and tyre depots which were planned to be concluded in second quarter but were not finalised leading to more than projected spending for third quarter</a:t>
            </a:r>
            <a:r>
              <a:rPr lang="en-GB" sz="1600" dirty="0" smtClean="0">
                <a:effectLst/>
                <a:ea typeface="Calibri" panose="020F0502020204030204" pitchFamily="34" charset="0"/>
                <a:cs typeface="Times New Roman" panose="02020603050405020304" pitchFamily="18" charset="0"/>
              </a:rPr>
              <a:t>.</a:t>
            </a:r>
          </a:p>
          <a:p>
            <a:pPr algn="just">
              <a:spcBef>
                <a:spcPts val="300"/>
              </a:spcBef>
              <a:spcAft>
                <a:spcPts val="300"/>
              </a:spcAft>
              <a:tabLst>
                <a:tab pos="90170" algn="l"/>
                <a:tab pos="6570980" algn="l"/>
              </a:tabLst>
            </a:pPr>
            <a:r>
              <a:rPr lang="en-GB" sz="1600" b="1" dirty="0">
                <a:ea typeface="Calibri" panose="020F0502020204030204" pitchFamily="34" charset="0"/>
                <a:cs typeface="Times New Roman" panose="02020603050405020304" pitchFamily="18" charset="0"/>
              </a:rPr>
              <a:t>Programme 8: Forestry Management</a:t>
            </a:r>
            <a:r>
              <a:rPr lang="en-GB" sz="1600" dirty="0">
                <a:ea typeface="Calibri" panose="020F0502020204030204" pitchFamily="34" charset="0"/>
                <a:cs typeface="Times New Roman" panose="02020603050405020304" pitchFamily="18" charset="0"/>
              </a:rPr>
              <a:t>:</a:t>
            </a:r>
            <a:r>
              <a:rPr lang="en-GB" sz="1600" b="1" dirty="0">
                <a:ea typeface="Calibri" panose="020F0502020204030204" pitchFamily="34" charset="0"/>
              </a:rPr>
              <a:t> </a:t>
            </a:r>
            <a:r>
              <a:rPr lang="en-GB" sz="1600" dirty="0">
                <a:ea typeface="Calibri" panose="020F0502020204030204" pitchFamily="34" charset="0"/>
              </a:rPr>
              <a:t>Actual expenditure for the third quarter amounted to R433.7 million or 65.3 per cent of the programme’s total available budget of R664 million 2022/23. Actual spending was R10.6 million or 2.5 per cent higher than projected spending of R423.1 million for the third quarter. The higher than projected spending mainly due to</a:t>
            </a:r>
            <a:r>
              <a:rPr lang="en-GB" sz="1600" dirty="0">
                <a:ea typeface="Calibri" panose="020F0502020204030204" pitchFamily="34" charset="0"/>
                <a:cs typeface="Times New Roman" panose="02020603050405020304" pitchFamily="18" charset="0"/>
              </a:rPr>
              <a:t> higher expenditure for maintenance of trees and other agricultural products in quarter 3, as a result of late signing of service level agreements for EPWP projects. </a:t>
            </a:r>
            <a:endParaRPr lang="en-ZA" sz="1600" b="1" dirty="0">
              <a:ea typeface="Calibri" panose="020F0502020204030204" pitchFamily="34" charset="0"/>
            </a:endParaRPr>
          </a:p>
          <a:p>
            <a:pPr algn="just">
              <a:spcBef>
                <a:spcPts val="300"/>
              </a:spcBef>
              <a:spcAft>
                <a:spcPts val="300"/>
              </a:spcAft>
            </a:pPr>
            <a:r>
              <a:rPr lang="en-GB" sz="1600" b="1" dirty="0">
                <a:ea typeface="Calibri" panose="020F0502020204030204" pitchFamily="34" charset="0"/>
                <a:cs typeface="Times New Roman" panose="02020603050405020304" pitchFamily="18" charset="0"/>
              </a:rPr>
              <a:t>Programme 9: Fisheries Management</a:t>
            </a:r>
            <a:r>
              <a:rPr lang="en-GB" sz="1600" dirty="0">
                <a:ea typeface="Calibri" panose="020F0502020204030204" pitchFamily="34" charset="0"/>
                <a:cs typeface="Times New Roman" panose="02020603050405020304" pitchFamily="18" charset="0"/>
              </a:rPr>
              <a:t>: Actual expenditure for the third quarter amounted to R480.5 million or 86.6 per cent of the programme’s total available budget of R554.7 million for the financial year. Actual spending was R24.2 million or 5.3 per cent higher than projected spending of R456.2 million for the third quarter. The higher than projected spending was mainly due to higher salary costs resulting from the fisheries function shift and higher travelling costs.</a:t>
            </a:r>
            <a:endParaRPr lang="en-ZA" sz="1600" dirty="0">
              <a:ea typeface="Calibri" panose="020F0502020204030204" pitchFamily="34" charset="0"/>
              <a:cs typeface="Times New Roman" panose="02020603050405020304" pitchFamily="18" charset="0"/>
            </a:endParaRPr>
          </a:p>
          <a:p>
            <a:pPr>
              <a:spcBef>
                <a:spcPts val="300"/>
              </a:spcBef>
              <a:spcAft>
                <a:spcPts val="300"/>
              </a:spcAft>
              <a:tabLst>
                <a:tab pos="90170" algn="l"/>
                <a:tab pos="6570980" algn="l"/>
              </a:tabLst>
            </a:pPr>
            <a:r>
              <a:rPr lang="en-GB" sz="1600" b="1" dirty="0">
                <a:cs typeface="Times New Roman" panose="02020603050405020304" pitchFamily="18" charset="0"/>
              </a:rPr>
              <a:t>Covid-19 spending.</a:t>
            </a:r>
            <a:endParaRPr lang="en-ZA" sz="1600" b="1" dirty="0">
              <a:cs typeface="Times New Roman" panose="02020603050405020304" pitchFamily="18" charset="0"/>
            </a:endParaRPr>
          </a:p>
          <a:p>
            <a:pPr marL="358775" lvl="1" indent="-179388" algn="just">
              <a:spcBef>
                <a:spcPts val="300"/>
              </a:spcBef>
              <a:spcAft>
                <a:spcPts val="300"/>
              </a:spcAft>
              <a:buFont typeface="Arial" panose="020B0604020202020204" pitchFamily="34" charset="0"/>
              <a:buChar char="‒"/>
            </a:pPr>
            <a:r>
              <a:rPr lang="en-GB" sz="1600" dirty="0">
                <a:cs typeface="Times New Roman" panose="02020603050405020304" pitchFamily="18" charset="0"/>
              </a:rPr>
              <a:t>COVID-19 spending in quarter 3 was R300 thousand for the procurement of personal protective equipment (PPE) and periodic disinfection of the head office building. </a:t>
            </a:r>
            <a:endParaRPr lang="en-ZA" sz="1600" dirty="0">
              <a:cs typeface="Times New Roman" panose="02020603050405020304" pitchFamily="18" charset="0"/>
            </a:endParaRPr>
          </a:p>
          <a:p>
            <a:pPr algn="just">
              <a:spcBef>
                <a:spcPts val="300"/>
              </a:spcBef>
              <a:spcAft>
                <a:spcPts val="300"/>
              </a:spcAft>
            </a:pPr>
            <a:endParaRPr lang="en-ZA" sz="1600" dirty="0">
              <a:effectLst/>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1991173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VOTE 35: SCIENCE AND INNOVATION</a:t>
            </a:r>
          </a:p>
        </p:txBody>
      </p:sp>
      <p:sp>
        <p:nvSpPr>
          <p:cNvPr id="4" name="Content Placeholder 3"/>
          <p:cNvSpPr>
            <a:spLocks noGrp="1"/>
          </p:cNvSpPr>
          <p:nvPr>
            <p:ph idx="1"/>
          </p:nvPr>
        </p:nvSpPr>
        <p:spPr>
          <a:xfrm>
            <a:off x="288099" y="1798729"/>
            <a:ext cx="8536487" cy="4821665"/>
          </a:xfrm>
        </p:spPr>
        <p:txBody>
          <a:bodyPr>
            <a:noAutofit/>
          </a:bodyPr>
          <a:lstStyle/>
          <a:p>
            <a:pPr algn="just">
              <a:spcBef>
                <a:spcPts val="300"/>
              </a:spcBef>
              <a:spcAft>
                <a:spcPts val="300"/>
              </a:spcAft>
              <a:tabLst>
                <a:tab pos="90170" algn="l"/>
                <a:tab pos="6570980" algn="l"/>
              </a:tabLst>
            </a:pPr>
            <a:r>
              <a:rPr lang="en-GB" sz="1600" b="1" dirty="0">
                <a:effectLst/>
                <a:latin typeface="+mj-lt"/>
                <a:ea typeface="Calibri" panose="020F0502020204030204" pitchFamily="34" charset="0"/>
              </a:rPr>
              <a:t>Programme 1: Administration:</a:t>
            </a:r>
            <a:r>
              <a:rPr lang="en-ZA" sz="1600" dirty="0">
                <a:effectLst/>
                <a:latin typeface="+mj-lt"/>
                <a:ea typeface="Calibri" panose="020F0502020204030204" pitchFamily="34" charset="0"/>
              </a:rPr>
              <a:t>Actual spending was R260.3 million of the projected expenditure of R247.6 million indicating a variance of R12.7 million or 5.1 per cent higher than the projected spending. The variance was due to payments that were made later than projected, which was a result of delays in receiving invoices from service providers, included are invoices for the computer services from the State Information Technology Agency (SITA), invoices for the advertised tenders and invoices for upgrading projects.</a:t>
            </a:r>
            <a:endParaRPr lang="en-ZA" sz="1600" b="1" dirty="0">
              <a:effectLst/>
              <a:latin typeface="+mj-lt"/>
              <a:ea typeface="Calibri" panose="020F0502020204030204" pitchFamily="34" charset="0"/>
            </a:endParaRPr>
          </a:p>
          <a:p>
            <a:pPr algn="just">
              <a:spcBef>
                <a:spcPts val="300"/>
              </a:spcBef>
              <a:spcAft>
                <a:spcPts val="300"/>
              </a:spcAft>
              <a:tabLst>
                <a:tab pos="90170" algn="l"/>
                <a:tab pos="6570980" algn="l"/>
              </a:tabLst>
            </a:pPr>
            <a:r>
              <a:rPr lang="en-GB" sz="1600" b="1" dirty="0">
                <a:effectLst/>
                <a:latin typeface="+mj-lt"/>
                <a:ea typeface="Calibri" panose="020F0502020204030204" pitchFamily="34" charset="0"/>
              </a:rPr>
              <a:t>Programme 2: Technology Innovation:</a:t>
            </a:r>
            <a:r>
              <a:rPr lang="en-GB" sz="1600" b="0" dirty="0">
                <a:effectLst/>
                <a:latin typeface="+mj-lt"/>
                <a:ea typeface="Calibri" panose="020F0502020204030204" pitchFamily="34" charset="0"/>
              </a:rPr>
              <a:t> Actual spending was R1.1 billion of the projected expenditure of R1.05 billion indicating a variance of R51.4 million or 4.9 per cent higher than projected spending. The variance was primarily on transfers and subsidies due to delayed payments for projects, as a result of pending progress reports from the project implementing entities. These include payments for Agricultural Bio-Economy Innovation project to Technology Innovation Agency (TIA) and for Nanotechnology Innovation centre project to Council Science and Industrial Research (CSIR).</a:t>
            </a:r>
            <a:endParaRPr lang="en-ZA" sz="1600" b="1" dirty="0">
              <a:effectLst/>
              <a:latin typeface="+mj-lt"/>
              <a:ea typeface="Calibri" panose="020F0502020204030204" pitchFamily="34" charset="0"/>
            </a:endParaRPr>
          </a:p>
          <a:p>
            <a:pPr algn="just">
              <a:spcBef>
                <a:spcPts val="300"/>
              </a:spcBef>
              <a:spcAft>
                <a:spcPts val="300"/>
              </a:spcAft>
              <a:tabLst>
                <a:tab pos="90170" algn="l"/>
                <a:tab pos="6570980" algn="l"/>
              </a:tabLst>
            </a:pPr>
            <a:r>
              <a:rPr lang="en-GB" sz="1600" b="1" dirty="0">
                <a:effectLst/>
                <a:latin typeface="+mj-lt"/>
                <a:ea typeface="Calibri" panose="020F0502020204030204" pitchFamily="34" charset="0"/>
              </a:rPr>
              <a:t>Programme 3: International Cooperation and Resources:</a:t>
            </a:r>
            <a:r>
              <a:rPr lang="en-GB" sz="1600" b="0" dirty="0">
                <a:effectLst/>
                <a:latin typeface="+mj-lt"/>
                <a:ea typeface="Calibri" panose="020F0502020204030204" pitchFamily="34" charset="0"/>
              </a:rPr>
              <a:t> Actual spending was R100.9 million of the projected expenditure of R80.9 million indicating a variance of R20 million or 24.7 per cent higher than the projected spending. The variance was primarily on transfers and subsidies due to payments made later than projected following administrative delays in the second quarter. These higher than anticipated payments included membership fees to the International Atomic Energy Agency and the trust fund to the World Meteorological Organization.</a:t>
            </a:r>
            <a:endParaRPr lang="en-ZA" sz="1600" b="1" dirty="0">
              <a:effectLst/>
              <a:latin typeface="+mj-lt"/>
              <a:ea typeface="Calibri" panose="020F0502020204030204" pitchFamily="34" charset="0"/>
            </a:endParaRPr>
          </a:p>
          <a:p>
            <a:endParaRPr lang="en-ZA" dirty="0"/>
          </a:p>
        </p:txBody>
      </p:sp>
    </p:spTree>
    <p:extLst>
      <p:ext uri="{BB962C8B-B14F-4D97-AF65-F5344CB8AC3E}">
        <p14:creationId xmlns:p14="http://schemas.microsoft.com/office/powerpoint/2010/main" val="1548380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78C8A4-6E10-A90D-4924-C7193873F8A0}"/>
              </a:ext>
            </a:extLst>
          </p:cNvPr>
          <p:cNvSpPr>
            <a:spLocks noGrp="1"/>
          </p:cNvSpPr>
          <p:nvPr>
            <p:ph idx="1"/>
          </p:nvPr>
        </p:nvSpPr>
        <p:spPr>
          <a:xfrm>
            <a:off x="288000" y="1439716"/>
            <a:ext cx="8536487" cy="4821665"/>
          </a:xfrm>
        </p:spPr>
        <p:txBody>
          <a:bodyPr>
            <a:noAutofit/>
          </a:bodyPr>
          <a:lstStyle/>
          <a:p>
            <a:pPr marL="0" lvl="0" indent="0" algn="just">
              <a:spcBef>
                <a:spcPts val="300"/>
              </a:spcBef>
              <a:spcAft>
                <a:spcPts val="300"/>
              </a:spcAft>
              <a:buNone/>
              <a:defRPr/>
            </a:pPr>
            <a:r>
              <a:rPr lang="en-GB" sz="1600" b="1" dirty="0">
                <a:solidFill>
                  <a:prstClr val="black"/>
                </a:solidFill>
                <a:latin typeface="+mj-lt"/>
                <a:cs typeface="Arial" panose="020B0604020202020204" pitchFamily="34" charset="0"/>
              </a:rPr>
              <a:t>Vote 4: Government Communication and Information System</a:t>
            </a:r>
            <a:endParaRPr kumimoji="0" lang="en-GB" sz="1600" b="1" i="0" u="none" strike="noStrike" kern="1200" cap="none" spc="0" normalizeH="0" baseline="0" noProof="0" dirty="0">
              <a:ln>
                <a:noFill/>
              </a:ln>
              <a:solidFill>
                <a:prstClr val="black"/>
              </a:solidFill>
              <a:effectLst/>
              <a:uLnTx/>
              <a:uFillTx/>
              <a:latin typeface="+mj-lt"/>
              <a:cs typeface="Arial" panose="020B0604020202020204" pitchFamily="34" charset="0"/>
            </a:endParaRPr>
          </a:p>
          <a:p>
            <a:pPr marL="171450" marR="0" lvl="0" indent="-171450" algn="just" defTabSz="685800" rtl="0" eaLnBrk="1" fontAlgn="auto" latinLnBrk="0" hangingPunct="1">
              <a:lnSpc>
                <a:spcPct val="90000"/>
              </a:lnSpc>
              <a:spcBef>
                <a:spcPts val="300"/>
              </a:spcBef>
              <a:spcAft>
                <a:spcPts val="300"/>
              </a:spcAft>
              <a:buClrTx/>
              <a:buSzTx/>
              <a:buFont typeface="Arial"/>
              <a:buChar char="•"/>
              <a:tabLst/>
              <a:defRPr/>
            </a:pPr>
            <a:r>
              <a:rPr kumimoji="0" lang="en-GB" sz="1600" b="1" i="0" u="none" strike="noStrike" kern="1200" cap="none" spc="0" normalizeH="0" baseline="0" noProof="0" dirty="0">
                <a:ln>
                  <a:noFill/>
                </a:ln>
                <a:solidFill>
                  <a:prstClr val="black"/>
                </a:solidFill>
                <a:effectLst/>
                <a:uLnTx/>
                <a:uFillTx/>
                <a:latin typeface="+mj-lt"/>
                <a:cs typeface="Arial" panose="020B0604020202020204" pitchFamily="34" charset="0"/>
              </a:rPr>
              <a:t>Administration –</a:t>
            </a:r>
            <a:r>
              <a:rPr kumimoji="0" lang="en-GB" sz="1600" b="0" i="0" u="none" strike="noStrike" kern="1200" cap="none" spc="0" normalizeH="0" baseline="0" noProof="0" dirty="0">
                <a:ln>
                  <a:noFill/>
                </a:ln>
                <a:solidFill>
                  <a:prstClr val="black"/>
                </a:solidFill>
                <a:effectLst/>
                <a:uLnTx/>
                <a:uFillTx/>
                <a:latin typeface="+mj-lt"/>
                <a:cs typeface="Arial" panose="020B0604020202020204" pitchFamily="34" charset="0"/>
              </a:rPr>
              <a:t>reported an actual expenditure of R140.7 million or 74.3 per cent of the programme’s 2022/23 available budget of R189.3 million. The reported expenditure translates to a higher than projected spending of R600 000 or 0.5 per cent mainly on goods and services as a result of rental payments for the </a:t>
            </a:r>
            <a:r>
              <a:rPr kumimoji="0" lang="en-GB" sz="1600" b="0" i="0" u="none" strike="noStrike" kern="1200" cap="none" spc="0" normalizeH="0" baseline="0" noProof="0" dirty="0" err="1">
                <a:ln>
                  <a:noFill/>
                </a:ln>
                <a:solidFill>
                  <a:prstClr val="black"/>
                </a:solidFill>
                <a:effectLst/>
                <a:uLnTx/>
                <a:uFillTx/>
                <a:latin typeface="+mj-lt"/>
                <a:cs typeface="Arial" panose="020B0604020202020204" pitchFamily="34" charset="0"/>
              </a:rPr>
              <a:t>Tshedimosetso</a:t>
            </a:r>
            <a:r>
              <a:rPr kumimoji="0" lang="en-GB" sz="1600" b="0" i="0" u="none" strike="noStrike" kern="1200" cap="none" spc="0" normalizeH="0" baseline="0" noProof="0" dirty="0">
                <a:ln>
                  <a:noFill/>
                </a:ln>
                <a:solidFill>
                  <a:prstClr val="black"/>
                </a:solidFill>
                <a:effectLst/>
                <a:uLnTx/>
                <a:uFillTx/>
                <a:latin typeface="+mj-lt"/>
                <a:cs typeface="Arial" panose="020B0604020202020204" pitchFamily="34" charset="0"/>
              </a:rPr>
              <a:t> office building due to inflationary adjustments. Spending on goods and services was also higher than projected on audit fees. The programme also incurred higher than projected spending on compensation of employees due to cost of living adjustment and payment of notch increments.</a:t>
            </a:r>
          </a:p>
          <a:p>
            <a:pPr algn="just">
              <a:spcBef>
                <a:spcPts val="300"/>
              </a:spcBef>
              <a:spcAft>
                <a:spcPts val="300"/>
              </a:spcAft>
            </a:pPr>
            <a:r>
              <a:rPr lang="en-GB" sz="1600" b="1" dirty="0">
                <a:latin typeface="+mj-lt"/>
                <a:ea typeface="Calibri" panose="020F0502020204030204" pitchFamily="34" charset="0"/>
              </a:rPr>
              <a:t>Content Processing and Dissemination </a:t>
            </a:r>
            <a:r>
              <a:rPr lang="en-GB" sz="1600" dirty="0">
                <a:latin typeface="+mj-lt"/>
                <a:ea typeface="Calibri" panose="020F0502020204030204" pitchFamily="34" charset="0"/>
              </a:rPr>
              <a:t>–reported an actual expenditure of R304.9 million or </a:t>
            </a:r>
            <a:r>
              <a:rPr lang="en-GB" sz="1600" dirty="0" smtClean="0">
                <a:latin typeface="+mj-lt"/>
                <a:ea typeface="Calibri" panose="020F0502020204030204" pitchFamily="34" charset="0"/>
              </a:rPr>
              <a:t>74.4 per </a:t>
            </a:r>
            <a:r>
              <a:rPr lang="en-GB" sz="1600" dirty="0">
                <a:latin typeface="+mj-lt"/>
                <a:ea typeface="Calibri" panose="020F0502020204030204" pitchFamily="34" charset="0"/>
              </a:rPr>
              <a:t>cent of its 2022/23 available budget allocation of R409.7 million. The reported expenditure translates to lower than projected spending of R1.2 million or 0.4 per cent of the available budget mainly under goods and services, due to lower than projected spending on printing, publication, courier, and delivery of the </a:t>
            </a:r>
            <a:r>
              <a:rPr lang="en-GB" sz="1600" dirty="0" err="1">
                <a:latin typeface="+mj-lt"/>
                <a:ea typeface="Calibri" panose="020F0502020204030204" pitchFamily="34" charset="0"/>
              </a:rPr>
              <a:t>Vukuzenzele</a:t>
            </a:r>
            <a:r>
              <a:rPr lang="en-GB" sz="1600" dirty="0">
                <a:latin typeface="+mj-lt"/>
                <a:ea typeface="Calibri" panose="020F0502020204030204" pitchFamily="34" charset="0"/>
              </a:rPr>
              <a:t> newspaper.  Whilst noting the overall lower than projected spending, the programme also incurred higher than projected spending under machinery and equipment due to laptops, tablets, and computer equipment that were procured in the 2021/22 financial year, and delivered during the current financial year.</a:t>
            </a:r>
          </a:p>
          <a:p>
            <a:pPr algn="just">
              <a:spcBef>
                <a:spcPts val="300"/>
              </a:spcBef>
              <a:spcAft>
                <a:spcPts val="300"/>
              </a:spcAft>
            </a:pPr>
            <a:r>
              <a:rPr lang="en-GB" sz="1600" b="1" dirty="0">
                <a:solidFill>
                  <a:prstClr val="black"/>
                </a:solidFill>
                <a:latin typeface="+mj-lt"/>
                <a:cs typeface="Arial" panose="020B0604020202020204" pitchFamily="34" charset="0"/>
              </a:rPr>
              <a:t>Intergovernmental Coordination and Stakeholder Management –</a:t>
            </a:r>
            <a:r>
              <a:rPr lang="en-GB" sz="1600" dirty="0">
                <a:solidFill>
                  <a:prstClr val="black"/>
                </a:solidFill>
                <a:latin typeface="+mj-lt"/>
                <a:cs typeface="Arial" panose="020B0604020202020204" pitchFamily="34" charset="0"/>
              </a:rPr>
              <a:t>spent R99.5 million or </a:t>
            </a:r>
            <a:r>
              <a:rPr lang="en-GB" sz="1600" dirty="0" smtClean="0">
                <a:solidFill>
                  <a:prstClr val="black"/>
                </a:solidFill>
                <a:latin typeface="+mj-lt"/>
                <a:cs typeface="Arial" panose="020B0604020202020204" pitchFamily="34" charset="0"/>
              </a:rPr>
              <a:t>76.2 per</a:t>
            </a:r>
            <a:r>
              <a:rPr lang="en-GB" sz="1600" dirty="0">
                <a:solidFill>
                  <a:prstClr val="black"/>
                </a:solidFill>
                <a:latin typeface="+mj-lt"/>
                <a:cs typeface="Arial" panose="020B0604020202020204" pitchFamily="34" charset="0"/>
              </a:rPr>
              <a:t> cent of its 2022/23 available budget allocation of R130.6 million. The expenditure was R1.3 million or 1.3 per cent higher than the programme’s projected expenditure mainly under goods and services due to higher than projected spending on travel and subsistence for the Presidential </a:t>
            </a:r>
            <a:r>
              <a:rPr lang="en-GB" sz="1600" dirty="0" err="1">
                <a:solidFill>
                  <a:prstClr val="black"/>
                </a:solidFill>
                <a:latin typeface="+mj-lt"/>
                <a:cs typeface="Arial" panose="020B0604020202020204" pitchFamily="34" charset="0"/>
              </a:rPr>
              <a:t>Imbizos</a:t>
            </a:r>
            <a:r>
              <a:rPr lang="en-GB" sz="1600" dirty="0">
                <a:solidFill>
                  <a:prstClr val="black"/>
                </a:solidFill>
                <a:latin typeface="+mj-lt"/>
                <a:cs typeface="Arial" panose="020B0604020202020204" pitchFamily="34" charset="0"/>
              </a:rPr>
              <a:t>. The programme also incurred higher than projected spending on compensation of employees due to cost of living adjustment and payment of notch increments</a:t>
            </a:r>
            <a:r>
              <a:rPr lang="en-ZA" sz="1600" dirty="0">
                <a:latin typeface="+mj-lt"/>
              </a:rPr>
              <a:t>.</a:t>
            </a:r>
            <a:endParaRPr lang="en-ZA" sz="1600" dirty="0">
              <a:latin typeface="+mj-lt"/>
              <a:ea typeface="Calibri" panose="020F0502020204030204" pitchFamily="34" charset="0"/>
            </a:endParaRPr>
          </a:p>
          <a:p>
            <a:pPr marL="171450" marR="0" lvl="0" indent="-171450" algn="just" defTabSz="685800" rtl="0" eaLnBrk="1" fontAlgn="auto" latinLnBrk="0" hangingPunct="1">
              <a:lnSpc>
                <a:spcPct val="90000"/>
              </a:lnSpc>
              <a:spcBef>
                <a:spcPts val="750"/>
              </a:spcBef>
              <a:spcAft>
                <a:spcPts val="0"/>
              </a:spcAft>
              <a:buClrTx/>
              <a:buSzTx/>
              <a:buFont typeface="Arial"/>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ZA" dirty="0"/>
          </a:p>
        </p:txBody>
      </p:sp>
      <p:sp>
        <p:nvSpPr>
          <p:cNvPr id="8" name="Title 1"/>
          <p:cNvSpPr>
            <a:spLocks noGrp="1"/>
          </p:cNvSpPr>
          <p:nvPr>
            <p:ph type="title"/>
          </p:nvPr>
        </p:nvSpPr>
        <p:spPr/>
        <p:txBody>
          <a:bodyPr>
            <a:normAutofit/>
          </a:bodyPr>
          <a:lstStyle/>
          <a:p>
            <a:r>
              <a:rPr lang="en-US" dirty="0"/>
              <a:t>SPENDING HIGHLIGHTS </a:t>
            </a:r>
          </a:p>
        </p:txBody>
      </p:sp>
    </p:spTree>
    <p:extLst>
      <p:ext uri="{BB962C8B-B14F-4D97-AF65-F5344CB8AC3E}">
        <p14:creationId xmlns:p14="http://schemas.microsoft.com/office/powerpoint/2010/main" val="10428212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VOTE 35: SCIENCE AND INNOVATION</a:t>
            </a:r>
          </a:p>
        </p:txBody>
      </p:sp>
      <p:sp>
        <p:nvSpPr>
          <p:cNvPr id="4" name="Content Placeholder 3"/>
          <p:cNvSpPr>
            <a:spLocks noGrp="1"/>
          </p:cNvSpPr>
          <p:nvPr>
            <p:ph idx="1"/>
          </p:nvPr>
        </p:nvSpPr>
        <p:spPr>
          <a:xfrm>
            <a:off x="288099" y="1771834"/>
            <a:ext cx="8536487" cy="4821665"/>
          </a:xfrm>
        </p:spPr>
        <p:txBody>
          <a:bodyPr>
            <a:noAutofit/>
          </a:bodyPr>
          <a:lstStyle/>
          <a:p>
            <a:pPr algn="just">
              <a:spcBef>
                <a:spcPts val="300"/>
              </a:spcBef>
              <a:spcAft>
                <a:spcPts val="300"/>
              </a:spcAft>
              <a:tabLst>
                <a:tab pos="90170" algn="l"/>
                <a:tab pos="6570980" algn="l"/>
              </a:tabLst>
            </a:pPr>
            <a:r>
              <a:rPr lang="en-GB" sz="1600" b="1" dirty="0">
                <a:effectLst/>
                <a:ea typeface="Calibri" panose="020F0502020204030204" pitchFamily="34" charset="0"/>
              </a:rPr>
              <a:t>Programme 4: Research, Development and Support:</a:t>
            </a:r>
            <a:r>
              <a:rPr lang="en-GB" sz="1600" b="0" dirty="0">
                <a:effectLst/>
                <a:ea typeface="Calibri" panose="020F0502020204030204" pitchFamily="34" charset="0"/>
              </a:rPr>
              <a:t> Actual spending was R4.3 billion of the projected expenditure of R3.8 billion indicating a variance of R491.6 million or 13 per cent higher than the projected spending for the quarter. The variance was primarily on transfers and subsidies due as a result of delays in finalising submission and contracts. The inability of the implementing agencies not meeting the 90 per cent spending threshold requirement was also a contributing factor in this. Also included in this variance were payments for the National Integrated Cyber Infrastructure System (NICIS) implementation and management project and payments for the Hot Isostatic Press (HIP) facility, both to the Council for Scientific and Industrial Research (CSIR).</a:t>
            </a:r>
            <a:endParaRPr lang="en-GB" sz="1600" b="1" dirty="0">
              <a:effectLst/>
              <a:ea typeface="Calibri" panose="020F0502020204030204" pitchFamily="34" charset="0"/>
            </a:endParaRPr>
          </a:p>
          <a:p>
            <a:pPr algn="just">
              <a:spcBef>
                <a:spcPts val="300"/>
              </a:spcBef>
              <a:spcAft>
                <a:spcPts val="300"/>
              </a:spcAft>
              <a:tabLst>
                <a:tab pos="90170" algn="l"/>
                <a:tab pos="6570980" algn="l"/>
              </a:tabLst>
            </a:pPr>
            <a:r>
              <a:rPr lang="en-GB" sz="1600" b="1" dirty="0">
                <a:effectLst/>
                <a:ea typeface="Calibri" panose="020F0502020204030204" pitchFamily="34" charset="0"/>
              </a:rPr>
              <a:t>Programme 5: Socio-Economic Innovation Partnership:</a:t>
            </a:r>
            <a:r>
              <a:rPr lang="en-GB" sz="1600" b="0" dirty="0">
                <a:effectLst/>
                <a:ea typeface="Calibri" panose="020F0502020204030204" pitchFamily="34" charset="0"/>
              </a:rPr>
              <a:t> Actual spending was R1.3 billion of the projected expenditure of R1.2 billion indicating a variance of R108.7 million or 9 per cent higher than projected spending. The variance was mainly under transfers and subsidies due to a payment of the infrastructure grant to the National Research Foundation (NRF) that was not made in the previous quarter as planned because the entity did not meet the minimum spending requirements of the 90 per cent threshold at the month of paying.</a:t>
            </a:r>
            <a:endParaRPr lang="en-ZA" sz="1600" b="1" dirty="0">
              <a:effectLst/>
              <a:ea typeface="Calibri" panose="020F0502020204030204" pitchFamily="34" charset="0"/>
            </a:endParaRPr>
          </a:p>
          <a:p>
            <a:pPr>
              <a:spcBef>
                <a:spcPts val="300"/>
              </a:spcBef>
              <a:spcAft>
                <a:spcPts val="300"/>
              </a:spcAft>
              <a:tabLst>
                <a:tab pos="90170" algn="l"/>
                <a:tab pos="6570980" algn="l"/>
              </a:tabLst>
            </a:pPr>
            <a:r>
              <a:rPr lang="en-GB" sz="1600" b="1" dirty="0">
                <a:effectLst/>
                <a:ea typeface="Calibri" panose="020F0502020204030204" pitchFamily="34" charset="0"/>
              </a:rPr>
              <a:t>Covid-19 spending</a:t>
            </a:r>
            <a:endParaRPr lang="en-ZA" sz="1600" b="1" dirty="0">
              <a:effectLst/>
              <a:ea typeface="Calibri" panose="020F0502020204030204" pitchFamily="34" charset="0"/>
            </a:endParaRPr>
          </a:p>
          <a:p>
            <a:pPr>
              <a:spcBef>
                <a:spcPts val="300"/>
              </a:spcBef>
              <a:spcAft>
                <a:spcPts val="300"/>
              </a:spcAft>
              <a:tabLst>
                <a:tab pos="90170" algn="l"/>
                <a:tab pos="6570980" algn="l"/>
              </a:tabLst>
            </a:pPr>
            <a:r>
              <a:rPr lang="en-GB" sz="1600" b="0" dirty="0">
                <a:effectLst/>
                <a:ea typeface="Calibri" panose="020F0502020204030204" pitchFamily="34" charset="0"/>
              </a:rPr>
              <a:t>During the third quarter, the department has spent R5 000 on COVID-19 related initiatives. Expenditure was mainly under consumable supplies: sanitisers, sanitiser dispensers and masks, among others.</a:t>
            </a:r>
            <a:endParaRPr lang="en-ZA" sz="1600" b="1" dirty="0">
              <a:effectLst/>
              <a:ea typeface="Calibri" panose="020F0502020204030204" pitchFamily="34" charset="0"/>
            </a:endParaRPr>
          </a:p>
          <a:p>
            <a:endParaRPr lang="en-ZA" dirty="0"/>
          </a:p>
        </p:txBody>
      </p:sp>
    </p:spTree>
    <p:extLst>
      <p:ext uri="{BB962C8B-B14F-4D97-AF65-F5344CB8AC3E}">
        <p14:creationId xmlns:p14="http://schemas.microsoft.com/office/powerpoint/2010/main" val="5221019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VOTE 36: SMALL BUSINESS DEVELOPMENT</a:t>
            </a:r>
            <a:endParaRPr lang="en-US" dirty="0"/>
          </a:p>
        </p:txBody>
      </p:sp>
      <p:sp>
        <p:nvSpPr>
          <p:cNvPr id="4" name="Content Placeholder 3"/>
          <p:cNvSpPr>
            <a:spLocks noGrp="1"/>
          </p:cNvSpPr>
          <p:nvPr>
            <p:ph idx="1"/>
          </p:nvPr>
        </p:nvSpPr>
        <p:spPr>
          <a:xfrm>
            <a:off x="288099" y="1762875"/>
            <a:ext cx="8536487" cy="4821665"/>
          </a:xfrm>
        </p:spPr>
        <p:txBody>
          <a:bodyPr>
            <a:noAutofit/>
          </a:bodyPr>
          <a:lstStyle/>
          <a:p>
            <a:pPr algn="just">
              <a:spcBef>
                <a:spcPts val="300"/>
              </a:spcBef>
              <a:spcAft>
                <a:spcPts val="300"/>
              </a:spcAft>
            </a:pPr>
            <a:r>
              <a:rPr lang="en-US" sz="1600" b="1" dirty="0" err="1" smtClean="0">
                <a:effectLst/>
                <a:latin typeface="+mj-lt"/>
                <a:ea typeface="Calibri" panose="020F0502020204030204" pitchFamily="34" charset="0"/>
                <a:cs typeface="Arial" panose="020B0604020202020204" pitchFamily="34" charset="0"/>
              </a:rPr>
              <a:t>Programme</a:t>
            </a:r>
            <a:r>
              <a:rPr lang="en-US" sz="1600" b="1" dirty="0" smtClean="0">
                <a:effectLst/>
                <a:latin typeface="+mj-lt"/>
                <a:ea typeface="Calibri" panose="020F0502020204030204" pitchFamily="34" charset="0"/>
                <a:cs typeface="Arial" panose="020B0604020202020204" pitchFamily="34" charset="0"/>
              </a:rPr>
              <a:t> 1: Administration: </a:t>
            </a:r>
            <a:r>
              <a:rPr lang="en-US" sz="1600" dirty="0" smtClean="0">
                <a:effectLst/>
                <a:latin typeface="+mj-lt"/>
                <a:ea typeface="Calibri" panose="020F0502020204030204" pitchFamily="34" charset="0"/>
                <a:cs typeface="Arial" panose="020B0604020202020204" pitchFamily="34" charset="0"/>
              </a:rPr>
              <a:t> actual spending for the third quarter amounted to R79.9 million or 94.5 per cent, which was R4.6 million or 5.5 per cent slower than projected. The slower spending was driven by lower compensation of employees due to vacant posts.</a:t>
            </a:r>
          </a:p>
          <a:p>
            <a:pPr algn="just">
              <a:spcBef>
                <a:spcPts val="300"/>
              </a:spcBef>
              <a:spcAft>
                <a:spcPts val="300"/>
              </a:spcAft>
            </a:pPr>
            <a:r>
              <a:rPr lang="en-GB" sz="1600" b="1" dirty="0" smtClean="0">
                <a:effectLst/>
                <a:latin typeface="+mj-lt"/>
                <a:ea typeface="Calibri" panose="020F0502020204030204" pitchFamily="34" charset="0"/>
                <a:cs typeface="Arial" panose="020B0604020202020204" pitchFamily="34" charset="0"/>
              </a:rPr>
              <a:t>Programme 2: Sector and Market Development: </a:t>
            </a:r>
            <a:r>
              <a:rPr lang="en-GB" sz="1600" dirty="0" smtClean="0">
                <a:solidFill>
                  <a:srgbClr val="000000"/>
                </a:solidFill>
                <a:latin typeface="+mj-lt"/>
                <a:ea typeface="Calibri" panose="020F0502020204030204" pitchFamily="34" charset="0"/>
                <a:cs typeface="Arial" panose="020B0604020202020204" pitchFamily="34" charset="0"/>
              </a:rPr>
              <a:t>A</a:t>
            </a:r>
            <a:r>
              <a:rPr lang="en-GB" sz="1600" dirty="0" smtClean="0">
                <a:solidFill>
                  <a:srgbClr val="000000"/>
                </a:solidFill>
                <a:effectLst/>
                <a:latin typeface="+mj-lt"/>
                <a:ea typeface="Calibri" panose="020F0502020204030204" pitchFamily="34" charset="0"/>
                <a:cs typeface="Arial" panose="020B0604020202020204" pitchFamily="34" charset="0"/>
              </a:rPr>
              <a:t>ctual spending for the third quarter amounted to R62.9 million or 123.5 per cent, which was R12 million or 23.5 per cent higher than the projected. The higher-than-planned spending mainly occurred under transfers and subsidies, this was driven by higher spending in the Product Market programme due to claims projected for quarters 2 and 4 being processed in the third quarter of 2022/23 owing to improved finalisation of sites inspections by the Department of Public Works and Infrastructure’s engineers.</a:t>
            </a:r>
            <a:endParaRPr lang="en-ZA" sz="1600" dirty="0" smtClean="0">
              <a:effectLst/>
              <a:latin typeface="+mj-lt"/>
              <a:ea typeface="Calibri" panose="020F0502020204030204" pitchFamily="34" charset="0"/>
              <a:cs typeface="Arial" panose="020B0604020202020204" pitchFamily="34" charset="0"/>
            </a:endParaRPr>
          </a:p>
          <a:p>
            <a:pPr algn="just">
              <a:spcBef>
                <a:spcPts val="300"/>
              </a:spcBef>
              <a:spcAft>
                <a:spcPts val="300"/>
              </a:spcAft>
            </a:pPr>
            <a:r>
              <a:rPr lang="en-GB" sz="1600" b="1" dirty="0" smtClean="0">
                <a:effectLst/>
                <a:latin typeface="+mj-lt"/>
                <a:ea typeface="Calibri" panose="020F0502020204030204" pitchFamily="34" charset="0"/>
                <a:cs typeface="Arial" panose="020B0604020202020204" pitchFamily="34" charset="0"/>
              </a:rPr>
              <a:t>Programme 3: Development Finance:</a:t>
            </a:r>
            <a:r>
              <a:rPr lang="en-GB" sz="1600" dirty="0" smtClean="0">
                <a:solidFill>
                  <a:srgbClr val="000000"/>
                </a:solidFill>
                <a:effectLst/>
                <a:latin typeface="+mj-lt"/>
                <a:ea typeface="Calibri" panose="020F0502020204030204" pitchFamily="34" charset="0"/>
                <a:cs typeface="Arial" panose="020B0604020202020204" pitchFamily="34" charset="0"/>
              </a:rPr>
              <a:t> </a:t>
            </a:r>
            <a:r>
              <a:rPr lang="en-GB" sz="1600" dirty="0" smtClean="0">
                <a:solidFill>
                  <a:srgbClr val="000000"/>
                </a:solidFill>
                <a:latin typeface="+mj-lt"/>
                <a:ea typeface="Calibri" panose="020F0502020204030204" pitchFamily="34" charset="0"/>
                <a:cs typeface="Arial" panose="020B0604020202020204" pitchFamily="34" charset="0"/>
              </a:rPr>
              <a:t>A</a:t>
            </a:r>
            <a:r>
              <a:rPr lang="en-GB" sz="1600" dirty="0" smtClean="0">
                <a:solidFill>
                  <a:srgbClr val="000000"/>
                </a:solidFill>
                <a:effectLst/>
                <a:latin typeface="+mj-lt"/>
                <a:ea typeface="Calibri" panose="020F0502020204030204" pitchFamily="34" charset="0"/>
                <a:cs typeface="Arial" panose="020B0604020202020204" pitchFamily="34" charset="0"/>
              </a:rPr>
              <a:t>ctual spending for the third quarter amounted to R971.3 million or 100.3 per cent, which was R2.9 million or 0.3 per cent higher than projected. The higher-than-planned spending mainly occurred under compensation of employees (</a:t>
            </a:r>
            <a:r>
              <a:rPr lang="en-GB" sz="1600" dirty="0" err="1" smtClean="0">
                <a:solidFill>
                  <a:srgbClr val="000000"/>
                </a:solidFill>
                <a:effectLst/>
                <a:latin typeface="+mj-lt"/>
                <a:ea typeface="Calibri" panose="020F0502020204030204" pitchFamily="34" charset="0"/>
                <a:cs typeface="Arial" panose="020B0604020202020204" pitchFamily="34" charset="0"/>
              </a:rPr>
              <a:t>CoE</a:t>
            </a:r>
            <a:r>
              <a:rPr lang="en-GB" sz="1600" dirty="0" smtClean="0">
                <a:solidFill>
                  <a:srgbClr val="000000"/>
                </a:solidFill>
                <a:effectLst/>
                <a:latin typeface="+mj-lt"/>
                <a:ea typeface="Calibri" panose="020F0502020204030204" pitchFamily="34" charset="0"/>
                <a:cs typeface="Arial" panose="020B0604020202020204" pitchFamily="34" charset="0"/>
              </a:rPr>
              <a:t>) due to payment of cost-of-living adjustments and pay-progressions, and on goods and services: fleet services is due to higher travel than projected.</a:t>
            </a:r>
            <a:endParaRPr lang="en-ZA" sz="1600" dirty="0" smtClean="0">
              <a:effectLst/>
              <a:latin typeface="+mj-lt"/>
              <a:ea typeface="Calibri" panose="020F0502020204030204" pitchFamily="34" charset="0"/>
              <a:cs typeface="Arial" panose="020B0604020202020204" pitchFamily="34" charset="0"/>
            </a:endParaRPr>
          </a:p>
          <a:p>
            <a:pPr algn="just">
              <a:spcBef>
                <a:spcPts val="300"/>
              </a:spcBef>
              <a:spcAft>
                <a:spcPts val="300"/>
              </a:spcAft>
            </a:pPr>
            <a:r>
              <a:rPr lang="en-GB" sz="1600" b="1" dirty="0" smtClean="0">
                <a:effectLst/>
                <a:latin typeface="+mj-lt"/>
                <a:ea typeface="Calibri" panose="020F0502020204030204" pitchFamily="34" charset="0"/>
                <a:cs typeface="Arial" panose="020B0604020202020204" pitchFamily="34" charset="0"/>
              </a:rPr>
              <a:t>Programme 4: Enterprise Development: </a:t>
            </a:r>
            <a:r>
              <a:rPr lang="en-GB" sz="1600" dirty="0" smtClean="0">
                <a:solidFill>
                  <a:srgbClr val="000000"/>
                </a:solidFill>
                <a:latin typeface="+mj-lt"/>
                <a:ea typeface="Calibri" panose="020F0502020204030204" pitchFamily="34" charset="0"/>
                <a:cs typeface="Arial" panose="020B0604020202020204" pitchFamily="34" charset="0"/>
              </a:rPr>
              <a:t>A</a:t>
            </a:r>
            <a:r>
              <a:rPr lang="en-GB" sz="1600" dirty="0" smtClean="0">
                <a:solidFill>
                  <a:srgbClr val="000000"/>
                </a:solidFill>
                <a:effectLst/>
                <a:latin typeface="+mj-lt"/>
                <a:ea typeface="Calibri" panose="020F0502020204030204" pitchFamily="34" charset="0"/>
                <a:cs typeface="Arial" panose="020B0604020202020204" pitchFamily="34" charset="0"/>
              </a:rPr>
              <a:t>ctual spending for the third quarter amounted to R890.9 million or 100.1 per cent, which was R1.3 million or 0.1 per cent higher than projected. The higher-than-planned spending mainly occurred under goods and services: Inventory: other supplies due to higher than-projected claims for the Informal and Micro Enterprise Development Programme (IMEDP) in quarter 3 as a result of the growing uptake of the programme.</a:t>
            </a:r>
            <a:endParaRPr lang="en-ZA" sz="1600" dirty="0" smtClean="0">
              <a:effectLst/>
              <a:latin typeface="+mj-lt"/>
              <a:ea typeface="Calibri" panose="020F050202020403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9474759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spcBef>
                <a:spcPts val="300"/>
              </a:spcBef>
              <a:spcAft>
                <a:spcPts val="300"/>
              </a:spcAft>
              <a:buNone/>
            </a:pPr>
            <a:r>
              <a:rPr lang="en-ZA" sz="1600" b="1" dirty="0">
                <a:solidFill>
                  <a:srgbClr val="000000"/>
                </a:solidFill>
                <a:ea typeface="Calibri" panose="020F0502020204030204" pitchFamily="34" charset="0"/>
                <a:cs typeface="Arial" panose="020B0604020202020204" pitchFamily="34" charset="0"/>
              </a:rPr>
              <a:t>Flood Relief Programme spending </a:t>
            </a:r>
            <a:endParaRPr lang="en-ZA" sz="1600" dirty="0">
              <a:ea typeface="Calibri" panose="020F0502020204030204" pitchFamily="34" charset="0"/>
              <a:cs typeface="Arial" panose="020B0604020202020204" pitchFamily="34" charset="0"/>
            </a:endParaRPr>
          </a:p>
          <a:p>
            <a:pPr algn="just">
              <a:spcBef>
                <a:spcPts val="300"/>
              </a:spcBef>
              <a:spcAft>
                <a:spcPts val="300"/>
              </a:spcAft>
            </a:pPr>
            <a:r>
              <a:rPr lang="en-GB" sz="1600" dirty="0">
                <a:solidFill>
                  <a:srgbClr val="000000"/>
                </a:solidFill>
                <a:ea typeface="Calibri" panose="020F0502020204030204" pitchFamily="34" charset="0"/>
                <a:cs typeface="Arial" panose="020B0604020202020204" pitchFamily="34" charset="0"/>
              </a:rPr>
              <a:t>An amount of R60 million was transferred to the Small Enterprise Development Agency (</a:t>
            </a:r>
            <a:r>
              <a:rPr lang="en-GB" sz="1600" dirty="0" err="1">
                <a:solidFill>
                  <a:srgbClr val="000000"/>
                </a:solidFill>
                <a:ea typeface="Calibri" panose="020F0502020204030204" pitchFamily="34" charset="0"/>
                <a:cs typeface="Arial" panose="020B0604020202020204" pitchFamily="34" charset="0"/>
              </a:rPr>
              <a:t>Seda</a:t>
            </a:r>
            <a:r>
              <a:rPr lang="en-GB" sz="1600" dirty="0">
                <a:solidFill>
                  <a:srgbClr val="000000"/>
                </a:solidFill>
                <a:ea typeface="Calibri" panose="020F0502020204030204" pitchFamily="34" charset="0"/>
                <a:cs typeface="Arial" panose="020B0604020202020204" pitchFamily="34" charset="0"/>
              </a:rPr>
              <a:t>) for financing the implementation of the Flood Relief Programme. The National Treasury will continuously monitor the expenditure and ensure that spending remain aligned to the intended purpose.</a:t>
            </a:r>
            <a:endParaRPr lang="en-ZA" sz="1600" dirty="0">
              <a:ea typeface="Calibri" panose="020F0502020204030204" pitchFamily="34" charset="0"/>
              <a:cs typeface="Arial" panose="020B0604020202020204" pitchFamily="34" charset="0"/>
            </a:endParaRPr>
          </a:p>
          <a:p>
            <a:pPr marL="0" indent="0">
              <a:spcBef>
                <a:spcPts val="300"/>
              </a:spcBef>
              <a:spcAft>
                <a:spcPts val="300"/>
              </a:spcAft>
              <a:buNone/>
              <a:tabLst>
                <a:tab pos="90170" algn="l"/>
                <a:tab pos="6570980" algn="l"/>
              </a:tabLst>
            </a:pPr>
            <a:r>
              <a:rPr lang="en-GB" sz="1600" b="1" dirty="0">
                <a:ea typeface="Calibri" panose="020F0502020204030204" pitchFamily="34" charset="0"/>
                <a:cs typeface="Arial" panose="020B0604020202020204" pitchFamily="34" charset="0"/>
              </a:rPr>
              <a:t>Covid-19 spending </a:t>
            </a:r>
            <a:endParaRPr lang="en-ZA" sz="1600" b="1" dirty="0">
              <a:ea typeface="Calibri" panose="020F0502020204030204" pitchFamily="34" charset="0"/>
              <a:cs typeface="Arial" panose="020B0604020202020204" pitchFamily="34" charset="0"/>
            </a:endParaRPr>
          </a:p>
          <a:p>
            <a:pPr algn="just">
              <a:spcBef>
                <a:spcPts val="300"/>
              </a:spcBef>
              <a:spcAft>
                <a:spcPts val="300"/>
              </a:spcAft>
            </a:pPr>
            <a:r>
              <a:rPr lang="en-GB" sz="1600" dirty="0">
                <a:solidFill>
                  <a:srgbClr val="000000"/>
                </a:solidFill>
                <a:ea typeface="Calibri" panose="020F0502020204030204" pitchFamily="34" charset="0"/>
                <a:cs typeface="Arial" panose="020B0604020202020204" pitchFamily="34" charset="0"/>
              </a:rPr>
              <a:t>At the end of the </a:t>
            </a:r>
            <a:r>
              <a:rPr lang="en-GB" sz="1600" dirty="0">
                <a:ea typeface="Calibri" panose="020F0502020204030204" pitchFamily="34" charset="0"/>
                <a:cs typeface="Arial" panose="020B0604020202020204" pitchFamily="34" charset="0"/>
              </a:rPr>
              <a:t>third quarter of 2022/23</a:t>
            </a:r>
            <a:r>
              <a:rPr lang="en-GB" sz="1600" dirty="0">
                <a:solidFill>
                  <a:srgbClr val="000000"/>
                </a:solidFill>
                <a:ea typeface="Calibri" panose="020F0502020204030204" pitchFamily="34" charset="0"/>
                <a:cs typeface="Arial" panose="020B0604020202020204" pitchFamily="34" charset="0"/>
              </a:rPr>
              <a:t>, COVID-19-related spending amounted to R317 000 under programme 1: Administration mainly for office cleaning, fumigation and procurement of consumable supplies</a:t>
            </a:r>
            <a:endParaRPr lang="en-US" sz="1600" dirty="0">
              <a:cs typeface="Arial" panose="020B0604020202020204" pitchFamily="34" charset="0"/>
            </a:endParaRPr>
          </a:p>
          <a:p>
            <a:endParaRPr lang="en-ZA" dirty="0"/>
          </a:p>
        </p:txBody>
      </p:sp>
      <p:sp>
        <p:nvSpPr>
          <p:cNvPr id="4" name="Title 1"/>
          <p:cNvSpPr>
            <a:spLocks noGrp="1"/>
          </p:cNvSpPr>
          <p:nvPr>
            <p:ph type="title"/>
          </p:nvPr>
        </p:nvSpPr>
        <p:spPr>
          <a:xfrm>
            <a:off x="288099" y="620038"/>
            <a:ext cx="8536487" cy="945715"/>
          </a:xfrm>
        </p:spPr>
        <p:txBody>
          <a:bodyPr/>
          <a:lstStyle/>
          <a:p>
            <a:r>
              <a:rPr lang="en-ZA" dirty="0" smtClean="0"/>
              <a:t>VOTE 36: SMALL BUSINESS DEVELOPMENT (2)</a:t>
            </a:r>
            <a:endParaRPr lang="en-US" dirty="0"/>
          </a:p>
        </p:txBody>
      </p:sp>
    </p:spTree>
    <p:extLst>
      <p:ext uri="{BB962C8B-B14F-4D97-AF65-F5344CB8AC3E}">
        <p14:creationId xmlns:p14="http://schemas.microsoft.com/office/powerpoint/2010/main" val="41404082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VOTE 38: TOURISM</a:t>
            </a:r>
          </a:p>
        </p:txBody>
      </p:sp>
      <p:sp>
        <p:nvSpPr>
          <p:cNvPr id="4" name="Content Placeholder 3"/>
          <p:cNvSpPr>
            <a:spLocks noGrp="1"/>
          </p:cNvSpPr>
          <p:nvPr>
            <p:ph idx="1"/>
          </p:nvPr>
        </p:nvSpPr>
        <p:spPr/>
        <p:txBody>
          <a:bodyPr>
            <a:noAutofit/>
          </a:bodyPr>
          <a:lstStyle/>
          <a:p>
            <a:pPr algn="just">
              <a:spcBef>
                <a:spcPts val="300"/>
              </a:spcBef>
              <a:spcAft>
                <a:spcPts val="300"/>
              </a:spcAft>
              <a:tabLst>
                <a:tab pos="90170" algn="l"/>
                <a:tab pos="6570980" algn="l"/>
              </a:tabLst>
            </a:pPr>
            <a:r>
              <a:rPr lang="en-GB" sz="1600" b="1" dirty="0">
                <a:effectLst/>
                <a:latin typeface="+mj-lt"/>
                <a:ea typeface="Calibri" panose="020F0502020204030204" pitchFamily="34" charset="0"/>
                <a:cs typeface="Arial" panose="020B0604020202020204" pitchFamily="34" charset="0"/>
              </a:rPr>
              <a:t>Programme 1: Administration</a:t>
            </a:r>
            <a:r>
              <a:rPr lang="en-GB" sz="1600" b="1" dirty="0">
                <a:latin typeface="+mj-lt"/>
                <a:ea typeface="Calibri" panose="020F0502020204030204" pitchFamily="34" charset="0"/>
                <a:cs typeface="Arial" panose="020B0604020202020204" pitchFamily="34" charset="0"/>
              </a:rPr>
              <a:t>:</a:t>
            </a:r>
            <a:r>
              <a:rPr lang="en-GB" sz="1600" dirty="0">
                <a:latin typeface="+mj-lt"/>
                <a:ea typeface="Calibri" panose="020F0502020204030204" pitchFamily="34" charset="0"/>
                <a:cs typeface="Arial" panose="020B0604020202020204" pitchFamily="34" charset="0"/>
              </a:rPr>
              <a:t> Actual </a:t>
            </a:r>
            <a:r>
              <a:rPr lang="en-GB" sz="1600" dirty="0">
                <a:latin typeface="+mj-lt"/>
                <a:cs typeface="Arial" panose="020B0604020202020204" pitchFamily="34" charset="0"/>
              </a:rPr>
              <a:t>expenditure for the third quarter amounts to R234.3 million or 71 per cent of the programme’s available budget. The expenditure was R3.2 per cent or </a:t>
            </a:r>
            <a:r>
              <a:rPr lang="en-GB" sz="1600" dirty="0" smtClean="0">
                <a:latin typeface="+mj-lt"/>
                <a:cs typeface="Arial" panose="020B0604020202020204" pitchFamily="34" charset="0"/>
              </a:rPr>
              <a:t>R7.2 million </a:t>
            </a:r>
            <a:r>
              <a:rPr lang="en-GB" sz="1600" dirty="0">
                <a:latin typeface="+mj-lt"/>
                <a:cs typeface="Arial" panose="020B0604020202020204" pitchFamily="34" charset="0"/>
              </a:rPr>
              <a:t>higher than the projected R227.1 million, for the third quarter, due to increased operational expenditure, as a result of travel and subsistence.</a:t>
            </a:r>
          </a:p>
          <a:p>
            <a:pPr algn="just">
              <a:spcBef>
                <a:spcPts val="300"/>
              </a:spcBef>
              <a:spcAft>
                <a:spcPts val="300"/>
              </a:spcAft>
            </a:pPr>
            <a:r>
              <a:rPr lang="en-GB" sz="1600" b="1" dirty="0" smtClean="0">
                <a:effectLst/>
                <a:latin typeface="+mj-lt"/>
                <a:ea typeface="Calibri" panose="020F0502020204030204" pitchFamily="34" charset="0"/>
                <a:cs typeface="Arial" panose="020B0604020202020204" pitchFamily="34" charset="0"/>
              </a:rPr>
              <a:t>Programme</a:t>
            </a:r>
            <a:r>
              <a:rPr lang="en-GB" sz="1600" dirty="0" smtClean="0">
                <a:effectLst/>
                <a:latin typeface="+mj-lt"/>
                <a:ea typeface="Calibri" panose="020F0502020204030204" pitchFamily="34" charset="0"/>
                <a:cs typeface="Arial" panose="020B0604020202020204" pitchFamily="34" charset="0"/>
              </a:rPr>
              <a:t> </a:t>
            </a:r>
            <a:r>
              <a:rPr lang="en-GB" sz="1600" b="1" dirty="0">
                <a:effectLst/>
                <a:latin typeface="+mj-lt"/>
                <a:ea typeface="Calibri" panose="020F0502020204030204" pitchFamily="34" charset="0"/>
                <a:cs typeface="Arial" panose="020B0604020202020204" pitchFamily="34" charset="0"/>
              </a:rPr>
              <a:t>2: </a:t>
            </a:r>
            <a:r>
              <a:rPr lang="en-ZA" sz="1600" b="1" dirty="0">
                <a:solidFill>
                  <a:srgbClr val="000000"/>
                </a:solidFill>
                <a:effectLst/>
                <a:latin typeface="+mj-lt"/>
                <a:ea typeface="Calibri" panose="020F0502020204030204" pitchFamily="34" charset="0"/>
                <a:cs typeface="Arial" panose="020B0604020202020204" pitchFamily="34" charset="0"/>
              </a:rPr>
              <a:t>Tourism Research, Policy and International Relations</a:t>
            </a:r>
            <a:r>
              <a:rPr lang="en-ZA" sz="1600" b="1" dirty="0">
                <a:solidFill>
                  <a:srgbClr val="000000"/>
                </a:solidFill>
                <a:latin typeface="+mj-lt"/>
                <a:ea typeface="Calibri" panose="020F0502020204030204" pitchFamily="34" charset="0"/>
                <a:cs typeface="Arial" panose="020B0604020202020204" pitchFamily="34" charset="0"/>
              </a:rPr>
              <a:t>: </a:t>
            </a:r>
            <a:r>
              <a:rPr lang="en-ZA" sz="1600" dirty="0">
                <a:solidFill>
                  <a:srgbClr val="000000"/>
                </a:solidFill>
                <a:latin typeface="+mj-lt"/>
                <a:ea typeface="Calibri" panose="020F0502020204030204" pitchFamily="34" charset="0"/>
                <a:cs typeface="Arial" panose="020B0604020202020204" pitchFamily="34" charset="0"/>
              </a:rPr>
              <a:t>Actual</a:t>
            </a:r>
            <a:r>
              <a:rPr lang="en-ZA" sz="1600" b="1" dirty="0">
                <a:solidFill>
                  <a:srgbClr val="000000"/>
                </a:solidFill>
                <a:latin typeface="+mj-lt"/>
                <a:ea typeface="Calibri" panose="020F0502020204030204" pitchFamily="34" charset="0"/>
                <a:cs typeface="Arial" panose="020B0604020202020204" pitchFamily="34" charset="0"/>
              </a:rPr>
              <a:t> </a:t>
            </a:r>
            <a:r>
              <a:rPr lang="en-GB" sz="1600" dirty="0">
                <a:effectLst/>
                <a:latin typeface="+mj-lt"/>
                <a:ea typeface="Calibri" panose="020F0502020204030204" pitchFamily="34" charset="0"/>
                <a:cs typeface="Arial" panose="020B0604020202020204" pitchFamily="34" charset="0"/>
              </a:rPr>
              <a:t>expenditure for the third quarter was R1.289 billion or 90.9</a:t>
            </a:r>
            <a:r>
              <a:rPr lang="en-GB" sz="1600" dirty="0">
                <a:solidFill>
                  <a:srgbClr val="FF0000"/>
                </a:solidFill>
                <a:effectLst/>
                <a:latin typeface="+mj-lt"/>
                <a:ea typeface="Calibri" panose="020F0502020204030204" pitchFamily="34" charset="0"/>
                <a:cs typeface="Arial" panose="020B0604020202020204" pitchFamily="34" charset="0"/>
              </a:rPr>
              <a:t> </a:t>
            </a:r>
            <a:r>
              <a:rPr lang="en-GB" sz="1600" dirty="0">
                <a:effectLst/>
                <a:latin typeface="+mj-lt"/>
                <a:ea typeface="Calibri" panose="020F0502020204030204" pitchFamily="34" charset="0"/>
                <a:cs typeface="Arial" panose="020B0604020202020204" pitchFamily="34" charset="0"/>
              </a:rPr>
              <a:t>per cent of the programme’s available budget. The expenditure was 0.1 per cent or R1.5 million higher than the projected R1.287 million due late payments made to the National Tourism Research Framework for policy research initiatives.</a:t>
            </a:r>
          </a:p>
          <a:p>
            <a:pPr algn="just">
              <a:spcBef>
                <a:spcPts val="300"/>
              </a:spcBef>
              <a:spcAft>
                <a:spcPts val="300"/>
              </a:spcAft>
            </a:pPr>
            <a:r>
              <a:rPr lang="en-GB" sz="1600" b="1" dirty="0" smtClean="0">
                <a:effectLst/>
                <a:latin typeface="+mj-lt"/>
                <a:ea typeface="Calibri" panose="020F0502020204030204" pitchFamily="34" charset="0"/>
                <a:cs typeface="Arial" panose="020B0604020202020204" pitchFamily="34" charset="0"/>
              </a:rPr>
              <a:t>Programme </a:t>
            </a:r>
            <a:r>
              <a:rPr lang="en-GB" sz="1600" b="1" dirty="0">
                <a:effectLst/>
                <a:latin typeface="+mj-lt"/>
                <a:ea typeface="Calibri" panose="020F0502020204030204" pitchFamily="34" charset="0"/>
                <a:cs typeface="Arial" panose="020B0604020202020204" pitchFamily="34" charset="0"/>
              </a:rPr>
              <a:t>3: </a:t>
            </a:r>
            <a:r>
              <a:rPr lang="en-ZA" sz="1600" b="1" dirty="0">
                <a:solidFill>
                  <a:srgbClr val="000000"/>
                </a:solidFill>
                <a:effectLst/>
                <a:latin typeface="+mj-lt"/>
                <a:ea typeface="Calibri" panose="020F0502020204030204" pitchFamily="34" charset="0"/>
                <a:cs typeface="Arial" panose="020B0604020202020204" pitchFamily="34" charset="0"/>
              </a:rPr>
              <a:t>Destination Development</a:t>
            </a:r>
            <a:r>
              <a:rPr lang="en-ZA" sz="1600" b="1" dirty="0">
                <a:solidFill>
                  <a:srgbClr val="000000"/>
                </a:solidFill>
                <a:latin typeface="+mj-lt"/>
                <a:ea typeface="Calibri" panose="020F0502020204030204" pitchFamily="34" charset="0"/>
                <a:cs typeface="Arial" panose="020B0604020202020204" pitchFamily="34" charset="0"/>
              </a:rPr>
              <a:t>: </a:t>
            </a:r>
            <a:r>
              <a:rPr lang="en-ZA" sz="1600" dirty="0">
                <a:solidFill>
                  <a:srgbClr val="000000"/>
                </a:solidFill>
                <a:latin typeface="+mj-lt"/>
                <a:ea typeface="Calibri" panose="020F0502020204030204" pitchFamily="34" charset="0"/>
                <a:cs typeface="Arial" panose="020B0604020202020204" pitchFamily="34" charset="0"/>
              </a:rPr>
              <a:t>Actual</a:t>
            </a:r>
            <a:r>
              <a:rPr lang="en-ZA" sz="1600" b="1" dirty="0">
                <a:solidFill>
                  <a:srgbClr val="000000"/>
                </a:solidFill>
                <a:latin typeface="+mj-lt"/>
                <a:ea typeface="Calibri" panose="020F0502020204030204" pitchFamily="34" charset="0"/>
                <a:cs typeface="Arial" panose="020B0604020202020204" pitchFamily="34" charset="0"/>
              </a:rPr>
              <a:t> </a:t>
            </a:r>
            <a:r>
              <a:rPr lang="en-GB" sz="1600" dirty="0">
                <a:effectLst/>
                <a:latin typeface="+mj-lt"/>
                <a:ea typeface="Calibri" panose="020F0502020204030204" pitchFamily="34" charset="0"/>
                <a:cs typeface="Arial" panose="020B0604020202020204" pitchFamily="34" charset="0"/>
              </a:rPr>
              <a:t>expenditure for the third quarter was </a:t>
            </a:r>
            <a:r>
              <a:rPr lang="en-GB" sz="1600" dirty="0" smtClean="0">
                <a:effectLst/>
                <a:latin typeface="+mj-lt"/>
                <a:ea typeface="Calibri" panose="020F0502020204030204" pitchFamily="34" charset="0"/>
                <a:cs typeface="Arial" panose="020B0604020202020204" pitchFamily="34" charset="0"/>
              </a:rPr>
              <a:t>R256 million </a:t>
            </a:r>
            <a:r>
              <a:rPr lang="en-GB" sz="1600" dirty="0">
                <a:effectLst/>
                <a:latin typeface="+mj-lt"/>
                <a:ea typeface="Calibri" panose="020F0502020204030204" pitchFamily="34" charset="0"/>
                <a:cs typeface="Arial" panose="020B0604020202020204" pitchFamily="34" charset="0"/>
              </a:rPr>
              <a:t>or 64.7 per cent of the programme’s available budget. The expenditure was 5 per cent or R13.6 million lower than the  projected R269.5 million for the third quarter, due to delays in processing payments for the Expanded Public Works Programme Incentives programme, as a result of slow progress of projects. Expenditure under the programme mainly provides for destination enhancement initiatives including infrastructure and sector specific development projects.</a:t>
            </a:r>
          </a:p>
          <a:p>
            <a:pPr algn="just">
              <a:spcBef>
                <a:spcPts val="300"/>
              </a:spcBef>
              <a:spcAft>
                <a:spcPts val="300"/>
              </a:spcAft>
              <a:tabLst>
                <a:tab pos="90170" algn="l"/>
                <a:tab pos="6570980" algn="l"/>
              </a:tabLst>
            </a:pPr>
            <a:r>
              <a:rPr lang="en-GB" sz="1600" b="1" dirty="0" smtClean="0">
                <a:effectLst/>
                <a:latin typeface="+mj-lt"/>
                <a:ea typeface="Calibri" panose="020F0502020204030204" pitchFamily="34" charset="0"/>
                <a:cs typeface="Arial" panose="020B0604020202020204" pitchFamily="34" charset="0"/>
              </a:rPr>
              <a:t>Programme </a:t>
            </a:r>
            <a:r>
              <a:rPr lang="en-GB" sz="1600" b="1" dirty="0">
                <a:effectLst/>
                <a:latin typeface="+mj-lt"/>
                <a:ea typeface="Calibri" panose="020F0502020204030204" pitchFamily="34" charset="0"/>
                <a:cs typeface="Arial" panose="020B0604020202020204" pitchFamily="34" charset="0"/>
              </a:rPr>
              <a:t>4: </a:t>
            </a:r>
            <a:r>
              <a:rPr lang="en-ZA" sz="1600" b="1" dirty="0">
                <a:solidFill>
                  <a:srgbClr val="000000"/>
                </a:solidFill>
                <a:effectLst/>
                <a:latin typeface="+mj-lt"/>
                <a:ea typeface="Calibri" panose="020F0502020204030204" pitchFamily="34" charset="0"/>
                <a:cs typeface="Arial" panose="020B0604020202020204" pitchFamily="34" charset="0"/>
              </a:rPr>
              <a:t>Tourism Sector Support Services: </a:t>
            </a:r>
            <a:r>
              <a:rPr lang="en-ZA" sz="1600" dirty="0">
                <a:solidFill>
                  <a:srgbClr val="000000"/>
                </a:solidFill>
                <a:effectLst/>
                <a:latin typeface="+mj-lt"/>
                <a:ea typeface="Calibri" panose="020F0502020204030204" pitchFamily="34" charset="0"/>
                <a:cs typeface="Arial" panose="020B0604020202020204" pitchFamily="34" charset="0"/>
              </a:rPr>
              <a:t>Actual</a:t>
            </a:r>
            <a:r>
              <a:rPr lang="en-ZA" sz="1600" b="1" dirty="0">
                <a:solidFill>
                  <a:srgbClr val="000000"/>
                </a:solidFill>
                <a:effectLst/>
                <a:latin typeface="+mj-lt"/>
                <a:ea typeface="Calibri" panose="020F0502020204030204" pitchFamily="34" charset="0"/>
                <a:cs typeface="Arial" panose="020B0604020202020204" pitchFamily="34" charset="0"/>
              </a:rPr>
              <a:t> </a:t>
            </a:r>
            <a:r>
              <a:rPr lang="en-GB" sz="1600" dirty="0">
                <a:latin typeface="+mj-lt"/>
                <a:cs typeface="Arial" panose="020B0604020202020204" pitchFamily="34" charset="0"/>
              </a:rPr>
              <a:t>expenditure for the third quarter was </a:t>
            </a:r>
            <a:r>
              <a:rPr lang="en-GB" sz="1600" dirty="0" smtClean="0">
                <a:latin typeface="+mj-lt"/>
                <a:cs typeface="Arial" panose="020B0604020202020204" pitchFamily="34" charset="0"/>
              </a:rPr>
              <a:t>R91 million </a:t>
            </a:r>
            <a:r>
              <a:rPr lang="en-GB" sz="1600" dirty="0">
                <a:latin typeface="+mj-lt"/>
                <a:cs typeface="Arial" panose="020B0604020202020204" pitchFamily="34" charset="0"/>
              </a:rPr>
              <a:t>or 25.2 per cent of the programme’s available budget. The expenditure was 0.7 per cent or R600 thousands, higher than the projected spending of R90 million for the third quarter, due to delays in payments to contractors for Domestic Tourism Facilitation.</a:t>
            </a:r>
          </a:p>
          <a:p>
            <a:endParaRPr lang="en-ZA" dirty="0"/>
          </a:p>
        </p:txBody>
      </p:sp>
    </p:spTree>
    <p:extLst>
      <p:ext uri="{BB962C8B-B14F-4D97-AF65-F5344CB8AC3E}">
        <p14:creationId xmlns:p14="http://schemas.microsoft.com/office/powerpoint/2010/main" val="33350635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05" y="620246"/>
            <a:ext cx="8536487" cy="945715"/>
          </a:xfrm>
        </p:spPr>
        <p:txBody>
          <a:bodyPr/>
          <a:lstStyle/>
          <a:p>
            <a:r>
              <a:rPr lang="en-ZA" dirty="0"/>
              <a:t>VOTE 39: TRADE, INDUSTRY AND COMPETITION</a:t>
            </a:r>
          </a:p>
        </p:txBody>
      </p:sp>
      <p:sp>
        <p:nvSpPr>
          <p:cNvPr id="4" name="Content Placeholder 3"/>
          <p:cNvSpPr>
            <a:spLocks noGrp="1"/>
          </p:cNvSpPr>
          <p:nvPr>
            <p:ph idx="1"/>
          </p:nvPr>
        </p:nvSpPr>
        <p:spPr>
          <a:xfrm>
            <a:off x="286504" y="1458071"/>
            <a:ext cx="8536487" cy="4821665"/>
          </a:xfrm>
        </p:spPr>
        <p:txBody>
          <a:bodyPr>
            <a:noAutofit/>
          </a:bodyPr>
          <a:lstStyle/>
          <a:p>
            <a:pPr algn="just">
              <a:spcBef>
                <a:spcPts val="300"/>
              </a:spcBef>
              <a:spcAft>
                <a:spcPts val="300"/>
              </a:spcAft>
            </a:pPr>
            <a:r>
              <a:rPr lang="en-US" sz="1500" b="1" dirty="0" err="1">
                <a:cs typeface="Arial" panose="020B0604020202020204" pitchFamily="34" charset="0"/>
              </a:rPr>
              <a:t>Programme</a:t>
            </a:r>
            <a:r>
              <a:rPr lang="en-US" sz="1500" b="1" dirty="0">
                <a:cs typeface="Arial" panose="020B0604020202020204" pitchFamily="34" charset="0"/>
              </a:rPr>
              <a:t> 1: Administration</a:t>
            </a:r>
            <a:r>
              <a:rPr lang="en-US" sz="1500" dirty="0">
                <a:cs typeface="Arial" panose="020B0604020202020204" pitchFamily="34" charset="0"/>
              </a:rPr>
              <a:t>: Spending was R34 million or 6.6 per cent higher than projections. This was mainly on goods and services due to leave gratuity pay-out for employees who left the department. The leave gratuities are normally not budgeted due to its unforeseen nature.</a:t>
            </a:r>
          </a:p>
          <a:p>
            <a:pPr algn="just">
              <a:spcBef>
                <a:spcPts val="300"/>
              </a:spcBef>
              <a:spcAft>
                <a:spcPts val="300"/>
              </a:spcAft>
            </a:pPr>
            <a:r>
              <a:rPr lang="en-US" sz="1500" b="1" dirty="0" err="1">
                <a:cs typeface="Arial" panose="020B0604020202020204" pitchFamily="34" charset="0"/>
              </a:rPr>
              <a:t>Programme</a:t>
            </a:r>
            <a:r>
              <a:rPr lang="en-US" sz="1500" b="1" dirty="0">
                <a:cs typeface="Arial" panose="020B0604020202020204" pitchFamily="34" charset="0"/>
              </a:rPr>
              <a:t> 2: Trade Policy</a:t>
            </a:r>
            <a:r>
              <a:rPr lang="en-US" sz="1500" dirty="0">
                <a:cs typeface="Arial" panose="020B0604020202020204" pitchFamily="34" charset="0"/>
              </a:rPr>
              <a:t>: Spending was R3.5 million or 1.9 per cent lower than projections.  This was mainly on compensation of employees and goods &amp; services due to vacant posts and virtual platforms that were used for business meetings and engagement, and vouchers in respect of the foreign offices which are yet to be received from Department of International Relations and Cooperation.</a:t>
            </a:r>
          </a:p>
          <a:p>
            <a:pPr algn="just">
              <a:spcBef>
                <a:spcPts val="300"/>
              </a:spcBef>
              <a:spcAft>
                <a:spcPts val="300"/>
              </a:spcAft>
            </a:pPr>
            <a:r>
              <a:rPr lang="en-US" sz="1500" b="1" dirty="0" err="1">
                <a:cs typeface="Arial" panose="020B0604020202020204" pitchFamily="34" charset="0"/>
              </a:rPr>
              <a:t>Programme</a:t>
            </a:r>
            <a:r>
              <a:rPr lang="en-US" sz="1500" b="1" dirty="0">
                <a:cs typeface="Arial" panose="020B0604020202020204" pitchFamily="34" charset="0"/>
              </a:rPr>
              <a:t> 3: Spatial Industrial Development</a:t>
            </a:r>
            <a:r>
              <a:rPr lang="en-US" sz="1500" dirty="0">
                <a:cs typeface="Arial" panose="020B0604020202020204" pitchFamily="34" charset="0"/>
              </a:rPr>
              <a:t>: Spending was R5.8 million or 4.9 per cent higher than projections. This was mainly on goods and services due to payment of legal costs to the Office of the State Attorney for cases from previous financial year.</a:t>
            </a:r>
          </a:p>
          <a:p>
            <a:pPr algn="just">
              <a:spcBef>
                <a:spcPts val="300"/>
              </a:spcBef>
              <a:spcAft>
                <a:spcPts val="300"/>
              </a:spcAft>
            </a:pPr>
            <a:r>
              <a:rPr lang="en-US" sz="1500" b="1" dirty="0" err="1">
                <a:cs typeface="Arial" panose="020B0604020202020204" pitchFamily="34" charset="0"/>
              </a:rPr>
              <a:t>Programme</a:t>
            </a:r>
            <a:r>
              <a:rPr lang="en-US" sz="1500" b="1" dirty="0">
                <a:cs typeface="Arial" panose="020B0604020202020204" pitchFamily="34" charset="0"/>
              </a:rPr>
              <a:t> 4: Industrial Policy</a:t>
            </a:r>
            <a:r>
              <a:rPr lang="en-US" sz="1500" dirty="0">
                <a:cs typeface="Arial" panose="020B0604020202020204" pitchFamily="34" charset="0"/>
              </a:rPr>
              <a:t>: Spending was slower than planned by R128 million or 8.6 per cent. This was mainly on compensation of employees due to vacant posts, and transfer payments due to an impact assessment which is yet to be finalized and outstanding compliance documentation.</a:t>
            </a:r>
          </a:p>
          <a:p>
            <a:pPr algn="just">
              <a:spcBef>
                <a:spcPts val="300"/>
              </a:spcBef>
              <a:spcAft>
                <a:spcPts val="300"/>
              </a:spcAft>
            </a:pPr>
            <a:r>
              <a:rPr lang="en-US" sz="1500" b="1" dirty="0" err="1">
                <a:cs typeface="Arial" panose="020B0604020202020204" pitchFamily="34" charset="0"/>
              </a:rPr>
              <a:t>Programme</a:t>
            </a:r>
            <a:r>
              <a:rPr lang="en-US" sz="1500" b="1" dirty="0">
                <a:cs typeface="Arial" panose="020B0604020202020204" pitchFamily="34" charset="0"/>
              </a:rPr>
              <a:t> 5: Consumer and Corporate Regulation</a:t>
            </a:r>
            <a:r>
              <a:rPr lang="en-US" sz="1500" dirty="0">
                <a:cs typeface="Arial" panose="020B0604020202020204" pitchFamily="34" charset="0"/>
              </a:rPr>
              <a:t>: Spending was R2.2 million or 0.7 per cent lower than projections. This was mainly driven by compensation of employees due to vacant posts, and goods and services due to delays in the appointment of the developer for the National Liquor Authority Case Management system as well as the Regulatory Impact Assessment, which is yet to be commissioned.</a:t>
            </a:r>
          </a:p>
          <a:p>
            <a:pPr algn="just">
              <a:spcBef>
                <a:spcPts val="300"/>
              </a:spcBef>
              <a:spcAft>
                <a:spcPts val="300"/>
              </a:spcAft>
            </a:pPr>
            <a:r>
              <a:rPr lang="en-GB" sz="1500" b="1" dirty="0">
                <a:effectLst/>
                <a:ea typeface="Calibri" panose="020F0502020204030204" pitchFamily="34" charset="0"/>
                <a:cs typeface="Times New Roman" panose="02020603050405020304" pitchFamily="18" charset="0"/>
              </a:rPr>
              <a:t>Programme 6: Industrial Financing</a:t>
            </a:r>
            <a:r>
              <a:rPr lang="en-GB" sz="1500" dirty="0">
                <a:effectLst/>
                <a:ea typeface="Calibri" panose="020F0502020204030204" pitchFamily="34" charset="0"/>
                <a:cs typeface="Times New Roman" panose="02020603050405020304" pitchFamily="18" charset="0"/>
              </a:rPr>
              <a:t>: Spending was R828.2 million or 19.8 per cent slower than projected for the programme. This was mainly on infrastructure development incentives which provides for special economic zones and industrial parks. The slow spending is attributed to few claims received than anticipated and delays in inspection work on claims received from companies, which could not be carried out amid the floods which occurred in KwaZulu Natal. On the other hand, spending on manufacturing development incentives was higher than projected but overall, the department still has R496.2 million available to spend on the programme.</a:t>
            </a:r>
            <a:endParaRPr lang="en-ZA" sz="1500" dirty="0">
              <a:effectLst/>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20873980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D084-BE51-4722-BF54-7C857B022D05}"/>
              </a:ext>
            </a:extLst>
          </p:cNvPr>
          <p:cNvSpPr>
            <a:spLocks noGrp="1"/>
          </p:cNvSpPr>
          <p:nvPr>
            <p:ph type="title"/>
          </p:nvPr>
        </p:nvSpPr>
        <p:spPr/>
        <p:txBody>
          <a:bodyPr/>
          <a:lstStyle/>
          <a:p>
            <a:r>
              <a:rPr lang="en-ZA" dirty="0"/>
              <a:t>VOTE 39: TRADE, INDUSTRY AND COMPETITION</a:t>
            </a:r>
          </a:p>
        </p:txBody>
      </p:sp>
      <p:sp>
        <p:nvSpPr>
          <p:cNvPr id="4" name="Content Placeholder 3"/>
          <p:cNvSpPr>
            <a:spLocks noGrp="1"/>
          </p:cNvSpPr>
          <p:nvPr>
            <p:ph idx="1"/>
          </p:nvPr>
        </p:nvSpPr>
        <p:spPr/>
        <p:txBody>
          <a:bodyPr>
            <a:noAutofit/>
          </a:bodyPr>
          <a:lstStyle/>
          <a:p>
            <a:pPr algn="just">
              <a:spcBef>
                <a:spcPts val="300"/>
              </a:spcBef>
              <a:spcAft>
                <a:spcPts val="300"/>
              </a:spcAft>
              <a:tabLst>
                <a:tab pos="90170" algn="l"/>
                <a:tab pos="6570980" algn="l"/>
              </a:tabLst>
            </a:pPr>
            <a:r>
              <a:rPr lang="en-GB" sz="1600" b="1" dirty="0">
                <a:effectLst/>
                <a:ea typeface="Calibri" panose="020F0502020204030204" pitchFamily="34" charset="0"/>
                <a:cs typeface="Times New Roman" panose="02020603050405020304" pitchFamily="18" charset="0"/>
              </a:rPr>
              <a:t>Programme 7: Trade and Investment South Africa: </a:t>
            </a:r>
            <a:r>
              <a:rPr lang="en-GB" sz="1600" dirty="0">
                <a:effectLst/>
                <a:ea typeface="Calibri" panose="020F0502020204030204" pitchFamily="34" charset="0"/>
                <a:cs typeface="Times New Roman" panose="02020603050405020304" pitchFamily="18" charset="0"/>
              </a:rPr>
              <a:t>Spending was R18.5 million or 6.2 per cent higher than projections. This was due to the Department of International Relations and Cooperation vouchers related to the previous financial year which were only paid in the current financial year, earlier payments than anticipated of school fees for Foreign Economic Representative’s children and leave gratuity pay-out for employees who left the department</a:t>
            </a:r>
          </a:p>
          <a:p>
            <a:pPr algn="just">
              <a:spcBef>
                <a:spcPts val="300"/>
              </a:spcBef>
              <a:spcAft>
                <a:spcPts val="300"/>
              </a:spcAft>
              <a:tabLst>
                <a:tab pos="90170" algn="l"/>
                <a:tab pos="6570980" algn="l"/>
              </a:tabLst>
            </a:pPr>
            <a:r>
              <a:rPr lang="en-GB" sz="1600" b="1" dirty="0" smtClean="0">
                <a:effectLst/>
                <a:ea typeface="Calibri" panose="020F0502020204030204" pitchFamily="34" charset="0"/>
                <a:cs typeface="Times New Roman" panose="02020603050405020304" pitchFamily="18" charset="0"/>
              </a:rPr>
              <a:t>Programme </a:t>
            </a:r>
            <a:r>
              <a:rPr lang="en-GB" sz="1600" b="1" dirty="0">
                <a:effectLst/>
                <a:ea typeface="Calibri" panose="020F0502020204030204" pitchFamily="34" charset="0"/>
                <a:cs typeface="Times New Roman" panose="02020603050405020304" pitchFamily="18" charset="0"/>
              </a:rPr>
              <a:t>8: Invest South Africa:</a:t>
            </a:r>
            <a:r>
              <a:rPr lang="en-GB" sz="1600" dirty="0">
                <a:effectLst/>
                <a:ea typeface="Calibri" panose="020F0502020204030204" pitchFamily="34" charset="0"/>
                <a:cs typeface="Times New Roman" panose="02020603050405020304" pitchFamily="18" charset="0"/>
              </a:rPr>
              <a:t> Spending was R12.3 million or 24.9 per cent lower than projections. This was mainly on compensation of employees due to vacant posts, and on goods and services (operating lease; venues and facilities; consultants; travel and accommodation) due to limited travel, the use of virtual platforms for some of the investment related engagements and planned procurement which is yet to be finalised</a:t>
            </a:r>
          </a:p>
          <a:p>
            <a:pPr algn="just">
              <a:spcBef>
                <a:spcPts val="300"/>
              </a:spcBef>
              <a:spcAft>
                <a:spcPts val="300"/>
              </a:spcAft>
              <a:tabLst>
                <a:tab pos="90170" algn="l"/>
                <a:tab pos="6570980" algn="l"/>
              </a:tabLst>
            </a:pPr>
            <a:r>
              <a:rPr lang="en-GB" sz="1600" b="1" dirty="0" smtClean="0">
                <a:effectLst/>
                <a:ea typeface="Calibri" panose="020F0502020204030204" pitchFamily="34" charset="0"/>
                <a:cs typeface="Times New Roman" panose="02020603050405020304" pitchFamily="18" charset="0"/>
              </a:rPr>
              <a:t>Programme </a:t>
            </a:r>
            <a:r>
              <a:rPr lang="en-GB" sz="1600" b="1" dirty="0">
                <a:effectLst/>
                <a:ea typeface="Calibri" panose="020F0502020204030204" pitchFamily="34" charset="0"/>
                <a:cs typeface="Times New Roman" panose="02020603050405020304" pitchFamily="18" charset="0"/>
              </a:rPr>
              <a:t>9: Competition Policy</a:t>
            </a:r>
            <a:r>
              <a:rPr lang="en-GB" sz="1600" dirty="0">
                <a:effectLst/>
                <a:ea typeface="Calibri" panose="020F0502020204030204" pitchFamily="34" charset="0"/>
                <a:cs typeface="Times New Roman" panose="02020603050405020304" pitchFamily="18" charset="0"/>
              </a:rPr>
              <a:t>: Spending was R78.8 million or 5.5 per cent higher than projections. This was mainly due to transfer the Small Enterprise Finance Institution that was made earlier than projected due to the financial distress the entity was facing and transfer to the </a:t>
            </a:r>
            <a:r>
              <a:rPr lang="en-GB" sz="1600" dirty="0" err="1">
                <a:effectLst/>
                <a:ea typeface="Calibri" panose="020F0502020204030204" pitchFamily="34" charset="0"/>
                <a:cs typeface="Times New Roman" panose="02020603050405020304" pitchFamily="18" charset="0"/>
              </a:rPr>
              <a:t>Tirisano</a:t>
            </a:r>
            <a:r>
              <a:rPr lang="en-GB" sz="1600" dirty="0">
                <a:effectLst/>
                <a:ea typeface="Calibri" panose="020F0502020204030204" pitchFamily="34" charset="0"/>
                <a:cs typeface="Times New Roman" panose="02020603050405020304" pitchFamily="18" charset="0"/>
              </a:rPr>
              <a:t> Construction Fund Trust in line with receipts (fines received to date) that was higher than anticipated</a:t>
            </a:r>
          </a:p>
          <a:p>
            <a:pPr algn="just">
              <a:spcBef>
                <a:spcPts val="300"/>
              </a:spcBef>
              <a:spcAft>
                <a:spcPts val="300"/>
              </a:spcAft>
              <a:tabLst>
                <a:tab pos="90170" algn="l"/>
                <a:tab pos="6570980" algn="l"/>
              </a:tabLst>
            </a:pPr>
            <a:r>
              <a:rPr lang="en-GB" sz="1600" b="1" dirty="0" smtClean="0">
                <a:effectLst/>
                <a:ea typeface="Calibri" panose="020F0502020204030204" pitchFamily="34" charset="0"/>
                <a:cs typeface="Times New Roman" panose="02020603050405020304" pitchFamily="18" charset="0"/>
              </a:rPr>
              <a:t>Programme </a:t>
            </a:r>
            <a:r>
              <a:rPr lang="en-GB" sz="1600" b="1" dirty="0">
                <a:effectLst/>
                <a:ea typeface="Calibri" panose="020F0502020204030204" pitchFamily="34" charset="0"/>
                <a:cs typeface="Times New Roman" panose="02020603050405020304" pitchFamily="18" charset="0"/>
              </a:rPr>
              <a:t>10: Economic Research:</a:t>
            </a:r>
            <a:r>
              <a:rPr lang="en-GB" sz="1600" dirty="0">
                <a:effectLst/>
                <a:ea typeface="Calibri" panose="020F0502020204030204" pitchFamily="34" charset="0"/>
                <a:cs typeface="Times New Roman" panose="02020603050405020304" pitchFamily="18" charset="0"/>
              </a:rPr>
              <a:t> Spending was R800 thousand or 2.5 per cent higher than projections. This was mainly on goods and services due to leave gratuity pay-out for employees who left the department. The leave gratuity is normally not budgeted due to its unforeseen nature</a:t>
            </a:r>
          </a:p>
          <a:p>
            <a:pPr>
              <a:spcBef>
                <a:spcPts val="300"/>
              </a:spcBef>
              <a:spcAft>
                <a:spcPts val="300"/>
              </a:spcAft>
              <a:tabLst>
                <a:tab pos="90170" algn="l"/>
                <a:tab pos="6570980" algn="l"/>
              </a:tabLst>
            </a:pPr>
            <a:r>
              <a:rPr lang="en-GB" sz="1600" b="1" dirty="0" smtClean="0">
                <a:cs typeface="Times New Roman" panose="02020603050405020304" pitchFamily="18" charset="0"/>
              </a:rPr>
              <a:t>Covid-19 </a:t>
            </a:r>
            <a:r>
              <a:rPr lang="en-GB" sz="1600" b="1" dirty="0">
                <a:cs typeface="Times New Roman" panose="02020603050405020304" pitchFamily="18" charset="0"/>
              </a:rPr>
              <a:t>spending</a:t>
            </a:r>
            <a:endParaRPr lang="en-ZA" sz="1600" b="1" dirty="0">
              <a:cs typeface="Times New Roman" panose="02020603050405020304" pitchFamily="18" charset="0"/>
            </a:endParaRPr>
          </a:p>
          <a:p>
            <a:pPr marL="358775" lvl="1" indent="-180975">
              <a:spcBef>
                <a:spcPts val="300"/>
              </a:spcBef>
              <a:spcAft>
                <a:spcPts val="300"/>
              </a:spcAft>
              <a:buFont typeface="Arial" panose="020B0604020202020204" pitchFamily="34" charset="0"/>
              <a:buChar char="‒"/>
            </a:pPr>
            <a:r>
              <a:rPr lang="en-GB" sz="1600" dirty="0">
                <a:cs typeface="Times New Roman" panose="02020603050405020304" pitchFamily="18" charset="0"/>
              </a:rPr>
              <a:t>The department spend R24 thousand on Covid-19 related items</a:t>
            </a:r>
          </a:p>
          <a:p>
            <a:endParaRPr lang="en-ZA" dirty="0"/>
          </a:p>
        </p:txBody>
      </p:sp>
    </p:spTree>
    <p:extLst>
      <p:ext uri="{BB962C8B-B14F-4D97-AF65-F5344CB8AC3E}">
        <p14:creationId xmlns:p14="http://schemas.microsoft.com/office/powerpoint/2010/main" val="39577525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b="1" kern="1200">
                <a:solidFill>
                  <a:schemeClr val="bg2"/>
                </a:solidFill>
                <a:latin typeface="Arial Bold Italic" pitchFamily="1"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8CC9CFB-5521-4678-B011-3614EFC0CBEB}" type="slidenum">
              <a:rPr lang="en-US" smtClean="0">
                <a:solidFill>
                  <a:srgbClr val="808080"/>
                </a:solidFill>
              </a:rPr>
              <a:pPr>
                <a:defRPr/>
              </a:pPr>
              <a:t>76</a:t>
            </a:fld>
            <a:endParaRPr lang="en-US" sz="1400" b="0" dirty="0">
              <a:solidFill>
                <a:srgbClr val="000000"/>
              </a:solidFill>
              <a:latin typeface="Arial"/>
            </a:endParaRPr>
          </a:p>
        </p:txBody>
      </p:sp>
      <p:sp>
        <p:nvSpPr>
          <p:cNvPr id="5" name="TextBox 4">
            <a:extLst>
              <a:ext uri="{FF2B5EF4-FFF2-40B4-BE49-F238E27FC236}">
                <a16:creationId xmlns:a16="http://schemas.microsoft.com/office/drawing/2014/main" id="{8645B206-6982-7B8B-AC8E-F5C59E08BBC7}"/>
              </a:ext>
            </a:extLst>
          </p:cNvPr>
          <p:cNvSpPr txBox="1"/>
          <p:nvPr/>
        </p:nvSpPr>
        <p:spPr>
          <a:xfrm>
            <a:off x="430306" y="1665441"/>
            <a:ext cx="6427694" cy="2406813"/>
          </a:xfrm>
          <a:prstGeom prst="rect">
            <a:avLst/>
          </a:prstGeom>
          <a:noFill/>
        </p:spPr>
        <p:txBody>
          <a:bodyPr wrap="square">
            <a:spAutoFit/>
          </a:bodyPr>
          <a:lstStyle/>
          <a:p>
            <a:pPr marL="179388" indent="-179388" eaLnBrk="0" fontAlgn="base" hangingPunct="0">
              <a:spcBef>
                <a:spcPct val="20000"/>
              </a:spcBef>
              <a:spcAft>
                <a:spcPct val="0"/>
              </a:spcAft>
              <a:buFontTx/>
              <a:buChar char="•"/>
              <a:defRPr/>
            </a:pPr>
            <a:r>
              <a:rPr lang="en-ZA" sz="1600" dirty="0">
                <a:solidFill>
                  <a:srgbClr val="000000"/>
                </a:solidFill>
                <a:latin typeface="+mj-lt"/>
              </a:rPr>
              <a:t>Vote </a:t>
            </a:r>
            <a:r>
              <a:rPr lang="en-ZA" sz="1600" dirty="0" smtClean="0">
                <a:solidFill>
                  <a:srgbClr val="000000"/>
                </a:solidFill>
                <a:latin typeface="+mj-lt"/>
              </a:rPr>
              <a:t>3: Cooperative Governance</a:t>
            </a:r>
            <a:endParaRPr lang="en-ZA" sz="1600" dirty="0">
              <a:solidFill>
                <a:srgbClr val="000000"/>
              </a:solidFill>
              <a:latin typeface="+mj-lt"/>
            </a:endParaRPr>
          </a:p>
          <a:p>
            <a:pPr marL="179388" indent="-179388" eaLnBrk="0" fontAlgn="base" hangingPunct="0">
              <a:spcBef>
                <a:spcPct val="20000"/>
              </a:spcBef>
              <a:spcAft>
                <a:spcPct val="0"/>
              </a:spcAft>
              <a:buFontTx/>
              <a:buChar char="•"/>
              <a:defRPr/>
            </a:pPr>
            <a:r>
              <a:rPr kumimoji="0" lang="en-GB" sz="1600" i="0" u="none" strike="noStrike" kern="0" cap="none" spc="0" normalizeH="0" baseline="0" noProof="0" dirty="0">
                <a:ln>
                  <a:noFill/>
                </a:ln>
                <a:solidFill>
                  <a:srgbClr val="000000"/>
                </a:solidFill>
                <a:effectLst/>
                <a:uLnTx/>
                <a:uFillTx/>
                <a:latin typeface="+mj-lt"/>
                <a:ea typeface="Osaka"/>
              </a:rPr>
              <a:t>Vote </a:t>
            </a:r>
            <a:r>
              <a:rPr kumimoji="0" lang="en-GB" sz="1600" i="0" u="none" strike="noStrike" kern="0" cap="none" spc="0" normalizeH="0" baseline="0" noProof="0" dirty="0" smtClean="0">
                <a:ln>
                  <a:noFill/>
                </a:ln>
                <a:solidFill>
                  <a:srgbClr val="000000"/>
                </a:solidFill>
                <a:effectLst/>
                <a:uLnTx/>
                <a:uFillTx/>
                <a:latin typeface="+mj-lt"/>
                <a:ea typeface="Osaka"/>
              </a:rPr>
              <a:t>15: Traditional</a:t>
            </a:r>
            <a:r>
              <a:rPr kumimoji="0" lang="en-GB" sz="1600" i="0" u="none" strike="noStrike" kern="0" cap="none" spc="0" normalizeH="0" noProof="0" dirty="0" smtClean="0">
                <a:ln>
                  <a:noFill/>
                </a:ln>
                <a:solidFill>
                  <a:srgbClr val="000000"/>
                </a:solidFill>
                <a:effectLst/>
                <a:uLnTx/>
                <a:uFillTx/>
                <a:latin typeface="+mj-lt"/>
                <a:ea typeface="Osaka"/>
              </a:rPr>
              <a:t> Affairs</a:t>
            </a:r>
            <a:endParaRPr lang="en-GB" sz="1600" b="0" i="0" u="none" strike="noStrike" dirty="0">
              <a:solidFill>
                <a:srgbClr val="000000"/>
              </a:solidFill>
              <a:effectLst/>
              <a:latin typeface="+mj-lt"/>
            </a:endParaRPr>
          </a:p>
          <a:p>
            <a:pPr marL="179388" indent="-179388" eaLnBrk="0" fontAlgn="base" hangingPunct="0">
              <a:spcBef>
                <a:spcPct val="20000"/>
              </a:spcBef>
              <a:spcAft>
                <a:spcPct val="0"/>
              </a:spcAft>
              <a:buFontTx/>
              <a:buChar char="•"/>
              <a:defRPr/>
            </a:pPr>
            <a:r>
              <a:rPr kumimoji="0" lang="en-GB" sz="1600" i="0" u="none" strike="noStrike" kern="0" cap="none" spc="0" normalizeH="0" baseline="0" noProof="0" dirty="0">
                <a:ln>
                  <a:noFill/>
                </a:ln>
                <a:solidFill>
                  <a:srgbClr val="000000"/>
                </a:solidFill>
                <a:effectLst/>
                <a:uLnTx/>
                <a:uFillTx/>
                <a:latin typeface="+mj-lt"/>
                <a:ea typeface="Osaka"/>
              </a:rPr>
              <a:t>Vote </a:t>
            </a:r>
            <a:r>
              <a:rPr kumimoji="0" lang="en-GB" sz="1600" i="0" u="none" strike="noStrike" kern="0" cap="none" spc="0" normalizeH="0" baseline="0" noProof="0" dirty="0" smtClean="0">
                <a:ln>
                  <a:noFill/>
                </a:ln>
                <a:solidFill>
                  <a:srgbClr val="000000"/>
                </a:solidFill>
                <a:effectLst/>
                <a:uLnTx/>
                <a:uFillTx/>
                <a:latin typeface="+mj-lt"/>
                <a:ea typeface="Osaka"/>
              </a:rPr>
              <a:t>30: Communications and Digital Technologies</a:t>
            </a:r>
            <a:endParaRPr kumimoji="0" lang="en-GB" sz="1600" i="0" u="none" strike="noStrike" kern="0" cap="none" spc="0" normalizeH="0" baseline="0" noProof="0" dirty="0">
              <a:ln>
                <a:noFill/>
              </a:ln>
              <a:solidFill>
                <a:srgbClr val="000000"/>
              </a:solidFill>
              <a:effectLst/>
              <a:uLnTx/>
              <a:uFillTx/>
              <a:latin typeface="+mj-lt"/>
              <a:ea typeface="Osaka"/>
            </a:endParaRPr>
          </a:p>
          <a:p>
            <a:pPr marL="179388" indent="-179388" eaLnBrk="0" fontAlgn="base" hangingPunct="0">
              <a:spcBef>
                <a:spcPct val="20000"/>
              </a:spcBef>
              <a:spcAft>
                <a:spcPct val="0"/>
              </a:spcAft>
              <a:buFontTx/>
              <a:buChar char="•"/>
              <a:defRPr/>
            </a:pPr>
            <a:r>
              <a:rPr kumimoji="0" lang="en-ZA" sz="1600" i="0" u="none" strike="noStrike" kern="0" cap="none" spc="0" normalizeH="0" baseline="0" noProof="0" dirty="0">
                <a:ln>
                  <a:noFill/>
                </a:ln>
                <a:solidFill>
                  <a:srgbClr val="000000"/>
                </a:solidFill>
                <a:effectLst/>
                <a:uLnTx/>
                <a:uFillTx/>
                <a:latin typeface="+mj-lt"/>
                <a:ea typeface="Osaka"/>
              </a:rPr>
              <a:t>Vote </a:t>
            </a:r>
            <a:r>
              <a:rPr kumimoji="0" lang="en-ZA" sz="1600" i="0" u="none" strike="noStrike" kern="0" cap="none" spc="0" normalizeH="0" baseline="0" noProof="0" dirty="0" smtClean="0">
                <a:ln>
                  <a:noFill/>
                </a:ln>
                <a:solidFill>
                  <a:srgbClr val="000000"/>
                </a:solidFill>
                <a:effectLst/>
                <a:uLnTx/>
                <a:uFillTx/>
                <a:latin typeface="+mj-lt"/>
                <a:ea typeface="Osaka"/>
              </a:rPr>
              <a:t>33: Human Settlements</a:t>
            </a:r>
            <a:endParaRPr lang="en-ZA" sz="1600" b="0" i="0" u="none" strike="noStrike" dirty="0">
              <a:solidFill>
                <a:srgbClr val="000000"/>
              </a:solidFill>
              <a:effectLst/>
              <a:latin typeface="+mj-lt"/>
            </a:endParaRPr>
          </a:p>
          <a:p>
            <a:pPr marL="179388" indent="-179388" eaLnBrk="0" fontAlgn="base" hangingPunct="0">
              <a:spcBef>
                <a:spcPct val="20000"/>
              </a:spcBef>
              <a:spcAft>
                <a:spcPct val="0"/>
              </a:spcAft>
              <a:buFontTx/>
              <a:buChar char="•"/>
              <a:defRPr/>
            </a:pPr>
            <a:r>
              <a:rPr kumimoji="0" lang="en-ZA" sz="1600" i="0" u="none" strike="noStrike" kern="0" cap="none" spc="0" normalizeH="0" baseline="0" noProof="0" dirty="0">
                <a:ln>
                  <a:noFill/>
                </a:ln>
                <a:solidFill>
                  <a:srgbClr val="000000"/>
                </a:solidFill>
                <a:effectLst/>
                <a:uLnTx/>
                <a:uFillTx/>
                <a:latin typeface="+mj-lt"/>
                <a:ea typeface="Osaka"/>
              </a:rPr>
              <a:t>Vote </a:t>
            </a:r>
            <a:r>
              <a:rPr lang="en-ZA" sz="1600" kern="0" dirty="0" smtClean="0">
                <a:solidFill>
                  <a:srgbClr val="000000"/>
                </a:solidFill>
                <a:latin typeface="+mj-lt"/>
                <a:ea typeface="Osaka"/>
              </a:rPr>
              <a:t>34</a:t>
            </a:r>
            <a:r>
              <a:rPr kumimoji="0" lang="en-ZA" sz="1600" i="0" u="none" strike="noStrike" kern="0" cap="none" spc="0" normalizeH="0" baseline="0" noProof="0" dirty="0" smtClean="0">
                <a:ln>
                  <a:noFill/>
                </a:ln>
                <a:solidFill>
                  <a:srgbClr val="000000"/>
                </a:solidFill>
                <a:effectLst/>
                <a:uLnTx/>
                <a:uFillTx/>
                <a:latin typeface="+mj-lt"/>
                <a:ea typeface="Osaka"/>
              </a:rPr>
              <a:t>: Mineral Resources</a:t>
            </a:r>
            <a:r>
              <a:rPr kumimoji="0" lang="en-ZA" sz="1600" i="0" u="none" strike="noStrike" kern="0" cap="none" spc="0" normalizeH="0" noProof="0" dirty="0" smtClean="0">
                <a:ln>
                  <a:noFill/>
                </a:ln>
                <a:solidFill>
                  <a:srgbClr val="000000"/>
                </a:solidFill>
                <a:effectLst/>
                <a:uLnTx/>
                <a:uFillTx/>
                <a:latin typeface="+mj-lt"/>
                <a:ea typeface="Osaka"/>
              </a:rPr>
              <a:t> and Energy</a:t>
            </a:r>
            <a:endParaRPr lang="en-ZA" sz="1600" b="0" i="0" u="none" strike="noStrike" dirty="0">
              <a:solidFill>
                <a:srgbClr val="000000"/>
              </a:solidFill>
              <a:effectLst/>
              <a:latin typeface="+mj-lt"/>
            </a:endParaRPr>
          </a:p>
          <a:p>
            <a:pPr marL="179388" marR="0" lvl="0" indent="-179388" algn="l" defTabSz="914400" rtl="0" eaLnBrk="0" fontAlgn="base" latinLnBrk="0" hangingPunct="0">
              <a:lnSpc>
                <a:spcPct val="100000"/>
              </a:lnSpc>
              <a:spcBef>
                <a:spcPct val="20000"/>
              </a:spcBef>
              <a:spcAft>
                <a:spcPct val="0"/>
              </a:spcAft>
              <a:buClrTx/>
              <a:buSzTx/>
              <a:buFontTx/>
              <a:buChar char="•"/>
              <a:tabLst/>
              <a:defRPr/>
            </a:pPr>
            <a:r>
              <a:rPr kumimoji="0" lang="en-ZA" sz="1600" i="0" u="none" strike="noStrike" kern="0" cap="none" spc="0" normalizeH="0" baseline="0" noProof="0" dirty="0">
                <a:ln>
                  <a:noFill/>
                </a:ln>
                <a:solidFill>
                  <a:srgbClr val="000000"/>
                </a:solidFill>
                <a:effectLst/>
                <a:uLnTx/>
                <a:uFillTx/>
                <a:latin typeface="+mj-lt"/>
                <a:ea typeface="Osaka"/>
              </a:rPr>
              <a:t>Vote </a:t>
            </a:r>
            <a:r>
              <a:rPr kumimoji="0" lang="en-ZA" sz="1600" i="0" u="none" strike="noStrike" kern="0" cap="none" spc="0" normalizeH="0" baseline="0" noProof="0" dirty="0" smtClean="0">
                <a:ln>
                  <a:noFill/>
                </a:ln>
                <a:solidFill>
                  <a:srgbClr val="000000"/>
                </a:solidFill>
                <a:effectLst/>
                <a:uLnTx/>
                <a:uFillTx/>
                <a:latin typeface="+mj-lt"/>
                <a:ea typeface="Osaka"/>
              </a:rPr>
              <a:t>40: Transport</a:t>
            </a:r>
          </a:p>
          <a:p>
            <a:pPr marL="179388" marR="0" lvl="0" indent="-179388" algn="l" defTabSz="914400" rtl="0" eaLnBrk="0" fontAlgn="base" latinLnBrk="0" hangingPunct="0">
              <a:lnSpc>
                <a:spcPct val="100000"/>
              </a:lnSpc>
              <a:spcBef>
                <a:spcPct val="20000"/>
              </a:spcBef>
              <a:spcAft>
                <a:spcPct val="0"/>
              </a:spcAft>
              <a:buClrTx/>
              <a:buSzTx/>
              <a:buFontTx/>
              <a:buChar char="•"/>
              <a:tabLst/>
              <a:defRPr/>
            </a:pPr>
            <a:r>
              <a:rPr kumimoji="0" lang="en-ZA" sz="1600" i="0" u="none" strike="noStrike" kern="0" cap="none" spc="0" normalizeH="0" baseline="0" noProof="0" dirty="0" smtClean="0">
                <a:ln>
                  <a:noFill/>
                </a:ln>
                <a:solidFill>
                  <a:srgbClr val="000000"/>
                </a:solidFill>
                <a:effectLst/>
                <a:uLnTx/>
                <a:uFillTx/>
                <a:latin typeface="+mj-lt"/>
                <a:ea typeface="Osaka"/>
              </a:rPr>
              <a:t>Vote 41: Water and Sanitation</a:t>
            </a:r>
            <a:endParaRPr kumimoji="0" lang="en-ZA" sz="1600" i="0" u="none" strike="noStrike" kern="0" cap="none" spc="0" normalizeH="0" baseline="0" noProof="0" dirty="0">
              <a:ln>
                <a:noFill/>
              </a:ln>
              <a:solidFill>
                <a:srgbClr val="000000"/>
              </a:solidFill>
              <a:effectLst/>
              <a:uLnTx/>
              <a:uFillTx/>
              <a:latin typeface="+mj-lt"/>
              <a:ea typeface="Osaka"/>
            </a:endParaRPr>
          </a:p>
          <a:p>
            <a:pPr marR="0" lvl="0" algn="l" defTabSz="914400" rtl="0" eaLnBrk="0" fontAlgn="base" latinLnBrk="0" hangingPunct="0">
              <a:lnSpc>
                <a:spcPct val="100000"/>
              </a:lnSpc>
              <a:spcBef>
                <a:spcPct val="20000"/>
              </a:spcBef>
              <a:spcAft>
                <a:spcPct val="0"/>
              </a:spcAft>
              <a:buClrTx/>
              <a:buSzTx/>
              <a:tabLst>
                <a:tab pos="341313" algn="l"/>
              </a:tabLst>
              <a:defRPr/>
            </a:pPr>
            <a:endParaRPr lang="en-ZA" sz="1600" dirty="0">
              <a:solidFill>
                <a:srgbClr val="000000"/>
              </a:solidFill>
              <a:ea typeface="ＭＳ Ｐゴシック" pitchFamily="34" charset="-128"/>
              <a:cs typeface="Arial" panose="020B0604020202020204" pitchFamily="34" charset="0"/>
            </a:endParaRPr>
          </a:p>
        </p:txBody>
      </p:sp>
      <p:sp>
        <p:nvSpPr>
          <p:cNvPr id="6" name="Title 1"/>
          <p:cNvSpPr>
            <a:spLocks noGrp="1"/>
          </p:cNvSpPr>
          <p:nvPr>
            <p:ph type="title"/>
          </p:nvPr>
        </p:nvSpPr>
        <p:spPr/>
        <p:txBody>
          <a:bodyPr/>
          <a:lstStyle/>
          <a:p>
            <a:r>
              <a:rPr lang="en-ZA" dirty="0"/>
              <a:t>URBAN DEVELOPMENT AND</a:t>
            </a:r>
            <a:br>
              <a:rPr lang="en-ZA" dirty="0"/>
            </a:br>
            <a:r>
              <a:rPr lang="en-ZA" dirty="0"/>
              <a:t>INFRASTRUCTURE</a:t>
            </a:r>
          </a:p>
        </p:txBody>
      </p:sp>
    </p:spTree>
    <p:extLst>
      <p:ext uri="{BB962C8B-B14F-4D97-AF65-F5344CB8AC3E}">
        <p14:creationId xmlns:p14="http://schemas.microsoft.com/office/powerpoint/2010/main" val="17626414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URBAN DEVELOPMENT AND</a:t>
            </a:r>
            <a:br>
              <a:rPr lang="en-ZA" dirty="0"/>
            </a:br>
            <a:r>
              <a:rPr lang="en-ZA" dirty="0"/>
              <a:t>INFRASTRUCTURE</a:t>
            </a:r>
          </a:p>
        </p:txBody>
      </p:sp>
      <p:graphicFrame>
        <p:nvGraphicFramePr>
          <p:cNvPr id="3" name="Preschart5">
            <a:extLst>
              <a:ext uri="{FF2B5EF4-FFF2-40B4-BE49-F238E27FC236}">
                <a16:creationId xmlns:a16="http://schemas.microsoft.com/office/drawing/2014/main" id="{6CDD3BC0-0FD0-362C-F283-8749BCE8C3F2}"/>
              </a:ext>
            </a:extLst>
          </p:cNvPr>
          <p:cNvGraphicFramePr>
            <a:graphicFrameLocks/>
          </p:cNvGraphicFramePr>
          <p:nvPr/>
        </p:nvGraphicFramePr>
        <p:xfrm>
          <a:off x="515936" y="1133976"/>
          <a:ext cx="8112128" cy="45900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54871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URBAN DEVELOPMENT AND</a:t>
            </a:r>
            <a:br>
              <a:rPr lang="en-ZA" dirty="0"/>
            </a:br>
            <a:r>
              <a:rPr lang="en-ZA" dirty="0"/>
              <a:t>INFRASTRUCTURE</a:t>
            </a:r>
          </a:p>
        </p:txBody>
      </p:sp>
      <p:graphicFrame>
        <p:nvGraphicFramePr>
          <p:cNvPr id="3" name="Table 2">
            <a:extLst>
              <a:ext uri="{FF2B5EF4-FFF2-40B4-BE49-F238E27FC236}">
                <a16:creationId xmlns:a16="http://schemas.microsoft.com/office/drawing/2014/main" id="{6E0D9B36-16A6-7B07-F0B1-326CEC07A534}"/>
              </a:ext>
            </a:extLst>
          </p:cNvPr>
          <p:cNvGraphicFramePr>
            <a:graphicFrameLocks noGrp="1"/>
          </p:cNvGraphicFramePr>
          <p:nvPr>
            <p:extLst>
              <p:ext uri="{D42A27DB-BD31-4B8C-83A1-F6EECF244321}">
                <p14:modId xmlns:p14="http://schemas.microsoft.com/office/powerpoint/2010/main" val="904123265"/>
              </p:ext>
            </p:extLst>
          </p:nvPr>
        </p:nvGraphicFramePr>
        <p:xfrm>
          <a:off x="381001" y="2057401"/>
          <a:ext cx="8443587" cy="1569885"/>
        </p:xfrm>
        <a:graphic>
          <a:graphicData uri="http://schemas.openxmlformats.org/drawingml/2006/table">
            <a:tbl>
              <a:tblPr/>
              <a:tblGrid>
                <a:gridCol w="213573">
                  <a:extLst>
                    <a:ext uri="{9D8B030D-6E8A-4147-A177-3AD203B41FA5}">
                      <a16:colId xmlns:a16="http://schemas.microsoft.com/office/drawing/2014/main" val="1341511523"/>
                    </a:ext>
                  </a:extLst>
                </a:gridCol>
                <a:gridCol w="1077799">
                  <a:extLst>
                    <a:ext uri="{9D8B030D-6E8A-4147-A177-3AD203B41FA5}">
                      <a16:colId xmlns:a16="http://schemas.microsoft.com/office/drawing/2014/main" val="745078208"/>
                    </a:ext>
                  </a:extLst>
                </a:gridCol>
                <a:gridCol w="655620">
                  <a:extLst>
                    <a:ext uri="{9D8B030D-6E8A-4147-A177-3AD203B41FA5}">
                      <a16:colId xmlns:a16="http://schemas.microsoft.com/office/drawing/2014/main" val="3772366567"/>
                    </a:ext>
                  </a:extLst>
                </a:gridCol>
                <a:gridCol w="655620">
                  <a:extLst>
                    <a:ext uri="{9D8B030D-6E8A-4147-A177-3AD203B41FA5}">
                      <a16:colId xmlns:a16="http://schemas.microsoft.com/office/drawing/2014/main" val="3421673048"/>
                    </a:ext>
                  </a:extLst>
                </a:gridCol>
                <a:gridCol w="586084">
                  <a:extLst>
                    <a:ext uri="{9D8B030D-6E8A-4147-A177-3AD203B41FA5}">
                      <a16:colId xmlns:a16="http://schemas.microsoft.com/office/drawing/2014/main" val="3507185895"/>
                    </a:ext>
                  </a:extLst>
                </a:gridCol>
                <a:gridCol w="635752">
                  <a:extLst>
                    <a:ext uri="{9D8B030D-6E8A-4147-A177-3AD203B41FA5}">
                      <a16:colId xmlns:a16="http://schemas.microsoft.com/office/drawing/2014/main" val="2187825011"/>
                    </a:ext>
                  </a:extLst>
                </a:gridCol>
                <a:gridCol w="913894">
                  <a:extLst>
                    <a:ext uri="{9D8B030D-6E8A-4147-A177-3AD203B41FA5}">
                      <a16:colId xmlns:a16="http://schemas.microsoft.com/office/drawing/2014/main" val="3123909226"/>
                    </a:ext>
                  </a:extLst>
                </a:gridCol>
                <a:gridCol w="695354">
                  <a:extLst>
                    <a:ext uri="{9D8B030D-6E8A-4147-A177-3AD203B41FA5}">
                      <a16:colId xmlns:a16="http://schemas.microsoft.com/office/drawing/2014/main" val="3307850166"/>
                    </a:ext>
                  </a:extLst>
                </a:gridCol>
                <a:gridCol w="993363">
                  <a:extLst>
                    <a:ext uri="{9D8B030D-6E8A-4147-A177-3AD203B41FA5}">
                      <a16:colId xmlns:a16="http://schemas.microsoft.com/office/drawing/2014/main" val="51729438"/>
                    </a:ext>
                  </a:extLst>
                </a:gridCol>
                <a:gridCol w="993363">
                  <a:extLst>
                    <a:ext uri="{9D8B030D-6E8A-4147-A177-3AD203B41FA5}">
                      <a16:colId xmlns:a16="http://schemas.microsoft.com/office/drawing/2014/main" val="1207074396"/>
                    </a:ext>
                  </a:extLst>
                </a:gridCol>
                <a:gridCol w="526483">
                  <a:extLst>
                    <a:ext uri="{9D8B030D-6E8A-4147-A177-3AD203B41FA5}">
                      <a16:colId xmlns:a16="http://schemas.microsoft.com/office/drawing/2014/main" val="219675115"/>
                    </a:ext>
                  </a:extLst>
                </a:gridCol>
                <a:gridCol w="496682">
                  <a:extLst>
                    <a:ext uri="{9D8B030D-6E8A-4147-A177-3AD203B41FA5}">
                      <a16:colId xmlns:a16="http://schemas.microsoft.com/office/drawing/2014/main" val="2353722991"/>
                    </a:ext>
                  </a:extLst>
                </a:gridCol>
              </a:tblGrid>
              <a:tr h="323225">
                <a:tc gridSpan="2">
                  <a:txBody>
                    <a:bodyPr/>
                    <a:lstStyle/>
                    <a:p>
                      <a:pPr algn="l" fontAlgn="b"/>
                      <a:r>
                        <a:rPr lang="en-ZA" sz="800" b="0" i="0" u="none" strike="noStrike">
                          <a:solidFill>
                            <a:srgbClr val="000000"/>
                          </a:solidFill>
                          <a:effectLst/>
                          <a:latin typeface="Arial Narrow" panose="020B0606020202030204" pitchFamily="34" charset="0"/>
                        </a:rPr>
                        <a:t>R million</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r" fontAlgn="b"/>
                      <a:r>
                        <a:rPr lang="en-ZA" sz="800" b="1" i="0" u="none" strike="noStrike">
                          <a:solidFill>
                            <a:srgbClr val="000000"/>
                          </a:solidFill>
                          <a:effectLst/>
                          <a:latin typeface="Arial Narrow" panose="020B0606020202030204" pitchFamily="34" charset="0"/>
                        </a:rPr>
                        <a:t> Main Appropriation </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 Adjusted Appropriation  </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Available Budget</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Q3 Actual expenditure</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800" b="1" i="0" u="none" strike="noStrike">
                          <a:solidFill>
                            <a:srgbClr val="000000"/>
                          </a:solidFill>
                          <a:effectLst/>
                          <a:latin typeface="Arial Narrow" panose="020B0606020202030204" pitchFamily="34" charset="0"/>
                        </a:rPr>
                        <a:t>Expenditure as % of Available Budget</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Q3 Projected expenditure</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Variance from projected expenditure</a:t>
                      </a:r>
                    </a:p>
                  </a:txBody>
                  <a:tcPr marL="0" marR="0" marT="0" marB="0" anchor="b">
                    <a:lnL>
                      <a:noFill/>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 Variance from projected expenditure</a:t>
                      </a:r>
                    </a:p>
                  </a:txBody>
                  <a:tcPr marL="0" marR="0" marT="0" marB="0" anchor="b">
                    <a:lnL>
                      <a:noFill/>
                    </a:lnL>
                    <a:lnR w="6350" cap="flat" cmpd="sng" algn="ctr">
                      <a:solidFill>
                        <a:srgbClr val="993300"/>
                      </a:solidFill>
                      <a:prstDash val="dash"/>
                      <a:round/>
                      <a:headEnd type="none" w="med" len="med"/>
                      <a:tailEnd type="none" w="med" len="med"/>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800" b="1" i="0" u="none" strike="noStrike">
                          <a:solidFill>
                            <a:srgbClr val="000000"/>
                          </a:solidFill>
                          <a:effectLst/>
                          <a:latin typeface="Arial Narrow" panose="020B0606020202030204" pitchFamily="34" charset="0"/>
                        </a:rPr>
                        <a:t>COVID-19 Spending</a:t>
                      </a:r>
                    </a:p>
                  </a:txBody>
                  <a:tcPr marL="0" marR="0" marT="0" marB="0" anchor="b">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800" b="1" i="0" u="none" strike="noStrike">
                          <a:solidFill>
                            <a:srgbClr val="000000"/>
                          </a:solidFill>
                          <a:effectLst/>
                          <a:latin typeface="Arial Narrow" panose="020B0606020202030204" pitchFamily="34" charset="0"/>
                        </a:rPr>
                        <a:t>Disaster Spending</a:t>
                      </a:r>
                    </a:p>
                  </a:txBody>
                  <a:tcPr marL="0" marR="0" marT="0" marB="0" anchor="b">
                    <a:lnL w="6350" cap="flat" cmpd="sng" algn="ctr">
                      <a:solidFill>
                        <a:srgbClr val="993300"/>
                      </a:solidFill>
                      <a:prstDash val="dash"/>
                      <a:round/>
                      <a:headEnd type="none" w="med" len="med"/>
                      <a:tailEnd type="none" w="med" len="med"/>
                    </a:lnL>
                    <a:lnR>
                      <a:noFill/>
                    </a:lnR>
                    <a:lnT w="12700" cap="flat" cmpd="sng" algn="ctr">
                      <a:solidFill>
                        <a:srgbClr val="9933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47774002"/>
                  </a:ext>
                </a:extLst>
              </a:tr>
              <a:tr h="122107">
                <a:tc>
                  <a:txBody>
                    <a:bodyPr/>
                    <a:lstStyle/>
                    <a:p>
                      <a:pPr algn="l" fontAlgn="t"/>
                      <a:r>
                        <a:rPr lang="en-ZA" sz="800" b="0" i="0" u="none" strike="noStrike">
                          <a:solidFill>
                            <a:srgbClr val="000000"/>
                          </a:solidFill>
                          <a:effectLst/>
                          <a:latin typeface="Arial Narrow" panose="020B0606020202030204" pitchFamily="34" charset="0"/>
                        </a:rPr>
                        <a:t>3</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Cooperative Governance</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111 364.9</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115 027.4</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115 027.4</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74 986.0</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65.2%</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77 608.9</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2 622.9</a:t>
                      </a:r>
                    </a:p>
                  </a:txBody>
                  <a:tcPr marL="0" marR="0" marT="0"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3.4%</a:t>
                      </a:r>
                    </a:p>
                  </a:txBody>
                  <a:tcPr marL="0" marR="0" marT="0" marB="0">
                    <a:lnL>
                      <a:noFill/>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0.2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566.3 </a:t>
                      </a:r>
                    </a:p>
                  </a:txBody>
                  <a:tcPr marL="0" marR="0" marT="0" marB="0">
                    <a:lnL w="6350" cap="flat" cmpd="sng" algn="ctr">
                      <a:solidFill>
                        <a:srgbClr val="993300"/>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228756582"/>
                  </a:ext>
                </a:extLst>
              </a:tr>
              <a:tr h="122107">
                <a:tc>
                  <a:txBody>
                    <a:bodyPr/>
                    <a:lstStyle/>
                    <a:p>
                      <a:pPr algn="l" fontAlgn="t"/>
                      <a:r>
                        <a:rPr lang="en-ZA" sz="800" b="0" i="0" u="none" strike="noStrike">
                          <a:solidFill>
                            <a:srgbClr val="000000"/>
                          </a:solidFill>
                          <a:effectLst/>
                          <a:latin typeface="Arial Narrow" panose="020B0606020202030204" pitchFamily="34" charset="0"/>
                        </a:rPr>
                        <a:t>15</a:t>
                      </a:r>
                    </a:p>
                  </a:txBody>
                  <a:tcPr marL="0" marR="0" marT="0" marB="0">
                    <a:lnL>
                      <a:noFill/>
                    </a:lnL>
                    <a:lnR>
                      <a:noFill/>
                    </a:lnR>
                    <a:lnT>
                      <a:noFill/>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Traditional Affairs</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177.0</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180.1</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180.1</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124.0</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68.8%</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109.2</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-14.8</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-13.6%</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2729111426"/>
                  </a:ext>
                </a:extLst>
              </a:tr>
              <a:tr h="241342">
                <a:tc>
                  <a:txBody>
                    <a:bodyPr/>
                    <a:lstStyle/>
                    <a:p>
                      <a:pPr algn="l" fontAlgn="t"/>
                      <a:r>
                        <a:rPr lang="en-ZA" sz="800" b="0" i="0" u="none" strike="noStrike">
                          <a:solidFill>
                            <a:srgbClr val="000000"/>
                          </a:solidFill>
                          <a:effectLst/>
                          <a:latin typeface="Arial Narrow" panose="020B0606020202030204" pitchFamily="34" charset="0"/>
                        </a:rPr>
                        <a:t>30</a:t>
                      </a:r>
                    </a:p>
                  </a:txBody>
                  <a:tcPr marL="0" marR="0" marT="0" marB="0">
                    <a:lnL>
                      <a:noFill/>
                    </a:lnL>
                    <a:lnR>
                      <a:noFill/>
                    </a:lnR>
                    <a:lnT>
                      <a:noFill/>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Communications and Digital Technologies</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2 717.2</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2 927.8</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2 927.8</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2 142.4</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73.2%</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2 356.3</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213.9</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9.1%</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0.3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2525040061"/>
                  </a:ext>
                </a:extLst>
              </a:tr>
              <a:tr h="129290">
                <a:tc>
                  <a:txBody>
                    <a:bodyPr/>
                    <a:lstStyle/>
                    <a:p>
                      <a:pPr algn="l" fontAlgn="t"/>
                      <a:r>
                        <a:rPr lang="en-ZA" sz="800" b="0" i="0" u="none" strike="noStrike">
                          <a:solidFill>
                            <a:srgbClr val="000000"/>
                          </a:solidFill>
                          <a:effectLst/>
                          <a:latin typeface="Arial Narrow" panose="020B0606020202030204" pitchFamily="34" charset="0"/>
                        </a:rPr>
                        <a:t>33</a:t>
                      </a:r>
                    </a:p>
                  </a:txBody>
                  <a:tcPr marL="0" marR="0" marT="0" marB="0">
                    <a:lnL>
                      <a:noFill/>
                    </a:lnL>
                    <a:lnR>
                      <a:noFill/>
                    </a:lnR>
                    <a:lnT>
                      <a:noFill/>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Human Settlements</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33 024.7</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33 478.5</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33 478.5</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22 756.7</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68.0%</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23 161.1</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404.4</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1.7%</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0.0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140.0 </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2452366863"/>
                  </a:ext>
                </a:extLst>
              </a:tr>
              <a:tr h="241342">
                <a:tc>
                  <a:txBody>
                    <a:bodyPr/>
                    <a:lstStyle/>
                    <a:p>
                      <a:pPr algn="l" fontAlgn="t"/>
                      <a:r>
                        <a:rPr lang="en-ZA" sz="800" b="0" i="0" u="none" strike="noStrike">
                          <a:solidFill>
                            <a:srgbClr val="000000"/>
                          </a:solidFill>
                          <a:effectLst/>
                          <a:latin typeface="Arial Narrow" panose="020B0606020202030204" pitchFamily="34" charset="0"/>
                        </a:rPr>
                        <a:t>34</a:t>
                      </a:r>
                    </a:p>
                  </a:txBody>
                  <a:tcPr marL="0" marR="0" marT="0" marB="0">
                    <a:lnL>
                      <a:noFill/>
                    </a:lnL>
                    <a:lnR>
                      <a:noFill/>
                    </a:lnR>
                    <a:lnT>
                      <a:noFill/>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Mineral Resources and Energy</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10 345.7</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10 447.5</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10 447.5</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6 663.0</a:t>
                      </a:r>
                    </a:p>
                  </a:txBody>
                  <a:tcPr marL="0" marR="0" marT="0" marB="0">
                    <a:lnL>
                      <a:noFill/>
                    </a:lnL>
                    <a:lnR>
                      <a:noFill/>
                    </a:lnR>
                    <a:lnT>
                      <a:noFill/>
                    </a:lnT>
                    <a:lnB>
                      <a:noFill/>
                    </a:lnB>
                    <a:solidFill>
                      <a:srgbClr val="FFFFFF"/>
                    </a:solidFill>
                  </a:tcPr>
                </a:tc>
                <a:tc>
                  <a:txBody>
                    <a:bodyPr/>
                    <a:lstStyle/>
                    <a:p>
                      <a:pPr algn="r" fontAlgn="t"/>
                      <a:r>
                        <a:rPr lang="en-ZA" sz="800" b="0" i="0" u="none" strike="noStrike" dirty="0">
                          <a:solidFill>
                            <a:srgbClr val="000000"/>
                          </a:solidFill>
                          <a:effectLst/>
                          <a:latin typeface="Arial Narrow" panose="020B0606020202030204" pitchFamily="34" charset="0"/>
                        </a:rPr>
                        <a:t>63.8%</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6 886.4</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223.4</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3.2%</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2.0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   </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2920502078"/>
                  </a:ext>
                </a:extLst>
              </a:tr>
              <a:tr h="122107">
                <a:tc>
                  <a:txBody>
                    <a:bodyPr/>
                    <a:lstStyle/>
                    <a:p>
                      <a:pPr algn="l" fontAlgn="t"/>
                      <a:r>
                        <a:rPr lang="en-ZA" sz="800" b="0" i="0" u="none" strike="noStrike">
                          <a:solidFill>
                            <a:srgbClr val="000000"/>
                          </a:solidFill>
                          <a:effectLst/>
                          <a:latin typeface="Arial Narrow" panose="020B0606020202030204" pitchFamily="34" charset="0"/>
                        </a:rPr>
                        <a:t>40</a:t>
                      </a:r>
                    </a:p>
                  </a:txBody>
                  <a:tcPr marL="0" marR="0" marT="0" marB="0">
                    <a:lnL>
                      <a:noFill/>
                    </a:lnL>
                    <a:lnR>
                      <a:noFill/>
                    </a:lnR>
                    <a:lnT>
                      <a:noFill/>
                    </a:lnT>
                    <a:lnB>
                      <a:noFill/>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Transport</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69 125.9</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95 134.2</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95 134.2</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50 269.9</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52.8%</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51 755.9</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1 486.0</a:t>
                      </a:r>
                    </a:p>
                  </a:txBody>
                  <a:tcPr marL="0" marR="0" marT="0" marB="0">
                    <a:lnL>
                      <a:noFill/>
                    </a:lnL>
                    <a:lnR>
                      <a:noFill/>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2.9%</a:t>
                      </a:r>
                    </a:p>
                  </a:txBody>
                  <a:tcPr marL="0" marR="0" marT="0" marB="0">
                    <a:lnL>
                      <a:noFill/>
                    </a:lnL>
                    <a:lnR w="6350" cap="flat" cmpd="sng" algn="ctr">
                      <a:solidFill>
                        <a:srgbClr val="993300"/>
                      </a:solidFill>
                      <a:prstDash val="dash"/>
                      <a:round/>
                      <a:headEnd type="none" w="med" len="med"/>
                      <a:tailEnd type="none" w="med" len="med"/>
                    </a:lnR>
                    <a:lnT>
                      <a:noFill/>
                    </a:lnT>
                    <a:lnB>
                      <a:noFill/>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0.1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a:noFill/>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416.5 </a:t>
                      </a:r>
                    </a:p>
                  </a:txBody>
                  <a:tcPr marL="0" marR="0" marT="0" marB="0">
                    <a:lnL w="6350" cap="flat" cmpd="sng" algn="ctr">
                      <a:solidFill>
                        <a:srgbClr val="993300"/>
                      </a:solidFill>
                      <a:prstDash val="dash"/>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3323316959"/>
                  </a:ext>
                </a:extLst>
              </a:tr>
              <a:tr h="129290">
                <a:tc>
                  <a:txBody>
                    <a:bodyPr/>
                    <a:lstStyle/>
                    <a:p>
                      <a:pPr algn="l" fontAlgn="t"/>
                      <a:r>
                        <a:rPr lang="en-ZA" sz="800" b="0" i="0" u="none" strike="noStrike">
                          <a:solidFill>
                            <a:srgbClr val="000000"/>
                          </a:solidFill>
                          <a:effectLst/>
                          <a:latin typeface="Arial Narrow" panose="020B0606020202030204" pitchFamily="34" charset="0"/>
                        </a:rPr>
                        <a:t>41</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800" b="0" i="0" u="none" strike="noStrike">
                          <a:solidFill>
                            <a:srgbClr val="000000"/>
                          </a:solidFill>
                          <a:effectLst/>
                          <a:latin typeface="Arial Narrow" panose="020B0606020202030204" pitchFamily="34" charset="0"/>
                        </a:rPr>
                        <a:t>Water and Sanitation</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18 539.7</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18 555.0</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18 555.0</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11 399.6</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61.4%</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11 253.5</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-146.1</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-1.3%</a:t>
                      </a:r>
                    </a:p>
                  </a:txBody>
                  <a:tcPr marL="0" marR="0" marT="0" marB="0">
                    <a:lnL>
                      <a:noFill/>
                    </a:lnL>
                    <a:lnR w="6350" cap="flat" cmpd="sng" algn="ctr">
                      <a:solidFill>
                        <a:srgbClr val="993300"/>
                      </a:solidFill>
                      <a:prstDash val="dash"/>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800" b="0" i="0" u="none" strike="noStrike">
                          <a:solidFill>
                            <a:srgbClr val="000000"/>
                          </a:solidFill>
                          <a:effectLst/>
                          <a:latin typeface="Arial Narrow" panose="020B0606020202030204" pitchFamily="34" charset="0"/>
                        </a:rPr>
                        <a:t>           26.2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en-ZA" sz="800" b="0" i="0" u="none" strike="noStrike">
                          <a:solidFill>
                            <a:srgbClr val="000000"/>
                          </a:solidFill>
                          <a:effectLst/>
                          <a:latin typeface="Arial Narrow" panose="020B0606020202030204" pitchFamily="34" charset="0"/>
                        </a:rPr>
                        <a:t>            0.8 </a:t>
                      </a:r>
                    </a:p>
                  </a:txBody>
                  <a:tcPr marL="0" marR="0" marT="0" marB="0">
                    <a:lnL w="6350" cap="flat" cmpd="sng" algn="ctr">
                      <a:solidFill>
                        <a:srgbClr val="993300"/>
                      </a:solidFill>
                      <a:prstDash val="dash"/>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86243529"/>
                  </a:ext>
                </a:extLst>
              </a:tr>
              <a:tr h="134079">
                <a:tc gridSpan="2">
                  <a:txBody>
                    <a:bodyPr/>
                    <a:lstStyle/>
                    <a:p>
                      <a:pPr algn="l" fontAlgn="t"/>
                      <a:r>
                        <a:rPr lang="en-ZA" sz="800" b="1" i="0" u="none" strike="noStrike">
                          <a:solidFill>
                            <a:srgbClr val="000000"/>
                          </a:solidFill>
                          <a:effectLst/>
                          <a:latin typeface="Arial Narrow" panose="020B0606020202030204" pitchFamily="34" charset="0"/>
                        </a:rPr>
                        <a:t>Total </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hMerge="1">
                  <a:txBody>
                    <a:bodyPr/>
                    <a:lstStyle/>
                    <a:p>
                      <a:endParaRPr lang="en-ZA"/>
                    </a:p>
                  </a:txBody>
                  <a:tcPr/>
                </a:tc>
                <a:tc>
                  <a:txBody>
                    <a:bodyPr/>
                    <a:lstStyle/>
                    <a:p>
                      <a:pPr algn="r" fontAlgn="t"/>
                      <a:r>
                        <a:rPr lang="en-ZA" sz="800" b="1" i="0" u="none" strike="noStrike">
                          <a:solidFill>
                            <a:srgbClr val="000000"/>
                          </a:solidFill>
                          <a:effectLst/>
                          <a:latin typeface="Arial Narrow" panose="020B0606020202030204" pitchFamily="34" charset="0"/>
                        </a:rPr>
                        <a:t>245 295.0</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275 750.6</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275 750.6</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168 341.6</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61.0%</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173 131.2</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4 789.6</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2.8%</a:t>
                      </a:r>
                    </a:p>
                  </a:txBody>
                  <a:tcPr marL="0" marR="0" marT="0" marB="0">
                    <a:lnL>
                      <a:noFill/>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FFFFF"/>
                    </a:solidFill>
                  </a:tcPr>
                </a:tc>
                <a:tc>
                  <a:txBody>
                    <a:bodyPr/>
                    <a:lstStyle/>
                    <a:p>
                      <a:pPr algn="r" fontAlgn="t"/>
                      <a:r>
                        <a:rPr lang="en-ZA" sz="800" b="1" i="0" u="none" strike="noStrike">
                          <a:solidFill>
                            <a:srgbClr val="000000"/>
                          </a:solidFill>
                          <a:effectLst/>
                          <a:latin typeface="Arial Narrow" panose="020B0606020202030204" pitchFamily="34" charset="0"/>
                        </a:rPr>
                        <a:t>           28.8 </a:t>
                      </a:r>
                    </a:p>
                  </a:txBody>
                  <a:tcPr marL="0" marR="0" marT="0" marB="0">
                    <a:lnL w="6350" cap="flat" cmpd="sng" algn="ctr">
                      <a:solidFill>
                        <a:srgbClr val="993300"/>
                      </a:solidFill>
                      <a:prstDash val="dash"/>
                      <a:round/>
                      <a:headEnd type="none" w="med" len="med"/>
                      <a:tailEnd type="none" w="med" len="med"/>
                    </a:lnL>
                    <a:lnR w="6350" cap="flat" cmpd="sng" algn="ctr">
                      <a:solidFill>
                        <a:srgbClr val="9933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2F2F2"/>
                    </a:solidFill>
                  </a:tcPr>
                </a:tc>
                <a:tc>
                  <a:txBody>
                    <a:bodyPr/>
                    <a:lstStyle/>
                    <a:p>
                      <a:pPr algn="r" fontAlgn="t"/>
                      <a:r>
                        <a:rPr lang="en-ZA" sz="800" b="1" i="0" u="none" strike="noStrike" dirty="0">
                          <a:solidFill>
                            <a:srgbClr val="000000"/>
                          </a:solidFill>
                          <a:effectLst/>
                          <a:latin typeface="Arial Narrow" panose="020B0606020202030204" pitchFamily="34" charset="0"/>
                        </a:rPr>
                        <a:t>     1 123.6 </a:t>
                      </a:r>
                    </a:p>
                  </a:txBody>
                  <a:tcPr marL="0" marR="0" marT="0" marB="0">
                    <a:lnL w="6350" cap="flat" cmpd="sng" algn="ctr">
                      <a:solidFill>
                        <a:srgbClr val="993300"/>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993300"/>
                      </a:solidFill>
                      <a:prstDash val="solid"/>
                      <a:round/>
                      <a:headEnd type="none" w="med" len="med"/>
                      <a:tailEnd type="none" w="med" len="med"/>
                    </a:lnB>
                    <a:solidFill>
                      <a:srgbClr val="F2F2F2"/>
                    </a:solidFill>
                  </a:tcPr>
                </a:tc>
                <a:extLst>
                  <a:ext uri="{0D108BD9-81ED-4DB2-BD59-A6C34878D82A}">
                    <a16:rowId xmlns:a16="http://schemas.microsoft.com/office/drawing/2014/main" val="2977165636"/>
                  </a:ext>
                </a:extLst>
              </a:tr>
            </a:tbl>
          </a:graphicData>
        </a:graphic>
      </p:graphicFrame>
    </p:spTree>
    <p:extLst>
      <p:ext uri="{BB962C8B-B14F-4D97-AF65-F5344CB8AC3E}">
        <p14:creationId xmlns:p14="http://schemas.microsoft.com/office/powerpoint/2010/main" val="35008067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F36E-C1EF-4D6B-8D4B-1197CEA5BA25}"/>
              </a:ext>
            </a:extLst>
          </p:cNvPr>
          <p:cNvSpPr>
            <a:spLocks noGrp="1"/>
          </p:cNvSpPr>
          <p:nvPr>
            <p:ph type="title"/>
          </p:nvPr>
        </p:nvSpPr>
        <p:spPr/>
        <p:txBody>
          <a:bodyPr/>
          <a:lstStyle/>
          <a:p>
            <a:r>
              <a:rPr lang="en-ZA" dirty="0"/>
              <a:t>VOTE 3: COOPERATIVE GOVERNANCE</a:t>
            </a:r>
          </a:p>
        </p:txBody>
      </p:sp>
      <p:sp>
        <p:nvSpPr>
          <p:cNvPr id="4" name="Slide Number Placeholder 3">
            <a:extLst>
              <a:ext uri="{FF2B5EF4-FFF2-40B4-BE49-F238E27FC236}">
                <a16:creationId xmlns:a16="http://schemas.microsoft.com/office/drawing/2014/main" id="{562D02E5-41A6-4A6E-ABBE-3A763792808B}"/>
              </a:ext>
            </a:extLst>
          </p:cNvPr>
          <p:cNvSpPr>
            <a:spLocks noGrp="1"/>
          </p:cNvSpPr>
          <p:nvPr>
            <p:ph type="sldNum" sz="quarter" idx="4294967295"/>
          </p:nvPr>
        </p:nvSpPr>
        <p:spPr/>
        <p:txBody>
          <a:bodyPr/>
          <a:lstStyle/>
          <a:p>
            <a:pPr>
              <a:defRPr/>
            </a:pPr>
            <a:fld id="{18CC9CFB-5521-4678-B011-3614EFC0CBEB}" type="slidenum">
              <a:rPr lang="en-US" smtClean="0">
                <a:solidFill>
                  <a:srgbClr val="808080"/>
                </a:solidFill>
              </a:rPr>
              <a:pPr>
                <a:defRPr/>
              </a:pPr>
              <a:t>79</a:t>
            </a:fld>
            <a:endParaRPr lang="en-US" sz="1400" b="0" dirty="0">
              <a:solidFill>
                <a:srgbClr val="000000"/>
              </a:solidFill>
              <a:latin typeface="Arial"/>
            </a:endParaRPr>
          </a:p>
        </p:txBody>
      </p:sp>
      <p:sp>
        <p:nvSpPr>
          <p:cNvPr id="5" name="Content Placeholder 4"/>
          <p:cNvSpPr>
            <a:spLocks noGrp="1"/>
          </p:cNvSpPr>
          <p:nvPr>
            <p:ph idx="1"/>
          </p:nvPr>
        </p:nvSpPr>
        <p:spPr>
          <a:xfrm>
            <a:off x="288099" y="1825625"/>
            <a:ext cx="8536487" cy="2540188"/>
          </a:xfrm>
        </p:spPr>
        <p:txBody>
          <a:bodyPr>
            <a:noAutofit/>
          </a:bodyPr>
          <a:lstStyle/>
          <a:p>
            <a:pPr marL="0" indent="0">
              <a:spcBef>
                <a:spcPts val="300"/>
              </a:spcBef>
              <a:spcAft>
                <a:spcPts val="300"/>
              </a:spcAft>
              <a:buNone/>
            </a:pPr>
            <a:r>
              <a:rPr lang="en-US" sz="1600" dirty="0">
                <a:solidFill>
                  <a:srgbClr val="000000"/>
                </a:solidFill>
              </a:rPr>
              <a:t>The department spent R75 billion or 65.2 per cent of the projected expenditure of R77.6 billion. </a:t>
            </a:r>
          </a:p>
          <a:p>
            <a:pPr algn="just">
              <a:spcBef>
                <a:spcPts val="300"/>
              </a:spcBef>
              <a:spcAft>
                <a:spcPts val="300"/>
              </a:spcAft>
            </a:pPr>
            <a:r>
              <a:rPr lang="en-GB" sz="1600" b="1" dirty="0">
                <a:solidFill>
                  <a:srgbClr val="000000"/>
                </a:solidFill>
                <a:effectLst/>
                <a:ea typeface="Calibri" panose="020F0502020204030204" pitchFamily="34" charset="0"/>
              </a:rPr>
              <a:t>Programme 2: Local Government Support and Intervention Management</a:t>
            </a:r>
            <a:r>
              <a:rPr lang="en-GB" sz="1600" dirty="0">
                <a:solidFill>
                  <a:srgbClr val="000000"/>
                </a:solidFill>
                <a:effectLst/>
                <a:ea typeface="Calibri" panose="020F0502020204030204" pitchFamily="34" charset="0"/>
              </a:rPr>
              <a:t> spent R11.5 billion against a projection of R10.8 billion at the end of the third quarter. Spending is R694.8 million or 6.4 per cent higher than projected, mainly due to </a:t>
            </a:r>
            <a:r>
              <a:rPr lang="en-ZA" sz="1600" dirty="0">
                <a:solidFill>
                  <a:srgbClr val="000000"/>
                </a:solidFill>
                <a:effectLst/>
                <a:ea typeface="Calibri" panose="020F0502020204030204" pitchFamily="34" charset="0"/>
              </a:rPr>
              <a:t>transfers made on the Municipal Infrastructure Grant that was previously withheld.</a:t>
            </a:r>
            <a:endParaRPr lang="en-ZA" sz="1600" dirty="0">
              <a:effectLst/>
              <a:ea typeface="Calibri" panose="020F0502020204030204" pitchFamily="34" charset="0"/>
            </a:endParaRPr>
          </a:p>
          <a:p>
            <a:pPr algn="just">
              <a:spcBef>
                <a:spcPts val="300"/>
              </a:spcBef>
              <a:spcAft>
                <a:spcPts val="300"/>
              </a:spcAft>
            </a:pPr>
            <a:r>
              <a:rPr lang="en-GB" sz="1600" b="1" dirty="0">
                <a:solidFill>
                  <a:srgbClr val="000000"/>
                </a:solidFill>
                <a:effectLst/>
                <a:ea typeface="Calibri" panose="020F0502020204030204" pitchFamily="34" charset="0"/>
              </a:rPr>
              <a:t>Programme 3: Institutional Development</a:t>
            </a:r>
            <a:r>
              <a:rPr lang="en-GB" sz="1600" dirty="0">
                <a:solidFill>
                  <a:srgbClr val="000000"/>
                </a:solidFill>
                <a:effectLst/>
                <a:ea typeface="Calibri" panose="020F0502020204030204" pitchFamily="34" charset="0"/>
              </a:rPr>
              <a:t> spent R59.8 billion against a projection of R63.2 billion at the end of the third quarter. Spending is R3.4 billion or 5.4 per cent lower than projected due to the withholding of the local government equitable share allocations as a result of a breach of the Division of Revenue Act.</a:t>
            </a:r>
            <a:r>
              <a:rPr lang="en-GB" sz="1600" dirty="0">
                <a:effectLst/>
                <a:ea typeface="Calibri" panose="020F0502020204030204" pitchFamily="34" charset="0"/>
                <a:cs typeface="Times New Roman" panose="02020603050405020304" pitchFamily="18" charset="0"/>
              </a:rPr>
              <a:t> </a:t>
            </a:r>
            <a:endParaRPr lang="en-ZA" sz="1600" dirty="0">
              <a:effectLst/>
              <a:ea typeface="Calibri" panose="020F0502020204030204" pitchFamily="34" charset="0"/>
            </a:endParaRPr>
          </a:p>
          <a:p>
            <a:endParaRPr lang="en-ZA" dirty="0"/>
          </a:p>
        </p:txBody>
      </p:sp>
    </p:spTree>
    <p:extLst>
      <p:ext uri="{BB962C8B-B14F-4D97-AF65-F5344CB8AC3E}">
        <p14:creationId xmlns:p14="http://schemas.microsoft.com/office/powerpoint/2010/main" val="20508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120" y="1520402"/>
            <a:ext cx="8532000" cy="4821665"/>
          </a:xfrm>
        </p:spPr>
        <p:txBody>
          <a:bodyPr>
            <a:noAutofit/>
          </a:bodyPr>
          <a:lstStyle/>
          <a:p>
            <a:pPr marL="0" indent="0">
              <a:spcBef>
                <a:spcPts val="300"/>
              </a:spcBef>
              <a:spcAft>
                <a:spcPts val="300"/>
              </a:spcAft>
              <a:buNone/>
            </a:pPr>
            <a:r>
              <a:rPr lang="en-GB" sz="1600" b="1" kern="0" dirty="0">
                <a:solidFill>
                  <a:srgbClr val="000000"/>
                </a:solidFill>
              </a:rPr>
              <a:t>Vote 5: Department of Home Affairs</a:t>
            </a:r>
          </a:p>
          <a:p>
            <a:pPr lvl="0" algn="just">
              <a:spcBef>
                <a:spcPts val="300"/>
              </a:spcBef>
              <a:spcAft>
                <a:spcPts val="300"/>
              </a:spcAft>
              <a:buFont typeface="Arial" panose="020B0604020202020204" pitchFamily="34" charset="0"/>
              <a:buChar char="•"/>
            </a:pPr>
            <a:r>
              <a:rPr lang="en-GB" sz="1600" dirty="0"/>
              <a:t>The department’s spending in the third quarter is lower by R345.7 million or 4.8 per cent, having spent R6.87 billion or 63.7 per cent of the available budget of R10.8 billion against projections to spend R7.2 billion. </a:t>
            </a:r>
            <a:r>
              <a:rPr lang="en-GB" sz="1600" dirty="0">
                <a:effectLst/>
                <a:ea typeface="Calibri" panose="020F0502020204030204" pitchFamily="34" charset="0"/>
              </a:rPr>
              <a:t>This lower than projected expenditure is mainly due </a:t>
            </a:r>
            <a:r>
              <a:rPr lang="en-ZA" sz="1600" dirty="0">
                <a:effectLst/>
                <a:ea typeface="Calibri" panose="020F0502020204030204" pitchFamily="34" charset="0"/>
              </a:rPr>
              <a:t>delays in receiving invoices relating to capital projects done by the DPWI, payment of municipal services, ongoing office refurbishments, Information and Modernisation Systems which includes ABIS and e-Visa and Biometric Movement Control System, National Immigration Information System (NIIIS) and the </a:t>
            </a:r>
            <a:r>
              <a:rPr lang="en-GB" sz="1600" dirty="0"/>
              <a:t>procurement of the SITA APP contract for the Passenger Name Recognition System as well as no spending on Covid-19 budget due to the fact that no PCR testing needs to be done before deportation of detainees.</a:t>
            </a:r>
            <a:endParaRPr lang="en-ZA" sz="1600" dirty="0"/>
          </a:p>
          <a:p>
            <a:pPr lvl="0" algn="just">
              <a:spcBef>
                <a:spcPts val="300"/>
              </a:spcBef>
              <a:spcAft>
                <a:spcPts val="300"/>
              </a:spcAft>
              <a:buFont typeface="Arial" panose="020B0604020202020204" pitchFamily="34" charset="0"/>
              <a:buChar char="•"/>
            </a:pPr>
            <a:r>
              <a:rPr lang="en-GB" sz="1600" dirty="0">
                <a:effectLst/>
                <a:ea typeface="Calibri" panose="020F0502020204030204" pitchFamily="34" charset="0"/>
              </a:rPr>
              <a:t>The entity processes for the establishment of the Border Management Authority as a schedule 3A public entity with effect from 01 April 2023 are underway amongst others is the transitional arrangements which include transferring the frontline immigration function and personnel at ports of entry to the authority through a ministerial delegation.</a:t>
            </a:r>
            <a:endParaRPr lang="en-ZA" sz="1600" dirty="0">
              <a:effectLst/>
              <a:ea typeface="Calibri" panose="020F0502020204030204" pitchFamily="34" charset="0"/>
            </a:endParaRPr>
          </a:p>
          <a:p>
            <a:pPr lvl="0" algn="just">
              <a:spcBef>
                <a:spcPts val="300"/>
              </a:spcBef>
              <a:spcAft>
                <a:spcPts val="300"/>
              </a:spcAft>
              <a:buFont typeface="Arial" panose="020B0604020202020204" pitchFamily="34" charset="0"/>
              <a:buChar char="•"/>
            </a:pPr>
            <a:r>
              <a:rPr lang="en-ZA" sz="1600" dirty="0">
                <a:ea typeface="Calibri" panose="020F0502020204030204" pitchFamily="34" charset="0"/>
              </a:rPr>
              <a:t>Furthermore, </a:t>
            </a:r>
            <a:r>
              <a:rPr lang="en-GB" sz="1600" dirty="0">
                <a:ea typeface="Calibri" panose="020F0502020204030204" pitchFamily="34" charset="0"/>
              </a:rPr>
              <a:t>due to delays in appointing the graduate recruits pertaining to the digitisation of records </a:t>
            </a:r>
            <a:r>
              <a:rPr lang="en-GB" sz="1600" dirty="0"/>
              <a:t>programme, if this is not attended it will lead to underspending at year end. </a:t>
            </a:r>
            <a:r>
              <a:rPr lang="en-GB" sz="1600" dirty="0">
                <a:effectLst/>
                <a:ea typeface="Calibri" panose="020F0502020204030204" pitchFamily="34" charset="0"/>
              </a:rPr>
              <a:t>The National Treasury will continue through the in-year reporting closely monitor the implementation of the programme on both the budget and the performance that adheres to the set targets. </a:t>
            </a:r>
            <a:endParaRPr lang="en-ZA" sz="1600" dirty="0">
              <a:effectLst/>
              <a:ea typeface="Calibri" panose="020F0502020204030204" pitchFamily="34" charset="0"/>
            </a:endParaRPr>
          </a:p>
          <a:p>
            <a:pPr lvl="0" algn="just">
              <a:spcBef>
                <a:spcPts val="300"/>
              </a:spcBef>
              <a:spcAft>
                <a:spcPts val="300"/>
              </a:spcAft>
              <a:buFont typeface="Arial" panose="020B0604020202020204" pitchFamily="34" charset="0"/>
              <a:buChar char="•"/>
            </a:pPr>
            <a:r>
              <a:rPr lang="en-GB" sz="1600" dirty="0">
                <a:effectLst/>
                <a:ea typeface="Calibri" panose="020F0502020204030204" pitchFamily="34" charset="0"/>
              </a:rPr>
              <a:t>Expenditure relating to the department’s modernisation projects which includes Biometric Movement Control System, </a:t>
            </a:r>
            <a:r>
              <a:rPr lang="en-GB" sz="1600" dirty="0" err="1">
                <a:effectLst/>
                <a:ea typeface="Calibri" panose="020F0502020204030204" pitchFamily="34" charset="0"/>
              </a:rPr>
              <a:t>Abis</a:t>
            </a:r>
            <a:r>
              <a:rPr lang="en-GB" sz="1600" dirty="0">
                <a:effectLst/>
                <a:ea typeface="Calibri" panose="020F0502020204030204" pitchFamily="34" charset="0"/>
              </a:rPr>
              <a:t> and e-Visa system is still lagging.</a:t>
            </a:r>
            <a:endParaRPr lang="en-ZA" sz="1600" dirty="0">
              <a:effectLst/>
              <a:ea typeface="Times New Roman" panose="02020603050405020304" pitchFamily="18" charset="0"/>
              <a:cs typeface="Times New Roman" panose="02020603050405020304" pitchFamily="18" charset="0"/>
            </a:endParaRPr>
          </a:p>
          <a:p>
            <a:pPr marL="0" indent="0">
              <a:buNone/>
            </a:pPr>
            <a:endParaRPr lang="en-US" sz="1600" dirty="0"/>
          </a:p>
        </p:txBody>
      </p:sp>
      <p:sp>
        <p:nvSpPr>
          <p:cNvPr id="5" name="Title 1"/>
          <p:cNvSpPr>
            <a:spLocks noGrp="1"/>
          </p:cNvSpPr>
          <p:nvPr>
            <p:ph type="title"/>
          </p:nvPr>
        </p:nvSpPr>
        <p:spPr/>
        <p:txBody>
          <a:bodyPr>
            <a:normAutofit/>
          </a:bodyPr>
          <a:lstStyle/>
          <a:p>
            <a:r>
              <a:rPr lang="en-US" dirty="0"/>
              <a:t>SPENDING HIGHLIGHTS </a:t>
            </a:r>
          </a:p>
        </p:txBody>
      </p:sp>
    </p:spTree>
    <p:extLst>
      <p:ext uri="{BB962C8B-B14F-4D97-AF65-F5344CB8AC3E}">
        <p14:creationId xmlns:p14="http://schemas.microsoft.com/office/powerpoint/2010/main" val="5328006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14A8-7636-40BF-9C97-AF2B901929EF}"/>
              </a:ext>
            </a:extLst>
          </p:cNvPr>
          <p:cNvSpPr>
            <a:spLocks noGrp="1"/>
          </p:cNvSpPr>
          <p:nvPr>
            <p:ph type="title"/>
          </p:nvPr>
        </p:nvSpPr>
        <p:spPr/>
        <p:txBody>
          <a:bodyPr/>
          <a:lstStyle/>
          <a:p>
            <a:r>
              <a:rPr lang="en-ZA" dirty="0"/>
              <a:t>VOTE 15: TRADITIONAL AFFAIRS</a:t>
            </a:r>
          </a:p>
        </p:txBody>
      </p:sp>
      <p:sp>
        <p:nvSpPr>
          <p:cNvPr id="4" name="Slide Number Placeholder 3">
            <a:extLst>
              <a:ext uri="{FF2B5EF4-FFF2-40B4-BE49-F238E27FC236}">
                <a16:creationId xmlns:a16="http://schemas.microsoft.com/office/drawing/2014/main" id="{526B7C37-07FC-4227-AF78-D8923C8AC0FF}"/>
              </a:ext>
            </a:extLst>
          </p:cNvPr>
          <p:cNvSpPr>
            <a:spLocks noGrp="1"/>
          </p:cNvSpPr>
          <p:nvPr>
            <p:ph type="sldNum" sz="quarter" idx="4294967295"/>
          </p:nvPr>
        </p:nvSpPr>
        <p:spPr/>
        <p:txBody>
          <a:bodyPr/>
          <a:lstStyle/>
          <a:p>
            <a:pPr>
              <a:defRPr/>
            </a:pPr>
            <a:fld id="{18CC9CFB-5521-4678-B011-3614EFC0CBEB}" type="slidenum">
              <a:rPr lang="en-US" smtClean="0">
                <a:solidFill>
                  <a:srgbClr val="808080"/>
                </a:solidFill>
              </a:rPr>
              <a:pPr>
                <a:defRPr/>
              </a:pPr>
              <a:t>80</a:t>
            </a:fld>
            <a:endParaRPr lang="en-US" sz="1400" b="0" dirty="0">
              <a:solidFill>
                <a:srgbClr val="000000"/>
              </a:solidFill>
              <a:latin typeface="Arial"/>
            </a:endParaRPr>
          </a:p>
        </p:txBody>
      </p:sp>
      <p:sp>
        <p:nvSpPr>
          <p:cNvPr id="5" name="Content Placeholder 4"/>
          <p:cNvSpPr>
            <a:spLocks noGrp="1"/>
          </p:cNvSpPr>
          <p:nvPr>
            <p:ph idx="1"/>
          </p:nvPr>
        </p:nvSpPr>
        <p:spPr/>
        <p:txBody>
          <a:bodyPr>
            <a:noAutofit/>
          </a:bodyPr>
          <a:lstStyle/>
          <a:p>
            <a:pPr marL="0" indent="0" algn="just">
              <a:spcBef>
                <a:spcPts val="300"/>
              </a:spcBef>
              <a:spcAft>
                <a:spcPts val="300"/>
              </a:spcAft>
              <a:buNone/>
              <a:tabLst>
                <a:tab pos="90170" algn="l"/>
                <a:tab pos="6570980" algn="l"/>
              </a:tabLst>
            </a:pPr>
            <a:r>
              <a:rPr lang="en-US" sz="1600" dirty="0">
                <a:effectLst/>
                <a:ea typeface="Times New Roman" panose="02020603050405020304" pitchFamily="18" charset="0"/>
                <a:cs typeface="Times New Roman" panose="02020603050405020304" pitchFamily="18" charset="0"/>
              </a:rPr>
              <a:t>The department of Traditional Affairs spent R124 million or 68.8 per cent of the total available budget of R109.2 million at end of the third quarter. Spending is R14.8 million or 13.6 per cent higher than projected. </a:t>
            </a:r>
            <a:endParaRPr lang="en-ZA" sz="1600" dirty="0">
              <a:effectLst/>
              <a:ea typeface="Calibri" panose="020F0502020204030204" pitchFamily="34" charset="0"/>
              <a:cs typeface="Times New Roman" panose="02020603050405020304" pitchFamily="18" charset="0"/>
            </a:endParaRPr>
          </a:p>
          <a:p>
            <a:pPr algn="just">
              <a:spcBef>
                <a:spcPts val="300"/>
              </a:spcBef>
              <a:spcAft>
                <a:spcPts val="300"/>
              </a:spcAft>
              <a:tabLst>
                <a:tab pos="90170" algn="l"/>
                <a:tab pos="6570980" algn="l"/>
              </a:tabLst>
            </a:pPr>
            <a:r>
              <a:rPr lang="en-US" sz="1600" b="1" dirty="0" err="1">
                <a:effectLst/>
                <a:ea typeface="Times New Roman" panose="02020603050405020304" pitchFamily="18" charset="0"/>
              </a:rPr>
              <a:t>Programme</a:t>
            </a:r>
            <a:r>
              <a:rPr lang="en-US" sz="1600" b="1" dirty="0">
                <a:effectLst/>
                <a:ea typeface="Times New Roman" panose="02020603050405020304" pitchFamily="18" charset="0"/>
              </a:rPr>
              <a:t> 3: Institutional Support and Coordination</a:t>
            </a:r>
            <a:r>
              <a:rPr lang="en-US" sz="1600" b="0" dirty="0">
                <a:effectLst/>
                <a:ea typeface="Times New Roman" panose="02020603050405020304" pitchFamily="18" charset="0"/>
              </a:rPr>
              <a:t> spent R65.2 million against a projection of R52.3 million. Spending is R12.9 million or 24.7 per cent higher than projected mainly due to an unplanned transfer to the Commission on the Protection and Promotion of the Rights of Cultural, Religious and Linguistic Communities as well as the travel expenses for the induction of newly elected members of National House of Traditional Leaders.</a:t>
            </a:r>
            <a:endParaRPr lang="en-ZA" sz="1600" b="1" dirty="0">
              <a:effectLst/>
              <a:ea typeface="Calibri" panose="020F0502020204030204" pitchFamily="34" charset="0"/>
            </a:endParaRPr>
          </a:p>
          <a:p>
            <a:endParaRPr lang="en-ZA" dirty="0"/>
          </a:p>
        </p:txBody>
      </p:sp>
    </p:spTree>
    <p:extLst>
      <p:ext uri="{BB962C8B-B14F-4D97-AF65-F5344CB8AC3E}">
        <p14:creationId xmlns:p14="http://schemas.microsoft.com/office/powerpoint/2010/main" val="39324733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461B9-BCFC-4759-8C3F-CC90E956E50A}"/>
              </a:ext>
            </a:extLst>
          </p:cNvPr>
          <p:cNvSpPr>
            <a:spLocks noGrp="1"/>
          </p:cNvSpPr>
          <p:nvPr>
            <p:ph type="title"/>
          </p:nvPr>
        </p:nvSpPr>
        <p:spPr/>
        <p:txBody>
          <a:bodyPr/>
          <a:lstStyle/>
          <a:p>
            <a:r>
              <a:rPr lang="en-ZA" dirty="0"/>
              <a:t>VOTE 30: COMMUNICATIONS AND DIGITAL TECHNOLOGIES</a:t>
            </a:r>
          </a:p>
        </p:txBody>
      </p:sp>
      <p:sp>
        <p:nvSpPr>
          <p:cNvPr id="4" name="Slide Number Placeholder 3">
            <a:extLst>
              <a:ext uri="{FF2B5EF4-FFF2-40B4-BE49-F238E27FC236}">
                <a16:creationId xmlns:a16="http://schemas.microsoft.com/office/drawing/2014/main" id="{8A22A06A-90B9-4778-BB2C-B144249B598F}"/>
              </a:ext>
            </a:extLst>
          </p:cNvPr>
          <p:cNvSpPr>
            <a:spLocks noGrp="1"/>
          </p:cNvSpPr>
          <p:nvPr>
            <p:ph type="sldNum" sz="quarter" idx="4294967295"/>
          </p:nvPr>
        </p:nvSpPr>
        <p:spPr/>
        <p:txBody>
          <a:bodyPr/>
          <a:lstStyle/>
          <a:p>
            <a:pPr>
              <a:defRPr/>
            </a:pPr>
            <a:fld id="{18CC9CFB-5521-4678-B011-3614EFC0CBEB}" type="slidenum">
              <a:rPr lang="en-US" smtClean="0">
                <a:solidFill>
                  <a:srgbClr val="808080"/>
                </a:solidFill>
              </a:rPr>
              <a:pPr>
                <a:defRPr/>
              </a:pPr>
              <a:t>81</a:t>
            </a:fld>
            <a:endParaRPr lang="en-US" sz="1400" b="0" dirty="0">
              <a:solidFill>
                <a:srgbClr val="000000"/>
              </a:solidFill>
              <a:latin typeface="Arial"/>
            </a:endParaRPr>
          </a:p>
        </p:txBody>
      </p:sp>
      <p:sp>
        <p:nvSpPr>
          <p:cNvPr id="5" name="Content Placeholder 4"/>
          <p:cNvSpPr>
            <a:spLocks noGrp="1"/>
          </p:cNvSpPr>
          <p:nvPr>
            <p:ph idx="1"/>
          </p:nvPr>
        </p:nvSpPr>
        <p:spPr/>
        <p:txBody>
          <a:bodyPr>
            <a:normAutofit/>
          </a:bodyPr>
          <a:lstStyle/>
          <a:p>
            <a:pPr marL="0" indent="0" algn="just">
              <a:spcBef>
                <a:spcPts val="300"/>
              </a:spcBef>
              <a:spcAft>
                <a:spcPts val="300"/>
              </a:spcAft>
              <a:buNone/>
            </a:pPr>
            <a:r>
              <a:rPr lang="en-GB" sz="1600" dirty="0">
                <a:cs typeface="Times New Roman" panose="02020603050405020304" pitchFamily="18" charset="0"/>
              </a:rPr>
              <a:t>The Department spent R2.1 billion or 73.2 per cent of the total budget. Spending at the end of the third quarter is R213.9 million or 9.1 per cent lower than projected. </a:t>
            </a:r>
          </a:p>
          <a:p>
            <a:pPr algn="just">
              <a:spcBef>
                <a:spcPts val="300"/>
              </a:spcBef>
              <a:spcAft>
                <a:spcPts val="300"/>
              </a:spcAft>
            </a:pPr>
            <a:r>
              <a:rPr lang="en-GB" sz="1600" b="1" dirty="0">
                <a:cs typeface="Times New Roman" panose="02020603050405020304" pitchFamily="18" charset="0"/>
              </a:rPr>
              <a:t>Programme 1: Administration </a:t>
            </a:r>
            <a:r>
              <a:rPr lang="en-GB" sz="1600" dirty="0">
                <a:cs typeface="Times New Roman" panose="02020603050405020304" pitchFamily="18" charset="0"/>
              </a:rPr>
              <a:t>spent R161.9 million against a projection of R175.5 million. Spending is R13.5 million or 7.7 per cent lower than the projected as the process of developing the organisational structure is in progress and due to delays in appointing consultants to conduct an IT internal audit for the financial year, and on appointing consultants to conduct job evaluations on the organisational structure review process. </a:t>
            </a:r>
            <a:endParaRPr lang="en-GB" sz="1600" b="1" dirty="0">
              <a:effectLst/>
              <a:ea typeface="Calibri" panose="020F0502020204030204" pitchFamily="34" charset="0"/>
              <a:cs typeface="Times New Roman" panose="02020603050405020304" pitchFamily="18" charset="0"/>
            </a:endParaRPr>
          </a:p>
          <a:p>
            <a:pPr algn="just">
              <a:spcBef>
                <a:spcPts val="300"/>
              </a:spcBef>
              <a:spcAft>
                <a:spcPts val="300"/>
              </a:spcAft>
            </a:pPr>
            <a:r>
              <a:rPr lang="en-GB" sz="1600" b="1" dirty="0">
                <a:effectLst/>
                <a:ea typeface="Calibri" panose="020F0502020204030204" pitchFamily="34" charset="0"/>
                <a:cs typeface="Times New Roman" panose="02020603050405020304" pitchFamily="18" charset="0"/>
              </a:rPr>
              <a:t>Programme 5: ICT Infrastructure Development and Support </a:t>
            </a:r>
            <a:r>
              <a:rPr lang="en-GB" sz="1600" dirty="0">
                <a:effectLst/>
                <a:ea typeface="Calibri" panose="020F0502020204030204" pitchFamily="34" charset="0"/>
                <a:cs typeface="Times New Roman" panose="02020603050405020304" pitchFamily="18" charset="0"/>
              </a:rPr>
              <a:t>spent R288 million against a projected R476.8 million. Spending is R188.8 million or 39.6 per cent lower than projected due to no spending on the broadband fund project, which is part of the Presidential Employment Stimulus programmes. The department is completing a due diligence and capacitating Broadband </a:t>
            </a:r>
            <a:r>
              <a:rPr lang="en-GB" sz="1600" dirty="0" err="1">
                <a:effectLst/>
                <a:ea typeface="Calibri" panose="020F0502020204030204" pitchFamily="34" charset="0"/>
                <a:cs typeface="Times New Roman" panose="02020603050405020304" pitchFamily="18" charset="0"/>
              </a:rPr>
              <a:t>Infraco</a:t>
            </a:r>
            <a:r>
              <a:rPr lang="en-GB" sz="1600" dirty="0">
                <a:effectLst/>
                <a:ea typeface="Calibri" panose="020F0502020204030204" pitchFamily="34" charset="0"/>
                <a:cs typeface="Times New Roman" panose="02020603050405020304" pitchFamily="18" charset="0"/>
              </a:rPr>
              <a:t> (BBI) to manage the fund. </a:t>
            </a:r>
            <a:endParaRPr lang="en-ZA" sz="1600" dirty="0">
              <a:effectLst/>
              <a:ea typeface="Calibri" panose="020F0502020204030204" pitchFamily="34" charset="0"/>
            </a:endParaRPr>
          </a:p>
          <a:p>
            <a:endParaRPr lang="en-ZA" dirty="0"/>
          </a:p>
        </p:txBody>
      </p:sp>
    </p:spTree>
    <p:extLst>
      <p:ext uri="{BB962C8B-B14F-4D97-AF65-F5344CB8AC3E}">
        <p14:creationId xmlns:p14="http://schemas.microsoft.com/office/powerpoint/2010/main" val="11807480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BB8AB-47D6-4AB0-BBC0-CA89252223BD}"/>
              </a:ext>
            </a:extLst>
          </p:cNvPr>
          <p:cNvSpPr>
            <a:spLocks noGrp="1"/>
          </p:cNvSpPr>
          <p:nvPr>
            <p:ph type="title"/>
          </p:nvPr>
        </p:nvSpPr>
        <p:spPr/>
        <p:txBody>
          <a:bodyPr/>
          <a:lstStyle/>
          <a:p>
            <a:r>
              <a:rPr lang="en-ZA" dirty="0"/>
              <a:t>VOTE 33: HUMAN SETTLEMENTS</a:t>
            </a:r>
          </a:p>
        </p:txBody>
      </p:sp>
      <p:sp>
        <p:nvSpPr>
          <p:cNvPr id="4" name="Slide Number Placeholder 3">
            <a:extLst>
              <a:ext uri="{FF2B5EF4-FFF2-40B4-BE49-F238E27FC236}">
                <a16:creationId xmlns:a16="http://schemas.microsoft.com/office/drawing/2014/main" id="{9D2EC7FC-F97B-4D1F-B61A-C928DF7BA4F3}"/>
              </a:ext>
            </a:extLst>
          </p:cNvPr>
          <p:cNvSpPr>
            <a:spLocks noGrp="1"/>
          </p:cNvSpPr>
          <p:nvPr>
            <p:ph type="sldNum" sz="quarter" idx="4294967295"/>
          </p:nvPr>
        </p:nvSpPr>
        <p:spPr/>
        <p:txBody>
          <a:bodyPr/>
          <a:lstStyle/>
          <a:p>
            <a:pPr>
              <a:defRPr/>
            </a:pPr>
            <a:fld id="{18CC9CFB-5521-4678-B011-3614EFC0CBEB}" type="slidenum">
              <a:rPr lang="en-US" smtClean="0">
                <a:solidFill>
                  <a:srgbClr val="808080"/>
                </a:solidFill>
              </a:rPr>
              <a:pPr>
                <a:defRPr/>
              </a:pPr>
              <a:t>82</a:t>
            </a:fld>
            <a:endParaRPr lang="en-US" sz="1400" b="0" dirty="0">
              <a:solidFill>
                <a:srgbClr val="000000"/>
              </a:solidFill>
              <a:latin typeface="Arial"/>
            </a:endParaRPr>
          </a:p>
        </p:txBody>
      </p:sp>
      <p:sp>
        <p:nvSpPr>
          <p:cNvPr id="5" name="Content Placeholder 4"/>
          <p:cNvSpPr>
            <a:spLocks noGrp="1"/>
          </p:cNvSpPr>
          <p:nvPr>
            <p:ph idx="1"/>
          </p:nvPr>
        </p:nvSpPr>
        <p:spPr/>
        <p:txBody>
          <a:bodyPr>
            <a:noAutofit/>
          </a:bodyPr>
          <a:lstStyle/>
          <a:p>
            <a:pPr marL="0" indent="0">
              <a:spcBef>
                <a:spcPts val="300"/>
              </a:spcBef>
              <a:spcAft>
                <a:spcPts val="300"/>
              </a:spcAft>
              <a:buNone/>
            </a:pPr>
            <a:r>
              <a:rPr lang="en-GB" sz="1600" dirty="0">
                <a:effectLst/>
                <a:latin typeface="Calibri" panose="020F0502020204030204" pitchFamily="34" charset="0"/>
                <a:ea typeface="Calibri" panose="020F0502020204030204" pitchFamily="34" charset="0"/>
                <a:cs typeface="Calibri" panose="020F0502020204030204" pitchFamily="34" charset="0"/>
              </a:rPr>
              <a:t>The department spent R22.8 billion or 68 per cent of the available budget of R33.5 billion. Spending is R404.4 million or 1.7 per cent lower than projected.</a:t>
            </a:r>
            <a:endParaRPr lang="en-ZA" sz="16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300"/>
              </a:spcBef>
              <a:spcAft>
                <a:spcPts val="300"/>
              </a:spcAft>
            </a:pPr>
            <a:r>
              <a:rPr lang="en-GB" sz="1600" b="1" i="1" dirty="0">
                <a:effectLst/>
                <a:latin typeface="Calibri" panose="020F0502020204030204" pitchFamily="34" charset="0"/>
                <a:ea typeface="Calibri" panose="020F0502020204030204" pitchFamily="34" charset="0"/>
                <a:cs typeface="Calibri" panose="020F0502020204030204" pitchFamily="34" charset="0"/>
              </a:rPr>
              <a:t>Informal Settlements </a:t>
            </a:r>
            <a:r>
              <a:rPr lang="en-GB" sz="1600" dirty="0">
                <a:effectLst/>
                <a:latin typeface="Calibri" panose="020F0502020204030204" pitchFamily="34" charset="0"/>
                <a:ea typeface="Calibri" panose="020F0502020204030204" pitchFamily="34" charset="0"/>
                <a:cs typeface="Calibri" panose="020F0502020204030204" pitchFamily="34" charset="0"/>
              </a:rPr>
              <a:t>spent R850.1 million or 12.8 per cent lower than projected mainly due to low transfers of the </a:t>
            </a:r>
            <a:r>
              <a:rPr lang="en-GB" sz="1600" i="1" dirty="0">
                <a:effectLst/>
                <a:latin typeface="Calibri" panose="020F0502020204030204" pitchFamily="34" charset="0"/>
                <a:ea typeface="Calibri" panose="020F0502020204030204" pitchFamily="34" charset="0"/>
                <a:cs typeface="Calibri" panose="020F0502020204030204" pitchFamily="34" charset="0"/>
              </a:rPr>
              <a:t>emergency housing grants. </a:t>
            </a:r>
            <a:r>
              <a:rPr lang="en-GB" sz="1600" dirty="0">
                <a:effectLst/>
                <a:latin typeface="Calibri" panose="020F0502020204030204" pitchFamily="34" charset="0"/>
                <a:ea typeface="Calibri" panose="020F0502020204030204" pitchFamily="34" charset="0"/>
                <a:cs typeface="Calibri" panose="020F0502020204030204" pitchFamily="34" charset="0"/>
              </a:rPr>
              <a:t>These grants are unallocated, and transfers are made only when an emergency housing application has been approved. In addition, the December tranche payments of the provincial </a:t>
            </a:r>
            <a:r>
              <a:rPr lang="en-GB" sz="1600" i="1" dirty="0">
                <a:effectLst/>
                <a:latin typeface="Calibri" panose="020F0502020204030204" pitchFamily="34" charset="0"/>
                <a:ea typeface="Calibri" panose="020F0502020204030204" pitchFamily="34" charset="0"/>
                <a:cs typeface="Calibri" panose="020F0502020204030204" pitchFamily="34" charset="0"/>
              </a:rPr>
              <a:t>informal settlements upgrading partnership grant</a:t>
            </a:r>
            <a:r>
              <a:rPr lang="en-GB" sz="1600" dirty="0">
                <a:effectLst/>
                <a:latin typeface="Calibri" panose="020F0502020204030204" pitchFamily="34" charset="0"/>
                <a:ea typeface="Calibri" panose="020F0502020204030204" pitchFamily="34" charset="0"/>
                <a:cs typeface="Calibri" panose="020F0502020204030204" pitchFamily="34" charset="0"/>
              </a:rPr>
              <a:t> were withheld for the Free State, Gauteng, and Limpopo on concerns of significant underspending and non-compliance to the Division of Revenue Act prescripts. </a:t>
            </a:r>
            <a:endParaRPr lang="en-ZA" sz="16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300"/>
              </a:spcBef>
              <a:spcAft>
                <a:spcPts val="300"/>
              </a:spcAft>
            </a:pPr>
            <a:r>
              <a:rPr lang="en-GB" sz="1600" b="1" i="1" dirty="0">
                <a:effectLst/>
                <a:latin typeface="Calibri" panose="020F0502020204030204" pitchFamily="34" charset="0"/>
                <a:ea typeface="Calibri" panose="020F0502020204030204" pitchFamily="34" charset="0"/>
                <a:cs typeface="Calibri" panose="020F0502020204030204" pitchFamily="34" charset="0"/>
              </a:rPr>
              <a:t>Rental and Social Housing programme</a:t>
            </a:r>
            <a:r>
              <a:rPr lang="en-GB" sz="1600" b="1" dirty="0">
                <a:effectLst/>
                <a:latin typeface="Calibri" panose="020F0502020204030204" pitchFamily="34" charset="0"/>
                <a:ea typeface="Calibri" panose="020F0502020204030204" pitchFamily="34" charset="0"/>
                <a:cs typeface="Calibri" panose="020F0502020204030204" pitchFamily="34" charset="0"/>
              </a:rPr>
              <a:t> </a:t>
            </a:r>
            <a:r>
              <a:rPr lang="en-GB" sz="1600" dirty="0">
                <a:effectLst/>
                <a:latin typeface="Calibri" panose="020F0502020204030204" pitchFamily="34" charset="0"/>
                <a:ea typeface="Calibri" panose="020F0502020204030204" pitchFamily="34" charset="0"/>
                <a:cs typeface="Calibri" panose="020F0502020204030204" pitchFamily="34" charset="0"/>
              </a:rPr>
              <a:t>spent R473 million or 109.7 per cent higher than projected mainly due to the full payment of the three transfers allocated to the </a:t>
            </a:r>
            <a:r>
              <a:rPr lang="en-GB" sz="1600" i="1" dirty="0">
                <a:effectLst/>
                <a:latin typeface="Calibri" panose="020F0502020204030204" pitchFamily="34" charset="0"/>
                <a:ea typeface="Calibri" panose="020F0502020204030204" pitchFamily="34" charset="0"/>
                <a:cs typeface="Calibri" panose="020F0502020204030204" pitchFamily="34" charset="0"/>
              </a:rPr>
              <a:t>Social Housing Regulatory Authority,</a:t>
            </a:r>
            <a:r>
              <a:rPr lang="en-GB" sz="1600" dirty="0">
                <a:effectLst/>
                <a:latin typeface="Calibri" panose="020F0502020204030204" pitchFamily="34" charset="0"/>
                <a:ea typeface="Calibri" panose="020F0502020204030204" pitchFamily="34" charset="0"/>
                <a:cs typeface="Calibri" panose="020F0502020204030204" pitchFamily="34" charset="0"/>
              </a:rPr>
              <a:t> namely the </a:t>
            </a:r>
            <a:r>
              <a:rPr lang="en-GB" sz="1600" i="1" dirty="0">
                <a:effectLst/>
                <a:latin typeface="Calibri" panose="020F0502020204030204" pitchFamily="34" charset="0"/>
                <a:ea typeface="Calibri" panose="020F0502020204030204" pitchFamily="34" charset="0"/>
                <a:cs typeface="Calibri" panose="020F0502020204030204" pitchFamily="34" charset="0"/>
              </a:rPr>
              <a:t>consolidated capital grant</a:t>
            </a:r>
            <a:r>
              <a:rPr lang="en-GB" sz="1600" dirty="0">
                <a:effectLst/>
                <a:latin typeface="Calibri" panose="020F0502020204030204" pitchFamily="34" charset="0"/>
                <a:ea typeface="Calibri" panose="020F0502020204030204" pitchFamily="34" charset="0"/>
                <a:cs typeface="Calibri" panose="020F0502020204030204" pitchFamily="34" charset="0"/>
              </a:rPr>
              <a:t>, the </a:t>
            </a:r>
            <a:r>
              <a:rPr lang="en-GB" sz="1600" i="1" dirty="0">
                <a:effectLst/>
                <a:latin typeface="Calibri" panose="020F0502020204030204" pitchFamily="34" charset="0"/>
                <a:ea typeface="Calibri" panose="020F0502020204030204" pitchFamily="34" charset="0"/>
                <a:cs typeface="Calibri" panose="020F0502020204030204" pitchFamily="34" charset="0"/>
              </a:rPr>
              <a:t>institutional investment grant</a:t>
            </a:r>
            <a:r>
              <a:rPr lang="en-GB" sz="1600" dirty="0">
                <a:effectLst/>
                <a:latin typeface="Calibri" panose="020F0502020204030204" pitchFamily="34" charset="0"/>
                <a:ea typeface="Calibri" panose="020F0502020204030204" pitchFamily="34" charset="0"/>
                <a:cs typeface="Calibri" panose="020F0502020204030204" pitchFamily="34" charset="0"/>
              </a:rPr>
              <a:t> and the </a:t>
            </a:r>
            <a:r>
              <a:rPr lang="en-GB" sz="1600" i="1" dirty="0">
                <a:effectLst/>
                <a:latin typeface="Calibri" panose="020F0502020204030204" pitchFamily="34" charset="0"/>
                <a:ea typeface="Calibri" panose="020F0502020204030204" pitchFamily="34" charset="0"/>
                <a:cs typeface="Calibri" panose="020F0502020204030204" pitchFamily="34" charset="0"/>
              </a:rPr>
              <a:t>operational transfer</a:t>
            </a:r>
            <a:r>
              <a:rPr lang="en-GB"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Calibri" panose="020F0502020204030204" pitchFamily="34" charset="0"/>
            </a:endParaRPr>
          </a:p>
          <a:p>
            <a:endParaRPr lang="en-ZA" dirty="0"/>
          </a:p>
        </p:txBody>
      </p:sp>
    </p:spTree>
    <p:extLst>
      <p:ext uri="{BB962C8B-B14F-4D97-AF65-F5344CB8AC3E}">
        <p14:creationId xmlns:p14="http://schemas.microsoft.com/office/powerpoint/2010/main" val="42416426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84C4-66F5-48E5-82E6-E629EEE14E0B}"/>
              </a:ext>
            </a:extLst>
          </p:cNvPr>
          <p:cNvSpPr>
            <a:spLocks noGrp="1"/>
          </p:cNvSpPr>
          <p:nvPr>
            <p:ph type="title"/>
          </p:nvPr>
        </p:nvSpPr>
        <p:spPr/>
        <p:txBody>
          <a:bodyPr/>
          <a:lstStyle/>
          <a:p>
            <a:r>
              <a:rPr lang="en-ZA" dirty="0"/>
              <a:t>VOTE 34: MINERAL RESOURCES AND ENERGY</a:t>
            </a:r>
          </a:p>
        </p:txBody>
      </p:sp>
      <p:sp>
        <p:nvSpPr>
          <p:cNvPr id="4" name="Slide Number Placeholder 3">
            <a:extLst>
              <a:ext uri="{FF2B5EF4-FFF2-40B4-BE49-F238E27FC236}">
                <a16:creationId xmlns:a16="http://schemas.microsoft.com/office/drawing/2014/main" id="{645134BC-951B-446C-87CD-FE4C3708057C}"/>
              </a:ext>
            </a:extLst>
          </p:cNvPr>
          <p:cNvSpPr>
            <a:spLocks noGrp="1"/>
          </p:cNvSpPr>
          <p:nvPr>
            <p:ph type="sldNum" sz="quarter" idx="4294967295"/>
          </p:nvPr>
        </p:nvSpPr>
        <p:spPr/>
        <p:txBody>
          <a:bodyPr/>
          <a:lstStyle/>
          <a:p>
            <a:pPr>
              <a:defRPr/>
            </a:pPr>
            <a:fld id="{18CC9CFB-5521-4678-B011-3614EFC0CBEB}" type="slidenum">
              <a:rPr lang="en-US" smtClean="0">
                <a:solidFill>
                  <a:srgbClr val="808080"/>
                </a:solidFill>
              </a:rPr>
              <a:pPr>
                <a:defRPr/>
              </a:pPr>
              <a:t>83</a:t>
            </a:fld>
            <a:endParaRPr lang="en-US" sz="1400" b="0" dirty="0">
              <a:solidFill>
                <a:srgbClr val="000000"/>
              </a:solidFill>
              <a:latin typeface="Arial"/>
            </a:endParaRPr>
          </a:p>
        </p:txBody>
      </p:sp>
      <p:sp>
        <p:nvSpPr>
          <p:cNvPr id="5" name="Content Placeholder 4"/>
          <p:cNvSpPr>
            <a:spLocks noGrp="1"/>
          </p:cNvSpPr>
          <p:nvPr>
            <p:ph idx="1"/>
          </p:nvPr>
        </p:nvSpPr>
        <p:spPr/>
        <p:txBody>
          <a:bodyPr>
            <a:noAutofit/>
          </a:bodyPr>
          <a:lstStyle/>
          <a:p>
            <a:pPr marL="0" indent="0" algn="just">
              <a:buNone/>
            </a:pPr>
            <a:r>
              <a:rPr lang="en-GB" sz="1600" dirty="0">
                <a:cs typeface="Times New Roman" panose="02020603050405020304" pitchFamily="18" charset="0"/>
              </a:rPr>
              <a:t>The Department spent R6.7 billion or 63.8 per cent of the total budget. Spending at the end of the third quarter is R223.4 million or 3.2 per cent lower than the total allocation. </a:t>
            </a:r>
            <a:endParaRPr lang="en-ZA" sz="1600" dirty="0">
              <a:cs typeface="Times New Roman" panose="02020603050405020304" pitchFamily="18" charset="0"/>
            </a:endParaRPr>
          </a:p>
          <a:p>
            <a:pPr algn="just"/>
            <a:r>
              <a:rPr lang="en-GB" sz="1600" b="1" dirty="0">
                <a:effectLst/>
                <a:ea typeface="Calibri" panose="020F0502020204030204" pitchFamily="34" charset="0"/>
                <a:cs typeface="Times New Roman" panose="02020603050405020304" pitchFamily="18" charset="0"/>
              </a:rPr>
              <a:t>Programme 5: Mineral and Energy Resources Programmes and Projects</a:t>
            </a:r>
            <a:r>
              <a:rPr lang="en-GB" sz="1600" dirty="0">
                <a:effectLst/>
                <a:ea typeface="Calibri" panose="020F0502020204030204" pitchFamily="34" charset="0"/>
                <a:cs typeface="Times New Roman" panose="02020603050405020304" pitchFamily="18" charset="0"/>
              </a:rPr>
              <a:t> spent R225.7 million or 5.5 per cent  lower than projected mainly due to the ongoing arbitration processes with the suppliers which have resulted in delaying of the payments for storage fees for solar water heaters, the delayed appointment of service providers to install the solar water heater systems, operational funding for the IPP Office that was not disbursed due to the pending finalisation of the contract. Slow spending on transfer payments to the Integrated National Electrification Programme (INEP) municipalities is due to the withholding of funds from non-compliant municipalities who are spending below 50 per cent of its allocation.</a:t>
            </a:r>
            <a:endParaRPr lang="en-ZA" sz="1600" dirty="0"/>
          </a:p>
          <a:p>
            <a:endParaRPr lang="en-ZA" dirty="0"/>
          </a:p>
        </p:txBody>
      </p:sp>
    </p:spTree>
    <p:extLst>
      <p:ext uri="{BB962C8B-B14F-4D97-AF65-F5344CB8AC3E}">
        <p14:creationId xmlns:p14="http://schemas.microsoft.com/office/powerpoint/2010/main" val="13887949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F42CB-7730-4543-941B-60DDFE74F265}"/>
              </a:ext>
            </a:extLst>
          </p:cNvPr>
          <p:cNvSpPr>
            <a:spLocks noGrp="1"/>
          </p:cNvSpPr>
          <p:nvPr>
            <p:ph type="title"/>
          </p:nvPr>
        </p:nvSpPr>
        <p:spPr/>
        <p:txBody>
          <a:bodyPr/>
          <a:lstStyle/>
          <a:p>
            <a:r>
              <a:rPr lang="en-ZA" dirty="0"/>
              <a:t>VOTE 40: TRANSPORT</a:t>
            </a:r>
          </a:p>
        </p:txBody>
      </p:sp>
      <p:sp>
        <p:nvSpPr>
          <p:cNvPr id="4" name="Slide Number Placeholder 3">
            <a:extLst>
              <a:ext uri="{FF2B5EF4-FFF2-40B4-BE49-F238E27FC236}">
                <a16:creationId xmlns:a16="http://schemas.microsoft.com/office/drawing/2014/main" id="{FF9C448E-70AF-4B6A-8AF5-127ED1975246}"/>
              </a:ext>
            </a:extLst>
          </p:cNvPr>
          <p:cNvSpPr>
            <a:spLocks noGrp="1"/>
          </p:cNvSpPr>
          <p:nvPr>
            <p:ph type="sldNum" sz="quarter" idx="4294967295"/>
          </p:nvPr>
        </p:nvSpPr>
        <p:spPr/>
        <p:txBody>
          <a:bodyPr/>
          <a:lstStyle/>
          <a:p>
            <a:pPr>
              <a:defRPr/>
            </a:pPr>
            <a:fld id="{18CC9CFB-5521-4678-B011-3614EFC0CBEB}" type="slidenum">
              <a:rPr lang="en-US" smtClean="0">
                <a:solidFill>
                  <a:srgbClr val="808080"/>
                </a:solidFill>
              </a:rPr>
              <a:pPr>
                <a:defRPr/>
              </a:pPr>
              <a:t>84</a:t>
            </a:fld>
            <a:endParaRPr lang="en-US" sz="1400" b="0" dirty="0">
              <a:solidFill>
                <a:srgbClr val="000000"/>
              </a:solidFill>
              <a:latin typeface="Arial"/>
            </a:endParaRPr>
          </a:p>
        </p:txBody>
      </p:sp>
      <p:sp>
        <p:nvSpPr>
          <p:cNvPr id="5" name="Content Placeholder 4"/>
          <p:cNvSpPr>
            <a:spLocks noGrp="1"/>
          </p:cNvSpPr>
          <p:nvPr>
            <p:ph idx="1"/>
          </p:nvPr>
        </p:nvSpPr>
        <p:spPr/>
        <p:txBody>
          <a:bodyPr>
            <a:noAutofit/>
          </a:bodyPr>
          <a:lstStyle/>
          <a:p>
            <a:pPr marL="0" indent="0" algn="just">
              <a:spcBef>
                <a:spcPts val="300"/>
              </a:spcBef>
              <a:spcAft>
                <a:spcPts val="300"/>
              </a:spcAft>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The department spent R50.3 billion against a projection of R51.8 billion. Slower than planned spending is R1.5 billion or 2.9 per cent.</a:t>
            </a:r>
          </a:p>
          <a:p>
            <a:pPr algn="just">
              <a:spcBef>
                <a:spcPts val="300"/>
              </a:spcBef>
              <a:spcAft>
                <a:spcPts val="300"/>
              </a:spcAft>
            </a:pPr>
            <a:r>
              <a:rPr lang="en-US" sz="1600" b="1" dirty="0" err="1">
                <a:latin typeface="Calibri" panose="020F0502020204030204" pitchFamily="34" charset="0"/>
                <a:cs typeface="Times New Roman" panose="02020603050405020304" pitchFamily="18" charset="0"/>
              </a:rPr>
              <a:t>Programme</a:t>
            </a:r>
            <a:r>
              <a:rPr lang="en-US" sz="1600" b="1" dirty="0">
                <a:latin typeface="Calibri" panose="020F0502020204030204" pitchFamily="34" charset="0"/>
                <a:cs typeface="Times New Roman" panose="02020603050405020304" pitchFamily="18" charset="0"/>
              </a:rPr>
              <a:t> 7: Public Transport </a:t>
            </a:r>
            <a:r>
              <a:rPr lang="en-US" sz="1600" dirty="0">
                <a:latin typeface="Calibri" panose="020F0502020204030204" pitchFamily="34" charset="0"/>
                <a:cs typeface="Times New Roman" panose="02020603050405020304" pitchFamily="18" charset="0"/>
              </a:rPr>
              <a:t>spent R7.85 billion against the third quarter projection of </a:t>
            </a:r>
            <a:r>
              <a:rPr lang="en-US" sz="1600" dirty="0" smtClean="0">
                <a:latin typeface="Calibri" panose="020F0502020204030204" pitchFamily="34" charset="0"/>
                <a:cs typeface="Times New Roman" panose="02020603050405020304" pitchFamily="18" charset="0"/>
              </a:rPr>
              <a:t>R9.03 billion</a:t>
            </a:r>
            <a:r>
              <a:rPr lang="en-US" sz="1600" dirty="0">
                <a:latin typeface="Calibri" panose="020F0502020204030204" pitchFamily="34" charset="0"/>
                <a:cs typeface="Times New Roman" panose="02020603050405020304" pitchFamily="18" charset="0"/>
              </a:rPr>
              <a:t>. Spending is 13.1 per cent or R1.18 billion lower than projected due to funds under the Public Transport Network Grant for eThekwini that was withheld because of non-compliance to conditions set out in the Division of Revenue Act. </a:t>
            </a:r>
            <a:endParaRPr lang="en-ZA" sz="1600" dirty="0">
              <a:latin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9565606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9CC3E-8EBD-4FB5-AF7C-0DFA52AA7A82}"/>
              </a:ext>
            </a:extLst>
          </p:cNvPr>
          <p:cNvSpPr>
            <a:spLocks noGrp="1"/>
          </p:cNvSpPr>
          <p:nvPr>
            <p:ph type="title"/>
          </p:nvPr>
        </p:nvSpPr>
        <p:spPr/>
        <p:txBody>
          <a:bodyPr/>
          <a:lstStyle/>
          <a:p>
            <a:r>
              <a:rPr lang="en-ZA" dirty="0"/>
              <a:t>VOTE 41: WATER AND SANITATION</a:t>
            </a:r>
          </a:p>
        </p:txBody>
      </p:sp>
      <p:sp>
        <p:nvSpPr>
          <p:cNvPr id="4" name="Slide Number Placeholder 3">
            <a:extLst>
              <a:ext uri="{FF2B5EF4-FFF2-40B4-BE49-F238E27FC236}">
                <a16:creationId xmlns:a16="http://schemas.microsoft.com/office/drawing/2014/main" id="{9D8D9419-CE16-46A7-A295-C3DAB355F291}"/>
              </a:ext>
            </a:extLst>
          </p:cNvPr>
          <p:cNvSpPr>
            <a:spLocks noGrp="1"/>
          </p:cNvSpPr>
          <p:nvPr>
            <p:ph type="sldNum" sz="quarter" idx="4294967295"/>
          </p:nvPr>
        </p:nvSpPr>
        <p:spPr/>
        <p:txBody>
          <a:bodyPr/>
          <a:lstStyle/>
          <a:p>
            <a:pPr>
              <a:defRPr/>
            </a:pPr>
            <a:fld id="{18CC9CFB-5521-4678-B011-3614EFC0CBEB}" type="slidenum">
              <a:rPr lang="en-US" smtClean="0">
                <a:solidFill>
                  <a:srgbClr val="808080"/>
                </a:solidFill>
              </a:rPr>
              <a:pPr>
                <a:defRPr/>
              </a:pPr>
              <a:t>85</a:t>
            </a:fld>
            <a:endParaRPr lang="en-US" sz="1400" b="0" dirty="0">
              <a:solidFill>
                <a:srgbClr val="000000"/>
              </a:solidFill>
              <a:latin typeface="Arial"/>
            </a:endParaRPr>
          </a:p>
        </p:txBody>
      </p:sp>
      <p:sp>
        <p:nvSpPr>
          <p:cNvPr id="5" name="Content Placeholder 4"/>
          <p:cNvSpPr>
            <a:spLocks noGrp="1"/>
          </p:cNvSpPr>
          <p:nvPr>
            <p:ph idx="1"/>
          </p:nvPr>
        </p:nvSpPr>
        <p:spPr/>
        <p:txBody>
          <a:bodyPr>
            <a:noAutofit/>
          </a:bodyPr>
          <a:lstStyle/>
          <a:p>
            <a:pPr marL="0" indent="0">
              <a:spcBef>
                <a:spcPts val="300"/>
              </a:spcBef>
              <a:spcAft>
                <a:spcPts val="300"/>
              </a:spcAft>
              <a:buNone/>
            </a:pPr>
            <a:r>
              <a:rPr lang="en-GB" sz="1600" dirty="0">
                <a:ea typeface="Calibri" panose="020F0502020204030204" pitchFamily="34" charset="0"/>
              </a:rPr>
              <a:t>T</a:t>
            </a:r>
            <a:r>
              <a:rPr lang="en-GB" sz="1600" dirty="0">
                <a:effectLst/>
                <a:ea typeface="Calibri" panose="020F0502020204030204" pitchFamily="34" charset="0"/>
              </a:rPr>
              <a:t>he department spent R11.399 billion or 61.4 per cent of the projected budget of R11.253 billion. This equates to a higher than projected spending of R146.1 million or 1.3 per cent.</a:t>
            </a:r>
            <a:endParaRPr lang="en-ZA" sz="1600" dirty="0">
              <a:effectLst/>
              <a:ea typeface="Calibri" panose="020F0502020204030204" pitchFamily="34" charset="0"/>
            </a:endParaRPr>
          </a:p>
          <a:p>
            <a:pPr algn="just">
              <a:spcBef>
                <a:spcPts val="300"/>
              </a:spcBef>
              <a:spcAft>
                <a:spcPts val="300"/>
              </a:spcAft>
            </a:pPr>
            <a:r>
              <a:rPr lang="en-GB" sz="1600" b="1" dirty="0">
                <a:effectLst/>
                <a:ea typeface="Calibri" panose="020F0502020204030204" pitchFamily="34" charset="0"/>
              </a:rPr>
              <a:t>Programme 2: Water Resources Management </a:t>
            </a:r>
            <a:r>
              <a:rPr lang="en-GB" sz="1600" dirty="0">
                <a:effectLst/>
                <a:ea typeface="Calibri" panose="020F0502020204030204" pitchFamily="34" charset="0"/>
              </a:rPr>
              <a:t>spent R714 million or 25.7 per cent higher than projected, mainly due the earlier than projected transfer of the augmentation grant to the Water Trading Entity of R704.5 million. </a:t>
            </a:r>
            <a:endParaRPr lang="en-ZA" sz="1600" dirty="0">
              <a:effectLst/>
              <a:ea typeface="Calibri" panose="020F0502020204030204" pitchFamily="34" charset="0"/>
            </a:endParaRPr>
          </a:p>
          <a:p>
            <a:pPr algn="just">
              <a:spcBef>
                <a:spcPts val="300"/>
              </a:spcBef>
              <a:spcAft>
                <a:spcPts val="300"/>
              </a:spcAft>
            </a:pPr>
            <a:r>
              <a:rPr lang="en-GB" sz="1600" b="1" dirty="0">
                <a:effectLst/>
                <a:ea typeface="Calibri" panose="020F0502020204030204" pitchFamily="34" charset="0"/>
              </a:rPr>
              <a:t>Programme 3: Water Services Management </a:t>
            </a:r>
            <a:r>
              <a:rPr lang="en-GB" sz="1600" dirty="0">
                <a:effectLst/>
                <a:ea typeface="Calibri" panose="020F0502020204030204" pitchFamily="34" charset="0"/>
              </a:rPr>
              <a:t>spent R505 million or 7.2 per cent lower than projected mainly attributed to slow spending on the Regional Bulk Infrastructure and Water Services Infrastructure Grants. The indirect component of the grants are affected by implementing agents capacity constraints, contractual disputes, disruptions by some business demanding allocation of tenders and due diligence review process for transfer of contracts. Additionally, delays were attributable to withheld transfers to municipalities for Regional Bulk Infrastructure Grant and Water Services Infrastructure Grant due to non-compliance with the provisions of the </a:t>
            </a:r>
            <a:r>
              <a:rPr lang="en-GB" sz="1600" dirty="0" err="1">
                <a:effectLst/>
                <a:ea typeface="Calibri" panose="020F0502020204030204" pitchFamily="34" charset="0"/>
              </a:rPr>
              <a:t>DoRA</a:t>
            </a:r>
            <a:r>
              <a:rPr lang="en-GB" sz="1600" dirty="0">
                <a:effectLst/>
                <a:ea typeface="Calibri" panose="020F0502020204030204" pitchFamily="34" charset="0"/>
              </a:rPr>
              <a:t> provisions.</a:t>
            </a:r>
            <a:endParaRPr lang="en-ZA" sz="1600" dirty="0">
              <a:effectLst/>
              <a:ea typeface="Calibri" panose="020F0502020204030204" pitchFamily="34" charset="0"/>
            </a:endParaRPr>
          </a:p>
          <a:p>
            <a:endParaRPr lang="en-ZA" dirty="0"/>
          </a:p>
        </p:txBody>
      </p:sp>
    </p:spTree>
    <p:extLst>
      <p:ext uri="{BB962C8B-B14F-4D97-AF65-F5344CB8AC3E}">
        <p14:creationId xmlns:p14="http://schemas.microsoft.com/office/powerpoint/2010/main" val="2047072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C01E91-8CBD-49B9-935E-7A138110BD5E}"/>
              </a:ext>
            </a:extLst>
          </p:cNvPr>
          <p:cNvSpPr>
            <a:spLocks noGrp="1"/>
          </p:cNvSpPr>
          <p:nvPr>
            <p:ph idx="1"/>
          </p:nvPr>
        </p:nvSpPr>
        <p:spPr>
          <a:xfrm>
            <a:off x="288097" y="1561828"/>
            <a:ext cx="8536489" cy="5260312"/>
          </a:xfrm>
        </p:spPr>
        <p:txBody>
          <a:bodyPr>
            <a:noAutofit/>
          </a:bodyPr>
          <a:lstStyle/>
          <a:p>
            <a:pPr marL="0" lvl="0" indent="0" algn="just" defTabSz="914400" eaLnBrk="0" fontAlgn="base" hangingPunct="0">
              <a:spcBef>
                <a:spcPts val="300"/>
              </a:spcBef>
              <a:spcAft>
                <a:spcPts val="300"/>
              </a:spcAft>
              <a:buNone/>
            </a:pPr>
            <a:r>
              <a:rPr lang="en-US" sz="1600" b="1" kern="0" dirty="0" smtClean="0">
                <a:solidFill>
                  <a:srgbClr val="000000"/>
                </a:solidFill>
              </a:rPr>
              <a:t>Vote </a:t>
            </a:r>
            <a:r>
              <a:rPr lang="en-US" sz="1600" b="1" kern="0" dirty="0">
                <a:solidFill>
                  <a:srgbClr val="000000"/>
                </a:solidFill>
              </a:rPr>
              <a:t>6: International Relations and Cooperation</a:t>
            </a:r>
          </a:p>
          <a:p>
            <a:pPr marL="0" indent="0" algn="just">
              <a:spcBef>
                <a:spcPts val="300"/>
              </a:spcBef>
              <a:spcAft>
                <a:spcPts val="300"/>
              </a:spcAft>
              <a:buNone/>
            </a:pPr>
            <a:r>
              <a:rPr lang="en-GB" sz="1600" dirty="0">
                <a:cs typeface="Arial" panose="020B0604020202020204" pitchFamily="34" charset="0"/>
              </a:rPr>
              <a:t>The Department of International Relations and Cooperation spent R4.737 billion or 69.8 per cent of its 2022/23 adjusted available budget of R6.784 billion as at the end of December 2022. The </a:t>
            </a:r>
            <a:r>
              <a:rPr lang="en-GB" sz="1600" dirty="0" smtClean="0">
                <a:cs typeface="Arial" panose="020B0604020202020204" pitchFamily="34" charset="0"/>
              </a:rPr>
              <a:t>R4.737 billion </a:t>
            </a:r>
            <a:r>
              <a:rPr lang="en-GB" sz="1600" dirty="0">
                <a:cs typeface="Arial" panose="020B0604020202020204" pitchFamily="34" charset="0"/>
              </a:rPr>
              <a:t>in actual spending is R43 million lower than the projected expenditure of R4.780 billion for this period. The lower than projected expenditure is mainly attributed to: </a:t>
            </a:r>
            <a:r>
              <a:rPr lang="en-GB" sz="1600" b="1" dirty="0">
                <a:cs typeface="Arial" panose="020B0604020202020204" pitchFamily="34" charset="0"/>
              </a:rPr>
              <a:t>(a)</a:t>
            </a:r>
            <a:r>
              <a:rPr lang="en-GB" sz="1600" dirty="0">
                <a:cs typeface="Arial" panose="020B0604020202020204" pitchFamily="34" charset="0"/>
              </a:rPr>
              <a:t> low expenditure on goods and services attributed to invoices received for operating leases and operating payments which were lower than planned, and </a:t>
            </a:r>
            <a:r>
              <a:rPr lang="en-GB" sz="1600" b="1" dirty="0">
                <a:cs typeface="Arial" panose="020B0604020202020204" pitchFamily="34" charset="0"/>
              </a:rPr>
              <a:t>(b) </a:t>
            </a:r>
            <a:r>
              <a:rPr lang="en-GB" sz="1600" dirty="0">
                <a:cs typeface="Arial" panose="020B0604020202020204" pitchFamily="34" charset="0"/>
              </a:rPr>
              <a:t>low expenditure on the payments for capital assets' budget as a result of the deferment of spending on capital projects to enable a virement of funds towards the projected shortfall in the budget for South Africa’s African Union membership fees</a:t>
            </a:r>
            <a:r>
              <a:rPr lang="en-GB" sz="1600" dirty="0" smtClean="0">
                <a:cs typeface="Arial" panose="020B0604020202020204" pitchFamily="34" charset="0"/>
              </a:rPr>
              <a:t>.</a:t>
            </a:r>
          </a:p>
          <a:p>
            <a:pPr marL="0" indent="0" algn="just">
              <a:spcBef>
                <a:spcPts val="300"/>
              </a:spcBef>
              <a:spcAft>
                <a:spcPts val="300"/>
              </a:spcAft>
              <a:buNone/>
            </a:pPr>
            <a:r>
              <a:rPr lang="en-GB" sz="1600" b="1" dirty="0"/>
              <a:t>Vote 7:  National School of Government</a:t>
            </a:r>
            <a:endParaRPr lang="en-US" sz="1600" dirty="0"/>
          </a:p>
          <a:p>
            <a:pPr marL="0" indent="0" algn="just">
              <a:spcBef>
                <a:spcPts val="300"/>
              </a:spcBef>
              <a:spcAft>
                <a:spcPts val="300"/>
              </a:spcAft>
              <a:buNone/>
            </a:pPr>
            <a:r>
              <a:rPr lang="en-GB" sz="1600" dirty="0">
                <a:solidFill>
                  <a:prstClr val="black"/>
                </a:solidFill>
                <a:cs typeface="Arial" panose="020B0604020202020204" pitchFamily="34" charset="0"/>
              </a:rPr>
              <a:t>The National School of Government spent R162.1 million or 70.2 per cent of its 2022/23 available budget allocation of R231.1 million as at the end of December 2022. The R162.1 million in actual spending is R3.9 million lower than the projected expenditure of R166 million for this period. The lower than planned expenditure is mainly in the budget for goods and services. Lower than planned spending on goods and services is attributed to the department’s restructuring which continues to affect spending on goods and services as there was a movement of staff from programme 1 to programme 2.</a:t>
            </a:r>
            <a:endParaRPr lang="en-ZA" sz="1600" dirty="0">
              <a:solidFill>
                <a:prstClr val="black"/>
              </a:solidFill>
              <a:cs typeface="Arial" panose="020B0604020202020204" pitchFamily="34" charset="0"/>
            </a:endParaRPr>
          </a:p>
          <a:p>
            <a:pPr marL="0" indent="0" algn="just">
              <a:buNone/>
            </a:pPr>
            <a:endParaRPr lang="en-ZA" sz="1600" dirty="0">
              <a:cs typeface="Arial" panose="020B0604020202020204" pitchFamily="34" charset="0"/>
            </a:endParaRPr>
          </a:p>
        </p:txBody>
      </p:sp>
      <p:sp>
        <p:nvSpPr>
          <p:cNvPr id="5" name="Title 1"/>
          <p:cNvSpPr>
            <a:spLocks noGrp="1"/>
          </p:cNvSpPr>
          <p:nvPr>
            <p:ph type="title"/>
          </p:nvPr>
        </p:nvSpPr>
        <p:spPr/>
        <p:txBody>
          <a:bodyPr>
            <a:normAutofit/>
          </a:bodyPr>
          <a:lstStyle/>
          <a:p>
            <a:r>
              <a:rPr lang="en-US" dirty="0"/>
              <a:t>SPENDING HIGHLIGHTS </a:t>
            </a:r>
          </a:p>
        </p:txBody>
      </p:sp>
    </p:spTree>
    <p:extLst>
      <p:ext uri="{BB962C8B-B14F-4D97-AF65-F5344CB8AC3E}">
        <p14:creationId xmlns:p14="http://schemas.microsoft.com/office/powerpoint/2010/main" val="2917013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9061B58130EF44A86D64332222C5C4" ma:contentTypeVersion="4" ma:contentTypeDescription="Create a new document." ma:contentTypeScope="" ma:versionID="998b294adbb63734516d5e3ccc73e1b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F59C8A25-DAFB-41B8-9C26-C08D9C0D74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0AD263A-04F6-4D78-98C6-B6EF83637B5F}">
  <ds:schemaRefs>
    <ds:schemaRef ds:uri="http://schemas.microsoft.com/sharepoint/v3/contenttype/forms"/>
  </ds:schemaRefs>
</ds:datastoreItem>
</file>

<file path=customXml/itemProps3.xml><?xml version="1.0" encoding="utf-8"?>
<ds:datastoreItem xmlns:ds="http://schemas.openxmlformats.org/officeDocument/2006/customXml" ds:itemID="{90500E3F-8BDA-4717-91C9-A4232AB48645}">
  <ds:schemaRefs>
    <ds:schemaRef ds:uri="http://schemas.openxmlformats.org/package/2006/metadata/core-properties"/>
    <ds:schemaRef ds:uri="http://www.w3.org/XML/1998/namespace"/>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http://schemas.microsoft.com/office/2006/metadata/properties"/>
  </ds:schemaRefs>
</ds:datastoreItem>
</file>

<file path=customXml/itemProps4.xml><?xml version="1.0" encoding="utf-8"?>
<ds:datastoreItem xmlns:ds="http://schemas.openxmlformats.org/officeDocument/2006/customXml" ds:itemID="{17F2A560-5017-4C82-84EE-15F9B7D85C2C}">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1031</TotalTime>
  <Words>16552</Words>
  <Application>Microsoft Office PowerPoint</Application>
  <PresentationFormat>On-screen Show (4:3)</PresentationFormat>
  <Paragraphs>1012</Paragraphs>
  <Slides>85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85</vt:i4>
      </vt:variant>
    </vt:vector>
  </HeadingPairs>
  <TitlesOfParts>
    <vt:vector size="95" baseType="lpstr">
      <vt:lpstr>ＭＳ Ｐゴシック</vt:lpstr>
      <vt:lpstr>Arial</vt:lpstr>
      <vt:lpstr>Arial Bold Italic</vt:lpstr>
      <vt:lpstr>Arial Narrow</vt:lpstr>
      <vt:lpstr>Calibri</vt:lpstr>
      <vt:lpstr>MS Mincho</vt:lpstr>
      <vt:lpstr>Osaka</vt:lpstr>
      <vt:lpstr>Symbol</vt:lpstr>
      <vt:lpstr>Times New Roman</vt:lpstr>
      <vt:lpstr>Office Theme</vt:lpstr>
      <vt:lpstr>2022/23 QUARTER 3 SPENDING OUTCOMES</vt:lpstr>
      <vt:lpstr>CONTENTS</vt:lpstr>
      <vt:lpstr>ADMINISTRATIVE SERVICES</vt:lpstr>
      <vt:lpstr>ADMINISTRATIVE SERVICES</vt:lpstr>
      <vt:lpstr>ADMINISTRATIVE SERVICES</vt:lpstr>
      <vt:lpstr>ADMINISTRATIVE SERVICES HIGHLIGHTS</vt:lpstr>
      <vt:lpstr>SPENDING HIGHLIGHTS </vt:lpstr>
      <vt:lpstr>SPENDING HIGHLIGHTS </vt:lpstr>
      <vt:lpstr>SPENDING HIGHLIGHTS </vt:lpstr>
      <vt:lpstr>SPENDING HIGHLIGHTS </vt:lpstr>
      <vt:lpstr>SPENDING HIGHLIGHTS </vt:lpstr>
      <vt:lpstr>SPENDING HIGHLIGHTS </vt:lpstr>
      <vt:lpstr>SPENDING HIGHLIGHTS </vt:lpstr>
      <vt:lpstr>SPENDING HIGHLIGHTS </vt:lpstr>
      <vt:lpstr>SPENDING HIGHLIGHTS </vt:lpstr>
      <vt:lpstr>VOTE 4: GOVERNMENT COMMUNICATION AND INFORMATION SYSTEM</vt:lpstr>
      <vt:lpstr>VOTE 6: INTERNATIONAL RELATIONS AND COOPERATION</vt:lpstr>
      <vt:lpstr>VOTE 6: INTERNATIONAL RELATIONS AND COOPERATION (2)</vt:lpstr>
      <vt:lpstr>VOTE 7: NATIONAL SCHOOL OF GOVERNMENT</vt:lpstr>
      <vt:lpstr>VOTE 8: NATIONAL TREASURY</vt:lpstr>
      <vt:lpstr>VOTE 9: PLANNING, MONITORING AND EVALUATION </vt:lpstr>
      <vt:lpstr>VOTE 11: PUBLIC SERVICE AND ADMINISTRATION</vt:lpstr>
      <vt:lpstr>VOTE 11: PUBLIC SERVICE AND ADMINISTRATION (2)</vt:lpstr>
      <vt:lpstr>VOTE 12: PUBLIC SERVICE COMMISSION</vt:lpstr>
      <vt:lpstr>VOTE 13: PUBLIC WORKS AND INFRASTRUCTURE</vt:lpstr>
      <vt:lpstr>VOTE 13: PUBLIC WORKS AND INFRASTRUCTURE (2)</vt:lpstr>
      <vt:lpstr>VOTE 14: STATISTICS SOUTH AFRICA</vt:lpstr>
      <vt:lpstr>EDUCATION AND RELATED DEPARTMENTS</vt:lpstr>
      <vt:lpstr>EDUCATION AND RELATED DEPARTMENTS</vt:lpstr>
      <vt:lpstr>EDUCATION AND RELATED DEPARTMENTS</vt:lpstr>
      <vt:lpstr>VOTE 16: BASIC EDUCATION </vt:lpstr>
      <vt:lpstr>VOTE 17: HIGHER EDUCATION &amp; TRAINING</vt:lpstr>
      <vt:lpstr>VOTE 31: EMPLOYMENT AND LABOUR</vt:lpstr>
      <vt:lpstr>VOTE 37: SPORT, ARTS AND CULTURE </vt:lpstr>
      <vt:lpstr>VOTE 37: SPORT, ARTS AND CULTURE (2) </vt:lpstr>
      <vt:lpstr>HEALTH AND SOCIAL DEVELOPMENT</vt:lpstr>
      <vt:lpstr>HEALTH AND SOCIAL DEVELOPMENT</vt:lpstr>
      <vt:lpstr>HEALTH AND SOCIAL DEVELOPMENT</vt:lpstr>
      <vt:lpstr>VOTE 18:  HEALTH</vt:lpstr>
      <vt:lpstr>VOTE 19:  SOCIAL DEVELOPMENT </vt:lpstr>
      <vt:lpstr>JUSTICE AND PROTECTION SERVICES</vt:lpstr>
      <vt:lpstr>JUSTICE AND PROTECTION SERVICES</vt:lpstr>
      <vt:lpstr>JUSTICE AND PROTECTION SERVICES </vt:lpstr>
      <vt:lpstr>Justice and protection services highlights</vt:lpstr>
      <vt:lpstr>Justice and protection services highlights</vt:lpstr>
      <vt:lpstr>Justice and protection services highlights</vt:lpstr>
      <vt:lpstr>VOTE 22: CORRECTIONAL SERVICES</vt:lpstr>
      <vt:lpstr>Vote 23: DEFENCE</vt:lpstr>
      <vt:lpstr>Vote 23: DEFENCE (2)</vt:lpstr>
      <vt:lpstr>Vote 24: INDEPENDENT POLICE INVESTIGATIVE DIRECTORATE</vt:lpstr>
      <vt:lpstr>Vote 25: Justice and constitutional Development</vt:lpstr>
      <vt:lpstr>Vote 26: MILITARY VETERANS</vt:lpstr>
      <vt:lpstr>VOTE 27: OFFICE OF CHIEF JUSTICE</vt:lpstr>
      <vt:lpstr>Vote 28: POLICE</vt:lpstr>
      <vt:lpstr>Vote 28: POLICE (2)</vt:lpstr>
      <vt:lpstr>ECONOMIC SERVICES</vt:lpstr>
      <vt:lpstr>ECONOMIC SERVICES</vt:lpstr>
      <vt:lpstr>ECONOMIC SERVICES</vt:lpstr>
      <vt:lpstr>SPENDING HIGHLIGHTS</vt:lpstr>
      <vt:lpstr>SPENDING HIGHLIGHTS</vt:lpstr>
      <vt:lpstr>SPENDING HIGHLIGHTS</vt:lpstr>
      <vt:lpstr>SPENDING HIGHLIGHTS</vt:lpstr>
      <vt:lpstr>VOTE 10: PUBLIC ENTERPRISES</vt:lpstr>
      <vt:lpstr>VOTE 29: AGRICULTURE, LAND REFORM AND RURAL DEVELOPMENT</vt:lpstr>
      <vt:lpstr>VOTE 29: AGRICULTURE, LAND REFORM AND RURAL DEVELOPMENT (2)</vt:lpstr>
      <vt:lpstr>VOTE 32: FORESTRY, FISHERIES AND THE ENVIRONMENT </vt:lpstr>
      <vt:lpstr>VOTE 32: FORESTRY, FISHERIES AND THE ENVIRONMENT  (2)</vt:lpstr>
      <vt:lpstr>VOTE 32: FORESTRY, FISHERIES AND THE ENVIRONMENT (3) </vt:lpstr>
      <vt:lpstr>VOTE 35: SCIENCE AND INNOVATION</vt:lpstr>
      <vt:lpstr>VOTE 35: SCIENCE AND INNOVATION</vt:lpstr>
      <vt:lpstr>VOTE 36: SMALL BUSINESS DEVELOPMENT</vt:lpstr>
      <vt:lpstr>VOTE 36: SMALL BUSINESS DEVELOPMENT (2)</vt:lpstr>
      <vt:lpstr>VOTE 38: TOURISM</vt:lpstr>
      <vt:lpstr>VOTE 39: TRADE, INDUSTRY AND COMPETITION</vt:lpstr>
      <vt:lpstr>VOTE 39: TRADE, INDUSTRY AND COMPETITION</vt:lpstr>
      <vt:lpstr>URBAN DEVELOPMENT AND INFRASTRUCTURE</vt:lpstr>
      <vt:lpstr>URBAN DEVELOPMENT AND INFRASTRUCTURE</vt:lpstr>
      <vt:lpstr>URBAN DEVELOPMENT AND INFRASTRUCTURE</vt:lpstr>
      <vt:lpstr>VOTE 3: COOPERATIVE GOVERNANCE</vt:lpstr>
      <vt:lpstr>VOTE 15: TRADITIONAL AFFAIRS</vt:lpstr>
      <vt:lpstr>VOTE 30: COMMUNICATIONS AND DIGITAL TECHNOLOGIES</vt:lpstr>
      <vt:lpstr>VOTE 33: HUMAN SETTLEMENTS</vt:lpstr>
      <vt:lpstr>VOTE 34: MINERAL RESOURCES AND ENERGY</vt:lpstr>
      <vt:lpstr>VOTE 40: TRANSPORT</vt:lpstr>
      <vt:lpstr>VOTE 41: WATER AND SANITATION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Maritza Badenhorst</cp:lastModifiedBy>
  <cp:revision>144</cp:revision>
  <dcterms:created xsi:type="dcterms:W3CDTF">2017-06-12T08:43:34Z</dcterms:created>
  <dcterms:modified xsi:type="dcterms:W3CDTF">2023-02-09T04:15:38Z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0x010100539061B58130EF44A86D64332222C5C4</vt:lpwstr>
  </property>
  <property fmtid="{D5CDD505-2E9C-101B-9397-08002B2CF9AE}" pid="3" name="MSIP_Label_93c4247e-447d-4732-af29-2e529a4288f1_Enabled">
    <vt:lpwstr>true</vt:lpwstr>
  </property>
  <property fmtid="{D5CDD505-2E9C-101B-9397-08002B2CF9AE}" pid="4" name="MSIP_Label_93c4247e-447d-4732-af29-2e529a4288f1_SetDate">
    <vt:lpwstr>2023-02-03T05:49:11Z</vt:lpwstr>
  </property>
  <property fmtid="{D5CDD505-2E9C-101B-9397-08002B2CF9AE}" pid="5" name="MSIP_Label_93c4247e-447d-4732-af29-2e529a4288f1_Method">
    <vt:lpwstr>Standard</vt:lpwstr>
  </property>
  <property fmtid="{D5CDD505-2E9C-101B-9397-08002B2CF9AE}" pid="6" name="MSIP_Label_93c4247e-447d-4732-af29-2e529a4288f1_Name">
    <vt:lpwstr>93c4247e-447d-4732-af29-2e529a4288f1</vt:lpwstr>
  </property>
  <property fmtid="{D5CDD505-2E9C-101B-9397-08002B2CF9AE}" pid="7" name="MSIP_Label_93c4247e-447d-4732-af29-2e529a4288f1_SiteId">
    <vt:lpwstr>1a45348f-02b4-4f9a-a7a8-7786f6dd3245</vt:lpwstr>
  </property>
  <property fmtid="{D5CDD505-2E9C-101B-9397-08002B2CF9AE}" pid="8" name="MSIP_Label_93c4247e-447d-4732-af29-2e529a4288f1_ActionId">
    <vt:lpwstr>7b172901-f360-4384-b0f5-9701111fe71b</vt:lpwstr>
  </property>
  <property fmtid="{D5CDD505-2E9C-101B-9397-08002B2CF9AE}" pid="9" name="MSIP_Label_93c4247e-447d-4732-af29-2e529a4288f1_ContentBits">
    <vt:lpwstr>0</vt:lpwstr>
  </property>
</Properties>
</file>