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8" r:id="rId5"/>
  </p:sldMasterIdLst>
  <p:notesMasterIdLst>
    <p:notesMasterId r:id="rId43"/>
  </p:notesMasterIdLst>
  <p:sldIdLst>
    <p:sldId id="256" r:id="rId6"/>
    <p:sldId id="257" r:id="rId7"/>
    <p:sldId id="258" r:id="rId8"/>
    <p:sldId id="259" r:id="rId9"/>
    <p:sldId id="260" r:id="rId10"/>
    <p:sldId id="261" r:id="rId11"/>
    <p:sldId id="276" r:id="rId12"/>
    <p:sldId id="262" r:id="rId13"/>
    <p:sldId id="277" r:id="rId14"/>
    <p:sldId id="266" r:id="rId15"/>
    <p:sldId id="278" r:id="rId16"/>
    <p:sldId id="263" r:id="rId17"/>
    <p:sldId id="279" r:id="rId18"/>
    <p:sldId id="264" r:id="rId19"/>
    <p:sldId id="280" r:id="rId20"/>
    <p:sldId id="265" r:id="rId21"/>
    <p:sldId id="281" r:id="rId22"/>
    <p:sldId id="267" r:id="rId23"/>
    <p:sldId id="282" r:id="rId24"/>
    <p:sldId id="268" r:id="rId25"/>
    <p:sldId id="283" r:id="rId26"/>
    <p:sldId id="269" r:id="rId27"/>
    <p:sldId id="284" r:id="rId28"/>
    <p:sldId id="270" r:id="rId29"/>
    <p:sldId id="285" r:id="rId30"/>
    <p:sldId id="271" r:id="rId31"/>
    <p:sldId id="286" r:id="rId32"/>
    <p:sldId id="291" r:id="rId33"/>
    <p:sldId id="272" r:id="rId34"/>
    <p:sldId id="287" r:id="rId35"/>
    <p:sldId id="273" r:id="rId36"/>
    <p:sldId id="288" r:id="rId37"/>
    <p:sldId id="274" r:id="rId38"/>
    <p:sldId id="289" r:id="rId39"/>
    <p:sldId id="275" r:id="rId40"/>
    <p:sldId id="290" r:id="rId41"/>
    <p:sldId id="292"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2880" userDrawn="1">
          <p15:clr>
            <a:srgbClr val="A4A3A4"/>
          </p15:clr>
        </p15:guide>
        <p15:guide id="3" orient="horz" pos="777" userDrawn="1">
          <p15:clr>
            <a:srgbClr val="A4A3A4"/>
          </p15:clr>
        </p15:guide>
        <p15:guide id="4" orient="horz" pos="15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7D1219-3F9F-4C56-A77B-F36294219781}" v="18" dt="2023-02-03T07:10:03.0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74"/>
    <p:restoredTop sz="94650"/>
  </p:normalViewPr>
  <p:slideViewPr>
    <p:cSldViewPr snapToGrid="0" snapToObjects="1">
      <p:cViewPr varScale="1">
        <p:scale>
          <a:sx n="107" d="100"/>
          <a:sy n="107" d="100"/>
        </p:scale>
        <p:origin x="1770" y="102"/>
      </p:cViewPr>
      <p:guideLst>
        <p:guide orient="horz" pos="1049"/>
        <p:guide pos="2880"/>
        <p:guide orient="horz" pos="777"/>
        <p:guide orient="horz" pos="15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tza Badenhorst" userId="5dbf7fe7-dd4b-48d9-93f7-766ed82d0eb8" providerId="ADAL" clId="{5C7D1219-3F9F-4C56-A77B-F36294219781}"/>
    <pc:docChg chg="custSel modSld">
      <pc:chgData name="Maritza Badenhorst" userId="5dbf7fe7-dd4b-48d9-93f7-766ed82d0eb8" providerId="ADAL" clId="{5C7D1219-3F9F-4C56-A77B-F36294219781}" dt="2023-02-03T07:10:12.789" v="48" actId="27636"/>
      <pc:docMkLst>
        <pc:docMk/>
      </pc:docMkLst>
      <pc:sldChg chg="addSp modSp">
        <pc:chgData name="Maritza Badenhorst" userId="5dbf7fe7-dd4b-48d9-93f7-766ed82d0eb8" providerId="ADAL" clId="{5C7D1219-3F9F-4C56-A77B-F36294219781}" dt="2023-02-01T08:24:56.976" v="16"/>
        <pc:sldMkLst>
          <pc:docMk/>
          <pc:sldMk cId="728696401" sldId="261"/>
        </pc:sldMkLst>
        <pc:picChg chg="add mod">
          <ac:chgData name="Maritza Badenhorst" userId="5dbf7fe7-dd4b-48d9-93f7-766ed82d0eb8" providerId="ADAL" clId="{5C7D1219-3F9F-4C56-A77B-F36294219781}" dt="2023-02-01T08:24:56.976" v="16"/>
          <ac:picMkLst>
            <pc:docMk/>
            <pc:sldMk cId="728696401" sldId="261"/>
            <ac:picMk id="3" creationId="{C78B27E6-452C-35A3-E3F0-B416AC9428FB}"/>
          </ac:picMkLst>
        </pc:picChg>
      </pc:sldChg>
      <pc:sldChg chg="addSp delSp modSp mod">
        <pc:chgData name="Maritza Badenhorst" userId="5dbf7fe7-dd4b-48d9-93f7-766ed82d0eb8" providerId="ADAL" clId="{5C7D1219-3F9F-4C56-A77B-F36294219781}" dt="2023-02-03T05:33:22.049" v="24"/>
        <pc:sldMkLst>
          <pc:docMk/>
          <pc:sldMk cId="717500632" sldId="262"/>
        </pc:sldMkLst>
        <pc:spChg chg="del">
          <ac:chgData name="Maritza Badenhorst" userId="5dbf7fe7-dd4b-48d9-93f7-766ed82d0eb8" providerId="ADAL" clId="{5C7D1219-3F9F-4C56-A77B-F36294219781}" dt="2023-02-03T05:33:21.601" v="23" actId="478"/>
          <ac:spMkLst>
            <pc:docMk/>
            <pc:sldMk cId="717500632" sldId="262"/>
            <ac:spMk id="3" creationId="{00000000-0000-0000-0000-000000000000}"/>
          </ac:spMkLst>
        </pc:spChg>
        <pc:picChg chg="add mod">
          <ac:chgData name="Maritza Badenhorst" userId="5dbf7fe7-dd4b-48d9-93f7-766ed82d0eb8" providerId="ADAL" clId="{5C7D1219-3F9F-4C56-A77B-F36294219781}" dt="2023-02-03T05:33:22.049" v="24"/>
          <ac:picMkLst>
            <pc:docMk/>
            <pc:sldMk cId="717500632" sldId="262"/>
            <ac:picMk id="4" creationId="{02437284-7F33-A787-E533-E179E0873052}"/>
          </ac:picMkLst>
        </pc:picChg>
      </pc:sldChg>
      <pc:sldChg chg="addSp delSp modSp mod">
        <pc:chgData name="Maritza Badenhorst" userId="5dbf7fe7-dd4b-48d9-93f7-766ed82d0eb8" providerId="ADAL" clId="{5C7D1219-3F9F-4C56-A77B-F36294219781}" dt="2023-02-03T05:43:25.059" v="39"/>
        <pc:sldMkLst>
          <pc:docMk/>
          <pc:sldMk cId="1499106825" sldId="263"/>
        </pc:sldMkLst>
        <pc:spChg chg="del">
          <ac:chgData name="Maritza Badenhorst" userId="5dbf7fe7-dd4b-48d9-93f7-766ed82d0eb8" providerId="ADAL" clId="{5C7D1219-3F9F-4C56-A77B-F36294219781}" dt="2023-02-03T05:43:23.543" v="38" actId="478"/>
          <ac:spMkLst>
            <pc:docMk/>
            <pc:sldMk cId="1499106825" sldId="263"/>
            <ac:spMk id="3" creationId="{00000000-0000-0000-0000-000000000000}"/>
          </ac:spMkLst>
        </pc:spChg>
        <pc:picChg chg="add mod">
          <ac:chgData name="Maritza Badenhorst" userId="5dbf7fe7-dd4b-48d9-93f7-766ed82d0eb8" providerId="ADAL" clId="{5C7D1219-3F9F-4C56-A77B-F36294219781}" dt="2023-02-03T05:43:25.059" v="39"/>
          <ac:picMkLst>
            <pc:docMk/>
            <pc:sldMk cId="1499106825" sldId="263"/>
            <ac:picMk id="4" creationId="{A8F53F7C-3304-70ED-54FB-56A746C13FE6}"/>
          </ac:picMkLst>
        </pc:picChg>
      </pc:sldChg>
      <pc:sldChg chg="addSp modSp">
        <pc:chgData name="Maritza Badenhorst" userId="5dbf7fe7-dd4b-48d9-93f7-766ed82d0eb8" providerId="ADAL" clId="{5C7D1219-3F9F-4C56-A77B-F36294219781}" dt="2023-02-03T05:35:32.007" v="26"/>
        <pc:sldMkLst>
          <pc:docMk/>
          <pc:sldMk cId="1681357497" sldId="264"/>
        </pc:sldMkLst>
        <pc:picChg chg="add mod">
          <ac:chgData name="Maritza Badenhorst" userId="5dbf7fe7-dd4b-48d9-93f7-766ed82d0eb8" providerId="ADAL" clId="{5C7D1219-3F9F-4C56-A77B-F36294219781}" dt="2023-02-03T05:35:32.007" v="26"/>
          <ac:picMkLst>
            <pc:docMk/>
            <pc:sldMk cId="1681357497" sldId="264"/>
            <ac:picMk id="3" creationId="{38B42B0D-302E-4E04-E50E-23097617DB60}"/>
          </ac:picMkLst>
        </pc:picChg>
      </pc:sldChg>
      <pc:sldChg chg="addSp modSp">
        <pc:chgData name="Maritza Badenhorst" userId="5dbf7fe7-dd4b-48d9-93f7-766ed82d0eb8" providerId="ADAL" clId="{5C7D1219-3F9F-4C56-A77B-F36294219781}" dt="2023-02-01T07:10:37.208" v="0"/>
        <pc:sldMkLst>
          <pc:docMk/>
          <pc:sldMk cId="745145414" sldId="265"/>
        </pc:sldMkLst>
        <pc:picChg chg="add mod">
          <ac:chgData name="Maritza Badenhorst" userId="5dbf7fe7-dd4b-48d9-93f7-766ed82d0eb8" providerId="ADAL" clId="{5C7D1219-3F9F-4C56-A77B-F36294219781}" dt="2023-02-01T07:10:37.208" v="0"/>
          <ac:picMkLst>
            <pc:docMk/>
            <pc:sldMk cId="745145414" sldId="265"/>
            <ac:picMk id="3" creationId="{A398FA77-B65F-2D38-2C48-6D7E050B8C96}"/>
          </ac:picMkLst>
        </pc:picChg>
      </pc:sldChg>
      <pc:sldChg chg="addSp modSp">
        <pc:chgData name="Maritza Badenhorst" userId="5dbf7fe7-dd4b-48d9-93f7-766ed82d0eb8" providerId="ADAL" clId="{5C7D1219-3F9F-4C56-A77B-F36294219781}" dt="2023-02-03T05:37:28.721" v="35"/>
        <pc:sldMkLst>
          <pc:docMk/>
          <pc:sldMk cId="4236051578" sldId="266"/>
        </pc:sldMkLst>
        <pc:graphicFrameChg chg="add mod">
          <ac:chgData name="Maritza Badenhorst" userId="5dbf7fe7-dd4b-48d9-93f7-766ed82d0eb8" providerId="ADAL" clId="{5C7D1219-3F9F-4C56-A77B-F36294219781}" dt="2023-02-03T05:37:28.721" v="35"/>
          <ac:graphicFrameMkLst>
            <pc:docMk/>
            <pc:sldMk cId="4236051578" sldId="266"/>
            <ac:graphicFrameMk id="3" creationId="{D2DC7DA8-6970-2EDC-96D5-32A698FDD655}"/>
          </ac:graphicFrameMkLst>
        </pc:graphicFrameChg>
      </pc:sldChg>
      <pc:sldChg chg="addSp delSp modSp mod">
        <pc:chgData name="Maritza Badenhorst" userId="5dbf7fe7-dd4b-48d9-93f7-766ed82d0eb8" providerId="ADAL" clId="{5C7D1219-3F9F-4C56-A77B-F36294219781}" dt="2023-02-01T07:11:18.061" v="4"/>
        <pc:sldMkLst>
          <pc:docMk/>
          <pc:sldMk cId="1770525014" sldId="267"/>
        </pc:sldMkLst>
        <pc:spChg chg="del">
          <ac:chgData name="Maritza Badenhorst" userId="5dbf7fe7-dd4b-48d9-93f7-766ed82d0eb8" providerId="ADAL" clId="{5C7D1219-3F9F-4C56-A77B-F36294219781}" dt="2023-02-01T07:11:17.084" v="3" actId="478"/>
          <ac:spMkLst>
            <pc:docMk/>
            <pc:sldMk cId="1770525014" sldId="267"/>
            <ac:spMk id="3" creationId="{00000000-0000-0000-0000-000000000000}"/>
          </ac:spMkLst>
        </pc:spChg>
        <pc:picChg chg="add mod">
          <ac:chgData name="Maritza Badenhorst" userId="5dbf7fe7-dd4b-48d9-93f7-766ed82d0eb8" providerId="ADAL" clId="{5C7D1219-3F9F-4C56-A77B-F36294219781}" dt="2023-02-01T07:11:18.061" v="4"/>
          <ac:picMkLst>
            <pc:docMk/>
            <pc:sldMk cId="1770525014" sldId="267"/>
            <ac:picMk id="4" creationId="{C0E422E2-6C89-1CE3-C9EC-FD9BE95B6260}"/>
          </ac:picMkLst>
        </pc:picChg>
      </pc:sldChg>
      <pc:sldChg chg="addSp modSp">
        <pc:chgData name="Maritza Badenhorst" userId="5dbf7fe7-dd4b-48d9-93f7-766ed82d0eb8" providerId="ADAL" clId="{5C7D1219-3F9F-4C56-A77B-F36294219781}" dt="2023-02-03T07:09:19.767" v="41"/>
        <pc:sldMkLst>
          <pc:docMk/>
          <pc:sldMk cId="2246376397" sldId="268"/>
        </pc:sldMkLst>
        <pc:picChg chg="add mod">
          <ac:chgData name="Maritza Badenhorst" userId="5dbf7fe7-dd4b-48d9-93f7-766ed82d0eb8" providerId="ADAL" clId="{5C7D1219-3F9F-4C56-A77B-F36294219781}" dt="2023-02-03T07:09:19.767" v="41"/>
          <ac:picMkLst>
            <pc:docMk/>
            <pc:sldMk cId="2246376397" sldId="268"/>
            <ac:picMk id="3" creationId="{0D0603EF-1469-54BB-A550-6B1C08159799}"/>
          </ac:picMkLst>
        </pc:picChg>
      </pc:sldChg>
      <pc:sldChg chg="addSp modSp">
        <pc:chgData name="Maritza Badenhorst" userId="5dbf7fe7-dd4b-48d9-93f7-766ed82d0eb8" providerId="ADAL" clId="{5C7D1219-3F9F-4C56-A77B-F36294219781}" dt="2023-02-03T07:09:36.812" v="44"/>
        <pc:sldMkLst>
          <pc:docMk/>
          <pc:sldMk cId="2233879693" sldId="269"/>
        </pc:sldMkLst>
        <pc:picChg chg="add mod">
          <ac:chgData name="Maritza Badenhorst" userId="5dbf7fe7-dd4b-48d9-93f7-766ed82d0eb8" providerId="ADAL" clId="{5C7D1219-3F9F-4C56-A77B-F36294219781}" dt="2023-02-03T07:09:36.812" v="44"/>
          <ac:picMkLst>
            <pc:docMk/>
            <pc:sldMk cId="2233879693" sldId="269"/>
            <ac:picMk id="3" creationId="{9229F0DA-A8CF-3F52-BA2C-FCC52EA3C998}"/>
          </ac:picMkLst>
        </pc:picChg>
      </pc:sldChg>
      <pc:sldChg chg="addSp modSp">
        <pc:chgData name="Maritza Badenhorst" userId="5dbf7fe7-dd4b-48d9-93f7-766ed82d0eb8" providerId="ADAL" clId="{5C7D1219-3F9F-4C56-A77B-F36294219781}" dt="2023-02-03T05:36:08.925" v="29"/>
        <pc:sldMkLst>
          <pc:docMk/>
          <pc:sldMk cId="2434945338" sldId="270"/>
        </pc:sldMkLst>
        <pc:picChg chg="add mod">
          <ac:chgData name="Maritza Badenhorst" userId="5dbf7fe7-dd4b-48d9-93f7-766ed82d0eb8" providerId="ADAL" clId="{5C7D1219-3F9F-4C56-A77B-F36294219781}" dt="2023-02-03T05:36:08.925" v="29"/>
          <ac:picMkLst>
            <pc:docMk/>
            <pc:sldMk cId="2434945338" sldId="270"/>
            <ac:picMk id="3" creationId="{0B5CFE03-6D2C-20E9-1078-660F5F36B47B}"/>
          </ac:picMkLst>
        </pc:picChg>
      </pc:sldChg>
      <pc:sldChg chg="addSp delSp modSp mod">
        <pc:chgData name="Maritza Badenhorst" userId="5dbf7fe7-dd4b-48d9-93f7-766ed82d0eb8" providerId="ADAL" clId="{5C7D1219-3F9F-4C56-A77B-F36294219781}" dt="2023-02-01T07:13:18.409" v="8" actId="478"/>
        <pc:sldMkLst>
          <pc:docMk/>
          <pc:sldMk cId="4231989587" sldId="271"/>
        </pc:sldMkLst>
        <pc:spChg chg="del">
          <ac:chgData name="Maritza Badenhorst" userId="5dbf7fe7-dd4b-48d9-93f7-766ed82d0eb8" providerId="ADAL" clId="{5C7D1219-3F9F-4C56-A77B-F36294219781}" dt="2023-02-01T07:13:18.409" v="8" actId="478"/>
          <ac:spMkLst>
            <pc:docMk/>
            <pc:sldMk cId="4231989587" sldId="271"/>
            <ac:spMk id="4" creationId="{00000000-0000-0000-0000-000000000000}"/>
          </ac:spMkLst>
        </pc:spChg>
        <pc:graphicFrameChg chg="add mod">
          <ac:chgData name="Maritza Badenhorst" userId="5dbf7fe7-dd4b-48d9-93f7-766ed82d0eb8" providerId="ADAL" clId="{5C7D1219-3F9F-4C56-A77B-F36294219781}" dt="2023-02-01T07:13:09.225" v="7"/>
          <ac:graphicFrameMkLst>
            <pc:docMk/>
            <pc:sldMk cId="4231989587" sldId="271"/>
            <ac:graphicFrameMk id="3" creationId="{1EF0413E-920A-1136-D88C-0479C2A32162}"/>
          </ac:graphicFrameMkLst>
        </pc:graphicFrameChg>
      </pc:sldChg>
      <pc:sldChg chg="addSp modSp">
        <pc:chgData name="Maritza Badenhorst" userId="5dbf7fe7-dd4b-48d9-93f7-766ed82d0eb8" providerId="ADAL" clId="{5C7D1219-3F9F-4C56-A77B-F36294219781}" dt="2023-02-03T07:10:03.037" v="46"/>
        <pc:sldMkLst>
          <pc:docMk/>
          <pc:sldMk cId="3054062280" sldId="272"/>
        </pc:sldMkLst>
        <pc:picChg chg="add mod">
          <ac:chgData name="Maritza Badenhorst" userId="5dbf7fe7-dd4b-48d9-93f7-766ed82d0eb8" providerId="ADAL" clId="{5C7D1219-3F9F-4C56-A77B-F36294219781}" dt="2023-02-03T07:10:03.037" v="46"/>
          <ac:picMkLst>
            <pc:docMk/>
            <pc:sldMk cId="3054062280" sldId="272"/>
            <ac:picMk id="3" creationId="{EFDB4513-67B5-EF53-44E8-A29F0AD17549}"/>
          </ac:picMkLst>
        </pc:picChg>
      </pc:sldChg>
      <pc:sldChg chg="addSp modSp">
        <pc:chgData name="Maritza Badenhorst" userId="5dbf7fe7-dd4b-48d9-93f7-766ed82d0eb8" providerId="ADAL" clId="{5C7D1219-3F9F-4C56-A77B-F36294219781}" dt="2023-02-01T07:53:06.482" v="13"/>
        <pc:sldMkLst>
          <pc:docMk/>
          <pc:sldMk cId="4188247708" sldId="273"/>
        </pc:sldMkLst>
        <pc:picChg chg="add mod">
          <ac:chgData name="Maritza Badenhorst" userId="5dbf7fe7-dd4b-48d9-93f7-766ed82d0eb8" providerId="ADAL" clId="{5C7D1219-3F9F-4C56-A77B-F36294219781}" dt="2023-02-01T07:53:06.482" v="13"/>
          <ac:picMkLst>
            <pc:docMk/>
            <pc:sldMk cId="4188247708" sldId="273"/>
            <ac:picMk id="3" creationId="{2B21AF46-161A-A024-94F1-185854B9E767}"/>
          </ac:picMkLst>
        </pc:picChg>
      </pc:sldChg>
      <pc:sldChg chg="addSp delSp modSp mod">
        <pc:chgData name="Maritza Badenhorst" userId="5dbf7fe7-dd4b-48d9-93f7-766ed82d0eb8" providerId="ADAL" clId="{5C7D1219-3F9F-4C56-A77B-F36294219781}" dt="2023-02-03T05:36:52.524" v="33"/>
        <pc:sldMkLst>
          <pc:docMk/>
          <pc:sldMk cId="1143101707" sldId="274"/>
        </pc:sldMkLst>
        <pc:spChg chg="del">
          <ac:chgData name="Maritza Badenhorst" userId="5dbf7fe7-dd4b-48d9-93f7-766ed82d0eb8" providerId="ADAL" clId="{5C7D1219-3F9F-4C56-A77B-F36294219781}" dt="2023-02-03T05:36:51.460" v="32" actId="478"/>
          <ac:spMkLst>
            <pc:docMk/>
            <pc:sldMk cId="1143101707" sldId="274"/>
            <ac:spMk id="3" creationId="{00000000-0000-0000-0000-000000000000}"/>
          </ac:spMkLst>
        </pc:spChg>
        <pc:graphicFrameChg chg="add mod">
          <ac:chgData name="Maritza Badenhorst" userId="5dbf7fe7-dd4b-48d9-93f7-766ed82d0eb8" providerId="ADAL" clId="{5C7D1219-3F9F-4C56-A77B-F36294219781}" dt="2023-02-03T05:36:52.524" v="33"/>
          <ac:graphicFrameMkLst>
            <pc:docMk/>
            <pc:sldMk cId="1143101707" sldId="274"/>
            <ac:graphicFrameMk id="4" creationId="{CA1DC3B1-855B-D363-81C7-AD1D88D39592}"/>
          </ac:graphicFrameMkLst>
        </pc:graphicFrameChg>
      </pc:sldChg>
      <pc:sldChg chg="addSp modSp">
        <pc:chgData name="Maritza Badenhorst" userId="5dbf7fe7-dd4b-48d9-93f7-766ed82d0eb8" providerId="ADAL" clId="{5C7D1219-3F9F-4C56-A77B-F36294219781}" dt="2023-02-01T08:25:57.195" v="20"/>
        <pc:sldMkLst>
          <pc:docMk/>
          <pc:sldMk cId="1419548886" sldId="275"/>
        </pc:sldMkLst>
        <pc:picChg chg="add mod">
          <ac:chgData name="Maritza Badenhorst" userId="5dbf7fe7-dd4b-48d9-93f7-766ed82d0eb8" providerId="ADAL" clId="{5C7D1219-3F9F-4C56-A77B-F36294219781}" dt="2023-02-01T08:25:57.195" v="20"/>
          <ac:picMkLst>
            <pc:docMk/>
            <pc:sldMk cId="1419548886" sldId="275"/>
            <ac:picMk id="3" creationId="{F4EA297C-61B3-B996-D2D6-2147A0844C8A}"/>
          </ac:picMkLst>
        </pc:picChg>
      </pc:sldChg>
      <pc:sldChg chg="addSp delSp modSp mod">
        <pc:chgData name="Maritza Badenhorst" userId="5dbf7fe7-dd4b-48d9-93f7-766ed82d0eb8" providerId="ADAL" clId="{5C7D1219-3F9F-4C56-A77B-F36294219781}" dt="2023-02-01T08:25:22.526" v="19"/>
        <pc:sldMkLst>
          <pc:docMk/>
          <pc:sldMk cId="1510066654" sldId="276"/>
        </pc:sldMkLst>
        <pc:spChg chg="mod">
          <ac:chgData name="Maritza Badenhorst" userId="5dbf7fe7-dd4b-48d9-93f7-766ed82d0eb8" providerId="ADAL" clId="{5C7D1219-3F9F-4C56-A77B-F36294219781}" dt="2023-02-01T08:25:22.526" v="19"/>
          <ac:spMkLst>
            <pc:docMk/>
            <pc:sldMk cId="1510066654" sldId="276"/>
            <ac:spMk id="3" creationId="{00000000-0000-0000-0000-000000000000}"/>
          </ac:spMkLst>
        </pc:spChg>
        <pc:spChg chg="add del">
          <ac:chgData name="Maritza Badenhorst" userId="5dbf7fe7-dd4b-48d9-93f7-766ed82d0eb8" providerId="ADAL" clId="{5C7D1219-3F9F-4C56-A77B-F36294219781}" dt="2023-02-01T08:25:20.336" v="18" actId="478"/>
          <ac:spMkLst>
            <pc:docMk/>
            <pc:sldMk cId="1510066654" sldId="276"/>
            <ac:spMk id="5" creationId="{4BE2D734-D216-AD0D-FA12-FBA53E3ECCB4}"/>
          </ac:spMkLst>
        </pc:spChg>
      </pc:sldChg>
      <pc:sldChg chg="modSp mod">
        <pc:chgData name="Maritza Badenhorst" userId="5dbf7fe7-dd4b-48d9-93f7-766ed82d0eb8" providerId="ADAL" clId="{5C7D1219-3F9F-4C56-A77B-F36294219781}" dt="2023-02-03T05:33:35.152" v="25"/>
        <pc:sldMkLst>
          <pc:docMk/>
          <pc:sldMk cId="2301734575" sldId="277"/>
        </pc:sldMkLst>
        <pc:spChg chg="mod">
          <ac:chgData name="Maritza Badenhorst" userId="5dbf7fe7-dd4b-48d9-93f7-766ed82d0eb8" providerId="ADAL" clId="{5C7D1219-3F9F-4C56-A77B-F36294219781}" dt="2023-02-03T05:33:35.152" v="25"/>
          <ac:spMkLst>
            <pc:docMk/>
            <pc:sldMk cId="2301734575" sldId="277"/>
            <ac:spMk id="3" creationId="{00000000-0000-0000-0000-000000000000}"/>
          </ac:spMkLst>
        </pc:spChg>
      </pc:sldChg>
      <pc:sldChg chg="modSp mod">
        <pc:chgData name="Maritza Badenhorst" userId="5dbf7fe7-dd4b-48d9-93f7-766ed82d0eb8" providerId="ADAL" clId="{5C7D1219-3F9F-4C56-A77B-F36294219781}" dt="2023-02-03T05:37:39.713" v="37" actId="27636"/>
        <pc:sldMkLst>
          <pc:docMk/>
          <pc:sldMk cId="3548617251" sldId="278"/>
        </pc:sldMkLst>
        <pc:spChg chg="mod">
          <ac:chgData name="Maritza Badenhorst" userId="5dbf7fe7-dd4b-48d9-93f7-766ed82d0eb8" providerId="ADAL" clId="{5C7D1219-3F9F-4C56-A77B-F36294219781}" dt="2023-02-03T05:37:39.713" v="37" actId="27636"/>
          <ac:spMkLst>
            <pc:docMk/>
            <pc:sldMk cId="3548617251" sldId="278"/>
            <ac:spMk id="3" creationId="{00000000-0000-0000-0000-000000000000}"/>
          </ac:spMkLst>
        </pc:spChg>
      </pc:sldChg>
      <pc:sldChg chg="modSp mod">
        <pc:chgData name="Maritza Badenhorst" userId="5dbf7fe7-dd4b-48d9-93f7-766ed82d0eb8" providerId="ADAL" clId="{5C7D1219-3F9F-4C56-A77B-F36294219781}" dt="2023-02-03T05:43:40.161" v="40"/>
        <pc:sldMkLst>
          <pc:docMk/>
          <pc:sldMk cId="2382028147" sldId="279"/>
        </pc:sldMkLst>
        <pc:spChg chg="mod">
          <ac:chgData name="Maritza Badenhorst" userId="5dbf7fe7-dd4b-48d9-93f7-766ed82d0eb8" providerId="ADAL" clId="{5C7D1219-3F9F-4C56-A77B-F36294219781}" dt="2023-02-03T05:43:40.161" v="40"/>
          <ac:spMkLst>
            <pc:docMk/>
            <pc:sldMk cId="2382028147" sldId="279"/>
            <ac:spMk id="3" creationId="{00000000-0000-0000-0000-000000000000}"/>
          </ac:spMkLst>
        </pc:spChg>
      </pc:sldChg>
      <pc:sldChg chg="modSp mod">
        <pc:chgData name="Maritza Badenhorst" userId="5dbf7fe7-dd4b-48d9-93f7-766ed82d0eb8" providerId="ADAL" clId="{5C7D1219-3F9F-4C56-A77B-F36294219781}" dt="2023-02-03T05:35:48.253" v="28" actId="27636"/>
        <pc:sldMkLst>
          <pc:docMk/>
          <pc:sldMk cId="36975452" sldId="280"/>
        </pc:sldMkLst>
        <pc:spChg chg="mod">
          <ac:chgData name="Maritza Badenhorst" userId="5dbf7fe7-dd4b-48d9-93f7-766ed82d0eb8" providerId="ADAL" clId="{5C7D1219-3F9F-4C56-A77B-F36294219781}" dt="2023-02-03T05:35:48.253" v="28" actId="27636"/>
          <ac:spMkLst>
            <pc:docMk/>
            <pc:sldMk cId="36975452" sldId="280"/>
            <ac:spMk id="3" creationId="{00000000-0000-0000-0000-000000000000}"/>
          </ac:spMkLst>
        </pc:spChg>
      </pc:sldChg>
      <pc:sldChg chg="modSp mod">
        <pc:chgData name="Maritza Badenhorst" userId="5dbf7fe7-dd4b-48d9-93f7-766ed82d0eb8" providerId="ADAL" clId="{5C7D1219-3F9F-4C56-A77B-F36294219781}" dt="2023-02-01T07:10:52.603" v="2" actId="27636"/>
        <pc:sldMkLst>
          <pc:docMk/>
          <pc:sldMk cId="1634610156" sldId="281"/>
        </pc:sldMkLst>
        <pc:spChg chg="mod">
          <ac:chgData name="Maritza Badenhorst" userId="5dbf7fe7-dd4b-48d9-93f7-766ed82d0eb8" providerId="ADAL" clId="{5C7D1219-3F9F-4C56-A77B-F36294219781}" dt="2023-02-01T07:10:52.603" v="2" actId="27636"/>
          <ac:spMkLst>
            <pc:docMk/>
            <pc:sldMk cId="1634610156" sldId="281"/>
            <ac:spMk id="3" creationId="{00000000-0000-0000-0000-000000000000}"/>
          </ac:spMkLst>
        </pc:spChg>
      </pc:sldChg>
      <pc:sldChg chg="modSp mod">
        <pc:chgData name="Maritza Badenhorst" userId="5dbf7fe7-dd4b-48d9-93f7-766ed82d0eb8" providerId="ADAL" clId="{5C7D1219-3F9F-4C56-A77B-F36294219781}" dt="2023-02-01T07:11:37.996" v="6" actId="27636"/>
        <pc:sldMkLst>
          <pc:docMk/>
          <pc:sldMk cId="3363355055" sldId="282"/>
        </pc:sldMkLst>
        <pc:spChg chg="mod">
          <ac:chgData name="Maritza Badenhorst" userId="5dbf7fe7-dd4b-48d9-93f7-766ed82d0eb8" providerId="ADAL" clId="{5C7D1219-3F9F-4C56-A77B-F36294219781}" dt="2023-02-01T07:11:37.996" v="6" actId="27636"/>
          <ac:spMkLst>
            <pc:docMk/>
            <pc:sldMk cId="3363355055" sldId="282"/>
            <ac:spMk id="3" creationId="{00000000-0000-0000-0000-000000000000}"/>
          </ac:spMkLst>
        </pc:spChg>
      </pc:sldChg>
      <pc:sldChg chg="modSp mod">
        <pc:chgData name="Maritza Badenhorst" userId="5dbf7fe7-dd4b-48d9-93f7-766ed82d0eb8" providerId="ADAL" clId="{5C7D1219-3F9F-4C56-A77B-F36294219781}" dt="2023-02-03T07:09:29.092" v="43" actId="27636"/>
        <pc:sldMkLst>
          <pc:docMk/>
          <pc:sldMk cId="2903558635" sldId="283"/>
        </pc:sldMkLst>
        <pc:spChg chg="mod">
          <ac:chgData name="Maritza Badenhorst" userId="5dbf7fe7-dd4b-48d9-93f7-766ed82d0eb8" providerId="ADAL" clId="{5C7D1219-3F9F-4C56-A77B-F36294219781}" dt="2023-02-03T07:09:29.092" v="43" actId="27636"/>
          <ac:spMkLst>
            <pc:docMk/>
            <pc:sldMk cId="2903558635" sldId="283"/>
            <ac:spMk id="3" creationId="{00000000-0000-0000-0000-000000000000}"/>
          </ac:spMkLst>
        </pc:spChg>
      </pc:sldChg>
      <pc:sldChg chg="modSp mod">
        <pc:chgData name="Maritza Badenhorst" userId="5dbf7fe7-dd4b-48d9-93f7-766ed82d0eb8" providerId="ADAL" clId="{5C7D1219-3F9F-4C56-A77B-F36294219781}" dt="2023-02-03T07:09:48.334" v="45"/>
        <pc:sldMkLst>
          <pc:docMk/>
          <pc:sldMk cId="1125202641" sldId="284"/>
        </pc:sldMkLst>
        <pc:spChg chg="mod">
          <ac:chgData name="Maritza Badenhorst" userId="5dbf7fe7-dd4b-48d9-93f7-766ed82d0eb8" providerId="ADAL" clId="{5C7D1219-3F9F-4C56-A77B-F36294219781}" dt="2023-02-03T07:09:48.334" v="45"/>
          <ac:spMkLst>
            <pc:docMk/>
            <pc:sldMk cId="1125202641" sldId="284"/>
            <ac:spMk id="3" creationId="{00000000-0000-0000-0000-000000000000}"/>
          </ac:spMkLst>
        </pc:spChg>
      </pc:sldChg>
      <pc:sldChg chg="modSp mod">
        <pc:chgData name="Maritza Badenhorst" userId="5dbf7fe7-dd4b-48d9-93f7-766ed82d0eb8" providerId="ADAL" clId="{5C7D1219-3F9F-4C56-A77B-F36294219781}" dt="2023-02-03T05:36:21.491" v="31" actId="27636"/>
        <pc:sldMkLst>
          <pc:docMk/>
          <pc:sldMk cId="3720121855" sldId="285"/>
        </pc:sldMkLst>
        <pc:spChg chg="mod">
          <ac:chgData name="Maritza Badenhorst" userId="5dbf7fe7-dd4b-48d9-93f7-766ed82d0eb8" providerId="ADAL" clId="{5C7D1219-3F9F-4C56-A77B-F36294219781}" dt="2023-02-03T05:36:21.491" v="31" actId="27636"/>
          <ac:spMkLst>
            <pc:docMk/>
            <pc:sldMk cId="3720121855" sldId="285"/>
            <ac:spMk id="3" creationId="{00000000-0000-0000-0000-000000000000}"/>
          </ac:spMkLst>
        </pc:spChg>
      </pc:sldChg>
      <pc:sldChg chg="addSp delSp modSp mod">
        <pc:chgData name="Maritza Badenhorst" userId="5dbf7fe7-dd4b-48d9-93f7-766ed82d0eb8" providerId="ADAL" clId="{5C7D1219-3F9F-4C56-A77B-F36294219781}" dt="2023-02-01T07:14:46.718" v="10"/>
        <pc:sldMkLst>
          <pc:docMk/>
          <pc:sldMk cId="42353875" sldId="286"/>
        </pc:sldMkLst>
        <pc:spChg chg="del">
          <ac:chgData name="Maritza Badenhorst" userId="5dbf7fe7-dd4b-48d9-93f7-766ed82d0eb8" providerId="ADAL" clId="{5C7D1219-3F9F-4C56-A77B-F36294219781}" dt="2023-02-01T07:14:46.373" v="9" actId="478"/>
          <ac:spMkLst>
            <pc:docMk/>
            <pc:sldMk cId="42353875" sldId="286"/>
            <ac:spMk id="3" creationId="{00000000-0000-0000-0000-000000000000}"/>
          </ac:spMkLst>
        </pc:spChg>
        <pc:spChg chg="add mod">
          <ac:chgData name="Maritza Badenhorst" userId="5dbf7fe7-dd4b-48d9-93f7-766ed82d0eb8" providerId="ADAL" clId="{5C7D1219-3F9F-4C56-A77B-F36294219781}" dt="2023-02-01T07:14:46.718" v="10"/>
          <ac:spMkLst>
            <pc:docMk/>
            <pc:sldMk cId="42353875" sldId="286"/>
            <ac:spMk id="4" creationId="{0982AF22-D4AB-A106-9F9F-6FB989910966}"/>
          </ac:spMkLst>
        </pc:spChg>
      </pc:sldChg>
      <pc:sldChg chg="modSp mod">
        <pc:chgData name="Maritza Badenhorst" userId="5dbf7fe7-dd4b-48d9-93f7-766ed82d0eb8" providerId="ADAL" clId="{5C7D1219-3F9F-4C56-A77B-F36294219781}" dt="2023-02-03T07:10:12.789" v="48" actId="27636"/>
        <pc:sldMkLst>
          <pc:docMk/>
          <pc:sldMk cId="1611867080" sldId="287"/>
        </pc:sldMkLst>
        <pc:spChg chg="mod">
          <ac:chgData name="Maritza Badenhorst" userId="5dbf7fe7-dd4b-48d9-93f7-766ed82d0eb8" providerId="ADAL" clId="{5C7D1219-3F9F-4C56-A77B-F36294219781}" dt="2023-02-03T07:10:12.789" v="48" actId="27636"/>
          <ac:spMkLst>
            <pc:docMk/>
            <pc:sldMk cId="1611867080" sldId="287"/>
            <ac:spMk id="3" creationId="{00000000-0000-0000-0000-000000000000}"/>
          </ac:spMkLst>
        </pc:spChg>
      </pc:sldChg>
      <pc:sldChg chg="addSp delSp modSp mod">
        <pc:chgData name="Maritza Badenhorst" userId="5dbf7fe7-dd4b-48d9-93f7-766ed82d0eb8" providerId="ADAL" clId="{5C7D1219-3F9F-4C56-A77B-F36294219781}" dt="2023-02-01T07:53:26.509" v="15"/>
        <pc:sldMkLst>
          <pc:docMk/>
          <pc:sldMk cId="476794019" sldId="288"/>
        </pc:sldMkLst>
        <pc:spChg chg="add mod">
          <ac:chgData name="Maritza Badenhorst" userId="5dbf7fe7-dd4b-48d9-93f7-766ed82d0eb8" providerId="ADAL" clId="{5C7D1219-3F9F-4C56-A77B-F36294219781}" dt="2023-02-01T07:53:26.509" v="15"/>
          <ac:spMkLst>
            <pc:docMk/>
            <pc:sldMk cId="476794019" sldId="288"/>
            <ac:spMk id="3" creationId="{A427732C-DD55-1CC5-6CEE-5B4560364008}"/>
          </ac:spMkLst>
        </pc:spChg>
        <pc:spChg chg="del">
          <ac:chgData name="Maritza Badenhorst" userId="5dbf7fe7-dd4b-48d9-93f7-766ed82d0eb8" providerId="ADAL" clId="{5C7D1219-3F9F-4C56-A77B-F36294219781}" dt="2023-02-01T07:53:25.012" v="14" actId="478"/>
          <ac:spMkLst>
            <pc:docMk/>
            <pc:sldMk cId="476794019" sldId="288"/>
            <ac:spMk id="4" creationId="{00000000-0000-0000-0000-000000000000}"/>
          </ac:spMkLst>
        </pc:spChg>
      </pc:sldChg>
      <pc:sldChg chg="modSp mod">
        <pc:chgData name="Maritza Badenhorst" userId="5dbf7fe7-dd4b-48d9-93f7-766ed82d0eb8" providerId="ADAL" clId="{5C7D1219-3F9F-4C56-A77B-F36294219781}" dt="2023-02-03T05:37:06.577" v="34"/>
        <pc:sldMkLst>
          <pc:docMk/>
          <pc:sldMk cId="3834453120" sldId="289"/>
        </pc:sldMkLst>
        <pc:spChg chg="mod">
          <ac:chgData name="Maritza Badenhorst" userId="5dbf7fe7-dd4b-48d9-93f7-766ed82d0eb8" providerId="ADAL" clId="{5C7D1219-3F9F-4C56-A77B-F36294219781}" dt="2023-02-03T05:37:06.577" v="34"/>
          <ac:spMkLst>
            <pc:docMk/>
            <pc:sldMk cId="3834453120" sldId="289"/>
            <ac:spMk id="4" creationId="{00000000-0000-0000-0000-000000000000}"/>
          </ac:spMkLst>
        </pc:spChg>
      </pc:sldChg>
      <pc:sldChg chg="modSp mod">
        <pc:chgData name="Maritza Badenhorst" userId="5dbf7fe7-dd4b-48d9-93f7-766ed82d0eb8" providerId="ADAL" clId="{5C7D1219-3F9F-4C56-A77B-F36294219781}" dt="2023-02-01T08:26:10.892" v="22" actId="27636"/>
        <pc:sldMkLst>
          <pc:docMk/>
          <pc:sldMk cId="3705318327" sldId="290"/>
        </pc:sldMkLst>
        <pc:spChg chg="mod">
          <ac:chgData name="Maritza Badenhorst" userId="5dbf7fe7-dd4b-48d9-93f7-766ed82d0eb8" providerId="ADAL" clId="{5C7D1219-3F9F-4C56-A77B-F36294219781}" dt="2023-02-01T08:26:10.892" v="22" actId="27636"/>
          <ac:spMkLst>
            <pc:docMk/>
            <pc:sldMk cId="3705318327" sldId="290"/>
            <ac:spMk id="2" creationId="{00000000-0000-0000-0000-000000000000}"/>
          </ac:spMkLst>
        </pc:spChg>
      </pc:sldChg>
      <pc:sldChg chg="addSp delSp modSp mod">
        <pc:chgData name="Maritza Badenhorst" userId="5dbf7fe7-dd4b-48d9-93f7-766ed82d0eb8" providerId="ADAL" clId="{5C7D1219-3F9F-4C56-A77B-F36294219781}" dt="2023-02-01T07:14:59.692" v="12"/>
        <pc:sldMkLst>
          <pc:docMk/>
          <pc:sldMk cId="4020372204" sldId="291"/>
        </pc:sldMkLst>
        <pc:spChg chg="del">
          <ac:chgData name="Maritza Badenhorst" userId="5dbf7fe7-dd4b-48d9-93f7-766ed82d0eb8" providerId="ADAL" clId="{5C7D1219-3F9F-4C56-A77B-F36294219781}" dt="2023-02-01T07:14:59.370" v="11" actId="478"/>
          <ac:spMkLst>
            <pc:docMk/>
            <pc:sldMk cId="4020372204" sldId="291"/>
            <ac:spMk id="3" creationId="{00000000-0000-0000-0000-000000000000}"/>
          </ac:spMkLst>
        </pc:spChg>
        <pc:spChg chg="add mod">
          <ac:chgData name="Maritza Badenhorst" userId="5dbf7fe7-dd4b-48d9-93f7-766ed82d0eb8" providerId="ADAL" clId="{5C7D1219-3F9F-4C56-A77B-F36294219781}" dt="2023-02-01T07:14:59.692" v="12"/>
          <ac:spMkLst>
            <pc:docMk/>
            <pc:sldMk cId="4020372204" sldId="291"/>
            <ac:spMk id="4" creationId="{B165E9D3-D4E2-2BE5-5F9E-8DBD1BCBFEB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86E5D7-FC3B-410F-849A-076D30522956}" type="doc">
      <dgm:prSet loTypeId="urn:microsoft.com/office/officeart/2005/8/layout/pyramid2" loCatId="list" qsTypeId="urn:microsoft.com/office/officeart/2005/8/quickstyle/simple1" qsCatId="simple" csTypeId="urn:microsoft.com/office/officeart/2005/8/colors/accent1_2" csCatId="accent1" phldr="1"/>
      <dgm:spPr/>
    </dgm:pt>
    <dgm:pt modelId="{018FB182-F28F-4C5A-9492-95EF952974D3}">
      <dgm:prSet phldrT="[Text]"/>
      <dgm:spPr>
        <a:ln>
          <a:solidFill>
            <a:schemeClr val="tx1"/>
          </a:solidFill>
        </a:ln>
      </dgm:spPr>
      <dgm:t>
        <a:bodyPr/>
        <a:lstStyle/>
        <a:p>
          <a:r>
            <a:rPr lang="en-ZA" dirty="0"/>
            <a:t>Levies e.g. UIF</a:t>
          </a:r>
        </a:p>
      </dgm:t>
    </dgm:pt>
    <dgm:pt modelId="{34737859-9AE6-426E-9509-D644CDBEA34E}" type="parTrans" cxnId="{7CE995E1-58E1-49FD-9691-FD4E63CF2FA5}">
      <dgm:prSet/>
      <dgm:spPr/>
      <dgm:t>
        <a:bodyPr/>
        <a:lstStyle/>
        <a:p>
          <a:endParaRPr lang="en-ZA"/>
        </a:p>
      </dgm:t>
    </dgm:pt>
    <dgm:pt modelId="{2852DCCA-0599-42AC-A353-5131295C81DF}" type="sibTrans" cxnId="{7CE995E1-58E1-49FD-9691-FD4E63CF2FA5}">
      <dgm:prSet/>
      <dgm:spPr/>
      <dgm:t>
        <a:bodyPr/>
        <a:lstStyle/>
        <a:p>
          <a:endParaRPr lang="en-ZA"/>
        </a:p>
      </dgm:t>
    </dgm:pt>
    <dgm:pt modelId="{161566B4-2995-4ED3-8C4E-6CB18300D4AC}">
      <dgm:prSet phldrT="[Text]"/>
      <dgm:spPr>
        <a:ln>
          <a:solidFill>
            <a:schemeClr val="tx1"/>
          </a:solidFill>
        </a:ln>
      </dgm:spPr>
      <dgm:t>
        <a:bodyPr/>
        <a:lstStyle/>
        <a:p>
          <a:r>
            <a:rPr lang="en-ZA" dirty="0"/>
            <a:t>User charges e.g. SANRAL</a:t>
          </a:r>
        </a:p>
      </dgm:t>
    </dgm:pt>
    <dgm:pt modelId="{87865F85-FD74-4D82-9079-77B4D2241D52}" type="parTrans" cxnId="{0F6DE01F-EAFE-480F-96D4-43CD7CCAC86C}">
      <dgm:prSet/>
      <dgm:spPr/>
      <dgm:t>
        <a:bodyPr/>
        <a:lstStyle/>
        <a:p>
          <a:endParaRPr lang="en-ZA"/>
        </a:p>
      </dgm:t>
    </dgm:pt>
    <dgm:pt modelId="{D5297502-6EE6-44C6-AC30-6689E47ECA1C}" type="sibTrans" cxnId="{0F6DE01F-EAFE-480F-96D4-43CD7CCAC86C}">
      <dgm:prSet/>
      <dgm:spPr/>
      <dgm:t>
        <a:bodyPr/>
        <a:lstStyle/>
        <a:p>
          <a:endParaRPr lang="en-ZA"/>
        </a:p>
      </dgm:t>
    </dgm:pt>
    <dgm:pt modelId="{3485639B-B3A5-4362-B040-31DD79769354}">
      <dgm:prSet phldrT="[Text]"/>
      <dgm:spPr>
        <a:ln>
          <a:solidFill>
            <a:schemeClr val="tx1"/>
          </a:solidFill>
        </a:ln>
      </dgm:spPr>
      <dgm:t>
        <a:bodyPr/>
        <a:lstStyle/>
        <a:p>
          <a:r>
            <a:rPr lang="en-ZA" dirty="0"/>
            <a:t>Appropriations e.g. Nelson Mandela Museum</a:t>
          </a:r>
        </a:p>
      </dgm:t>
    </dgm:pt>
    <dgm:pt modelId="{9DEF5993-4A05-426E-A0EB-14A9243B6409}" type="parTrans" cxnId="{E711A7A2-3AC0-40E5-A9B3-CEBE739AB82B}">
      <dgm:prSet/>
      <dgm:spPr/>
      <dgm:t>
        <a:bodyPr/>
        <a:lstStyle/>
        <a:p>
          <a:endParaRPr lang="en-ZA"/>
        </a:p>
      </dgm:t>
    </dgm:pt>
    <dgm:pt modelId="{624E424B-3510-493B-86D2-AF8AE432EBE6}" type="sibTrans" cxnId="{E711A7A2-3AC0-40E5-A9B3-CEBE739AB82B}">
      <dgm:prSet/>
      <dgm:spPr/>
      <dgm:t>
        <a:bodyPr/>
        <a:lstStyle/>
        <a:p>
          <a:endParaRPr lang="en-ZA"/>
        </a:p>
      </dgm:t>
    </dgm:pt>
    <dgm:pt modelId="{061199B5-3CB1-468E-9B09-E9149CE46D4B}" type="pres">
      <dgm:prSet presAssocID="{E486E5D7-FC3B-410F-849A-076D30522956}" presName="compositeShape" presStyleCnt="0">
        <dgm:presLayoutVars>
          <dgm:dir/>
          <dgm:resizeHandles/>
        </dgm:presLayoutVars>
      </dgm:prSet>
      <dgm:spPr/>
    </dgm:pt>
    <dgm:pt modelId="{DDDF9964-4C73-4ED3-AA6C-3A8C31419201}" type="pres">
      <dgm:prSet presAssocID="{E486E5D7-FC3B-410F-849A-076D30522956}" presName="pyramid" presStyleLbl="node1" presStyleIdx="0" presStyleCnt="1" custLinFactNeighborX="30833" custLinFactNeighborY="-2158"/>
      <dgm:spPr>
        <a:solidFill>
          <a:schemeClr val="bg1">
            <a:lumMod val="65000"/>
          </a:schemeClr>
        </a:solidFill>
      </dgm:spPr>
    </dgm:pt>
    <dgm:pt modelId="{4E27EB55-0BA7-4A6B-B1A4-D942927F1EAD}" type="pres">
      <dgm:prSet presAssocID="{E486E5D7-FC3B-410F-849A-076D30522956}" presName="theList" presStyleCnt="0"/>
      <dgm:spPr/>
    </dgm:pt>
    <dgm:pt modelId="{78D95F73-60B8-44D8-8DF1-A27D847922A4}" type="pres">
      <dgm:prSet presAssocID="{018FB182-F28F-4C5A-9492-95EF952974D3}" presName="aNode" presStyleLbl="fgAcc1" presStyleIdx="0" presStyleCnt="3" custLinFactY="-5819" custLinFactNeighborX="49166" custLinFactNeighborY="-100000">
        <dgm:presLayoutVars>
          <dgm:bulletEnabled val="1"/>
        </dgm:presLayoutVars>
      </dgm:prSet>
      <dgm:spPr/>
      <dgm:t>
        <a:bodyPr/>
        <a:lstStyle/>
        <a:p>
          <a:endParaRPr lang="en-US"/>
        </a:p>
      </dgm:t>
    </dgm:pt>
    <dgm:pt modelId="{95978921-A979-4BD6-9809-542A97D1F751}" type="pres">
      <dgm:prSet presAssocID="{018FB182-F28F-4C5A-9492-95EF952974D3}" presName="aSpace" presStyleCnt="0"/>
      <dgm:spPr/>
    </dgm:pt>
    <dgm:pt modelId="{ECE06408-AA8F-4B05-9D1E-E55A284A24FF}" type="pres">
      <dgm:prSet presAssocID="{161566B4-2995-4ED3-8C4E-6CB18300D4AC}" presName="aNode" presStyleLbl="fgAcc1" presStyleIdx="1" presStyleCnt="3" custLinFactNeighborX="49166" custLinFactNeighborY="17987">
        <dgm:presLayoutVars>
          <dgm:bulletEnabled val="1"/>
        </dgm:presLayoutVars>
      </dgm:prSet>
      <dgm:spPr/>
      <dgm:t>
        <a:bodyPr/>
        <a:lstStyle/>
        <a:p>
          <a:endParaRPr lang="en-US"/>
        </a:p>
      </dgm:t>
    </dgm:pt>
    <dgm:pt modelId="{3B35CE41-7E09-46C8-A4FA-4E277560C456}" type="pres">
      <dgm:prSet presAssocID="{161566B4-2995-4ED3-8C4E-6CB18300D4AC}" presName="aSpace" presStyleCnt="0"/>
      <dgm:spPr/>
    </dgm:pt>
    <dgm:pt modelId="{DFB19944-3398-4464-A89E-AA38E7977BCB}" type="pres">
      <dgm:prSet presAssocID="{3485639B-B3A5-4362-B040-31DD79769354}" presName="aNode" presStyleLbl="fgAcc1" presStyleIdx="2" presStyleCnt="3" custLinFactY="3662" custLinFactNeighborX="51589" custLinFactNeighborY="100000">
        <dgm:presLayoutVars>
          <dgm:bulletEnabled val="1"/>
        </dgm:presLayoutVars>
      </dgm:prSet>
      <dgm:spPr/>
      <dgm:t>
        <a:bodyPr/>
        <a:lstStyle/>
        <a:p>
          <a:endParaRPr lang="en-US"/>
        </a:p>
      </dgm:t>
    </dgm:pt>
    <dgm:pt modelId="{8FC22E9F-AAB2-4DCC-9FD7-8D7DD5833F3F}" type="pres">
      <dgm:prSet presAssocID="{3485639B-B3A5-4362-B040-31DD79769354}" presName="aSpace" presStyleCnt="0"/>
      <dgm:spPr/>
    </dgm:pt>
  </dgm:ptLst>
  <dgm:cxnLst>
    <dgm:cxn modelId="{2BC0A7E2-2584-4F30-B7B9-291EA1A2BED7}" type="presOf" srcId="{3485639B-B3A5-4362-B040-31DD79769354}" destId="{DFB19944-3398-4464-A89E-AA38E7977BCB}" srcOrd="0" destOrd="0" presId="urn:microsoft.com/office/officeart/2005/8/layout/pyramid2"/>
    <dgm:cxn modelId="{C32C06C7-3651-4673-9072-5AF7BF483863}" type="presOf" srcId="{161566B4-2995-4ED3-8C4E-6CB18300D4AC}" destId="{ECE06408-AA8F-4B05-9D1E-E55A284A24FF}" srcOrd="0" destOrd="0" presId="urn:microsoft.com/office/officeart/2005/8/layout/pyramid2"/>
    <dgm:cxn modelId="{7CE995E1-58E1-49FD-9691-FD4E63CF2FA5}" srcId="{E486E5D7-FC3B-410F-849A-076D30522956}" destId="{018FB182-F28F-4C5A-9492-95EF952974D3}" srcOrd="0" destOrd="0" parTransId="{34737859-9AE6-426E-9509-D644CDBEA34E}" sibTransId="{2852DCCA-0599-42AC-A353-5131295C81DF}"/>
    <dgm:cxn modelId="{E711A7A2-3AC0-40E5-A9B3-CEBE739AB82B}" srcId="{E486E5D7-FC3B-410F-849A-076D30522956}" destId="{3485639B-B3A5-4362-B040-31DD79769354}" srcOrd="2" destOrd="0" parTransId="{9DEF5993-4A05-426E-A0EB-14A9243B6409}" sibTransId="{624E424B-3510-493B-86D2-AF8AE432EBE6}"/>
    <dgm:cxn modelId="{0F6DE01F-EAFE-480F-96D4-43CD7CCAC86C}" srcId="{E486E5D7-FC3B-410F-849A-076D30522956}" destId="{161566B4-2995-4ED3-8C4E-6CB18300D4AC}" srcOrd="1" destOrd="0" parTransId="{87865F85-FD74-4D82-9079-77B4D2241D52}" sibTransId="{D5297502-6EE6-44C6-AC30-6689E47ECA1C}"/>
    <dgm:cxn modelId="{33D4FEE0-F94F-4986-983D-4BBD3EEB6F5B}" type="presOf" srcId="{E486E5D7-FC3B-410F-849A-076D30522956}" destId="{061199B5-3CB1-468E-9B09-E9149CE46D4B}" srcOrd="0" destOrd="0" presId="urn:microsoft.com/office/officeart/2005/8/layout/pyramid2"/>
    <dgm:cxn modelId="{E01BBEAB-3CF9-4890-B906-E486853E23AD}" type="presOf" srcId="{018FB182-F28F-4C5A-9492-95EF952974D3}" destId="{78D95F73-60B8-44D8-8DF1-A27D847922A4}" srcOrd="0" destOrd="0" presId="urn:microsoft.com/office/officeart/2005/8/layout/pyramid2"/>
    <dgm:cxn modelId="{6C203905-E71F-46B4-A0F1-C6E5324E42B9}" type="presParOf" srcId="{061199B5-3CB1-468E-9B09-E9149CE46D4B}" destId="{DDDF9964-4C73-4ED3-AA6C-3A8C31419201}" srcOrd="0" destOrd="0" presId="urn:microsoft.com/office/officeart/2005/8/layout/pyramid2"/>
    <dgm:cxn modelId="{C0A8BB2F-8533-485A-8691-CAB8990342C4}" type="presParOf" srcId="{061199B5-3CB1-468E-9B09-E9149CE46D4B}" destId="{4E27EB55-0BA7-4A6B-B1A4-D942927F1EAD}" srcOrd="1" destOrd="0" presId="urn:microsoft.com/office/officeart/2005/8/layout/pyramid2"/>
    <dgm:cxn modelId="{87231EFA-9AB8-4DC5-86E8-E94FBEF7A73E}" type="presParOf" srcId="{4E27EB55-0BA7-4A6B-B1A4-D942927F1EAD}" destId="{78D95F73-60B8-44D8-8DF1-A27D847922A4}" srcOrd="0" destOrd="0" presId="urn:microsoft.com/office/officeart/2005/8/layout/pyramid2"/>
    <dgm:cxn modelId="{C0B6733A-D969-4C40-9FF4-5632C5DAEFFC}" type="presParOf" srcId="{4E27EB55-0BA7-4A6B-B1A4-D942927F1EAD}" destId="{95978921-A979-4BD6-9809-542A97D1F751}" srcOrd="1" destOrd="0" presId="urn:microsoft.com/office/officeart/2005/8/layout/pyramid2"/>
    <dgm:cxn modelId="{0015AD20-B1BF-40E9-951A-1ADA626C79A1}" type="presParOf" srcId="{4E27EB55-0BA7-4A6B-B1A4-D942927F1EAD}" destId="{ECE06408-AA8F-4B05-9D1E-E55A284A24FF}" srcOrd="2" destOrd="0" presId="urn:microsoft.com/office/officeart/2005/8/layout/pyramid2"/>
    <dgm:cxn modelId="{E454F878-ED42-46E7-9741-6682BA287767}" type="presParOf" srcId="{4E27EB55-0BA7-4A6B-B1A4-D942927F1EAD}" destId="{3B35CE41-7E09-46C8-A4FA-4E277560C456}" srcOrd="3" destOrd="0" presId="urn:microsoft.com/office/officeart/2005/8/layout/pyramid2"/>
    <dgm:cxn modelId="{C11A103A-D9EC-40C8-A6CF-FF0DF907A11F}" type="presParOf" srcId="{4E27EB55-0BA7-4A6B-B1A4-D942927F1EAD}" destId="{DFB19944-3398-4464-A89E-AA38E7977BCB}" srcOrd="4" destOrd="0" presId="urn:microsoft.com/office/officeart/2005/8/layout/pyramid2"/>
    <dgm:cxn modelId="{A31A50BE-BE5B-4BE0-A0D1-FA49746630A7}" type="presParOf" srcId="{4E27EB55-0BA7-4A6B-B1A4-D942927F1EAD}" destId="{8FC22E9F-AAB2-4DCC-9FD7-8D7DD5833F3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F9964-4C73-4ED3-AA6C-3A8C31419201}">
      <dsp:nvSpPr>
        <dsp:cNvPr id="0" name=""/>
        <dsp:cNvSpPr/>
      </dsp:nvSpPr>
      <dsp:spPr>
        <a:xfrm>
          <a:off x="2925675" y="0"/>
          <a:ext cx="4211097" cy="4211097"/>
        </a:xfrm>
        <a:prstGeom prst="triangl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D95F73-60B8-44D8-8DF1-A27D847922A4}">
      <dsp:nvSpPr>
        <dsp:cNvPr id="0" name=""/>
        <dsp:cNvSpPr/>
      </dsp:nvSpPr>
      <dsp:spPr>
        <a:xfrm>
          <a:off x="5078594" y="240759"/>
          <a:ext cx="2737213" cy="996845"/>
        </a:xfrm>
        <a:prstGeom prst="round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t>Levies e.g. UIF</a:t>
          </a:r>
        </a:p>
      </dsp:txBody>
      <dsp:txXfrm>
        <a:off x="5127256" y="289421"/>
        <a:ext cx="2639889" cy="899521"/>
      </dsp:txXfrm>
    </dsp:sp>
    <dsp:sp modelId="{ECE06408-AA8F-4B05-9D1E-E55A284A24FF}">
      <dsp:nvSpPr>
        <dsp:cNvPr id="0" name=""/>
        <dsp:cNvSpPr/>
      </dsp:nvSpPr>
      <dsp:spPr>
        <a:xfrm>
          <a:off x="5078594" y="1567235"/>
          <a:ext cx="2737213" cy="996845"/>
        </a:xfrm>
        <a:prstGeom prst="round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t>User charges e.g. SANRAL</a:t>
          </a:r>
        </a:p>
      </dsp:txBody>
      <dsp:txXfrm>
        <a:off x="5127256" y="1615897"/>
        <a:ext cx="2639889" cy="899521"/>
      </dsp:txXfrm>
    </dsp:sp>
    <dsp:sp modelId="{DFB19944-3398-4464-A89E-AA38E7977BCB}">
      <dsp:nvSpPr>
        <dsp:cNvPr id="0" name=""/>
        <dsp:cNvSpPr/>
      </dsp:nvSpPr>
      <dsp:spPr>
        <a:xfrm>
          <a:off x="5144917" y="2827384"/>
          <a:ext cx="2737213" cy="996845"/>
        </a:xfrm>
        <a:prstGeom prst="round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t>Appropriations e.g. Nelson Mandela Museum</a:t>
          </a:r>
        </a:p>
      </dsp:txBody>
      <dsp:txXfrm>
        <a:off x="5193579" y="2876046"/>
        <a:ext cx="2639889" cy="89952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E039C-83F2-E147-9F2D-75C6A621E4DA}" type="datetimeFigureOut">
              <a:rPr lang="en-US" smtClean="0"/>
              <a:t>2/9/2023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0E784-2655-D944-8273-D13A0E562E37}" type="slidenum">
              <a:rPr lang="en-US" smtClean="0"/>
              <a:t>‹#›</a:t>
            </a:fld>
            <a:endParaRPr lang="en-US" dirty="0"/>
          </a:p>
        </p:txBody>
      </p:sp>
    </p:spTree>
    <p:extLst>
      <p:ext uri="{BB962C8B-B14F-4D97-AF65-F5344CB8AC3E}">
        <p14:creationId xmlns:p14="http://schemas.microsoft.com/office/powerpoint/2010/main" val="6288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E0E784-2655-D944-8273-D13A0E562E37}" type="slidenum">
              <a:rPr lang="en-US" smtClean="0"/>
              <a:t>1</a:t>
            </a:fld>
            <a:endParaRPr lang="en-US" dirty="0"/>
          </a:p>
        </p:txBody>
      </p:sp>
    </p:spTree>
    <p:extLst>
      <p:ext uri="{BB962C8B-B14F-4D97-AF65-F5344CB8AC3E}">
        <p14:creationId xmlns:p14="http://schemas.microsoft.com/office/powerpoint/2010/main" val="188026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FB59C04-44A4-CF4D-BCCF-91B0EC4D587F}" type="datetime1">
              <a:rPr lang="en-ZA" smtClean="0"/>
              <a:t>2023/02/09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31FB4-306C-B14F-9DF4-0FD9AB22B8E7}" type="datetime1">
              <a:rPr lang="en-ZA" smtClean="0"/>
              <a:t>2023/02/09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89B79-E675-C345-883A-F23F764B154F}" type="datetime1">
              <a:rPr lang="en-ZA" smtClean="0"/>
              <a:t>2023/02/09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88099" y="620038"/>
            <a:ext cx="8536487" cy="945715"/>
          </a:xfrm>
        </p:spPr>
        <p:txBody>
          <a:bodyPr>
            <a:normAutofit/>
          </a:bodyPr>
          <a:lstStyle>
            <a:lvl1pPr>
              <a:lnSpc>
                <a:spcPts val="3000"/>
              </a:lnSpc>
              <a:defRPr sz="3500" b="1"/>
            </a:lvl1pPr>
          </a:lstStyle>
          <a:p>
            <a:r>
              <a:rPr lang="en-US" dirty="0"/>
              <a:t>HEADING GOES HERE NATIONAL TREASURY NATIONAL HEADINGGOES HERE NATIONAL</a:t>
            </a:r>
          </a:p>
        </p:txBody>
      </p:sp>
      <p:sp>
        <p:nvSpPr>
          <p:cNvPr id="3" name="Content Placeholder 2"/>
          <p:cNvSpPr>
            <a:spLocks noGrp="1"/>
          </p:cNvSpPr>
          <p:nvPr>
            <p:ph idx="1"/>
          </p:nvPr>
        </p:nvSpPr>
        <p:spPr>
          <a:xfrm>
            <a:off x="288099" y="1825624"/>
            <a:ext cx="8536487" cy="48216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8321841" y="0"/>
            <a:ext cx="405063" cy="409074"/>
          </a:xfrm>
          <a:prstGeom prst="rect">
            <a:avLst/>
          </a:prstGeom>
        </p:spPr>
        <p:txBody>
          <a:bodyPr vert="horz" lIns="91440" tIns="45720" rIns="91440" bIns="45720" rtlCol="0" anchor="ctr" anchorCtr="1"/>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F6FBCE-0EFB-9341-AF14-772DDDB8FE9A}" type="slidenum">
              <a:rPr lang="en-US" sz="1400" b="1" smtClean="0">
                <a:solidFill>
                  <a:schemeClr val="tx1">
                    <a:lumMod val="95000"/>
                    <a:lumOff val="5000"/>
                  </a:schemeClr>
                </a:solidFill>
              </a:rPr>
              <a:pPr/>
              <a:t>‹#›</a:t>
            </a:fld>
            <a:endParaRPr lang="en-US" sz="1400" b="1" dirty="0">
              <a:solidFill>
                <a:schemeClr val="tx1">
                  <a:lumMod val="95000"/>
                  <a:lumOff val="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06901-97E9-EC48-853A-C1E7E6BC4AA2}" type="datetime1">
              <a:rPr lang="en-ZA" smtClean="0"/>
              <a:t>2023/02/09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FC8E3-AC9B-484F-A89A-11D48F91BD50}" type="datetime1">
              <a:rPr lang="en-ZA" smtClean="0"/>
              <a:t>2023/02/09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73CD7-1148-2F44-B63B-DE7490027093}" type="datetime1">
              <a:rPr lang="en-ZA" smtClean="0"/>
              <a:t>2023/02/09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D0C203-3373-6B42-997B-6A5702094014}" type="datetime1">
              <a:rPr lang="en-ZA" smtClean="0"/>
              <a:t>2023/02/09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419AA-2EEB-AD4B-BFF7-1B911BDF0757}" type="datetime1">
              <a:rPr lang="en-ZA" smtClean="0"/>
              <a:t>2023/02/09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B59161-6F42-1849-8689-A2198D8BC5D0}" type="datetime1">
              <a:rPr lang="en-ZA" smtClean="0"/>
              <a:t>2023/02/09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4A3A3FC-878C-8F47-B106-AE211DEC66D8}" type="datetime1">
              <a:rPr lang="en-ZA" smtClean="0"/>
              <a:t>2023/02/09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71792E-29FB-8649-BB25-70B41D2B30B2}" type="datetime1">
              <a:rPr lang="en-ZA" smtClean="0"/>
              <a:t>2023/02/09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F6FBCE-0EFB-9341-AF14-772DDDB8FE9A}" type="slidenum">
              <a:rPr lang="en-US" smtClean="0"/>
              <a:t>‹#›</a:t>
            </a:fld>
            <a:endParaRPr lang="en-US" dirty="0"/>
          </a:p>
        </p:txBody>
      </p:sp>
    </p:spTree>
    <p:extLst>
      <p:ext uri="{BB962C8B-B14F-4D97-AF65-F5344CB8AC3E}">
        <p14:creationId xmlns:p14="http://schemas.microsoft.com/office/powerpoint/2010/main" val="70217658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9263" y="0"/>
            <a:ext cx="9125474" cy="6858000"/>
          </a:xfrm>
          <a:prstGeom prst="rect">
            <a:avLst/>
          </a:prstGeom>
        </p:spPr>
      </p:pic>
      <p:sp>
        <p:nvSpPr>
          <p:cNvPr id="2" name="Title 1"/>
          <p:cNvSpPr>
            <a:spLocks noGrp="1"/>
          </p:cNvSpPr>
          <p:nvPr>
            <p:ph type="ctrTitle"/>
          </p:nvPr>
        </p:nvSpPr>
        <p:spPr>
          <a:xfrm>
            <a:off x="800892" y="1141629"/>
            <a:ext cx="4960460" cy="1483508"/>
          </a:xfrm>
        </p:spPr>
        <p:txBody>
          <a:bodyPr lIns="0" tIns="0" anchor="b">
            <a:normAutofit fontScale="90000"/>
          </a:bodyPr>
          <a:lstStyle/>
          <a:p>
            <a:pPr algn="r">
              <a:lnSpc>
                <a:spcPts val="3600"/>
              </a:lnSpc>
            </a:pPr>
            <a:r>
              <a:rPr lang="en-US" sz="4000" b="1" dirty="0">
                <a:solidFill>
                  <a:schemeClr val="bg1"/>
                </a:solidFill>
              </a:rPr>
              <a:t>QUARTERLY EXPENDITURE REPORTING FOR PUBLIC ENTITIES</a:t>
            </a:r>
            <a:endParaRPr lang="en-US" sz="3800" b="1" cap="all" dirty="0">
              <a:solidFill>
                <a:schemeClr val="bg1"/>
              </a:solidFill>
              <a:latin typeface="+mn-lt"/>
            </a:endParaRPr>
          </a:p>
        </p:txBody>
      </p:sp>
      <p:sp>
        <p:nvSpPr>
          <p:cNvPr id="3" name="Subtitle 2"/>
          <p:cNvSpPr>
            <a:spLocks noGrp="1"/>
          </p:cNvSpPr>
          <p:nvPr>
            <p:ph type="subTitle" idx="1"/>
          </p:nvPr>
        </p:nvSpPr>
        <p:spPr>
          <a:xfrm>
            <a:off x="1249471" y="2842800"/>
            <a:ext cx="4503260" cy="1088648"/>
          </a:xfrm>
        </p:spPr>
        <p:txBody>
          <a:bodyPr>
            <a:normAutofit/>
          </a:bodyPr>
          <a:lstStyle/>
          <a:p>
            <a:pPr algn="r">
              <a:tabLst>
                <a:tab pos="1193800" algn="l"/>
              </a:tabLst>
            </a:pPr>
            <a:r>
              <a:rPr lang="en-US" sz="2800" b="1" dirty="0">
                <a:solidFill>
                  <a:schemeClr val="bg1"/>
                </a:solidFill>
              </a:rPr>
              <a:t>Standing Committee on Appropriations</a:t>
            </a:r>
            <a:endParaRPr lang="en-ZA" sz="2800" b="1" dirty="0">
              <a:solidFill>
                <a:schemeClr val="bg1"/>
              </a:solidFill>
            </a:endParaRPr>
          </a:p>
        </p:txBody>
      </p:sp>
      <p:sp>
        <p:nvSpPr>
          <p:cNvPr id="6" name="TextBox 5"/>
          <p:cNvSpPr txBox="1"/>
          <p:nvPr/>
        </p:nvSpPr>
        <p:spPr>
          <a:xfrm>
            <a:off x="6569901" y="1135366"/>
            <a:ext cx="1935272" cy="2043893"/>
          </a:xfrm>
          <a:prstGeom prst="rect">
            <a:avLst/>
          </a:prstGeom>
          <a:noFill/>
        </p:spPr>
        <p:txBody>
          <a:bodyPr wrap="square" rtlCol="0">
            <a:spAutoFit/>
          </a:bodyPr>
          <a:lstStyle/>
          <a:p>
            <a:pPr>
              <a:lnSpc>
                <a:spcPts val="1720"/>
              </a:lnSpc>
            </a:pPr>
            <a:r>
              <a:rPr lang="en-US" sz="1400" dirty="0">
                <a:solidFill>
                  <a:schemeClr val="bg1"/>
                </a:solidFill>
              </a:rPr>
              <a:t>PRESENTED BY:</a:t>
            </a:r>
          </a:p>
          <a:p>
            <a:pPr>
              <a:lnSpc>
                <a:spcPts val="1720"/>
              </a:lnSpc>
            </a:pPr>
            <a:endParaRPr lang="en-US" sz="1400" dirty="0">
              <a:solidFill>
                <a:schemeClr val="bg1"/>
              </a:solidFill>
            </a:endParaRPr>
          </a:p>
          <a:p>
            <a:pPr>
              <a:lnSpc>
                <a:spcPts val="1720"/>
              </a:lnSpc>
            </a:pPr>
            <a:r>
              <a:rPr lang="en-US" sz="1400" b="1" dirty="0">
                <a:solidFill>
                  <a:schemeClr val="bg1"/>
                </a:solidFill>
              </a:rPr>
              <a:t>DR MAMPHO</a:t>
            </a:r>
          </a:p>
          <a:p>
            <a:pPr>
              <a:lnSpc>
                <a:spcPts val="1720"/>
              </a:lnSpc>
            </a:pPr>
            <a:r>
              <a:rPr lang="en-US" sz="1400" b="1" dirty="0">
                <a:solidFill>
                  <a:schemeClr val="bg1"/>
                </a:solidFill>
              </a:rPr>
              <a:t>MODISE</a:t>
            </a:r>
          </a:p>
          <a:p>
            <a:pPr>
              <a:lnSpc>
                <a:spcPts val="1720"/>
              </a:lnSpc>
            </a:pPr>
            <a:endParaRPr lang="en-US" sz="1400" b="1" dirty="0">
              <a:solidFill>
                <a:schemeClr val="bg1"/>
              </a:solidFill>
            </a:endParaRPr>
          </a:p>
          <a:p>
            <a:pPr>
              <a:lnSpc>
                <a:spcPts val="1720"/>
              </a:lnSpc>
            </a:pPr>
            <a:r>
              <a:rPr lang="en-US" sz="1400" b="1" dirty="0">
                <a:solidFill>
                  <a:schemeClr val="bg1"/>
                </a:solidFill>
              </a:rPr>
              <a:t>Title: DDG</a:t>
            </a:r>
          </a:p>
          <a:p>
            <a:pPr>
              <a:lnSpc>
                <a:spcPts val="1720"/>
              </a:lnSpc>
            </a:pPr>
            <a:r>
              <a:rPr lang="en-US" sz="1400" i="1" dirty="0">
                <a:solidFill>
                  <a:schemeClr val="bg1"/>
                </a:solidFill>
              </a:rPr>
              <a:t>Public Finance</a:t>
            </a:r>
          </a:p>
          <a:p>
            <a:pPr>
              <a:lnSpc>
                <a:spcPts val="1720"/>
              </a:lnSpc>
            </a:pPr>
            <a:endParaRPr lang="en-US" sz="1400" b="1" dirty="0">
              <a:solidFill>
                <a:schemeClr val="bg1"/>
              </a:solidFill>
            </a:endParaRPr>
          </a:p>
          <a:p>
            <a:pPr>
              <a:lnSpc>
                <a:spcPts val="1720"/>
              </a:lnSpc>
            </a:pPr>
            <a:r>
              <a:rPr lang="en-US" sz="1400" b="1" dirty="0">
                <a:solidFill>
                  <a:schemeClr val="bg1"/>
                </a:solidFill>
              </a:rPr>
              <a:t>Date: February 2023</a:t>
            </a:r>
          </a:p>
        </p:txBody>
      </p:sp>
    </p:spTree>
    <p:extLst>
      <p:ext uri="{BB962C8B-B14F-4D97-AF65-F5344CB8AC3E}">
        <p14:creationId xmlns:p14="http://schemas.microsoft.com/office/powerpoint/2010/main" val="301266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NATIONAL EMPOWERMENT FUND</a:t>
            </a:r>
          </a:p>
        </p:txBody>
      </p:sp>
      <p:graphicFrame>
        <p:nvGraphicFramePr>
          <p:cNvPr id="3" name="Table 2">
            <a:extLst>
              <a:ext uri="{FF2B5EF4-FFF2-40B4-BE49-F238E27FC236}">
                <a16:creationId xmlns:a16="http://schemas.microsoft.com/office/drawing/2014/main" id="{D2DC7DA8-6970-2EDC-96D5-32A698FDD655}"/>
              </a:ext>
            </a:extLst>
          </p:cNvPr>
          <p:cNvGraphicFramePr>
            <a:graphicFrameLocks noGrp="1"/>
          </p:cNvGraphicFramePr>
          <p:nvPr>
            <p:extLst>
              <p:ext uri="{D42A27DB-BD31-4B8C-83A1-F6EECF244321}">
                <p14:modId xmlns:p14="http://schemas.microsoft.com/office/powerpoint/2010/main" val="219667331"/>
              </p:ext>
            </p:extLst>
          </p:nvPr>
        </p:nvGraphicFramePr>
        <p:xfrm>
          <a:off x="439270" y="1346655"/>
          <a:ext cx="7835151" cy="4301110"/>
        </p:xfrm>
        <a:graphic>
          <a:graphicData uri="http://schemas.openxmlformats.org/drawingml/2006/table">
            <a:tbl>
              <a:tblPr/>
              <a:tblGrid>
                <a:gridCol w="4093542">
                  <a:extLst>
                    <a:ext uri="{9D8B030D-6E8A-4147-A177-3AD203B41FA5}">
                      <a16:colId xmlns:a16="http://schemas.microsoft.com/office/drawing/2014/main" val="583559946"/>
                    </a:ext>
                  </a:extLst>
                </a:gridCol>
                <a:gridCol w="944664">
                  <a:extLst>
                    <a:ext uri="{9D8B030D-6E8A-4147-A177-3AD203B41FA5}">
                      <a16:colId xmlns:a16="http://schemas.microsoft.com/office/drawing/2014/main" val="1633935841"/>
                    </a:ext>
                  </a:extLst>
                </a:gridCol>
                <a:gridCol w="944664">
                  <a:extLst>
                    <a:ext uri="{9D8B030D-6E8A-4147-A177-3AD203B41FA5}">
                      <a16:colId xmlns:a16="http://schemas.microsoft.com/office/drawing/2014/main" val="4294694805"/>
                    </a:ext>
                  </a:extLst>
                </a:gridCol>
                <a:gridCol w="944664">
                  <a:extLst>
                    <a:ext uri="{9D8B030D-6E8A-4147-A177-3AD203B41FA5}">
                      <a16:colId xmlns:a16="http://schemas.microsoft.com/office/drawing/2014/main" val="2517345902"/>
                    </a:ext>
                  </a:extLst>
                </a:gridCol>
                <a:gridCol w="907617">
                  <a:extLst>
                    <a:ext uri="{9D8B030D-6E8A-4147-A177-3AD203B41FA5}">
                      <a16:colId xmlns:a16="http://schemas.microsoft.com/office/drawing/2014/main" val="3384275971"/>
                    </a:ext>
                  </a:extLst>
                </a:gridCol>
              </a:tblGrid>
              <a:tr h="268760">
                <a:tc>
                  <a:txBody>
                    <a:bodyPr/>
                    <a:lstStyle/>
                    <a:p>
                      <a:pPr algn="l" fontAlgn="b"/>
                      <a:r>
                        <a:rPr lang="en-ZA" sz="1000" b="1" i="0" u="none" strike="noStrike" dirty="0">
                          <a:solidFill>
                            <a:srgbClr val="000000"/>
                          </a:solidFill>
                          <a:effectLst/>
                          <a:latin typeface="Calibri" panose="020F0502020204030204" pitchFamily="34" charset="0"/>
                        </a:rPr>
                        <a:t>National Empowerment Fund</a:t>
                      </a:r>
                    </a:p>
                  </a:txBody>
                  <a:tcPr marL="0" marR="0" marT="0" marB="0" anchor="b">
                    <a:lnL>
                      <a:noFill/>
                    </a:lnL>
                    <a:lnR>
                      <a:noFill/>
                    </a:lnR>
                    <a:lnT>
                      <a:noFill/>
                    </a:lnT>
                    <a:lnB w="6350" cap="flat" cmpd="sng" algn="ctr">
                      <a:solidFill>
                        <a:srgbClr val="C00000"/>
                      </a:solidFill>
                      <a:prstDash val="solid"/>
                      <a:round/>
                      <a:headEnd type="none" w="med" len="med"/>
                      <a:tailEnd type="none" w="med" len="med"/>
                    </a:lnB>
                    <a:solidFill>
                      <a:srgbClr val="FFFFFF"/>
                    </a:solidFill>
                  </a:tcPr>
                </a:tc>
                <a:tc>
                  <a:txBody>
                    <a:bodyPr/>
                    <a:lstStyle/>
                    <a:p>
                      <a:pPr algn="l" fontAlgn="b"/>
                      <a:r>
                        <a:rPr lang="en-ZA" sz="1000" b="1" i="0" u="none" strike="noStrike" dirty="0">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C00000"/>
                      </a:solidFill>
                      <a:prstDash val="solid"/>
                      <a:round/>
                      <a:headEnd type="none" w="med" len="med"/>
                      <a:tailEnd type="none" w="med" len="med"/>
                    </a:lnB>
                  </a:tcPr>
                </a:tc>
                <a:tc>
                  <a:txBody>
                    <a:bodyPr/>
                    <a:lstStyle/>
                    <a:p>
                      <a:pPr algn="l" fontAlgn="b"/>
                      <a:endParaRPr lang="en-ZA" sz="10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C00000"/>
                      </a:solidFill>
                      <a:prstDash val="solid"/>
                      <a:round/>
                      <a:headEnd type="none" w="med" len="med"/>
                      <a:tailEnd type="none" w="med" len="med"/>
                    </a:lnB>
                  </a:tcPr>
                </a:tc>
                <a:tc>
                  <a:txBody>
                    <a:bodyPr/>
                    <a:lstStyle/>
                    <a:p>
                      <a:pPr algn="l" fontAlgn="b"/>
                      <a:endParaRPr lang="en-ZA" sz="10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C00000"/>
                      </a:solidFill>
                      <a:prstDash val="solid"/>
                      <a:round/>
                      <a:headEnd type="none" w="med" len="med"/>
                      <a:tailEnd type="none" w="med" len="med"/>
                    </a:lnB>
                  </a:tcPr>
                </a:tc>
                <a:tc>
                  <a:txBody>
                    <a:bodyPr/>
                    <a:lstStyle/>
                    <a:p>
                      <a:pPr algn="l" fontAlgn="b"/>
                      <a:endParaRPr lang="en-ZA" sz="10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3427388630"/>
                  </a:ext>
                </a:extLst>
              </a:tr>
              <a:tr h="799685">
                <a:tc>
                  <a:txBody>
                    <a:bodyPr/>
                    <a:lstStyle/>
                    <a:p>
                      <a:pPr algn="l" fontAlgn="b"/>
                      <a:r>
                        <a:rPr lang="en-ZA" sz="1000" b="1" i="0" u="none" strike="noStrike" dirty="0">
                          <a:solidFill>
                            <a:srgbClr val="000000"/>
                          </a:solidFill>
                          <a:effectLst/>
                          <a:latin typeface="Calibri" panose="020F0502020204030204" pitchFamily="34" charset="0"/>
                        </a:rPr>
                        <a:t>R'000</a:t>
                      </a:r>
                    </a:p>
                  </a:txBody>
                  <a:tcPr marL="0" marR="0" marT="0" marB="0" anchor="b">
                    <a:lnL>
                      <a:noFill/>
                    </a:lnL>
                    <a:lnR>
                      <a:noFill/>
                    </a:lnR>
                    <a:lnT w="635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000" b="1" i="0" u="none" strike="noStrike" dirty="0">
                          <a:solidFill>
                            <a:srgbClr val="000000"/>
                          </a:solidFill>
                          <a:effectLst/>
                          <a:latin typeface="Calibri" panose="020F0502020204030204" pitchFamily="34" charset="0"/>
                        </a:rPr>
                        <a:t> 2022/23</a:t>
                      </a:r>
                      <a:br>
                        <a:rPr lang="en-ZA" sz="1000" b="1" i="0" u="none" strike="noStrike" dirty="0">
                          <a:solidFill>
                            <a:srgbClr val="000000"/>
                          </a:solidFill>
                          <a:effectLst/>
                          <a:latin typeface="Calibri" panose="020F0502020204030204" pitchFamily="34" charset="0"/>
                        </a:rPr>
                      </a:br>
                      <a:r>
                        <a:rPr lang="en-ZA" sz="1000" b="1" i="0" u="none" strike="noStrike" dirty="0">
                          <a:solidFill>
                            <a:srgbClr val="000000"/>
                          </a:solidFill>
                          <a:effectLst/>
                          <a:latin typeface="Calibri" panose="020F0502020204030204" pitchFamily="34" charset="0"/>
                        </a:rPr>
                        <a:t>Approved Budget </a:t>
                      </a:r>
                    </a:p>
                  </a:txBody>
                  <a:tcPr marL="0" marR="0" marT="0" marB="0">
                    <a:lnL>
                      <a:noFill/>
                    </a:lnL>
                    <a:lnR w="6350" cap="flat" cmpd="sng" algn="ctr">
                      <a:solidFill>
                        <a:srgbClr val="000000"/>
                      </a:solidFill>
                      <a:prstDash val="dot"/>
                      <a:round/>
                      <a:headEnd type="none" w="med" len="med"/>
                      <a:tailEnd type="none" w="med" len="med"/>
                    </a:lnR>
                    <a:lnT w="635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000" b="1" i="0" u="none" strike="noStrike" dirty="0">
                          <a:solidFill>
                            <a:srgbClr val="000000"/>
                          </a:solidFill>
                          <a:effectLst/>
                          <a:latin typeface="Calibri" panose="020F0502020204030204" pitchFamily="34" charset="0"/>
                        </a:rPr>
                        <a:t> Qtr2 </a:t>
                      </a:r>
                      <a:br>
                        <a:rPr lang="en-ZA" sz="1000" b="1" i="0" u="none" strike="noStrike" dirty="0">
                          <a:solidFill>
                            <a:srgbClr val="000000"/>
                          </a:solidFill>
                          <a:effectLst/>
                          <a:latin typeface="Calibri" panose="020F0502020204030204" pitchFamily="34" charset="0"/>
                        </a:rPr>
                      </a:br>
                      <a:r>
                        <a:rPr lang="en-ZA" sz="1000" b="1" i="0" u="none" strike="noStrike" dirty="0">
                          <a:solidFill>
                            <a:srgbClr val="000000"/>
                          </a:solidFill>
                          <a:effectLst/>
                          <a:latin typeface="Calibri" panose="020F0502020204030204" pitchFamily="34" charset="0"/>
                        </a:rPr>
                        <a:t>Forecast </a:t>
                      </a:r>
                    </a:p>
                  </a:txBody>
                  <a:tcPr marL="0" marR="0" marT="0" marB="0">
                    <a:lnL w="6350" cap="flat" cmpd="sng" algn="ctr">
                      <a:solidFill>
                        <a:srgbClr val="000000"/>
                      </a:solidFill>
                      <a:prstDash val="dot"/>
                      <a:round/>
                      <a:headEnd type="none" w="med" len="med"/>
                      <a:tailEnd type="none" w="med" len="med"/>
                    </a:lnL>
                    <a:lnR>
                      <a:noFill/>
                    </a:lnR>
                    <a:lnT w="635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000" b="1" i="0" u="none" strike="noStrike" dirty="0">
                          <a:solidFill>
                            <a:srgbClr val="000000"/>
                          </a:solidFill>
                          <a:effectLst/>
                          <a:latin typeface="Calibri" panose="020F0502020204030204" pitchFamily="34" charset="0"/>
                        </a:rPr>
                        <a:t> Qtr2</a:t>
                      </a:r>
                      <a:br>
                        <a:rPr lang="en-ZA" sz="1000" b="1" i="0" u="none" strike="noStrike" dirty="0">
                          <a:solidFill>
                            <a:srgbClr val="000000"/>
                          </a:solidFill>
                          <a:effectLst/>
                          <a:latin typeface="Calibri" panose="020F0502020204030204" pitchFamily="34" charset="0"/>
                        </a:rPr>
                      </a:br>
                      <a:r>
                        <a:rPr lang="en-ZA" sz="1000" b="1" i="0" u="none" strike="noStrike" dirty="0">
                          <a:solidFill>
                            <a:srgbClr val="000000"/>
                          </a:solidFill>
                          <a:effectLst/>
                          <a:latin typeface="Calibri" panose="020F0502020204030204" pitchFamily="34" charset="0"/>
                        </a:rPr>
                        <a:t>YTD </a:t>
                      </a:r>
                    </a:p>
                  </a:txBody>
                  <a:tcPr marL="0" marR="0" marT="0" marB="0">
                    <a:lnL>
                      <a:noFill/>
                    </a:lnL>
                    <a:lnR w="6350" cap="flat" cmpd="sng" algn="ctr">
                      <a:solidFill>
                        <a:srgbClr val="000000"/>
                      </a:solidFill>
                      <a:prstDash val="dot"/>
                      <a:round/>
                      <a:headEnd type="none" w="med" len="med"/>
                      <a:tailEnd type="none" w="med" len="med"/>
                    </a:lnR>
                    <a:lnT w="635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000" b="1" i="0" u="none" strike="noStrike" dirty="0">
                          <a:solidFill>
                            <a:srgbClr val="000000"/>
                          </a:solidFill>
                          <a:effectLst/>
                          <a:latin typeface="Calibri" panose="020F0502020204030204" pitchFamily="34" charset="0"/>
                        </a:rPr>
                        <a:t> (Over)/</a:t>
                      </a:r>
                      <a:br>
                        <a:rPr lang="en-ZA" sz="1000" b="1" i="0" u="none" strike="noStrike" dirty="0">
                          <a:solidFill>
                            <a:srgbClr val="000000"/>
                          </a:solidFill>
                          <a:effectLst/>
                          <a:latin typeface="Calibri" panose="020F0502020204030204" pitchFamily="34" charset="0"/>
                        </a:rPr>
                      </a:br>
                      <a:r>
                        <a:rPr lang="en-ZA" sz="1000" b="1" i="0" u="none" strike="noStrike" dirty="0">
                          <a:solidFill>
                            <a:srgbClr val="000000"/>
                          </a:solidFill>
                          <a:effectLst/>
                          <a:latin typeface="Calibri" panose="020F0502020204030204" pitchFamily="34" charset="0"/>
                        </a:rPr>
                        <a:t>under</a:t>
                      </a:r>
                      <a:br>
                        <a:rPr lang="en-ZA" sz="1000" b="1" i="0" u="none" strike="noStrike" dirty="0">
                          <a:solidFill>
                            <a:srgbClr val="000000"/>
                          </a:solidFill>
                          <a:effectLst/>
                          <a:latin typeface="Calibri" panose="020F0502020204030204" pitchFamily="34" charset="0"/>
                        </a:rPr>
                      </a:br>
                      <a:r>
                        <a:rPr lang="en-ZA" sz="1000" b="1" i="0" u="none" strike="noStrike" dirty="0">
                          <a:solidFill>
                            <a:srgbClr val="000000"/>
                          </a:solidFill>
                          <a:effectLst/>
                          <a:latin typeface="Calibri" panose="020F0502020204030204" pitchFamily="34" charset="0"/>
                        </a:rPr>
                        <a:t>collection/ </a:t>
                      </a:r>
                      <a:br>
                        <a:rPr lang="en-ZA" sz="1000" b="1" i="0" u="none" strike="noStrike" dirty="0">
                          <a:solidFill>
                            <a:srgbClr val="000000"/>
                          </a:solidFill>
                          <a:effectLst/>
                          <a:latin typeface="Calibri" panose="020F0502020204030204" pitchFamily="34" charset="0"/>
                        </a:rPr>
                      </a:br>
                      <a:r>
                        <a:rPr lang="en-ZA" sz="1000" b="1" i="0" u="none" strike="noStrike" dirty="0">
                          <a:solidFill>
                            <a:srgbClr val="000000"/>
                          </a:solidFill>
                          <a:effectLst/>
                          <a:latin typeface="Calibri" panose="020F0502020204030204" pitchFamily="34" charset="0"/>
                        </a:rPr>
                        <a:t>spending </a:t>
                      </a:r>
                    </a:p>
                  </a:txBody>
                  <a:tcPr marL="0" marR="0" marT="0" marB="0">
                    <a:lnL w="6350" cap="flat" cmpd="sng" algn="ctr">
                      <a:solidFill>
                        <a:srgbClr val="000000"/>
                      </a:solidFill>
                      <a:prstDash val="dot"/>
                      <a:round/>
                      <a:headEnd type="none" w="med" len="med"/>
                      <a:tailEnd type="none" w="med" len="med"/>
                    </a:lnL>
                    <a:lnR>
                      <a:noFill/>
                    </a:lnR>
                    <a:lnT w="635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9729243"/>
                  </a:ext>
                </a:extLst>
              </a:tr>
              <a:tr h="268760">
                <a:tc>
                  <a:txBody>
                    <a:bodyPr/>
                    <a:lstStyle/>
                    <a:p>
                      <a:pPr algn="l" fontAlgn="t"/>
                      <a:r>
                        <a:rPr lang="en-ZA" sz="1000" b="1" i="0" u="none" strike="noStrike" dirty="0">
                          <a:solidFill>
                            <a:srgbClr val="000000"/>
                          </a:solidFill>
                          <a:effectLst/>
                          <a:latin typeface="Calibri" panose="020F0502020204030204" pitchFamily="34" charset="0"/>
                        </a:rPr>
                        <a:t>Receipts </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1000" b="1" i="0" u="none" strike="noStrike" dirty="0">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0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000" b="1" i="0" u="none" strike="noStrike" dirty="0">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0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238020335"/>
                  </a:ext>
                </a:extLst>
              </a:tr>
              <a:tr h="268760">
                <a:tc>
                  <a:txBody>
                    <a:bodyPr/>
                    <a:lstStyle/>
                    <a:p>
                      <a:pPr algn="l" fontAlgn="t"/>
                      <a:r>
                        <a:rPr lang="en-ZA" sz="1000" b="1" i="0" u="none" strike="noStrike" dirty="0">
                          <a:solidFill>
                            <a:srgbClr val="000000"/>
                          </a:solidFill>
                          <a:effectLst/>
                          <a:latin typeface="Calibri" panose="020F0502020204030204" pitchFamily="34" charset="0"/>
                        </a:rPr>
                        <a:t>Non-tax receipts</a:t>
                      </a:r>
                    </a:p>
                  </a:txBody>
                  <a:tcPr marL="0" marR="0" marT="0" marB="0">
                    <a:lnL>
                      <a:noFill/>
                    </a:lnL>
                    <a:lnR>
                      <a:noFill/>
                    </a:lnR>
                    <a:lnT>
                      <a:noFill/>
                    </a:lnT>
                    <a:lnB>
                      <a:noFill/>
                    </a:lnB>
                  </a:tcPr>
                </a:tc>
                <a:tc>
                  <a:txBody>
                    <a:bodyPr/>
                    <a:lstStyle/>
                    <a:p>
                      <a:pPr algn="r" fontAlgn="b"/>
                      <a:r>
                        <a:rPr lang="en-ZA" sz="1000" b="1" i="0" u="none" strike="noStrike" dirty="0">
                          <a:solidFill>
                            <a:srgbClr val="000000"/>
                          </a:solidFill>
                          <a:effectLst/>
                          <a:latin typeface="Calibri" panose="020F0502020204030204" pitchFamily="34" charset="0"/>
                        </a:rPr>
                        <a:t>          360 914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000" b="1" i="0" u="none" strike="noStrike" dirty="0">
                          <a:solidFill>
                            <a:srgbClr val="000000"/>
                          </a:solidFill>
                          <a:effectLst/>
                          <a:latin typeface="Calibri" panose="020F0502020204030204" pitchFamily="34" charset="0"/>
                        </a:rPr>
                        <a:t>          152 332 </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000" b="1" i="0" u="none" strike="noStrike" dirty="0">
                          <a:solidFill>
                            <a:srgbClr val="000000"/>
                          </a:solidFill>
                          <a:effectLst/>
                          <a:latin typeface="Calibri" panose="020F0502020204030204" pitchFamily="34" charset="0"/>
                        </a:rPr>
                        <a:t>          318 766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000" b="1" i="0" u="none" strike="noStrike" dirty="0">
                          <a:solidFill>
                            <a:srgbClr val="000000"/>
                          </a:solidFill>
                          <a:effectLst/>
                          <a:latin typeface="Calibri" panose="020F0502020204030204" pitchFamily="34" charset="0"/>
                        </a:rPr>
                        <a:t>       (166 434)</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142181091"/>
                  </a:ext>
                </a:extLst>
              </a:tr>
              <a:tr h="268760">
                <a:tc>
                  <a:txBody>
                    <a:bodyPr/>
                    <a:lstStyle/>
                    <a:p>
                      <a:pPr algn="l" fontAlgn="t"/>
                      <a:r>
                        <a:rPr lang="en-US" sz="1000" b="0" i="0" u="none" strike="noStrike" dirty="0">
                          <a:solidFill>
                            <a:srgbClr val="000000"/>
                          </a:solidFill>
                          <a:effectLst/>
                          <a:latin typeface="Calibri" panose="020F0502020204030204" pitchFamily="34" charset="0"/>
                        </a:rPr>
                        <a:t> Interest, dividends and rent on land </a:t>
                      </a:r>
                    </a:p>
                  </a:txBody>
                  <a:tcPr marL="100013" marR="0" marT="0" marB="0">
                    <a:lnL>
                      <a:noFill/>
                    </a:lnL>
                    <a:lnR w="6350" cap="flat" cmpd="sng" algn="ctr">
                      <a:solidFill>
                        <a:srgbClr val="000000"/>
                      </a:solidFill>
                      <a:prstDash val="dot"/>
                      <a:round/>
                      <a:headEnd type="none" w="med" len="med"/>
                      <a:tailEnd type="none" w="med" len="med"/>
                    </a:lnR>
                    <a:lnT>
                      <a:noFill/>
                    </a:lnT>
                    <a:lnB>
                      <a:noFill/>
                    </a:lnB>
                  </a:tcPr>
                </a:tc>
                <a:tc>
                  <a:txBody>
                    <a:bodyPr/>
                    <a:lstStyle/>
                    <a:p>
                      <a:pPr algn="r" fontAlgn="b"/>
                      <a:r>
                        <a:rPr lang="en-ZA" sz="1000" b="0" i="0" u="none" strike="noStrike" dirty="0">
                          <a:solidFill>
                            <a:srgbClr val="000000"/>
                          </a:solidFill>
                          <a:effectLst/>
                          <a:latin typeface="Calibri" panose="020F0502020204030204" pitchFamily="34" charset="0"/>
                        </a:rPr>
                        <a:t>          283 131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r" fontAlgn="b"/>
                      <a:r>
                        <a:rPr lang="en-ZA" sz="1000" b="0" i="0" u="none" strike="noStrike" dirty="0">
                          <a:solidFill>
                            <a:srgbClr val="000000"/>
                          </a:solidFill>
                          <a:effectLst/>
                          <a:latin typeface="Calibri" panose="020F0502020204030204" pitchFamily="34" charset="0"/>
                        </a:rPr>
                        <a:t>          113 441 </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r" fontAlgn="b"/>
                      <a:r>
                        <a:rPr lang="en-ZA" sz="1000" b="0" i="0" u="none" strike="noStrike" dirty="0">
                          <a:solidFill>
                            <a:srgbClr val="000000"/>
                          </a:solidFill>
                          <a:effectLst/>
                          <a:latin typeface="Calibri" panose="020F0502020204030204" pitchFamily="34" charset="0"/>
                        </a:rPr>
                        <a:t>          158 106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r" fontAlgn="b"/>
                      <a:r>
                        <a:rPr lang="en-ZA" sz="1000" b="0" i="0" u="none" strike="noStrike" dirty="0">
                          <a:solidFill>
                            <a:srgbClr val="000000"/>
                          </a:solidFill>
                          <a:effectLst/>
                          <a:latin typeface="Calibri" panose="020F0502020204030204" pitchFamily="34" charset="0"/>
                        </a:rPr>
                        <a:t>          (44 665)</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FFFF"/>
                    </a:solidFill>
                  </a:tcPr>
                </a:tc>
                <a:extLst>
                  <a:ext uri="{0D108BD9-81ED-4DB2-BD59-A6C34878D82A}">
                    <a16:rowId xmlns:a16="http://schemas.microsoft.com/office/drawing/2014/main" val="2006693720"/>
                  </a:ext>
                </a:extLst>
              </a:tr>
              <a:tr h="268760">
                <a:tc>
                  <a:txBody>
                    <a:bodyPr/>
                    <a:lstStyle/>
                    <a:p>
                      <a:pPr algn="l" fontAlgn="t"/>
                      <a:r>
                        <a:rPr lang="en-ZA" sz="1000" b="0" i="0" u="none" strike="noStrike" dirty="0">
                          <a:solidFill>
                            <a:srgbClr val="000000"/>
                          </a:solidFill>
                          <a:effectLst/>
                          <a:latin typeface="Calibri" panose="020F0502020204030204" pitchFamily="34" charset="0"/>
                        </a:rPr>
                        <a:t> Financial transactions in assets and liabilities </a:t>
                      </a:r>
                    </a:p>
                  </a:txBody>
                  <a:tcPr marL="100013" marR="0" marT="0" marB="0">
                    <a:lnL>
                      <a:noFill/>
                    </a:lnL>
                    <a:lnR w="6350" cap="flat" cmpd="sng" algn="ctr">
                      <a:solidFill>
                        <a:srgbClr val="000000"/>
                      </a:solidFill>
                      <a:prstDash val="dot"/>
                      <a:round/>
                      <a:headEnd type="none" w="med" len="med"/>
                      <a:tailEnd type="none" w="med" len="med"/>
                    </a:lnR>
                    <a:lnT>
                      <a:noFill/>
                    </a:lnT>
                    <a:lnB>
                      <a:noFill/>
                    </a:lnB>
                  </a:tcPr>
                </a:tc>
                <a:tc>
                  <a:txBody>
                    <a:bodyPr/>
                    <a:lstStyle/>
                    <a:p>
                      <a:pPr algn="r" fontAlgn="b"/>
                      <a:r>
                        <a:rPr lang="en-ZA" sz="1000" b="0" i="0" u="none" strike="noStrike" dirty="0">
                          <a:solidFill>
                            <a:srgbClr val="000000"/>
                          </a:solidFill>
                          <a:effectLst/>
                          <a:latin typeface="Calibri" panose="020F0502020204030204" pitchFamily="34" charset="0"/>
                        </a:rPr>
                        <a:t>            77 783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r" fontAlgn="b"/>
                      <a:r>
                        <a:rPr lang="en-ZA" sz="1000" b="0" i="0" u="none" strike="noStrike" dirty="0">
                          <a:solidFill>
                            <a:srgbClr val="000000"/>
                          </a:solidFill>
                          <a:effectLst/>
                          <a:latin typeface="Calibri" panose="020F0502020204030204" pitchFamily="34" charset="0"/>
                        </a:rPr>
                        <a:t>            38 892 </a:t>
                      </a:r>
                    </a:p>
                  </a:txBody>
                  <a:tcPr marL="0" marR="0" marT="0" marB="0" anchor="b">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r" fontAlgn="b"/>
                      <a:r>
                        <a:rPr lang="en-ZA" sz="1000" b="0" i="0" u="none" strike="noStrike" dirty="0">
                          <a:solidFill>
                            <a:srgbClr val="000000"/>
                          </a:solidFill>
                          <a:effectLst/>
                          <a:latin typeface="Calibri" panose="020F0502020204030204" pitchFamily="34" charset="0"/>
                        </a:rPr>
                        <a:t>          160 660 </a:t>
                      </a:r>
                    </a:p>
                  </a:txBody>
                  <a:tcPr marL="0" marR="0" marT="0" marB="0" anchor="b">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r" fontAlgn="b"/>
                      <a:r>
                        <a:rPr lang="en-ZA" sz="1000" b="0" i="0" u="none" strike="noStrike" dirty="0">
                          <a:solidFill>
                            <a:srgbClr val="000000"/>
                          </a:solidFill>
                          <a:effectLst/>
                          <a:latin typeface="Calibri" panose="020F0502020204030204" pitchFamily="34" charset="0"/>
                        </a:rPr>
                        <a:t>        (121 769)</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extLst>
                  <a:ext uri="{0D108BD9-81ED-4DB2-BD59-A6C34878D82A}">
                    <a16:rowId xmlns:a16="http://schemas.microsoft.com/office/drawing/2014/main" val="831196706"/>
                  </a:ext>
                </a:extLst>
              </a:tr>
              <a:tr h="268760">
                <a:tc>
                  <a:txBody>
                    <a:bodyPr/>
                    <a:lstStyle/>
                    <a:p>
                      <a:pPr algn="l" fontAlgn="t"/>
                      <a:r>
                        <a:rPr lang="en-ZA" sz="1000" b="0" i="1" u="none" strike="noStrike" dirty="0">
                          <a:solidFill>
                            <a:srgbClr val="000000"/>
                          </a:solidFill>
                          <a:effectLst/>
                          <a:latin typeface="Calibri" panose="020F0502020204030204" pitchFamily="34" charset="0"/>
                        </a:rPr>
                        <a:t> Other receipts </a:t>
                      </a:r>
                    </a:p>
                  </a:txBody>
                  <a:tcPr marL="200025" marR="0" marT="0" marB="0">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b"/>
                      <a:r>
                        <a:rPr lang="en-ZA" sz="1000" b="0" i="1" u="none" strike="noStrike" dirty="0">
                          <a:solidFill>
                            <a:srgbClr val="000000"/>
                          </a:solidFill>
                          <a:effectLst/>
                          <a:latin typeface="Calibri" panose="020F0502020204030204" pitchFamily="34" charset="0"/>
                        </a:rPr>
                        <a:t>           77 783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000" b="0" i="1" u="none" strike="noStrike" dirty="0">
                          <a:solidFill>
                            <a:srgbClr val="000000"/>
                          </a:solidFill>
                          <a:effectLst/>
                          <a:latin typeface="Calibri" panose="020F0502020204030204" pitchFamily="34" charset="0"/>
                        </a:rPr>
                        <a:t>           38 892 </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000" b="0" i="1" u="none" strike="noStrike" dirty="0">
                          <a:solidFill>
                            <a:srgbClr val="000000"/>
                          </a:solidFill>
                          <a:effectLst/>
                          <a:latin typeface="Calibri" panose="020F0502020204030204" pitchFamily="34" charset="0"/>
                        </a:rPr>
                        <a:t>         160 660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000" b="0" i="1" u="none" strike="noStrike" dirty="0">
                          <a:solidFill>
                            <a:srgbClr val="000000"/>
                          </a:solidFill>
                          <a:effectLst/>
                          <a:latin typeface="Calibri" panose="020F0502020204030204" pitchFamily="34" charset="0"/>
                        </a:rPr>
                        <a:t>       (121 769)</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602158065"/>
                  </a:ext>
                </a:extLst>
              </a:tr>
              <a:tr h="268760">
                <a:tc>
                  <a:txBody>
                    <a:bodyPr/>
                    <a:lstStyle/>
                    <a:p>
                      <a:pPr algn="l" fontAlgn="t"/>
                      <a:r>
                        <a:rPr lang="en-ZA" sz="1000" b="1" i="0" u="none" strike="noStrike" dirty="0">
                          <a:solidFill>
                            <a:srgbClr val="000000"/>
                          </a:solidFill>
                          <a:effectLst/>
                          <a:latin typeface="Calibri" panose="020F0502020204030204" pitchFamily="34" charset="0"/>
                        </a:rPr>
                        <a:t> Total receipts </a:t>
                      </a:r>
                    </a:p>
                  </a:txBody>
                  <a:tcPr marL="0" marR="0" marT="0"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dirty="0">
                          <a:solidFill>
                            <a:srgbClr val="000000"/>
                          </a:solidFill>
                          <a:effectLst/>
                          <a:latin typeface="Calibri" panose="020F0502020204030204" pitchFamily="34" charset="0"/>
                        </a:rPr>
                        <a:t>          360 914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000" b="1" i="0" u="none" strike="noStrike" dirty="0">
                          <a:solidFill>
                            <a:srgbClr val="000000"/>
                          </a:solidFill>
                          <a:effectLst/>
                          <a:latin typeface="Calibri" panose="020F0502020204030204" pitchFamily="34" charset="0"/>
                        </a:rPr>
                        <a:t>          152 332 </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000" b="1" i="0" u="none" strike="noStrike" dirty="0">
                          <a:solidFill>
                            <a:srgbClr val="000000"/>
                          </a:solidFill>
                          <a:effectLst/>
                          <a:latin typeface="Calibri" panose="020F0502020204030204" pitchFamily="34" charset="0"/>
                        </a:rPr>
                        <a:t>          318 766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000" b="1" i="0" u="none" strike="noStrike" dirty="0">
                          <a:solidFill>
                            <a:srgbClr val="000000"/>
                          </a:solidFill>
                          <a:effectLst/>
                          <a:latin typeface="Calibri" panose="020F0502020204030204" pitchFamily="34" charset="0"/>
                        </a:rPr>
                        <a:t>       (166 434)</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5032199"/>
                  </a:ext>
                </a:extLst>
              </a:tr>
              <a:tr h="268760">
                <a:tc>
                  <a:txBody>
                    <a:bodyPr/>
                    <a:lstStyle/>
                    <a:p>
                      <a:pPr algn="l" fontAlgn="b"/>
                      <a:endParaRPr lang="en-ZA" sz="1000" b="1"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000" b="0" i="0" u="none" strike="noStrike" dirty="0">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000" b="0" i="0" u="none" strike="noStrike" dirty="0">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528773432"/>
                  </a:ext>
                </a:extLst>
              </a:tr>
              <a:tr h="268760">
                <a:tc>
                  <a:txBody>
                    <a:bodyPr/>
                    <a:lstStyle/>
                    <a:p>
                      <a:pPr algn="l" fontAlgn="t"/>
                      <a:r>
                        <a:rPr lang="en-ZA" sz="1000" b="1" i="0" u="none" strike="noStrike" dirty="0">
                          <a:solidFill>
                            <a:srgbClr val="000000"/>
                          </a:solidFill>
                          <a:effectLst/>
                          <a:latin typeface="Calibri" panose="020F0502020204030204" pitchFamily="34" charset="0"/>
                        </a:rPr>
                        <a:t>Current payments</a:t>
                      </a:r>
                    </a:p>
                  </a:txBody>
                  <a:tcPr marL="0" marR="0" marT="0" marB="0">
                    <a:lnL>
                      <a:noFill/>
                    </a:lnL>
                    <a:lnR>
                      <a:noFill/>
                    </a:lnR>
                    <a:lnT>
                      <a:noFill/>
                    </a:lnT>
                    <a:lnB>
                      <a:noFill/>
                    </a:lnB>
                  </a:tcPr>
                </a:tc>
                <a:tc>
                  <a:txBody>
                    <a:bodyPr/>
                    <a:lstStyle/>
                    <a:p>
                      <a:pPr algn="r" fontAlgn="b"/>
                      <a:r>
                        <a:rPr lang="en-ZA" sz="1000" b="1" i="0" u="none" strike="noStrike" dirty="0">
                          <a:solidFill>
                            <a:srgbClr val="000000"/>
                          </a:solidFill>
                          <a:effectLst/>
                          <a:latin typeface="Calibri" panose="020F0502020204030204" pitchFamily="34" charset="0"/>
                        </a:rPr>
                        <a:t>          363 215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000" b="1" i="0" u="none" strike="noStrike" dirty="0">
                          <a:solidFill>
                            <a:srgbClr val="000000"/>
                          </a:solidFill>
                          <a:effectLst/>
                          <a:latin typeface="Calibri" panose="020F0502020204030204" pitchFamily="34" charset="0"/>
                        </a:rPr>
                        <a:t>          156 368 </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000" b="1" i="0" u="none" strike="noStrike" dirty="0">
                          <a:solidFill>
                            <a:srgbClr val="000000"/>
                          </a:solidFill>
                          <a:effectLst/>
                          <a:latin typeface="Calibri" panose="020F0502020204030204" pitchFamily="34" charset="0"/>
                        </a:rPr>
                        <a:t>          223 350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000" b="1" i="0" u="none" strike="noStrike" dirty="0">
                          <a:solidFill>
                            <a:srgbClr val="000000"/>
                          </a:solidFill>
                          <a:effectLst/>
                          <a:latin typeface="Calibri" panose="020F0502020204030204" pitchFamily="34" charset="0"/>
                        </a:rPr>
                        <a:t>          (66 982)</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843919221"/>
                  </a:ext>
                </a:extLst>
              </a:tr>
              <a:tr h="268760">
                <a:tc>
                  <a:txBody>
                    <a:bodyPr/>
                    <a:lstStyle/>
                    <a:p>
                      <a:pPr algn="l" fontAlgn="t"/>
                      <a:r>
                        <a:rPr lang="en-ZA" sz="1000" b="0" i="0" u="none" strike="noStrike" dirty="0">
                          <a:solidFill>
                            <a:srgbClr val="000000"/>
                          </a:solidFill>
                          <a:effectLst/>
                          <a:latin typeface="Calibri" panose="020F0502020204030204" pitchFamily="34" charset="0"/>
                        </a:rPr>
                        <a:t>Compensation of employees</a:t>
                      </a:r>
                    </a:p>
                  </a:txBody>
                  <a:tcPr marL="100013" marR="0" marT="0" marB="0">
                    <a:lnL>
                      <a:noFill/>
                    </a:lnL>
                    <a:lnR w="6350" cap="flat" cmpd="sng" algn="ctr">
                      <a:solidFill>
                        <a:srgbClr val="000000"/>
                      </a:solidFill>
                      <a:prstDash val="dot"/>
                      <a:round/>
                      <a:headEnd type="none" w="med" len="med"/>
                      <a:tailEnd type="none" w="med" len="med"/>
                    </a:lnR>
                    <a:lnT>
                      <a:noFill/>
                    </a:lnT>
                    <a:lnB>
                      <a:noFill/>
                    </a:lnB>
                  </a:tcPr>
                </a:tc>
                <a:tc>
                  <a:txBody>
                    <a:bodyPr/>
                    <a:lstStyle/>
                    <a:p>
                      <a:pPr algn="r" fontAlgn="b"/>
                      <a:r>
                        <a:rPr lang="en-ZA" sz="1000" b="0" i="0" u="none" strike="noStrike" dirty="0">
                          <a:solidFill>
                            <a:srgbClr val="000000"/>
                          </a:solidFill>
                          <a:effectLst/>
                          <a:latin typeface="Calibri" panose="020F0502020204030204" pitchFamily="34" charset="0"/>
                        </a:rPr>
                        <a:t>          223 206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r" fontAlgn="b"/>
                      <a:r>
                        <a:rPr lang="en-ZA" sz="1000" b="0" i="0" u="none" strike="noStrike" dirty="0">
                          <a:solidFill>
                            <a:srgbClr val="000000"/>
                          </a:solidFill>
                          <a:effectLst/>
                          <a:latin typeface="Calibri" panose="020F0502020204030204" pitchFamily="34" charset="0"/>
                        </a:rPr>
                        <a:t>            83 247 </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r" fontAlgn="b"/>
                      <a:r>
                        <a:rPr lang="en-ZA" sz="1000" b="0" i="0" u="none" strike="noStrike" dirty="0">
                          <a:solidFill>
                            <a:srgbClr val="000000"/>
                          </a:solidFill>
                          <a:effectLst/>
                          <a:latin typeface="Calibri" panose="020F0502020204030204" pitchFamily="34" charset="0"/>
                        </a:rPr>
                        <a:t>            79 854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r" fontAlgn="b"/>
                      <a:r>
                        <a:rPr lang="en-ZA" sz="1000" b="0" i="0" u="none" strike="noStrike" dirty="0">
                          <a:solidFill>
                            <a:srgbClr val="000000"/>
                          </a:solidFill>
                          <a:effectLst/>
                          <a:latin typeface="Calibri" panose="020F0502020204030204" pitchFamily="34" charset="0"/>
                        </a:rPr>
                        <a:t>              3 393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FFFF"/>
                    </a:solidFill>
                  </a:tcPr>
                </a:tc>
                <a:extLst>
                  <a:ext uri="{0D108BD9-81ED-4DB2-BD59-A6C34878D82A}">
                    <a16:rowId xmlns:a16="http://schemas.microsoft.com/office/drawing/2014/main" val="2571449171"/>
                  </a:ext>
                </a:extLst>
              </a:tr>
              <a:tr h="268760">
                <a:tc>
                  <a:txBody>
                    <a:bodyPr/>
                    <a:lstStyle/>
                    <a:p>
                      <a:pPr algn="l" fontAlgn="t"/>
                      <a:r>
                        <a:rPr lang="en-ZA" sz="1000" b="0" i="0" u="none" strike="noStrike" dirty="0">
                          <a:solidFill>
                            <a:srgbClr val="000000"/>
                          </a:solidFill>
                          <a:effectLst/>
                          <a:latin typeface="Calibri" panose="020F0502020204030204" pitchFamily="34" charset="0"/>
                        </a:rPr>
                        <a:t>Goods and services</a:t>
                      </a:r>
                    </a:p>
                  </a:txBody>
                  <a:tcPr marL="100013" marR="0" marT="0" marB="0">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b"/>
                      <a:r>
                        <a:rPr lang="en-ZA" sz="1000" b="0" i="0" u="none" strike="noStrike" dirty="0">
                          <a:solidFill>
                            <a:srgbClr val="000000"/>
                          </a:solidFill>
                          <a:effectLst/>
                          <a:latin typeface="Calibri" panose="020F0502020204030204" pitchFamily="34" charset="0"/>
                        </a:rPr>
                        <a:t>          140 009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000" b="0" i="0" u="none" strike="noStrike" dirty="0">
                          <a:solidFill>
                            <a:srgbClr val="000000"/>
                          </a:solidFill>
                          <a:effectLst/>
                          <a:latin typeface="Calibri" panose="020F0502020204030204" pitchFamily="34" charset="0"/>
                        </a:rPr>
                        <a:t>            73 122 </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000" b="0" i="0" u="none" strike="noStrike" dirty="0">
                          <a:solidFill>
                            <a:srgbClr val="000000"/>
                          </a:solidFill>
                          <a:effectLst/>
                          <a:latin typeface="Calibri" panose="020F0502020204030204" pitchFamily="34" charset="0"/>
                        </a:rPr>
                        <a:t>          143 496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000" b="0" i="0" u="none" strike="noStrike" dirty="0">
                          <a:solidFill>
                            <a:srgbClr val="000000"/>
                          </a:solidFill>
                          <a:effectLst/>
                          <a:latin typeface="Calibri" panose="020F0502020204030204" pitchFamily="34" charset="0"/>
                        </a:rPr>
                        <a:t>          (70 375)</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174833144"/>
                  </a:ext>
                </a:extLst>
              </a:tr>
              <a:tr h="268760">
                <a:tc>
                  <a:txBody>
                    <a:bodyPr/>
                    <a:lstStyle/>
                    <a:p>
                      <a:pPr algn="l" fontAlgn="t"/>
                      <a:r>
                        <a:rPr lang="en-ZA" sz="1000" b="1" i="0" u="none" strike="noStrike" dirty="0">
                          <a:solidFill>
                            <a:srgbClr val="000000"/>
                          </a:solidFill>
                          <a:effectLst/>
                          <a:latin typeface="Calibri" panose="020F0502020204030204" pitchFamily="34" charset="0"/>
                        </a:rPr>
                        <a:t> Total payments </a:t>
                      </a:r>
                    </a:p>
                  </a:txBody>
                  <a:tcPr marL="0" marR="0" marT="0"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dirty="0">
                          <a:solidFill>
                            <a:srgbClr val="000000"/>
                          </a:solidFill>
                          <a:effectLst/>
                          <a:latin typeface="Calibri" panose="020F0502020204030204" pitchFamily="34" charset="0"/>
                        </a:rPr>
                        <a:t>          363 215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000" b="1" i="0" u="none" strike="noStrike" dirty="0">
                          <a:solidFill>
                            <a:srgbClr val="000000"/>
                          </a:solidFill>
                          <a:effectLst/>
                          <a:latin typeface="Calibri" panose="020F0502020204030204" pitchFamily="34" charset="0"/>
                        </a:rPr>
                        <a:t>          156 368 </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000" b="1" i="0" u="none" strike="noStrike" dirty="0">
                          <a:solidFill>
                            <a:srgbClr val="000000"/>
                          </a:solidFill>
                          <a:effectLst/>
                          <a:latin typeface="Calibri" panose="020F0502020204030204" pitchFamily="34" charset="0"/>
                        </a:rPr>
                        <a:t>          223 350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000" b="1" i="0" u="none" strike="noStrike" dirty="0">
                          <a:solidFill>
                            <a:srgbClr val="000000"/>
                          </a:solidFill>
                          <a:effectLst/>
                          <a:latin typeface="Calibri" panose="020F0502020204030204" pitchFamily="34" charset="0"/>
                        </a:rPr>
                        <a:t>          (66 982)</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86718681"/>
                  </a:ext>
                </a:extLst>
              </a:tr>
              <a:tr h="276305">
                <a:tc>
                  <a:txBody>
                    <a:bodyPr/>
                    <a:lstStyle/>
                    <a:p>
                      <a:pPr algn="l" fontAlgn="t"/>
                      <a:r>
                        <a:rPr lang="en-ZA" sz="1000" b="1" i="0" u="none" strike="noStrike" dirty="0">
                          <a:solidFill>
                            <a:srgbClr val="000000"/>
                          </a:solidFill>
                          <a:effectLst/>
                          <a:latin typeface="Calibri" panose="020F0502020204030204" pitchFamily="34" charset="0"/>
                        </a:rPr>
                        <a:t> Surplus/deficit </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tc>
                  <a:txBody>
                    <a:bodyPr/>
                    <a:lstStyle/>
                    <a:p>
                      <a:pPr algn="r" fontAlgn="b"/>
                      <a:r>
                        <a:rPr lang="en-ZA" sz="1000" b="1" i="0" u="none" strike="noStrike" dirty="0">
                          <a:solidFill>
                            <a:srgbClr val="000000"/>
                          </a:solidFill>
                          <a:effectLst/>
                          <a:latin typeface="Calibri" panose="020F0502020204030204" pitchFamily="34" charset="0"/>
                        </a:rPr>
                        <a:t>             (2 301)</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tc>
                  <a:txBody>
                    <a:bodyPr/>
                    <a:lstStyle/>
                    <a:p>
                      <a:pPr algn="r" fontAlgn="b"/>
                      <a:r>
                        <a:rPr lang="en-ZA" sz="1000" b="1" i="0" u="none" strike="noStrike" dirty="0">
                          <a:solidFill>
                            <a:srgbClr val="000000"/>
                          </a:solidFill>
                          <a:effectLst/>
                          <a:latin typeface="Calibri" panose="020F0502020204030204" pitchFamily="34" charset="0"/>
                        </a:rPr>
                        <a:t>             (4 036)</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tc>
                  <a:txBody>
                    <a:bodyPr/>
                    <a:lstStyle/>
                    <a:p>
                      <a:pPr algn="r" fontAlgn="b"/>
                      <a:r>
                        <a:rPr lang="en-ZA" sz="1000" b="1" i="0" u="none" strike="noStrike" dirty="0">
                          <a:solidFill>
                            <a:srgbClr val="000000"/>
                          </a:solidFill>
                          <a:effectLst/>
                          <a:latin typeface="Calibri" panose="020F0502020204030204" pitchFamily="34" charset="0"/>
                        </a:rPr>
                        <a:t>            95 416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tc>
                  <a:txBody>
                    <a:bodyPr/>
                    <a:lstStyle/>
                    <a:p>
                      <a:pPr algn="r" fontAlgn="b"/>
                      <a:r>
                        <a:rPr lang="en-ZA" sz="1000" b="1" i="0" u="none" strike="noStrike" dirty="0">
                          <a:solidFill>
                            <a:srgbClr val="000000"/>
                          </a:solidFill>
                          <a:effectLst/>
                          <a:latin typeface="Calibri" panose="020F0502020204030204" pitchFamily="34" charset="0"/>
                        </a:rPr>
                        <a:t>          (99 453)</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extLst>
                  <a:ext uri="{0D108BD9-81ED-4DB2-BD59-A6C34878D82A}">
                    <a16:rowId xmlns:a16="http://schemas.microsoft.com/office/drawing/2014/main" val="1433057816"/>
                  </a:ext>
                </a:extLst>
              </a:tr>
            </a:tbl>
          </a:graphicData>
        </a:graphic>
      </p:graphicFrame>
    </p:spTree>
    <p:extLst>
      <p:ext uri="{BB962C8B-B14F-4D97-AF65-F5344CB8AC3E}">
        <p14:creationId xmlns:p14="http://schemas.microsoft.com/office/powerpoint/2010/main" val="4236051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NATIONAL EMPOWERMENT FUND</a:t>
            </a:r>
          </a:p>
        </p:txBody>
      </p:sp>
      <p:sp>
        <p:nvSpPr>
          <p:cNvPr id="3" name="Content Placeholder 2"/>
          <p:cNvSpPr>
            <a:spLocks noGrp="1"/>
          </p:cNvSpPr>
          <p:nvPr>
            <p:ph idx="1"/>
          </p:nvPr>
        </p:nvSpPr>
        <p:spPr/>
        <p:txBody>
          <a:bodyPr>
            <a:noAutofit/>
          </a:bodyPr>
          <a:lstStyle/>
          <a:p>
            <a:pPr algn="just"/>
            <a:r>
              <a:rPr lang="en-US" sz="1700" dirty="0">
                <a:cs typeface="Arial" panose="020B0604020202020204" pitchFamily="34" charset="0"/>
              </a:rPr>
              <a:t>The National Empowerment Fund derives its revenue from interest from loans, rent on land and other receipts. Revenue collected during the period under review was R166.4 million higher than projected due to: </a:t>
            </a:r>
          </a:p>
          <a:p>
            <a:pPr marL="358775" lvl="1" indent="-179388" algn="just">
              <a:buFont typeface="Calibri" panose="020F0502020204030204" pitchFamily="34" charset="0"/>
              <a:buChar char="‒"/>
            </a:pPr>
            <a:r>
              <a:rPr lang="en-US" sz="1700" dirty="0">
                <a:cs typeface="Arial" panose="020B0604020202020204" pitchFamily="34" charset="0"/>
              </a:rPr>
              <a:t>Interest received from cash surplus was higher than budget due to the funds received in 2022 financial year which were not disbursed as budgeted, which resulted in an increased cash in the bank and interest received</a:t>
            </a:r>
          </a:p>
          <a:p>
            <a:pPr marL="358775" lvl="1" indent="-179388" algn="just">
              <a:buFont typeface="Calibri" panose="020F0502020204030204" pitchFamily="34" charset="0"/>
              <a:buChar char="‒"/>
            </a:pPr>
            <a:r>
              <a:rPr lang="en-US" sz="1700" dirty="0">
                <a:cs typeface="Arial" panose="020B0604020202020204" pitchFamily="34" charset="0"/>
              </a:rPr>
              <a:t>The revenue from non-exchange was R146 million and has been contributed mainly by revenue from conditional grants received from the department; particularly for the Economic Recovery and Women Empowerment Fund</a:t>
            </a:r>
          </a:p>
          <a:p>
            <a:pPr algn="just"/>
            <a:r>
              <a:rPr lang="en-US" sz="1700" dirty="0">
                <a:cs typeface="Arial" panose="020B0604020202020204" pitchFamily="34" charset="0"/>
              </a:rPr>
              <a:t>Spending was R67 million higher than projected due to:</a:t>
            </a:r>
          </a:p>
          <a:p>
            <a:pPr marL="358775" lvl="1" indent="-179388" algn="just">
              <a:buFont typeface="Calibri" panose="020F0502020204030204" pitchFamily="34" charset="0"/>
              <a:buChar char="‒"/>
            </a:pPr>
            <a:r>
              <a:rPr lang="en-US" sz="1700" dirty="0">
                <a:cs typeface="Arial" panose="020B0604020202020204" pitchFamily="34" charset="0"/>
              </a:rPr>
              <a:t>Impairment charges and unbudgeted social benefit.  </a:t>
            </a:r>
          </a:p>
          <a:p>
            <a:pPr marL="358775" lvl="1" indent="-179388" algn="just">
              <a:buFont typeface="Calibri" panose="020F0502020204030204" pitchFamily="34" charset="0"/>
              <a:buChar char="‒"/>
            </a:pPr>
            <a:r>
              <a:rPr lang="en-US" sz="1700" dirty="0">
                <a:cs typeface="Arial" panose="020B0604020202020204" pitchFamily="34" charset="0"/>
              </a:rPr>
              <a:t>The accelerated impairment charges were due to hospitality  industry which has not recovered from the effects of Covid-19 pandemic effects resulting to an increase in the impairment. The transport industry has also been affected due to the increase in the fuel prices resulting in some clients not honoring their payment obligations. </a:t>
            </a:r>
          </a:p>
          <a:p>
            <a:pPr marL="358775" lvl="1" indent="-179388" algn="just">
              <a:buFont typeface="Calibri" panose="020F0502020204030204" pitchFamily="34" charset="0"/>
              <a:buChar char="‒"/>
            </a:pPr>
            <a:r>
              <a:rPr lang="en-US" sz="1700" dirty="0">
                <a:cs typeface="Arial" panose="020B0604020202020204" pitchFamily="34" charset="0"/>
              </a:rPr>
              <a:t>The social benefit is an accounting expenditure which cannot be budgeted for</a:t>
            </a:r>
          </a:p>
          <a:p>
            <a:endParaRPr lang="en-ZA" dirty="0"/>
          </a:p>
        </p:txBody>
      </p:sp>
    </p:spTree>
    <p:extLst>
      <p:ext uri="{BB962C8B-B14F-4D97-AF65-F5344CB8AC3E}">
        <p14:creationId xmlns:p14="http://schemas.microsoft.com/office/powerpoint/2010/main" val="3548617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NATIONAL HEALTH LABORATORY SERVICE</a:t>
            </a:r>
          </a:p>
        </p:txBody>
      </p:sp>
      <p:pic>
        <p:nvPicPr>
          <p:cNvPr id="4" name="Content Placeholder 4">
            <a:extLst>
              <a:ext uri="{FF2B5EF4-FFF2-40B4-BE49-F238E27FC236}">
                <a16:creationId xmlns:a16="http://schemas.microsoft.com/office/drawing/2014/main" id="{A8F53F7C-3304-70ED-54FB-56A746C13FE6}"/>
              </a:ext>
            </a:extLst>
          </p:cNvPr>
          <p:cNvPicPr>
            <a:picLocks noGrp="1" noChangeAspect="1"/>
          </p:cNvPicPr>
          <p:nvPr>
            <p:ph idx="1"/>
          </p:nvPr>
        </p:nvPicPr>
        <p:blipFill>
          <a:blip r:embed="rId2"/>
          <a:stretch>
            <a:fillRect/>
          </a:stretch>
        </p:blipFill>
        <p:spPr>
          <a:xfrm>
            <a:off x="407977" y="1397125"/>
            <a:ext cx="6952047" cy="4790622"/>
          </a:xfrm>
          <a:prstGeom prst="rect">
            <a:avLst/>
          </a:prstGeom>
        </p:spPr>
      </p:pic>
    </p:spTree>
    <p:extLst>
      <p:ext uri="{BB962C8B-B14F-4D97-AF65-F5344CB8AC3E}">
        <p14:creationId xmlns:p14="http://schemas.microsoft.com/office/powerpoint/2010/main" val="1499106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NATIONAL HEALTH LABORATORY SERVICE</a:t>
            </a:r>
          </a:p>
        </p:txBody>
      </p:sp>
      <p:sp>
        <p:nvSpPr>
          <p:cNvPr id="3" name="Content Placeholder 2"/>
          <p:cNvSpPr>
            <a:spLocks noGrp="1"/>
          </p:cNvSpPr>
          <p:nvPr>
            <p:ph idx="1"/>
          </p:nvPr>
        </p:nvSpPr>
        <p:spPr/>
        <p:txBody>
          <a:bodyPr>
            <a:noAutofit/>
          </a:bodyPr>
          <a:lstStyle/>
          <a:p>
            <a:pPr algn="just"/>
            <a:r>
              <a:rPr lang="en-GB" sz="1600" dirty="0"/>
              <a:t>NHLS realised a surplus of R1.8 billion as at the end of quarter 2 which results from R6.2 billion total receipts and R4.4 billion total payments. Receipts are above projections, by R409.6 million and payments are also below projections by R983.3 million.  </a:t>
            </a:r>
          </a:p>
          <a:p>
            <a:pPr marL="358775" lvl="1" indent="-179388" algn="just">
              <a:buFont typeface="Calibri" panose="020F0502020204030204" pitchFamily="34" charset="0"/>
              <a:buChar char="‒"/>
            </a:pPr>
            <a:r>
              <a:rPr lang="en-GB" sz="1600" dirty="0"/>
              <a:t>Receipts are higher than projected (R6.2 billion against a projection of R5.8 billion)  due to collection of previous quarters' billing (debtors) collected in the second quarter. </a:t>
            </a:r>
            <a:endParaRPr lang="en-GB" sz="1600" dirty="0">
              <a:cs typeface="Arial"/>
            </a:endParaRPr>
          </a:p>
          <a:p>
            <a:pPr marL="358775" lvl="1" indent="-179388" algn="just">
              <a:buFont typeface="Calibri" panose="020F0502020204030204" pitchFamily="34" charset="0"/>
              <a:buChar char="‒"/>
            </a:pPr>
            <a:r>
              <a:rPr lang="en-GB" sz="1600" dirty="0"/>
              <a:t>Goods and services spending lower than projected spending (R2.3 billion million paid against a projection of R3.2 billion) due expenditure for various items not paid, resulting in accruals. Expenditure has started to pick up in Q3 but is still lower than projections.</a:t>
            </a:r>
          </a:p>
          <a:p>
            <a:pPr marL="358775" lvl="1" indent="-179388" algn="just">
              <a:buFont typeface="Calibri" panose="020F0502020204030204" pitchFamily="34" charset="0"/>
              <a:buChar char="‒"/>
            </a:pPr>
            <a:r>
              <a:rPr lang="en-GB" sz="1600" dirty="0"/>
              <a:t>Compensation of employees was lower than the projection (R1.9 billion paid against a projection of R2.0 billion), The back-pay for salary increases for 2021/22 was projected to be paid in September but that did not take place and were instead paid in the third quarter.</a:t>
            </a:r>
          </a:p>
          <a:p>
            <a:pPr marL="358775" lvl="1" indent="-179388" algn="just">
              <a:buFont typeface="Calibri" panose="020F0502020204030204" pitchFamily="34" charset="0"/>
              <a:buChar char="‒"/>
            </a:pPr>
            <a:r>
              <a:rPr lang="en-GB" sz="1600" dirty="0">
                <a:cs typeface="Arial"/>
              </a:rPr>
              <a:t>Payment of machinery was higher than projections (R204.2 million spent against a projection of R125.5 million) due replacement of some of the old fleet of machinery in the second quarter.</a:t>
            </a:r>
            <a:endParaRPr lang="en-ZA" sz="1600" dirty="0"/>
          </a:p>
          <a:p>
            <a:endParaRPr lang="en-ZA" dirty="0"/>
          </a:p>
        </p:txBody>
      </p:sp>
    </p:spTree>
    <p:extLst>
      <p:ext uri="{BB962C8B-B14F-4D97-AF65-F5344CB8AC3E}">
        <p14:creationId xmlns:p14="http://schemas.microsoft.com/office/powerpoint/2010/main" val="2382028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NATIONAL RESEARCH FOUNDATION</a:t>
            </a:r>
          </a:p>
        </p:txBody>
      </p:sp>
      <p:pic>
        <p:nvPicPr>
          <p:cNvPr id="3" name="Content Placeholder 3">
            <a:extLst>
              <a:ext uri="{FF2B5EF4-FFF2-40B4-BE49-F238E27FC236}">
                <a16:creationId xmlns:a16="http://schemas.microsoft.com/office/drawing/2014/main" id="{38B42B0D-302E-4E04-E50E-23097617DB60}"/>
              </a:ext>
            </a:extLst>
          </p:cNvPr>
          <p:cNvPicPr>
            <a:picLocks noGrp="1" noChangeAspect="1"/>
          </p:cNvPicPr>
          <p:nvPr>
            <p:ph idx="1"/>
          </p:nvPr>
        </p:nvPicPr>
        <p:blipFill>
          <a:blip r:embed="rId2"/>
          <a:stretch>
            <a:fillRect/>
          </a:stretch>
        </p:blipFill>
        <p:spPr>
          <a:xfrm>
            <a:off x="385479" y="1350599"/>
            <a:ext cx="7948297" cy="5068129"/>
          </a:xfrm>
          <a:prstGeom prst="rect">
            <a:avLst/>
          </a:prstGeom>
        </p:spPr>
      </p:pic>
    </p:spTree>
    <p:extLst>
      <p:ext uri="{BB962C8B-B14F-4D97-AF65-F5344CB8AC3E}">
        <p14:creationId xmlns:p14="http://schemas.microsoft.com/office/powerpoint/2010/main" val="1681357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NATIONAL RESEARCH FOUNDATION</a:t>
            </a:r>
          </a:p>
        </p:txBody>
      </p:sp>
      <p:sp>
        <p:nvSpPr>
          <p:cNvPr id="3" name="Content Placeholder 2"/>
          <p:cNvSpPr>
            <a:spLocks noGrp="1"/>
          </p:cNvSpPr>
          <p:nvPr>
            <p:ph idx="1"/>
          </p:nvPr>
        </p:nvSpPr>
        <p:spPr/>
        <p:txBody>
          <a:bodyPr>
            <a:noAutofit/>
          </a:bodyPr>
          <a:lstStyle/>
          <a:p>
            <a:pPr marL="179388" lvl="0" indent="-179388" algn="just" fontAlgn="base">
              <a:spcBef>
                <a:spcPts val="300"/>
              </a:spcBef>
              <a:spcAft>
                <a:spcPts val="300"/>
              </a:spcAft>
              <a:defRPr/>
            </a:pPr>
            <a:r>
              <a:rPr lang="en-US" sz="1600" dirty="0">
                <a:solidFill>
                  <a:prstClr val="black"/>
                </a:solidFill>
              </a:rPr>
              <a:t>The National Research Foundation’s main source of revenue consists of the transfer payment from the Department of Science and Innovation and the remainder, “unclassified revenue” which includes contract revenue from other government departments and entities and interest received on funds invested</a:t>
            </a:r>
          </a:p>
          <a:p>
            <a:pPr marL="179388" lvl="0" indent="-179388" algn="just" fontAlgn="base">
              <a:spcBef>
                <a:spcPts val="300"/>
              </a:spcBef>
              <a:spcAft>
                <a:spcPts val="300"/>
              </a:spcAft>
              <a:defRPr/>
            </a:pPr>
            <a:r>
              <a:rPr lang="en-US" sz="1600" dirty="0">
                <a:solidFill>
                  <a:prstClr val="black"/>
                </a:solidFill>
              </a:rPr>
              <a:t>Revenue from transfers was projected at R4.7 billion for the financial year 2022/23.  </a:t>
            </a:r>
            <a:br>
              <a:rPr lang="en-US" sz="1600" dirty="0">
                <a:solidFill>
                  <a:prstClr val="black"/>
                </a:solidFill>
              </a:rPr>
            </a:br>
            <a:r>
              <a:rPr lang="en-US" sz="1600" dirty="0">
                <a:solidFill>
                  <a:prstClr val="black"/>
                </a:solidFill>
              </a:rPr>
              <a:t>R3 billion was received during the second quarter, this constitutes 81 per cent of the projected revenue and 63.8 per cent of the total projected revenue for the year. The entity received </a:t>
            </a:r>
            <a:r>
              <a:rPr lang="en-US" sz="1600" dirty="0" smtClean="0">
                <a:solidFill>
                  <a:prstClr val="black"/>
                </a:solidFill>
              </a:rPr>
              <a:t>R59.9 million </a:t>
            </a:r>
            <a:r>
              <a:rPr lang="en-US" sz="1600" dirty="0">
                <a:solidFill>
                  <a:prstClr val="black"/>
                </a:solidFill>
              </a:rPr>
              <a:t>in other revenue through the sale of goods and services and interest.</a:t>
            </a:r>
          </a:p>
          <a:p>
            <a:pPr marL="179388" lvl="0" indent="-179388" algn="just" fontAlgn="base">
              <a:spcBef>
                <a:spcPts val="300"/>
              </a:spcBef>
              <a:spcAft>
                <a:spcPts val="300"/>
              </a:spcAft>
              <a:defRPr/>
            </a:pPr>
            <a:r>
              <a:rPr lang="en-US" sz="1600" dirty="0">
                <a:solidFill>
                  <a:prstClr val="black"/>
                </a:solidFill>
              </a:rPr>
              <a:t>Goods and services at the end of quarter 2 was lower than projected by R1 billion of the projected spending of R1.6 billion. The entity spent R2.5 billion million against a projected budget of </a:t>
            </a:r>
            <a:r>
              <a:rPr lang="en-US" sz="1600" dirty="0" smtClean="0">
                <a:solidFill>
                  <a:prstClr val="black"/>
                </a:solidFill>
              </a:rPr>
              <a:t>R4.1 billion </a:t>
            </a:r>
            <a:r>
              <a:rPr lang="en-US" sz="1600" dirty="0">
                <a:solidFill>
                  <a:prstClr val="black"/>
                </a:solidFill>
              </a:rPr>
              <a:t>for quarter 2. This slow spending was attributed to lower spending on research grants provided to universities due to decreased research outputs. This was also in part due to a lower uptake of open call proposals for scientific research on health and energy. </a:t>
            </a:r>
          </a:p>
          <a:p>
            <a:endParaRPr lang="en-ZA" dirty="0"/>
          </a:p>
        </p:txBody>
      </p:sp>
    </p:spTree>
    <p:extLst>
      <p:ext uri="{BB962C8B-B14F-4D97-AF65-F5344CB8AC3E}">
        <p14:creationId xmlns:p14="http://schemas.microsoft.com/office/powerpoint/2010/main" val="36975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NATIONAL SKILLS FUND</a:t>
            </a:r>
          </a:p>
        </p:txBody>
      </p:sp>
      <p:pic>
        <p:nvPicPr>
          <p:cNvPr id="3" name="Picture 2">
            <a:extLst>
              <a:ext uri="{FF2B5EF4-FFF2-40B4-BE49-F238E27FC236}">
                <a16:creationId xmlns:a16="http://schemas.microsoft.com/office/drawing/2014/main" id="{A398FA77-B65F-2D38-2C48-6D7E050B8C96}"/>
              </a:ext>
            </a:extLst>
          </p:cNvPr>
          <p:cNvPicPr>
            <a:picLocks noChangeAspect="1"/>
          </p:cNvPicPr>
          <p:nvPr/>
        </p:nvPicPr>
        <p:blipFill>
          <a:blip r:embed="rId2"/>
          <a:stretch>
            <a:fillRect/>
          </a:stretch>
        </p:blipFill>
        <p:spPr>
          <a:xfrm>
            <a:off x="412375" y="1342015"/>
            <a:ext cx="7144870" cy="4968971"/>
          </a:xfrm>
          <a:prstGeom prst="rect">
            <a:avLst/>
          </a:prstGeom>
        </p:spPr>
      </p:pic>
    </p:spTree>
    <p:extLst>
      <p:ext uri="{BB962C8B-B14F-4D97-AF65-F5344CB8AC3E}">
        <p14:creationId xmlns:p14="http://schemas.microsoft.com/office/powerpoint/2010/main" val="745145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NATIONAL SKILLS FUND</a:t>
            </a:r>
          </a:p>
        </p:txBody>
      </p:sp>
      <p:sp>
        <p:nvSpPr>
          <p:cNvPr id="3" name="Content Placeholder 2"/>
          <p:cNvSpPr>
            <a:spLocks noGrp="1"/>
          </p:cNvSpPr>
          <p:nvPr>
            <p:ph idx="1"/>
          </p:nvPr>
        </p:nvSpPr>
        <p:spPr/>
        <p:txBody>
          <a:bodyPr>
            <a:noAutofit/>
          </a:bodyPr>
          <a:lstStyle/>
          <a:p>
            <a:pPr marL="177800" lvl="1" indent="-177800" algn="just">
              <a:spcBef>
                <a:spcPts val="300"/>
              </a:spcBef>
              <a:spcAft>
                <a:spcPts val="300"/>
              </a:spcAft>
              <a:buFont typeface="Arial" panose="020B0604020202020204" pitchFamily="34" charset="0"/>
              <a:buChar char="•"/>
            </a:pPr>
            <a:r>
              <a:rPr lang="en-GB" sz="1600" kern="0" dirty="0"/>
              <a:t>The National Skills Fund (NSF) receives income primarily from the Skills Development Levy (SDL), with other revenue generated from interest on investments. </a:t>
            </a:r>
          </a:p>
          <a:p>
            <a:pPr marL="177800" lvl="1" indent="-177800" algn="just">
              <a:spcBef>
                <a:spcPts val="300"/>
              </a:spcBef>
              <a:spcAft>
                <a:spcPts val="300"/>
              </a:spcAft>
              <a:buFont typeface="Arial" panose="020B0604020202020204" pitchFamily="34" charset="0"/>
              <a:buChar char="•"/>
            </a:pPr>
            <a:r>
              <a:rPr lang="en-GB" sz="1600" kern="0" dirty="0"/>
              <a:t>Total receipts was higher than projected by R156.1 million due to the higher than projected SDL collection by SARS and the increase in income from the entity’s investment portfolio with the Public Investment Corporation.</a:t>
            </a:r>
          </a:p>
          <a:p>
            <a:pPr marL="177800" lvl="1" indent="-177800" algn="just">
              <a:spcBef>
                <a:spcPts val="300"/>
              </a:spcBef>
              <a:spcAft>
                <a:spcPts val="300"/>
              </a:spcAft>
              <a:buFont typeface="Arial" panose="020B0604020202020204" pitchFamily="34" charset="0"/>
              <a:buChar char="•"/>
            </a:pPr>
            <a:r>
              <a:rPr lang="en-GB" sz="1600" kern="0" dirty="0"/>
              <a:t>Expenditure on compensation of employees is lower than projected by R4.9 million due to the slow filling of vacant posts due to the large number of applicants.  </a:t>
            </a:r>
          </a:p>
          <a:p>
            <a:pPr marL="177800" lvl="1" indent="-177800" algn="just">
              <a:spcBef>
                <a:spcPts val="300"/>
              </a:spcBef>
              <a:spcAft>
                <a:spcPts val="300"/>
              </a:spcAft>
              <a:buFont typeface="Arial" panose="020B0604020202020204" pitchFamily="34" charset="0"/>
              <a:buChar char="•"/>
            </a:pPr>
            <a:r>
              <a:rPr lang="en-GB" sz="1600" kern="0" dirty="0"/>
              <a:t>Spending on transfers and subsidies was lower than projected by R1.8 billion mainly due to administrative delays </a:t>
            </a:r>
            <a:r>
              <a:rPr lang="en-ZA" sz="1600" kern="0" dirty="0"/>
              <a:t>in the approval of new projects and first tranche payments to contractors. </a:t>
            </a:r>
          </a:p>
          <a:p>
            <a:pPr marL="177800" lvl="1" indent="-177800" algn="just">
              <a:spcBef>
                <a:spcPts val="300"/>
              </a:spcBef>
              <a:spcAft>
                <a:spcPts val="300"/>
              </a:spcAft>
              <a:buFont typeface="Arial" panose="020B0604020202020204" pitchFamily="34" charset="0"/>
              <a:buChar char="•"/>
            </a:pPr>
            <a:r>
              <a:rPr lang="en-GB" sz="1600" kern="0" dirty="0"/>
              <a:t>Payments for capital assets was lower than projected by R180.2 million as a result of delays in the payment of contractors due to the local municipality not providing bulk services to TVET infrastructure projects and the slow progress in procurement processes. </a:t>
            </a:r>
          </a:p>
          <a:p>
            <a:pPr marL="177800" lvl="1" indent="-177800" algn="just">
              <a:spcBef>
                <a:spcPts val="300"/>
              </a:spcBef>
              <a:spcAft>
                <a:spcPts val="300"/>
              </a:spcAft>
              <a:buFont typeface="Arial" panose="020B0604020202020204" pitchFamily="34" charset="0"/>
              <a:buChar char="•"/>
            </a:pPr>
            <a:r>
              <a:rPr lang="en-GB" sz="1600" kern="0" dirty="0"/>
              <a:t>The fund had a cash surplus of R1.6 billion due to</a:t>
            </a:r>
            <a:r>
              <a:rPr lang="en-ZA" sz="1600" kern="0" dirty="0"/>
              <a:t> the lower spending on transfers and subsidies and payments for capital assets.</a:t>
            </a:r>
            <a:endParaRPr lang="en-US" sz="1600" kern="0" dirty="0"/>
          </a:p>
          <a:p>
            <a:endParaRPr lang="en-ZA" dirty="0"/>
          </a:p>
        </p:txBody>
      </p:sp>
    </p:spTree>
    <p:extLst>
      <p:ext uri="{BB962C8B-B14F-4D97-AF65-F5344CB8AC3E}">
        <p14:creationId xmlns:p14="http://schemas.microsoft.com/office/powerpoint/2010/main" val="1634610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NATIONAL STUDENT FINANCIAL AID SCHEME</a:t>
            </a:r>
          </a:p>
        </p:txBody>
      </p:sp>
      <p:pic>
        <p:nvPicPr>
          <p:cNvPr id="4" name="Content Placeholder 5">
            <a:extLst>
              <a:ext uri="{FF2B5EF4-FFF2-40B4-BE49-F238E27FC236}">
                <a16:creationId xmlns:a16="http://schemas.microsoft.com/office/drawing/2014/main" id="{C0E422E2-6C89-1CE3-C9EC-FD9BE95B6260}"/>
              </a:ext>
            </a:extLst>
          </p:cNvPr>
          <p:cNvPicPr>
            <a:picLocks noGrp="1" noChangeAspect="1"/>
          </p:cNvPicPr>
          <p:nvPr>
            <p:ph idx="1"/>
          </p:nvPr>
        </p:nvPicPr>
        <p:blipFill>
          <a:blip r:embed="rId2"/>
          <a:stretch>
            <a:fillRect/>
          </a:stretch>
        </p:blipFill>
        <p:spPr>
          <a:xfrm>
            <a:off x="450693" y="1344706"/>
            <a:ext cx="5779777" cy="5207776"/>
          </a:xfrm>
          <a:prstGeom prst="rect">
            <a:avLst/>
          </a:prstGeom>
        </p:spPr>
      </p:pic>
    </p:spTree>
    <p:extLst>
      <p:ext uri="{BB962C8B-B14F-4D97-AF65-F5344CB8AC3E}">
        <p14:creationId xmlns:p14="http://schemas.microsoft.com/office/powerpoint/2010/main" val="1770525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NATIONAL STUDENT FINANCIAL AID SCHEME</a:t>
            </a:r>
          </a:p>
        </p:txBody>
      </p:sp>
      <p:sp>
        <p:nvSpPr>
          <p:cNvPr id="3" name="Content Placeholder 2"/>
          <p:cNvSpPr>
            <a:spLocks noGrp="1"/>
          </p:cNvSpPr>
          <p:nvPr>
            <p:ph idx="1"/>
          </p:nvPr>
        </p:nvSpPr>
        <p:spPr>
          <a:xfrm>
            <a:off x="288099" y="1547724"/>
            <a:ext cx="8536487" cy="4821665"/>
          </a:xfrm>
        </p:spPr>
        <p:txBody>
          <a:bodyPr>
            <a:noAutofit/>
          </a:bodyPr>
          <a:lstStyle/>
          <a:p>
            <a:pPr algn="just">
              <a:spcBef>
                <a:spcPts val="300"/>
              </a:spcBef>
              <a:spcAft>
                <a:spcPts val="300"/>
              </a:spcAft>
            </a:pPr>
            <a:r>
              <a:rPr lang="en-GB" sz="1600" kern="0" dirty="0">
                <a:cs typeface="Arial" panose="020B0604020202020204" pitchFamily="34" charset="0"/>
              </a:rPr>
              <a:t>The Scheme’s main source of revenue is transfers from the Department of Higher Education and Training for student bursaries and the administration fees charged for bursaries administered on behalf of other government institutions.</a:t>
            </a:r>
          </a:p>
          <a:p>
            <a:pPr algn="just">
              <a:spcBef>
                <a:spcPts val="300"/>
              </a:spcBef>
              <a:spcAft>
                <a:spcPts val="300"/>
              </a:spcAft>
            </a:pPr>
            <a:r>
              <a:rPr lang="en-US" sz="1600" kern="0" dirty="0">
                <a:cs typeface="Arial" panose="020B0604020202020204" pitchFamily="34" charset="0"/>
              </a:rPr>
              <a:t>Total receipts was lower than projected by R65.7 million mainly due to t</a:t>
            </a:r>
            <a:r>
              <a:rPr lang="en-ZA" sz="1600" kern="0" dirty="0">
                <a:cs typeface="Arial" panose="020B0604020202020204" pitchFamily="34" charset="0"/>
              </a:rPr>
              <a:t>he </a:t>
            </a:r>
            <a:r>
              <a:rPr lang="en-US" sz="1600" kern="0" dirty="0">
                <a:cs typeface="Arial" panose="020B0604020202020204" pitchFamily="34" charset="0"/>
              </a:rPr>
              <a:t>delay in the </a:t>
            </a:r>
            <a:r>
              <a:rPr lang="en-US" sz="1600" kern="0" dirty="0" err="1">
                <a:cs typeface="Arial" panose="020B0604020202020204" pitchFamily="34" charset="0"/>
              </a:rPr>
              <a:t>finalisation</a:t>
            </a:r>
            <a:r>
              <a:rPr lang="en-US" sz="1600" kern="0" dirty="0">
                <a:cs typeface="Arial" panose="020B0604020202020204" pitchFamily="34" charset="0"/>
              </a:rPr>
              <a:t> of the new funding MOU with the National Skills Fund and the receipt of the corresponding funding and administration fees.</a:t>
            </a:r>
            <a:endParaRPr lang="en-ZA" sz="1600" kern="0" dirty="0">
              <a:cs typeface="Arial" panose="020B0604020202020204" pitchFamily="34" charset="0"/>
            </a:endParaRPr>
          </a:p>
          <a:p>
            <a:pPr algn="just">
              <a:spcBef>
                <a:spcPts val="300"/>
              </a:spcBef>
              <a:spcAft>
                <a:spcPts val="300"/>
              </a:spcAft>
            </a:pPr>
            <a:r>
              <a:rPr lang="en-US" sz="1600" kern="0" dirty="0">
                <a:cs typeface="Arial" panose="020B0604020202020204" pitchFamily="34" charset="0"/>
              </a:rPr>
              <a:t>Repayments and other receipts is higher than anticipated by R248.3 million due to receiving higher than anticipated student fee account credits from institutions. Walter Sisulu University and the University of Cape Town repaid over R100 million each while other institutions contributed smaller amounts.</a:t>
            </a:r>
          </a:p>
          <a:p>
            <a:pPr algn="just">
              <a:spcBef>
                <a:spcPts val="300"/>
              </a:spcBef>
              <a:spcAft>
                <a:spcPts val="300"/>
              </a:spcAft>
            </a:pPr>
            <a:r>
              <a:rPr lang="en-ZA" sz="1600" kern="0" dirty="0">
                <a:cs typeface="Arial" panose="020B0604020202020204" pitchFamily="34" charset="0"/>
              </a:rPr>
              <a:t>Compensation of employees is lower than anticipated by R6.9 million due to delays in filling vacant posts mainly due to the high number of applications received. </a:t>
            </a:r>
          </a:p>
          <a:p>
            <a:pPr algn="just">
              <a:spcBef>
                <a:spcPts val="300"/>
              </a:spcBef>
              <a:spcAft>
                <a:spcPts val="300"/>
              </a:spcAft>
            </a:pPr>
            <a:r>
              <a:rPr lang="en-ZA" sz="1600" kern="0" dirty="0">
                <a:cs typeface="Arial" panose="020B0604020202020204" pitchFamily="34" charset="0"/>
              </a:rPr>
              <a:t>Goods and services spending is lower than anticipated by R24.6 million due to the </a:t>
            </a:r>
            <a:r>
              <a:rPr lang="en-US" sz="1600" kern="0" dirty="0">
                <a:cs typeface="Arial" panose="020B0604020202020204" pitchFamily="34" charset="0"/>
              </a:rPr>
              <a:t>remedial action still currently being implemented to correct data issues previously identified with the files sent to the External Debt Collectors (EDCs). This has resulted in lower commission payable to the EDCs. </a:t>
            </a:r>
            <a:r>
              <a:rPr lang="en-ZA" sz="1600" kern="0" dirty="0">
                <a:cs typeface="Arial" panose="020B0604020202020204" pitchFamily="34" charset="0"/>
              </a:rPr>
              <a:t> </a:t>
            </a:r>
          </a:p>
          <a:p>
            <a:pPr algn="just">
              <a:spcBef>
                <a:spcPts val="300"/>
              </a:spcBef>
              <a:spcAft>
                <a:spcPts val="300"/>
              </a:spcAft>
            </a:pPr>
            <a:r>
              <a:rPr lang="en-GB" sz="1600" kern="0" dirty="0">
                <a:cs typeface="Arial" panose="020B0604020202020204" pitchFamily="34" charset="0"/>
              </a:rPr>
              <a:t>The spending on transfers and subsidies was higher than expected </a:t>
            </a:r>
            <a:r>
              <a:rPr lang="en-ZA" sz="1600" kern="0" dirty="0">
                <a:cs typeface="Arial" panose="020B0604020202020204" pitchFamily="34" charset="0"/>
              </a:rPr>
              <a:t>by R8.7 billion due to receiving bursary claims from the institutions earlier than usual, as NSFAS pays within 30 days of finalising claims received</a:t>
            </a:r>
            <a:r>
              <a:rPr lang="en-GB" sz="1600" kern="0" dirty="0">
                <a:cs typeface="Arial" panose="020B0604020202020204" pitchFamily="34" charset="0"/>
              </a:rPr>
              <a:t>.</a:t>
            </a:r>
          </a:p>
          <a:p>
            <a:pPr algn="just">
              <a:spcBef>
                <a:spcPts val="300"/>
              </a:spcBef>
              <a:spcAft>
                <a:spcPts val="300"/>
              </a:spcAft>
            </a:pPr>
            <a:r>
              <a:rPr lang="en-ZA" sz="1600" kern="0" dirty="0">
                <a:cs typeface="Arial" panose="020B0604020202020204" pitchFamily="34" charset="0"/>
              </a:rPr>
              <a:t>NSFAS had a cash surplus of R4.3 billion </a:t>
            </a:r>
            <a:r>
              <a:rPr lang="en-US" sz="1600" kern="0" dirty="0">
                <a:cs typeface="Arial" panose="020B0604020202020204" pitchFamily="34" charset="0"/>
              </a:rPr>
              <a:t>which is lower than projected by R8.8 billion as result of higher than projected payment of claims for student bursaries.</a:t>
            </a:r>
            <a:endParaRPr lang="en-ZA" sz="1600" kern="0" dirty="0">
              <a:cs typeface="Arial" panose="020B0604020202020204" pitchFamily="34" charset="0"/>
            </a:endParaRPr>
          </a:p>
          <a:p>
            <a:endParaRPr lang="en-ZA" dirty="0"/>
          </a:p>
        </p:txBody>
      </p:sp>
    </p:spTree>
    <p:extLst>
      <p:ext uri="{BB962C8B-B14F-4D97-AF65-F5344CB8AC3E}">
        <p14:creationId xmlns:p14="http://schemas.microsoft.com/office/powerpoint/2010/main" val="3363355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t>
            </a:r>
          </a:p>
        </p:txBody>
      </p:sp>
      <p:sp>
        <p:nvSpPr>
          <p:cNvPr id="3" name="Content Placeholder 2"/>
          <p:cNvSpPr>
            <a:spLocks noGrp="1"/>
          </p:cNvSpPr>
          <p:nvPr>
            <p:ph idx="1"/>
          </p:nvPr>
        </p:nvSpPr>
        <p:spPr>
          <a:xfrm>
            <a:off x="288099" y="1571203"/>
            <a:ext cx="8536487" cy="4821665"/>
          </a:xfrm>
        </p:spPr>
        <p:txBody>
          <a:bodyPr>
            <a:normAutofit/>
          </a:bodyPr>
          <a:lstStyle/>
          <a:p>
            <a:pPr marL="0" indent="0">
              <a:lnSpc>
                <a:spcPct val="100000"/>
              </a:lnSpc>
              <a:spcBef>
                <a:spcPts val="600"/>
              </a:spcBef>
              <a:spcAft>
                <a:spcPts val="600"/>
              </a:spcAft>
              <a:buNone/>
            </a:pPr>
            <a:r>
              <a:rPr lang="en-ZA" sz="1800" b="1" dirty="0">
                <a:cs typeface="Arial" panose="020B0604020202020204" pitchFamily="34" charset="0"/>
              </a:rPr>
              <a:t>Types of public entities and what Public Finance reports on </a:t>
            </a:r>
          </a:p>
          <a:p>
            <a:pPr marL="177800" indent="-177800">
              <a:lnSpc>
                <a:spcPct val="100000"/>
              </a:lnSpc>
              <a:spcBef>
                <a:spcPts val="600"/>
              </a:spcBef>
              <a:spcAft>
                <a:spcPts val="600"/>
              </a:spcAft>
            </a:pPr>
            <a:r>
              <a:rPr lang="en-ZA" sz="1800" dirty="0">
                <a:cs typeface="Arial" panose="020B0604020202020204" pitchFamily="34" charset="0"/>
              </a:rPr>
              <a:t>Schedule 1: Constitutional institutions e.g. Public Protector</a:t>
            </a:r>
          </a:p>
          <a:p>
            <a:pPr marL="177800" indent="-177800">
              <a:lnSpc>
                <a:spcPct val="100000"/>
              </a:lnSpc>
              <a:spcBef>
                <a:spcPts val="600"/>
              </a:spcBef>
              <a:spcAft>
                <a:spcPts val="600"/>
              </a:spcAft>
            </a:pPr>
            <a:r>
              <a:rPr lang="en-ZA" sz="1800" dirty="0">
                <a:cs typeface="Arial" panose="020B0604020202020204" pitchFamily="34" charset="0"/>
              </a:rPr>
              <a:t>Schedule 2: Major public entities e.g. ESKOM</a:t>
            </a:r>
          </a:p>
          <a:p>
            <a:pPr marL="177800" indent="-177800">
              <a:lnSpc>
                <a:spcPct val="100000"/>
              </a:lnSpc>
              <a:spcBef>
                <a:spcPts val="600"/>
              </a:spcBef>
              <a:spcAft>
                <a:spcPts val="600"/>
              </a:spcAft>
            </a:pPr>
            <a:r>
              <a:rPr lang="en-ZA" sz="1800" dirty="0">
                <a:cs typeface="Arial" panose="020B0604020202020204" pitchFamily="34" charset="0"/>
              </a:rPr>
              <a:t>Schedule 3</a:t>
            </a:r>
          </a:p>
          <a:p>
            <a:pPr marL="355600" lvl="1" indent="-177800">
              <a:lnSpc>
                <a:spcPct val="100000"/>
              </a:lnSpc>
              <a:spcBef>
                <a:spcPts val="600"/>
              </a:spcBef>
              <a:spcAft>
                <a:spcPts val="600"/>
              </a:spcAft>
            </a:pPr>
            <a:r>
              <a:rPr lang="en-ZA" dirty="0">
                <a:cs typeface="Arial" panose="020B0604020202020204" pitchFamily="34" charset="0"/>
              </a:rPr>
              <a:t>Part A: National government public entities e.g. Iziko Museums</a:t>
            </a:r>
          </a:p>
          <a:p>
            <a:pPr marL="355600" lvl="1" indent="-177800">
              <a:lnSpc>
                <a:spcPct val="100000"/>
              </a:lnSpc>
              <a:spcBef>
                <a:spcPts val="600"/>
              </a:spcBef>
              <a:spcAft>
                <a:spcPts val="600"/>
              </a:spcAft>
            </a:pPr>
            <a:r>
              <a:rPr lang="en-ZA" dirty="0">
                <a:cs typeface="Arial" panose="020B0604020202020204" pitchFamily="34" charset="0"/>
              </a:rPr>
              <a:t>Part B: National government business enterprises e.g. PRASA</a:t>
            </a:r>
          </a:p>
          <a:p>
            <a:pPr marL="355600" lvl="1" indent="-177800">
              <a:lnSpc>
                <a:spcPct val="100000"/>
              </a:lnSpc>
              <a:spcBef>
                <a:spcPts val="600"/>
              </a:spcBef>
              <a:spcAft>
                <a:spcPts val="600"/>
              </a:spcAft>
            </a:pPr>
            <a:r>
              <a:rPr lang="en-ZA" dirty="0">
                <a:cs typeface="Arial" panose="020B0604020202020204" pitchFamily="34" charset="0"/>
              </a:rPr>
              <a:t>Part C: Provincial public entities e.g. EC Parks &amp; Tourism Agency</a:t>
            </a:r>
          </a:p>
          <a:p>
            <a:pPr marL="355600" lvl="1" indent="-177800">
              <a:lnSpc>
                <a:spcPct val="100000"/>
              </a:lnSpc>
              <a:spcBef>
                <a:spcPts val="600"/>
              </a:spcBef>
              <a:spcAft>
                <a:spcPts val="600"/>
              </a:spcAft>
            </a:pPr>
            <a:r>
              <a:rPr lang="en-ZA" dirty="0">
                <a:cs typeface="Arial" panose="020B0604020202020204" pitchFamily="34" charset="0"/>
              </a:rPr>
              <a:t>Part D: Provincial business enterprises e.g. Ithala Development Finance Corporation</a:t>
            </a:r>
          </a:p>
        </p:txBody>
      </p:sp>
    </p:spTree>
    <p:extLst>
      <p:ext uri="{BB962C8B-B14F-4D97-AF65-F5344CB8AC3E}">
        <p14:creationId xmlns:p14="http://schemas.microsoft.com/office/powerpoint/2010/main" val="139561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PASSENGER RAIL AGENCY OF </a:t>
            </a:r>
            <a:br>
              <a:rPr lang="en-ZA" dirty="0"/>
            </a:br>
            <a:r>
              <a:rPr lang="en-ZA" dirty="0"/>
              <a:t>SOUTH AFRICA</a:t>
            </a:r>
          </a:p>
        </p:txBody>
      </p:sp>
      <p:pic>
        <p:nvPicPr>
          <p:cNvPr id="3" name="Picture 2">
            <a:extLst>
              <a:ext uri="{FF2B5EF4-FFF2-40B4-BE49-F238E27FC236}">
                <a16:creationId xmlns:a16="http://schemas.microsoft.com/office/drawing/2014/main" id="{0D0603EF-1469-54BB-A550-6B1C08159799}"/>
              </a:ext>
            </a:extLst>
          </p:cNvPr>
          <p:cNvPicPr>
            <a:picLocks noChangeAspect="1"/>
          </p:cNvPicPr>
          <p:nvPr/>
        </p:nvPicPr>
        <p:blipFill>
          <a:blip r:embed="rId2"/>
          <a:stretch>
            <a:fillRect/>
          </a:stretch>
        </p:blipFill>
        <p:spPr>
          <a:xfrm>
            <a:off x="421341" y="1565753"/>
            <a:ext cx="7675261" cy="5028564"/>
          </a:xfrm>
          <a:prstGeom prst="rect">
            <a:avLst/>
          </a:prstGeom>
        </p:spPr>
      </p:pic>
    </p:spTree>
    <p:extLst>
      <p:ext uri="{BB962C8B-B14F-4D97-AF65-F5344CB8AC3E}">
        <p14:creationId xmlns:p14="http://schemas.microsoft.com/office/powerpoint/2010/main" val="2246376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PASSENGER RAIL AGENCY OF </a:t>
            </a:r>
            <a:br>
              <a:rPr lang="en-ZA" dirty="0"/>
            </a:br>
            <a:r>
              <a:rPr lang="en-ZA" dirty="0"/>
              <a:t>SOUTH AFRICA</a:t>
            </a:r>
          </a:p>
        </p:txBody>
      </p:sp>
      <p:sp>
        <p:nvSpPr>
          <p:cNvPr id="3" name="Content Placeholder 2"/>
          <p:cNvSpPr>
            <a:spLocks noGrp="1"/>
          </p:cNvSpPr>
          <p:nvPr>
            <p:ph idx="1"/>
          </p:nvPr>
        </p:nvSpPr>
        <p:spPr/>
        <p:txBody>
          <a:bodyPr>
            <a:noAutofit/>
          </a:bodyPr>
          <a:lstStyle/>
          <a:p>
            <a:pPr algn="just">
              <a:spcBef>
                <a:spcPts val="300"/>
              </a:spcBef>
              <a:spcAft>
                <a:spcPts val="300"/>
              </a:spcAft>
            </a:pPr>
            <a:r>
              <a:rPr lang="en-ZA" sz="1600" dirty="0"/>
              <a:t>PRASA generates its revenue from the sale of train and bus tickets, rental income from property leasing and transfers from the National Department of Transport. Fare revenue has failed to recover as ridership has not materialised as projected and is worsened by the entity’s inability to accelerate the rollout of its capital programme to bring trains to service.  </a:t>
            </a:r>
          </a:p>
          <a:p>
            <a:pPr algn="just">
              <a:spcBef>
                <a:spcPts val="300"/>
              </a:spcBef>
              <a:spcAft>
                <a:spcPts val="300"/>
              </a:spcAft>
            </a:pPr>
            <a:r>
              <a:rPr lang="en-ZA" sz="1600" b="1" dirty="0"/>
              <a:t>Total receipts of R11.11 billion exceeded the projection for the quarter by R106.3 million </a:t>
            </a:r>
          </a:p>
          <a:p>
            <a:pPr marL="358775" lvl="1" indent="-179388" algn="just">
              <a:spcBef>
                <a:spcPts val="300"/>
              </a:spcBef>
              <a:spcAft>
                <a:spcPts val="300"/>
              </a:spcAft>
              <a:buFont typeface="Calibri" panose="020F0502020204030204" pitchFamily="34" charset="0"/>
              <a:buChar char="‒"/>
            </a:pPr>
            <a:r>
              <a:rPr lang="en-ZA" sz="1600" dirty="0"/>
              <a:t>For the second quarter of 2022/23, PRASA’s transfers from the department of transport of </a:t>
            </a:r>
            <a:r>
              <a:rPr lang="en-ZA" sz="1600" dirty="0" smtClean="0"/>
              <a:t>R9.93 billion </a:t>
            </a:r>
            <a:r>
              <a:rPr lang="en-ZA" sz="1600" dirty="0"/>
              <a:t>was inline with the projected transfers for the quarter.  </a:t>
            </a:r>
          </a:p>
          <a:p>
            <a:pPr marL="358775" lvl="1" indent="-179388" algn="just">
              <a:spcBef>
                <a:spcPts val="300"/>
              </a:spcBef>
              <a:spcAft>
                <a:spcPts val="300"/>
              </a:spcAft>
              <a:buFont typeface="Calibri" panose="020F0502020204030204" pitchFamily="34" charset="0"/>
              <a:buChar char="‒"/>
            </a:pPr>
            <a:r>
              <a:rPr lang="en-ZA" sz="1600" dirty="0"/>
              <a:t>Interest income was higher than projected by R227.0 million due to higher cash balances as spending on its capital programmes remains slow.</a:t>
            </a:r>
          </a:p>
          <a:p>
            <a:pPr marL="358775" lvl="1" indent="-179388" algn="just">
              <a:spcBef>
                <a:spcPts val="300"/>
              </a:spcBef>
              <a:spcAft>
                <a:spcPts val="300"/>
              </a:spcAft>
              <a:buFont typeface="Calibri" panose="020F0502020204030204" pitchFamily="34" charset="0"/>
              <a:buChar char="‒"/>
            </a:pPr>
            <a:r>
              <a:rPr lang="en-ZA" sz="1600" dirty="0"/>
              <a:t>PRASA under collected on fare revenue by R125.6 million as passenger numbers have failed to return even with the opening of some corridors as their service offering remains limited, and service interruptions still persists.  </a:t>
            </a:r>
          </a:p>
          <a:p>
            <a:pPr algn="just">
              <a:spcBef>
                <a:spcPts val="300"/>
              </a:spcBef>
              <a:spcAft>
                <a:spcPts val="300"/>
              </a:spcAft>
            </a:pPr>
            <a:r>
              <a:rPr lang="en-ZA" sz="1600" b="1" dirty="0"/>
              <a:t>Total expenditure of R9.13 billion was lower than projected by R1.82 billion</a:t>
            </a:r>
          </a:p>
          <a:p>
            <a:pPr marL="358775" lvl="1" indent="-179388" algn="just">
              <a:spcBef>
                <a:spcPts val="300"/>
              </a:spcBef>
              <a:spcAft>
                <a:spcPts val="300"/>
              </a:spcAft>
              <a:buFont typeface="Calibri" panose="020F0502020204030204" pitchFamily="34" charset="0"/>
              <a:buChar char="‒"/>
            </a:pPr>
            <a:r>
              <a:rPr lang="en-ZA" sz="1600" dirty="0"/>
              <a:t>Goods and services were higher than projected, by R71.7 million as maintenance planning for buildings and other fixed structures increased over the quarter. </a:t>
            </a:r>
          </a:p>
          <a:p>
            <a:pPr marL="358775" lvl="1" indent="-179388" algn="just">
              <a:spcBef>
                <a:spcPts val="300"/>
              </a:spcBef>
              <a:spcAft>
                <a:spcPts val="300"/>
              </a:spcAft>
              <a:buFont typeface="Calibri" panose="020F0502020204030204" pitchFamily="34" charset="0"/>
              <a:buChar char="‒"/>
            </a:pPr>
            <a:r>
              <a:rPr lang="en-ZA" sz="1600" dirty="0"/>
              <a:t>Meanwhile PRASA, spending on machinery and equipment was lower than projections by </a:t>
            </a:r>
            <a:r>
              <a:rPr lang="en-ZA" sz="1600" dirty="0" smtClean="0"/>
              <a:t>R1.06 billion </a:t>
            </a:r>
            <a:r>
              <a:rPr lang="en-ZA" sz="1600" dirty="0"/>
              <a:t>at the end of the quarter.   </a:t>
            </a:r>
          </a:p>
          <a:p>
            <a:pPr algn="just">
              <a:spcBef>
                <a:spcPts val="300"/>
              </a:spcBef>
              <a:spcAft>
                <a:spcPts val="300"/>
              </a:spcAft>
            </a:pPr>
            <a:r>
              <a:rPr lang="en-US" sz="1600" b="1" dirty="0"/>
              <a:t>At the end of the quarter, PRASA realized a cash surplus of R1.98 billion.</a:t>
            </a:r>
          </a:p>
          <a:p>
            <a:endParaRPr lang="en-ZA" dirty="0"/>
          </a:p>
        </p:txBody>
      </p:sp>
    </p:spTree>
    <p:extLst>
      <p:ext uri="{BB962C8B-B14F-4D97-AF65-F5344CB8AC3E}">
        <p14:creationId xmlns:p14="http://schemas.microsoft.com/office/powerpoint/2010/main" val="2903558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ROAD ACCIDENT FUND</a:t>
            </a:r>
          </a:p>
        </p:txBody>
      </p:sp>
      <p:pic>
        <p:nvPicPr>
          <p:cNvPr id="3" name="Picture 2">
            <a:extLst>
              <a:ext uri="{FF2B5EF4-FFF2-40B4-BE49-F238E27FC236}">
                <a16:creationId xmlns:a16="http://schemas.microsoft.com/office/drawing/2014/main" id="{9229F0DA-A8CF-3F52-BA2C-FCC52EA3C998}"/>
              </a:ext>
            </a:extLst>
          </p:cNvPr>
          <p:cNvPicPr>
            <a:picLocks noChangeAspect="1"/>
          </p:cNvPicPr>
          <p:nvPr/>
        </p:nvPicPr>
        <p:blipFill>
          <a:blip r:embed="rId2"/>
          <a:stretch>
            <a:fillRect/>
          </a:stretch>
        </p:blipFill>
        <p:spPr>
          <a:xfrm>
            <a:off x="395943" y="1445185"/>
            <a:ext cx="7699186" cy="5040704"/>
          </a:xfrm>
          <a:prstGeom prst="rect">
            <a:avLst/>
          </a:prstGeom>
        </p:spPr>
      </p:pic>
    </p:spTree>
    <p:extLst>
      <p:ext uri="{BB962C8B-B14F-4D97-AF65-F5344CB8AC3E}">
        <p14:creationId xmlns:p14="http://schemas.microsoft.com/office/powerpoint/2010/main" val="2233879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ROAD ACCIDENT FUND</a:t>
            </a:r>
          </a:p>
        </p:txBody>
      </p:sp>
      <p:sp>
        <p:nvSpPr>
          <p:cNvPr id="3" name="Content Placeholder 2"/>
          <p:cNvSpPr>
            <a:spLocks noGrp="1"/>
          </p:cNvSpPr>
          <p:nvPr>
            <p:ph idx="1"/>
          </p:nvPr>
        </p:nvSpPr>
        <p:spPr/>
        <p:txBody>
          <a:bodyPr>
            <a:noAutofit/>
          </a:bodyPr>
          <a:lstStyle/>
          <a:p>
            <a:pPr marL="228600" indent="-228600" algn="just">
              <a:spcBef>
                <a:spcPts val="300"/>
              </a:spcBef>
              <a:spcAft>
                <a:spcPts val="300"/>
              </a:spcAft>
              <a:buFont typeface="Arial" panose="020B0604020202020204" pitchFamily="34" charset="0"/>
              <a:buChar char="•"/>
            </a:pPr>
            <a:r>
              <a:rPr lang="en-ZA" sz="1600" dirty="0"/>
              <a:t>The Road Accident Fund generates its revenue from the RAF fuel levy, which is dependent on the volume of fuel sales, and the bulk of which is used to pay claims from road accident victims. </a:t>
            </a:r>
          </a:p>
          <a:p>
            <a:pPr marL="179388" indent="-179388" algn="just">
              <a:spcBef>
                <a:spcPts val="300"/>
              </a:spcBef>
              <a:spcAft>
                <a:spcPts val="300"/>
              </a:spcAft>
              <a:buFont typeface="Arial" panose="020B0604020202020204" pitchFamily="34" charset="0"/>
              <a:buChar char="•"/>
            </a:pPr>
            <a:r>
              <a:rPr lang="en-US" sz="1600" b="1" dirty="0"/>
              <a:t>Total receipts of R24.38 billion were R697.3 million higher than the projection of R23.69 billion for the second quarter:</a:t>
            </a:r>
          </a:p>
          <a:p>
            <a:pPr marL="358775" lvl="1" indent="-179388" algn="just">
              <a:spcBef>
                <a:spcPts val="300"/>
              </a:spcBef>
              <a:spcAft>
                <a:spcPts val="300"/>
              </a:spcAft>
              <a:buFont typeface="Calibri" panose="020F0502020204030204" pitchFamily="34" charset="0"/>
              <a:buChar char="‒"/>
            </a:pPr>
            <a:r>
              <a:rPr lang="en-US" sz="1600" dirty="0"/>
              <a:t>Mainly due to higher than budgeted fuel levy revenue</a:t>
            </a:r>
          </a:p>
          <a:p>
            <a:pPr marL="179388" indent="-179388" algn="just">
              <a:spcBef>
                <a:spcPts val="300"/>
              </a:spcBef>
              <a:spcAft>
                <a:spcPts val="300"/>
              </a:spcAft>
              <a:buFont typeface="Arial" panose="020B0604020202020204" pitchFamily="34" charset="0"/>
              <a:buChar char="•"/>
            </a:pPr>
            <a:r>
              <a:rPr lang="en-ZA" sz="1600" b="1" dirty="0"/>
              <a:t>Total payments of R22.33 billion were R1.67 billion lower than the projection of R23.89 billion for the second quarter, mainly due to: </a:t>
            </a:r>
          </a:p>
          <a:p>
            <a:pPr marL="358775" lvl="1" indent="-179388" algn="just">
              <a:spcBef>
                <a:spcPts val="300"/>
              </a:spcBef>
              <a:spcAft>
                <a:spcPts val="300"/>
              </a:spcAft>
              <a:buFont typeface="Calibri" panose="020F0502020204030204" pitchFamily="34" charset="0"/>
              <a:buChar char="‒"/>
            </a:pPr>
            <a:r>
              <a:rPr lang="en-ZA" sz="1600" dirty="0"/>
              <a:t>The Fund realising savings as a result of in-sourcing of certain functions of the fund and limited administration-related business activities.</a:t>
            </a:r>
          </a:p>
          <a:p>
            <a:pPr marL="179388" indent="-179388" algn="just">
              <a:spcBef>
                <a:spcPts val="300"/>
              </a:spcBef>
              <a:spcAft>
                <a:spcPts val="300"/>
              </a:spcAft>
              <a:buFont typeface="Arial" panose="020B0604020202020204" pitchFamily="34" charset="0"/>
              <a:buChar char="•"/>
            </a:pPr>
            <a:r>
              <a:rPr lang="en-ZA" sz="1600" b="1" dirty="0"/>
              <a:t>For the second quarter, the Fund realised a surplus of R2.06 billion,  R2.26 billion higher than projected. </a:t>
            </a:r>
          </a:p>
          <a:p>
            <a:endParaRPr lang="en-ZA" dirty="0"/>
          </a:p>
        </p:txBody>
      </p:sp>
    </p:spTree>
    <p:extLst>
      <p:ext uri="{BB962C8B-B14F-4D97-AF65-F5344CB8AC3E}">
        <p14:creationId xmlns:p14="http://schemas.microsoft.com/office/powerpoint/2010/main" val="1125202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SOUTH AFRICAN NATIONAL PARKS</a:t>
            </a:r>
          </a:p>
        </p:txBody>
      </p:sp>
      <p:pic>
        <p:nvPicPr>
          <p:cNvPr id="3" name="Picture 2">
            <a:extLst>
              <a:ext uri="{FF2B5EF4-FFF2-40B4-BE49-F238E27FC236}">
                <a16:creationId xmlns:a16="http://schemas.microsoft.com/office/drawing/2014/main" id="{0B5CFE03-6D2C-20E9-1078-660F5F36B47B}"/>
              </a:ext>
            </a:extLst>
          </p:cNvPr>
          <p:cNvPicPr>
            <a:picLocks noChangeAspect="1"/>
          </p:cNvPicPr>
          <p:nvPr/>
        </p:nvPicPr>
        <p:blipFill>
          <a:blip r:embed="rId2"/>
          <a:stretch>
            <a:fillRect/>
          </a:stretch>
        </p:blipFill>
        <p:spPr>
          <a:xfrm>
            <a:off x="385482" y="1583683"/>
            <a:ext cx="8005483" cy="4924693"/>
          </a:xfrm>
          <a:prstGeom prst="rect">
            <a:avLst/>
          </a:prstGeom>
        </p:spPr>
      </p:pic>
    </p:spTree>
    <p:extLst>
      <p:ext uri="{BB962C8B-B14F-4D97-AF65-F5344CB8AC3E}">
        <p14:creationId xmlns:p14="http://schemas.microsoft.com/office/powerpoint/2010/main" val="2434945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SOUTH AFRICAN NATIONAL PARKS</a:t>
            </a:r>
          </a:p>
        </p:txBody>
      </p:sp>
      <p:sp>
        <p:nvSpPr>
          <p:cNvPr id="3" name="Content Placeholder 2"/>
          <p:cNvSpPr>
            <a:spLocks noGrp="1"/>
          </p:cNvSpPr>
          <p:nvPr>
            <p:ph idx="1"/>
          </p:nvPr>
        </p:nvSpPr>
        <p:spPr/>
        <p:txBody>
          <a:bodyPr>
            <a:noAutofit/>
          </a:bodyPr>
          <a:lstStyle/>
          <a:p>
            <a:pPr marL="179388" lvl="1" indent="-179388" algn="just">
              <a:spcBef>
                <a:spcPts val="300"/>
              </a:spcBef>
              <a:spcAft>
                <a:spcPts val="300"/>
              </a:spcAft>
            </a:pPr>
            <a:r>
              <a:rPr lang="en-US" sz="1600" dirty="0">
                <a:cs typeface="Arial" panose="020B0604020202020204" pitchFamily="34" charset="0"/>
              </a:rPr>
              <a:t>The SANParks generates revenue from gate fees, accommodation, conservation fees, activities and transfers received from the Department of Forestry, Fisheries and the Environment.</a:t>
            </a:r>
          </a:p>
          <a:p>
            <a:pPr marL="179388" lvl="1" indent="-179388" algn="just">
              <a:spcBef>
                <a:spcPts val="300"/>
              </a:spcBef>
              <a:spcAft>
                <a:spcPts val="300"/>
              </a:spcAft>
            </a:pPr>
            <a:r>
              <a:rPr lang="en-US" sz="1600" dirty="0" smtClean="0">
                <a:cs typeface="Arial" panose="020B0604020202020204" pitchFamily="34" charset="0"/>
              </a:rPr>
              <a:t>Revenue </a:t>
            </a:r>
            <a:r>
              <a:rPr lang="en-US" sz="1600" dirty="0">
                <a:cs typeface="Arial" panose="020B0604020202020204" pitchFamily="34" charset="0"/>
              </a:rPr>
              <a:t>collected from these sources during quarter 2 was R1.580 billion,</a:t>
            </a:r>
            <a:r>
              <a:rPr lang="en-US" sz="1600" baseline="0" dirty="0">
                <a:cs typeface="Arial" panose="020B0604020202020204" pitchFamily="34" charset="0"/>
              </a:rPr>
              <a:t> </a:t>
            </a:r>
            <a:r>
              <a:rPr lang="en-US" sz="1600" dirty="0">
                <a:cs typeface="Arial" panose="020B0604020202020204" pitchFamily="34" charset="0"/>
              </a:rPr>
              <a:t>against projected revenue of R1.195 billion. This represents an over collection</a:t>
            </a:r>
            <a:r>
              <a:rPr lang="en-US" sz="1600" baseline="0" dirty="0">
                <a:cs typeface="Arial" panose="020B0604020202020204" pitchFamily="34" charset="0"/>
              </a:rPr>
              <a:t> of </a:t>
            </a:r>
            <a:r>
              <a:rPr lang="en-US" sz="1600" dirty="0">
                <a:cs typeface="Arial" panose="020B0604020202020204" pitchFamily="34" charset="0"/>
              </a:rPr>
              <a:t>R385.4 million for quarter 2 due to higher than projected </a:t>
            </a:r>
            <a:r>
              <a:rPr lang="en-ZA" sz="1600" dirty="0">
                <a:cs typeface="Arial" panose="020B0604020202020204" pitchFamily="34" charset="0"/>
              </a:rPr>
              <a:t>visitor gate fees and </a:t>
            </a:r>
            <a:r>
              <a:rPr lang="en-US" sz="1600" dirty="0">
                <a:cs typeface="Arial" panose="020B0604020202020204" pitchFamily="34" charset="0"/>
              </a:rPr>
              <a:t>accommodation, due to the higher number of visitors to the park.</a:t>
            </a:r>
          </a:p>
          <a:p>
            <a:pPr marL="179388" lvl="1" indent="-179388" algn="just">
              <a:spcBef>
                <a:spcPts val="300"/>
              </a:spcBef>
              <a:spcAft>
                <a:spcPts val="300"/>
              </a:spcAft>
            </a:pPr>
            <a:r>
              <a:rPr lang="en-GB" sz="1600" dirty="0" smtClean="0">
                <a:cs typeface="Arial" panose="020B0604020202020204" pitchFamily="34" charset="0"/>
              </a:rPr>
              <a:t>Spending </a:t>
            </a:r>
            <a:r>
              <a:rPr lang="en-GB" sz="1600" dirty="0">
                <a:cs typeface="Arial" panose="020B0604020202020204" pitchFamily="34" charset="0"/>
              </a:rPr>
              <a:t>on goods and services at the end of quarter 2 was R651.5 million, which was higher than projected spending of R623.3 million, due to </a:t>
            </a:r>
            <a:r>
              <a:rPr lang="en-US" sz="1600" dirty="0">
                <a:cs typeface="Arial" panose="020B0604020202020204" pitchFamily="34" charset="0"/>
              </a:rPr>
              <a:t>higher spending on combating wildlife poaching within the parks.</a:t>
            </a:r>
            <a:endParaRPr lang="en-GB" sz="1600" dirty="0">
              <a:cs typeface="Arial" panose="020B0604020202020204" pitchFamily="34" charset="0"/>
            </a:endParaRPr>
          </a:p>
          <a:p>
            <a:endParaRPr lang="en-ZA" dirty="0"/>
          </a:p>
        </p:txBody>
      </p:sp>
    </p:spTree>
    <p:extLst>
      <p:ext uri="{BB962C8B-B14F-4D97-AF65-F5344CB8AC3E}">
        <p14:creationId xmlns:p14="http://schemas.microsoft.com/office/powerpoint/2010/main" val="3720121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SOUTH AFRICAN REVENUE SERVICE</a:t>
            </a:r>
          </a:p>
        </p:txBody>
      </p:sp>
      <p:graphicFrame>
        <p:nvGraphicFramePr>
          <p:cNvPr id="3" name="Content Placeholder 4">
            <a:extLst>
              <a:ext uri="{FF2B5EF4-FFF2-40B4-BE49-F238E27FC236}">
                <a16:creationId xmlns:a16="http://schemas.microsoft.com/office/drawing/2014/main" id="{1EF0413E-920A-1136-D88C-0479C2A32162}"/>
              </a:ext>
            </a:extLst>
          </p:cNvPr>
          <p:cNvGraphicFramePr>
            <a:graphicFrameLocks/>
          </p:cNvGraphicFramePr>
          <p:nvPr>
            <p:extLst>
              <p:ext uri="{D42A27DB-BD31-4B8C-83A1-F6EECF244321}">
                <p14:modId xmlns:p14="http://schemas.microsoft.com/office/powerpoint/2010/main" val="797353527"/>
              </p:ext>
            </p:extLst>
          </p:nvPr>
        </p:nvGraphicFramePr>
        <p:xfrm>
          <a:off x="448407" y="1494692"/>
          <a:ext cx="8141677" cy="5168792"/>
        </p:xfrm>
        <a:graphic>
          <a:graphicData uri="http://schemas.openxmlformats.org/drawingml/2006/table">
            <a:tbl>
              <a:tblPr/>
              <a:tblGrid>
                <a:gridCol w="4251320">
                  <a:extLst>
                    <a:ext uri="{9D8B030D-6E8A-4147-A177-3AD203B41FA5}">
                      <a16:colId xmlns:a16="http://schemas.microsoft.com/office/drawing/2014/main" val="1579608802"/>
                    </a:ext>
                  </a:extLst>
                </a:gridCol>
                <a:gridCol w="982616">
                  <a:extLst>
                    <a:ext uri="{9D8B030D-6E8A-4147-A177-3AD203B41FA5}">
                      <a16:colId xmlns:a16="http://schemas.microsoft.com/office/drawing/2014/main" val="2673868564"/>
                    </a:ext>
                  </a:extLst>
                </a:gridCol>
                <a:gridCol w="982616">
                  <a:extLst>
                    <a:ext uri="{9D8B030D-6E8A-4147-A177-3AD203B41FA5}">
                      <a16:colId xmlns:a16="http://schemas.microsoft.com/office/drawing/2014/main" val="1986602838"/>
                    </a:ext>
                  </a:extLst>
                </a:gridCol>
                <a:gridCol w="982616">
                  <a:extLst>
                    <a:ext uri="{9D8B030D-6E8A-4147-A177-3AD203B41FA5}">
                      <a16:colId xmlns:a16="http://schemas.microsoft.com/office/drawing/2014/main" val="3420489027"/>
                    </a:ext>
                  </a:extLst>
                </a:gridCol>
                <a:gridCol w="942509">
                  <a:extLst>
                    <a:ext uri="{9D8B030D-6E8A-4147-A177-3AD203B41FA5}">
                      <a16:colId xmlns:a16="http://schemas.microsoft.com/office/drawing/2014/main" val="3098455953"/>
                    </a:ext>
                  </a:extLst>
                </a:gridCol>
              </a:tblGrid>
              <a:tr h="224444">
                <a:tc>
                  <a:txBody>
                    <a:bodyPr/>
                    <a:lstStyle/>
                    <a:p>
                      <a:pPr algn="l" fontAlgn="b"/>
                      <a:r>
                        <a:rPr lang="en-ZA" sz="1100" b="1" i="0" u="none" strike="noStrike" dirty="0">
                          <a:solidFill>
                            <a:srgbClr val="000000"/>
                          </a:solidFill>
                          <a:effectLst/>
                          <a:latin typeface="Calibri" panose="020F0502020204030204" pitchFamily="34" charset="0"/>
                        </a:rPr>
                        <a:t>South African Revenue Service</a:t>
                      </a:r>
                    </a:p>
                  </a:txBody>
                  <a:tcPr marL="0" marR="0" marT="0" marB="0" anchor="b">
                    <a:lnL>
                      <a:noFill/>
                    </a:lnL>
                    <a:lnR>
                      <a:noFill/>
                    </a:lnR>
                    <a:lnT>
                      <a:noFill/>
                    </a:lnT>
                    <a:lnB w="6350" cap="flat" cmpd="sng" algn="ctr">
                      <a:solidFill>
                        <a:srgbClr val="C00000"/>
                      </a:solidFill>
                      <a:prstDash val="solid"/>
                      <a:round/>
                      <a:headEnd type="none" w="med" len="med"/>
                      <a:tailEnd type="none" w="med" len="med"/>
                    </a:lnB>
                    <a:solidFill>
                      <a:srgbClr val="FFFFFF"/>
                    </a:solidFill>
                  </a:tcPr>
                </a:tc>
                <a:tc>
                  <a:txBody>
                    <a:bodyPr/>
                    <a:lstStyle/>
                    <a:p>
                      <a:pPr algn="l" fontAlgn="b"/>
                      <a:r>
                        <a:rPr lang="en-ZA" sz="1100" b="1"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C00000"/>
                      </a:solidFill>
                      <a:prstDash val="solid"/>
                      <a:round/>
                      <a:headEnd type="none" w="med" len="med"/>
                      <a:tailEnd type="none" w="med" len="med"/>
                    </a:lnB>
                  </a:tcPr>
                </a:tc>
                <a:tc>
                  <a:txBody>
                    <a:bodyPr/>
                    <a:lstStyle/>
                    <a:p>
                      <a:pPr algn="l" fontAlgn="b"/>
                      <a:endParaRPr lang="en-ZA" sz="1100" b="1"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C00000"/>
                      </a:solidFill>
                      <a:prstDash val="solid"/>
                      <a:round/>
                      <a:headEnd type="none" w="med" len="med"/>
                      <a:tailEnd type="none" w="med" len="med"/>
                    </a:lnB>
                  </a:tcPr>
                </a:tc>
                <a:tc>
                  <a:txBody>
                    <a:bodyPr/>
                    <a:lstStyle/>
                    <a:p>
                      <a:pPr algn="l" fontAlgn="b"/>
                      <a:endParaRPr lang="en-ZA" sz="1100" b="1"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C00000"/>
                      </a:solidFill>
                      <a:prstDash val="solid"/>
                      <a:round/>
                      <a:headEnd type="none" w="med" len="med"/>
                      <a:tailEnd type="none" w="med" len="med"/>
                    </a:lnB>
                  </a:tcPr>
                </a:tc>
                <a:tc>
                  <a:txBody>
                    <a:bodyPr/>
                    <a:lstStyle/>
                    <a:p>
                      <a:pPr algn="l" fontAlgn="b"/>
                      <a:endParaRPr lang="en-ZA" sz="1100" b="1"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2863937723"/>
                  </a:ext>
                </a:extLst>
              </a:tr>
              <a:tr h="645276">
                <a:tc>
                  <a:txBody>
                    <a:bodyPr/>
                    <a:lstStyle/>
                    <a:p>
                      <a:pPr algn="l" fontAlgn="b"/>
                      <a:r>
                        <a:rPr lang="en-ZA" sz="1100" b="1" i="0" u="none" strike="noStrike" dirty="0">
                          <a:solidFill>
                            <a:srgbClr val="000000"/>
                          </a:solidFill>
                          <a:effectLst/>
                          <a:latin typeface="Calibri" panose="020F0502020204030204" pitchFamily="34" charset="0"/>
                        </a:rPr>
                        <a:t>R'000</a:t>
                      </a:r>
                    </a:p>
                  </a:txBody>
                  <a:tcPr marL="0" marR="0" marT="0" marB="0" anchor="b">
                    <a:lnL>
                      <a:noFill/>
                    </a:lnL>
                    <a:lnR>
                      <a:noFill/>
                    </a:lnR>
                    <a:lnT w="635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100" b="1" i="0" u="none" strike="noStrike">
                          <a:solidFill>
                            <a:srgbClr val="000000"/>
                          </a:solidFill>
                          <a:effectLst/>
                          <a:latin typeface="Calibri" panose="020F0502020204030204" pitchFamily="34" charset="0"/>
                        </a:rPr>
                        <a:t> 2022/23</a:t>
                      </a:r>
                      <a:br>
                        <a:rPr lang="en-ZA" sz="1100" b="1" i="0" u="none" strike="noStrike">
                          <a:solidFill>
                            <a:srgbClr val="000000"/>
                          </a:solidFill>
                          <a:effectLst/>
                          <a:latin typeface="Calibri" panose="020F0502020204030204" pitchFamily="34" charset="0"/>
                        </a:rPr>
                      </a:br>
                      <a:r>
                        <a:rPr lang="en-ZA" sz="1100" b="1" i="0" u="none" strike="noStrike">
                          <a:solidFill>
                            <a:srgbClr val="000000"/>
                          </a:solidFill>
                          <a:effectLst/>
                          <a:latin typeface="Calibri" panose="020F0502020204030204" pitchFamily="34" charset="0"/>
                        </a:rPr>
                        <a:t>Approved Budget </a:t>
                      </a:r>
                    </a:p>
                  </a:txBody>
                  <a:tcPr marL="0" marR="0" marT="0" marB="0">
                    <a:lnL>
                      <a:noFill/>
                    </a:lnL>
                    <a:lnR>
                      <a:noFill/>
                    </a:lnR>
                    <a:lnT w="635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100" b="1" i="0" u="none" strike="noStrike">
                          <a:solidFill>
                            <a:srgbClr val="000000"/>
                          </a:solidFill>
                          <a:effectLst/>
                          <a:latin typeface="Calibri" panose="020F0502020204030204" pitchFamily="34" charset="0"/>
                        </a:rPr>
                        <a:t> Qtr2 </a:t>
                      </a:r>
                      <a:br>
                        <a:rPr lang="en-ZA" sz="1100" b="1" i="0" u="none" strike="noStrike">
                          <a:solidFill>
                            <a:srgbClr val="000000"/>
                          </a:solidFill>
                          <a:effectLst/>
                          <a:latin typeface="Calibri" panose="020F0502020204030204" pitchFamily="34" charset="0"/>
                        </a:rPr>
                      </a:br>
                      <a:r>
                        <a:rPr lang="en-ZA" sz="1100" b="1" i="0" u="none" strike="noStrike">
                          <a:solidFill>
                            <a:srgbClr val="000000"/>
                          </a:solidFill>
                          <a:effectLst/>
                          <a:latin typeface="Calibri" panose="020F0502020204030204" pitchFamily="34" charset="0"/>
                        </a:rPr>
                        <a:t>Forecast </a:t>
                      </a:r>
                    </a:p>
                  </a:txBody>
                  <a:tcPr marL="0" marR="0" marT="0" marB="0">
                    <a:lnL>
                      <a:noFill/>
                    </a:lnL>
                    <a:lnR>
                      <a:noFill/>
                    </a:lnR>
                    <a:lnT w="635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100" b="1" i="0" u="none" strike="noStrike">
                          <a:solidFill>
                            <a:srgbClr val="000000"/>
                          </a:solidFill>
                          <a:effectLst/>
                          <a:latin typeface="Calibri" panose="020F0502020204030204" pitchFamily="34" charset="0"/>
                        </a:rPr>
                        <a:t> Qtr2</a:t>
                      </a:r>
                      <a:br>
                        <a:rPr lang="en-ZA" sz="1100" b="1" i="0" u="none" strike="noStrike">
                          <a:solidFill>
                            <a:srgbClr val="000000"/>
                          </a:solidFill>
                          <a:effectLst/>
                          <a:latin typeface="Calibri" panose="020F0502020204030204" pitchFamily="34" charset="0"/>
                        </a:rPr>
                      </a:br>
                      <a:r>
                        <a:rPr lang="en-ZA" sz="1100" b="1" i="0" u="none" strike="noStrike">
                          <a:solidFill>
                            <a:srgbClr val="000000"/>
                          </a:solidFill>
                          <a:effectLst/>
                          <a:latin typeface="Calibri" panose="020F0502020204030204" pitchFamily="34" charset="0"/>
                        </a:rPr>
                        <a:t>YTD </a:t>
                      </a:r>
                    </a:p>
                  </a:txBody>
                  <a:tcPr marL="0" marR="0" marT="0" marB="0">
                    <a:lnL>
                      <a:noFill/>
                    </a:lnL>
                    <a:lnR w="6350" cap="flat" cmpd="sng" algn="ctr">
                      <a:solidFill>
                        <a:srgbClr val="000000"/>
                      </a:solidFill>
                      <a:prstDash val="dot"/>
                      <a:round/>
                      <a:headEnd type="none" w="med" len="med"/>
                      <a:tailEnd type="none" w="med" len="med"/>
                    </a:lnR>
                    <a:lnT w="635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1100" b="1" i="0" u="none" strike="noStrike" dirty="0">
                          <a:solidFill>
                            <a:srgbClr val="000000"/>
                          </a:solidFill>
                          <a:effectLst/>
                          <a:latin typeface="Calibri" panose="020F0502020204030204" pitchFamily="34" charset="0"/>
                        </a:rPr>
                        <a:t> (Over)/</a:t>
                      </a:r>
                      <a:br>
                        <a:rPr lang="en-ZA" sz="1100" b="1" i="0" u="none" strike="noStrike" dirty="0">
                          <a:solidFill>
                            <a:srgbClr val="000000"/>
                          </a:solidFill>
                          <a:effectLst/>
                          <a:latin typeface="Calibri" panose="020F0502020204030204" pitchFamily="34" charset="0"/>
                        </a:rPr>
                      </a:br>
                      <a:r>
                        <a:rPr lang="en-ZA" sz="1100" b="1" i="0" u="none" strike="noStrike" dirty="0">
                          <a:solidFill>
                            <a:srgbClr val="000000"/>
                          </a:solidFill>
                          <a:effectLst/>
                          <a:latin typeface="Calibri" panose="020F0502020204030204" pitchFamily="34" charset="0"/>
                        </a:rPr>
                        <a:t>under</a:t>
                      </a:r>
                      <a:br>
                        <a:rPr lang="en-ZA" sz="1100" b="1" i="0" u="none" strike="noStrike" dirty="0">
                          <a:solidFill>
                            <a:srgbClr val="000000"/>
                          </a:solidFill>
                          <a:effectLst/>
                          <a:latin typeface="Calibri" panose="020F0502020204030204" pitchFamily="34" charset="0"/>
                        </a:rPr>
                      </a:br>
                      <a:r>
                        <a:rPr lang="en-ZA" sz="1100" b="1" i="0" u="none" strike="noStrike" dirty="0">
                          <a:solidFill>
                            <a:srgbClr val="000000"/>
                          </a:solidFill>
                          <a:effectLst/>
                          <a:latin typeface="Calibri" panose="020F0502020204030204" pitchFamily="34" charset="0"/>
                        </a:rPr>
                        <a:t>collection/ </a:t>
                      </a:r>
                      <a:br>
                        <a:rPr lang="en-ZA" sz="1100" b="1" i="0" u="none" strike="noStrike" dirty="0">
                          <a:solidFill>
                            <a:srgbClr val="000000"/>
                          </a:solidFill>
                          <a:effectLst/>
                          <a:latin typeface="Calibri" panose="020F0502020204030204" pitchFamily="34" charset="0"/>
                        </a:rPr>
                      </a:br>
                      <a:r>
                        <a:rPr lang="en-ZA" sz="1100" b="1" i="0" u="none" strike="noStrike" dirty="0">
                          <a:solidFill>
                            <a:srgbClr val="000000"/>
                          </a:solidFill>
                          <a:effectLst/>
                          <a:latin typeface="Calibri" panose="020F0502020204030204" pitchFamily="34" charset="0"/>
                        </a:rPr>
                        <a:t>spending </a:t>
                      </a:r>
                    </a:p>
                  </a:txBody>
                  <a:tcPr marL="0" marR="0" marT="0" marB="0">
                    <a:lnL w="6350" cap="flat" cmpd="sng" algn="ctr">
                      <a:solidFill>
                        <a:srgbClr val="000000"/>
                      </a:solidFill>
                      <a:prstDash val="dot"/>
                      <a:round/>
                      <a:headEnd type="none" w="med" len="med"/>
                      <a:tailEnd type="none" w="med" len="med"/>
                    </a:lnL>
                    <a:lnR>
                      <a:noFill/>
                    </a:lnR>
                    <a:lnT w="635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7347570"/>
                  </a:ext>
                </a:extLst>
              </a:tr>
              <a:tr h="224444">
                <a:tc>
                  <a:txBody>
                    <a:bodyPr/>
                    <a:lstStyle/>
                    <a:p>
                      <a:pPr algn="l" fontAlgn="t"/>
                      <a:r>
                        <a:rPr lang="en-ZA" sz="1100" b="1" i="0" u="none" strike="noStrike" dirty="0">
                          <a:solidFill>
                            <a:srgbClr val="000000"/>
                          </a:solidFill>
                          <a:effectLst/>
                          <a:latin typeface="Calibri" panose="020F0502020204030204" pitchFamily="34" charset="0"/>
                        </a:rPr>
                        <a:t>Receipts </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1100" b="1" i="0" u="none" strike="noStrike" dirty="0">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100" b="1"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100" b="1"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1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922786731"/>
                  </a:ext>
                </a:extLst>
              </a:tr>
              <a:tr h="224444">
                <a:tc>
                  <a:txBody>
                    <a:bodyPr/>
                    <a:lstStyle/>
                    <a:p>
                      <a:pPr algn="l" fontAlgn="t"/>
                      <a:r>
                        <a:rPr lang="en-ZA" sz="1100" b="1" i="0" u="none" strike="noStrike" dirty="0">
                          <a:solidFill>
                            <a:srgbClr val="000000"/>
                          </a:solidFill>
                          <a:effectLst/>
                          <a:latin typeface="Calibri" panose="020F0502020204030204" pitchFamily="34" charset="0"/>
                        </a:rPr>
                        <a:t>Non-tax receipts</a:t>
                      </a:r>
                    </a:p>
                  </a:txBody>
                  <a:tcPr marL="0" marR="0" marT="0" marB="0">
                    <a:lnL>
                      <a:noFill/>
                    </a:lnL>
                    <a:lnR>
                      <a:noFill/>
                    </a:lnR>
                    <a:lnT>
                      <a:noFill/>
                    </a:lnT>
                    <a:lnB>
                      <a:noFill/>
                    </a:lnB>
                  </a:tcPr>
                </a:tc>
                <a:tc>
                  <a:txBody>
                    <a:bodyPr/>
                    <a:lstStyle/>
                    <a:p>
                      <a:pPr algn="r" fontAlgn="b"/>
                      <a:r>
                        <a:rPr lang="en-ZA" sz="1100" b="1" i="0" u="none" strike="noStrike" dirty="0">
                          <a:solidFill>
                            <a:srgbClr val="000000"/>
                          </a:solidFill>
                          <a:effectLst/>
                          <a:latin typeface="Calibri" panose="020F0502020204030204" pitchFamily="34" charset="0"/>
                        </a:rPr>
                        <a:t>         389 160 </a:t>
                      </a:r>
                    </a:p>
                  </a:txBody>
                  <a:tcPr marL="0" marR="0" marT="0" marB="0" anchor="b">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100" b="1" i="0" u="none" strike="noStrike">
                          <a:solidFill>
                            <a:srgbClr val="000000"/>
                          </a:solidFill>
                          <a:effectLst/>
                          <a:latin typeface="Calibri" panose="020F0502020204030204" pitchFamily="34" charset="0"/>
                        </a:rPr>
                        <a:t>         194 580 </a:t>
                      </a:r>
                    </a:p>
                  </a:txBody>
                  <a:tcPr marL="0" marR="0" marT="0" marB="0" anchor="b">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100" b="1" i="0" u="none" strike="noStrike">
                          <a:solidFill>
                            <a:srgbClr val="000000"/>
                          </a:solidFill>
                          <a:effectLst/>
                          <a:latin typeface="Calibri" panose="020F0502020204030204" pitchFamily="34" charset="0"/>
                        </a:rPr>
                        <a:t>         252 292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100" b="1" i="0" u="none" strike="noStrike">
                          <a:solidFill>
                            <a:srgbClr val="000000"/>
                          </a:solidFill>
                          <a:effectLst/>
                          <a:latin typeface="Calibri" panose="020F0502020204030204" pitchFamily="34" charset="0"/>
                        </a:rPr>
                        <a:t>         (57 712)</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21982078"/>
                  </a:ext>
                </a:extLst>
              </a:tr>
              <a:tr h="224444">
                <a:tc>
                  <a:txBody>
                    <a:bodyPr/>
                    <a:lstStyle/>
                    <a:p>
                      <a:pPr algn="l" fontAlgn="t"/>
                      <a:r>
                        <a:rPr lang="en-GB" sz="1100" b="0" i="0" u="none" strike="noStrike">
                          <a:solidFill>
                            <a:srgbClr val="000000"/>
                          </a:solidFill>
                          <a:effectLst/>
                          <a:latin typeface="Calibri" panose="020F0502020204030204" pitchFamily="34" charset="0"/>
                        </a:rPr>
                        <a:t> Sales of goods and services other than capital assets </a:t>
                      </a:r>
                    </a:p>
                  </a:txBody>
                  <a:tcPr marR="0" marT="0" marB="0">
                    <a:lnL>
                      <a:noFill/>
                    </a:lnL>
                    <a:lnR w="6350" cap="flat" cmpd="sng" algn="ctr">
                      <a:solidFill>
                        <a:srgbClr val="000000"/>
                      </a:solidFill>
                      <a:prstDash val="dot"/>
                      <a:round/>
                      <a:headEnd type="none" w="med" len="med"/>
                      <a:tailEnd type="none" w="med" len="med"/>
                    </a:lnR>
                    <a:lnT>
                      <a:noFill/>
                    </a:lnT>
                    <a:lnB>
                      <a:noFill/>
                    </a:lnB>
                  </a:tcPr>
                </a:tc>
                <a:tc>
                  <a:txBody>
                    <a:bodyPr/>
                    <a:lstStyle/>
                    <a:p>
                      <a:pPr algn="r" fontAlgn="b"/>
                      <a:r>
                        <a:rPr lang="en-ZA" sz="1100" b="0" i="0" u="none" strike="noStrike">
                          <a:solidFill>
                            <a:srgbClr val="000000"/>
                          </a:solidFill>
                          <a:effectLst/>
                          <a:latin typeface="Calibri" panose="020F0502020204030204" pitchFamily="34" charset="0"/>
                        </a:rPr>
                        <a:t>         356 887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r" fontAlgn="b"/>
                      <a:r>
                        <a:rPr lang="en-ZA" sz="1100" b="0" i="0" u="none" strike="noStrike">
                          <a:solidFill>
                            <a:srgbClr val="000000"/>
                          </a:solidFill>
                          <a:effectLst/>
                          <a:latin typeface="Calibri" panose="020F0502020204030204" pitchFamily="34" charset="0"/>
                        </a:rPr>
                        <a:t>         178 443 </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r" fontAlgn="b"/>
                      <a:r>
                        <a:rPr lang="en-ZA" sz="1100" b="0" i="0" u="none" strike="noStrike">
                          <a:solidFill>
                            <a:srgbClr val="000000"/>
                          </a:solidFill>
                          <a:effectLst/>
                          <a:latin typeface="Calibri" panose="020F0502020204030204" pitchFamily="34" charset="0"/>
                        </a:rPr>
                        <a:t>         210 129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r" fontAlgn="b"/>
                      <a:r>
                        <a:rPr lang="en-ZA" sz="1100" b="0" i="0" u="none" strike="noStrike">
                          <a:solidFill>
                            <a:srgbClr val="000000"/>
                          </a:solidFill>
                          <a:effectLst/>
                          <a:latin typeface="Calibri" panose="020F0502020204030204" pitchFamily="34" charset="0"/>
                        </a:rPr>
                        <a:t>         (31 686)</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FFFF"/>
                    </a:solidFill>
                  </a:tcPr>
                </a:tc>
                <a:extLst>
                  <a:ext uri="{0D108BD9-81ED-4DB2-BD59-A6C34878D82A}">
                    <a16:rowId xmlns:a16="http://schemas.microsoft.com/office/drawing/2014/main" val="508704048"/>
                  </a:ext>
                </a:extLst>
              </a:tr>
              <a:tr h="224444">
                <a:tc>
                  <a:txBody>
                    <a:bodyPr/>
                    <a:lstStyle/>
                    <a:p>
                      <a:pPr algn="l" fontAlgn="t"/>
                      <a:r>
                        <a:rPr lang="en-ZA" sz="1100" b="0" i="1" u="none" strike="noStrike" dirty="0">
                          <a:solidFill>
                            <a:srgbClr val="000000"/>
                          </a:solidFill>
                          <a:effectLst/>
                          <a:latin typeface="Calibri" panose="020F0502020204030204" pitchFamily="34" charset="0"/>
                        </a:rPr>
                        <a:t> Other sales </a:t>
                      </a:r>
                    </a:p>
                  </a:txBody>
                  <a:tcPr marL="182880" marR="0" marT="0" marB="0">
                    <a:lnL>
                      <a:noFill/>
                    </a:lnL>
                    <a:lnR w="6350" cap="flat" cmpd="sng" algn="ctr">
                      <a:solidFill>
                        <a:srgbClr val="000000"/>
                      </a:solidFill>
                      <a:prstDash val="dot"/>
                      <a:round/>
                      <a:headEnd type="none" w="med" len="med"/>
                      <a:tailEnd type="none" w="med" len="med"/>
                    </a:lnR>
                    <a:lnT>
                      <a:noFill/>
                    </a:lnT>
                    <a:lnB>
                      <a:noFill/>
                    </a:lnB>
                  </a:tcPr>
                </a:tc>
                <a:tc>
                  <a:txBody>
                    <a:bodyPr/>
                    <a:lstStyle/>
                    <a:p>
                      <a:pPr algn="r" fontAlgn="b"/>
                      <a:r>
                        <a:rPr lang="en-ZA" sz="1100" b="0" i="1" u="none" strike="noStrike">
                          <a:solidFill>
                            <a:srgbClr val="000000"/>
                          </a:solidFill>
                          <a:effectLst/>
                          <a:latin typeface="Calibri" panose="020F0502020204030204" pitchFamily="34" charset="0"/>
                        </a:rPr>
                        <a:t>        356 887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r" fontAlgn="b"/>
                      <a:r>
                        <a:rPr lang="en-ZA" sz="1100" b="0" i="1" u="none" strike="noStrike" dirty="0">
                          <a:solidFill>
                            <a:srgbClr val="000000"/>
                          </a:solidFill>
                          <a:effectLst/>
                          <a:latin typeface="Calibri" panose="020F0502020204030204" pitchFamily="34" charset="0"/>
                        </a:rPr>
                        <a:t>        178 443 </a:t>
                      </a:r>
                    </a:p>
                  </a:txBody>
                  <a:tcPr marL="0" marR="0" marT="0" marB="0" anchor="b">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r" fontAlgn="b"/>
                      <a:r>
                        <a:rPr lang="en-ZA" sz="1100" b="0" i="1" u="none" strike="noStrike">
                          <a:solidFill>
                            <a:srgbClr val="000000"/>
                          </a:solidFill>
                          <a:effectLst/>
                          <a:latin typeface="Calibri" panose="020F0502020204030204" pitchFamily="34" charset="0"/>
                        </a:rPr>
                        <a:t>        210 129 </a:t>
                      </a:r>
                    </a:p>
                  </a:txBody>
                  <a:tcPr marL="0" marR="0" marT="0" marB="0" anchor="b">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r" fontAlgn="b"/>
                      <a:r>
                        <a:rPr lang="en-ZA" sz="1100" b="0" i="1" u="none" strike="noStrike">
                          <a:solidFill>
                            <a:srgbClr val="000000"/>
                          </a:solidFill>
                          <a:effectLst/>
                          <a:latin typeface="Calibri" panose="020F0502020204030204" pitchFamily="34" charset="0"/>
                        </a:rPr>
                        <a:t>        (31 686)</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extLst>
                  <a:ext uri="{0D108BD9-81ED-4DB2-BD59-A6C34878D82A}">
                    <a16:rowId xmlns:a16="http://schemas.microsoft.com/office/drawing/2014/main" val="260712376"/>
                  </a:ext>
                </a:extLst>
              </a:tr>
              <a:tr h="224444">
                <a:tc>
                  <a:txBody>
                    <a:bodyPr/>
                    <a:lstStyle/>
                    <a:p>
                      <a:pPr algn="l" fontAlgn="t"/>
                      <a:r>
                        <a:rPr lang="en-GB" sz="1100" b="0" i="0" u="none" strike="noStrike">
                          <a:solidFill>
                            <a:srgbClr val="000000"/>
                          </a:solidFill>
                          <a:effectLst/>
                          <a:latin typeface="Calibri" panose="020F0502020204030204" pitchFamily="34" charset="0"/>
                        </a:rPr>
                        <a:t> Interest, dividends and rent on land </a:t>
                      </a:r>
                    </a:p>
                  </a:txBody>
                  <a:tcPr marR="0" marT="0" marB="0">
                    <a:lnL>
                      <a:noFill/>
                    </a:lnL>
                    <a:lnR w="6350" cap="flat" cmpd="sng" algn="ctr">
                      <a:solidFill>
                        <a:srgbClr val="000000"/>
                      </a:solidFill>
                      <a:prstDash val="dot"/>
                      <a:round/>
                      <a:headEnd type="none" w="med" len="med"/>
                      <a:tailEnd type="none" w="med" len="med"/>
                    </a:lnR>
                    <a:lnT>
                      <a:noFill/>
                    </a:lnT>
                    <a:lnB>
                      <a:noFill/>
                    </a:lnB>
                  </a:tcPr>
                </a:tc>
                <a:tc>
                  <a:txBody>
                    <a:bodyPr/>
                    <a:lstStyle/>
                    <a:p>
                      <a:pPr algn="r" fontAlgn="b"/>
                      <a:r>
                        <a:rPr lang="en-ZA" sz="1100" b="0" i="0" u="none" strike="noStrike">
                          <a:solidFill>
                            <a:srgbClr val="000000"/>
                          </a:solidFill>
                          <a:effectLst/>
                          <a:latin typeface="Calibri" panose="020F0502020204030204" pitchFamily="34" charset="0"/>
                        </a:rPr>
                        <a:t>           32 273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r" fontAlgn="b"/>
                      <a:r>
                        <a:rPr lang="en-ZA" sz="1100" b="0" i="0" u="none" strike="noStrike" dirty="0">
                          <a:solidFill>
                            <a:srgbClr val="000000"/>
                          </a:solidFill>
                          <a:effectLst/>
                          <a:latin typeface="Calibri" panose="020F0502020204030204" pitchFamily="34" charset="0"/>
                        </a:rPr>
                        <a:t>           16 137 </a:t>
                      </a:r>
                    </a:p>
                  </a:txBody>
                  <a:tcPr marL="0" marR="0" marT="0" marB="0" anchor="b">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r" fontAlgn="b"/>
                      <a:r>
                        <a:rPr lang="en-ZA" sz="1100" b="0" i="0" u="none" strike="noStrike">
                          <a:solidFill>
                            <a:srgbClr val="000000"/>
                          </a:solidFill>
                          <a:effectLst/>
                          <a:latin typeface="Calibri" panose="020F0502020204030204" pitchFamily="34" charset="0"/>
                        </a:rPr>
                        <a:t>           41 492 </a:t>
                      </a:r>
                    </a:p>
                  </a:txBody>
                  <a:tcPr marL="0" marR="0" marT="0" marB="0" anchor="b">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r" fontAlgn="b"/>
                      <a:r>
                        <a:rPr lang="en-ZA" sz="1100" b="0" i="0" u="none" strike="noStrike">
                          <a:solidFill>
                            <a:srgbClr val="000000"/>
                          </a:solidFill>
                          <a:effectLst/>
                          <a:latin typeface="Calibri" panose="020F0502020204030204" pitchFamily="34" charset="0"/>
                        </a:rPr>
                        <a:t>         (25 356)</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extLst>
                  <a:ext uri="{0D108BD9-81ED-4DB2-BD59-A6C34878D82A}">
                    <a16:rowId xmlns:a16="http://schemas.microsoft.com/office/drawing/2014/main" val="180775843"/>
                  </a:ext>
                </a:extLst>
              </a:tr>
              <a:tr h="224444">
                <a:tc>
                  <a:txBody>
                    <a:bodyPr/>
                    <a:lstStyle/>
                    <a:p>
                      <a:pPr algn="l" fontAlgn="t"/>
                      <a:r>
                        <a:rPr lang="en-ZA" sz="1100" b="0" i="0" u="none" strike="noStrike">
                          <a:solidFill>
                            <a:srgbClr val="000000"/>
                          </a:solidFill>
                          <a:effectLst/>
                          <a:latin typeface="Calibri" panose="020F0502020204030204" pitchFamily="34" charset="0"/>
                        </a:rPr>
                        <a:t> Sales of capital assets </a:t>
                      </a:r>
                    </a:p>
                  </a:txBody>
                  <a:tcPr marR="0" marT="0" marB="0">
                    <a:lnL>
                      <a:noFill/>
                    </a:lnL>
                    <a:lnR w="6350" cap="flat" cmpd="sng" algn="ctr">
                      <a:solidFill>
                        <a:srgbClr val="000000"/>
                      </a:solidFill>
                      <a:prstDash val="dot"/>
                      <a:round/>
                      <a:headEnd type="none" w="med" len="med"/>
                      <a:tailEnd type="none" w="med" len="med"/>
                    </a:lnR>
                    <a:lnT>
                      <a:noFill/>
                    </a:lnT>
                    <a:lnB>
                      <a:noFill/>
                    </a:lnB>
                  </a:tcPr>
                </a:tc>
                <a:tc>
                  <a:txBody>
                    <a:bodyPr/>
                    <a:lstStyle/>
                    <a:p>
                      <a:pPr algn="r" fontAlgn="b"/>
                      <a:r>
                        <a:rPr lang="en-ZA" sz="1100" b="0" i="0" u="none" strike="noStrike" dirty="0">
                          <a:solidFill>
                            <a:srgbClr val="000000"/>
                          </a:solidFill>
                          <a:effectLst/>
                          <a:latin typeface="Calibri" panose="020F0502020204030204" pitchFamily="34" charset="0"/>
                        </a:rPr>
                        <a:t>                     -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100" b="0" i="0" u="none" strike="noStrike" dirty="0">
                          <a:solidFill>
                            <a:srgbClr val="000000"/>
                          </a:solidFill>
                          <a:effectLst/>
                          <a:latin typeface="Calibri" panose="020F0502020204030204" pitchFamily="34" charset="0"/>
                        </a:rPr>
                        <a:t>                     -   </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100" b="0" i="0" u="none" strike="noStrike">
                          <a:solidFill>
                            <a:srgbClr val="000000"/>
                          </a:solidFill>
                          <a:effectLst/>
                          <a:latin typeface="Calibri" panose="020F0502020204030204" pitchFamily="34" charset="0"/>
                        </a:rPr>
                        <a:t>                 671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100" b="0" i="0" u="none" strike="noStrike">
                          <a:solidFill>
                            <a:srgbClr val="000000"/>
                          </a:solidFill>
                          <a:effectLst/>
                          <a:latin typeface="Calibri" panose="020F0502020204030204" pitchFamily="34" charset="0"/>
                        </a:rPr>
                        <a:t>              (671)</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787577784"/>
                  </a:ext>
                </a:extLst>
              </a:tr>
              <a:tr h="224444">
                <a:tc>
                  <a:txBody>
                    <a:bodyPr/>
                    <a:lstStyle/>
                    <a:p>
                      <a:pPr algn="l" fontAlgn="t"/>
                      <a:r>
                        <a:rPr lang="en-ZA" sz="1100" b="1" i="0" u="none" strike="noStrike">
                          <a:solidFill>
                            <a:srgbClr val="000000"/>
                          </a:solidFill>
                          <a:effectLst/>
                          <a:latin typeface="Calibri" panose="020F0502020204030204" pitchFamily="34" charset="0"/>
                        </a:rPr>
                        <a:t>Transfers received</a:t>
                      </a:r>
                    </a:p>
                  </a:txBody>
                  <a:tcPr marL="0" marR="0" marT="0" marB="0">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b"/>
                      <a:r>
                        <a:rPr lang="en-ZA" sz="1100" b="1" i="0" u="none" strike="noStrike">
                          <a:solidFill>
                            <a:srgbClr val="000000"/>
                          </a:solidFill>
                          <a:effectLst/>
                          <a:latin typeface="Calibri" panose="020F0502020204030204" pitchFamily="34" charset="0"/>
                        </a:rPr>
                        <a:t>   11 527 781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100" b="1" i="0" u="none" strike="noStrike" dirty="0">
                          <a:solidFill>
                            <a:srgbClr val="000000"/>
                          </a:solidFill>
                          <a:effectLst/>
                          <a:latin typeface="Calibri" panose="020F0502020204030204" pitchFamily="34" charset="0"/>
                        </a:rPr>
                        <a:t>      5 763 926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100" b="1" i="0" u="none" strike="noStrike">
                          <a:solidFill>
                            <a:srgbClr val="000000"/>
                          </a:solidFill>
                          <a:effectLst/>
                          <a:latin typeface="Calibri" panose="020F0502020204030204" pitchFamily="34" charset="0"/>
                        </a:rPr>
                        <a:t>      5 763 926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100" b="1" i="0" u="none" strike="noStrike">
                          <a:solidFill>
                            <a:srgbClr val="000000"/>
                          </a:solidFill>
                          <a:effectLst/>
                          <a:latin typeface="Calibri" panose="020F0502020204030204" pitchFamily="34" charset="0"/>
                        </a:rPr>
                        <a:t>                   (1)</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350193512"/>
                  </a:ext>
                </a:extLst>
              </a:tr>
              <a:tr h="224444">
                <a:tc>
                  <a:txBody>
                    <a:bodyPr/>
                    <a:lstStyle/>
                    <a:p>
                      <a:pPr algn="l" fontAlgn="t"/>
                      <a:r>
                        <a:rPr lang="en-ZA" sz="1100" b="1" i="0" u="none" strike="noStrike">
                          <a:solidFill>
                            <a:srgbClr val="000000"/>
                          </a:solidFill>
                          <a:effectLst/>
                          <a:latin typeface="Calibri" panose="020F0502020204030204" pitchFamily="34" charset="0"/>
                        </a:rPr>
                        <a:t> Total receipts </a:t>
                      </a:r>
                    </a:p>
                  </a:txBody>
                  <a:tcPr marL="0" marR="0" marT="0"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Calibri" panose="020F0502020204030204" pitchFamily="34" charset="0"/>
                        </a:rPr>
                        <a:t>   11 916 941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100" b="1" i="0" u="none" strike="noStrike" dirty="0">
                          <a:solidFill>
                            <a:srgbClr val="000000"/>
                          </a:solidFill>
                          <a:effectLst/>
                          <a:latin typeface="Calibri" panose="020F0502020204030204" pitchFamily="34" charset="0"/>
                        </a:rPr>
                        <a:t>      5 958 505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100" b="1" i="0" u="none" strike="noStrike">
                          <a:solidFill>
                            <a:srgbClr val="000000"/>
                          </a:solidFill>
                          <a:effectLst/>
                          <a:latin typeface="Calibri" panose="020F0502020204030204" pitchFamily="34" charset="0"/>
                        </a:rPr>
                        <a:t>      6 016 218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100" b="1" i="0" u="none" strike="noStrike">
                          <a:solidFill>
                            <a:srgbClr val="000000"/>
                          </a:solidFill>
                          <a:effectLst/>
                          <a:latin typeface="Calibri" panose="020F0502020204030204" pitchFamily="34" charset="0"/>
                        </a:rPr>
                        <a:t>         (57 713)</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84097954"/>
                  </a:ext>
                </a:extLst>
              </a:tr>
              <a:tr h="224444">
                <a:tc>
                  <a:txBody>
                    <a:bodyPr/>
                    <a:lstStyle/>
                    <a:p>
                      <a:pPr algn="l" fontAlgn="b"/>
                      <a:endParaRPr lang="en-ZA" sz="1100" b="1"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1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1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1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325954071"/>
                  </a:ext>
                </a:extLst>
              </a:tr>
              <a:tr h="224444">
                <a:tc>
                  <a:txBody>
                    <a:bodyPr/>
                    <a:lstStyle/>
                    <a:p>
                      <a:pPr algn="l" fontAlgn="t"/>
                      <a:r>
                        <a:rPr lang="en-ZA" sz="1100" b="1" i="0" u="none" strike="noStrike">
                          <a:solidFill>
                            <a:srgbClr val="000000"/>
                          </a:solidFill>
                          <a:effectLst/>
                          <a:latin typeface="Calibri" panose="020F0502020204030204" pitchFamily="34" charset="0"/>
                        </a:rPr>
                        <a:t>Current payments</a:t>
                      </a:r>
                    </a:p>
                  </a:txBody>
                  <a:tcPr marL="0" marR="0" marT="0" marB="0">
                    <a:lnL>
                      <a:noFill/>
                    </a:lnL>
                    <a:lnR>
                      <a:noFill/>
                    </a:lnR>
                    <a:lnT>
                      <a:noFill/>
                    </a:lnT>
                    <a:lnB>
                      <a:noFill/>
                    </a:lnB>
                  </a:tcPr>
                </a:tc>
                <a:tc>
                  <a:txBody>
                    <a:bodyPr/>
                    <a:lstStyle/>
                    <a:p>
                      <a:pPr algn="r" fontAlgn="b"/>
                      <a:r>
                        <a:rPr lang="en-ZA" sz="1100" b="1" i="0" u="none" strike="noStrike">
                          <a:solidFill>
                            <a:srgbClr val="000000"/>
                          </a:solidFill>
                          <a:effectLst/>
                          <a:latin typeface="Calibri" panose="020F0502020204030204" pitchFamily="34" charset="0"/>
                        </a:rPr>
                        <a:t>   11 788 155 </a:t>
                      </a:r>
                    </a:p>
                  </a:txBody>
                  <a:tcPr marL="0" marR="0" marT="0" marB="0" anchor="b">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100" b="1" i="0" u="none" strike="noStrike" dirty="0">
                          <a:solidFill>
                            <a:srgbClr val="000000"/>
                          </a:solidFill>
                          <a:effectLst/>
                          <a:latin typeface="Calibri" panose="020F0502020204030204" pitchFamily="34" charset="0"/>
                        </a:rPr>
                        <a:t>      5 827 196 </a:t>
                      </a:r>
                    </a:p>
                  </a:txBody>
                  <a:tcPr marL="0" marR="0" marT="0" marB="0" anchor="b">
                    <a:lnL>
                      <a:noFill/>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100" b="1" i="0" u="none" strike="noStrike">
                          <a:solidFill>
                            <a:srgbClr val="000000"/>
                          </a:solidFill>
                          <a:effectLst/>
                          <a:latin typeface="Calibri" panose="020F0502020204030204" pitchFamily="34" charset="0"/>
                        </a:rPr>
                        <a:t>      5 970 026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100" b="1" i="0" u="none" strike="noStrike">
                          <a:solidFill>
                            <a:srgbClr val="000000"/>
                          </a:solidFill>
                          <a:effectLst/>
                          <a:latin typeface="Calibri" panose="020F0502020204030204" pitchFamily="34" charset="0"/>
                        </a:rPr>
                        <a:t>      (142 830)</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569917285"/>
                  </a:ext>
                </a:extLst>
              </a:tr>
              <a:tr h="224444">
                <a:tc>
                  <a:txBody>
                    <a:bodyPr/>
                    <a:lstStyle/>
                    <a:p>
                      <a:pPr algn="l" fontAlgn="t"/>
                      <a:r>
                        <a:rPr lang="en-ZA" sz="1100" b="0" i="0" u="none" strike="noStrike">
                          <a:solidFill>
                            <a:srgbClr val="000000"/>
                          </a:solidFill>
                          <a:effectLst/>
                          <a:latin typeface="Calibri" panose="020F0502020204030204" pitchFamily="34" charset="0"/>
                        </a:rPr>
                        <a:t>Compensation of employees</a:t>
                      </a:r>
                    </a:p>
                  </a:txBody>
                  <a:tcPr marR="0" marT="0" marB="0">
                    <a:lnL>
                      <a:noFill/>
                    </a:lnL>
                    <a:lnR w="6350" cap="flat" cmpd="sng" algn="ctr">
                      <a:solidFill>
                        <a:srgbClr val="000000"/>
                      </a:solidFill>
                      <a:prstDash val="dot"/>
                      <a:round/>
                      <a:headEnd type="none" w="med" len="med"/>
                      <a:tailEnd type="none" w="med" len="med"/>
                    </a:lnR>
                    <a:lnT>
                      <a:noFill/>
                    </a:lnT>
                    <a:lnB>
                      <a:noFill/>
                    </a:lnB>
                  </a:tcPr>
                </a:tc>
                <a:tc>
                  <a:txBody>
                    <a:bodyPr/>
                    <a:lstStyle/>
                    <a:p>
                      <a:pPr algn="r" fontAlgn="b"/>
                      <a:r>
                        <a:rPr lang="en-ZA" sz="1100" b="0" i="0" u="none" strike="noStrike">
                          <a:solidFill>
                            <a:srgbClr val="000000"/>
                          </a:solidFill>
                          <a:effectLst/>
                          <a:latin typeface="Calibri" panose="020F0502020204030204" pitchFamily="34" charset="0"/>
                        </a:rPr>
                        <a:t>      8 754 234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r" fontAlgn="b"/>
                      <a:r>
                        <a:rPr lang="en-ZA" sz="1100" b="0" i="0" u="none" strike="noStrike" dirty="0">
                          <a:solidFill>
                            <a:srgbClr val="000000"/>
                          </a:solidFill>
                          <a:effectLst/>
                          <a:latin typeface="Calibri" panose="020F0502020204030204" pitchFamily="34" charset="0"/>
                        </a:rPr>
                        <a:t>      4 528 241 </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r" fontAlgn="b"/>
                      <a:r>
                        <a:rPr lang="en-ZA" sz="1100" b="0" i="0" u="none" strike="noStrike">
                          <a:solidFill>
                            <a:srgbClr val="000000"/>
                          </a:solidFill>
                          <a:effectLst/>
                          <a:latin typeface="Calibri" panose="020F0502020204030204" pitchFamily="34" charset="0"/>
                        </a:rPr>
                        <a:t>      4 451 278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r" fontAlgn="b"/>
                      <a:r>
                        <a:rPr lang="en-ZA" sz="1100" b="0" i="0" u="none" strike="noStrike">
                          <a:solidFill>
                            <a:srgbClr val="000000"/>
                          </a:solidFill>
                          <a:effectLst/>
                          <a:latin typeface="Calibri" panose="020F0502020204030204" pitchFamily="34" charset="0"/>
                        </a:rPr>
                        <a:t>          76 963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FFFF"/>
                    </a:solidFill>
                  </a:tcPr>
                </a:tc>
                <a:extLst>
                  <a:ext uri="{0D108BD9-81ED-4DB2-BD59-A6C34878D82A}">
                    <a16:rowId xmlns:a16="http://schemas.microsoft.com/office/drawing/2014/main" val="2461479977"/>
                  </a:ext>
                </a:extLst>
              </a:tr>
              <a:tr h="224444">
                <a:tc>
                  <a:txBody>
                    <a:bodyPr/>
                    <a:lstStyle/>
                    <a:p>
                      <a:pPr algn="l" fontAlgn="t"/>
                      <a:r>
                        <a:rPr lang="en-ZA" sz="1100" b="0" i="0" u="none" strike="noStrike">
                          <a:solidFill>
                            <a:srgbClr val="000000"/>
                          </a:solidFill>
                          <a:effectLst/>
                          <a:latin typeface="Calibri" panose="020F0502020204030204" pitchFamily="34" charset="0"/>
                        </a:rPr>
                        <a:t>Goods and services</a:t>
                      </a:r>
                    </a:p>
                  </a:txBody>
                  <a:tcPr marR="0" marT="0" marB="0">
                    <a:lnL>
                      <a:noFill/>
                    </a:lnL>
                    <a:lnR w="6350" cap="flat" cmpd="sng" algn="ctr">
                      <a:solidFill>
                        <a:srgbClr val="000000"/>
                      </a:solidFill>
                      <a:prstDash val="dot"/>
                      <a:round/>
                      <a:headEnd type="none" w="med" len="med"/>
                      <a:tailEnd type="none" w="med" len="med"/>
                    </a:lnR>
                    <a:lnT>
                      <a:noFill/>
                    </a:lnT>
                    <a:lnB>
                      <a:noFill/>
                    </a:lnB>
                  </a:tcPr>
                </a:tc>
                <a:tc>
                  <a:txBody>
                    <a:bodyPr/>
                    <a:lstStyle/>
                    <a:p>
                      <a:pPr algn="r" fontAlgn="b"/>
                      <a:r>
                        <a:rPr lang="en-ZA" sz="1100" b="0" i="0" u="none" strike="noStrike">
                          <a:solidFill>
                            <a:srgbClr val="000000"/>
                          </a:solidFill>
                          <a:effectLst/>
                          <a:latin typeface="Calibri" panose="020F0502020204030204" pitchFamily="34" charset="0"/>
                        </a:rPr>
                        <a:t>      3 033 921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r" fontAlgn="b"/>
                      <a:r>
                        <a:rPr lang="en-ZA" sz="1100" b="0" i="0" u="none" strike="noStrike">
                          <a:solidFill>
                            <a:srgbClr val="000000"/>
                          </a:solidFill>
                          <a:effectLst/>
                          <a:latin typeface="Calibri" panose="020F0502020204030204" pitchFamily="34" charset="0"/>
                        </a:rPr>
                        <a:t>      1 298 955 </a:t>
                      </a:r>
                    </a:p>
                  </a:txBody>
                  <a:tcPr marL="0" marR="0" marT="0" marB="0" anchor="b">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r" fontAlgn="b"/>
                      <a:r>
                        <a:rPr lang="en-ZA" sz="1100" b="0" i="0" u="none" strike="noStrike" dirty="0">
                          <a:solidFill>
                            <a:srgbClr val="000000"/>
                          </a:solidFill>
                          <a:effectLst/>
                          <a:latin typeface="Calibri" panose="020F0502020204030204" pitchFamily="34" charset="0"/>
                        </a:rPr>
                        <a:t>      1 513 961 </a:t>
                      </a:r>
                    </a:p>
                  </a:txBody>
                  <a:tcPr marL="0" marR="0" marT="0" marB="0" anchor="b">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r" fontAlgn="b"/>
                      <a:r>
                        <a:rPr lang="en-ZA" sz="1100" b="0" i="0" u="none" strike="noStrike">
                          <a:solidFill>
                            <a:srgbClr val="000000"/>
                          </a:solidFill>
                          <a:effectLst/>
                          <a:latin typeface="Calibri" panose="020F0502020204030204" pitchFamily="34" charset="0"/>
                        </a:rPr>
                        <a:t>      (215 006)</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extLst>
                  <a:ext uri="{0D108BD9-81ED-4DB2-BD59-A6C34878D82A}">
                    <a16:rowId xmlns:a16="http://schemas.microsoft.com/office/drawing/2014/main" val="4230102566"/>
                  </a:ext>
                </a:extLst>
              </a:tr>
              <a:tr h="224444">
                <a:tc>
                  <a:txBody>
                    <a:bodyPr/>
                    <a:lstStyle/>
                    <a:p>
                      <a:pPr algn="l" fontAlgn="t"/>
                      <a:r>
                        <a:rPr lang="en-GB" sz="1100" b="0" i="0" u="none" strike="noStrike">
                          <a:solidFill>
                            <a:srgbClr val="000000"/>
                          </a:solidFill>
                          <a:effectLst/>
                          <a:latin typeface="Calibri" panose="020F0502020204030204" pitchFamily="34" charset="0"/>
                        </a:rPr>
                        <a:t>Interest and rent on land </a:t>
                      </a:r>
                    </a:p>
                  </a:txBody>
                  <a:tcPr marR="0" marT="0" marB="0">
                    <a:lnL>
                      <a:noFill/>
                    </a:lnL>
                    <a:lnR w="6350" cap="flat" cmpd="sng" algn="ctr">
                      <a:solidFill>
                        <a:srgbClr val="000000"/>
                      </a:solidFill>
                      <a:prstDash val="dot"/>
                      <a:round/>
                      <a:headEnd type="none" w="med" len="med"/>
                      <a:tailEnd type="none" w="med" len="med"/>
                    </a:lnR>
                    <a:lnT>
                      <a:noFill/>
                    </a:lnT>
                    <a:lnB>
                      <a:noFill/>
                    </a:lnB>
                  </a:tcPr>
                </a:tc>
                <a:tc>
                  <a:txBody>
                    <a:bodyPr/>
                    <a:lstStyle/>
                    <a:p>
                      <a:pPr algn="r" fontAlgn="b"/>
                      <a:r>
                        <a:rPr lang="en-ZA" sz="1100" b="0" i="0"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100" b="0" i="0"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100" b="0" i="0" u="none" strike="noStrike" dirty="0">
                          <a:solidFill>
                            <a:srgbClr val="000000"/>
                          </a:solidFill>
                          <a:effectLst/>
                          <a:latin typeface="Calibri" panose="020F0502020204030204" pitchFamily="34" charset="0"/>
                        </a:rPr>
                        <a:t>              4 787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100" b="0" i="0" u="none" strike="noStrike">
                          <a:solidFill>
                            <a:srgbClr val="000000"/>
                          </a:solidFill>
                          <a:effectLst/>
                          <a:latin typeface="Calibri" panose="020F0502020204030204" pitchFamily="34" charset="0"/>
                        </a:rPr>
                        <a:t>           (4 787)</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4107146949"/>
                  </a:ext>
                </a:extLst>
              </a:tr>
              <a:tr h="224444">
                <a:tc>
                  <a:txBody>
                    <a:bodyPr/>
                    <a:lstStyle/>
                    <a:p>
                      <a:pPr algn="l" fontAlgn="t"/>
                      <a:r>
                        <a:rPr lang="en-ZA" sz="1100" b="1" i="0" u="none" strike="noStrike">
                          <a:solidFill>
                            <a:srgbClr val="000000"/>
                          </a:solidFill>
                          <a:effectLst/>
                          <a:latin typeface="Calibri" panose="020F0502020204030204" pitchFamily="34" charset="0"/>
                        </a:rPr>
                        <a:t>Payments for capital assets</a:t>
                      </a:r>
                    </a:p>
                  </a:txBody>
                  <a:tcPr marL="0" marR="0" marT="0" marB="0">
                    <a:lnL>
                      <a:noFill/>
                    </a:lnL>
                    <a:lnR>
                      <a:noFill/>
                    </a:lnR>
                    <a:lnT>
                      <a:noFill/>
                    </a:lnT>
                    <a:lnB>
                      <a:noFill/>
                    </a:lnB>
                    <a:solidFill>
                      <a:srgbClr val="FFFFFF"/>
                    </a:solidFill>
                  </a:tcPr>
                </a:tc>
                <a:tc>
                  <a:txBody>
                    <a:bodyPr/>
                    <a:lstStyle/>
                    <a:p>
                      <a:pPr algn="r" fontAlgn="b"/>
                      <a:r>
                        <a:rPr lang="en-ZA" sz="1100" b="1" i="0" u="none" strike="noStrike">
                          <a:solidFill>
                            <a:srgbClr val="000000"/>
                          </a:solidFill>
                          <a:effectLst/>
                          <a:latin typeface="Calibri" panose="020F0502020204030204" pitchFamily="34" charset="0"/>
                        </a:rPr>
                        <a:t>         928 378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100" b="1" i="0" u="none" strike="noStrike">
                          <a:solidFill>
                            <a:srgbClr val="000000"/>
                          </a:solidFill>
                          <a:effectLst/>
                          <a:latin typeface="Calibri" panose="020F0502020204030204" pitchFamily="34" charset="0"/>
                        </a:rPr>
                        <a:t>         299 375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100" b="1" i="0" u="none" strike="noStrike" dirty="0">
                          <a:solidFill>
                            <a:srgbClr val="000000"/>
                          </a:solidFill>
                          <a:effectLst/>
                          <a:latin typeface="Calibri" panose="020F0502020204030204" pitchFamily="34" charset="0"/>
                        </a:rPr>
                        <a:t>         237 312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100" b="1" i="0" u="none" strike="noStrike">
                          <a:solidFill>
                            <a:srgbClr val="000000"/>
                          </a:solidFill>
                          <a:effectLst/>
                          <a:latin typeface="Calibri" panose="020F0502020204030204" pitchFamily="34" charset="0"/>
                        </a:rPr>
                        <a:t>          62 063 </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613589145"/>
                  </a:ext>
                </a:extLst>
              </a:tr>
              <a:tr h="224444">
                <a:tc>
                  <a:txBody>
                    <a:bodyPr/>
                    <a:lstStyle/>
                    <a:p>
                      <a:pPr algn="l" fontAlgn="t"/>
                      <a:r>
                        <a:rPr lang="en-GB" sz="1100" b="0" i="0" u="none" strike="noStrike">
                          <a:solidFill>
                            <a:srgbClr val="000000"/>
                          </a:solidFill>
                          <a:effectLst/>
                          <a:latin typeface="Calibri" panose="020F0502020204030204" pitchFamily="34" charset="0"/>
                        </a:rPr>
                        <a:t>Buildings and other fixed structures</a:t>
                      </a:r>
                    </a:p>
                  </a:txBody>
                  <a:tcPr marR="0" marT="0" marB="0">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r" fontAlgn="b"/>
                      <a:r>
                        <a:rPr lang="en-ZA" sz="1100" b="0" i="0" u="none" strike="noStrike">
                          <a:solidFill>
                            <a:srgbClr val="000000"/>
                          </a:solidFill>
                          <a:effectLst/>
                          <a:latin typeface="Calibri" panose="020F0502020204030204" pitchFamily="34" charset="0"/>
                        </a:rPr>
                        <a:t>         625 609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r" fontAlgn="b"/>
                      <a:r>
                        <a:rPr lang="en-ZA" sz="1100" b="1" i="0" u="none" strike="noStrike">
                          <a:solidFill>
                            <a:srgbClr val="000000"/>
                          </a:solidFill>
                          <a:effectLst/>
                          <a:latin typeface="Calibri" panose="020F0502020204030204" pitchFamily="34" charset="0"/>
                        </a:rPr>
                        <a:t>         239 089 </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r" fontAlgn="b"/>
                      <a:r>
                        <a:rPr lang="en-ZA" sz="1100" b="1" i="0" u="none" strike="noStrike" dirty="0">
                          <a:solidFill>
                            <a:srgbClr val="000000"/>
                          </a:solidFill>
                          <a:effectLst/>
                          <a:latin typeface="Calibri" panose="020F0502020204030204" pitchFamily="34" charset="0"/>
                        </a:rPr>
                        <a:t>           90 616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r" fontAlgn="b"/>
                      <a:r>
                        <a:rPr lang="en-ZA" sz="1100" b="1" i="0" u="none" strike="noStrike">
                          <a:solidFill>
                            <a:srgbClr val="000000"/>
                          </a:solidFill>
                          <a:effectLst/>
                          <a:latin typeface="Calibri" panose="020F0502020204030204" pitchFamily="34" charset="0"/>
                        </a:rPr>
                        <a:t>        148 473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FFFF"/>
                    </a:solidFill>
                  </a:tcPr>
                </a:tc>
                <a:extLst>
                  <a:ext uri="{0D108BD9-81ED-4DB2-BD59-A6C34878D82A}">
                    <a16:rowId xmlns:a16="http://schemas.microsoft.com/office/drawing/2014/main" val="3910337425"/>
                  </a:ext>
                </a:extLst>
              </a:tr>
              <a:tr h="224444">
                <a:tc>
                  <a:txBody>
                    <a:bodyPr/>
                    <a:lstStyle/>
                    <a:p>
                      <a:pPr algn="l" fontAlgn="t"/>
                      <a:r>
                        <a:rPr lang="en-ZA" sz="1100" b="0" i="0" u="none" strike="noStrike">
                          <a:solidFill>
                            <a:srgbClr val="000000"/>
                          </a:solidFill>
                          <a:effectLst/>
                          <a:latin typeface="Calibri" panose="020F0502020204030204" pitchFamily="34" charset="0"/>
                        </a:rPr>
                        <a:t>Machinery and equipment</a:t>
                      </a:r>
                    </a:p>
                  </a:txBody>
                  <a:tcPr marR="0" marT="0" marB="0">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r" fontAlgn="b"/>
                      <a:r>
                        <a:rPr lang="en-ZA" sz="1100" b="0" i="0" u="none" strike="noStrike">
                          <a:solidFill>
                            <a:srgbClr val="000000"/>
                          </a:solidFill>
                          <a:effectLst/>
                          <a:latin typeface="Calibri" panose="020F0502020204030204" pitchFamily="34" charset="0"/>
                        </a:rPr>
                        <a:t>         302 769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r" fontAlgn="b"/>
                      <a:r>
                        <a:rPr lang="en-ZA" sz="1100" b="0" i="0" u="none" strike="noStrike">
                          <a:solidFill>
                            <a:srgbClr val="000000"/>
                          </a:solidFill>
                          <a:effectLst/>
                          <a:latin typeface="Calibri" panose="020F0502020204030204" pitchFamily="34" charset="0"/>
                        </a:rPr>
                        <a:t>           60 286 </a:t>
                      </a:r>
                    </a:p>
                  </a:txBody>
                  <a:tcPr marL="0" marR="0" marT="0" marB="0" anchor="b">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r" fontAlgn="b"/>
                      <a:r>
                        <a:rPr lang="en-ZA" sz="1100" b="0" i="0" u="none" strike="noStrike" dirty="0">
                          <a:solidFill>
                            <a:srgbClr val="000000"/>
                          </a:solidFill>
                          <a:effectLst/>
                          <a:latin typeface="Calibri" panose="020F0502020204030204" pitchFamily="34" charset="0"/>
                        </a:rPr>
                        <a:t>         146 207 </a:t>
                      </a:r>
                    </a:p>
                  </a:txBody>
                  <a:tcPr marL="0" marR="0" marT="0" marB="0" anchor="b">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r" fontAlgn="b"/>
                      <a:r>
                        <a:rPr lang="en-ZA" sz="1100" b="0" i="0" u="none" strike="noStrike" dirty="0">
                          <a:solidFill>
                            <a:srgbClr val="000000"/>
                          </a:solidFill>
                          <a:effectLst/>
                          <a:latin typeface="Calibri" panose="020F0502020204030204" pitchFamily="34" charset="0"/>
                        </a:rPr>
                        <a:t>         (85 921)</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extLst>
                  <a:ext uri="{0D108BD9-81ED-4DB2-BD59-A6C34878D82A}">
                    <a16:rowId xmlns:a16="http://schemas.microsoft.com/office/drawing/2014/main" val="3152721329"/>
                  </a:ext>
                </a:extLst>
              </a:tr>
              <a:tr h="224444">
                <a:tc>
                  <a:txBody>
                    <a:bodyPr/>
                    <a:lstStyle/>
                    <a:p>
                      <a:pPr algn="l" fontAlgn="t"/>
                      <a:r>
                        <a:rPr lang="en-ZA" sz="1100" b="0" i="0" u="none" strike="noStrike">
                          <a:solidFill>
                            <a:srgbClr val="000000"/>
                          </a:solidFill>
                          <a:effectLst/>
                          <a:latin typeface="Calibri" panose="020F0502020204030204" pitchFamily="34" charset="0"/>
                        </a:rPr>
                        <a:t>Natural resources assets</a:t>
                      </a:r>
                    </a:p>
                  </a:txBody>
                  <a:tcPr marR="0" marT="0" marB="0">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100" b="0" i="0"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100" b="1" i="0"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100" b="1" i="0" u="none" strike="noStrike">
                          <a:solidFill>
                            <a:srgbClr val="000000"/>
                          </a:solidFill>
                          <a:effectLst/>
                          <a:latin typeface="Calibri" panose="020F0502020204030204" pitchFamily="34" charset="0"/>
                        </a:rPr>
                        <a:t>                 489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1100" b="1" i="0" u="none" strike="noStrike" dirty="0">
                          <a:solidFill>
                            <a:srgbClr val="000000"/>
                          </a:solidFill>
                          <a:effectLst/>
                          <a:latin typeface="Calibri" panose="020F0502020204030204" pitchFamily="34" charset="0"/>
                        </a:rPr>
                        <a:t>              (489)</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303006009"/>
                  </a:ext>
                </a:extLst>
              </a:tr>
              <a:tr h="224444">
                <a:tc>
                  <a:txBody>
                    <a:bodyPr/>
                    <a:lstStyle/>
                    <a:p>
                      <a:pPr algn="l" fontAlgn="t"/>
                      <a:r>
                        <a:rPr lang="en-ZA" sz="1100" b="1" i="0" u="none" strike="noStrike">
                          <a:solidFill>
                            <a:srgbClr val="000000"/>
                          </a:solidFill>
                          <a:effectLst/>
                          <a:latin typeface="Calibri" panose="020F0502020204030204" pitchFamily="34" charset="0"/>
                        </a:rPr>
                        <a:t> Total payments </a:t>
                      </a:r>
                    </a:p>
                  </a:txBody>
                  <a:tcPr marL="0" marR="0" marT="0"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1" i="0" u="none" strike="noStrike">
                          <a:solidFill>
                            <a:srgbClr val="000000"/>
                          </a:solidFill>
                          <a:effectLst/>
                          <a:latin typeface="Calibri" panose="020F0502020204030204" pitchFamily="34" charset="0"/>
                        </a:rPr>
                        <a:t>   12 716 533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100" b="1" i="0" u="none" strike="noStrike">
                          <a:solidFill>
                            <a:srgbClr val="000000"/>
                          </a:solidFill>
                          <a:effectLst/>
                          <a:latin typeface="Calibri" panose="020F0502020204030204" pitchFamily="34" charset="0"/>
                        </a:rPr>
                        <a:t>      6 126 571 </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100" b="1" i="0" u="none" strike="noStrike">
                          <a:solidFill>
                            <a:srgbClr val="000000"/>
                          </a:solidFill>
                          <a:effectLst/>
                          <a:latin typeface="Calibri" panose="020F0502020204030204" pitchFamily="34" charset="0"/>
                        </a:rPr>
                        <a:t>      6 207 338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1100" b="1" i="0" u="none" strike="noStrike" dirty="0">
                          <a:solidFill>
                            <a:srgbClr val="000000"/>
                          </a:solidFill>
                          <a:effectLst/>
                          <a:latin typeface="Calibri" panose="020F0502020204030204" pitchFamily="34" charset="0"/>
                        </a:rPr>
                        <a:t>         (80 767)</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4810106"/>
                  </a:ext>
                </a:extLst>
              </a:tr>
              <a:tr h="233796">
                <a:tc>
                  <a:txBody>
                    <a:bodyPr/>
                    <a:lstStyle/>
                    <a:p>
                      <a:pPr algn="l" fontAlgn="t"/>
                      <a:r>
                        <a:rPr lang="en-ZA" sz="1100" b="1" i="0" u="none" strike="noStrike">
                          <a:solidFill>
                            <a:srgbClr val="000000"/>
                          </a:solidFill>
                          <a:effectLst/>
                          <a:latin typeface="Calibri" panose="020F0502020204030204" pitchFamily="34" charset="0"/>
                        </a:rPr>
                        <a:t> Surplus/deficit </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tc>
                  <a:txBody>
                    <a:bodyPr/>
                    <a:lstStyle/>
                    <a:p>
                      <a:pPr algn="r" fontAlgn="b"/>
                      <a:r>
                        <a:rPr lang="en-ZA" sz="1100" b="1" i="0" u="none" strike="noStrike" dirty="0">
                          <a:solidFill>
                            <a:srgbClr val="000000"/>
                          </a:solidFill>
                          <a:effectLst/>
                          <a:latin typeface="Calibri" panose="020F0502020204030204" pitchFamily="34" charset="0"/>
                        </a:rPr>
                        <a:t>       (799 592)</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tc>
                  <a:txBody>
                    <a:bodyPr/>
                    <a:lstStyle/>
                    <a:p>
                      <a:pPr algn="r" fontAlgn="b"/>
                      <a:r>
                        <a:rPr lang="en-ZA" sz="1100" b="1" i="0" u="none" strike="noStrike">
                          <a:solidFill>
                            <a:srgbClr val="000000"/>
                          </a:solidFill>
                          <a:effectLst/>
                          <a:latin typeface="Calibri" panose="020F0502020204030204" pitchFamily="34" charset="0"/>
                        </a:rPr>
                        <a:t>       (168 066)</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tc>
                  <a:txBody>
                    <a:bodyPr/>
                    <a:lstStyle/>
                    <a:p>
                      <a:pPr algn="r" fontAlgn="b"/>
                      <a:r>
                        <a:rPr lang="en-ZA" sz="1100" b="1" i="0" u="none" strike="noStrike">
                          <a:solidFill>
                            <a:srgbClr val="000000"/>
                          </a:solidFill>
                          <a:effectLst/>
                          <a:latin typeface="Calibri" panose="020F0502020204030204" pitchFamily="34" charset="0"/>
                        </a:rPr>
                        <a:t>       (191 120)</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tc>
                  <a:txBody>
                    <a:bodyPr/>
                    <a:lstStyle/>
                    <a:p>
                      <a:pPr algn="r" fontAlgn="b"/>
                      <a:r>
                        <a:rPr lang="en-ZA" sz="1100" b="1" i="0" u="none" strike="noStrike" dirty="0">
                          <a:solidFill>
                            <a:srgbClr val="000000"/>
                          </a:solidFill>
                          <a:effectLst/>
                          <a:latin typeface="Calibri" panose="020F0502020204030204" pitchFamily="34" charset="0"/>
                        </a:rPr>
                        <a:t>          23 054 </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extLst>
                  <a:ext uri="{0D108BD9-81ED-4DB2-BD59-A6C34878D82A}">
                    <a16:rowId xmlns:a16="http://schemas.microsoft.com/office/drawing/2014/main" val="2895016644"/>
                  </a:ext>
                </a:extLst>
              </a:tr>
            </a:tbl>
          </a:graphicData>
        </a:graphic>
      </p:graphicFrame>
    </p:spTree>
    <p:extLst>
      <p:ext uri="{BB962C8B-B14F-4D97-AF65-F5344CB8AC3E}">
        <p14:creationId xmlns:p14="http://schemas.microsoft.com/office/powerpoint/2010/main" val="4231989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SOUTH AFRICAN REVENUE SERVICE</a:t>
            </a:r>
          </a:p>
        </p:txBody>
      </p:sp>
      <p:sp>
        <p:nvSpPr>
          <p:cNvPr id="4" name="Content Placeholder 2">
            <a:extLst>
              <a:ext uri="{FF2B5EF4-FFF2-40B4-BE49-F238E27FC236}">
                <a16:creationId xmlns:a16="http://schemas.microsoft.com/office/drawing/2014/main" id="{0982AF22-D4AB-A106-9F9F-6FB989910966}"/>
              </a:ext>
            </a:extLst>
          </p:cNvPr>
          <p:cNvSpPr>
            <a:spLocks noGrp="1"/>
          </p:cNvSpPr>
          <p:nvPr>
            <p:ph idx="1"/>
          </p:nvPr>
        </p:nvSpPr>
        <p:spPr>
          <a:xfrm>
            <a:off x="288099" y="1655403"/>
            <a:ext cx="8536487" cy="4821665"/>
          </a:xfrm>
        </p:spPr>
        <p:txBody>
          <a:bodyPr>
            <a:noAutofit/>
          </a:bodyPr>
          <a:lstStyle/>
          <a:p>
            <a:pPr algn="just">
              <a:spcBef>
                <a:spcPts val="300"/>
              </a:spcBef>
              <a:spcAft>
                <a:spcPts val="300"/>
              </a:spcAft>
            </a:pPr>
            <a:r>
              <a:rPr lang="en-US" sz="1600" dirty="0"/>
              <a:t>SARS’ revenue is comprised of transfers from the National Treasury, commission fees and interest income from excess funds. </a:t>
            </a:r>
          </a:p>
          <a:p>
            <a:pPr algn="just">
              <a:spcBef>
                <a:spcPts val="300"/>
              </a:spcBef>
              <a:spcAft>
                <a:spcPts val="300"/>
              </a:spcAft>
            </a:pPr>
            <a:r>
              <a:rPr lang="en-US" sz="1600" b="1" dirty="0"/>
              <a:t>Total receipts </a:t>
            </a:r>
            <a:r>
              <a:rPr lang="en-US" sz="1600" dirty="0"/>
              <a:t>was R57.7 million higher than the forecast for quarter 2 mainly due to higher interest income received and higher administration fees received from collecting the Skills Development Levy on behalf of the Departments of Higher Education and Training, and Employment and </a:t>
            </a:r>
            <a:r>
              <a:rPr lang="en-US" sz="1600" dirty="0" err="1"/>
              <a:t>Labour</a:t>
            </a:r>
            <a:r>
              <a:rPr lang="en-US" sz="1600" dirty="0"/>
              <a:t>.</a:t>
            </a:r>
          </a:p>
          <a:p>
            <a:pPr algn="just">
              <a:spcBef>
                <a:spcPts val="300"/>
              </a:spcBef>
              <a:spcAft>
                <a:spcPts val="300"/>
              </a:spcAft>
            </a:pPr>
            <a:r>
              <a:rPr lang="en-US" sz="1600" b="1" dirty="0"/>
              <a:t>Current payments </a:t>
            </a:r>
            <a:r>
              <a:rPr lang="en-US" sz="1600" dirty="0"/>
              <a:t>was R142.8 million higher than the forecast in quarter 2 based on the following;</a:t>
            </a:r>
          </a:p>
          <a:p>
            <a:pPr marL="358775" indent="-179388" algn="just">
              <a:spcBef>
                <a:spcPts val="300"/>
              </a:spcBef>
              <a:spcAft>
                <a:spcPts val="300"/>
              </a:spcAft>
              <a:buFont typeface="Calibri" panose="020F0502020204030204" pitchFamily="34" charset="0"/>
              <a:buChar char="‒"/>
            </a:pPr>
            <a:r>
              <a:rPr lang="en-GB" sz="1600" dirty="0" smtClean="0"/>
              <a:t>Compensation </a:t>
            </a:r>
            <a:r>
              <a:rPr lang="en-GB" sz="1600" dirty="0"/>
              <a:t>of employees was R77 million lower than the 	forecast mainly due to vacant funded positions.  </a:t>
            </a:r>
          </a:p>
          <a:p>
            <a:pPr marL="358775" indent="-179388" algn="just">
              <a:spcBef>
                <a:spcPts val="300"/>
              </a:spcBef>
              <a:spcAft>
                <a:spcPts val="300"/>
              </a:spcAft>
              <a:buFont typeface="Calibri" panose="020F0502020204030204" pitchFamily="34" charset="0"/>
              <a:buChar char="‒"/>
            </a:pPr>
            <a:r>
              <a:rPr lang="en-US" sz="1600" dirty="0" smtClean="0"/>
              <a:t>Goods </a:t>
            </a:r>
            <a:r>
              <a:rPr lang="en-US" sz="1600" dirty="0"/>
              <a:t>and services was R215 million higher than the forecast mainly 	due to the procurement of software licenses under computer services.    		</a:t>
            </a:r>
          </a:p>
          <a:p>
            <a:pPr marL="0" indent="0">
              <a:buNone/>
            </a:pPr>
            <a:endParaRPr lang="en-ZA" dirty="0"/>
          </a:p>
        </p:txBody>
      </p:sp>
    </p:spTree>
    <p:extLst>
      <p:ext uri="{BB962C8B-B14F-4D97-AF65-F5344CB8AC3E}">
        <p14:creationId xmlns:p14="http://schemas.microsoft.com/office/powerpoint/2010/main" val="42353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SOUTH AFRICAN REVENUE SERVICE</a:t>
            </a:r>
          </a:p>
        </p:txBody>
      </p:sp>
      <p:sp>
        <p:nvSpPr>
          <p:cNvPr id="4" name="Content Placeholder 2">
            <a:extLst>
              <a:ext uri="{FF2B5EF4-FFF2-40B4-BE49-F238E27FC236}">
                <a16:creationId xmlns:a16="http://schemas.microsoft.com/office/drawing/2014/main" id="{B165E9D3-D4E2-2BE5-5F9E-8DBD1BCBFEBB}"/>
              </a:ext>
            </a:extLst>
          </p:cNvPr>
          <p:cNvSpPr>
            <a:spLocks noGrp="1"/>
          </p:cNvSpPr>
          <p:nvPr>
            <p:ph idx="1"/>
          </p:nvPr>
        </p:nvSpPr>
        <p:spPr>
          <a:xfrm>
            <a:off x="288099" y="1682184"/>
            <a:ext cx="8536487" cy="4821665"/>
          </a:xfrm>
        </p:spPr>
        <p:txBody>
          <a:bodyPr>
            <a:noAutofit/>
          </a:bodyPr>
          <a:lstStyle/>
          <a:p>
            <a:pPr>
              <a:spcBef>
                <a:spcPts val="300"/>
              </a:spcBef>
              <a:spcAft>
                <a:spcPts val="300"/>
              </a:spcAft>
            </a:pPr>
            <a:r>
              <a:rPr lang="en-US" sz="1600" b="1" dirty="0"/>
              <a:t>Payments for capital assets </a:t>
            </a:r>
            <a:r>
              <a:rPr lang="en-US" sz="1600" dirty="0"/>
              <a:t>was R62.1 million lower than the forecast for quarter 2. </a:t>
            </a:r>
          </a:p>
          <a:p>
            <a:pPr marL="358775" indent="-179388" algn="just">
              <a:spcBef>
                <a:spcPts val="300"/>
              </a:spcBef>
              <a:spcAft>
                <a:spcPts val="300"/>
              </a:spcAft>
              <a:buFont typeface="Calibri" panose="020F0502020204030204" pitchFamily="34" charset="0"/>
              <a:buChar char="‒"/>
            </a:pPr>
            <a:r>
              <a:rPr lang="en-US" sz="1600" dirty="0" smtClean="0"/>
              <a:t>Buildings </a:t>
            </a:r>
            <a:r>
              <a:rPr lang="en-US" sz="1600" dirty="0"/>
              <a:t>and other fixed structures (this relates to the capital goods </a:t>
            </a:r>
            <a:r>
              <a:rPr lang="en-US" sz="1600" dirty="0" smtClean="0"/>
              <a:t>under </a:t>
            </a:r>
            <a:r>
              <a:rPr lang="en-US" sz="1600" dirty="0"/>
              <a:t>construction) was R148.5 million lower than the forecast </a:t>
            </a:r>
            <a:r>
              <a:rPr lang="en-US" sz="1600" dirty="0" smtClean="0"/>
              <a:t>mainly </a:t>
            </a:r>
            <a:r>
              <a:rPr lang="en-US" sz="1600" dirty="0"/>
              <a:t>due to delays in contracting adequate service providers which </a:t>
            </a:r>
            <a:r>
              <a:rPr lang="en-US" sz="1600" dirty="0" smtClean="0"/>
              <a:t>resulted </a:t>
            </a:r>
            <a:r>
              <a:rPr lang="en-US" sz="1600" dirty="0"/>
              <a:t>in delays in the construction concerning the Head Office </a:t>
            </a:r>
            <a:r>
              <a:rPr lang="en-US" sz="1600" dirty="0" smtClean="0"/>
              <a:t>Consolidation </a:t>
            </a:r>
            <a:r>
              <a:rPr lang="en-US" sz="1600" dirty="0"/>
              <a:t>and </a:t>
            </a:r>
            <a:r>
              <a:rPr lang="en-US" sz="1600" dirty="0" err="1"/>
              <a:t>Kosi</a:t>
            </a:r>
            <a:r>
              <a:rPr lang="en-US" sz="1600" dirty="0"/>
              <a:t> Bay Border post. The low spending was also </a:t>
            </a:r>
            <a:r>
              <a:rPr lang="en-US" sz="1600" dirty="0" smtClean="0"/>
              <a:t>due </a:t>
            </a:r>
            <a:r>
              <a:rPr lang="en-US" sz="1600" dirty="0"/>
              <a:t>to delays in the procurement of computer software.  </a:t>
            </a:r>
          </a:p>
          <a:p>
            <a:pPr marL="358775" indent="-179388" algn="just">
              <a:spcBef>
                <a:spcPts val="300"/>
              </a:spcBef>
              <a:spcAft>
                <a:spcPts val="300"/>
              </a:spcAft>
              <a:buFont typeface="Calibri" panose="020F0502020204030204" pitchFamily="34" charset="0"/>
              <a:buChar char="‒"/>
            </a:pPr>
            <a:r>
              <a:rPr lang="en-US" sz="1600" dirty="0" smtClean="0"/>
              <a:t>Machinery </a:t>
            </a:r>
            <a:r>
              <a:rPr lang="en-US" sz="1600" dirty="0"/>
              <a:t>and equipment was R85.9 million higher than the </a:t>
            </a:r>
            <a:r>
              <a:rPr lang="en-US" sz="1600" dirty="0" smtClean="0"/>
              <a:t>forecast mainly due to procurement of </a:t>
            </a:r>
            <a:r>
              <a:rPr lang="en-US" sz="1600" dirty="0"/>
              <a:t>computer and ICT equipment that </a:t>
            </a:r>
            <a:r>
              <a:rPr lang="en-US" sz="1600" dirty="0" smtClean="0"/>
              <a:t>was </a:t>
            </a:r>
            <a:r>
              <a:rPr lang="en-US" sz="1600" dirty="0"/>
              <a:t>delayed due to lack of availability in the previous year but has </a:t>
            </a:r>
            <a:r>
              <a:rPr lang="en-US" sz="1600" dirty="0" smtClean="0"/>
              <a:t>been </a:t>
            </a:r>
            <a:r>
              <a:rPr lang="en-US" sz="1600" dirty="0"/>
              <a:t>resolved in the current year.   </a:t>
            </a:r>
          </a:p>
          <a:p>
            <a:pPr>
              <a:spcBef>
                <a:spcPts val="300"/>
              </a:spcBef>
              <a:spcAft>
                <a:spcPts val="300"/>
              </a:spcAft>
            </a:pPr>
            <a:r>
              <a:rPr lang="en-GB" sz="1600" dirty="0"/>
              <a:t>Total expenditure at the end of quarter 2 was R80.8 million higher than the forecast resulting in a deficit for quarter 2.</a:t>
            </a:r>
            <a:endParaRPr lang="en-US" sz="1600" dirty="0"/>
          </a:p>
        </p:txBody>
      </p:sp>
    </p:spTree>
    <p:extLst>
      <p:ext uri="{BB962C8B-B14F-4D97-AF65-F5344CB8AC3E}">
        <p14:creationId xmlns:p14="http://schemas.microsoft.com/office/powerpoint/2010/main" val="4020372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SOUTH AFRICAN NATIONAL ROADS AGENCY LIMITED</a:t>
            </a:r>
          </a:p>
        </p:txBody>
      </p:sp>
      <p:pic>
        <p:nvPicPr>
          <p:cNvPr id="3" name="Picture 2">
            <a:extLst>
              <a:ext uri="{FF2B5EF4-FFF2-40B4-BE49-F238E27FC236}">
                <a16:creationId xmlns:a16="http://schemas.microsoft.com/office/drawing/2014/main" id="{EFDB4513-67B5-EF53-44E8-A29F0AD17549}"/>
              </a:ext>
            </a:extLst>
          </p:cNvPr>
          <p:cNvPicPr>
            <a:picLocks noChangeAspect="1"/>
          </p:cNvPicPr>
          <p:nvPr/>
        </p:nvPicPr>
        <p:blipFill>
          <a:blip r:embed="rId2"/>
          <a:stretch>
            <a:fillRect/>
          </a:stretch>
        </p:blipFill>
        <p:spPr>
          <a:xfrm>
            <a:off x="399863" y="1489825"/>
            <a:ext cx="7240396" cy="5018554"/>
          </a:xfrm>
          <a:prstGeom prst="rect">
            <a:avLst/>
          </a:prstGeom>
        </p:spPr>
      </p:pic>
    </p:spTree>
    <p:extLst>
      <p:ext uri="{BB962C8B-B14F-4D97-AF65-F5344CB8AC3E}">
        <p14:creationId xmlns:p14="http://schemas.microsoft.com/office/powerpoint/2010/main" val="3054062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FINANCING AND FUNDING OF PUBLIC ENTITIES</a:t>
            </a:r>
          </a:p>
        </p:txBody>
      </p:sp>
      <p:sp>
        <p:nvSpPr>
          <p:cNvPr id="5" name="Rectangle 4"/>
          <p:cNvSpPr/>
          <p:nvPr/>
        </p:nvSpPr>
        <p:spPr>
          <a:xfrm>
            <a:off x="296753" y="2063732"/>
            <a:ext cx="5400600" cy="3013133"/>
          </a:xfrm>
          <a:prstGeom prst="rect">
            <a:avLst/>
          </a:prstGeom>
        </p:spPr>
        <p:txBody>
          <a:bodyPr wrap="square">
            <a:spAutoFit/>
          </a:bodyPr>
          <a:lstStyle/>
          <a:p>
            <a:pPr>
              <a:lnSpc>
                <a:spcPct val="107000"/>
              </a:lnSpc>
              <a:spcAft>
                <a:spcPts val="800"/>
              </a:spcAft>
            </a:pPr>
            <a:r>
              <a:rPr lang="en-ZA" sz="2000" dirty="0">
                <a:latin typeface="Calibri" panose="020F0502020204030204" pitchFamily="34" charset="0"/>
                <a:ea typeface="Calibri" panose="020F0502020204030204" pitchFamily="34" charset="0"/>
                <a:cs typeface="Times New Roman" panose="02020603050405020304" pitchFamily="18" charset="0"/>
              </a:rPr>
              <a:t>SASSA		NSFAS		SARS	</a:t>
            </a:r>
          </a:p>
          <a:p>
            <a:pPr>
              <a:lnSpc>
                <a:spcPct val="107000"/>
              </a:lnSpc>
              <a:spcAft>
                <a:spcPts val="800"/>
              </a:spcAft>
            </a:pPr>
            <a:r>
              <a:rPr lang="en-ZA" sz="2000" dirty="0">
                <a:latin typeface="Calibri" panose="020F0502020204030204" pitchFamily="34" charset="0"/>
                <a:ea typeface="Calibri" panose="020F0502020204030204" pitchFamily="34" charset="0"/>
                <a:cs typeface="Times New Roman" panose="02020603050405020304" pitchFamily="18" charset="0"/>
              </a:rPr>
              <a:t>SANRAL		NSF		Service SETA</a:t>
            </a:r>
          </a:p>
          <a:p>
            <a:pPr>
              <a:lnSpc>
                <a:spcPct val="107000"/>
              </a:lnSpc>
              <a:spcAft>
                <a:spcPts val="800"/>
              </a:spcAft>
            </a:pPr>
            <a:r>
              <a:rPr lang="en-ZA" sz="2000" dirty="0">
                <a:latin typeface="Calibri" panose="020F0502020204030204" pitchFamily="34" charset="0"/>
                <a:ea typeface="Calibri" panose="020F0502020204030204" pitchFamily="34" charset="0"/>
                <a:cs typeface="Times New Roman" panose="02020603050405020304" pitchFamily="18" charset="0"/>
              </a:rPr>
              <a:t>Legal Aid SA	NHLS		PRASA	</a:t>
            </a:r>
          </a:p>
          <a:p>
            <a:pPr>
              <a:lnSpc>
                <a:spcPct val="107000"/>
              </a:lnSpc>
              <a:spcAft>
                <a:spcPts val="800"/>
              </a:spcAft>
            </a:pPr>
            <a:r>
              <a:rPr lang="en-ZA" sz="2000" dirty="0">
                <a:latin typeface="Calibri" panose="020F0502020204030204" pitchFamily="34" charset="0"/>
                <a:ea typeface="Calibri" panose="020F0502020204030204" pitchFamily="34" charset="0"/>
                <a:cs typeface="Times New Roman" panose="02020603050405020304" pitchFamily="18" charset="0"/>
              </a:rPr>
              <a:t>NEF		SANP		IDC	</a:t>
            </a:r>
          </a:p>
          <a:p>
            <a:pPr>
              <a:lnSpc>
                <a:spcPct val="107000"/>
              </a:lnSpc>
              <a:spcAft>
                <a:spcPts val="800"/>
              </a:spcAft>
            </a:pPr>
            <a:r>
              <a:rPr lang="en-ZA" sz="2000" dirty="0">
                <a:latin typeface="Calibri" panose="020F0502020204030204" pitchFamily="34" charset="0"/>
                <a:ea typeface="Calibri" panose="020F0502020204030204" pitchFamily="34" charset="0"/>
                <a:cs typeface="Times New Roman" panose="02020603050405020304" pitchFamily="18" charset="0"/>
              </a:rPr>
              <a:t>NRF		SAT		RAF</a:t>
            </a:r>
          </a:p>
          <a:p>
            <a:pPr>
              <a:lnSpc>
                <a:spcPct val="107000"/>
              </a:lnSpc>
              <a:spcAft>
                <a:spcPts val="800"/>
              </a:spcAft>
            </a:pPr>
            <a:r>
              <a:rPr lang="en-ZA" sz="2000" dirty="0">
                <a:latin typeface="Calibri" panose="020F0502020204030204" pitchFamily="34" charset="0"/>
                <a:ea typeface="Calibri" panose="020F0502020204030204" pitchFamily="34" charset="0"/>
                <a:cs typeface="Times New Roman" panose="02020603050405020304" pitchFamily="18" charset="0"/>
              </a:rPr>
              <a:t>Compensation Fund 		UIF	</a:t>
            </a:r>
          </a:p>
          <a:p>
            <a:pPr>
              <a:lnSpc>
                <a:spcPct val="107000"/>
              </a:lnSpc>
              <a:spcAft>
                <a:spcPts val="800"/>
              </a:spcAft>
            </a:pPr>
            <a:endParaRPr lang="en-ZA" sz="20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2050330822"/>
              </p:ext>
            </p:extLst>
          </p:nvPr>
        </p:nvGraphicFramePr>
        <p:xfrm>
          <a:off x="956271" y="2018884"/>
          <a:ext cx="8097297" cy="4211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8833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SOUTH AFRICAN NATIONAL ROADS AGENCY LIMITED</a:t>
            </a:r>
          </a:p>
        </p:txBody>
      </p:sp>
      <p:sp>
        <p:nvSpPr>
          <p:cNvPr id="3" name="Content Placeholder 2"/>
          <p:cNvSpPr>
            <a:spLocks noGrp="1"/>
          </p:cNvSpPr>
          <p:nvPr>
            <p:ph idx="1"/>
          </p:nvPr>
        </p:nvSpPr>
        <p:spPr/>
        <p:txBody>
          <a:bodyPr>
            <a:noAutofit/>
          </a:bodyPr>
          <a:lstStyle/>
          <a:p>
            <a:pPr marL="179388" indent="-179388" algn="just">
              <a:spcBef>
                <a:spcPts val="300"/>
              </a:spcBef>
              <a:spcAft>
                <a:spcPts val="300"/>
              </a:spcAft>
              <a:buFont typeface="Arial" panose="020B0604020202020204" pitchFamily="34" charset="0"/>
              <a:buChar char="•"/>
            </a:pPr>
            <a:r>
              <a:rPr lang="en-ZA" sz="1600" dirty="0" smtClean="0"/>
              <a:t>The </a:t>
            </a:r>
            <a:r>
              <a:rPr lang="en-ZA" sz="1600" dirty="0"/>
              <a:t>South African National Roads Agency operates two distinct businesses: toll and non-toll road network. The Agency generates its revenue mainly from transfers from the National Department of Transport for the non-toll network, while for its toll network, it generates income by charging toll-fees (user-pay principle) for the maintenance and investment into the toll road network. </a:t>
            </a:r>
          </a:p>
          <a:p>
            <a:pPr marL="179388" indent="-179388" algn="just">
              <a:spcBef>
                <a:spcPts val="300"/>
              </a:spcBef>
              <a:spcAft>
                <a:spcPts val="300"/>
              </a:spcAft>
              <a:buFont typeface="Arial" panose="020B0604020202020204" pitchFamily="34" charset="0"/>
              <a:buChar char="•"/>
            </a:pPr>
            <a:r>
              <a:rPr lang="en-ZA" sz="1600" b="1" dirty="0"/>
              <a:t>For the second quarter, total receipts of R12.39 billion are higher than projection of </a:t>
            </a:r>
            <a:r>
              <a:rPr lang="en-ZA" sz="1600" b="1" dirty="0" smtClean="0"/>
              <a:t>R11.97 billion</a:t>
            </a:r>
            <a:r>
              <a:rPr lang="en-ZA" sz="1600" b="1" dirty="0"/>
              <a:t>, a variance of R421.1 million.</a:t>
            </a:r>
          </a:p>
          <a:p>
            <a:pPr marL="358775" lvl="1" indent="-179388" algn="just">
              <a:spcBef>
                <a:spcPts val="300"/>
              </a:spcBef>
              <a:spcAft>
                <a:spcPts val="300"/>
              </a:spcAft>
              <a:buFont typeface="Calibri" panose="020F0502020204030204" pitchFamily="34" charset="0"/>
              <a:buChar char="‒"/>
            </a:pPr>
            <a:r>
              <a:rPr lang="en-ZA" sz="1600" dirty="0"/>
              <a:t>Total receipts are higher than the projection mainly due to a higher than projected transfers from the National Department of Transport. </a:t>
            </a:r>
          </a:p>
          <a:p>
            <a:pPr marL="358775" lvl="1" indent="-179388" algn="just">
              <a:spcBef>
                <a:spcPts val="300"/>
              </a:spcBef>
              <a:spcAft>
                <a:spcPts val="300"/>
              </a:spcAft>
              <a:buFont typeface="Calibri" panose="020F0502020204030204" pitchFamily="34" charset="0"/>
              <a:buChar char="‒"/>
            </a:pPr>
            <a:r>
              <a:rPr lang="en-ZA" sz="1600" dirty="0"/>
              <a:t>A lower than projected traffic volumes, resulted in an under collections of revenue under sales by establishment by R1.2 billion.  </a:t>
            </a:r>
          </a:p>
          <a:p>
            <a:pPr marL="179388" indent="-179388" algn="just">
              <a:spcBef>
                <a:spcPts val="300"/>
              </a:spcBef>
              <a:spcAft>
                <a:spcPts val="300"/>
              </a:spcAft>
              <a:buFont typeface="Arial" panose="020B0604020202020204" pitchFamily="34" charset="0"/>
              <a:buChar char="•"/>
            </a:pPr>
            <a:r>
              <a:rPr lang="en-ZA" sz="1600" b="1" dirty="0"/>
              <a:t>Total payments of R10.30 billion were R5.69 billion lower than a projected R15.99 billion.</a:t>
            </a:r>
          </a:p>
          <a:p>
            <a:pPr marL="358775" lvl="1" indent="-179388" algn="just">
              <a:spcBef>
                <a:spcPts val="300"/>
              </a:spcBef>
              <a:spcAft>
                <a:spcPts val="300"/>
              </a:spcAft>
              <a:buFont typeface="Calibri" panose="020F0502020204030204" pitchFamily="34" charset="0"/>
              <a:buChar char="‒"/>
            </a:pPr>
            <a:r>
              <a:rPr lang="en-US" sz="1600" dirty="0"/>
              <a:t>The lower than projected spending is mainly attributed to slower spending in goods and services due to various delays and interruptions to planned projects and procurement process, including the legal challenge to R17bn tendered projects. </a:t>
            </a:r>
            <a:endParaRPr lang="en-ZA" sz="1600" dirty="0"/>
          </a:p>
          <a:p>
            <a:pPr marL="179388" indent="-179388" algn="just">
              <a:spcBef>
                <a:spcPts val="300"/>
              </a:spcBef>
              <a:spcAft>
                <a:spcPts val="300"/>
              </a:spcAft>
              <a:buFont typeface="Arial" panose="020B0604020202020204" pitchFamily="34" charset="0"/>
              <a:buChar char="•"/>
            </a:pPr>
            <a:r>
              <a:rPr lang="en-US" sz="1600" b="1" dirty="0"/>
              <a:t>Cash surplus, total receipts net of total payments, was R2.09 billion at the end of the second quarter.</a:t>
            </a:r>
            <a:endParaRPr lang="en-ZA" sz="1600" dirty="0"/>
          </a:p>
          <a:p>
            <a:endParaRPr lang="en-ZA" dirty="0"/>
          </a:p>
        </p:txBody>
      </p:sp>
    </p:spTree>
    <p:extLst>
      <p:ext uri="{BB962C8B-B14F-4D97-AF65-F5344CB8AC3E}">
        <p14:creationId xmlns:p14="http://schemas.microsoft.com/office/powerpoint/2010/main" val="1611867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SOUTH AFRICAN SOCIAL SECURITY AGENCY</a:t>
            </a:r>
          </a:p>
        </p:txBody>
      </p:sp>
      <p:pic>
        <p:nvPicPr>
          <p:cNvPr id="3" name="Picture 2">
            <a:extLst>
              <a:ext uri="{FF2B5EF4-FFF2-40B4-BE49-F238E27FC236}">
                <a16:creationId xmlns:a16="http://schemas.microsoft.com/office/drawing/2014/main" id="{2B21AF46-161A-A024-94F1-185854B9E767}"/>
              </a:ext>
            </a:extLst>
          </p:cNvPr>
          <p:cNvPicPr>
            <a:picLocks noChangeAspect="1"/>
          </p:cNvPicPr>
          <p:nvPr/>
        </p:nvPicPr>
        <p:blipFill>
          <a:blip r:embed="rId2"/>
          <a:stretch>
            <a:fillRect/>
          </a:stretch>
        </p:blipFill>
        <p:spPr>
          <a:xfrm>
            <a:off x="359968" y="1467036"/>
            <a:ext cx="8208912" cy="4805263"/>
          </a:xfrm>
          <a:prstGeom prst="rect">
            <a:avLst/>
          </a:prstGeom>
        </p:spPr>
      </p:pic>
    </p:spTree>
    <p:extLst>
      <p:ext uri="{BB962C8B-B14F-4D97-AF65-F5344CB8AC3E}">
        <p14:creationId xmlns:p14="http://schemas.microsoft.com/office/powerpoint/2010/main" val="4188247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SOUTH AFRICAN SOCIAL SECURITY AGENCY</a:t>
            </a:r>
          </a:p>
        </p:txBody>
      </p:sp>
      <p:sp>
        <p:nvSpPr>
          <p:cNvPr id="3" name="Rectangle 2">
            <a:extLst>
              <a:ext uri="{FF2B5EF4-FFF2-40B4-BE49-F238E27FC236}">
                <a16:creationId xmlns:a16="http://schemas.microsoft.com/office/drawing/2014/main" id="{A427732C-DD55-1CC5-6CEE-5B4560364008}"/>
              </a:ext>
            </a:extLst>
          </p:cNvPr>
          <p:cNvSpPr/>
          <p:nvPr/>
        </p:nvSpPr>
        <p:spPr>
          <a:xfrm>
            <a:off x="288099" y="1556792"/>
            <a:ext cx="8452489" cy="4324261"/>
          </a:xfrm>
          <a:prstGeom prst="rect">
            <a:avLst/>
          </a:prstGeom>
        </p:spPr>
        <p:txBody>
          <a:bodyPr wrap="square">
            <a:noAutofit/>
          </a:bodyPr>
          <a:lstStyle/>
          <a:p>
            <a:pPr marL="177800" indent="-177800" algn="just">
              <a:lnSpc>
                <a:spcPct val="90000"/>
              </a:lnSpc>
              <a:spcBef>
                <a:spcPts val="300"/>
              </a:spcBef>
              <a:spcAft>
                <a:spcPts val="300"/>
              </a:spcAft>
              <a:buFont typeface="Arial" panose="020B0604020202020204" pitchFamily="34" charset="0"/>
              <a:buChar char="•"/>
            </a:pPr>
            <a:r>
              <a:rPr lang="en-ZA" sz="1600" dirty="0"/>
              <a:t>R7.5 billion was appropriated in the 2022 Appropriation Act for transfer to SASSA for 2022/23. </a:t>
            </a:r>
          </a:p>
          <a:p>
            <a:pPr marL="177800" indent="-177800" algn="just">
              <a:lnSpc>
                <a:spcPct val="90000"/>
              </a:lnSpc>
              <a:spcBef>
                <a:spcPts val="300"/>
              </a:spcBef>
              <a:spcAft>
                <a:spcPts val="300"/>
              </a:spcAft>
              <a:buFont typeface="Arial" panose="020B0604020202020204" pitchFamily="34" charset="0"/>
              <a:buChar char="•"/>
            </a:pPr>
            <a:r>
              <a:rPr lang="en-ZA" sz="1600" dirty="0"/>
              <a:t>Monthly transfers from the Department of Social Development are SASSA’s main source of revenue. </a:t>
            </a:r>
          </a:p>
          <a:p>
            <a:pPr marL="177800" indent="-177800" algn="just">
              <a:lnSpc>
                <a:spcPct val="90000"/>
              </a:lnSpc>
              <a:spcBef>
                <a:spcPts val="300"/>
              </a:spcBef>
              <a:spcAft>
                <a:spcPts val="300"/>
              </a:spcAft>
              <a:buFont typeface="Arial" panose="020B0604020202020204" pitchFamily="34" charset="0"/>
              <a:buChar char="•"/>
            </a:pPr>
            <a:r>
              <a:rPr lang="en-ZA" sz="1600" dirty="0"/>
              <a:t>R3.754 billion had been received by end of quarter 2, which is R8.8 million more than the receipts forecast of R3.745 billion owing largely to penalties charged for bridge of some clauses related to the SASSA/SAPO contract for grant distribution. </a:t>
            </a:r>
          </a:p>
          <a:p>
            <a:pPr marL="177800" indent="-177800" algn="just">
              <a:lnSpc>
                <a:spcPct val="90000"/>
              </a:lnSpc>
              <a:spcBef>
                <a:spcPts val="300"/>
              </a:spcBef>
              <a:spcAft>
                <a:spcPts val="300"/>
              </a:spcAft>
              <a:buFont typeface="Arial" panose="020B0604020202020204" pitchFamily="34" charset="0"/>
              <a:buChar char="•"/>
            </a:pPr>
            <a:r>
              <a:rPr lang="en-ZA" sz="1600" dirty="0"/>
              <a:t>R3.250 billion was spent in quarter 1, which is </a:t>
            </a:r>
            <a:r>
              <a:rPr lang="en-US" sz="1600" dirty="0"/>
              <a:t>R501 million less than </a:t>
            </a:r>
            <a:r>
              <a:rPr lang="en-ZA" sz="1600" dirty="0"/>
              <a:t>the forecast of </a:t>
            </a:r>
            <a:r>
              <a:rPr lang="en-ZA" sz="1600" dirty="0" smtClean="0"/>
              <a:t>R3.751 billion </a:t>
            </a:r>
            <a:r>
              <a:rPr lang="en-ZA" sz="1600" dirty="0"/>
              <a:t>at the beginning of the quarter. </a:t>
            </a:r>
            <a:r>
              <a:rPr lang="en-US" sz="1600" dirty="0"/>
              <a:t>The lower payment is mainly a result of an outstanding payment to SAPO for September as well as lower payment costs resulting from more beneficiaries utilizing  cheaper options (ATMs, POS) to access their grants.</a:t>
            </a:r>
          </a:p>
        </p:txBody>
      </p:sp>
    </p:spTree>
    <p:extLst>
      <p:ext uri="{BB962C8B-B14F-4D97-AF65-F5344CB8AC3E}">
        <p14:creationId xmlns:p14="http://schemas.microsoft.com/office/powerpoint/2010/main" val="476794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SOUTH AFRICAN TOURISM</a:t>
            </a:r>
          </a:p>
        </p:txBody>
      </p:sp>
      <p:graphicFrame>
        <p:nvGraphicFramePr>
          <p:cNvPr id="4" name="Table 3">
            <a:extLst>
              <a:ext uri="{FF2B5EF4-FFF2-40B4-BE49-F238E27FC236}">
                <a16:creationId xmlns:a16="http://schemas.microsoft.com/office/drawing/2014/main" id="{CA1DC3B1-855B-D363-81C7-AD1D88D39592}"/>
              </a:ext>
            </a:extLst>
          </p:cNvPr>
          <p:cNvGraphicFramePr>
            <a:graphicFrameLocks noGrp="1"/>
          </p:cNvGraphicFramePr>
          <p:nvPr>
            <p:extLst>
              <p:ext uri="{D42A27DB-BD31-4B8C-83A1-F6EECF244321}">
                <p14:modId xmlns:p14="http://schemas.microsoft.com/office/powerpoint/2010/main" val="902358286"/>
              </p:ext>
            </p:extLst>
          </p:nvPr>
        </p:nvGraphicFramePr>
        <p:xfrm>
          <a:off x="433107" y="1565753"/>
          <a:ext cx="8067674" cy="3876681"/>
        </p:xfrm>
        <a:graphic>
          <a:graphicData uri="http://schemas.openxmlformats.org/drawingml/2006/table">
            <a:tbl>
              <a:tblPr/>
              <a:tblGrid>
                <a:gridCol w="4209221">
                  <a:extLst>
                    <a:ext uri="{9D8B030D-6E8A-4147-A177-3AD203B41FA5}">
                      <a16:colId xmlns:a16="http://schemas.microsoft.com/office/drawing/2014/main" val="1001854773"/>
                    </a:ext>
                  </a:extLst>
                </a:gridCol>
                <a:gridCol w="974357">
                  <a:extLst>
                    <a:ext uri="{9D8B030D-6E8A-4147-A177-3AD203B41FA5}">
                      <a16:colId xmlns:a16="http://schemas.microsoft.com/office/drawing/2014/main" val="4180847116"/>
                    </a:ext>
                  </a:extLst>
                </a:gridCol>
                <a:gridCol w="974357">
                  <a:extLst>
                    <a:ext uri="{9D8B030D-6E8A-4147-A177-3AD203B41FA5}">
                      <a16:colId xmlns:a16="http://schemas.microsoft.com/office/drawing/2014/main" val="3247907927"/>
                    </a:ext>
                  </a:extLst>
                </a:gridCol>
                <a:gridCol w="974357">
                  <a:extLst>
                    <a:ext uri="{9D8B030D-6E8A-4147-A177-3AD203B41FA5}">
                      <a16:colId xmlns:a16="http://schemas.microsoft.com/office/drawing/2014/main" val="3493175980"/>
                    </a:ext>
                  </a:extLst>
                </a:gridCol>
                <a:gridCol w="935382">
                  <a:extLst>
                    <a:ext uri="{9D8B030D-6E8A-4147-A177-3AD203B41FA5}">
                      <a16:colId xmlns:a16="http://schemas.microsoft.com/office/drawing/2014/main" val="4017933539"/>
                    </a:ext>
                  </a:extLst>
                </a:gridCol>
              </a:tblGrid>
              <a:tr h="242816">
                <a:tc>
                  <a:txBody>
                    <a:bodyPr/>
                    <a:lstStyle/>
                    <a:p>
                      <a:pPr algn="l" fontAlgn="b"/>
                      <a:r>
                        <a:rPr lang="en-ZA" sz="800" b="1" i="0" u="none" strike="noStrike" dirty="0">
                          <a:solidFill>
                            <a:srgbClr val="000000"/>
                          </a:solidFill>
                          <a:effectLst/>
                          <a:latin typeface="Calibri" panose="020F0502020204030204" pitchFamily="34" charset="0"/>
                        </a:rPr>
                        <a:t>South African Tourism</a:t>
                      </a:r>
                    </a:p>
                  </a:txBody>
                  <a:tcPr marL="0" marR="0" marT="0" marB="0" anchor="b">
                    <a:lnL>
                      <a:noFill/>
                    </a:lnL>
                    <a:lnR>
                      <a:noFill/>
                    </a:lnR>
                    <a:lnT>
                      <a:noFill/>
                    </a:lnT>
                    <a:lnB w="6350" cap="flat" cmpd="sng" algn="ctr">
                      <a:solidFill>
                        <a:srgbClr val="C00000"/>
                      </a:solidFill>
                      <a:prstDash val="solid"/>
                      <a:round/>
                      <a:headEnd type="none" w="med" len="med"/>
                      <a:tailEnd type="none" w="med" len="med"/>
                    </a:lnB>
                    <a:solidFill>
                      <a:srgbClr val="FFFFFF"/>
                    </a:solidFill>
                  </a:tcPr>
                </a:tc>
                <a:tc>
                  <a:txBody>
                    <a:bodyPr/>
                    <a:lstStyle/>
                    <a:p>
                      <a:pPr algn="l" fontAlgn="b"/>
                      <a:r>
                        <a:rPr lang="en-ZA" sz="800" b="1" i="0" u="none" strike="noStrike" dirty="0">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C00000"/>
                      </a:solidFill>
                      <a:prstDash val="solid"/>
                      <a:round/>
                      <a:headEnd type="none" w="med" len="med"/>
                      <a:tailEnd type="none" w="med" len="med"/>
                    </a:lnB>
                  </a:tcPr>
                </a:tc>
                <a:tc>
                  <a:txBody>
                    <a:bodyPr/>
                    <a:lstStyle/>
                    <a:p>
                      <a:pPr algn="l" fontAlgn="b"/>
                      <a:endParaRPr lang="en-ZA" sz="8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C00000"/>
                      </a:solidFill>
                      <a:prstDash val="solid"/>
                      <a:round/>
                      <a:headEnd type="none" w="med" len="med"/>
                      <a:tailEnd type="none" w="med" len="med"/>
                    </a:lnB>
                  </a:tcPr>
                </a:tc>
                <a:tc>
                  <a:txBody>
                    <a:bodyPr/>
                    <a:lstStyle/>
                    <a:p>
                      <a:pPr algn="l" fontAlgn="b"/>
                      <a:endParaRPr lang="en-ZA" sz="8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C00000"/>
                      </a:solidFill>
                      <a:prstDash val="solid"/>
                      <a:round/>
                      <a:headEnd type="none" w="med" len="med"/>
                      <a:tailEnd type="none" w="med" len="med"/>
                    </a:lnB>
                  </a:tcPr>
                </a:tc>
                <a:tc>
                  <a:txBody>
                    <a:bodyPr/>
                    <a:lstStyle/>
                    <a:p>
                      <a:pPr algn="l" fontAlgn="b"/>
                      <a:endParaRPr lang="en-ZA" sz="8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2596351857"/>
                  </a:ext>
                </a:extLst>
              </a:tr>
              <a:tr h="711701">
                <a:tc>
                  <a:txBody>
                    <a:bodyPr/>
                    <a:lstStyle/>
                    <a:p>
                      <a:pPr algn="l" fontAlgn="b"/>
                      <a:r>
                        <a:rPr lang="en-ZA" sz="800" b="1" i="0" u="none" strike="noStrike" dirty="0">
                          <a:solidFill>
                            <a:srgbClr val="000000"/>
                          </a:solidFill>
                          <a:effectLst/>
                          <a:latin typeface="Calibri" panose="020F0502020204030204" pitchFamily="34" charset="0"/>
                        </a:rPr>
                        <a:t>R'000</a:t>
                      </a:r>
                    </a:p>
                  </a:txBody>
                  <a:tcPr marL="0" marR="0" marT="0" marB="0" anchor="b">
                    <a:lnL>
                      <a:noFill/>
                    </a:lnL>
                    <a:lnR>
                      <a:noFill/>
                    </a:lnR>
                    <a:lnT w="635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1" i="0" u="none" strike="noStrike" dirty="0">
                          <a:solidFill>
                            <a:srgbClr val="000000"/>
                          </a:solidFill>
                          <a:effectLst/>
                          <a:latin typeface="Calibri" panose="020F0502020204030204" pitchFamily="34" charset="0"/>
                        </a:rPr>
                        <a:t> 2022/23</a:t>
                      </a:r>
                      <a:br>
                        <a:rPr lang="en-ZA" sz="800" b="1" i="0" u="none" strike="noStrike" dirty="0">
                          <a:solidFill>
                            <a:srgbClr val="000000"/>
                          </a:solidFill>
                          <a:effectLst/>
                          <a:latin typeface="Calibri" panose="020F0502020204030204" pitchFamily="34" charset="0"/>
                        </a:rPr>
                      </a:br>
                      <a:r>
                        <a:rPr lang="en-ZA" sz="800" b="1" i="0" u="none" strike="noStrike" dirty="0">
                          <a:solidFill>
                            <a:srgbClr val="000000"/>
                          </a:solidFill>
                          <a:effectLst/>
                          <a:latin typeface="Calibri" panose="020F0502020204030204" pitchFamily="34" charset="0"/>
                        </a:rPr>
                        <a:t>Approved Budget </a:t>
                      </a:r>
                    </a:p>
                  </a:txBody>
                  <a:tcPr marL="0" marR="0" marT="0" marB="0">
                    <a:lnL>
                      <a:noFill/>
                    </a:lnL>
                    <a:lnR w="6350" cap="flat" cmpd="sng" algn="ctr">
                      <a:solidFill>
                        <a:srgbClr val="000000"/>
                      </a:solidFill>
                      <a:prstDash val="dot"/>
                      <a:round/>
                      <a:headEnd type="none" w="med" len="med"/>
                      <a:tailEnd type="none" w="med" len="med"/>
                    </a:lnR>
                    <a:lnT w="635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1" i="0" u="none" strike="noStrike" dirty="0">
                          <a:solidFill>
                            <a:srgbClr val="000000"/>
                          </a:solidFill>
                          <a:effectLst/>
                          <a:latin typeface="Calibri" panose="020F0502020204030204" pitchFamily="34" charset="0"/>
                        </a:rPr>
                        <a:t> Qtr2 </a:t>
                      </a:r>
                      <a:br>
                        <a:rPr lang="en-ZA" sz="800" b="1" i="0" u="none" strike="noStrike" dirty="0">
                          <a:solidFill>
                            <a:srgbClr val="000000"/>
                          </a:solidFill>
                          <a:effectLst/>
                          <a:latin typeface="Calibri" panose="020F0502020204030204" pitchFamily="34" charset="0"/>
                        </a:rPr>
                      </a:br>
                      <a:r>
                        <a:rPr lang="en-ZA" sz="800" b="1" i="0" u="none" strike="noStrike" dirty="0">
                          <a:solidFill>
                            <a:srgbClr val="000000"/>
                          </a:solidFill>
                          <a:effectLst/>
                          <a:latin typeface="Calibri" panose="020F0502020204030204" pitchFamily="34" charset="0"/>
                        </a:rPr>
                        <a:t>Forecast </a:t>
                      </a:r>
                    </a:p>
                  </a:txBody>
                  <a:tcPr marL="0" marR="0" marT="0" marB="0">
                    <a:lnL w="6350" cap="flat" cmpd="sng" algn="ctr">
                      <a:solidFill>
                        <a:srgbClr val="000000"/>
                      </a:solidFill>
                      <a:prstDash val="dot"/>
                      <a:round/>
                      <a:headEnd type="none" w="med" len="med"/>
                      <a:tailEnd type="none" w="med" len="med"/>
                    </a:lnL>
                    <a:lnR>
                      <a:noFill/>
                    </a:lnR>
                    <a:lnT w="635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1" i="0" u="none" strike="noStrike" dirty="0">
                          <a:solidFill>
                            <a:srgbClr val="000000"/>
                          </a:solidFill>
                          <a:effectLst/>
                          <a:latin typeface="Calibri" panose="020F0502020204030204" pitchFamily="34" charset="0"/>
                        </a:rPr>
                        <a:t> Qtr2</a:t>
                      </a:r>
                      <a:br>
                        <a:rPr lang="en-ZA" sz="800" b="1" i="0" u="none" strike="noStrike" dirty="0">
                          <a:solidFill>
                            <a:srgbClr val="000000"/>
                          </a:solidFill>
                          <a:effectLst/>
                          <a:latin typeface="Calibri" panose="020F0502020204030204" pitchFamily="34" charset="0"/>
                        </a:rPr>
                      </a:br>
                      <a:r>
                        <a:rPr lang="en-ZA" sz="800" b="1" i="0" u="none" strike="noStrike" dirty="0">
                          <a:solidFill>
                            <a:srgbClr val="000000"/>
                          </a:solidFill>
                          <a:effectLst/>
                          <a:latin typeface="Calibri" panose="020F0502020204030204" pitchFamily="34" charset="0"/>
                        </a:rPr>
                        <a:t>YTD </a:t>
                      </a:r>
                    </a:p>
                  </a:txBody>
                  <a:tcPr marL="0" marR="0" marT="0" marB="0">
                    <a:lnL>
                      <a:noFill/>
                    </a:lnL>
                    <a:lnR w="6350" cap="flat" cmpd="sng" algn="ctr">
                      <a:solidFill>
                        <a:srgbClr val="000000"/>
                      </a:solidFill>
                      <a:prstDash val="dot"/>
                      <a:round/>
                      <a:headEnd type="none" w="med" len="med"/>
                      <a:tailEnd type="none" w="med" len="med"/>
                    </a:lnR>
                    <a:lnT w="635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1" i="0" u="none" strike="noStrike" dirty="0">
                          <a:solidFill>
                            <a:srgbClr val="000000"/>
                          </a:solidFill>
                          <a:effectLst/>
                          <a:latin typeface="Calibri" panose="020F0502020204030204" pitchFamily="34" charset="0"/>
                        </a:rPr>
                        <a:t> (Over)/</a:t>
                      </a:r>
                      <a:br>
                        <a:rPr lang="en-ZA" sz="800" b="1" i="0" u="none" strike="noStrike" dirty="0">
                          <a:solidFill>
                            <a:srgbClr val="000000"/>
                          </a:solidFill>
                          <a:effectLst/>
                          <a:latin typeface="Calibri" panose="020F0502020204030204" pitchFamily="34" charset="0"/>
                        </a:rPr>
                      </a:br>
                      <a:r>
                        <a:rPr lang="en-ZA" sz="800" b="1" i="0" u="none" strike="noStrike" dirty="0">
                          <a:solidFill>
                            <a:srgbClr val="000000"/>
                          </a:solidFill>
                          <a:effectLst/>
                          <a:latin typeface="Calibri" panose="020F0502020204030204" pitchFamily="34" charset="0"/>
                        </a:rPr>
                        <a:t>under</a:t>
                      </a:r>
                      <a:br>
                        <a:rPr lang="en-ZA" sz="800" b="1" i="0" u="none" strike="noStrike" dirty="0">
                          <a:solidFill>
                            <a:srgbClr val="000000"/>
                          </a:solidFill>
                          <a:effectLst/>
                          <a:latin typeface="Calibri" panose="020F0502020204030204" pitchFamily="34" charset="0"/>
                        </a:rPr>
                      </a:br>
                      <a:r>
                        <a:rPr lang="en-ZA" sz="800" b="1" i="0" u="none" strike="noStrike" dirty="0">
                          <a:solidFill>
                            <a:srgbClr val="000000"/>
                          </a:solidFill>
                          <a:effectLst/>
                          <a:latin typeface="Calibri" panose="020F0502020204030204" pitchFamily="34" charset="0"/>
                        </a:rPr>
                        <a:t>collection/ </a:t>
                      </a:r>
                      <a:br>
                        <a:rPr lang="en-ZA" sz="800" b="1" i="0" u="none" strike="noStrike" dirty="0">
                          <a:solidFill>
                            <a:srgbClr val="000000"/>
                          </a:solidFill>
                          <a:effectLst/>
                          <a:latin typeface="Calibri" panose="020F0502020204030204" pitchFamily="34" charset="0"/>
                        </a:rPr>
                      </a:br>
                      <a:r>
                        <a:rPr lang="en-ZA" sz="800" b="1" i="0" u="none" strike="noStrike" dirty="0">
                          <a:solidFill>
                            <a:srgbClr val="000000"/>
                          </a:solidFill>
                          <a:effectLst/>
                          <a:latin typeface="Calibri" panose="020F0502020204030204" pitchFamily="34" charset="0"/>
                        </a:rPr>
                        <a:t>spending </a:t>
                      </a:r>
                    </a:p>
                  </a:txBody>
                  <a:tcPr marL="0" marR="0" marT="0" marB="0">
                    <a:lnL w="6350" cap="flat" cmpd="sng" algn="ctr">
                      <a:solidFill>
                        <a:srgbClr val="000000"/>
                      </a:solidFill>
                      <a:prstDash val="dot"/>
                      <a:round/>
                      <a:headEnd type="none" w="med" len="med"/>
                      <a:tailEnd type="none" w="med" len="med"/>
                    </a:lnL>
                    <a:lnR>
                      <a:noFill/>
                    </a:lnR>
                    <a:lnT w="635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6856601"/>
                  </a:ext>
                </a:extLst>
              </a:tr>
              <a:tr h="242816">
                <a:tc>
                  <a:txBody>
                    <a:bodyPr/>
                    <a:lstStyle/>
                    <a:p>
                      <a:pPr algn="l" fontAlgn="t"/>
                      <a:r>
                        <a:rPr lang="en-ZA" sz="800" b="1" i="0" u="none" strike="noStrike" dirty="0">
                          <a:solidFill>
                            <a:srgbClr val="000000"/>
                          </a:solidFill>
                          <a:effectLst/>
                          <a:latin typeface="Calibri" panose="020F0502020204030204" pitchFamily="34" charset="0"/>
                        </a:rPr>
                        <a:t>Receipts </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800" b="1" i="0" u="none" strike="noStrike" dirty="0">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1" i="0" u="none" strike="noStrike" dirty="0">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052709172"/>
                  </a:ext>
                </a:extLst>
              </a:tr>
              <a:tr h="242816">
                <a:tc>
                  <a:txBody>
                    <a:bodyPr/>
                    <a:lstStyle/>
                    <a:p>
                      <a:pPr algn="l" fontAlgn="t"/>
                      <a:r>
                        <a:rPr lang="en-ZA" sz="800" b="1" i="0" u="none" strike="noStrike" dirty="0">
                          <a:solidFill>
                            <a:srgbClr val="000000"/>
                          </a:solidFill>
                          <a:effectLst/>
                          <a:latin typeface="Calibri" panose="020F0502020204030204" pitchFamily="34" charset="0"/>
                        </a:rPr>
                        <a:t>Non-tax receipts</a:t>
                      </a:r>
                    </a:p>
                  </a:txBody>
                  <a:tcPr marL="0" marR="0" marT="0" marB="0">
                    <a:lnL>
                      <a:noFill/>
                    </a:lnL>
                    <a:lnR>
                      <a:noFill/>
                    </a:lnR>
                    <a:lnT>
                      <a:noFill/>
                    </a:lnT>
                    <a:lnB>
                      <a:noFill/>
                    </a:lnB>
                  </a:tcPr>
                </a:tc>
                <a:tc>
                  <a:txBody>
                    <a:bodyPr/>
                    <a:lstStyle/>
                    <a:p>
                      <a:pPr algn="r" fontAlgn="b"/>
                      <a:r>
                        <a:rPr lang="en-ZA" sz="800" b="1" i="0" u="none" strike="noStrike" dirty="0">
                          <a:solidFill>
                            <a:srgbClr val="000000"/>
                          </a:solidFill>
                          <a:effectLst/>
                          <a:latin typeface="Calibri" panose="020F0502020204030204" pitchFamily="34" charset="0"/>
                        </a:rPr>
                        <a:t>           35 498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800" b="1" i="0" u="none" strike="noStrike" dirty="0">
                          <a:solidFill>
                            <a:srgbClr val="000000"/>
                          </a:solidFill>
                          <a:effectLst/>
                          <a:latin typeface="Calibri" panose="020F0502020204030204" pitchFamily="34" charset="0"/>
                        </a:rPr>
                        <a:t>           25 920 </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800" b="1" i="0" u="none" strike="noStrike" dirty="0">
                          <a:solidFill>
                            <a:srgbClr val="000000"/>
                          </a:solidFill>
                          <a:effectLst/>
                          <a:latin typeface="Calibri" panose="020F0502020204030204" pitchFamily="34" charset="0"/>
                        </a:rPr>
                        <a:t>           30 998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800" b="1" i="0" u="none" strike="noStrike" dirty="0">
                          <a:solidFill>
                            <a:srgbClr val="000000"/>
                          </a:solidFill>
                          <a:effectLst/>
                          <a:latin typeface="Calibri" panose="020F0502020204030204" pitchFamily="34" charset="0"/>
                        </a:rPr>
                        <a:t>           (5 078)</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4274457229"/>
                  </a:ext>
                </a:extLst>
              </a:tr>
              <a:tr h="242816">
                <a:tc>
                  <a:txBody>
                    <a:bodyPr/>
                    <a:lstStyle/>
                    <a:p>
                      <a:pPr algn="l" fontAlgn="t"/>
                      <a:r>
                        <a:rPr lang="en-ZA" sz="800" b="0" i="0" u="none" strike="noStrike" dirty="0">
                          <a:solidFill>
                            <a:srgbClr val="000000"/>
                          </a:solidFill>
                          <a:effectLst/>
                          <a:latin typeface="Calibri" panose="020F0502020204030204" pitchFamily="34" charset="0"/>
                        </a:rPr>
                        <a:t> Sales of goods and services other than capital assets </a:t>
                      </a:r>
                    </a:p>
                  </a:txBody>
                  <a:tcPr marL="95250" marR="0" marT="0" marB="0">
                    <a:lnL>
                      <a:noFill/>
                    </a:lnL>
                    <a:lnR w="6350" cap="flat" cmpd="sng" algn="ctr">
                      <a:solidFill>
                        <a:srgbClr val="000000"/>
                      </a:solidFill>
                      <a:prstDash val="dot"/>
                      <a:round/>
                      <a:headEnd type="none" w="med" len="med"/>
                      <a:tailEnd type="none" w="med" len="med"/>
                    </a:lnR>
                    <a:lnT>
                      <a:noFill/>
                    </a:lnT>
                    <a:lnB>
                      <a:noFill/>
                    </a:lnB>
                  </a:tcPr>
                </a:tc>
                <a:tc>
                  <a:txBody>
                    <a:bodyPr/>
                    <a:lstStyle/>
                    <a:p>
                      <a:pPr algn="r" fontAlgn="b"/>
                      <a:r>
                        <a:rPr lang="en-ZA" sz="800" b="0" i="0" u="none" strike="noStrike" dirty="0">
                          <a:solidFill>
                            <a:srgbClr val="000000"/>
                          </a:solidFill>
                          <a:effectLst/>
                          <a:latin typeface="Calibri" panose="020F0502020204030204" pitchFamily="34" charset="0"/>
                        </a:rPr>
                        <a:t>           35 498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r" fontAlgn="b"/>
                      <a:r>
                        <a:rPr lang="en-ZA" sz="800" b="0" i="0" u="none" strike="noStrike" dirty="0">
                          <a:solidFill>
                            <a:srgbClr val="000000"/>
                          </a:solidFill>
                          <a:effectLst/>
                          <a:latin typeface="Calibri" panose="020F0502020204030204" pitchFamily="34" charset="0"/>
                        </a:rPr>
                        <a:t>           25 920 </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r" fontAlgn="b"/>
                      <a:r>
                        <a:rPr lang="en-ZA" sz="800" b="0" i="0" u="none" strike="noStrike" dirty="0">
                          <a:solidFill>
                            <a:srgbClr val="000000"/>
                          </a:solidFill>
                          <a:effectLst/>
                          <a:latin typeface="Calibri" panose="020F0502020204030204" pitchFamily="34" charset="0"/>
                        </a:rPr>
                        <a:t>           30 998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r" fontAlgn="b"/>
                      <a:r>
                        <a:rPr lang="en-ZA" sz="800" b="0" i="0" u="none" strike="noStrike" dirty="0">
                          <a:solidFill>
                            <a:srgbClr val="000000"/>
                          </a:solidFill>
                          <a:effectLst/>
                          <a:latin typeface="Calibri" panose="020F0502020204030204" pitchFamily="34" charset="0"/>
                        </a:rPr>
                        <a:t>           (5 078)</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FFFF"/>
                    </a:solidFill>
                  </a:tcPr>
                </a:tc>
                <a:extLst>
                  <a:ext uri="{0D108BD9-81ED-4DB2-BD59-A6C34878D82A}">
                    <a16:rowId xmlns:a16="http://schemas.microsoft.com/office/drawing/2014/main" val="3413594247"/>
                  </a:ext>
                </a:extLst>
              </a:tr>
              <a:tr h="242816">
                <a:tc>
                  <a:txBody>
                    <a:bodyPr/>
                    <a:lstStyle/>
                    <a:p>
                      <a:pPr algn="l" fontAlgn="t"/>
                      <a:r>
                        <a:rPr lang="en-ZA" sz="800" b="0" i="1" u="none" strike="noStrike" dirty="0">
                          <a:solidFill>
                            <a:srgbClr val="000000"/>
                          </a:solidFill>
                          <a:effectLst/>
                          <a:latin typeface="Calibri" panose="020F0502020204030204" pitchFamily="34" charset="0"/>
                        </a:rPr>
                        <a:t> Other sales </a:t>
                      </a:r>
                    </a:p>
                  </a:txBody>
                  <a:tcPr marL="190500" marR="0" marT="0" marB="0">
                    <a:lnL>
                      <a:noFill/>
                    </a:lnL>
                    <a:lnR w="6350" cap="flat" cmpd="sng" algn="ctr">
                      <a:solidFill>
                        <a:srgbClr val="000000"/>
                      </a:solidFill>
                      <a:prstDash val="dot"/>
                      <a:round/>
                      <a:headEnd type="none" w="med" len="med"/>
                      <a:tailEnd type="none" w="med" len="med"/>
                    </a:lnR>
                    <a:lnT>
                      <a:noFill/>
                    </a:lnT>
                    <a:lnB>
                      <a:noFill/>
                    </a:lnB>
                  </a:tcPr>
                </a:tc>
                <a:tc>
                  <a:txBody>
                    <a:bodyPr/>
                    <a:lstStyle/>
                    <a:p>
                      <a:pPr algn="r" fontAlgn="b"/>
                      <a:r>
                        <a:rPr lang="en-ZA" sz="800" b="0" i="1" u="none" strike="noStrike" dirty="0">
                          <a:solidFill>
                            <a:srgbClr val="000000"/>
                          </a:solidFill>
                          <a:effectLst/>
                          <a:latin typeface="Calibri" panose="020F0502020204030204" pitchFamily="34" charset="0"/>
                        </a:rPr>
                        <a:t>          35 498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800" b="0" i="1" u="none" strike="noStrike" dirty="0">
                          <a:solidFill>
                            <a:srgbClr val="000000"/>
                          </a:solidFill>
                          <a:effectLst/>
                          <a:latin typeface="Calibri" panose="020F0502020204030204" pitchFamily="34" charset="0"/>
                        </a:rPr>
                        <a:t>          25 920 </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800" b="0" i="1" u="none" strike="noStrike" dirty="0">
                          <a:solidFill>
                            <a:srgbClr val="000000"/>
                          </a:solidFill>
                          <a:effectLst/>
                          <a:latin typeface="Calibri" panose="020F0502020204030204" pitchFamily="34" charset="0"/>
                        </a:rPr>
                        <a:t>          30 998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800" b="0" i="1" u="none" strike="noStrike" dirty="0">
                          <a:solidFill>
                            <a:srgbClr val="000000"/>
                          </a:solidFill>
                          <a:effectLst/>
                          <a:latin typeface="Calibri" panose="020F0502020204030204" pitchFamily="34" charset="0"/>
                        </a:rPr>
                        <a:t>          (5 078)</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898997011"/>
                  </a:ext>
                </a:extLst>
              </a:tr>
              <a:tr h="242816">
                <a:tc>
                  <a:txBody>
                    <a:bodyPr/>
                    <a:lstStyle/>
                    <a:p>
                      <a:pPr algn="l" fontAlgn="t"/>
                      <a:r>
                        <a:rPr lang="en-ZA" sz="800" b="1" i="0" u="none" strike="noStrike" dirty="0">
                          <a:solidFill>
                            <a:srgbClr val="000000"/>
                          </a:solidFill>
                          <a:effectLst/>
                          <a:latin typeface="Calibri" panose="020F0502020204030204" pitchFamily="34" charset="0"/>
                        </a:rPr>
                        <a:t>Transfers received</a:t>
                      </a:r>
                    </a:p>
                  </a:txBody>
                  <a:tcPr marL="0" marR="0" marT="0" marB="0">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b"/>
                      <a:r>
                        <a:rPr lang="en-ZA" sz="800" b="1" i="0" u="none" strike="noStrike" dirty="0">
                          <a:solidFill>
                            <a:srgbClr val="000000"/>
                          </a:solidFill>
                          <a:effectLst/>
                          <a:latin typeface="Calibri" panose="020F0502020204030204" pitchFamily="34" charset="0"/>
                        </a:rPr>
                        <a:t>      1 381 606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800" b="1" i="0" u="none" strike="noStrike" dirty="0">
                          <a:solidFill>
                            <a:srgbClr val="000000"/>
                          </a:solidFill>
                          <a:effectLst/>
                          <a:latin typeface="Calibri" panose="020F0502020204030204" pitchFamily="34" charset="0"/>
                        </a:rPr>
                        <a:t>         620 252 </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800" b="1" i="0" u="none" strike="noStrike" dirty="0">
                          <a:solidFill>
                            <a:srgbClr val="000000"/>
                          </a:solidFill>
                          <a:effectLst/>
                          <a:latin typeface="Calibri" panose="020F0502020204030204" pitchFamily="34" charset="0"/>
                        </a:rPr>
                        <a:t>         620 252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800" b="1" i="0" u="none" strike="noStrike" dirty="0">
                          <a:solidFill>
                            <a:srgbClr val="000000"/>
                          </a:solidFill>
                          <a:effectLst/>
                          <a:latin typeface="Calibri" panose="020F0502020204030204" pitchFamily="34" charset="0"/>
                        </a:rPr>
                        <a:t>                  -   </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406507637"/>
                  </a:ext>
                </a:extLst>
              </a:tr>
              <a:tr h="242816">
                <a:tc>
                  <a:txBody>
                    <a:bodyPr/>
                    <a:lstStyle/>
                    <a:p>
                      <a:pPr algn="l" fontAlgn="t"/>
                      <a:r>
                        <a:rPr lang="en-ZA" sz="800" b="1" i="0" u="none" strike="noStrike" dirty="0">
                          <a:solidFill>
                            <a:srgbClr val="000000"/>
                          </a:solidFill>
                          <a:effectLst/>
                          <a:latin typeface="Calibri" panose="020F0502020204030204" pitchFamily="34" charset="0"/>
                        </a:rPr>
                        <a:t> Total receipts </a:t>
                      </a:r>
                    </a:p>
                  </a:txBody>
                  <a:tcPr marL="0" marR="0" marT="0"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1" i="0" u="none" strike="noStrike" dirty="0">
                          <a:solidFill>
                            <a:srgbClr val="000000"/>
                          </a:solidFill>
                          <a:effectLst/>
                          <a:latin typeface="Calibri" panose="020F0502020204030204" pitchFamily="34" charset="0"/>
                        </a:rPr>
                        <a:t>      1 417 104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dirty="0">
                          <a:solidFill>
                            <a:srgbClr val="000000"/>
                          </a:solidFill>
                          <a:effectLst/>
                          <a:latin typeface="Calibri" panose="020F0502020204030204" pitchFamily="34" charset="0"/>
                        </a:rPr>
                        <a:t>         646 172 </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dirty="0">
                          <a:solidFill>
                            <a:srgbClr val="000000"/>
                          </a:solidFill>
                          <a:effectLst/>
                          <a:latin typeface="Calibri" panose="020F0502020204030204" pitchFamily="34" charset="0"/>
                        </a:rPr>
                        <a:t>         651 250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dirty="0">
                          <a:solidFill>
                            <a:srgbClr val="000000"/>
                          </a:solidFill>
                          <a:effectLst/>
                          <a:latin typeface="Calibri" panose="020F0502020204030204" pitchFamily="34" charset="0"/>
                        </a:rPr>
                        <a:t>           (5 078)</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7639647"/>
                  </a:ext>
                </a:extLst>
              </a:tr>
              <a:tr h="242816">
                <a:tc>
                  <a:txBody>
                    <a:bodyPr/>
                    <a:lstStyle/>
                    <a:p>
                      <a:pPr algn="l" fontAlgn="b"/>
                      <a:endParaRPr lang="en-ZA" sz="800" b="1"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dirty="0">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0" i="0" u="none" strike="noStrike" dirty="0">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8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47732110"/>
                  </a:ext>
                </a:extLst>
              </a:tr>
              <a:tr h="242816">
                <a:tc>
                  <a:txBody>
                    <a:bodyPr/>
                    <a:lstStyle/>
                    <a:p>
                      <a:pPr algn="l" fontAlgn="t"/>
                      <a:r>
                        <a:rPr lang="en-ZA" sz="800" b="1" i="0" u="none" strike="noStrike" dirty="0">
                          <a:solidFill>
                            <a:srgbClr val="000000"/>
                          </a:solidFill>
                          <a:effectLst/>
                          <a:latin typeface="Calibri" panose="020F0502020204030204" pitchFamily="34" charset="0"/>
                        </a:rPr>
                        <a:t>Current payments</a:t>
                      </a:r>
                    </a:p>
                  </a:txBody>
                  <a:tcPr marL="0" marR="0" marT="0" marB="0">
                    <a:lnL>
                      <a:noFill/>
                    </a:lnL>
                    <a:lnR>
                      <a:noFill/>
                    </a:lnR>
                    <a:lnT>
                      <a:noFill/>
                    </a:lnT>
                    <a:lnB>
                      <a:noFill/>
                    </a:lnB>
                  </a:tcPr>
                </a:tc>
                <a:tc>
                  <a:txBody>
                    <a:bodyPr/>
                    <a:lstStyle/>
                    <a:p>
                      <a:pPr algn="r" fontAlgn="b"/>
                      <a:r>
                        <a:rPr lang="en-ZA" sz="800" b="1" i="0" u="none" strike="noStrike" dirty="0">
                          <a:solidFill>
                            <a:srgbClr val="000000"/>
                          </a:solidFill>
                          <a:effectLst/>
                          <a:latin typeface="Calibri" panose="020F0502020204030204" pitchFamily="34" charset="0"/>
                        </a:rPr>
                        <a:t>      1 312 255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800" b="1" i="0" u="none" strike="noStrike" dirty="0">
                          <a:solidFill>
                            <a:srgbClr val="000000"/>
                          </a:solidFill>
                          <a:effectLst/>
                          <a:latin typeface="Calibri" panose="020F0502020204030204" pitchFamily="34" charset="0"/>
                        </a:rPr>
                        <a:t>         717 248 </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800" b="1" i="0" u="none" strike="noStrike" dirty="0">
                          <a:solidFill>
                            <a:srgbClr val="000000"/>
                          </a:solidFill>
                          <a:effectLst/>
                          <a:latin typeface="Calibri" panose="020F0502020204030204" pitchFamily="34" charset="0"/>
                        </a:rPr>
                        <a:t>         615 003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800" b="1" i="0" u="none" strike="noStrike" dirty="0">
                          <a:solidFill>
                            <a:srgbClr val="000000"/>
                          </a:solidFill>
                          <a:effectLst/>
                          <a:latin typeface="Calibri" panose="020F0502020204030204" pitchFamily="34" charset="0"/>
                        </a:rPr>
                        <a:t>        102 245 </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340835580"/>
                  </a:ext>
                </a:extLst>
              </a:tr>
              <a:tr h="242816">
                <a:tc>
                  <a:txBody>
                    <a:bodyPr/>
                    <a:lstStyle/>
                    <a:p>
                      <a:pPr algn="l" fontAlgn="t"/>
                      <a:r>
                        <a:rPr lang="en-ZA" sz="800" b="0" i="0" u="none" strike="noStrike" dirty="0">
                          <a:solidFill>
                            <a:srgbClr val="000000"/>
                          </a:solidFill>
                          <a:effectLst/>
                          <a:latin typeface="Calibri" panose="020F0502020204030204" pitchFamily="34" charset="0"/>
                        </a:rPr>
                        <a:t>Compensation of employees</a:t>
                      </a:r>
                    </a:p>
                  </a:txBody>
                  <a:tcPr marL="95250" marR="0" marT="0" marB="0">
                    <a:lnL>
                      <a:noFill/>
                    </a:lnL>
                    <a:lnR w="6350" cap="flat" cmpd="sng" algn="ctr">
                      <a:solidFill>
                        <a:srgbClr val="000000"/>
                      </a:solidFill>
                      <a:prstDash val="dot"/>
                      <a:round/>
                      <a:headEnd type="none" w="med" len="med"/>
                      <a:tailEnd type="none" w="med" len="med"/>
                    </a:lnR>
                    <a:lnT>
                      <a:noFill/>
                    </a:lnT>
                    <a:lnB>
                      <a:noFill/>
                    </a:lnB>
                  </a:tcPr>
                </a:tc>
                <a:tc>
                  <a:txBody>
                    <a:bodyPr/>
                    <a:lstStyle/>
                    <a:p>
                      <a:pPr algn="r" fontAlgn="b"/>
                      <a:r>
                        <a:rPr lang="en-ZA" sz="800" b="0" i="0" u="none" strike="noStrike" dirty="0">
                          <a:solidFill>
                            <a:srgbClr val="000000"/>
                          </a:solidFill>
                          <a:effectLst/>
                          <a:latin typeface="Calibri" panose="020F0502020204030204" pitchFamily="34" charset="0"/>
                        </a:rPr>
                        <a:t>         235 295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r" fontAlgn="b"/>
                      <a:r>
                        <a:rPr lang="en-ZA" sz="800" b="0" i="0" u="none" strike="noStrike" dirty="0">
                          <a:solidFill>
                            <a:srgbClr val="000000"/>
                          </a:solidFill>
                          <a:effectLst/>
                          <a:latin typeface="Calibri" panose="020F0502020204030204" pitchFamily="34" charset="0"/>
                        </a:rPr>
                        <a:t>         117 055 </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r" fontAlgn="b"/>
                      <a:r>
                        <a:rPr lang="en-ZA" sz="800" b="0" i="0" u="none" strike="noStrike" dirty="0">
                          <a:solidFill>
                            <a:srgbClr val="000000"/>
                          </a:solidFill>
                          <a:effectLst/>
                          <a:latin typeface="Calibri" panose="020F0502020204030204" pitchFamily="34" charset="0"/>
                        </a:rPr>
                        <a:t>           88 540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r" fontAlgn="b"/>
                      <a:r>
                        <a:rPr lang="en-ZA" sz="800" b="0" i="0" u="none" strike="noStrike" dirty="0">
                          <a:solidFill>
                            <a:srgbClr val="000000"/>
                          </a:solidFill>
                          <a:effectLst/>
                          <a:latin typeface="Calibri" panose="020F0502020204030204" pitchFamily="34" charset="0"/>
                        </a:rPr>
                        <a:t>          28 515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FFFF"/>
                    </a:solidFill>
                  </a:tcPr>
                </a:tc>
                <a:extLst>
                  <a:ext uri="{0D108BD9-81ED-4DB2-BD59-A6C34878D82A}">
                    <a16:rowId xmlns:a16="http://schemas.microsoft.com/office/drawing/2014/main" val="151043745"/>
                  </a:ext>
                </a:extLst>
              </a:tr>
              <a:tr h="242816">
                <a:tc>
                  <a:txBody>
                    <a:bodyPr/>
                    <a:lstStyle/>
                    <a:p>
                      <a:pPr algn="l" fontAlgn="t"/>
                      <a:r>
                        <a:rPr lang="en-ZA" sz="800" b="0" i="0" u="none" strike="noStrike" dirty="0">
                          <a:solidFill>
                            <a:srgbClr val="000000"/>
                          </a:solidFill>
                          <a:effectLst/>
                          <a:latin typeface="Calibri" panose="020F0502020204030204" pitchFamily="34" charset="0"/>
                        </a:rPr>
                        <a:t>Goods and services</a:t>
                      </a:r>
                    </a:p>
                  </a:txBody>
                  <a:tcPr marL="95250" marR="0" marT="0" marB="0">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b"/>
                      <a:r>
                        <a:rPr lang="en-ZA" sz="800" b="0" i="0" u="none" strike="noStrike" dirty="0">
                          <a:solidFill>
                            <a:srgbClr val="000000"/>
                          </a:solidFill>
                          <a:effectLst/>
                          <a:latin typeface="Calibri" panose="020F0502020204030204" pitchFamily="34" charset="0"/>
                        </a:rPr>
                        <a:t>      1 076 960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800" b="0" i="0" u="none" strike="noStrike" dirty="0">
                          <a:solidFill>
                            <a:srgbClr val="000000"/>
                          </a:solidFill>
                          <a:effectLst/>
                          <a:latin typeface="Calibri" panose="020F0502020204030204" pitchFamily="34" charset="0"/>
                        </a:rPr>
                        <a:t>         600 193 </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800" b="0" i="0" u="none" strike="noStrike" dirty="0">
                          <a:solidFill>
                            <a:srgbClr val="000000"/>
                          </a:solidFill>
                          <a:effectLst/>
                          <a:latin typeface="Calibri" panose="020F0502020204030204" pitchFamily="34" charset="0"/>
                        </a:rPr>
                        <a:t>         526 463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ZA" sz="800" b="0" i="0" u="none" strike="noStrike" dirty="0">
                          <a:solidFill>
                            <a:srgbClr val="000000"/>
                          </a:solidFill>
                          <a:effectLst/>
                          <a:latin typeface="Calibri" panose="020F0502020204030204" pitchFamily="34" charset="0"/>
                        </a:rPr>
                        <a:t>          73 730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624602381"/>
                  </a:ext>
                </a:extLst>
              </a:tr>
              <a:tr h="242816">
                <a:tc>
                  <a:txBody>
                    <a:bodyPr/>
                    <a:lstStyle/>
                    <a:p>
                      <a:pPr algn="l" fontAlgn="t"/>
                      <a:r>
                        <a:rPr lang="en-ZA" sz="800" b="1" i="0" u="none" strike="noStrike" dirty="0">
                          <a:solidFill>
                            <a:srgbClr val="000000"/>
                          </a:solidFill>
                          <a:effectLst/>
                          <a:latin typeface="Calibri" panose="020F0502020204030204" pitchFamily="34" charset="0"/>
                        </a:rPr>
                        <a:t> Total payments </a:t>
                      </a:r>
                    </a:p>
                  </a:txBody>
                  <a:tcPr marL="0" marR="0" marT="0"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1" i="0" u="none" strike="noStrike" dirty="0">
                          <a:solidFill>
                            <a:srgbClr val="000000"/>
                          </a:solidFill>
                          <a:effectLst/>
                          <a:latin typeface="Calibri" panose="020F0502020204030204" pitchFamily="34" charset="0"/>
                        </a:rPr>
                        <a:t>      1 312 255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dirty="0">
                          <a:solidFill>
                            <a:srgbClr val="000000"/>
                          </a:solidFill>
                          <a:effectLst/>
                          <a:latin typeface="Calibri" panose="020F0502020204030204" pitchFamily="34" charset="0"/>
                        </a:rPr>
                        <a:t>         717 248 </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dirty="0">
                          <a:solidFill>
                            <a:srgbClr val="000000"/>
                          </a:solidFill>
                          <a:effectLst/>
                          <a:latin typeface="Calibri" panose="020F0502020204030204" pitchFamily="34" charset="0"/>
                        </a:rPr>
                        <a:t>         615 003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dirty="0">
                          <a:solidFill>
                            <a:srgbClr val="000000"/>
                          </a:solidFill>
                          <a:effectLst/>
                          <a:latin typeface="Calibri" panose="020F0502020204030204" pitchFamily="34" charset="0"/>
                        </a:rPr>
                        <a:t>        102 245 </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7351841"/>
                  </a:ext>
                </a:extLst>
              </a:tr>
              <a:tr h="251188">
                <a:tc>
                  <a:txBody>
                    <a:bodyPr/>
                    <a:lstStyle/>
                    <a:p>
                      <a:pPr algn="l" fontAlgn="t"/>
                      <a:r>
                        <a:rPr lang="en-ZA" sz="800" b="1" i="0" u="none" strike="noStrike" dirty="0">
                          <a:solidFill>
                            <a:srgbClr val="000000"/>
                          </a:solidFill>
                          <a:effectLst/>
                          <a:latin typeface="Calibri" panose="020F0502020204030204" pitchFamily="34" charset="0"/>
                        </a:rPr>
                        <a:t> Surplus/deficit </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tc>
                  <a:txBody>
                    <a:bodyPr/>
                    <a:lstStyle/>
                    <a:p>
                      <a:pPr algn="r" fontAlgn="b"/>
                      <a:r>
                        <a:rPr lang="en-ZA" sz="800" b="1" i="0" u="none" strike="noStrike" dirty="0">
                          <a:solidFill>
                            <a:srgbClr val="000000"/>
                          </a:solidFill>
                          <a:effectLst/>
                          <a:latin typeface="Calibri" panose="020F0502020204030204" pitchFamily="34" charset="0"/>
                        </a:rPr>
                        <a:t>         104 849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tc>
                  <a:txBody>
                    <a:bodyPr/>
                    <a:lstStyle/>
                    <a:p>
                      <a:pPr algn="r" fontAlgn="b"/>
                      <a:r>
                        <a:rPr lang="en-ZA" sz="800" b="1" i="0" u="none" strike="noStrike" dirty="0">
                          <a:solidFill>
                            <a:srgbClr val="000000"/>
                          </a:solidFill>
                          <a:effectLst/>
                          <a:latin typeface="Calibri" panose="020F0502020204030204" pitchFamily="34" charset="0"/>
                        </a:rPr>
                        <a:t>          (71 076)</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tc>
                  <a:txBody>
                    <a:bodyPr/>
                    <a:lstStyle/>
                    <a:p>
                      <a:pPr algn="r" fontAlgn="b"/>
                      <a:r>
                        <a:rPr lang="en-ZA" sz="800" b="1" i="0" u="none" strike="noStrike" dirty="0">
                          <a:solidFill>
                            <a:srgbClr val="000000"/>
                          </a:solidFill>
                          <a:effectLst/>
                          <a:latin typeface="Calibri" panose="020F0502020204030204" pitchFamily="34" charset="0"/>
                        </a:rPr>
                        <a:t>           36 247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tc>
                  <a:txBody>
                    <a:bodyPr/>
                    <a:lstStyle/>
                    <a:p>
                      <a:pPr algn="r" fontAlgn="b"/>
                      <a:r>
                        <a:rPr lang="en-ZA" sz="800" b="1" i="0" u="none" strike="noStrike" dirty="0">
                          <a:solidFill>
                            <a:srgbClr val="000000"/>
                          </a:solidFill>
                          <a:effectLst/>
                          <a:latin typeface="Calibri" panose="020F0502020204030204" pitchFamily="34" charset="0"/>
                        </a:rPr>
                        <a:t>       (107 323)</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extLst>
                  <a:ext uri="{0D108BD9-81ED-4DB2-BD59-A6C34878D82A}">
                    <a16:rowId xmlns:a16="http://schemas.microsoft.com/office/drawing/2014/main" val="2963638986"/>
                  </a:ext>
                </a:extLst>
              </a:tr>
            </a:tbl>
          </a:graphicData>
        </a:graphic>
      </p:graphicFrame>
    </p:spTree>
    <p:extLst>
      <p:ext uri="{BB962C8B-B14F-4D97-AF65-F5344CB8AC3E}">
        <p14:creationId xmlns:p14="http://schemas.microsoft.com/office/powerpoint/2010/main" val="1143101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SOUTH AFRICAN TOURISM</a:t>
            </a:r>
          </a:p>
        </p:txBody>
      </p:sp>
      <p:sp>
        <p:nvSpPr>
          <p:cNvPr id="4" name="Content Placeholder 3"/>
          <p:cNvSpPr>
            <a:spLocks noGrp="1"/>
          </p:cNvSpPr>
          <p:nvPr>
            <p:ph idx="1"/>
          </p:nvPr>
        </p:nvSpPr>
        <p:spPr/>
        <p:txBody>
          <a:bodyPr>
            <a:noAutofit/>
          </a:bodyPr>
          <a:lstStyle/>
          <a:p>
            <a:pPr algn="just">
              <a:spcBef>
                <a:spcPts val="300"/>
              </a:spcBef>
              <a:spcAft>
                <a:spcPts val="300"/>
              </a:spcAft>
            </a:pPr>
            <a:r>
              <a:rPr lang="en-US" sz="1600" dirty="0">
                <a:cs typeface="Arial" panose="020B0604020202020204" pitchFamily="34" charset="0"/>
              </a:rPr>
              <a:t>The SAT derives its revenue through transfers received from  parent department and sale of goods and services other than capital assets. Revenue collected up to quarter 2 was R651.2 million against the projected revenue of R646.1 million.</a:t>
            </a:r>
          </a:p>
          <a:p>
            <a:pPr algn="just">
              <a:spcBef>
                <a:spcPts val="300"/>
              </a:spcBef>
              <a:spcAft>
                <a:spcPts val="300"/>
              </a:spcAft>
            </a:pPr>
            <a:r>
              <a:rPr lang="en-US" sz="1600" dirty="0">
                <a:cs typeface="Arial" panose="020B0604020202020204" pitchFamily="34" charset="0"/>
              </a:rPr>
              <a:t>Actual revenue is therefore higher than projections by R5.1 million. Higher than forecast revenue for the quarter due to the annual budget for all international offices upfront payment approval which was less than anticipated</a:t>
            </a:r>
          </a:p>
          <a:p>
            <a:pPr algn="just">
              <a:spcBef>
                <a:spcPts val="300"/>
              </a:spcBef>
              <a:spcAft>
                <a:spcPts val="300"/>
              </a:spcAft>
            </a:pPr>
            <a:r>
              <a:rPr lang="en-GB" sz="1600" dirty="0">
                <a:cs typeface="Arial" panose="020B0604020202020204" pitchFamily="34" charset="0"/>
              </a:rPr>
              <a:t>Spending on goods and services was R73.7 million lower than projected, this was mainly driven foreign exchange gains as budgeted rate was higher than the spot rate when transacting, Spending on compensation of employees was R28.5 million lower than projections due to the vacant positions</a:t>
            </a:r>
          </a:p>
          <a:p>
            <a:endParaRPr lang="en-ZA" dirty="0"/>
          </a:p>
        </p:txBody>
      </p:sp>
    </p:spTree>
    <p:extLst>
      <p:ext uri="{BB962C8B-B14F-4D97-AF65-F5344CB8AC3E}">
        <p14:creationId xmlns:p14="http://schemas.microsoft.com/office/powerpoint/2010/main" val="3834453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dirty="0"/>
              <a:t>UNEMPLOYMENT INSURANCE FUND</a:t>
            </a:r>
            <a:endParaRPr lang="en-ZA" dirty="0"/>
          </a:p>
        </p:txBody>
      </p:sp>
      <p:pic>
        <p:nvPicPr>
          <p:cNvPr id="3" name="Picture 2">
            <a:extLst>
              <a:ext uri="{FF2B5EF4-FFF2-40B4-BE49-F238E27FC236}">
                <a16:creationId xmlns:a16="http://schemas.microsoft.com/office/drawing/2014/main" id="{F4EA297C-61B3-B996-D2D6-2147A0844C8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446" y="1269139"/>
            <a:ext cx="8228807" cy="5388084"/>
          </a:xfrm>
          <a:prstGeom prst="rect">
            <a:avLst/>
          </a:prstGeom>
          <a:noFill/>
          <a:ln>
            <a:noFill/>
          </a:ln>
        </p:spPr>
      </p:pic>
    </p:spTree>
    <p:extLst>
      <p:ext uri="{BB962C8B-B14F-4D97-AF65-F5344CB8AC3E}">
        <p14:creationId xmlns:p14="http://schemas.microsoft.com/office/powerpoint/2010/main" val="1419548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ZA" sz="3600" dirty="0"/>
              <a:t>UNEMPLOYMENT INSURANCE FUND</a:t>
            </a:r>
            <a:endParaRPr lang="en-ZA" dirty="0"/>
          </a:p>
        </p:txBody>
      </p:sp>
      <p:sp>
        <p:nvSpPr>
          <p:cNvPr id="2" name="Content Placeholder 1"/>
          <p:cNvSpPr>
            <a:spLocks noGrp="1"/>
          </p:cNvSpPr>
          <p:nvPr>
            <p:ph idx="1"/>
          </p:nvPr>
        </p:nvSpPr>
        <p:spPr>
          <a:xfrm>
            <a:off x="288098" y="1825623"/>
            <a:ext cx="8536487" cy="4821665"/>
          </a:xfrm>
        </p:spPr>
        <p:txBody>
          <a:bodyPr>
            <a:noAutofit/>
          </a:bodyPr>
          <a:lstStyle/>
          <a:p>
            <a:pPr marR="0" lvl="0" algn="just" defTabSz="914400" rtl="0" eaLnBrk="0" fontAlgn="base" latinLnBrk="0" hangingPunct="0">
              <a:spcBef>
                <a:spcPts val="300"/>
              </a:spcBef>
              <a:spcAft>
                <a:spcPts val="300"/>
              </a:spcAft>
              <a:buClrTx/>
              <a:buSzTx/>
              <a:buFont typeface="Arial" panose="020B0604020202020204" pitchFamily="34" charset="0"/>
              <a:buChar char="•"/>
              <a:tabLst/>
              <a:defRPr/>
            </a:pPr>
            <a:r>
              <a:rPr kumimoji="0" lang="en-ZA" sz="1600" b="0" i="0" u="none" strike="noStrike" kern="0" cap="none" spc="0" normalizeH="0" baseline="0" noProof="0" dirty="0">
                <a:ln>
                  <a:noFill/>
                </a:ln>
                <a:solidFill>
                  <a:srgbClr val="000000"/>
                </a:solidFill>
                <a:effectLst/>
                <a:uLnTx/>
                <a:uFillTx/>
                <a:cs typeface="Arial" panose="020B0604020202020204" pitchFamily="34" charset="0"/>
              </a:rPr>
              <a:t>The Fund generates its revenue from a specific purpose tax </a:t>
            </a:r>
            <a:r>
              <a:rPr lang="en-ZA" sz="1600" kern="0" dirty="0">
                <a:solidFill>
                  <a:srgbClr val="000000"/>
                </a:solidFill>
                <a:cs typeface="Arial" panose="020B0604020202020204" pitchFamily="34" charset="0"/>
              </a:rPr>
              <a:t>on employers and employees of equal contribution of 1 per cent on salary and from interest on investments.</a:t>
            </a:r>
          </a:p>
          <a:p>
            <a:pPr lvl="0" algn="just">
              <a:spcBef>
                <a:spcPts val="300"/>
              </a:spcBef>
              <a:spcAft>
                <a:spcPts val="300"/>
              </a:spcAft>
              <a:defRPr/>
            </a:pPr>
            <a:r>
              <a:rPr lang="en-ZA" sz="1600" kern="0" dirty="0">
                <a:solidFill>
                  <a:srgbClr val="000000"/>
                </a:solidFill>
                <a:cs typeface="Arial" panose="020B0604020202020204" pitchFamily="34" charset="0"/>
              </a:rPr>
              <a:t>Total Cash receipts was R6.2 billion more than projected due to</a:t>
            </a:r>
            <a:r>
              <a:rPr lang="en-GB" sz="1600" kern="0" dirty="0">
                <a:solidFill>
                  <a:srgbClr val="000000"/>
                </a:solidFill>
                <a:cs typeface="Arial" panose="020B0604020202020204" pitchFamily="34" charset="0"/>
              </a:rPr>
              <a:t> Unrealised profits from market value adjustments on investments. This item is dependent on prevalent market conditions (at each quarter's month end and/or at date of the sale) and cannot be forecasted accurately as it fluctuates from month-to-month. UIF contributions exceeded projections by R1.5 billion due to increased compliance.</a:t>
            </a:r>
          </a:p>
          <a:p>
            <a:pPr lvl="0" algn="just">
              <a:spcBef>
                <a:spcPts val="300"/>
              </a:spcBef>
              <a:spcAft>
                <a:spcPts val="300"/>
              </a:spcAft>
              <a:defRPr/>
            </a:pPr>
            <a:r>
              <a:rPr lang="en-ZA" sz="1600" kern="0" dirty="0">
                <a:solidFill>
                  <a:srgbClr val="000000"/>
                </a:solidFill>
                <a:cs typeface="Arial" panose="020B0604020202020204" pitchFamily="34" charset="0"/>
              </a:rPr>
              <a:t>The largest spending item is cash paid to households (beneficiaries) for UIF benefits:</a:t>
            </a:r>
          </a:p>
          <a:p>
            <a:pPr marL="358775" lvl="1" indent="-179388" algn="just" eaLnBrk="1" fontAlgn="auto" hangingPunct="1">
              <a:spcBef>
                <a:spcPts val="300"/>
              </a:spcBef>
              <a:spcAft>
                <a:spcPts val="300"/>
              </a:spcAft>
              <a:buFont typeface="Calibri" panose="020F0502020204030204" pitchFamily="34" charset="0"/>
              <a:buChar char="‒"/>
              <a:defRPr/>
            </a:pPr>
            <a:r>
              <a:rPr lang="en-ZA" sz="1600" kern="0" dirty="0">
                <a:solidFill>
                  <a:prstClr val="black"/>
                </a:solidFill>
                <a:cs typeface="Arial" panose="020B0604020202020204" pitchFamily="34" charset="0"/>
              </a:rPr>
              <a:t>Benefits paid amounted to R8.4 billion, R5.3 billion less than forecasted mainly because of the delayed implementation of the</a:t>
            </a:r>
            <a:r>
              <a:rPr lang="en-GB" sz="1600" kern="0" dirty="0">
                <a:solidFill>
                  <a:prstClr val="black"/>
                </a:solidFill>
                <a:cs typeface="Arial" panose="020B0604020202020204" pitchFamily="34" charset="0"/>
              </a:rPr>
              <a:t> Reassessment of claims/Top-up based on the new UI Act due to the Fund focusing on paying the </a:t>
            </a:r>
            <a:r>
              <a:rPr lang="en-GB" sz="1600" kern="0" dirty="0" err="1">
                <a:solidFill>
                  <a:prstClr val="black"/>
                </a:solidFill>
                <a:cs typeface="Arial" panose="020B0604020202020204" pitchFamily="34" charset="0"/>
              </a:rPr>
              <a:t>CovidTERS</a:t>
            </a:r>
            <a:r>
              <a:rPr lang="en-GB" sz="1600" kern="0" dirty="0">
                <a:solidFill>
                  <a:prstClr val="black"/>
                </a:solidFill>
                <a:cs typeface="Arial" panose="020B0604020202020204" pitchFamily="34" charset="0"/>
              </a:rPr>
              <a:t> and WABU claims. </a:t>
            </a:r>
          </a:p>
          <a:p>
            <a:pPr marL="358775" lvl="1" indent="-179388" algn="just" eaLnBrk="1" fontAlgn="auto" hangingPunct="1">
              <a:spcBef>
                <a:spcPts val="300"/>
              </a:spcBef>
              <a:spcAft>
                <a:spcPts val="300"/>
              </a:spcAft>
              <a:buFont typeface="Calibri" panose="020F0502020204030204" pitchFamily="34" charset="0"/>
              <a:buChar char="‒"/>
              <a:defRPr/>
            </a:pPr>
            <a:r>
              <a:rPr lang="en-ZA" sz="1600" kern="0" dirty="0">
                <a:solidFill>
                  <a:srgbClr val="000000"/>
                </a:solidFill>
                <a:cs typeface="Arial" panose="020B0604020202020204" pitchFamily="34" charset="0"/>
              </a:rPr>
              <a:t>The slow spending on compensation of employees by R268.9 million is due to a </a:t>
            </a:r>
            <a:r>
              <a:rPr lang="en-GB" sz="1600" kern="0" dirty="0">
                <a:solidFill>
                  <a:srgbClr val="000000"/>
                </a:solidFill>
                <a:cs typeface="Arial" panose="020B0604020202020204" pitchFamily="34" charset="0"/>
              </a:rPr>
              <a:t>vacancy rate of 9.1 per cent. The Department of Employment and Labour and the Fund are in the process of reviewing the organizational structure in a project to unbundle the Fund from the department. </a:t>
            </a:r>
          </a:p>
          <a:p>
            <a:endParaRPr lang="en-ZA" dirty="0"/>
          </a:p>
        </p:txBody>
      </p:sp>
    </p:spTree>
    <p:extLst>
      <p:ext uri="{BB962C8B-B14F-4D97-AF65-F5344CB8AC3E}">
        <p14:creationId xmlns:p14="http://schemas.microsoft.com/office/powerpoint/2010/main" val="3705318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dirty="0"/>
              <a:t>UNEMPLOYMENT INSURANCE FUND</a:t>
            </a:r>
            <a:endParaRPr lang="en-ZA" dirty="0"/>
          </a:p>
        </p:txBody>
      </p:sp>
      <p:sp>
        <p:nvSpPr>
          <p:cNvPr id="3" name="Content Placeholder 2"/>
          <p:cNvSpPr>
            <a:spLocks noGrp="1"/>
          </p:cNvSpPr>
          <p:nvPr>
            <p:ph idx="1"/>
          </p:nvPr>
        </p:nvSpPr>
        <p:spPr/>
        <p:txBody>
          <a:bodyPr>
            <a:noAutofit/>
          </a:bodyPr>
          <a:lstStyle/>
          <a:p>
            <a:pPr lvl="0" algn="just">
              <a:spcBef>
                <a:spcPts val="300"/>
              </a:spcBef>
              <a:spcAft>
                <a:spcPts val="300"/>
              </a:spcAft>
              <a:buFont typeface="Arial" panose="020B0604020202020204" pitchFamily="34" charset="0"/>
              <a:buChar char="•"/>
              <a:defRPr/>
            </a:pPr>
            <a:r>
              <a:rPr lang="en-GB" sz="1600" kern="0" dirty="0">
                <a:solidFill>
                  <a:srgbClr val="000000"/>
                </a:solidFill>
                <a:cs typeface="Arial" panose="020B0604020202020204" pitchFamily="34" charset="0"/>
              </a:rPr>
              <a:t>Spending on goods and services amounted to R573.9 million, R856 million less than projected </a:t>
            </a:r>
            <a:r>
              <a:rPr lang="en-ZA" sz="1600" kern="0" dirty="0">
                <a:solidFill>
                  <a:srgbClr val="000000"/>
                </a:solidFill>
                <a:cs typeface="Arial" panose="020B0604020202020204" pitchFamily="34" charset="0"/>
              </a:rPr>
              <a:t>due to the </a:t>
            </a:r>
            <a:r>
              <a:rPr lang="en-GB" sz="1600" kern="0" dirty="0">
                <a:solidFill>
                  <a:srgbClr val="000000"/>
                </a:solidFill>
                <a:cs typeface="Arial" panose="020B0604020202020204" pitchFamily="34" charset="0"/>
              </a:rPr>
              <a:t>delayed implementation of SAP, DIPETOGO, SAP and enterprise content management projects as a result of delays in signing these contracts due to challenges with SITA. There was also delays in the delivery of buses due to Covid-19, the company was closed and could not operate, and low spending on consultants due to the “Follow the money” project not commencing due to court processes for 1 bidder who was not happy with the tender outcome.</a:t>
            </a:r>
          </a:p>
          <a:p>
            <a:pPr algn="just">
              <a:spcBef>
                <a:spcPts val="300"/>
              </a:spcBef>
              <a:spcAft>
                <a:spcPts val="300"/>
              </a:spcAft>
              <a:buFont typeface="Arial" panose="020B0604020202020204" pitchFamily="34" charset="0"/>
              <a:buChar char="•"/>
              <a:defRPr/>
            </a:pPr>
            <a:r>
              <a:rPr lang="en-GB" sz="1600" kern="0" dirty="0">
                <a:solidFill>
                  <a:srgbClr val="000000"/>
                </a:solidFill>
                <a:cs typeface="Arial" panose="020B0604020202020204" pitchFamily="34" charset="0"/>
              </a:rPr>
              <a:t>Spending on Buildings and other fixed structures was lower than projected by R663 million because the Fund cannot accurately forecast expenditure on refurbishment of investment properties as invoices are settled as phases of the refurbishments are completed. Machinery and equipment showed nil spending because the Fund has not yet procured office equipment due to delays with the proposed relocation back to 94 WF </a:t>
            </a:r>
            <a:r>
              <a:rPr lang="en-GB" sz="1600" kern="0" dirty="0" err="1">
                <a:solidFill>
                  <a:srgbClr val="000000"/>
                </a:solidFill>
                <a:cs typeface="Arial" panose="020B0604020202020204" pitchFamily="34" charset="0"/>
              </a:rPr>
              <a:t>Nkomo</a:t>
            </a:r>
            <a:r>
              <a:rPr lang="en-GB" sz="1600" kern="0" dirty="0">
                <a:solidFill>
                  <a:srgbClr val="000000"/>
                </a:solidFill>
                <a:cs typeface="Arial" panose="020B0604020202020204" pitchFamily="34" charset="0"/>
              </a:rPr>
              <a:t> building. </a:t>
            </a:r>
          </a:p>
          <a:p>
            <a:pPr algn="just">
              <a:spcBef>
                <a:spcPts val="300"/>
              </a:spcBef>
              <a:spcAft>
                <a:spcPts val="300"/>
              </a:spcAft>
              <a:buFont typeface="Arial" panose="020B0604020202020204" pitchFamily="34" charset="0"/>
              <a:buChar char="•"/>
              <a:defRPr/>
            </a:pPr>
            <a:r>
              <a:rPr lang="en-GB" sz="1600" kern="0" dirty="0">
                <a:solidFill>
                  <a:srgbClr val="000000"/>
                </a:solidFill>
                <a:cs typeface="Arial" panose="020B0604020202020204" pitchFamily="34" charset="0"/>
              </a:rPr>
              <a:t>Cash available at the end of the quarter amounted to R7 billion which is R13.3 billion more than projected mainly due to higher revenue from investments as well as slow spending on benefit payments, goods and services, compensation of employees, buildings and other fixed structures and machinery and equipment.</a:t>
            </a:r>
          </a:p>
          <a:p>
            <a:endParaRPr lang="en-ZA" dirty="0"/>
          </a:p>
        </p:txBody>
      </p:sp>
    </p:spTree>
    <p:extLst>
      <p:ext uri="{BB962C8B-B14F-4D97-AF65-F5344CB8AC3E}">
        <p14:creationId xmlns:p14="http://schemas.microsoft.com/office/powerpoint/2010/main" val="3255485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77800" indent="-177800" algn="just">
              <a:lnSpc>
                <a:spcPct val="100000"/>
              </a:lnSpc>
              <a:spcBef>
                <a:spcPts val="600"/>
              </a:spcBef>
              <a:spcAft>
                <a:spcPts val="600"/>
              </a:spcAft>
            </a:pPr>
            <a:r>
              <a:rPr lang="en-ZA" sz="1600" dirty="0">
                <a:cs typeface="Arial" panose="020B0604020202020204" pitchFamily="34" charset="0"/>
              </a:rPr>
              <a:t>System for verification of data </a:t>
            </a:r>
          </a:p>
          <a:p>
            <a:pPr marL="358775" lvl="1" indent="-180975" algn="just">
              <a:lnSpc>
                <a:spcPct val="100000"/>
              </a:lnSpc>
              <a:spcBef>
                <a:spcPts val="600"/>
              </a:spcBef>
              <a:spcAft>
                <a:spcPts val="600"/>
              </a:spcAft>
              <a:buFont typeface="Calibri" panose="020F0502020204030204" pitchFamily="34" charset="0"/>
              <a:buChar char="‒"/>
            </a:pPr>
            <a:r>
              <a:rPr lang="en-ZA" sz="1600" dirty="0">
                <a:cs typeface="Arial" panose="020B0604020202020204" pitchFamily="34" charset="0"/>
              </a:rPr>
              <a:t>Data provided by public entities (either to their relevant executive authorities or NT) is not on the Basic Accounting System (BAS) and thus </a:t>
            </a:r>
            <a:r>
              <a:rPr lang="en-ZA" sz="1600" u="sng" dirty="0">
                <a:cs typeface="Arial" panose="020B0604020202020204" pitchFamily="34" charset="0"/>
              </a:rPr>
              <a:t>cannot be verified </a:t>
            </a:r>
          </a:p>
          <a:p>
            <a:pPr marL="177800" indent="-177800" algn="just">
              <a:lnSpc>
                <a:spcPct val="100000"/>
              </a:lnSpc>
              <a:spcBef>
                <a:spcPts val="600"/>
              </a:spcBef>
              <a:spcAft>
                <a:spcPts val="600"/>
              </a:spcAft>
            </a:pPr>
            <a:r>
              <a:rPr lang="en-ZA" sz="1600" dirty="0">
                <a:cs typeface="Arial" panose="020B0604020202020204" pitchFamily="34" charset="0"/>
              </a:rPr>
              <a:t>They do not have budget programme structures like a department that are approved by the relevant treasury and hence:</a:t>
            </a:r>
          </a:p>
          <a:p>
            <a:pPr marL="358775" lvl="1" indent="-180975" algn="just">
              <a:lnSpc>
                <a:spcPct val="100000"/>
              </a:lnSpc>
              <a:spcBef>
                <a:spcPts val="600"/>
              </a:spcBef>
              <a:spcAft>
                <a:spcPts val="600"/>
              </a:spcAft>
              <a:buFont typeface="Calibri" panose="020F0502020204030204" pitchFamily="34" charset="0"/>
              <a:buChar char="‒"/>
            </a:pPr>
            <a:r>
              <a:rPr lang="en-ZA" sz="1600" dirty="0">
                <a:cs typeface="Arial" panose="020B0604020202020204" pitchFamily="34" charset="0"/>
              </a:rPr>
              <a:t>their ‘programmes’ are not necessarily linked to deliverable objectives </a:t>
            </a:r>
          </a:p>
          <a:p>
            <a:pPr marL="358775" lvl="1" indent="-180975" algn="just">
              <a:lnSpc>
                <a:spcPct val="100000"/>
              </a:lnSpc>
              <a:spcBef>
                <a:spcPts val="600"/>
              </a:spcBef>
              <a:spcAft>
                <a:spcPts val="600"/>
              </a:spcAft>
              <a:buFont typeface="Calibri" panose="020F0502020204030204" pitchFamily="34" charset="0"/>
              <a:buChar char="‒"/>
            </a:pPr>
            <a:r>
              <a:rPr lang="en-ZA" sz="1600" dirty="0">
                <a:cs typeface="Arial" panose="020B0604020202020204" pitchFamily="34" charset="0"/>
              </a:rPr>
              <a:t>their spending is only in economic classification terms  </a:t>
            </a:r>
          </a:p>
          <a:p>
            <a:pPr marL="177800" indent="-177800" algn="just">
              <a:lnSpc>
                <a:spcPct val="100000"/>
              </a:lnSpc>
              <a:spcBef>
                <a:spcPts val="600"/>
              </a:spcBef>
              <a:spcAft>
                <a:spcPts val="600"/>
              </a:spcAft>
            </a:pPr>
            <a:r>
              <a:rPr lang="en-ZA" sz="1600" dirty="0">
                <a:cs typeface="Arial" panose="020B0604020202020204" pitchFamily="34" charset="0"/>
              </a:rPr>
              <a:t>Accounting standards: departments use a modified cash basis vs. accrual accounting for public entities</a:t>
            </a:r>
          </a:p>
          <a:p>
            <a:pPr marL="358775" lvl="1" indent="-180975" algn="just">
              <a:lnSpc>
                <a:spcPct val="100000"/>
              </a:lnSpc>
              <a:spcBef>
                <a:spcPts val="600"/>
              </a:spcBef>
              <a:spcAft>
                <a:spcPts val="600"/>
              </a:spcAft>
              <a:buFont typeface="Calibri" panose="020F0502020204030204" pitchFamily="34" charset="0"/>
              <a:buChar char="‒"/>
            </a:pPr>
            <a:r>
              <a:rPr lang="en-ZA" sz="1600" dirty="0">
                <a:solidFill>
                  <a:srgbClr val="222222"/>
                </a:solidFill>
                <a:ea typeface="Calibri"/>
                <a:cs typeface="Arial" panose="020B0604020202020204" pitchFamily="34" charset="0"/>
              </a:rPr>
              <a:t>The main difference between accrual and cash basis accounting lies in the timing of when revenue and expenses are recognised</a:t>
            </a:r>
          </a:p>
          <a:p>
            <a:pPr marL="358775" lvl="1" indent="-180975" algn="just">
              <a:lnSpc>
                <a:spcPct val="100000"/>
              </a:lnSpc>
              <a:spcBef>
                <a:spcPts val="600"/>
              </a:spcBef>
              <a:spcAft>
                <a:spcPts val="600"/>
              </a:spcAft>
              <a:buFont typeface="Calibri" panose="020F0502020204030204" pitchFamily="34" charset="0"/>
              <a:buChar char="‒"/>
            </a:pPr>
            <a:r>
              <a:rPr lang="en-ZA" sz="1600" dirty="0">
                <a:solidFill>
                  <a:srgbClr val="222222"/>
                </a:solidFill>
                <a:ea typeface="Calibri"/>
                <a:cs typeface="Arial" panose="020B0604020202020204" pitchFamily="34" charset="0"/>
              </a:rPr>
              <a:t>The cash method accounts for revenue only when the money is received and for expenses only when the money is paid out </a:t>
            </a:r>
            <a:r>
              <a:rPr lang="en-ZA" sz="1600" b="1" i="1" dirty="0">
                <a:solidFill>
                  <a:schemeClr val="tx1">
                    <a:lumMod val="95000"/>
                    <a:lumOff val="5000"/>
                  </a:schemeClr>
                </a:solidFill>
                <a:ea typeface="Calibri"/>
                <a:cs typeface="Arial" panose="020B0604020202020204" pitchFamily="34" charset="0"/>
              </a:rPr>
              <a:t>VS</a:t>
            </a:r>
            <a:r>
              <a:rPr lang="en-ZA" sz="1600" i="1" dirty="0">
                <a:solidFill>
                  <a:srgbClr val="222222"/>
                </a:solidFill>
                <a:ea typeface="Calibri"/>
                <a:cs typeface="Arial" panose="020B0604020202020204" pitchFamily="34" charset="0"/>
              </a:rPr>
              <a:t> </a:t>
            </a:r>
            <a:r>
              <a:rPr lang="en-ZA" sz="1600" dirty="0">
                <a:solidFill>
                  <a:srgbClr val="222222"/>
                </a:solidFill>
                <a:ea typeface="Calibri"/>
                <a:cs typeface="Arial" panose="020B0604020202020204" pitchFamily="34" charset="0"/>
              </a:rPr>
              <a:t>in accrual accounting where revenue/expenditure is recorded even if the cash has not yet been received/paid</a:t>
            </a:r>
            <a:endParaRPr lang="en-ZA" sz="1600" dirty="0">
              <a:ea typeface="Calibri"/>
              <a:cs typeface="Arial" panose="020B0604020202020204" pitchFamily="34" charset="0"/>
            </a:endParaRPr>
          </a:p>
        </p:txBody>
      </p:sp>
      <p:sp>
        <p:nvSpPr>
          <p:cNvPr id="4" name="Title 1"/>
          <p:cNvSpPr>
            <a:spLocks noGrp="1"/>
          </p:cNvSpPr>
          <p:nvPr>
            <p:ph type="title"/>
          </p:nvPr>
        </p:nvSpPr>
        <p:spPr/>
        <p:txBody>
          <a:bodyPr>
            <a:normAutofit/>
          </a:bodyPr>
          <a:lstStyle/>
          <a:p>
            <a:r>
              <a:rPr lang="en-ZA" dirty="0"/>
              <a:t>CHALLENGES IN REPORTING ON PUBLIC ENTITIES</a:t>
            </a:r>
          </a:p>
        </p:txBody>
      </p:sp>
    </p:spTree>
    <p:extLst>
      <p:ext uri="{BB962C8B-B14F-4D97-AF65-F5344CB8AC3E}">
        <p14:creationId xmlns:p14="http://schemas.microsoft.com/office/powerpoint/2010/main" val="1371467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58775" lvl="1" indent="-180975" algn="just">
              <a:lnSpc>
                <a:spcPct val="100000"/>
              </a:lnSpc>
              <a:spcBef>
                <a:spcPts val="600"/>
              </a:spcBef>
              <a:spcAft>
                <a:spcPts val="600"/>
              </a:spcAft>
              <a:buFont typeface="Calibri" panose="020F0502020204030204" pitchFamily="34" charset="0"/>
              <a:buChar char="‒"/>
            </a:pPr>
            <a:r>
              <a:rPr lang="en-ZA" sz="1600" dirty="0">
                <a:solidFill>
                  <a:srgbClr val="222222"/>
                </a:solidFill>
                <a:ea typeface="Calibri"/>
                <a:cs typeface="Arial" panose="020B0604020202020204" pitchFamily="34" charset="0"/>
              </a:rPr>
              <a:t>In accrual accounting, when you purchase a long-lived asset, such as a vehicle, a building or a computer, you don't immediately write off the full cost as an expense. Rather, you spread the cost over the expected life of the asset, an accounting procedure known as depreciation</a:t>
            </a:r>
          </a:p>
          <a:p>
            <a:pPr marL="358775" lvl="1" indent="-180975" algn="just">
              <a:lnSpc>
                <a:spcPct val="100000"/>
              </a:lnSpc>
              <a:spcBef>
                <a:spcPts val="600"/>
              </a:spcBef>
              <a:spcAft>
                <a:spcPts val="600"/>
              </a:spcAft>
              <a:buFont typeface="Calibri" panose="020F0502020204030204" pitchFamily="34" charset="0"/>
              <a:buChar char="‒"/>
            </a:pPr>
            <a:r>
              <a:rPr lang="en-ZA" sz="1600" dirty="0">
                <a:solidFill>
                  <a:prstClr val="black"/>
                </a:solidFill>
                <a:cs typeface="Arial" panose="020B0604020202020204" pitchFamily="34" charset="0"/>
              </a:rPr>
              <a:t>In relation to capital expenditure in public entities, only the portion of funds that will be spent is recognised as expenditure, the rest is accounted for on the balance sheet as deferred income</a:t>
            </a:r>
          </a:p>
          <a:p>
            <a:pPr marL="180975" indent="-180975" algn="just">
              <a:lnSpc>
                <a:spcPct val="100000"/>
              </a:lnSpc>
              <a:spcBef>
                <a:spcPts val="600"/>
              </a:spcBef>
              <a:spcAft>
                <a:spcPts val="600"/>
              </a:spcAft>
            </a:pPr>
            <a:r>
              <a:rPr lang="en-ZA" sz="1600" dirty="0">
                <a:cs typeface="Arial" panose="020B0604020202020204" pitchFamily="34" charset="0"/>
              </a:rPr>
              <a:t>Number and type of public entities do not enable a comparative analysis (Service delivery agencies, Regulators, Development Finance Institutions, Social Security Funds)</a:t>
            </a:r>
          </a:p>
          <a:p>
            <a:pPr marL="180975" indent="-180975" algn="just">
              <a:lnSpc>
                <a:spcPct val="100000"/>
              </a:lnSpc>
              <a:spcBef>
                <a:spcPts val="600"/>
              </a:spcBef>
              <a:spcAft>
                <a:spcPts val="600"/>
              </a:spcAft>
            </a:pPr>
            <a:r>
              <a:rPr lang="en-ZA" sz="1600" dirty="0">
                <a:cs typeface="Arial" panose="020B0604020202020204" pitchFamily="34" charset="0"/>
              </a:rPr>
              <a:t>Different financial years – e.g. water boards operate on the municipal financial year from July to June (not on the April to March financial year)</a:t>
            </a:r>
          </a:p>
          <a:p>
            <a:endParaRPr lang="en-ZA" dirty="0"/>
          </a:p>
        </p:txBody>
      </p:sp>
      <p:sp>
        <p:nvSpPr>
          <p:cNvPr id="4" name="Title 1"/>
          <p:cNvSpPr>
            <a:spLocks noGrp="1"/>
          </p:cNvSpPr>
          <p:nvPr>
            <p:ph type="title"/>
          </p:nvPr>
        </p:nvSpPr>
        <p:spPr/>
        <p:txBody>
          <a:bodyPr/>
          <a:lstStyle/>
          <a:p>
            <a:r>
              <a:rPr lang="en-ZA" dirty="0"/>
              <a:t>CHALLENGES IN REPORTING ON PUBLIC ENTITIES</a:t>
            </a:r>
          </a:p>
        </p:txBody>
      </p:sp>
    </p:spTree>
    <p:extLst>
      <p:ext uri="{BB962C8B-B14F-4D97-AF65-F5344CB8AC3E}">
        <p14:creationId xmlns:p14="http://schemas.microsoft.com/office/powerpoint/2010/main" val="1814777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COMPENSATION FUND</a:t>
            </a:r>
          </a:p>
        </p:txBody>
      </p:sp>
      <p:pic>
        <p:nvPicPr>
          <p:cNvPr id="3" name="Picture 2">
            <a:extLst>
              <a:ext uri="{FF2B5EF4-FFF2-40B4-BE49-F238E27FC236}">
                <a16:creationId xmlns:a16="http://schemas.microsoft.com/office/drawing/2014/main" id="{C78B27E6-452C-35A3-E3F0-B416AC9428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376" y="1353671"/>
            <a:ext cx="7788119" cy="528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8696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COMPENSATION FUND</a:t>
            </a:r>
          </a:p>
        </p:txBody>
      </p:sp>
      <p:sp>
        <p:nvSpPr>
          <p:cNvPr id="3" name="Content Placeholder 2"/>
          <p:cNvSpPr>
            <a:spLocks noGrp="1"/>
          </p:cNvSpPr>
          <p:nvPr>
            <p:ph idx="1"/>
          </p:nvPr>
        </p:nvSpPr>
        <p:spPr>
          <a:xfrm>
            <a:off x="288099" y="1350495"/>
            <a:ext cx="8536487" cy="4821665"/>
          </a:xfrm>
        </p:spPr>
        <p:txBody>
          <a:bodyPr>
            <a:noAutofit/>
          </a:bodyPr>
          <a:lstStyle/>
          <a:p>
            <a:pPr lvl="0" algn="just">
              <a:spcBef>
                <a:spcPts val="600"/>
              </a:spcBef>
              <a:spcAft>
                <a:spcPts val="600"/>
              </a:spcAft>
              <a:defRPr/>
            </a:pPr>
            <a:r>
              <a:rPr kumimoji="0" lang="en-ZA" sz="1600" b="0" i="0" u="none" strike="noStrike" kern="0" cap="none" spc="0" normalizeH="0" baseline="0" noProof="0" dirty="0">
                <a:ln>
                  <a:noFill/>
                </a:ln>
                <a:solidFill>
                  <a:srgbClr val="000000"/>
                </a:solidFill>
                <a:effectLst/>
                <a:uLnTx/>
                <a:uFillTx/>
                <a:latin typeface="+mj-lt"/>
              </a:rPr>
              <a:t>The Fund generates its revenue from an assessment levy on employers. </a:t>
            </a:r>
            <a:r>
              <a:rPr kumimoji="0" lang="en-US" sz="1600" b="0" i="0" u="none" strike="noStrike" kern="0" cap="none" spc="0" normalizeH="0" baseline="0" noProof="0" dirty="0">
                <a:ln>
                  <a:noFill/>
                </a:ln>
                <a:solidFill>
                  <a:srgbClr val="000000"/>
                </a:solidFill>
                <a:effectLst/>
                <a:uLnTx/>
                <a:uFillTx/>
                <a:latin typeface="+mj-lt"/>
              </a:rPr>
              <a:t>Total revenue received was R8.1 </a:t>
            </a:r>
            <a:r>
              <a:rPr lang="en-US" sz="1600" kern="0" noProof="0" dirty="0">
                <a:solidFill>
                  <a:srgbClr val="000000"/>
                </a:solidFill>
                <a:latin typeface="+mj-lt"/>
              </a:rPr>
              <a:t>billion</a:t>
            </a:r>
            <a:r>
              <a:rPr kumimoji="0" lang="en-US" sz="1600" b="0" i="0" u="none" strike="noStrike" kern="0" cap="none" spc="0" normalizeH="0" baseline="0" noProof="0" dirty="0">
                <a:ln>
                  <a:noFill/>
                </a:ln>
                <a:solidFill>
                  <a:srgbClr val="000000"/>
                </a:solidFill>
                <a:effectLst/>
                <a:uLnTx/>
                <a:uFillTx/>
                <a:latin typeface="+mj-lt"/>
              </a:rPr>
              <a:t> more than projected by the end of quarter 2 mainly </a:t>
            </a:r>
            <a:r>
              <a:rPr kumimoji="0" lang="en-US" sz="1600" b="0" i="0" u="none" strike="noStrike" kern="0" cap="none" spc="0" normalizeH="0" noProof="0" dirty="0">
                <a:ln>
                  <a:noFill/>
                </a:ln>
                <a:solidFill>
                  <a:srgbClr val="000000"/>
                </a:solidFill>
                <a:effectLst/>
                <a:uLnTx/>
                <a:uFillTx/>
                <a:latin typeface="+mj-lt"/>
              </a:rPr>
              <a:t>because</a:t>
            </a:r>
            <a:r>
              <a:rPr kumimoji="0" lang="en-GB" sz="1600" b="0" i="0" u="none" strike="noStrike" kern="0" cap="none" spc="0" normalizeH="0" noProof="0" dirty="0">
                <a:ln>
                  <a:noFill/>
                </a:ln>
                <a:solidFill>
                  <a:srgbClr val="000000"/>
                </a:solidFill>
                <a:effectLst/>
                <a:uLnTx/>
                <a:uFillTx/>
                <a:latin typeface="+mj-lt"/>
              </a:rPr>
              <a:t> the 2021/22 Assessment period overlapped with the first two months of the </a:t>
            </a:r>
            <a:r>
              <a:rPr lang="en-GB" sz="1600" kern="0" dirty="0">
                <a:solidFill>
                  <a:srgbClr val="000000"/>
                </a:solidFill>
                <a:latin typeface="+mj-lt"/>
              </a:rPr>
              <a:t>2022/23</a:t>
            </a:r>
            <a:r>
              <a:rPr kumimoji="0" lang="en-GB" sz="1600" b="0" i="0" u="none" strike="noStrike" kern="0" cap="none" spc="0" normalizeH="0" noProof="0" dirty="0">
                <a:ln>
                  <a:noFill/>
                </a:ln>
                <a:solidFill>
                  <a:srgbClr val="000000"/>
                </a:solidFill>
                <a:effectLst/>
                <a:uLnTx/>
                <a:uFillTx/>
                <a:latin typeface="+mj-lt"/>
              </a:rPr>
              <a:t> financial year resulting in the assessment levies exceeding projections.</a:t>
            </a:r>
            <a:endParaRPr kumimoji="0" lang="en-US" sz="1600" b="0" i="0" u="none" strike="noStrike" kern="0" cap="none" spc="0" normalizeH="0" noProof="0" dirty="0">
              <a:ln>
                <a:noFill/>
              </a:ln>
              <a:solidFill>
                <a:srgbClr val="000000"/>
              </a:solidFill>
              <a:effectLst/>
              <a:uLnTx/>
              <a:uFillTx/>
              <a:latin typeface="+mj-lt"/>
            </a:endParaRPr>
          </a:p>
          <a:p>
            <a:pPr lvl="0" algn="just">
              <a:spcBef>
                <a:spcPts val="600"/>
              </a:spcBef>
              <a:spcAft>
                <a:spcPts val="600"/>
              </a:spcAft>
              <a:defRPr/>
            </a:pPr>
            <a:r>
              <a:rPr kumimoji="0" lang="en-ZA" sz="1600" b="0" i="0" u="none" strike="noStrike" kern="0" cap="none" spc="0" normalizeH="0" baseline="0" noProof="0" dirty="0">
                <a:ln>
                  <a:noFill/>
                </a:ln>
                <a:solidFill>
                  <a:srgbClr val="000000"/>
                </a:solidFill>
                <a:effectLst/>
                <a:uLnTx/>
                <a:uFillTx/>
                <a:latin typeface="+mj-lt"/>
              </a:rPr>
              <a:t>The largest spending item is cash paid to households for COIDA (</a:t>
            </a:r>
            <a:r>
              <a:rPr kumimoji="0" lang="en-GB" sz="1600" b="0" i="0" u="none" strike="noStrike" kern="0" cap="none" spc="0" normalizeH="0" baseline="0" noProof="0" dirty="0">
                <a:ln>
                  <a:noFill/>
                </a:ln>
                <a:solidFill>
                  <a:srgbClr val="000000"/>
                </a:solidFill>
                <a:effectLst/>
                <a:uLnTx/>
                <a:uFillTx/>
                <a:latin typeface="+mj-lt"/>
              </a:rPr>
              <a:t>Compensation for Occupational Injuries and Diseases Act</a:t>
            </a:r>
            <a:r>
              <a:rPr kumimoji="0" lang="en-ZA" sz="1600" b="0" i="0" u="none" strike="noStrike" kern="0" cap="none" spc="0" normalizeH="0" baseline="0" noProof="0" dirty="0">
                <a:ln>
                  <a:noFill/>
                </a:ln>
                <a:solidFill>
                  <a:srgbClr val="000000"/>
                </a:solidFill>
                <a:effectLst/>
                <a:uLnTx/>
                <a:uFillTx/>
                <a:latin typeface="+mj-lt"/>
              </a:rPr>
              <a:t>) claims:</a:t>
            </a:r>
          </a:p>
          <a:p>
            <a:pPr marL="358775" lvl="1" indent="-179388" algn="just" defTabSz="1065213">
              <a:spcBef>
                <a:spcPts val="600"/>
              </a:spcBef>
              <a:spcAft>
                <a:spcPts val="600"/>
              </a:spcAft>
              <a:buFont typeface="Calibri" panose="020F0502020204030204" pitchFamily="34" charset="0"/>
              <a:buChar char="‒"/>
              <a:tabLst>
                <a:tab pos="461963" algn="l"/>
              </a:tabLst>
              <a:defRPr/>
            </a:pPr>
            <a:r>
              <a:rPr kumimoji="0" lang="en-ZA" sz="1600" b="0" i="0" u="none" strike="noStrike" kern="0" cap="none" spc="0" normalizeH="0" baseline="0" noProof="0" dirty="0">
                <a:ln>
                  <a:noFill/>
                </a:ln>
                <a:solidFill>
                  <a:srgbClr val="000000"/>
                </a:solidFill>
                <a:effectLst/>
                <a:uLnTx/>
                <a:uFillTx/>
                <a:latin typeface="+mj-lt"/>
              </a:rPr>
              <a:t>claims paid amounted to R2.3 billion, R1 bi</a:t>
            </a:r>
            <a:r>
              <a:rPr lang="en-ZA" sz="1600" kern="0" noProof="0" dirty="0">
                <a:solidFill>
                  <a:srgbClr val="000000"/>
                </a:solidFill>
                <a:latin typeface="+mj-lt"/>
              </a:rPr>
              <a:t>llion</a:t>
            </a:r>
            <a:r>
              <a:rPr kumimoji="0" lang="en-ZA" sz="1600" b="0" i="0" u="none" strike="noStrike" kern="0" cap="none" spc="0" normalizeH="0" baseline="0" noProof="0" dirty="0">
                <a:ln>
                  <a:noFill/>
                </a:ln>
                <a:solidFill>
                  <a:srgbClr val="000000"/>
                </a:solidFill>
                <a:effectLst/>
                <a:uLnTx/>
                <a:uFillTx/>
                <a:latin typeface="+mj-lt"/>
              </a:rPr>
              <a:t> less than forecasted</a:t>
            </a:r>
            <a:r>
              <a:rPr kumimoji="0" lang="en-US" sz="1600" b="0" i="0" u="none" strike="noStrike" kern="0" cap="none" spc="0" normalizeH="0" baseline="0" noProof="0" dirty="0">
                <a:ln>
                  <a:noFill/>
                </a:ln>
                <a:solidFill>
                  <a:srgbClr val="000000"/>
                </a:solidFill>
                <a:effectLst/>
                <a:uLnTx/>
                <a:uFillTx/>
                <a:latin typeface="+mj-lt"/>
              </a:rPr>
              <a:t> because of reduced payments due to delays in loading medical tariffs </a:t>
            </a:r>
            <a:r>
              <a:rPr kumimoji="0" lang="en-GB" sz="1600" b="0" i="0" u="none" strike="noStrike" kern="0" cap="none" spc="0" normalizeH="0" baseline="0" noProof="0" dirty="0">
                <a:ln>
                  <a:noFill/>
                </a:ln>
                <a:solidFill>
                  <a:srgbClr val="000000"/>
                </a:solidFill>
                <a:effectLst/>
                <a:uLnTx/>
                <a:uFillTx/>
                <a:latin typeface="+mj-lt"/>
              </a:rPr>
              <a:t>pending </a:t>
            </a:r>
            <a:r>
              <a:rPr lang="en-GB" sz="1600" kern="0" dirty="0">
                <a:solidFill>
                  <a:srgbClr val="000000"/>
                </a:solidFill>
                <a:latin typeface="+mj-lt"/>
              </a:rPr>
              <a:t>renewal of the SAP licence for </a:t>
            </a:r>
            <a:r>
              <a:rPr kumimoji="0" lang="en-GB" sz="1600" b="0" i="0" u="none" strike="noStrike" kern="0" cap="none" spc="0" normalizeH="0" baseline="0" noProof="0" dirty="0">
                <a:ln>
                  <a:noFill/>
                </a:ln>
                <a:solidFill>
                  <a:srgbClr val="000000"/>
                </a:solidFill>
                <a:effectLst/>
                <a:uLnTx/>
                <a:uFillTx/>
                <a:latin typeface="+mj-lt"/>
              </a:rPr>
              <a:t>loading of medical tariffs and invoices. </a:t>
            </a:r>
            <a:endParaRPr lang="en-GB" sz="1600" kern="0" dirty="0">
              <a:solidFill>
                <a:srgbClr val="000000"/>
              </a:solidFill>
              <a:latin typeface="+mj-lt"/>
            </a:endParaRPr>
          </a:p>
          <a:p>
            <a:pPr algn="just" defTabSz="1065213">
              <a:spcBef>
                <a:spcPts val="600"/>
              </a:spcBef>
              <a:spcAft>
                <a:spcPts val="600"/>
              </a:spcAft>
              <a:buFont typeface="Arial" panose="020B0604020202020204" pitchFamily="34" charset="0"/>
              <a:buChar char="•"/>
              <a:tabLst>
                <a:tab pos="461963" algn="l"/>
              </a:tabLst>
              <a:defRPr/>
            </a:pPr>
            <a:r>
              <a:rPr lang="en-GB" sz="1600" kern="0" dirty="0">
                <a:solidFill>
                  <a:srgbClr val="000000"/>
                </a:solidFill>
                <a:latin typeface="+mj-lt"/>
              </a:rPr>
              <a:t>Spending on Compensation of employees was R10.9 million more than forecasted due to an increase in Department of Employment &amp; Labour (DEL) percentage split. </a:t>
            </a:r>
          </a:p>
          <a:p>
            <a:pPr algn="just" defTabSz="1065213">
              <a:spcBef>
                <a:spcPts val="600"/>
              </a:spcBef>
              <a:spcAft>
                <a:spcPts val="600"/>
              </a:spcAft>
              <a:buFont typeface="Arial" panose="020B0604020202020204" pitchFamily="34" charset="0"/>
              <a:buChar char="•"/>
              <a:tabLst>
                <a:tab pos="461963" algn="l"/>
              </a:tabLst>
              <a:defRPr/>
            </a:pPr>
            <a:r>
              <a:rPr lang="en-US" sz="1600" kern="0" dirty="0">
                <a:solidFill>
                  <a:srgbClr val="000000"/>
                </a:solidFill>
                <a:latin typeface="+mj-lt"/>
              </a:rPr>
              <a:t>Spending on goods and services was R7.8 billion, which was R5 billion more than projected, due to </a:t>
            </a:r>
            <a:r>
              <a:rPr lang="en-GB" sz="1600" kern="0" dirty="0">
                <a:solidFill>
                  <a:srgbClr val="000000"/>
                </a:solidFill>
                <a:latin typeface="+mj-lt"/>
              </a:rPr>
              <a:t>fair value adjustments on Investments, however this is not an actual cash transaction, but an accounting adjustment as per GRAP.</a:t>
            </a:r>
          </a:p>
          <a:p>
            <a:pPr algn="just" defTabSz="1065213">
              <a:spcBef>
                <a:spcPts val="600"/>
              </a:spcBef>
              <a:spcAft>
                <a:spcPts val="600"/>
              </a:spcAft>
              <a:buFont typeface="Arial" panose="020B0604020202020204" pitchFamily="34" charset="0"/>
              <a:buChar char="•"/>
              <a:tabLst>
                <a:tab pos="461963" algn="l"/>
              </a:tabLst>
              <a:defRPr/>
            </a:pPr>
            <a:r>
              <a:rPr lang="en-GB" sz="1600" kern="0" dirty="0">
                <a:solidFill>
                  <a:srgbClr val="000000"/>
                </a:solidFill>
                <a:latin typeface="+mj-lt"/>
              </a:rPr>
              <a:t>Zero spending on Machinery and equipment was due to SCM delays in procuring furniture and equipment at Head and provincial offices, as well as the 2021/22 public procurement suspension that affected all planned procurement. Expenditure is expected to improve in Q3.</a:t>
            </a:r>
          </a:p>
          <a:p>
            <a:pPr marL="271463" lvl="1" indent="-271463" algn="just">
              <a:spcBef>
                <a:spcPts val="600"/>
              </a:spcBef>
              <a:spcAft>
                <a:spcPts val="600"/>
              </a:spcAft>
              <a:buFont typeface="Arial" panose="020B0604020202020204" pitchFamily="34" charset="0"/>
              <a:buChar char="•"/>
            </a:pPr>
            <a:r>
              <a:rPr lang="en-ZA" sz="1600" kern="0" dirty="0">
                <a:solidFill>
                  <a:srgbClr val="000000"/>
                </a:solidFill>
                <a:latin typeface="+mj-lt"/>
              </a:rPr>
              <a:t>Cash available at the end of the quarter amounted to R5.1 billion which is R4.1 billion more than projected mainly</a:t>
            </a:r>
            <a:r>
              <a:rPr lang="en-US" sz="1600" kern="0" dirty="0">
                <a:solidFill>
                  <a:srgbClr val="000000"/>
                </a:solidFill>
                <a:latin typeface="+mj-lt"/>
              </a:rPr>
              <a:t> due to increased revenue from assessment levies as well as slow spending on machinery and equipment.</a:t>
            </a:r>
            <a:endParaRPr kumimoji="0" lang="en-US" sz="1600" b="0" i="0" u="none" strike="noStrike" kern="0" cap="none" spc="0" normalizeH="0" baseline="0" noProof="0" dirty="0">
              <a:ln>
                <a:noFill/>
              </a:ln>
              <a:solidFill>
                <a:srgbClr val="000000"/>
              </a:solidFill>
              <a:effectLst/>
              <a:uLnTx/>
              <a:uFillTx/>
              <a:latin typeface="+mj-lt"/>
            </a:endParaRPr>
          </a:p>
          <a:p>
            <a:endParaRPr lang="en-ZA" dirty="0"/>
          </a:p>
        </p:txBody>
      </p:sp>
    </p:spTree>
    <p:extLst>
      <p:ext uri="{BB962C8B-B14F-4D97-AF65-F5344CB8AC3E}">
        <p14:creationId xmlns:p14="http://schemas.microsoft.com/office/powerpoint/2010/main" val="1510066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LEGAL AID SOUTH AFRICA</a:t>
            </a:r>
          </a:p>
        </p:txBody>
      </p:sp>
      <p:pic>
        <p:nvPicPr>
          <p:cNvPr id="4" name="Content Placeholder 4">
            <a:extLst>
              <a:ext uri="{FF2B5EF4-FFF2-40B4-BE49-F238E27FC236}">
                <a16:creationId xmlns:a16="http://schemas.microsoft.com/office/drawing/2014/main" id="{02437284-7F33-A787-E533-E179E0873052}"/>
              </a:ext>
            </a:extLst>
          </p:cNvPr>
          <p:cNvPicPr>
            <a:picLocks noGrp="1" noChangeAspect="1"/>
          </p:cNvPicPr>
          <p:nvPr>
            <p:ph idx="1"/>
          </p:nvPr>
        </p:nvPicPr>
        <p:blipFill>
          <a:blip r:embed="rId2"/>
          <a:stretch>
            <a:fillRect/>
          </a:stretch>
        </p:blipFill>
        <p:spPr>
          <a:xfrm>
            <a:off x="430305" y="1343426"/>
            <a:ext cx="7709647" cy="5187733"/>
          </a:xfrm>
          <a:prstGeom prst="rect">
            <a:avLst/>
          </a:prstGeom>
        </p:spPr>
      </p:pic>
    </p:spTree>
    <p:extLst>
      <p:ext uri="{BB962C8B-B14F-4D97-AF65-F5344CB8AC3E}">
        <p14:creationId xmlns:p14="http://schemas.microsoft.com/office/powerpoint/2010/main" val="717500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LEGAL AID SOUTH AFRICA</a:t>
            </a:r>
          </a:p>
        </p:txBody>
      </p:sp>
      <p:sp>
        <p:nvSpPr>
          <p:cNvPr id="3" name="Content Placeholder 2"/>
          <p:cNvSpPr>
            <a:spLocks noGrp="1"/>
          </p:cNvSpPr>
          <p:nvPr>
            <p:ph idx="1"/>
          </p:nvPr>
        </p:nvSpPr>
        <p:spPr/>
        <p:txBody>
          <a:bodyPr>
            <a:noAutofit/>
          </a:bodyPr>
          <a:lstStyle/>
          <a:p>
            <a:pPr marL="179388" indent="-179388" algn="just">
              <a:spcBef>
                <a:spcPts val="300"/>
              </a:spcBef>
              <a:spcAft>
                <a:spcPts val="300"/>
              </a:spcAft>
            </a:pPr>
            <a:r>
              <a:rPr lang="en-US" sz="1600" kern="0" dirty="0">
                <a:cs typeface="Arial" panose="020B0604020202020204" pitchFamily="34" charset="0"/>
              </a:rPr>
              <a:t>At the end of Q2, Legal Aid SA received a total of R1.07 billion in revenue against a projected amount of R1.06 billion. The higher-than-projected collection of R10.2m is mainly due to overcollection on interest, dividends, and rent on land attributed to back-to-back repo rate increases by the Reserve Bank, which positively impacted interest rate returns on investment. </a:t>
            </a:r>
          </a:p>
          <a:p>
            <a:pPr marL="179388" lvl="1" indent="-179388" algn="just">
              <a:spcBef>
                <a:spcPts val="300"/>
              </a:spcBef>
              <a:spcAft>
                <a:spcPts val="300"/>
              </a:spcAft>
            </a:pPr>
            <a:r>
              <a:rPr lang="en-US" sz="1600" kern="0" dirty="0">
                <a:cs typeface="Arial" panose="020B0604020202020204" pitchFamily="34" charset="0"/>
              </a:rPr>
              <a:t>Higher than planned spending occurred on compensation of employees (R11.6m), </a:t>
            </a:r>
            <a:r>
              <a:rPr lang="en-GB" sz="1600" kern="0" dirty="0">
                <a:cs typeface="Arial" panose="020B0604020202020204" pitchFamily="34" charset="0"/>
              </a:rPr>
              <a:t>due to the earlier capacitation of provinces to fulfil the new function </a:t>
            </a:r>
            <a:r>
              <a:rPr lang="en-GB" sz="1600" kern="0" dirty="0" err="1">
                <a:cs typeface="Arial" panose="020B0604020202020204" pitchFamily="34" charset="0"/>
              </a:rPr>
              <a:t>i.e</a:t>
            </a:r>
            <a:r>
              <a:rPr lang="en-GB" sz="1600" kern="0" dirty="0">
                <a:cs typeface="Arial" panose="020B0604020202020204" pitchFamily="34" charset="0"/>
              </a:rPr>
              <a:t> land rights management </a:t>
            </a:r>
            <a:endParaRPr lang="en-US" sz="1600" strike="sngStrike" kern="0" dirty="0">
              <a:cs typeface="Arial" panose="020B0604020202020204" pitchFamily="34" charset="0"/>
            </a:endParaRPr>
          </a:p>
          <a:p>
            <a:pPr marL="179388" indent="-179388" algn="just">
              <a:spcBef>
                <a:spcPts val="300"/>
              </a:spcBef>
              <a:spcAft>
                <a:spcPts val="300"/>
              </a:spcAft>
            </a:pPr>
            <a:r>
              <a:rPr lang="en-US" sz="1600" kern="0" dirty="0">
                <a:cs typeface="Arial" panose="020B0604020202020204" pitchFamily="34" charset="0"/>
              </a:rPr>
              <a:t>Lower than planned expenditure on goods and services (R3.3m), and payments for capital assets (R8.1m), is attributed to late </a:t>
            </a:r>
            <a:r>
              <a:rPr lang="en-US" sz="1600" kern="0" dirty="0" err="1">
                <a:cs typeface="Arial" panose="020B0604020202020204" pitchFamily="34" charset="0"/>
              </a:rPr>
              <a:t>finalisation</a:t>
            </a:r>
            <a:r>
              <a:rPr lang="en-US" sz="1600" kern="0" dirty="0">
                <a:cs typeface="Arial" panose="020B0604020202020204" pitchFamily="34" charset="0"/>
              </a:rPr>
              <a:t> of payments to legal practitioners for work performed and delays in the </a:t>
            </a:r>
            <a:r>
              <a:rPr lang="en-US" sz="1600" kern="0" dirty="0" err="1">
                <a:cs typeface="Arial" panose="020B0604020202020204" pitchFamily="34" charset="0"/>
              </a:rPr>
              <a:t>finalisation</a:t>
            </a:r>
            <a:r>
              <a:rPr lang="en-US" sz="1600" kern="0" dirty="0">
                <a:cs typeface="Arial" panose="020B0604020202020204" pitchFamily="34" charset="0"/>
              </a:rPr>
              <a:t> of a computer hardware tender with Dell, respectively.</a:t>
            </a:r>
          </a:p>
          <a:p>
            <a:pPr marL="179388" indent="-179388" algn="just">
              <a:spcBef>
                <a:spcPts val="300"/>
              </a:spcBef>
              <a:spcAft>
                <a:spcPts val="300"/>
              </a:spcAft>
            </a:pPr>
            <a:r>
              <a:rPr lang="en-US" sz="1600" kern="0" dirty="0">
                <a:cs typeface="Arial" panose="020B0604020202020204" pitchFamily="34" charset="0"/>
              </a:rPr>
              <a:t>A surplus amounting to R10.5m was accumulated as a result of revenue overcollection and low spending on goods and services and machinery and equipment as explained above.</a:t>
            </a:r>
          </a:p>
          <a:p>
            <a:endParaRPr lang="en-ZA" dirty="0"/>
          </a:p>
        </p:txBody>
      </p:sp>
    </p:spTree>
    <p:extLst>
      <p:ext uri="{BB962C8B-B14F-4D97-AF65-F5344CB8AC3E}">
        <p14:creationId xmlns:p14="http://schemas.microsoft.com/office/powerpoint/2010/main" val="23017345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539061B58130EF44A86D64332222C5C4" ma:contentTypeVersion="4" ma:contentTypeDescription="Create a new document." ma:contentTypeScope="" ma:versionID="998b294adbb63734516d5e3ccc73e1b0">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C27975-5838-458A-A933-2301FA58F5AC}">
  <ds:schemaRefs>
    <ds:schemaRef ds:uri="http://schemas.microsoft.com/office/2006/metadata/customXsn"/>
  </ds:schemaRefs>
</ds:datastoreItem>
</file>

<file path=customXml/itemProps2.xml><?xml version="1.0" encoding="utf-8"?>
<ds:datastoreItem xmlns:ds="http://schemas.openxmlformats.org/officeDocument/2006/customXml" ds:itemID="{B49F8C2F-90C4-4728-85C8-F38B27A71D5B}">
  <ds:schemaRefs>
    <ds:schemaRef ds:uri="http://www.w3.org/XML/1998/namespace"/>
    <ds:schemaRef ds:uri="http://schemas.microsoft.com/office/2006/documentManagement/types"/>
    <ds:schemaRef ds:uri="http://purl.org/dc/elements/1.1/"/>
    <ds:schemaRef ds:uri="http://schemas.microsoft.com/office/infopath/2007/PartnerControls"/>
    <ds:schemaRef ds:uri="http://purl.org/dc/terms/"/>
    <ds:schemaRef ds:uri="http://schemas.microsoft.com/office/2006/metadata/properti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45D4BE41-3521-4C26-B7DC-51A9D356B07E}">
  <ds:schemaRefs>
    <ds:schemaRef ds:uri="http://schemas.microsoft.com/sharepoint/v3/contenttype/forms"/>
  </ds:schemaRefs>
</ds:datastoreItem>
</file>

<file path=customXml/itemProps4.xml><?xml version="1.0" encoding="utf-8"?>
<ds:datastoreItem xmlns:ds="http://schemas.openxmlformats.org/officeDocument/2006/customXml" ds:itemID="{878172F4-C896-43A4-A2E5-48D68219EB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725</TotalTime>
  <Words>4483</Words>
  <Application>Microsoft Office PowerPoint</Application>
  <PresentationFormat>On-screen Show (4:3)</PresentationFormat>
  <Paragraphs>398</Paragraphs>
  <Slides>37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Times New Roman</vt:lpstr>
      <vt:lpstr>Office Theme</vt:lpstr>
      <vt:lpstr>QUARTERLY EXPENDITURE REPORTING FOR PUBLIC ENTITIES</vt:lpstr>
      <vt:lpstr>BACKGROUND </vt:lpstr>
      <vt:lpstr>FINANCING AND FUNDING OF PUBLIC ENTITIES</vt:lpstr>
      <vt:lpstr>CHALLENGES IN REPORTING ON PUBLIC ENTITIES</vt:lpstr>
      <vt:lpstr>CHALLENGES IN REPORTING ON PUBLIC ENTITIES</vt:lpstr>
      <vt:lpstr>COMPENSATION FUND</vt:lpstr>
      <vt:lpstr>COMPENSATION FUND</vt:lpstr>
      <vt:lpstr>LEGAL AID SOUTH AFRICA</vt:lpstr>
      <vt:lpstr>LEGAL AID SOUTH AFRICA</vt:lpstr>
      <vt:lpstr>NATIONAL EMPOWERMENT FUND</vt:lpstr>
      <vt:lpstr>NATIONAL EMPOWERMENT FUND</vt:lpstr>
      <vt:lpstr>NATIONAL HEALTH LABORATORY SERVICE</vt:lpstr>
      <vt:lpstr>NATIONAL HEALTH LABORATORY SERVICE</vt:lpstr>
      <vt:lpstr>NATIONAL RESEARCH FOUNDATION</vt:lpstr>
      <vt:lpstr>NATIONAL RESEARCH FOUNDATION</vt:lpstr>
      <vt:lpstr>NATIONAL SKILLS FUND</vt:lpstr>
      <vt:lpstr>NATIONAL SKILLS FUND</vt:lpstr>
      <vt:lpstr>NATIONAL STUDENT FINANCIAL AID SCHEME</vt:lpstr>
      <vt:lpstr>NATIONAL STUDENT FINANCIAL AID SCHEME</vt:lpstr>
      <vt:lpstr>PASSENGER RAIL AGENCY OF  SOUTH AFRICA</vt:lpstr>
      <vt:lpstr>PASSENGER RAIL AGENCY OF  SOUTH AFRICA</vt:lpstr>
      <vt:lpstr>ROAD ACCIDENT FUND</vt:lpstr>
      <vt:lpstr>ROAD ACCIDENT FUND</vt:lpstr>
      <vt:lpstr>SOUTH AFRICAN NATIONAL PARKS</vt:lpstr>
      <vt:lpstr>SOUTH AFRICAN NATIONAL PARKS</vt:lpstr>
      <vt:lpstr>SOUTH AFRICAN REVENUE SERVICE</vt:lpstr>
      <vt:lpstr>SOUTH AFRICAN REVENUE SERVICE</vt:lpstr>
      <vt:lpstr>SOUTH AFRICAN REVENUE SERVICE</vt:lpstr>
      <vt:lpstr>THE SOUTH AFRICAN NATIONAL ROADS AGENCY LIMITED</vt:lpstr>
      <vt:lpstr>THE SOUTH AFRICAN NATIONAL ROADS AGENCY LIMITED</vt:lpstr>
      <vt:lpstr>SOUTH AFRICAN SOCIAL SECURITY AGENCY</vt:lpstr>
      <vt:lpstr>SOUTH AFRICAN SOCIAL SECURITY AGENCY</vt:lpstr>
      <vt:lpstr>SOUTH AFRICAN TOURISM</vt:lpstr>
      <vt:lpstr>SOUTH AFRICAN TOURISM</vt:lpstr>
      <vt:lpstr>UNEMPLOYMENT INSURANCE FUND</vt:lpstr>
      <vt:lpstr>UNEMPLOYMENT INSURANCE FUND</vt:lpstr>
      <vt:lpstr>UNEMPLOYMENT INSURANCE FUND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Maritza Badenhorst</cp:lastModifiedBy>
  <cp:revision>100</cp:revision>
  <dcterms:created xsi:type="dcterms:W3CDTF">2017-06-12T08:43:34Z</dcterms:created>
  <dcterms:modified xsi:type="dcterms:W3CDTF">2023-02-09T01:02:01Z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0x010100539061B58130EF44A86D64332222C5C4</vt:lpwstr>
  </property>
  <property fmtid="{D5CDD505-2E9C-101B-9397-08002B2CF9AE}" pid="3" name="MSIP_Label_93c4247e-447d-4732-af29-2e529a4288f1_Enabled">
    <vt:lpwstr>true</vt:lpwstr>
  </property>
  <property fmtid="{D5CDD505-2E9C-101B-9397-08002B2CF9AE}" pid="4" name="MSIP_Label_93c4247e-447d-4732-af29-2e529a4288f1_SetDate">
    <vt:lpwstr>2023-02-01T07:10:48Z</vt:lpwstr>
  </property>
  <property fmtid="{D5CDD505-2E9C-101B-9397-08002B2CF9AE}" pid="5" name="MSIP_Label_93c4247e-447d-4732-af29-2e529a4288f1_Method">
    <vt:lpwstr>Standard</vt:lpwstr>
  </property>
  <property fmtid="{D5CDD505-2E9C-101B-9397-08002B2CF9AE}" pid="6" name="MSIP_Label_93c4247e-447d-4732-af29-2e529a4288f1_Name">
    <vt:lpwstr>93c4247e-447d-4732-af29-2e529a4288f1</vt:lpwstr>
  </property>
  <property fmtid="{D5CDD505-2E9C-101B-9397-08002B2CF9AE}" pid="7" name="MSIP_Label_93c4247e-447d-4732-af29-2e529a4288f1_SiteId">
    <vt:lpwstr>1a45348f-02b4-4f9a-a7a8-7786f6dd3245</vt:lpwstr>
  </property>
  <property fmtid="{D5CDD505-2E9C-101B-9397-08002B2CF9AE}" pid="8" name="MSIP_Label_93c4247e-447d-4732-af29-2e529a4288f1_ActionId">
    <vt:lpwstr>69f872cf-319e-4503-a60c-1f09521a8ae5</vt:lpwstr>
  </property>
  <property fmtid="{D5CDD505-2E9C-101B-9397-08002B2CF9AE}" pid="9" name="MSIP_Label_93c4247e-447d-4732-af29-2e529a4288f1_ContentBits">
    <vt:lpwstr>0</vt:lpwstr>
  </property>
</Properties>
</file>