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xml" ContentType="application/vnd.openxmlformats-officedocument.themeOverride+xml"/>
  <Override PartName="/ppt/charts/chart10.xml" ContentType="application/vnd.openxmlformats-officedocument.drawingml.chart+xml"/>
  <Override PartName="/ppt/theme/themeOverride2.xml" ContentType="application/vnd.openxmlformats-officedocument.themeOverride+xml"/>
  <Override PartName="/ppt/notesSlides/notesSlide7.xml" ContentType="application/vnd.openxmlformats-officedocument.presentationml.notesSl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3.xml" ContentType="application/vnd.openxmlformats-officedocument.themeOverrid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4.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88" r:id="rId1"/>
  </p:sldMasterIdLst>
  <p:notesMasterIdLst>
    <p:notesMasterId r:id="rId70"/>
  </p:notesMasterIdLst>
  <p:sldIdLst>
    <p:sldId id="720" r:id="rId2"/>
    <p:sldId id="256" r:id="rId3"/>
    <p:sldId id="287" r:id="rId4"/>
    <p:sldId id="664" r:id="rId5"/>
    <p:sldId id="660" r:id="rId6"/>
    <p:sldId id="666" r:id="rId7"/>
    <p:sldId id="668" r:id="rId8"/>
    <p:sldId id="265" r:id="rId9"/>
    <p:sldId id="667" r:id="rId10"/>
    <p:sldId id="715" r:id="rId11"/>
    <p:sldId id="672" r:id="rId12"/>
    <p:sldId id="673" r:id="rId13"/>
    <p:sldId id="674" r:id="rId14"/>
    <p:sldId id="675" r:id="rId15"/>
    <p:sldId id="716" r:id="rId16"/>
    <p:sldId id="717" r:id="rId17"/>
    <p:sldId id="286" r:id="rId18"/>
    <p:sldId id="659" r:id="rId19"/>
    <p:sldId id="718" r:id="rId20"/>
    <p:sldId id="662" r:id="rId21"/>
    <p:sldId id="284" r:id="rId22"/>
    <p:sldId id="719" r:id="rId23"/>
    <p:sldId id="275" r:id="rId24"/>
    <p:sldId id="695" r:id="rId25"/>
    <p:sldId id="696" r:id="rId26"/>
    <p:sldId id="661" r:id="rId27"/>
    <p:sldId id="690" r:id="rId28"/>
    <p:sldId id="293" r:id="rId29"/>
    <p:sldId id="638" r:id="rId30"/>
    <p:sldId id="639" r:id="rId31"/>
    <p:sldId id="699" r:id="rId32"/>
    <p:sldId id="697" r:id="rId33"/>
    <p:sldId id="698" r:id="rId34"/>
    <p:sldId id="281" r:id="rId35"/>
    <p:sldId id="274" r:id="rId36"/>
    <p:sldId id="709" r:id="rId37"/>
    <p:sldId id="676" r:id="rId38"/>
    <p:sldId id="677" r:id="rId39"/>
    <p:sldId id="678" r:id="rId40"/>
    <p:sldId id="707" r:id="rId41"/>
    <p:sldId id="708" r:id="rId42"/>
    <p:sldId id="259" r:id="rId43"/>
    <p:sldId id="272" r:id="rId44"/>
    <p:sldId id="273" r:id="rId45"/>
    <p:sldId id="261" r:id="rId46"/>
    <p:sldId id="264" r:id="rId47"/>
    <p:sldId id="266" r:id="rId48"/>
    <p:sldId id="267" r:id="rId49"/>
    <p:sldId id="269" r:id="rId50"/>
    <p:sldId id="268" r:id="rId51"/>
    <p:sldId id="665" r:id="rId52"/>
    <p:sldId id="681" r:id="rId53"/>
    <p:sldId id="680" r:id="rId54"/>
    <p:sldId id="635" r:id="rId55"/>
    <p:sldId id="636" r:id="rId56"/>
    <p:sldId id="710" r:id="rId57"/>
    <p:sldId id="686" r:id="rId58"/>
    <p:sldId id="551" r:id="rId59"/>
    <p:sldId id="588" r:id="rId60"/>
    <p:sldId id="688" r:id="rId61"/>
    <p:sldId id="643" r:id="rId62"/>
    <p:sldId id="257" r:id="rId63"/>
    <p:sldId id="711" r:id="rId64"/>
    <p:sldId id="271" r:id="rId65"/>
    <p:sldId id="712" r:id="rId66"/>
    <p:sldId id="713" r:id="rId67"/>
    <p:sldId id="714" r:id="rId68"/>
    <p:sldId id="408" r:id="rId6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49" userDrawn="1">
          <p15:clr>
            <a:srgbClr val="A4A3A4"/>
          </p15:clr>
        </p15:guide>
        <p15:guide id="2" pos="2880" userDrawn="1">
          <p15:clr>
            <a:srgbClr val="A4A3A4"/>
          </p15:clr>
        </p15:guide>
        <p15:guide id="3" orient="horz" pos="777" userDrawn="1">
          <p15:clr>
            <a:srgbClr val="A4A3A4"/>
          </p15:clr>
        </p15:guide>
        <p15:guide id="4" orient="horz" pos="157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77" autoAdjust="0"/>
    <p:restoredTop sz="94650"/>
  </p:normalViewPr>
  <p:slideViewPr>
    <p:cSldViewPr snapToGrid="0" snapToObjects="1">
      <p:cViewPr varScale="1">
        <p:scale>
          <a:sx n="63" d="100"/>
          <a:sy n="63" d="100"/>
        </p:scale>
        <p:origin x="1216" y="64"/>
      </p:cViewPr>
      <p:guideLst>
        <p:guide orient="horz" pos="1049"/>
        <p:guide pos="2880"/>
        <p:guide orient="horz" pos="777"/>
        <p:guide orient="horz" pos="157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2" Type="http://schemas.openxmlformats.org/officeDocument/2006/relationships/oleObject" Target="file:///C:\Users\5198\AppData\Local\Microsoft\Windows\INetCache\Content.Outlook\ZOWBFVVF\3.%20Consolidated%20Q3%20%20-%202021.2022%20_%20Deviations.xlsx" TargetMode="External"/><Relationship Id="rId1" Type="http://schemas.openxmlformats.org/officeDocument/2006/relationships/themeOverride" Target="../theme/themeOverride2.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file:///C:\Users\5198\AppData\Local\Microsoft\Windows\INetCache\Content.Outlook\ZOWBFVVF\Consolidated%20Q3%20-%202022.2023%20-%20Expansions.xlsx" TargetMode="Externa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file:///C:\Users\5198\AppData\Local\Microsoft\Windows\INetCache\Content.Outlook\ZOWBFVVF\4.%20Consolidated%20Q3%20%20-%202021.2022%20-%20Expansions.xlsx" TargetMode="Externa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file:///C:\Users\5198\AppData\Local\Microsoft\Windows\INetCache\Content.Outlook\ZOWBFVVF\Consolidated%20Q3%20-%202022.2023%20-%20Deviation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Number of Contracts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F15-4977-889D-2BFDB6DF2A4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F15-4977-889D-2BFDB6DF2A4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F15-4977-889D-2BFDB6DF2A4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F15-4977-889D-2BFDB6DF2A46}"/>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9F15-4977-889D-2BFDB6DF2A46}"/>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9F15-4977-889D-2BFDB6DF2A4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1"/>
            <c:showBubbleSize val="0"/>
            <c:showLeaderLines val="0"/>
            <c:extLst>
              <c:ext xmlns:c15="http://schemas.microsoft.com/office/drawing/2012/chart" uri="{CE6537A1-D6FC-4f65-9D91-7224C49458BB}"/>
            </c:extLst>
          </c:dLbls>
          <c:cat>
            <c:strRef>
              <c:f>Sheet1!$A$2:$A$7</c:f>
              <c:strCache>
                <c:ptCount val="6"/>
                <c:pt idx="0">
                  <c:v>Health </c:v>
                </c:pt>
                <c:pt idx="1">
                  <c:v>Fleet Management </c:v>
                </c:pt>
                <c:pt idx="2">
                  <c:v>Agriculture and Textiles </c:v>
                </c:pt>
                <c:pt idx="3">
                  <c:v>Professional Services &amp; Others </c:v>
                </c:pt>
                <c:pt idx="4">
                  <c:v>Education </c:v>
                </c:pt>
                <c:pt idx="5">
                  <c:v>ICT &amp; Communications </c:v>
                </c:pt>
              </c:strCache>
            </c:strRef>
          </c:cat>
          <c:val>
            <c:numRef>
              <c:f>Sheet1!$B$2:$B$7</c:f>
              <c:numCache>
                <c:formatCode>General</c:formatCode>
                <c:ptCount val="6"/>
                <c:pt idx="0">
                  <c:v>30</c:v>
                </c:pt>
                <c:pt idx="1">
                  <c:v>11</c:v>
                </c:pt>
                <c:pt idx="2">
                  <c:v>8</c:v>
                </c:pt>
                <c:pt idx="3">
                  <c:v>6</c:v>
                </c:pt>
                <c:pt idx="4">
                  <c:v>3</c:v>
                </c:pt>
                <c:pt idx="5">
                  <c:v>2</c:v>
                </c:pt>
              </c:numCache>
            </c:numRef>
          </c:val>
          <c:extLst>
            <c:ext xmlns:c16="http://schemas.microsoft.com/office/drawing/2014/chart" uri="{C3380CC4-5D6E-409C-BE32-E72D297353CC}">
              <c16:uniqueId val="{00000000-5C72-44EE-A5B3-03022E75E7A4}"/>
            </c:ext>
          </c:extLst>
        </c:ser>
        <c:dLbls>
          <c:showLegendKey val="0"/>
          <c:showVal val="0"/>
          <c:showCatName val="0"/>
          <c:showSerName val="0"/>
          <c:showPercent val="0"/>
          <c:showBubbleSize val="0"/>
          <c:showLeaderLines val="0"/>
        </c:dLbls>
        <c:firstSliceAng val="0"/>
      </c:pieChart>
      <c:spPr>
        <a:noFill/>
        <a:ln>
          <a:noFill/>
        </a:ln>
        <a:effectLst/>
      </c:spPr>
    </c:plotArea>
    <c:legend>
      <c:legendPos val="l"/>
      <c:layout>
        <c:manualLayout>
          <c:xMode val="edge"/>
          <c:yMode val="edge"/>
          <c:x val="8.9252510226850122E-3"/>
          <c:y val="0.20095004644035414"/>
          <c:w val="0.25304550765293421"/>
          <c:h val="0.5025580566651137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b="1"/>
              <a:t>Top</a:t>
            </a:r>
            <a:r>
              <a:rPr lang="en-ZA" b="1" baseline="0"/>
              <a:t> 20 Appplications Q3 2021-2022</a:t>
            </a:r>
          </a:p>
          <a:p>
            <a:pPr>
              <a:defRPr sz="1400" b="0" i="0" u="none" strike="noStrike" kern="1200" spc="0" baseline="0">
                <a:solidFill>
                  <a:schemeClr val="tx1">
                    <a:lumMod val="65000"/>
                    <a:lumOff val="35000"/>
                  </a:schemeClr>
                </a:solidFill>
                <a:latin typeface="+mn-lt"/>
                <a:ea typeface="+mn-ea"/>
                <a:cs typeface="+mn-cs"/>
              </a:defRPr>
            </a:pPr>
            <a:r>
              <a:rPr lang="en-ZA" b="1" baseline="0"/>
              <a:t>(NT SCM IN3 2016/2017)</a:t>
            </a:r>
            <a:endParaRPr lang="en-ZA" b="1"/>
          </a:p>
        </c:rich>
      </c:tx>
      <c:overlay val="0"/>
      <c:spPr>
        <a:noFill/>
        <a:ln>
          <a:noFill/>
        </a:ln>
        <a:effectLst/>
      </c:spPr>
    </c:title>
    <c:autoTitleDeleted val="0"/>
    <c:plotArea>
      <c:layout>
        <c:manualLayout>
          <c:layoutTarget val="inner"/>
          <c:xMode val="edge"/>
          <c:yMode val="edge"/>
          <c:x val="0.22188393123556877"/>
          <c:y val="0.10495342104820692"/>
          <c:w val="0.6943147090639229"/>
          <c:h val="0.84573612017762301"/>
        </c:manualLayout>
      </c:layout>
      <c:barChart>
        <c:barDir val="bar"/>
        <c:grouping val="clustered"/>
        <c:varyColors val="0"/>
        <c:ser>
          <c:idx val="0"/>
          <c:order val="0"/>
          <c:spPr>
            <a:solidFill>
              <a:schemeClr val="accent1"/>
            </a:solidFill>
            <a:ln>
              <a:noFill/>
            </a:ln>
            <a:effectLst/>
          </c:spPr>
          <c:invertIfNegative val="0"/>
          <c:dLbls>
            <c:dLbl>
              <c:idx val="0"/>
              <c:layout>
                <c:manualLayout>
                  <c:x val="-2.7651222853271713E-2"/>
                  <c:y val="-1.9286330083953716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23237225948650084"/>
                      <c:h val="6.9344348756535543E-2"/>
                    </c:manualLayout>
                  </c15:layout>
                </c:ext>
                <c:ext xmlns:c16="http://schemas.microsoft.com/office/drawing/2014/chart" uri="{C3380CC4-5D6E-409C-BE32-E72D297353CC}">
                  <c16:uniqueId val="{00000003-E00F-4B02-9DA4-BEED76EC59F9}"/>
                </c:ext>
              </c:extLst>
            </c:dLbl>
            <c:dLbl>
              <c:idx val="1"/>
              <c:layout>
                <c:manualLayout>
                  <c:x val="1.1459271789274504E-7"/>
                  <c:y val="-1.25360879788135E-2"/>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21781898430056842"/>
                      <c:h val="5.5843864546255409E-2"/>
                    </c:manualLayout>
                  </c15:layout>
                </c:ext>
                <c:ext xmlns:c16="http://schemas.microsoft.com/office/drawing/2014/chart" uri="{C3380CC4-5D6E-409C-BE32-E72D297353CC}">
                  <c16:uniqueId val="{00000001-E00F-4B02-9DA4-BEED76EC59F9}"/>
                </c:ext>
              </c:extLst>
            </c:dLbl>
            <c:dLbl>
              <c:idx val="2"/>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r>
                      <a:rPr lang="en-US" dirty="0"/>
                      <a:t>R</a:t>
                    </a:r>
                    <a:fld id="{3C7C81BE-44F9-4287-9DFC-CCB013447EC7}" type="VALUE">
                      <a:rPr lang="en-US" smtClean="0"/>
                      <a:pPr>
                        <a:defRPr sz="900" b="0" i="0" u="none" strike="noStrike" kern="1200" baseline="0">
                          <a:solidFill>
                            <a:schemeClr val="tx1">
                              <a:lumMod val="75000"/>
                              <a:lumOff val="25000"/>
                            </a:schemeClr>
                          </a:solidFill>
                          <a:latin typeface="+mn-lt"/>
                          <a:ea typeface="+mn-ea"/>
                          <a:cs typeface="+mn-cs"/>
                        </a:defRPr>
                      </a:pPr>
                      <a:t>[VALUE]</a:t>
                    </a:fld>
                    <a:endParaRPr lang="en-US" dirty="0"/>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1677114848718135"/>
                      <c:h val="4.815815581867073E-2"/>
                    </c:manualLayout>
                  </c15:layout>
                  <c15:dlblFieldTable/>
                  <c15:showDataLabelsRange val="0"/>
                </c:ext>
                <c:ext xmlns:c16="http://schemas.microsoft.com/office/drawing/2014/chart" uri="{C3380CC4-5D6E-409C-BE32-E72D297353CC}">
                  <c16:uniqueId val="{00000002-E00F-4B02-9DA4-BEED76EC59F9}"/>
                </c:ext>
              </c:extLst>
            </c:dLbl>
            <c:dLbl>
              <c:idx val="3"/>
              <c:layout>
                <c:manualLayout>
                  <c:x val="2.9106550371864829E-3"/>
                  <c:y val="-9.643203007342957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220-4E10-A3E6-5A5276BF9B75}"/>
                </c:ext>
              </c:extLst>
            </c:dLbl>
            <c:dLbl>
              <c:idx val="4"/>
              <c:layout>
                <c:manualLayout>
                  <c:x val="-2.9106550371864829E-3"/>
                  <c:y val="-9.643203007342957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220-4E10-A3E6-5A5276BF9B75}"/>
                </c:ext>
              </c:extLst>
            </c:dLbl>
            <c:dLbl>
              <c:idx val="5"/>
              <c:layout>
                <c:manualLayout>
                  <c:x val="0"/>
                  <c:y val="-9.643203007342957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220-4E10-A3E6-5A5276BF9B75}"/>
                </c:ext>
              </c:extLst>
            </c:dLbl>
            <c:dLbl>
              <c:idx val="6"/>
              <c:layout>
                <c:manualLayout>
                  <c:x val="0"/>
                  <c:y val="-1.350048421028014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220-4E10-A3E6-5A5276BF9B75}"/>
                </c:ext>
              </c:extLst>
            </c:dLbl>
            <c:dLbl>
              <c:idx val="7"/>
              <c:layout>
                <c:manualLayout>
                  <c:x val="-8.7319651115594487E-3"/>
                  <c:y val="-9.643203007342957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220-4E10-A3E6-5A5276BF9B75}"/>
                </c:ext>
              </c:extLst>
            </c:dLbl>
            <c:dLbl>
              <c:idx val="8"/>
              <c:layout>
                <c:manualLayout>
                  <c:x val="0"/>
                  <c:y val="-1.157184360881161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220-4E10-A3E6-5A5276BF9B75}"/>
                </c:ext>
              </c:extLst>
            </c:dLbl>
            <c:dLbl>
              <c:idx val="9"/>
              <c:layout>
                <c:manualLayout>
                  <c:x val="-5.3361392579724935E-17"/>
                  <c:y val="-9.643203007342957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220-4E10-A3E6-5A5276BF9B7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Graphs!$C$3:$C$22</c:f>
              <c:strCache>
                <c:ptCount val="20"/>
                <c:pt idx="0">
                  <c:v>GTAC</c:v>
                </c:pt>
                <c:pt idx="1">
                  <c:v>USAASA</c:v>
                </c:pt>
                <c:pt idx="2">
                  <c:v>Eskom</c:v>
                </c:pt>
                <c:pt idx="3">
                  <c:v>RTMC</c:v>
                </c:pt>
                <c:pt idx="4">
                  <c:v>PRASA</c:v>
                </c:pt>
                <c:pt idx="5">
                  <c:v>SAPS</c:v>
                </c:pt>
                <c:pt idx="6">
                  <c:v>SITA</c:v>
                </c:pt>
                <c:pt idx="7">
                  <c:v>Transnet</c:v>
                </c:pt>
                <c:pt idx="8">
                  <c:v>CGS</c:v>
                </c:pt>
                <c:pt idx="9">
                  <c:v>TCTA</c:v>
                </c:pt>
                <c:pt idx="10">
                  <c:v>RAF</c:v>
                </c:pt>
                <c:pt idx="11">
                  <c:v>DALRRD</c:v>
                </c:pt>
                <c:pt idx="12">
                  <c:v>CF</c:v>
                </c:pt>
                <c:pt idx="13">
                  <c:v>ACSA</c:v>
                </c:pt>
                <c:pt idx="14">
                  <c:v>DoJ&amp;CD</c:v>
                </c:pt>
                <c:pt idx="15">
                  <c:v>DWS</c:v>
                </c:pt>
                <c:pt idx="16">
                  <c:v>ATNS</c:v>
                </c:pt>
                <c:pt idx="17">
                  <c:v>DT</c:v>
                </c:pt>
                <c:pt idx="18">
                  <c:v>GPW</c:v>
                </c:pt>
                <c:pt idx="19">
                  <c:v>SANSA</c:v>
                </c:pt>
              </c:strCache>
            </c:strRef>
          </c:cat>
          <c:val>
            <c:numRef>
              <c:f>Graphs!$D$3:$D$22</c:f>
              <c:numCache>
                <c:formatCode>_("R"* #,##0.00_);_("R"* \(#,##0.00\);_("R"* "-"??_);_(@_)</c:formatCode>
                <c:ptCount val="20"/>
                <c:pt idx="0">
                  <c:v>1868800000</c:v>
                </c:pt>
                <c:pt idx="1">
                  <c:v>1073000000</c:v>
                </c:pt>
                <c:pt idx="2" formatCode="_(* #,##0.00_);_(* \(#,##0.00\);_(* &quot;-&quot;??_);_(@_)">
                  <c:v>996048063.98000002</c:v>
                </c:pt>
                <c:pt idx="3">
                  <c:v>837769714</c:v>
                </c:pt>
                <c:pt idx="4">
                  <c:v>780000000</c:v>
                </c:pt>
                <c:pt idx="5">
                  <c:v>624536560</c:v>
                </c:pt>
                <c:pt idx="6">
                  <c:v>606672059.58000004</c:v>
                </c:pt>
                <c:pt idx="7">
                  <c:v>538363179.14999998</c:v>
                </c:pt>
                <c:pt idx="8">
                  <c:v>267698331</c:v>
                </c:pt>
                <c:pt idx="9">
                  <c:v>164122175.15000001</c:v>
                </c:pt>
                <c:pt idx="10">
                  <c:v>90598290.560000002</c:v>
                </c:pt>
                <c:pt idx="11">
                  <c:v>62557960.670000002</c:v>
                </c:pt>
                <c:pt idx="12">
                  <c:v>61841875.689999998</c:v>
                </c:pt>
                <c:pt idx="13">
                  <c:v>60657754</c:v>
                </c:pt>
                <c:pt idx="14">
                  <c:v>32473016.289999999</c:v>
                </c:pt>
                <c:pt idx="15">
                  <c:v>29723112.5</c:v>
                </c:pt>
                <c:pt idx="16">
                  <c:v>27131929.219999999</c:v>
                </c:pt>
                <c:pt idx="17">
                  <c:v>26229671</c:v>
                </c:pt>
                <c:pt idx="18">
                  <c:v>26116811</c:v>
                </c:pt>
                <c:pt idx="19">
                  <c:v>19783021.899999999</c:v>
                </c:pt>
              </c:numCache>
            </c:numRef>
          </c:val>
          <c:extLst>
            <c:ext xmlns:c16="http://schemas.microsoft.com/office/drawing/2014/chart" uri="{C3380CC4-5D6E-409C-BE32-E72D297353CC}">
              <c16:uniqueId val="{00000000-E00F-4B02-9DA4-BEED76EC59F9}"/>
            </c:ext>
          </c:extLst>
        </c:ser>
        <c:dLbls>
          <c:dLblPos val="outEnd"/>
          <c:showLegendKey val="0"/>
          <c:showVal val="1"/>
          <c:showCatName val="0"/>
          <c:showSerName val="0"/>
          <c:showPercent val="0"/>
          <c:showBubbleSize val="0"/>
        </c:dLbls>
        <c:gapWidth val="182"/>
        <c:axId val="1296234384"/>
        <c:axId val="1296233968"/>
      </c:barChart>
      <c:catAx>
        <c:axId val="12962343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96233968"/>
        <c:crosses val="autoZero"/>
        <c:auto val="1"/>
        <c:lblAlgn val="ctr"/>
        <c:lblOffset val="100"/>
        <c:noMultiLvlLbl val="0"/>
      </c:catAx>
      <c:valAx>
        <c:axId val="1296233968"/>
        <c:scaling>
          <c:orientation val="minMax"/>
        </c:scaling>
        <c:delete val="0"/>
        <c:axPos val="b"/>
        <c:majorGridlines>
          <c:spPr>
            <a:ln w="9525" cap="flat" cmpd="sng" algn="ctr">
              <a:solidFill>
                <a:schemeClr val="tx1">
                  <a:lumMod val="15000"/>
                  <a:lumOff val="85000"/>
                </a:schemeClr>
              </a:solidFill>
              <a:round/>
            </a:ln>
            <a:effectLst/>
          </c:spPr>
        </c:majorGridlines>
        <c:numFmt formatCode="_(&quot;R&quot;* #,##0_);_(&quot;R&quot;* \(#,##0\);_(&quot;R&quot;* &quot;-&quot;_);_(@_)"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962343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4472C4"/>
      </a:solidFill>
    </a:ln>
    <a:effectLst/>
  </c:spPr>
  <c:txPr>
    <a:bodyPr/>
    <a:lstStyle/>
    <a:p>
      <a:pPr>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b="1"/>
              <a:t>Top</a:t>
            </a:r>
            <a:r>
              <a:rPr lang="en-ZA" b="1" baseline="0"/>
              <a:t> 20 Applications Q3 - 2022-2023</a:t>
            </a:r>
          </a:p>
          <a:p>
            <a:pPr>
              <a:defRPr/>
            </a:pPr>
            <a:r>
              <a:rPr lang="en-ZA" b="1" baseline="0"/>
              <a:t>(PFMA SCM IN 3  2021/2022)</a:t>
            </a:r>
            <a:endParaRPr lang="en-ZA"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056374422409854"/>
          <c:y val="0.14193974791928515"/>
          <c:w val="0.71127058641307139"/>
          <c:h val="0.8103847716035516"/>
        </c:manualLayout>
      </c:layout>
      <c:barChart>
        <c:barDir val="bar"/>
        <c:grouping val="clustered"/>
        <c:varyColors val="0"/>
        <c:ser>
          <c:idx val="0"/>
          <c:order val="0"/>
          <c:spPr>
            <a:solidFill>
              <a:schemeClr val="accent1"/>
            </a:solidFill>
            <a:ln>
              <a:noFill/>
            </a:ln>
            <a:effectLst/>
          </c:spPr>
          <c:invertIfNegative val="0"/>
          <c:dLbls>
            <c:dLbl>
              <c:idx val="0"/>
              <c:layout>
                <c:manualLayout>
                  <c:x val="-1.5131236905343887E-3"/>
                  <c:y val="-3.926379457677339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F82-4826-A2DB-7E53C7F837D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Graphs!$B$3:$B$22</c:f>
              <c:strCache>
                <c:ptCount val="20"/>
                <c:pt idx="0">
                  <c:v>Eskom</c:v>
                </c:pt>
                <c:pt idx="1">
                  <c:v>SARS</c:v>
                </c:pt>
                <c:pt idx="2">
                  <c:v>Home Affairs</c:v>
                </c:pt>
                <c:pt idx="3">
                  <c:v>SACAA</c:v>
                </c:pt>
                <c:pt idx="4">
                  <c:v>GPAA</c:v>
                </c:pt>
                <c:pt idx="5">
                  <c:v>SAPO</c:v>
                </c:pt>
                <c:pt idx="6">
                  <c:v>SABC</c:v>
                </c:pt>
                <c:pt idx="7">
                  <c:v>CMS</c:v>
                </c:pt>
                <c:pt idx="8">
                  <c:v>SASSA</c:v>
                </c:pt>
                <c:pt idx="9">
                  <c:v>Ditsong</c:v>
                </c:pt>
                <c:pt idx="10">
                  <c:v>RAF</c:v>
                </c:pt>
                <c:pt idx="11">
                  <c:v>National Treasury </c:v>
                </c:pt>
                <c:pt idx="12">
                  <c:v>PSIRA</c:v>
                </c:pt>
                <c:pt idx="13">
                  <c:v>TETA</c:v>
                </c:pt>
                <c:pt idx="14">
                  <c:v>DOT</c:v>
                </c:pt>
                <c:pt idx="15">
                  <c:v>TCTA</c:v>
                </c:pt>
                <c:pt idx="16">
                  <c:v>FIC</c:v>
                </c:pt>
                <c:pt idx="17">
                  <c:v>DSAC</c:v>
                </c:pt>
                <c:pt idx="18">
                  <c:v>merSETA</c:v>
                </c:pt>
                <c:pt idx="19">
                  <c:v>IUCMA</c:v>
                </c:pt>
              </c:strCache>
            </c:strRef>
          </c:cat>
          <c:val>
            <c:numRef>
              <c:f>Graphs!$C$3:$C$22</c:f>
              <c:numCache>
                <c:formatCode>_("R"* #,##0.00_);_("R"* \(#,##0.00\);_("R"* "-"??_);_(@_)</c:formatCode>
                <c:ptCount val="20"/>
                <c:pt idx="0">
                  <c:v>332900989.49000001</c:v>
                </c:pt>
                <c:pt idx="1">
                  <c:v>194867366.47</c:v>
                </c:pt>
                <c:pt idx="2">
                  <c:v>187095110</c:v>
                </c:pt>
                <c:pt idx="3">
                  <c:v>85574539.930000007</c:v>
                </c:pt>
                <c:pt idx="4">
                  <c:v>60205103.390000001</c:v>
                </c:pt>
                <c:pt idx="5">
                  <c:v>25447727</c:v>
                </c:pt>
                <c:pt idx="6">
                  <c:v>19114076.549999997</c:v>
                </c:pt>
                <c:pt idx="7">
                  <c:v>15299608.32</c:v>
                </c:pt>
                <c:pt idx="8">
                  <c:v>15019834.699999999</c:v>
                </c:pt>
                <c:pt idx="9">
                  <c:v>10087075.58</c:v>
                </c:pt>
                <c:pt idx="10">
                  <c:v>9174111.75</c:v>
                </c:pt>
                <c:pt idx="11">
                  <c:v>6732025.5</c:v>
                </c:pt>
                <c:pt idx="12">
                  <c:v>6077570.9299999997</c:v>
                </c:pt>
                <c:pt idx="13">
                  <c:v>5418231.8100000005</c:v>
                </c:pt>
                <c:pt idx="14">
                  <c:v>4209749.22</c:v>
                </c:pt>
                <c:pt idx="15">
                  <c:v>3618465.2800000003</c:v>
                </c:pt>
                <c:pt idx="16">
                  <c:v>2506459.04</c:v>
                </c:pt>
                <c:pt idx="17">
                  <c:v>2296735</c:v>
                </c:pt>
                <c:pt idx="18">
                  <c:v>1545663.1800000002</c:v>
                </c:pt>
                <c:pt idx="19" formatCode="General">
                  <c:v>1328028.1600000001</c:v>
                </c:pt>
              </c:numCache>
            </c:numRef>
          </c:val>
          <c:extLst>
            <c:ext xmlns:c16="http://schemas.microsoft.com/office/drawing/2014/chart" uri="{C3380CC4-5D6E-409C-BE32-E72D297353CC}">
              <c16:uniqueId val="{00000000-DF82-4826-A2DB-7E53C7F837D2}"/>
            </c:ext>
          </c:extLst>
        </c:ser>
        <c:dLbls>
          <c:dLblPos val="outEnd"/>
          <c:showLegendKey val="0"/>
          <c:showVal val="1"/>
          <c:showCatName val="0"/>
          <c:showSerName val="0"/>
          <c:showPercent val="0"/>
          <c:showBubbleSize val="0"/>
        </c:dLbls>
        <c:gapWidth val="182"/>
        <c:axId val="36290975"/>
        <c:axId val="36291391"/>
      </c:barChart>
      <c:catAx>
        <c:axId val="3629097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291391"/>
        <c:crosses val="autoZero"/>
        <c:auto val="1"/>
        <c:lblAlgn val="ctr"/>
        <c:lblOffset val="100"/>
        <c:noMultiLvlLbl val="0"/>
      </c:catAx>
      <c:valAx>
        <c:axId val="36291391"/>
        <c:scaling>
          <c:orientation val="minMax"/>
        </c:scaling>
        <c:delete val="0"/>
        <c:axPos val="b"/>
        <c:majorGridlines>
          <c:spPr>
            <a:ln w="9525" cap="flat" cmpd="sng" algn="ctr">
              <a:solidFill>
                <a:schemeClr val="tx1">
                  <a:lumMod val="15000"/>
                  <a:lumOff val="85000"/>
                </a:schemeClr>
              </a:solidFill>
              <a:round/>
            </a:ln>
            <a:effectLst/>
          </c:spPr>
        </c:majorGridlines>
        <c:numFmt formatCode="_(&quot;R&quot;* #,##0_);_(&quot;R&quot;* \(#,##0\);_(&quot;R&quot;* &quot;-&quot;_);_(@_)"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2909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4472C4"/>
      </a:solidFill>
    </a:ln>
    <a:effectLst/>
  </c:spPr>
  <c:txPr>
    <a:bodyPr/>
    <a:lstStyle/>
    <a:p>
      <a:pPr>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b="1"/>
              <a:t>Top</a:t>
            </a:r>
            <a:r>
              <a:rPr lang="en-ZA" b="1" baseline="0"/>
              <a:t> 20 Applications Q3 - 2021-2022</a:t>
            </a:r>
          </a:p>
          <a:p>
            <a:pPr>
              <a:defRPr/>
            </a:pPr>
            <a:r>
              <a:rPr lang="en-ZA" b="1" baseline="0"/>
              <a:t>(NT SCM IN 3 2016-2017)</a:t>
            </a:r>
            <a:endParaRPr lang="en-ZA"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9740889046185825"/>
          <c:y val="0.15529120231824398"/>
          <c:w val="0.61039368758293444"/>
          <c:h val="0.77821771452558597"/>
        </c:manualLayout>
      </c:layout>
      <c:barChart>
        <c:barDir val="bar"/>
        <c:grouping val="clustered"/>
        <c:varyColors val="0"/>
        <c:ser>
          <c:idx val="0"/>
          <c:order val="0"/>
          <c:spPr>
            <a:solidFill>
              <a:schemeClr val="accent1"/>
            </a:solidFill>
            <a:ln>
              <a:noFill/>
            </a:ln>
            <a:effectLst/>
          </c:spPr>
          <c:invertIfNegative val="0"/>
          <c:dLbls>
            <c:dLbl>
              <c:idx val="0"/>
              <c:tx>
                <c:rich>
                  <a:bodyPr/>
                  <a:lstStyle/>
                  <a:p>
                    <a:fld id="{2C45C898-1C0C-41C0-B123-FF2105A6B9D9}" type="VALUE">
                      <a:rPr lang="en-US" sz="800"/>
                      <a:pPr/>
                      <a:t>[VALUE]</a:t>
                    </a:fld>
                    <a:endParaRPr lang="en-ZA"/>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849-4626-8C4D-8F426DF0132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Graphs!$C$3:$C$22</c:f>
              <c:strCache>
                <c:ptCount val="20"/>
                <c:pt idx="0">
                  <c:v>Eskom </c:v>
                </c:pt>
                <c:pt idx="1">
                  <c:v>PRASA</c:v>
                </c:pt>
                <c:pt idx="2">
                  <c:v>DEFF</c:v>
                </c:pt>
                <c:pt idx="3">
                  <c:v>SARS</c:v>
                </c:pt>
                <c:pt idx="4">
                  <c:v>Transnet</c:v>
                </c:pt>
                <c:pt idx="5">
                  <c:v>Magalies Water</c:v>
                </c:pt>
                <c:pt idx="6">
                  <c:v>DoJ&amp;CD</c:v>
                </c:pt>
                <c:pt idx="7">
                  <c:v>National Treasury</c:v>
                </c:pt>
                <c:pt idx="8">
                  <c:v>CCMA</c:v>
                </c:pt>
                <c:pt idx="9">
                  <c:v>PetroSA</c:v>
                </c:pt>
                <c:pt idx="10">
                  <c:v>SABC</c:v>
                </c:pt>
                <c:pt idx="11">
                  <c:v>GPAA</c:v>
                </c:pt>
                <c:pt idx="12">
                  <c:v>Bloem Water</c:v>
                </c:pt>
                <c:pt idx="13">
                  <c:v>DPWI</c:v>
                </c:pt>
                <c:pt idx="14">
                  <c:v>SAPO</c:v>
                </c:pt>
                <c:pt idx="15">
                  <c:v>RAF</c:v>
                </c:pt>
                <c:pt idx="16">
                  <c:v>CSIR</c:v>
                </c:pt>
                <c:pt idx="17">
                  <c:v>ETDP SETA</c:v>
                </c:pt>
                <c:pt idx="18">
                  <c:v>merSETA</c:v>
                </c:pt>
                <c:pt idx="19">
                  <c:v>SANRAL</c:v>
                </c:pt>
              </c:strCache>
            </c:strRef>
          </c:cat>
          <c:val>
            <c:numRef>
              <c:f>Graphs!$D$3:$D$22</c:f>
              <c:numCache>
                <c:formatCode>_("R"* #,##0.00_);_("R"* \(#,##0.00\);_("R"* "-"??_);_(@_)</c:formatCode>
                <c:ptCount val="20"/>
                <c:pt idx="0">
                  <c:v>9370697337.8700008</c:v>
                </c:pt>
                <c:pt idx="1">
                  <c:v>742846752.69000006</c:v>
                </c:pt>
                <c:pt idx="2">
                  <c:v>728484015</c:v>
                </c:pt>
                <c:pt idx="3">
                  <c:v>140764371.16999999</c:v>
                </c:pt>
                <c:pt idx="4">
                  <c:v>123294375</c:v>
                </c:pt>
                <c:pt idx="5">
                  <c:v>115884695</c:v>
                </c:pt>
                <c:pt idx="6">
                  <c:v>106786900.59</c:v>
                </c:pt>
                <c:pt idx="7">
                  <c:v>73824720.819999993</c:v>
                </c:pt>
                <c:pt idx="8">
                  <c:v>72547916.370000005</c:v>
                </c:pt>
                <c:pt idx="9">
                  <c:v>67470590.480000004</c:v>
                </c:pt>
                <c:pt idx="10">
                  <c:v>53907402.590000004</c:v>
                </c:pt>
                <c:pt idx="11">
                  <c:v>42761260.870000005</c:v>
                </c:pt>
                <c:pt idx="12">
                  <c:v>38066450.369999997</c:v>
                </c:pt>
                <c:pt idx="13">
                  <c:v>32034228.149999999</c:v>
                </c:pt>
                <c:pt idx="14">
                  <c:v>30665488.949999999</c:v>
                </c:pt>
                <c:pt idx="15">
                  <c:v>27237935.939999998</c:v>
                </c:pt>
                <c:pt idx="16">
                  <c:v>23427680</c:v>
                </c:pt>
                <c:pt idx="17">
                  <c:v>21087847.120000001</c:v>
                </c:pt>
                <c:pt idx="18">
                  <c:v>15135782.939999999</c:v>
                </c:pt>
                <c:pt idx="19">
                  <c:v>11855255.050000001</c:v>
                </c:pt>
              </c:numCache>
            </c:numRef>
          </c:val>
          <c:extLst>
            <c:ext xmlns:c16="http://schemas.microsoft.com/office/drawing/2014/chart" uri="{C3380CC4-5D6E-409C-BE32-E72D297353CC}">
              <c16:uniqueId val="{00000000-E849-4626-8C4D-8F426DF01328}"/>
            </c:ext>
          </c:extLst>
        </c:ser>
        <c:dLbls>
          <c:dLblPos val="outEnd"/>
          <c:showLegendKey val="0"/>
          <c:showVal val="1"/>
          <c:showCatName val="0"/>
          <c:showSerName val="0"/>
          <c:showPercent val="0"/>
          <c:showBubbleSize val="0"/>
        </c:dLbls>
        <c:gapWidth val="182"/>
        <c:axId val="893459359"/>
        <c:axId val="893460191"/>
      </c:barChart>
      <c:catAx>
        <c:axId val="89345935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93460191"/>
        <c:crosses val="autoZero"/>
        <c:auto val="1"/>
        <c:lblAlgn val="ctr"/>
        <c:lblOffset val="100"/>
        <c:noMultiLvlLbl val="0"/>
      </c:catAx>
      <c:valAx>
        <c:axId val="893460191"/>
        <c:scaling>
          <c:orientation val="minMax"/>
        </c:scaling>
        <c:delete val="0"/>
        <c:axPos val="b"/>
        <c:majorGridlines>
          <c:spPr>
            <a:ln w="9525" cap="flat" cmpd="sng" algn="ctr">
              <a:solidFill>
                <a:schemeClr val="tx1">
                  <a:lumMod val="15000"/>
                  <a:lumOff val="85000"/>
                </a:schemeClr>
              </a:solidFill>
              <a:round/>
            </a:ln>
            <a:effectLst/>
          </c:spPr>
        </c:majorGridlines>
        <c:numFmt formatCode="_(&quot;R&quot;* #,##0_);_(&quot;R&quot;* \(#,##0\);_(&quot;R&quot;* &quot;-&quot;_);_(@_)"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934593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4472C4"/>
      </a:solid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Category Value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1A1-4EA3-8E23-D622E338CD0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1-792F-4265-8EE8-097C9AA1F2B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2-792F-4265-8EE8-097C9AA1F2B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1A1-4EA3-8E23-D622E338CD01}"/>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01A1-4EA3-8E23-D622E338CD01}"/>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3-792F-4265-8EE8-097C9AA1F2BA}"/>
              </c:ext>
            </c:extLst>
          </c:dPt>
          <c:dLbls>
            <c:dLbl>
              <c:idx val="1"/>
              <c:layout>
                <c:manualLayout>
                  <c:x val="-5.0973666409958304E-2"/>
                  <c:y val="-7.024129487073652E-2"/>
                </c:manualLayout>
              </c:layou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92F-4265-8EE8-097C9AA1F2BA}"/>
                </c:ext>
              </c:extLst>
            </c:dLbl>
            <c:dLbl>
              <c:idx val="2"/>
              <c:layout>
                <c:manualLayout>
                  <c:x val="-2.4526695226689078E-2"/>
                  <c:y val="4.4087431485440046E-2"/>
                </c:manualLayout>
              </c:layou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792F-4265-8EE8-097C9AA1F2BA}"/>
                </c:ext>
              </c:extLst>
            </c:dLbl>
            <c:dLbl>
              <c:idx val="5"/>
              <c:layout>
                <c:manualLayout>
                  <c:x val="0.27601766309519976"/>
                  <c:y val="2.1417735444713579E-2"/>
                </c:manualLayout>
              </c:layou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792F-4265-8EE8-097C9AA1F2BA}"/>
                </c:ext>
              </c:extLst>
            </c:dLbl>
            <c:spPr>
              <a:solidFill>
                <a:srgbClr val="FFC000"/>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Fleet Management</c:v>
                </c:pt>
                <c:pt idx="1">
                  <c:v>Professional Services &amp; Others </c:v>
                </c:pt>
                <c:pt idx="2">
                  <c:v>Health</c:v>
                </c:pt>
                <c:pt idx="3">
                  <c:v>ICT &amp; Communications</c:v>
                </c:pt>
                <c:pt idx="4">
                  <c:v>Agriculture and Textiles </c:v>
                </c:pt>
                <c:pt idx="5">
                  <c:v>Education</c:v>
                </c:pt>
              </c:strCache>
            </c:strRef>
          </c:cat>
          <c:val>
            <c:numRef>
              <c:f>Sheet1!$B$2:$B$7</c:f>
              <c:numCache>
                <c:formatCode>"R"#,##0.00</c:formatCode>
                <c:ptCount val="6"/>
                <c:pt idx="0">
                  <c:v>47679462235.450005</c:v>
                </c:pt>
                <c:pt idx="1">
                  <c:v>28402477080.670002</c:v>
                </c:pt>
                <c:pt idx="2">
                  <c:v>12867699577.280001</c:v>
                </c:pt>
                <c:pt idx="3">
                  <c:v>3773764966.1799998</c:v>
                </c:pt>
                <c:pt idx="4">
                  <c:v>2031560282.0800002</c:v>
                </c:pt>
                <c:pt idx="5">
                  <c:v>419490040.75999999</c:v>
                </c:pt>
              </c:numCache>
            </c:numRef>
          </c:val>
          <c:extLst>
            <c:ext xmlns:c16="http://schemas.microsoft.com/office/drawing/2014/chart" uri="{C3380CC4-5D6E-409C-BE32-E72D297353CC}">
              <c16:uniqueId val="{00000000-792F-4265-8EE8-097C9AA1F2BA}"/>
            </c:ext>
          </c:extLst>
        </c:ser>
        <c:dLbls>
          <c:showLegendKey val="0"/>
          <c:showVal val="0"/>
          <c:showCatName val="0"/>
          <c:showSerName val="0"/>
          <c:showPercent val="0"/>
          <c:showBubbleSize val="0"/>
          <c:showLeaderLines val="1"/>
        </c:dLbls>
        <c:firstSliceAng val="0"/>
      </c:pieChart>
      <c:spPr>
        <a:noFill/>
        <a:ln>
          <a:noFill/>
        </a:ln>
        <a:effectLst/>
      </c:spPr>
    </c:plotArea>
    <c:legend>
      <c:legendPos val="l"/>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028146165626653"/>
          <c:y val="0.16491714451226502"/>
          <c:w val="0.44381759457457182"/>
          <c:h val="0.74991910286612362"/>
        </c:manualLayout>
      </c:layout>
      <c:pieChart>
        <c:varyColors val="1"/>
        <c:ser>
          <c:idx val="0"/>
          <c:order val="0"/>
          <c:tx>
            <c:strRef>
              <c:f>Sheet1!$B$1</c:f>
              <c:strCache>
                <c:ptCount val="1"/>
                <c:pt idx="0">
                  <c:v>Value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44B-49E1-8C63-C5808A8036A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44B-49E1-8C63-C5808A8036A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44B-49E1-8C63-C5808A8036A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44B-49E1-8C63-C5808A8036A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F44B-49E1-8C63-C5808A8036A0}"/>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F44B-49E1-8C63-C5808A8036A0}"/>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F44B-49E1-8C63-C5808A8036A0}"/>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F44B-49E1-8C63-C5808A8036A0}"/>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F44B-49E1-8C63-C5808A8036A0}"/>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F44B-49E1-8C63-C5808A8036A0}"/>
              </c:ext>
            </c:extLst>
          </c:dPt>
          <c:dLbls>
            <c:spPr>
              <a:solidFill>
                <a:schemeClr val="accent6">
                  <a:lumMod val="40000"/>
                  <a:lumOff val="60000"/>
                </a:schemeClr>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Sheet1!$A$2:$A$11</c:f>
              <c:strCache>
                <c:ptCount val="10"/>
                <c:pt idx="0">
                  <c:v>Vehicles</c:v>
                </c:pt>
                <c:pt idx="1">
                  <c:v>Fleet vehicle maintenance (Pool)</c:v>
                </c:pt>
                <c:pt idx="2">
                  <c:v>Petrol and diesel</c:v>
                </c:pt>
                <c:pt idx="3">
                  <c:v>Mobile communication services </c:v>
                </c:pt>
                <c:pt idx="4">
                  <c:v>Therapeutic rehabilitation equipment</c:v>
                </c:pt>
                <c:pt idx="5">
                  <c:v>Surgical sundries</c:v>
                </c:pt>
                <c:pt idx="6">
                  <c:v>Insurance for subsidised vehicles</c:v>
                </c:pt>
                <c:pt idx="7">
                  <c:v>Bandages and dressings</c:v>
                </c:pt>
                <c:pt idx="8">
                  <c:v>Medical equipment</c:v>
                </c:pt>
                <c:pt idx="9">
                  <c:v>Hospital Furniture and Ward Requirements</c:v>
                </c:pt>
              </c:strCache>
            </c:strRef>
          </c:cat>
          <c:val>
            <c:numRef>
              <c:f>Sheet1!$B$2:$B$11</c:f>
              <c:numCache>
                <c:formatCode>"R"#,##0.00_);[Red]\("R"#,##0.00\)</c:formatCode>
                <c:ptCount val="10"/>
                <c:pt idx="0">
                  <c:v>17830281293</c:v>
                </c:pt>
                <c:pt idx="1">
                  <c:v>8500000000</c:v>
                </c:pt>
                <c:pt idx="2">
                  <c:v>6300000000</c:v>
                </c:pt>
                <c:pt idx="3">
                  <c:v>2886800000</c:v>
                </c:pt>
                <c:pt idx="4">
                  <c:v>2400000000</c:v>
                </c:pt>
                <c:pt idx="5">
                  <c:v>1954272827</c:v>
                </c:pt>
                <c:pt idx="6">
                  <c:v>1763326736.0899999</c:v>
                </c:pt>
                <c:pt idx="7">
                  <c:v>1417450754</c:v>
                </c:pt>
                <c:pt idx="8">
                  <c:v>1411686338</c:v>
                </c:pt>
                <c:pt idx="9">
                  <c:v>880875649</c:v>
                </c:pt>
              </c:numCache>
            </c:numRef>
          </c:val>
          <c:extLst>
            <c:ext xmlns:c16="http://schemas.microsoft.com/office/drawing/2014/chart" uri="{C3380CC4-5D6E-409C-BE32-E72D297353CC}">
              <c16:uniqueId val="{00000000-0C6C-4833-A301-2F6073C4AFB7}"/>
            </c:ext>
          </c:extLst>
        </c:ser>
        <c:dLbls>
          <c:showLegendKey val="0"/>
          <c:showVal val="0"/>
          <c:showCatName val="0"/>
          <c:showSerName val="0"/>
          <c:showPercent val="0"/>
          <c:showBubbleSize val="0"/>
          <c:showLeaderLines val="0"/>
        </c:dLbls>
        <c:firstSliceAng val="0"/>
      </c:pieChart>
      <c:spPr>
        <a:noFill/>
        <a:ln>
          <a:noFill/>
        </a:ln>
        <a:effectLst/>
      </c:spPr>
    </c:plotArea>
    <c:legend>
      <c:legendPos val="l"/>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3655224112233"/>
          <c:y val="0.16983438693547176"/>
          <c:w val="0.454307575628911"/>
          <c:h val="0.80449979859944687"/>
        </c:manualLayout>
      </c:layout>
      <c:pieChart>
        <c:varyColors val="1"/>
        <c:ser>
          <c:idx val="0"/>
          <c:order val="0"/>
          <c:tx>
            <c:strRef>
              <c:f>Sheet1!$B$1</c:f>
              <c:strCache>
                <c:ptCount val="1"/>
                <c:pt idx="0">
                  <c:v>Top 20 Contracts with higest participants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0FA-46DF-BCCE-B5E08BEF423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0FA-46DF-BCCE-B5E08BEF423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0FA-46DF-BCCE-B5E08BEF423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0FA-46DF-BCCE-B5E08BEF423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0FA-46DF-BCCE-B5E08BEF423D}"/>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C0FA-46DF-BCCE-B5E08BEF423D}"/>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C0FA-46DF-BCCE-B5E08BEF423D}"/>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C0FA-46DF-BCCE-B5E08BEF423D}"/>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C0FA-46DF-BCCE-B5E08BEF423D}"/>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C0FA-46DF-BCCE-B5E08BEF423D}"/>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C0FA-46DF-BCCE-B5E08BEF423D}"/>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C0FA-46DF-BCCE-B5E08BEF423D}"/>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C0FA-46DF-BCCE-B5E08BEF423D}"/>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B-C0FA-46DF-BCCE-B5E08BEF423D}"/>
              </c:ext>
            </c:extLst>
          </c:dPt>
          <c:dPt>
            <c:idx val="14"/>
            <c:bubble3D val="0"/>
            <c:spPr>
              <a:solidFill>
                <a:schemeClr val="accent3">
                  <a:lumMod val="80000"/>
                  <a:lumOff val="20000"/>
                </a:schemeClr>
              </a:solidFill>
              <a:ln w="19050">
                <a:solidFill>
                  <a:schemeClr val="lt1"/>
                </a:solidFill>
              </a:ln>
              <a:effectLst/>
            </c:spPr>
            <c:extLst>
              <c:ext xmlns:c16="http://schemas.microsoft.com/office/drawing/2014/chart" uri="{C3380CC4-5D6E-409C-BE32-E72D297353CC}">
                <c16:uniqueId val="{0000001D-C0FA-46DF-BCCE-B5E08BEF423D}"/>
              </c:ext>
            </c:extLst>
          </c:dPt>
          <c:dPt>
            <c:idx val="15"/>
            <c:bubble3D val="0"/>
            <c:spPr>
              <a:solidFill>
                <a:schemeClr val="accent4">
                  <a:lumMod val="80000"/>
                  <a:lumOff val="20000"/>
                </a:schemeClr>
              </a:solidFill>
              <a:ln w="19050">
                <a:solidFill>
                  <a:schemeClr val="lt1"/>
                </a:solidFill>
              </a:ln>
              <a:effectLst/>
            </c:spPr>
            <c:extLst>
              <c:ext xmlns:c16="http://schemas.microsoft.com/office/drawing/2014/chart" uri="{C3380CC4-5D6E-409C-BE32-E72D297353CC}">
                <c16:uniqueId val="{0000001F-C0FA-46DF-BCCE-B5E08BEF423D}"/>
              </c:ext>
            </c:extLst>
          </c:dPt>
          <c:dPt>
            <c:idx val="16"/>
            <c:bubble3D val="0"/>
            <c:spPr>
              <a:solidFill>
                <a:schemeClr val="accent5">
                  <a:lumMod val="80000"/>
                  <a:lumOff val="20000"/>
                </a:schemeClr>
              </a:solidFill>
              <a:ln w="19050">
                <a:solidFill>
                  <a:schemeClr val="lt1"/>
                </a:solidFill>
              </a:ln>
              <a:effectLst/>
            </c:spPr>
            <c:extLst>
              <c:ext xmlns:c16="http://schemas.microsoft.com/office/drawing/2014/chart" uri="{C3380CC4-5D6E-409C-BE32-E72D297353CC}">
                <c16:uniqueId val="{00000021-C0FA-46DF-BCCE-B5E08BEF423D}"/>
              </c:ext>
            </c:extLst>
          </c:dPt>
          <c:dPt>
            <c:idx val="17"/>
            <c:bubble3D val="0"/>
            <c:spPr>
              <a:solidFill>
                <a:schemeClr val="accent6">
                  <a:lumMod val="80000"/>
                  <a:lumOff val="20000"/>
                </a:schemeClr>
              </a:solidFill>
              <a:ln w="19050">
                <a:solidFill>
                  <a:schemeClr val="lt1"/>
                </a:solidFill>
              </a:ln>
              <a:effectLst/>
            </c:spPr>
            <c:extLst>
              <c:ext xmlns:c16="http://schemas.microsoft.com/office/drawing/2014/chart" uri="{C3380CC4-5D6E-409C-BE32-E72D297353CC}">
                <c16:uniqueId val="{00000023-C0FA-46DF-BCCE-B5E08BEF423D}"/>
              </c:ext>
            </c:extLst>
          </c:dPt>
          <c:dPt>
            <c:idx val="18"/>
            <c:bubble3D val="0"/>
            <c:spPr>
              <a:solidFill>
                <a:schemeClr val="accent1">
                  <a:lumMod val="80000"/>
                </a:schemeClr>
              </a:solidFill>
              <a:ln w="19050">
                <a:solidFill>
                  <a:schemeClr val="lt1"/>
                </a:solidFill>
              </a:ln>
              <a:effectLst/>
            </c:spPr>
            <c:extLst>
              <c:ext xmlns:c16="http://schemas.microsoft.com/office/drawing/2014/chart" uri="{C3380CC4-5D6E-409C-BE32-E72D297353CC}">
                <c16:uniqueId val="{00000002-E201-4434-A954-8BA34F794FCA}"/>
              </c:ext>
            </c:extLst>
          </c:dPt>
          <c:dPt>
            <c:idx val="19"/>
            <c:bubble3D val="0"/>
            <c:spPr>
              <a:solidFill>
                <a:schemeClr val="accent2">
                  <a:lumMod val="80000"/>
                </a:schemeClr>
              </a:solidFill>
              <a:ln w="19050">
                <a:solidFill>
                  <a:schemeClr val="lt1"/>
                </a:solidFill>
              </a:ln>
              <a:effectLst/>
            </c:spPr>
            <c:extLst>
              <c:ext xmlns:c16="http://schemas.microsoft.com/office/drawing/2014/chart" uri="{C3380CC4-5D6E-409C-BE32-E72D297353CC}">
                <c16:uniqueId val="{00000001-E201-4434-A954-8BA34F794FCA}"/>
              </c:ext>
            </c:extLst>
          </c:dPt>
          <c:dLbls>
            <c:dLbl>
              <c:idx val="18"/>
              <c:layout>
                <c:manualLayout>
                  <c:x val="0.2133836013153618"/>
                  <c:y val="-4.845664121953739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201-4434-A954-8BA34F794FCA}"/>
                </c:ext>
              </c:extLst>
            </c:dLbl>
            <c:dLbl>
              <c:idx val="19"/>
              <c:layout>
                <c:manualLayout>
                  <c:x val="0.23423384274808703"/>
                  <c:y val="2.7457677882734684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201-4434-A954-8BA34F794FCA}"/>
                </c:ext>
              </c:extLst>
            </c:dLbl>
            <c:spPr>
              <a:solidFill>
                <a:srgbClr val="FFC000"/>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Sheet1!$A$2:$A$21</c:f>
              <c:strCache>
                <c:ptCount val="20"/>
                <c:pt idx="0">
                  <c:v>RT15</c:v>
                </c:pt>
                <c:pt idx="1">
                  <c:v>RT57</c:v>
                </c:pt>
                <c:pt idx="2">
                  <c:v>RT5</c:v>
                </c:pt>
                <c:pt idx="3">
                  <c:v>RT3</c:v>
                </c:pt>
                <c:pt idx="4">
                  <c:v>RT46</c:v>
                </c:pt>
                <c:pt idx="5">
                  <c:v>RT70</c:v>
                </c:pt>
                <c:pt idx="6">
                  <c:v>RT8</c:v>
                </c:pt>
                <c:pt idx="7">
                  <c:v>RT27</c:v>
                </c:pt>
                <c:pt idx="8">
                  <c:v>RT50</c:v>
                </c:pt>
                <c:pt idx="9">
                  <c:v>RT74</c:v>
                </c:pt>
                <c:pt idx="10">
                  <c:v>RT44</c:v>
                </c:pt>
                <c:pt idx="11">
                  <c:v>RT69</c:v>
                </c:pt>
                <c:pt idx="12">
                  <c:v>RT59</c:v>
                </c:pt>
                <c:pt idx="13">
                  <c:v>RT64</c:v>
                </c:pt>
                <c:pt idx="14">
                  <c:v>RT14</c:v>
                </c:pt>
                <c:pt idx="15">
                  <c:v>RT275</c:v>
                </c:pt>
                <c:pt idx="16">
                  <c:v>RT32</c:v>
                </c:pt>
                <c:pt idx="17">
                  <c:v>RT51</c:v>
                </c:pt>
                <c:pt idx="18">
                  <c:v>RT233</c:v>
                </c:pt>
                <c:pt idx="19">
                  <c:v>RT287</c:v>
                </c:pt>
              </c:strCache>
            </c:strRef>
          </c:cat>
          <c:val>
            <c:numRef>
              <c:f>Sheet1!$B$2:$B$21</c:f>
              <c:numCache>
                <c:formatCode>General</c:formatCode>
                <c:ptCount val="20"/>
                <c:pt idx="0">
                  <c:v>399</c:v>
                </c:pt>
                <c:pt idx="1">
                  <c:v>329</c:v>
                </c:pt>
                <c:pt idx="2">
                  <c:v>191</c:v>
                </c:pt>
                <c:pt idx="3">
                  <c:v>119</c:v>
                </c:pt>
                <c:pt idx="4">
                  <c:v>95</c:v>
                </c:pt>
                <c:pt idx="5">
                  <c:v>67</c:v>
                </c:pt>
                <c:pt idx="6">
                  <c:v>60</c:v>
                </c:pt>
                <c:pt idx="7">
                  <c:v>53</c:v>
                </c:pt>
                <c:pt idx="8">
                  <c:v>42</c:v>
                </c:pt>
                <c:pt idx="9">
                  <c:v>29</c:v>
                </c:pt>
                <c:pt idx="10">
                  <c:v>26</c:v>
                </c:pt>
                <c:pt idx="11">
                  <c:v>24</c:v>
                </c:pt>
                <c:pt idx="12">
                  <c:v>23</c:v>
                </c:pt>
                <c:pt idx="13">
                  <c:v>23</c:v>
                </c:pt>
                <c:pt idx="14">
                  <c:v>18</c:v>
                </c:pt>
                <c:pt idx="15">
                  <c:v>16</c:v>
                </c:pt>
                <c:pt idx="16">
                  <c:v>15</c:v>
                </c:pt>
                <c:pt idx="17">
                  <c:v>15</c:v>
                </c:pt>
                <c:pt idx="18">
                  <c:v>15</c:v>
                </c:pt>
                <c:pt idx="19">
                  <c:v>15</c:v>
                </c:pt>
              </c:numCache>
            </c:numRef>
          </c:val>
          <c:extLst>
            <c:ext xmlns:c16="http://schemas.microsoft.com/office/drawing/2014/chart" uri="{C3380CC4-5D6E-409C-BE32-E72D297353CC}">
              <c16:uniqueId val="{00000000-E201-4434-A954-8BA34F794FCA}"/>
            </c:ext>
          </c:extLst>
        </c:ser>
        <c:dLbls>
          <c:showLegendKey val="0"/>
          <c:showVal val="0"/>
          <c:showCatName val="0"/>
          <c:showSerName val="0"/>
          <c:showPercent val="0"/>
          <c:showBubbleSize val="0"/>
          <c:showLeaderLines val="1"/>
        </c:dLbls>
        <c:firstSliceAng val="0"/>
      </c:pieChart>
      <c:spPr>
        <a:noFill/>
        <a:ln>
          <a:noFill/>
        </a:ln>
        <a:effectLst/>
      </c:spPr>
    </c:plotArea>
    <c:legend>
      <c:legendPos val="l"/>
      <c:layout>
        <c:manualLayout>
          <c:xMode val="edge"/>
          <c:yMode val="edge"/>
          <c:x val="8.9252510226850122E-3"/>
          <c:y val="9.0083501374543212E-2"/>
          <c:w val="7.3899907175046783E-2"/>
          <c:h val="0.856000056417044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RT#2</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RT15</c:v>
                </c:pt>
                <c:pt idx="1">
                  <c:v>RT58</c:v>
                </c:pt>
                <c:pt idx="2">
                  <c:v>RT62</c:v>
                </c:pt>
                <c:pt idx="3">
                  <c:v>RT68</c:v>
                </c:pt>
                <c:pt idx="4">
                  <c:v>RT57</c:v>
                </c:pt>
                <c:pt idx="5">
                  <c:v>RT5</c:v>
                </c:pt>
                <c:pt idx="6">
                  <c:v>RT3</c:v>
                </c:pt>
                <c:pt idx="7">
                  <c:v>RT46</c:v>
                </c:pt>
                <c:pt idx="8">
                  <c:v>RT8</c:v>
                </c:pt>
                <c:pt idx="9">
                  <c:v>RT70</c:v>
                </c:pt>
                <c:pt idx="10">
                  <c:v>RT50</c:v>
                </c:pt>
                <c:pt idx="11">
                  <c:v>RT74</c:v>
                </c:pt>
                <c:pt idx="12">
                  <c:v>RT27</c:v>
                </c:pt>
                <c:pt idx="13">
                  <c:v>RT59</c:v>
                </c:pt>
                <c:pt idx="14">
                  <c:v>RT64</c:v>
                </c:pt>
                <c:pt idx="15">
                  <c:v>RT275</c:v>
                </c:pt>
                <c:pt idx="16">
                  <c:v>RT233</c:v>
                </c:pt>
                <c:pt idx="17">
                  <c:v>RT274</c:v>
                </c:pt>
                <c:pt idx="18">
                  <c:v>RT14</c:v>
                </c:pt>
                <c:pt idx="19">
                  <c:v>RT32</c:v>
                </c:pt>
              </c:strCache>
            </c:strRef>
          </c:cat>
          <c:val>
            <c:numRef>
              <c:f>Sheet1!$B$2:$B$21</c:f>
              <c:numCache>
                <c:formatCode>General</c:formatCode>
                <c:ptCount val="20"/>
                <c:pt idx="0">
                  <c:v>108</c:v>
                </c:pt>
                <c:pt idx="1">
                  <c:v>104</c:v>
                </c:pt>
                <c:pt idx="2">
                  <c:v>104</c:v>
                </c:pt>
                <c:pt idx="3">
                  <c:v>104</c:v>
                </c:pt>
                <c:pt idx="4">
                  <c:v>70</c:v>
                </c:pt>
                <c:pt idx="5">
                  <c:v>52</c:v>
                </c:pt>
                <c:pt idx="6">
                  <c:v>50</c:v>
                </c:pt>
                <c:pt idx="7">
                  <c:v>48</c:v>
                </c:pt>
                <c:pt idx="8">
                  <c:v>33</c:v>
                </c:pt>
                <c:pt idx="9">
                  <c:v>31</c:v>
                </c:pt>
                <c:pt idx="10">
                  <c:v>29</c:v>
                </c:pt>
                <c:pt idx="11">
                  <c:v>21</c:v>
                </c:pt>
                <c:pt idx="12">
                  <c:v>17</c:v>
                </c:pt>
                <c:pt idx="13">
                  <c:v>15</c:v>
                </c:pt>
                <c:pt idx="14">
                  <c:v>15</c:v>
                </c:pt>
                <c:pt idx="15">
                  <c:v>14</c:v>
                </c:pt>
                <c:pt idx="16">
                  <c:v>12</c:v>
                </c:pt>
                <c:pt idx="17">
                  <c:v>12</c:v>
                </c:pt>
                <c:pt idx="18">
                  <c:v>11</c:v>
                </c:pt>
                <c:pt idx="19">
                  <c:v>11</c:v>
                </c:pt>
              </c:numCache>
            </c:numRef>
          </c:val>
          <c:extLst>
            <c:ext xmlns:c16="http://schemas.microsoft.com/office/drawing/2014/chart" uri="{C3380CC4-5D6E-409C-BE32-E72D297353CC}">
              <c16:uniqueId val="{00000000-0D0D-4AA5-8CB4-1EC50883CD5D}"/>
            </c:ext>
          </c:extLst>
        </c:ser>
        <c:dLbls>
          <c:dLblPos val="outEnd"/>
          <c:showLegendKey val="0"/>
          <c:showVal val="1"/>
          <c:showCatName val="0"/>
          <c:showSerName val="0"/>
          <c:showPercent val="0"/>
          <c:showBubbleSize val="0"/>
        </c:dLbls>
        <c:gapWidth val="219"/>
        <c:overlap val="-27"/>
        <c:axId val="1429503968"/>
        <c:axId val="1429507712"/>
      </c:barChart>
      <c:catAx>
        <c:axId val="1429503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29507712"/>
        <c:crosses val="autoZero"/>
        <c:auto val="1"/>
        <c:lblAlgn val="ctr"/>
        <c:lblOffset val="100"/>
        <c:noMultiLvlLbl val="0"/>
      </c:catAx>
      <c:valAx>
        <c:axId val="14295077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ZA" dirty="0"/>
                  <a:t>Number</a:t>
                </a:r>
                <a:r>
                  <a:rPr lang="en-ZA" baseline="0" dirty="0"/>
                  <a:t> of Provincial departments </a:t>
                </a:r>
                <a:endParaRPr lang="en-ZA"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295039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RT#</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RT9</c:v>
                </c:pt>
                <c:pt idx="1">
                  <c:v>RT51</c:v>
                </c:pt>
                <c:pt idx="2">
                  <c:v>RT75</c:v>
                </c:pt>
                <c:pt idx="3">
                  <c:v>RT76</c:v>
                </c:pt>
                <c:pt idx="4">
                  <c:v>RT6</c:v>
                </c:pt>
                <c:pt idx="5">
                  <c:v>RT41</c:v>
                </c:pt>
                <c:pt idx="6">
                  <c:v>RT72</c:v>
                </c:pt>
                <c:pt idx="7">
                  <c:v>RT253</c:v>
                </c:pt>
                <c:pt idx="8">
                  <c:v>RT287</c:v>
                </c:pt>
                <c:pt idx="9">
                  <c:v>RT296</c:v>
                </c:pt>
                <c:pt idx="10">
                  <c:v>RT298</c:v>
                </c:pt>
                <c:pt idx="11">
                  <c:v>RT4</c:v>
                </c:pt>
                <c:pt idx="12">
                  <c:v>RT10</c:v>
                </c:pt>
                <c:pt idx="13">
                  <c:v>RT12</c:v>
                </c:pt>
                <c:pt idx="14">
                  <c:v>RT21</c:v>
                </c:pt>
                <c:pt idx="15">
                  <c:v>RT24</c:v>
                </c:pt>
                <c:pt idx="16">
                  <c:v>RT35</c:v>
                </c:pt>
                <c:pt idx="17">
                  <c:v>RT54</c:v>
                </c:pt>
                <c:pt idx="18">
                  <c:v>RT69</c:v>
                </c:pt>
                <c:pt idx="19">
                  <c:v>RT252</c:v>
                </c:pt>
              </c:strCache>
            </c:strRef>
          </c:cat>
          <c:val>
            <c:numRef>
              <c:f>Sheet1!$B$2:$B$21</c:f>
              <c:numCache>
                <c:formatCode>General</c:formatCode>
                <c:ptCount val="20"/>
                <c:pt idx="0">
                  <c:v>10</c:v>
                </c:pt>
                <c:pt idx="1">
                  <c:v>10</c:v>
                </c:pt>
                <c:pt idx="2">
                  <c:v>10</c:v>
                </c:pt>
                <c:pt idx="3">
                  <c:v>10</c:v>
                </c:pt>
                <c:pt idx="4">
                  <c:v>9</c:v>
                </c:pt>
                <c:pt idx="5">
                  <c:v>9</c:v>
                </c:pt>
                <c:pt idx="6">
                  <c:v>9</c:v>
                </c:pt>
                <c:pt idx="7">
                  <c:v>9</c:v>
                </c:pt>
                <c:pt idx="8">
                  <c:v>9</c:v>
                </c:pt>
                <c:pt idx="9">
                  <c:v>9</c:v>
                </c:pt>
                <c:pt idx="10">
                  <c:v>9</c:v>
                </c:pt>
                <c:pt idx="11">
                  <c:v>8</c:v>
                </c:pt>
                <c:pt idx="12">
                  <c:v>8</c:v>
                </c:pt>
                <c:pt idx="13">
                  <c:v>8</c:v>
                </c:pt>
                <c:pt idx="14">
                  <c:v>8</c:v>
                </c:pt>
                <c:pt idx="15">
                  <c:v>8</c:v>
                </c:pt>
                <c:pt idx="16">
                  <c:v>8</c:v>
                </c:pt>
                <c:pt idx="17">
                  <c:v>8</c:v>
                </c:pt>
                <c:pt idx="18">
                  <c:v>8</c:v>
                </c:pt>
                <c:pt idx="19">
                  <c:v>8</c:v>
                </c:pt>
              </c:numCache>
            </c:numRef>
          </c:val>
          <c:extLst>
            <c:ext xmlns:c16="http://schemas.microsoft.com/office/drawing/2014/chart" uri="{C3380CC4-5D6E-409C-BE32-E72D297353CC}">
              <c16:uniqueId val="{00000000-DD98-4191-9440-663262FC0F86}"/>
            </c:ext>
          </c:extLst>
        </c:ser>
        <c:dLbls>
          <c:showLegendKey val="0"/>
          <c:showVal val="0"/>
          <c:showCatName val="0"/>
          <c:showSerName val="0"/>
          <c:showPercent val="0"/>
          <c:showBubbleSize val="0"/>
        </c:dLbls>
        <c:gapWidth val="219"/>
        <c:overlap val="-27"/>
        <c:axId val="1502894576"/>
        <c:axId val="1502897072"/>
      </c:barChart>
      <c:catAx>
        <c:axId val="1502894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02897072"/>
        <c:crosses val="autoZero"/>
        <c:auto val="1"/>
        <c:lblAlgn val="ctr"/>
        <c:lblOffset val="100"/>
        <c:noMultiLvlLbl val="0"/>
      </c:catAx>
      <c:valAx>
        <c:axId val="15028970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330" b="0" i="0" u="none" strike="noStrike" kern="1200" baseline="0">
                    <a:solidFill>
                      <a:prstClr val="black">
                        <a:lumMod val="65000"/>
                        <a:lumOff val="35000"/>
                      </a:prstClr>
                    </a:solidFill>
                    <a:latin typeface="+mn-lt"/>
                    <a:ea typeface="+mn-ea"/>
                    <a:cs typeface="+mn-cs"/>
                  </a:defRPr>
                </a:pPr>
                <a:r>
                  <a:rPr lang="en-ZA" sz="1330" b="0" i="0" baseline="0" dirty="0">
                    <a:effectLst/>
                  </a:rPr>
                  <a:t>Number of Provincial departments </a:t>
                </a:r>
                <a:endParaRPr lang="en-ZA" dirty="0"/>
              </a:p>
            </c:rich>
          </c:tx>
          <c:layout>
            <c:manualLayout>
              <c:xMode val="edge"/>
              <c:yMode val="edge"/>
              <c:x val="1.9338043882484196E-2"/>
              <c:y val="0.24804749319573105"/>
            </c:manualLayout>
          </c:layout>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330" b="0" i="0" u="none" strike="noStrike" kern="1200" baseline="0">
                  <a:solidFill>
                    <a:prstClr val="black">
                      <a:lumMod val="65000"/>
                      <a:lumOff val="35000"/>
                    </a:prst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028945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RT#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RT284</c:v>
                </c:pt>
                <c:pt idx="1">
                  <c:v>RT13</c:v>
                </c:pt>
                <c:pt idx="2">
                  <c:v>RT42</c:v>
                </c:pt>
                <c:pt idx="3">
                  <c:v>RT55</c:v>
                </c:pt>
                <c:pt idx="4">
                  <c:v>RT2</c:v>
                </c:pt>
                <c:pt idx="5">
                  <c:v>RT40</c:v>
                </c:pt>
                <c:pt idx="6">
                  <c:v>RT302</c:v>
                </c:pt>
                <c:pt idx="7">
                  <c:v>RT28</c:v>
                </c:pt>
                <c:pt idx="8">
                  <c:v>RT31</c:v>
                </c:pt>
                <c:pt idx="9">
                  <c:v>RT44</c:v>
                </c:pt>
                <c:pt idx="10">
                  <c:v>RT61</c:v>
                </c:pt>
                <c:pt idx="11">
                  <c:v>RT286</c:v>
                </c:pt>
                <c:pt idx="12">
                  <c:v>RT23</c:v>
                </c:pt>
                <c:pt idx="13">
                  <c:v>RT11</c:v>
                </c:pt>
                <c:pt idx="14">
                  <c:v>RT60</c:v>
                </c:pt>
                <c:pt idx="15">
                  <c:v>RT26</c:v>
                </c:pt>
                <c:pt idx="16">
                  <c:v>RT7</c:v>
                </c:pt>
                <c:pt idx="17">
                  <c:v>RT17</c:v>
                </c:pt>
                <c:pt idx="18">
                  <c:v>RT45</c:v>
                </c:pt>
                <c:pt idx="19">
                  <c:v>RT47</c:v>
                </c:pt>
              </c:strCache>
            </c:strRef>
          </c:cat>
          <c:val>
            <c:numRef>
              <c:f>Sheet1!$B$2:$B$21</c:f>
              <c:numCache>
                <c:formatCode>General</c:formatCode>
                <c:ptCount val="20"/>
                <c:pt idx="0">
                  <c:v>8</c:v>
                </c:pt>
                <c:pt idx="1">
                  <c:v>7</c:v>
                </c:pt>
                <c:pt idx="2">
                  <c:v>7</c:v>
                </c:pt>
                <c:pt idx="3">
                  <c:v>7</c:v>
                </c:pt>
                <c:pt idx="4">
                  <c:v>6</c:v>
                </c:pt>
                <c:pt idx="5">
                  <c:v>6</c:v>
                </c:pt>
                <c:pt idx="6">
                  <c:v>6</c:v>
                </c:pt>
                <c:pt idx="7">
                  <c:v>5</c:v>
                </c:pt>
                <c:pt idx="8">
                  <c:v>5</c:v>
                </c:pt>
                <c:pt idx="9">
                  <c:v>5</c:v>
                </c:pt>
                <c:pt idx="10">
                  <c:v>5</c:v>
                </c:pt>
                <c:pt idx="11">
                  <c:v>5</c:v>
                </c:pt>
                <c:pt idx="12">
                  <c:v>4</c:v>
                </c:pt>
                <c:pt idx="13">
                  <c:v>3</c:v>
                </c:pt>
                <c:pt idx="14">
                  <c:v>3</c:v>
                </c:pt>
                <c:pt idx="15">
                  <c:v>2</c:v>
                </c:pt>
                <c:pt idx="16">
                  <c:v>1</c:v>
                </c:pt>
                <c:pt idx="17">
                  <c:v>1</c:v>
                </c:pt>
                <c:pt idx="18">
                  <c:v>0</c:v>
                </c:pt>
                <c:pt idx="19">
                  <c:v>0</c:v>
                </c:pt>
              </c:numCache>
            </c:numRef>
          </c:val>
          <c:extLst>
            <c:ext xmlns:c16="http://schemas.microsoft.com/office/drawing/2014/chart" uri="{C3380CC4-5D6E-409C-BE32-E72D297353CC}">
              <c16:uniqueId val="{00000000-B28E-4A75-999A-A05A5BED10FF}"/>
            </c:ext>
          </c:extLst>
        </c:ser>
        <c:dLbls>
          <c:showLegendKey val="0"/>
          <c:showVal val="0"/>
          <c:showCatName val="0"/>
          <c:showSerName val="0"/>
          <c:showPercent val="0"/>
          <c:showBubbleSize val="0"/>
        </c:dLbls>
        <c:gapWidth val="219"/>
        <c:overlap val="-27"/>
        <c:axId val="1634876672"/>
        <c:axId val="1634870848"/>
      </c:barChart>
      <c:catAx>
        <c:axId val="1634876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34870848"/>
        <c:crosses val="autoZero"/>
        <c:auto val="1"/>
        <c:lblAlgn val="ctr"/>
        <c:lblOffset val="100"/>
        <c:noMultiLvlLbl val="0"/>
      </c:catAx>
      <c:valAx>
        <c:axId val="16348708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ZA" dirty="0"/>
                  <a:t>Number</a:t>
                </a:r>
                <a:r>
                  <a:rPr lang="en-ZA" baseline="0" dirty="0"/>
                  <a:t> of Provincial departments</a:t>
                </a:r>
                <a:endParaRPr lang="en-ZA"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348766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Provincial Organs of state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489-41C4-ABAF-26FDC4126D8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489-41C4-ABAF-26FDC4126D8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489-41C4-ABAF-26FDC4126D8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2-B51B-4B16-835B-4F7929B5C271}"/>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2489-41C4-ABAF-26FDC4126D87}"/>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2489-41C4-ABAF-26FDC4126D87}"/>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2489-41C4-ABAF-26FDC4126D87}"/>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1-B51B-4B16-835B-4F7929B5C271}"/>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2489-41C4-ABAF-26FDC4126D87}"/>
              </c:ext>
            </c:extLst>
          </c:dPt>
          <c:dLbls>
            <c:dLbl>
              <c:idx val="3"/>
              <c:layout>
                <c:manualLayout>
                  <c:x val="-8.700292530373091E-2"/>
                  <c:y val="-1.1463653111503725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51B-4B16-835B-4F7929B5C271}"/>
                </c:ext>
              </c:extLst>
            </c:dLbl>
            <c:dLbl>
              <c:idx val="7"/>
              <c:layout>
                <c:manualLayout>
                  <c:x val="-4.0413524917789885E-2"/>
                  <c:y val="4.7834186986827863E-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51B-4B16-835B-4F7929B5C271}"/>
                </c:ext>
              </c:extLst>
            </c:dLbl>
            <c:spPr>
              <a:solidFill>
                <a:srgbClr val="FFC000"/>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Sheet1!$A$2:$A$10</c:f>
              <c:strCache>
                <c:ptCount val="9"/>
                <c:pt idx="0">
                  <c:v>Gauteng</c:v>
                </c:pt>
                <c:pt idx="1">
                  <c:v>Eastern Cape</c:v>
                </c:pt>
                <c:pt idx="2">
                  <c:v>Limpopo</c:v>
                </c:pt>
                <c:pt idx="3">
                  <c:v>KwaZulu-Natal</c:v>
                </c:pt>
                <c:pt idx="4">
                  <c:v>Mpumalanga</c:v>
                </c:pt>
                <c:pt idx="5">
                  <c:v>Free State</c:v>
                </c:pt>
                <c:pt idx="6">
                  <c:v>Western Cape</c:v>
                </c:pt>
                <c:pt idx="7">
                  <c:v>North West</c:v>
                </c:pt>
                <c:pt idx="8">
                  <c:v>Northern Cape</c:v>
                </c:pt>
              </c:strCache>
            </c:strRef>
          </c:cat>
          <c:val>
            <c:numRef>
              <c:f>Sheet1!$B$2:$B$10</c:f>
              <c:numCache>
                <c:formatCode>General</c:formatCode>
                <c:ptCount val="9"/>
                <c:pt idx="0">
                  <c:v>99</c:v>
                </c:pt>
                <c:pt idx="1">
                  <c:v>97</c:v>
                </c:pt>
                <c:pt idx="2">
                  <c:v>97</c:v>
                </c:pt>
                <c:pt idx="3">
                  <c:v>79</c:v>
                </c:pt>
                <c:pt idx="4">
                  <c:v>73</c:v>
                </c:pt>
                <c:pt idx="5">
                  <c:v>65</c:v>
                </c:pt>
                <c:pt idx="6">
                  <c:v>63</c:v>
                </c:pt>
                <c:pt idx="7">
                  <c:v>58</c:v>
                </c:pt>
                <c:pt idx="8">
                  <c:v>46</c:v>
                </c:pt>
              </c:numCache>
            </c:numRef>
          </c:val>
          <c:extLst>
            <c:ext xmlns:c16="http://schemas.microsoft.com/office/drawing/2014/chart" uri="{C3380CC4-5D6E-409C-BE32-E72D297353CC}">
              <c16:uniqueId val="{00000000-B51B-4B16-835B-4F7929B5C271}"/>
            </c:ext>
          </c:extLst>
        </c:ser>
        <c:dLbls>
          <c:showLegendKey val="0"/>
          <c:showVal val="0"/>
          <c:showCatName val="0"/>
          <c:showSerName val="0"/>
          <c:showPercent val="0"/>
          <c:showBubbleSize val="0"/>
          <c:showLeaderLines val="1"/>
        </c:dLbls>
        <c:firstSliceAng val="0"/>
      </c:pieChart>
      <c:spPr>
        <a:noFill/>
        <a:ln>
          <a:noFill/>
        </a:ln>
        <a:effectLst/>
      </c:spPr>
    </c:plotArea>
    <c:legend>
      <c:legendPos val="l"/>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b="1"/>
              <a:t>Top</a:t>
            </a:r>
            <a:r>
              <a:rPr lang="en-ZA" b="1" baseline="0"/>
              <a:t> 20 Applications Q3 -2022-2023</a:t>
            </a:r>
          </a:p>
          <a:p>
            <a:pPr>
              <a:defRPr/>
            </a:pPr>
            <a:r>
              <a:rPr lang="en-ZA" b="1" baseline="0"/>
              <a:t>PFMA SCM IN3 2021/2022</a:t>
            </a:r>
            <a:endParaRPr lang="en-ZA"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Lbls>
            <c:dLbl>
              <c:idx val="0"/>
              <c:tx>
                <c:rich>
                  <a:bodyPr rot="0" spcFirstLastPara="1" vertOverflow="ellipsis" horzOverflow="clip"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fld id="{233F4C71-50FF-44F2-A905-9A84A96C0106}" type="VALUE">
                      <a:rPr lang="en-US" sz="800"/>
                      <a:pPr>
                        <a:defRPr>
                          <a:solidFill>
                            <a:schemeClr val="tx1">
                              <a:lumMod val="75000"/>
                              <a:lumOff val="25000"/>
                            </a:schemeClr>
                          </a:solidFill>
                        </a:defRPr>
                      </a:pPr>
                      <a:t>[VALUE]</a:t>
                    </a:fld>
                    <a:endParaRPr lang="en-ZA"/>
                  </a:p>
                </c:rich>
              </c:tx>
              <c:spPr>
                <a:noFill/>
                <a:ln>
                  <a:noFill/>
                </a:ln>
                <a:effectLst/>
              </c:spPr>
              <c:txPr>
                <a:bodyPr rot="0" spcFirstLastPara="1" vertOverflow="ellipsis" horzOverflow="clip"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showDataLabelsRange val="0"/>
                </c:ext>
                <c:ext xmlns:c16="http://schemas.microsoft.com/office/drawing/2014/chart" uri="{C3380CC4-5D6E-409C-BE32-E72D297353CC}">
                  <c16:uniqueId val="{00000000-9549-4108-BBF9-9BEBABD05FD7}"/>
                </c:ext>
              </c:extLst>
            </c:dLbl>
            <c:dLbl>
              <c:idx val="1"/>
              <c:spPr>
                <a:noFill/>
                <a:ln>
                  <a:noFill/>
                </a:ln>
                <a:effectLst/>
              </c:spPr>
              <c:txPr>
                <a:bodyPr rot="0" spcFirstLastPara="1" vertOverflow="ellipsis" horzOverflow="clip"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1-9549-4108-BBF9-9BEBABD05FD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Graphs!$C$4:$C$23</c:f>
              <c:strCache>
                <c:ptCount val="20"/>
                <c:pt idx="0">
                  <c:v>AEMFC</c:v>
                </c:pt>
                <c:pt idx="1">
                  <c:v>Eskom</c:v>
                </c:pt>
                <c:pt idx="2">
                  <c:v>DMRE</c:v>
                </c:pt>
                <c:pt idx="3">
                  <c:v>DALRRD</c:v>
                </c:pt>
                <c:pt idx="4">
                  <c:v>SANRAL</c:v>
                </c:pt>
                <c:pt idx="5">
                  <c:v>SARS</c:v>
                </c:pt>
                <c:pt idx="6">
                  <c:v>Denel  </c:v>
                </c:pt>
                <c:pt idx="7">
                  <c:v>ACSA</c:v>
                </c:pt>
                <c:pt idx="8">
                  <c:v>DMV</c:v>
                </c:pt>
                <c:pt idx="9">
                  <c:v>CSIR</c:v>
                </c:pt>
                <c:pt idx="10">
                  <c:v>SAPO</c:v>
                </c:pt>
                <c:pt idx="11">
                  <c:v>FIC</c:v>
                </c:pt>
                <c:pt idx="12">
                  <c:v>GPW</c:v>
                </c:pt>
                <c:pt idx="13">
                  <c:v>Rand Water</c:v>
                </c:pt>
                <c:pt idx="14">
                  <c:v>SAWS</c:v>
                </c:pt>
                <c:pt idx="15">
                  <c:v>SA Tourism</c:v>
                </c:pt>
                <c:pt idx="16">
                  <c:v>PetroSA</c:v>
                </c:pt>
                <c:pt idx="17">
                  <c:v>DBE</c:v>
                </c:pt>
                <c:pt idx="18">
                  <c:v>SITA </c:v>
                </c:pt>
                <c:pt idx="19">
                  <c:v>DPWI</c:v>
                </c:pt>
              </c:strCache>
            </c:strRef>
          </c:cat>
          <c:val>
            <c:numRef>
              <c:f>Graphs!$D$4:$D$23</c:f>
              <c:numCache>
                <c:formatCode>_("R"* #,##0.00_);_("R"* \(#,##0.00\);_("R"* "-"??_);_(@_)</c:formatCode>
                <c:ptCount val="20"/>
                <c:pt idx="0">
                  <c:v>1017405000</c:v>
                </c:pt>
                <c:pt idx="1">
                  <c:v>761084991.70000005</c:v>
                </c:pt>
                <c:pt idx="2">
                  <c:v>177465916.11000001</c:v>
                </c:pt>
                <c:pt idx="3">
                  <c:v>136447765.81999999</c:v>
                </c:pt>
                <c:pt idx="4">
                  <c:v>121211566.13</c:v>
                </c:pt>
                <c:pt idx="5">
                  <c:v>85381620</c:v>
                </c:pt>
                <c:pt idx="6">
                  <c:v>57070517.129999995</c:v>
                </c:pt>
                <c:pt idx="7">
                  <c:v>38311333.719999999</c:v>
                </c:pt>
                <c:pt idx="8">
                  <c:v>37800000</c:v>
                </c:pt>
                <c:pt idx="9">
                  <c:v>29679086.219999999</c:v>
                </c:pt>
                <c:pt idx="10">
                  <c:v>26277637.899999999</c:v>
                </c:pt>
                <c:pt idx="11">
                  <c:v>26033207</c:v>
                </c:pt>
                <c:pt idx="12">
                  <c:v>17894298.769999996</c:v>
                </c:pt>
                <c:pt idx="13">
                  <c:v>16975127.210000001</c:v>
                </c:pt>
                <c:pt idx="14">
                  <c:v>16641491.379999999</c:v>
                </c:pt>
                <c:pt idx="15">
                  <c:v>10618406</c:v>
                </c:pt>
                <c:pt idx="16">
                  <c:v>10533251.35</c:v>
                </c:pt>
                <c:pt idx="17">
                  <c:v>10000000</c:v>
                </c:pt>
                <c:pt idx="18">
                  <c:v>9931229</c:v>
                </c:pt>
                <c:pt idx="19">
                  <c:v>9170399</c:v>
                </c:pt>
              </c:numCache>
            </c:numRef>
          </c:val>
          <c:extLst>
            <c:ext xmlns:c16="http://schemas.microsoft.com/office/drawing/2014/chart" uri="{C3380CC4-5D6E-409C-BE32-E72D297353CC}">
              <c16:uniqueId val="{00000002-9549-4108-BBF9-9BEBABD05FD7}"/>
            </c:ext>
          </c:extLst>
        </c:ser>
        <c:dLbls>
          <c:dLblPos val="outEnd"/>
          <c:showLegendKey val="0"/>
          <c:showVal val="1"/>
          <c:showCatName val="0"/>
          <c:showSerName val="0"/>
          <c:showPercent val="0"/>
          <c:showBubbleSize val="0"/>
        </c:dLbls>
        <c:gapWidth val="182"/>
        <c:axId val="1747100031"/>
        <c:axId val="1747097119"/>
      </c:barChart>
      <c:catAx>
        <c:axId val="174710003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47097119"/>
        <c:crosses val="autoZero"/>
        <c:auto val="1"/>
        <c:lblAlgn val="ctr"/>
        <c:lblOffset val="100"/>
        <c:noMultiLvlLbl val="0"/>
      </c:catAx>
      <c:valAx>
        <c:axId val="1747097119"/>
        <c:scaling>
          <c:orientation val="minMax"/>
        </c:scaling>
        <c:delete val="0"/>
        <c:axPos val="b"/>
        <c:majorGridlines>
          <c:spPr>
            <a:ln w="9525" cap="flat" cmpd="sng" algn="ctr">
              <a:solidFill>
                <a:schemeClr val="tx1">
                  <a:lumMod val="15000"/>
                  <a:lumOff val="85000"/>
                </a:schemeClr>
              </a:solidFill>
              <a:round/>
            </a:ln>
            <a:effectLst/>
          </c:spPr>
        </c:majorGridlines>
        <c:numFmt formatCode="_(&quot;R&quot;* #,##0_);_(&quot;R&quot;* \(#,##0\);_(&quot;R&quot;* &quot;-&quot;_);_(@_)" sourceLinked="0"/>
        <c:majorTickMark val="none"/>
        <c:minorTickMark val="none"/>
        <c:tickLblPos val="nextTo"/>
        <c:spPr>
          <a:noFill/>
          <a:ln>
            <a:noFill/>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471000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4472C4"/>
      </a:solid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C7E039C-83F2-E147-9F2D-75C6A621E4DA}" type="datetimeFigureOut">
              <a:rPr lang="en-US" smtClean="0"/>
              <a:t>2/10/2023</a:t>
            </a:fld>
            <a:endParaRPr lang="en-US"/>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EE0E784-2655-D944-8273-D13A0E562E37}" type="slidenum">
              <a:rPr lang="en-US" smtClean="0"/>
              <a:t>‹#›</a:t>
            </a:fld>
            <a:endParaRPr lang="en-US"/>
          </a:p>
        </p:txBody>
      </p:sp>
    </p:spTree>
    <p:extLst>
      <p:ext uri="{BB962C8B-B14F-4D97-AF65-F5344CB8AC3E}">
        <p14:creationId xmlns:p14="http://schemas.microsoft.com/office/powerpoint/2010/main" val="628883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E0E784-2655-D944-8273-D13A0E562E37}" type="slidenum">
              <a:rPr lang="en-US" smtClean="0"/>
              <a:t>1</a:t>
            </a:fld>
            <a:endParaRPr lang="en-US"/>
          </a:p>
        </p:txBody>
      </p:sp>
    </p:spTree>
    <p:extLst>
      <p:ext uri="{BB962C8B-B14F-4D97-AF65-F5344CB8AC3E}">
        <p14:creationId xmlns:p14="http://schemas.microsoft.com/office/powerpoint/2010/main" val="2988256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E0E784-2655-D944-8273-D13A0E562E37}" type="slidenum">
              <a:rPr lang="en-US" smtClean="0"/>
              <a:t>2</a:t>
            </a:fld>
            <a:endParaRPr lang="en-US"/>
          </a:p>
        </p:txBody>
      </p:sp>
    </p:spTree>
    <p:extLst>
      <p:ext uri="{BB962C8B-B14F-4D97-AF65-F5344CB8AC3E}">
        <p14:creationId xmlns:p14="http://schemas.microsoft.com/office/powerpoint/2010/main" val="1880260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E0E784-2655-D944-8273-D13A0E562E37}" type="slidenum">
              <a:rPr lang="en-US" smtClean="0"/>
              <a:t>22</a:t>
            </a:fld>
            <a:endParaRPr lang="en-US"/>
          </a:p>
        </p:txBody>
      </p:sp>
    </p:spTree>
    <p:extLst>
      <p:ext uri="{BB962C8B-B14F-4D97-AF65-F5344CB8AC3E}">
        <p14:creationId xmlns:p14="http://schemas.microsoft.com/office/powerpoint/2010/main" val="1880260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E0E784-2655-D944-8273-D13A0E562E37}" type="slidenum">
              <a:rPr lang="en-US" smtClean="0"/>
              <a:t>35</a:t>
            </a:fld>
            <a:endParaRPr lang="en-US"/>
          </a:p>
        </p:txBody>
      </p:sp>
    </p:spTree>
    <p:extLst>
      <p:ext uri="{BB962C8B-B14F-4D97-AF65-F5344CB8AC3E}">
        <p14:creationId xmlns:p14="http://schemas.microsoft.com/office/powerpoint/2010/main" val="1880260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18C01262-3856-472B-85B7-475F0B9E19F9}"/>
              </a:ext>
            </a:extLst>
          </p:cNvPr>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2944865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6918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18C01262-3856-472B-85B7-475F0B9E19F9}"/>
              </a:ext>
            </a:extLst>
          </p:cNvPr>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2614980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1297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C9529CAC-8DBF-422D-8ED1-87D8DE49F0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D8F92B0A-9EB3-4DA9-9FAF-9CE1925CA852}" type="slidenum">
              <a:rPr lang="en-US" altLang="en-US" sz="1200"/>
              <a:pPr/>
              <a:t>68</a:t>
            </a:fld>
            <a:endParaRPr lang="en-US" altLang="en-US" sz="1200"/>
          </a:p>
        </p:txBody>
      </p:sp>
      <p:sp>
        <p:nvSpPr>
          <p:cNvPr id="50179" name="Rectangle 2">
            <a:extLst>
              <a:ext uri="{FF2B5EF4-FFF2-40B4-BE49-F238E27FC236}">
                <a16:creationId xmlns:a16="http://schemas.microsoft.com/office/drawing/2014/main" id="{21515E76-C6CA-49FE-B691-8566213724C1}"/>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1F23A8E4-1085-4E96-8994-AE013076A4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2000" dirty="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9FB59C04-44A4-CF4D-BCCF-91B0EC4D587F}" type="datetime1">
              <a:rPr lang="en-ZA" smtClean="0"/>
              <a:t>2023/02/10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931FB4-306C-B14F-9DF4-0FD9AB22B8E7}" type="datetime1">
              <a:rPr lang="en-ZA" smtClean="0"/>
              <a:t>2023/02/10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189B79-E675-C345-883A-F23F764B154F}" type="datetime1">
              <a:rPr lang="en-ZA" smtClean="0"/>
              <a:t>2023/02/10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288099" y="620038"/>
            <a:ext cx="8536487" cy="945715"/>
          </a:xfrm>
        </p:spPr>
        <p:txBody>
          <a:bodyPr>
            <a:normAutofit/>
          </a:bodyPr>
          <a:lstStyle>
            <a:lvl1pPr>
              <a:lnSpc>
                <a:spcPts val="3000"/>
              </a:lnSpc>
              <a:defRPr sz="3500" b="1"/>
            </a:lvl1pPr>
          </a:lstStyle>
          <a:p>
            <a:r>
              <a:rPr lang="en-US" dirty="0"/>
              <a:t>HEADING GOES HERE NATIONAL TREASURY NATIONAL HEADINGGOES HERE NATIONAL</a:t>
            </a:r>
          </a:p>
        </p:txBody>
      </p:sp>
      <p:sp>
        <p:nvSpPr>
          <p:cNvPr id="3" name="Content Placeholder 2"/>
          <p:cNvSpPr>
            <a:spLocks noGrp="1"/>
          </p:cNvSpPr>
          <p:nvPr>
            <p:ph idx="1"/>
          </p:nvPr>
        </p:nvSpPr>
        <p:spPr>
          <a:xfrm>
            <a:off x="288099" y="1825624"/>
            <a:ext cx="8536487" cy="482166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txBox="1">
            <a:spLocks/>
          </p:cNvSpPr>
          <p:nvPr userDrawn="1"/>
        </p:nvSpPr>
        <p:spPr>
          <a:xfrm>
            <a:off x="8321841" y="0"/>
            <a:ext cx="405063" cy="409074"/>
          </a:xfrm>
          <a:prstGeom prst="rect">
            <a:avLst/>
          </a:prstGeom>
        </p:spPr>
        <p:txBody>
          <a:bodyPr vert="horz" lIns="91440" tIns="45720" rIns="91440" bIns="45720" rtlCol="0" anchor="ctr" anchorCtr="1"/>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CF6FBCE-0EFB-9341-AF14-772DDDB8FE9A}" type="slidenum">
              <a:rPr lang="en-US" sz="1400" b="1" smtClean="0">
                <a:solidFill>
                  <a:schemeClr val="tx1">
                    <a:lumMod val="95000"/>
                    <a:lumOff val="5000"/>
                  </a:schemeClr>
                </a:solidFill>
              </a:rPr>
              <a:pPr/>
              <a:t>‹#›</a:t>
            </a:fld>
            <a:endParaRPr lang="en-US" sz="1400" b="1" dirty="0">
              <a:solidFill>
                <a:schemeClr val="tx1">
                  <a:lumMod val="95000"/>
                  <a:lumOff val="5000"/>
                </a:scheme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06901-97E9-EC48-853A-C1E7E6BC4AA2}" type="datetime1">
              <a:rPr lang="en-ZA" smtClean="0"/>
              <a:t>2023/02/10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6AFC8E3-AC9B-484F-A89A-11D48F91BD50}" type="datetime1">
              <a:rPr lang="en-ZA" smtClean="0"/>
              <a:t>2023/02/10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8273CD7-1148-2F44-B63B-DE7490027093}" type="datetime1">
              <a:rPr lang="en-ZA" smtClean="0"/>
              <a:t>2023/02/10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D0C203-3373-6B42-997B-6A5702094014}" type="datetime1">
              <a:rPr lang="en-ZA" smtClean="0"/>
              <a:t>2023/02/10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5419AA-2EEB-AD4B-BFF7-1B911BDF0757}" type="datetime1">
              <a:rPr lang="en-ZA" smtClean="0"/>
              <a:t>2023/02/10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2B59161-6F42-1849-8689-A2198D8BC5D0}" type="datetime1">
              <a:rPr lang="en-ZA" smtClean="0"/>
              <a:t>2023/02/10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4A3A3FC-878C-8F47-B106-AE211DEC66D8}" type="datetime1">
              <a:rPr lang="en-ZA" smtClean="0"/>
              <a:t>2023/02/10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C71792E-29FB-8649-BB25-70B41D2B30B2}" type="datetime1">
              <a:rPr lang="en-ZA" smtClean="0"/>
              <a:t>2023/02/10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CF6FBCE-0EFB-9341-AF14-772DDDB8FE9A}" type="slidenum">
              <a:rPr lang="en-US" smtClean="0"/>
              <a:t>‹#›</a:t>
            </a:fld>
            <a:endParaRPr lang="en-US"/>
          </a:p>
        </p:txBody>
      </p:sp>
    </p:spTree>
    <p:extLst>
      <p:ext uri="{BB962C8B-B14F-4D97-AF65-F5344CB8AC3E}">
        <p14:creationId xmlns:p14="http://schemas.microsoft.com/office/powerpoint/2010/main" val="702176583"/>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treasury.gov.za/divisions/ocpo/ostb/contracts/default.aspx"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treasury.gov.za/divisions/ocpo/ostb/contracts/Transversal%20Contracting%20Contact%20List%20November%202021.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hart" Target="../charts/chart9.xml"/><Relationship Id="rId1" Type="http://schemas.openxmlformats.org/officeDocument/2006/relationships/slideLayout" Target="../slideLayouts/slideLayout5.xml"/><Relationship Id="rId4" Type="http://schemas.openxmlformats.org/officeDocument/2006/relationships/chart" Target="../charts/chart1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chart" Target="../charts/chart1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app.powerbi.com/groups/me/reports/afe555c8-07a8-4e9a-a7ea-721148c17c18/?pbi_source=PowerPoint"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app.powerbi.com/groups/me/reports/afe555c8-07a8-4e9a-a7ea-721148c17c18/?pbi_source=PowerPoint"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app.powerbi.com/groups/me/reports/afe555c8-07a8-4e9a-a7ea-721148c17c18/?pbi_source=PowerPoint"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app.powerbi.com/groups/me/reports/afe555c8-07a8-4e9a-a7ea-721148c17c18/?pbi_source=PowerPoint"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app.powerbi.com/groups/me/reports/afe555c8-07a8-4e9a-a7ea-721148c17c18/?pbi_source=PowerPoint"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app.powerbi.com/groups/me/reports/afe555c8-07a8-4e9a-a7ea-721148c17c18/?pbi_source=PowerPoint"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rcRect/>
          <a:stretch/>
        </p:blipFill>
        <p:spPr>
          <a:xfrm>
            <a:off x="9263" y="0"/>
            <a:ext cx="9125474" cy="6858000"/>
          </a:xfrm>
          <a:prstGeom prst="rect">
            <a:avLst/>
          </a:prstGeom>
        </p:spPr>
      </p:pic>
      <p:sp>
        <p:nvSpPr>
          <p:cNvPr id="3" name="Subtitle 2"/>
          <p:cNvSpPr>
            <a:spLocks noGrp="1"/>
          </p:cNvSpPr>
          <p:nvPr>
            <p:ph type="subTitle" idx="1"/>
          </p:nvPr>
        </p:nvSpPr>
        <p:spPr>
          <a:xfrm>
            <a:off x="1249471" y="2842800"/>
            <a:ext cx="4503260" cy="1088648"/>
          </a:xfrm>
        </p:spPr>
        <p:txBody>
          <a:bodyPr>
            <a:normAutofit lnSpcReduction="10000"/>
          </a:bodyPr>
          <a:lstStyle/>
          <a:p>
            <a:pPr algn="r">
              <a:tabLst>
                <a:tab pos="1193800" algn="l"/>
              </a:tabLst>
            </a:pPr>
            <a:r>
              <a:rPr lang="en-US" sz="2200" dirty="0">
                <a:solidFill>
                  <a:schemeClr val="bg1"/>
                </a:solidFill>
              </a:rPr>
              <a:t>Update on the Q3 Deviations and Contract Modifications Reports</a:t>
            </a:r>
          </a:p>
          <a:p>
            <a:pPr algn="r">
              <a:tabLst>
                <a:tab pos="1193800" algn="l"/>
              </a:tabLst>
            </a:pPr>
            <a:r>
              <a:rPr lang="en-US" sz="2200" dirty="0">
                <a:solidFill>
                  <a:schemeClr val="bg1"/>
                </a:solidFill>
              </a:rPr>
              <a:t>2022/23 </a:t>
            </a:r>
          </a:p>
        </p:txBody>
      </p:sp>
      <p:sp>
        <p:nvSpPr>
          <p:cNvPr id="6" name="TextBox 5"/>
          <p:cNvSpPr txBox="1"/>
          <p:nvPr/>
        </p:nvSpPr>
        <p:spPr>
          <a:xfrm>
            <a:off x="6341165" y="1135366"/>
            <a:ext cx="2375452" cy="1393267"/>
          </a:xfrm>
          <a:prstGeom prst="rect">
            <a:avLst/>
          </a:prstGeom>
          <a:noFill/>
        </p:spPr>
        <p:txBody>
          <a:bodyPr wrap="square" rtlCol="0">
            <a:spAutoFit/>
          </a:bodyPr>
          <a:lstStyle/>
          <a:p>
            <a:pPr>
              <a:lnSpc>
                <a:spcPts val="1720"/>
              </a:lnSpc>
            </a:pPr>
            <a:r>
              <a:rPr lang="en-US" sz="1400" dirty="0">
                <a:solidFill>
                  <a:schemeClr val="bg1"/>
                </a:solidFill>
              </a:rPr>
              <a:t>PRESENTED BY:</a:t>
            </a:r>
          </a:p>
          <a:p>
            <a:pPr>
              <a:lnSpc>
                <a:spcPts val="1720"/>
              </a:lnSpc>
            </a:pPr>
            <a:endParaRPr lang="en-US" sz="1400" dirty="0">
              <a:solidFill>
                <a:schemeClr val="bg1"/>
              </a:solidFill>
            </a:endParaRPr>
          </a:p>
          <a:p>
            <a:pPr>
              <a:lnSpc>
                <a:spcPts val="1720"/>
              </a:lnSpc>
            </a:pPr>
            <a:r>
              <a:rPr lang="en-US" sz="1400" dirty="0">
                <a:solidFill>
                  <a:schemeClr val="bg1"/>
                </a:solidFill>
              </a:rPr>
              <a:t>MENDOE NTSWAHLANA</a:t>
            </a:r>
          </a:p>
          <a:p>
            <a:pPr>
              <a:lnSpc>
                <a:spcPts val="1720"/>
              </a:lnSpc>
            </a:pPr>
            <a:r>
              <a:rPr lang="en-US" sz="1400" b="1" dirty="0">
                <a:solidFill>
                  <a:schemeClr val="bg1"/>
                </a:solidFill>
              </a:rPr>
              <a:t>CHIEF PROUREMENT OFFICER</a:t>
            </a:r>
          </a:p>
          <a:p>
            <a:pPr>
              <a:lnSpc>
                <a:spcPts val="1720"/>
              </a:lnSpc>
            </a:pPr>
            <a:endParaRPr lang="en-US" sz="1400" b="1" dirty="0">
              <a:solidFill>
                <a:schemeClr val="bg1"/>
              </a:solidFill>
            </a:endParaRPr>
          </a:p>
          <a:p>
            <a:pPr>
              <a:lnSpc>
                <a:spcPts val="1720"/>
              </a:lnSpc>
            </a:pPr>
            <a:r>
              <a:rPr lang="en-US" sz="1400" b="1" dirty="0">
                <a:solidFill>
                  <a:schemeClr val="bg1"/>
                </a:solidFill>
              </a:rPr>
              <a:t>15 February 2023</a:t>
            </a:r>
          </a:p>
        </p:txBody>
      </p:sp>
      <p:sp>
        <p:nvSpPr>
          <p:cNvPr id="8" name="Title 1">
            <a:extLst>
              <a:ext uri="{FF2B5EF4-FFF2-40B4-BE49-F238E27FC236}">
                <a16:creationId xmlns:a16="http://schemas.microsoft.com/office/drawing/2014/main" id="{7EE7B1FE-10B2-4745-9C8B-83AE1D4E382B}"/>
              </a:ext>
            </a:extLst>
          </p:cNvPr>
          <p:cNvSpPr>
            <a:spLocks noGrp="1"/>
          </p:cNvSpPr>
          <p:nvPr>
            <p:ph type="ctrTitle"/>
          </p:nvPr>
        </p:nvSpPr>
        <p:spPr>
          <a:xfrm>
            <a:off x="584463" y="762000"/>
            <a:ext cx="5485654" cy="2319699"/>
          </a:xfrm>
        </p:spPr>
        <p:txBody>
          <a:bodyPr lIns="0" tIns="0" anchor="b">
            <a:normAutofit fontScale="90000"/>
          </a:bodyPr>
          <a:lstStyle/>
          <a:p>
            <a:pPr algn="r">
              <a:lnSpc>
                <a:spcPts val="3600"/>
              </a:lnSpc>
            </a:pPr>
            <a:r>
              <a:rPr lang="en-GB" sz="3800" b="1" cap="all" dirty="0">
                <a:solidFill>
                  <a:schemeClr val="bg1"/>
                </a:solidFill>
                <a:latin typeface="+mn-lt"/>
              </a:rPr>
              <a:t>BRIEFING REPORT</a:t>
            </a:r>
            <a:br>
              <a:rPr lang="en-GB" sz="3800" b="1" cap="all" dirty="0">
                <a:solidFill>
                  <a:schemeClr val="bg1"/>
                </a:solidFill>
                <a:latin typeface="+mn-lt"/>
              </a:rPr>
            </a:br>
            <a:br>
              <a:rPr lang="en-GB" sz="3800" b="1" cap="all" dirty="0">
                <a:solidFill>
                  <a:schemeClr val="bg1"/>
                </a:solidFill>
                <a:latin typeface="+mn-lt"/>
              </a:rPr>
            </a:br>
            <a:r>
              <a:rPr lang="en-GB" sz="3800" b="1" cap="all" dirty="0">
                <a:solidFill>
                  <a:schemeClr val="bg1"/>
                </a:solidFill>
                <a:latin typeface="+mn-lt"/>
              </a:rPr>
              <a:t>Standing Committee on Appropriations (SCOA)</a:t>
            </a:r>
            <a:br>
              <a:rPr lang="en-GB" sz="3800" b="1" cap="all" dirty="0">
                <a:solidFill>
                  <a:schemeClr val="bg1"/>
                </a:solidFill>
                <a:latin typeface="+mn-lt"/>
              </a:rPr>
            </a:br>
            <a:endParaRPr lang="en-US" sz="3800" b="1" cap="all" dirty="0">
              <a:solidFill>
                <a:schemeClr val="bg1"/>
              </a:solidFill>
              <a:latin typeface="+mn-lt"/>
            </a:endParaRPr>
          </a:p>
        </p:txBody>
      </p:sp>
    </p:spTree>
    <p:extLst>
      <p:ext uri="{BB962C8B-B14F-4D97-AF65-F5344CB8AC3E}">
        <p14:creationId xmlns:p14="http://schemas.microsoft.com/office/powerpoint/2010/main" val="2414047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50526-001B-6D42-58E0-68A186B20643}"/>
              </a:ext>
            </a:extLst>
          </p:cNvPr>
          <p:cNvSpPr>
            <a:spLocks noGrp="1"/>
          </p:cNvSpPr>
          <p:nvPr>
            <p:ph type="title"/>
          </p:nvPr>
        </p:nvSpPr>
        <p:spPr/>
        <p:txBody>
          <a:bodyPr>
            <a:normAutofit/>
          </a:bodyPr>
          <a:lstStyle/>
          <a:p>
            <a:r>
              <a:rPr lang="en-ZA" sz="3200" dirty="0">
                <a:solidFill>
                  <a:srgbClr val="002060"/>
                </a:solidFill>
              </a:rPr>
              <a:t>Contract Renewal plans </a:t>
            </a:r>
          </a:p>
        </p:txBody>
      </p:sp>
      <p:graphicFrame>
        <p:nvGraphicFramePr>
          <p:cNvPr id="4" name="Table 4">
            <a:extLst>
              <a:ext uri="{FF2B5EF4-FFF2-40B4-BE49-F238E27FC236}">
                <a16:creationId xmlns:a16="http://schemas.microsoft.com/office/drawing/2014/main" id="{29BD083E-D45F-0607-49BA-3736D823AE14}"/>
              </a:ext>
            </a:extLst>
          </p:cNvPr>
          <p:cNvGraphicFramePr>
            <a:graphicFrameLocks noGrp="1"/>
          </p:cNvGraphicFramePr>
          <p:nvPr>
            <p:ph idx="1"/>
          </p:nvPr>
        </p:nvGraphicFramePr>
        <p:xfrm>
          <a:off x="287338" y="1825625"/>
          <a:ext cx="8537574" cy="1143000"/>
        </p:xfrm>
        <a:graphic>
          <a:graphicData uri="http://schemas.openxmlformats.org/drawingml/2006/table">
            <a:tbl>
              <a:tblPr firstRow="1" bandRow="1">
                <a:tableStyleId>{5C22544A-7EE6-4342-B048-85BDC9FD1C3A}</a:tableStyleId>
              </a:tblPr>
              <a:tblGrid>
                <a:gridCol w="4268787">
                  <a:extLst>
                    <a:ext uri="{9D8B030D-6E8A-4147-A177-3AD203B41FA5}">
                      <a16:colId xmlns:a16="http://schemas.microsoft.com/office/drawing/2014/main" val="4082058221"/>
                    </a:ext>
                  </a:extLst>
                </a:gridCol>
                <a:gridCol w="4268787">
                  <a:extLst>
                    <a:ext uri="{9D8B030D-6E8A-4147-A177-3AD203B41FA5}">
                      <a16:colId xmlns:a16="http://schemas.microsoft.com/office/drawing/2014/main" val="2669123045"/>
                    </a:ext>
                  </a:extLst>
                </a:gridCol>
              </a:tblGrid>
              <a:tr h="455658">
                <a:tc>
                  <a:txBody>
                    <a:bodyPr/>
                    <a:lstStyle/>
                    <a:p>
                      <a:pPr algn="ctr"/>
                      <a:r>
                        <a:rPr lang="en-ZA" sz="1800" dirty="0"/>
                        <a:t>2022/23 Financial Year</a:t>
                      </a:r>
                    </a:p>
                  </a:txBody>
                  <a:tcPr>
                    <a:solidFill>
                      <a:srgbClr val="C00000"/>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ZA" sz="1800" dirty="0"/>
                        <a:t>2023/24 Financial Year</a:t>
                      </a:r>
                    </a:p>
                    <a:p>
                      <a:pPr algn="ctr"/>
                      <a:endParaRPr lang="en-ZA" dirty="0"/>
                    </a:p>
                  </a:txBody>
                  <a:tcPr>
                    <a:solidFill>
                      <a:srgbClr val="C00000"/>
                    </a:solidFill>
                  </a:tcPr>
                </a:tc>
                <a:extLst>
                  <a:ext uri="{0D108BD9-81ED-4DB2-BD59-A6C34878D82A}">
                    <a16:rowId xmlns:a16="http://schemas.microsoft.com/office/drawing/2014/main" val="643574200"/>
                  </a:ext>
                </a:extLst>
              </a:tr>
              <a:tr h="370840">
                <a:tc>
                  <a:txBody>
                    <a:bodyPr/>
                    <a:lstStyle/>
                    <a:p>
                      <a:pPr algn="ctr"/>
                      <a:r>
                        <a:rPr lang="en-ZA" sz="1800" b="1" dirty="0"/>
                        <a:t>16</a:t>
                      </a:r>
                      <a:r>
                        <a:rPr lang="en-ZA" sz="1800" dirty="0"/>
                        <a:t> Transversal Term Contracts</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ZA" sz="1800" b="1" dirty="0"/>
                        <a:t>10</a:t>
                      </a:r>
                      <a:r>
                        <a:rPr lang="en-ZA" sz="1800" dirty="0"/>
                        <a:t> Transversal Term Contracts</a:t>
                      </a:r>
                    </a:p>
                    <a:p>
                      <a:pPr algn="ctr"/>
                      <a:endParaRPr lang="en-ZA" dirty="0"/>
                    </a:p>
                  </a:txBody>
                  <a:tcPr/>
                </a:tc>
                <a:extLst>
                  <a:ext uri="{0D108BD9-81ED-4DB2-BD59-A6C34878D82A}">
                    <a16:rowId xmlns:a16="http://schemas.microsoft.com/office/drawing/2014/main" val="2672084856"/>
                  </a:ext>
                </a:extLst>
              </a:tr>
            </a:tbl>
          </a:graphicData>
        </a:graphic>
      </p:graphicFrame>
    </p:spTree>
    <p:extLst>
      <p:ext uri="{BB962C8B-B14F-4D97-AF65-F5344CB8AC3E}">
        <p14:creationId xmlns:p14="http://schemas.microsoft.com/office/powerpoint/2010/main" val="893917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16AA3-A45C-8FC8-B46A-65FA719E8CEE}"/>
              </a:ext>
            </a:extLst>
          </p:cNvPr>
          <p:cNvSpPr>
            <a:spLocks noGrp="1"/>
          </p:cNvSpPr>
          <p:nvPr>
            <p:ph type="title"/>
          </p:nvPr>
        </p:nvSpPr>
        <p:spPr/>
        <p:txBody>
          <a:bodyPr>
            <a:normAutofit/>
          </a:bodyPr>
          <a:lstStyle/>
          <a:p>
            <a:r>
              <a:rPr lang="en-ZA" sz="3200" dirty="0">
                <a:solidFill>
                  <a:srgbClr val="002060"/>
                </a:solidFill>
              </a:rPr>
              <a:t>Participation by Provincial Departments </a:t>
            </a:r>
          </a:p>
        </p:txBody>
      </p:sp>
      <p:graphicFrame>
        <p:nvGraphicFramePr>
          <p:cNvPr id="21" name="Content Placeholder 20">
            <a:extLst>
              <a:ext uri="{FF2B5EF4-FFF2-40B4-BE49-F238E27FC236}">
                <a16:creationId xmlns:a16="http://schemas.microsoft.com/office/drawing/2014/main" id="{5C207C31-3C8F-39DE-2767-F2BEF618F407}"/>
              </a:ext>
            </a:extLst>
          </p:cNvPr>
          <p:cNvGraphicFramePr>
            <a:graphicFrameLocks noGrp="1"/>
          </p:cNvGraphicFramePr>
          <p:nvPr>
            <p:ph idx="1"/>
          </p:nvPr>
        </p:nvGraphicFramePr>
        <p:xfrm>
          <a:off x="287338" y="1825625"/>
          <a:ext cx="8537575" cy="48212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07378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D90B4-9DB8-2527-B016-D98FD487021D}"/>
              </a:ext>
            </a:extLst>
          </p:cNvPr>
          <p:cNvSpPr>
            <a:spLocks noGrp="1"/>
          </p:cNvSpPr>
          <p:nvPr>
            <p:ph type="title"/>
          </p:nvPr>
        </p:nvSpPr>
        <p:spPr/>
        <p:txBody>
          <a:bodyPr>
            <a:normAutofit/>
          </a:bodyPr>
          <a:lstStyle/>
          <a:p>
            <a:r>
              <a:rPr lang="en-ZA" sz="3200" dirty="0">
                <a:solidFill>
                  <a:srgbClr val="002060"/>
                </a:solidFill>
              </a:rPr>
              <a:t>Participation by Provincial Departments </a:t>
            </a:r>
          </a:p>
        </p:txBody>
      </p:sp>
      <p:graphicFrame>
        <p:nvGraphicFramePr>
          <p:cNvPr id="6" name="Content Placeholder 5">
            <a:extLst>
              <a:ext uri="{FF2B5EF4-FFF2-40B4-BE49-F238E27FC236}">
                <a16:creationId xmlns:a16="http://schemas.microsoft.com/office/drawing/2014/main" id="{D7298097-3137-812F-50DF-043C6EB53661}"/>
              </a:ext>
            </a:extLst>
          </p:cNvPr>
          <p:cNvGraphicFramePr>
            <a:graphicFrameLocks noGrp="1"/>
          </p:cNvGraphicFramePr>
          <p:nvPr>
            <p:ph idx="1"/>
          </p:nvPr>
        </p:nvGraphicFramePr>
        <p:xfrm>
          <a:off x="287338" y="1825625"/>
          <a:ext cx="8537575" cy="48212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43892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D9291-C054-3DF0-C803-72E9772C0522}"/>
              </a:ext>
            </a:extLst>
          </p:cNvPr>
          <p:cNvSpPr>
            <a:spLocks noGrp="1"/>
          </p:cNvSpPr>
          <p:nvPr>
            <p:ph type="title"/>
          </p:nvPr>
        </p:nvSpPr>
        <p:spPr/>
        <p:txBody>
          <a:bodyPr>
            <a:normAutofit/>
          </a:bodyPr>
          <a:lstStyle/>
          <a:p>
            <a:r>
              <a:rPr lang="en-ZA" sz="3200" dirty="0">
                <a:solidFill>
                  <a:srgbClr val="002060"/>
                </a:solidFill>
              </a:rPr>
              <a:t>Participation by Provincial Departments </a:t>
            </a:r>
          </a:p>
        </p:txBody>
      </p:sp>
      <p:graphicFrame>
        <p:nvGraphicFramePr>
          <p:cNvPr id="6" name="Content Placeholder 5">
            <a:extLst>
              <a:ext uri="{FF2B5EF4-FFF2-40B4-BE49-F238E27FC236}">
                <a16:creationId xmlns:a16="http://schemas.microsoft.com/office/drawing/2014/main" id="{5C58A908-3191-5B9F-58DD-CE57B667C2B2}"/>
              </a:ext>
            </a:extLst>
          </p:cNvPr>
          <p:cNvGraphicFramePr>
            <a:graphicFrameLocks noGrp="1"/>
          </p:cNvGraphicFramePr>
          <p:nvPr>
            <p:ph idx="1"/>
          </p:nvPr>
        </p:nvGraphicFramePr>
        <p:xfrm>
          <a:off x="287338" y="1825625"/>
          <a:ext cx="8537575" cy="48212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50917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F922D-A372-43D5-9383-FD201214719E}"/>
              </a:ext>
            </a:extLst>
          </p:cNvPr>
          <p:cNvSpPr>
            <a:spLocks noGrp="1"/>
          </p:cNvSpPr>
          <p:nvPr>
            <p:ph type="title"/>
          </p:nvPr>
        </p:nvSpPr>
        <p:spPr/>
        <p:txBody>
          <a:bodyPr>
            <a:normAutofit/>
          </a:bodyPr>
          <a:lstStyle/>
          <a:p>
            <a:r>
              <a:rPr lang="en-ZA" sz="3200" dirty="0">
                <a:solidFill>
                  <a:srgbClr val="002060"/>
                </a:solidFill>
              </a:rPr>
              <a:t>Provincial Organs of State</a:t>
            </a:r>
          </a:p>
        </p:txBody>
      </p:sp>
      <p:graphicFrame>
        <p:nvGraphicFramePr>
          <p:cNvPr id="6" name="Content Placeholder 5">
            <a:extLst>
              <a:ext uri="{FF2B5EF4-FFF2-40B4-BE49-F238E27FC236}">
                <a16:creationId xmlns:a16="http://schemas.microsoft.com/office/drawing/2014/main" id="{72B88E2B-535B-57A1-F71F-06ECB1B2DBDA}"/>
              </a:ext>
            </a:extLst>
          </p:cNvPr>
          <p:cNvGraphicFramePr>
            <a:graphicFrameLocks noGrp="1"/>
          </p:cNvGraphicFramePr>
          <p:nvPr>
            <p:ph idx="1"/>
          </p:nvPr>
        </p:nvGraphicFramePr>
        <p:xfrm>
          <a:off x="287338" y="1825625"/>
          <a:ext cx="8537575" cy="48212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854441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200" dirty="0">
                <a:solidFill>
                  <a:schemeClr val="accent1">
                    <a:lumMod val="50000"/>
                  </a:schemeClr>
                </a:solidFill>
              </a:rPr>
              <a:t>Information on our website </a:t>
            </a:r>
          </a:p>
        </p:txBody>
      </p:sp>
      <p:sp>
        <p:nvSpPr>
          <p:cNvPr id="5" name="Content Placeholder 4"/>
          <p:cNvSpPr>
            <a:spLocks noGrp="1"/>
          </p:cNvSpPr>
          <p:nvPr>
            <p:ph idx="1"/>
          </p:nvPr>
        </p:nvSpPr>
        <p:spPr/>
        <p:txBody>
          <a:bodyPr/>
          <a:lstStyle/>
          <a:p>
            <a:r>
              <a:rPr lang="en-ZA" dirty="0">
                <a:hlinkClick r:id="rId2"/>
              </a:rPr>
              <a:t>http://www.treasury.gov.za/divisions/ocpo/ostb/contracts/default.aspx</a:t>
            </a:r>
            <a:r>
              <a:rPr lang="en-ZA" dirty="0"/>
              <a:t> </a:t>
            </a:r>
          </a:p>
        </p:txBody>
      </p:sp>
      <p:pic>
        <p:nvPicPr>
          <p:cNvPr id="6" name="Picture 5"/>
          <p:cNvPicPr/>
          <p:nvPr/>
        </p:nvPicPr>
        <p:blipFill>
          <a:blip r:embed="rId3"/>
          <a:stretch>
            <a:fillRect/>
          </a:stretch>
        </p:blipFill>
        <p:spPr>
          <a:xfrm>
            <a:off x="604468" y="2251767"/>
            <a:ext cx="8220118" cy="4141538"/>
          </a:xfrm>
          <a:prstGeom prst="rect">
            <a:avLst/>
          </a:prstGeom>
        </p:spPr>
      </p:pic>
      <p:sp>
        <p:nvSpPr>
          <p:cNvPr id="7" name="Oval 6"/>
          <p:cNvSpPr/>
          <p:nvPr/>
        </p:nvSpPr>
        <p:spPr>
          <a:xfrm>
            <a:off x="604468" y="4871804"/>
            <a:ext cx="1596452" cy="3297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614397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99" y="620039"/>
            <a:ext cx="8536487" cy="779554"/>
          </a:xfrm>
        </p:spPr>
        <p:txBody>
          <a:bodyPr>
            <a:normAutofit/>
          </a:bodyPr>
          <a:lstStyle/>
          <a:p>
            <a:r>
              <a:rPr lang="en-ZA" sz="3200" dirty="0">
                <a:solidFill>
                  <a:schemeClr val="accent1">
                    <a:lumMod val="50000"/>
                  </a:schemeClr>
                </a:solidFill>
              </a:rPr>
              <a:t>Information on our website </a:t>
            </a:r>
            <a:endParaRPr lang="en-ZA" sz="3200" dirty="0"/>
          </a:p>
        </p:txBody>
      </p:sp>
      <p:pic>
        <p:nvPicPr>
          <p:cNvPr id="4" name="Content Placeholder 3"/>
          <p:cNvPicPr>
            <a:picLocks noGrp="1"/>
          </p:cNvPicPr>
          <p:nvPr>
            <p:ph idx="1"/>
          </p:nvPr>
        </p:nvPicPr>
        <p:blipFill>
          <a:blip r:embed="rId2"/>
          <a:stretch>
            <a:fillRect/>
          </a:stretch>
        </p:blipFill>
        <p:spPr>
          <a:xfrm>
            <a:off x="287011" y="1275214"/>
            <a:ext cx="8537575" cy="4802385"/>
          </a:xfrm>
          <a:prstGeom prst="rect">
            <a:avLst/>
          </a:prstGeom>
        </p:spPr>
      </p:pic>
    </p:spTree>
    <p:extLst>
      <p:ext uri="{BB962C8B-B14F-4D97-AF65-F5344CB8AC3E}">
        <p14:creationId xmlns:p14="http://schemas.microsoft.com/office/powerpoint/2010/main" val="17017528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99" y="620039"/>
            <a:ext cx="8536487" cy="802414"/>
          </a:xfrm>
        </p:spPr>
        <p:txBody>
          <a:bodyPr>
            <a:normAutofit/>
          </a:bodyPr>
          <a:lstStyle/>
          <a:p>
            <a:r>
              <a:rPr lang="en-ZA" sz="3200" dirty="0">
                <a:solidFill>
                  <a:schemeClr val="accent1">
                    <a:lumMod val="50000"/>
                  </a:schemeClr>
                </a:solidFill>
              </a:rPr>
              <a:t>Contact details </a:t>
            </a:r>
          </a:p>
        </p:txBody>
      </p:sp>
      <p:sp>
        <p:nvSpPr>
          <p:cNvPr id="3" name="Content Placeholder 2"/>
          <p:cNvSpPr>
            <a:spLocks noGrp="1"/>
          </p:cNvSpPr>
          <p:nvPr>
            <p:ph idx="1"/>
          </p:nvPr>
        </p:nvSpPr>
        <p:spPr>
          <a:xfrm>
            <a:off x="303755" y="1422452"/>
            <a:ext cx="8536487" cy="4821665"/>
          </a:xfrm>
        </p:spPr>
        <p:txBody>
          <a:bodyPr/>
          <a:lstStyle/>
          <a:p>
            <a:pPr marL="0" indent="0">
              <a:buNone/>
            </a:pPr>
            <a:r>
              <a:rPr lang="en-US" sz="1400" dirty="0">
                <a:solidFill>
                  <a:schemeClr val="accent1">
                    <a:lumMod val="50000"/>
                  </a:schemeClr>
                </a:solidFill>
                <a:latin typeface="Arial Narrow" panose="020B0606020202030204" pitchFamily="34" charset="0"/>
                <a:cs typeface="Gautami" panose="020B0502040204020203" pitchFamily="34" charset="0"/>
              </a:rPr>
              <a:t>Link: </a:t>
            </a:r>
            <a:r>
              <a:rPr lang="en-US" sz="1400" dirty="0">
                <a:solidFill>
                  <a:schemeClr val="accent1">
                    <a:lumMod val="50000"/>
                  </a:schemeClr>
                </a:solidFill>
                <a:latin typeface="Arial Narrow" panose="020B0606020202030204" pitchFamily="34" charset="0"/>
                <a:cs typeface="Gautami" panose="020B0502040204020203" pitchFamily="34" charset="0"/>
                <a:hlinkClick r:id="rId2"/>
              </a:rPr>
              <a:t>http://www.treasury.gov.za/divisions/ocpo/ostb/contracts/Transversal%20Contracting%20Contact%20List%20November%202021.pdf</a:t>
            </a:r>
            <a:r>
              <a:rPr lang="en-US" sz="1400" dirty="0">
                <a:solidFill>
                  <a:schemeClr val="accent1">
                    <a:lumMod val="50000"/>
                  </a:schemeClr>
                </a:solidFill>
                <a:latin typeface="Arial Narrow" panose="020B0606020202030204" pitchFamily="34" charset="0"/>
                <a:cs typeface="Gautami" panose="020B0502040204020203" pitchFamily="34" charset="0"/>
              </a:rPr>
              <a:t> </a:t>
            </a:r>
          </a:p>
          <a:p>
            <a:pPr marL="0" indent="0">
              <a:buNone/>
            </a:pPr>
            <a:endParaRPr lang="en-US" sz="1200" dirty="0">
              <a:solidFill>
                <a:schemeClr val="accent1">
                  <a:lumMod val="50000"/>
                </a:schemeClr>
              </a:solidFill>
              <a:latin typeface="Arial Narrow" panose="020B0606020202030204" pitchFamily="34" charset="0"/>
              <a:cs typeface="Gautami" panose="020B0502040204020203" pitchFamily="34" charset="0"/>
            </a:endParaRPr>
          </a:p>
        </p:txBody>
      </p:sp>
      <p:pic>
        <p:nvPicPr>
          <p:cNvPr id="8" name="Picture 7">
            <a:extLst>
              <a:ext uri="{FF2B5EF4-FFF2-40B4-BE49-F238E27FC236}">
                <a16:creationId xmlns:a16="http://schemas.microsoft.com/office/drawing/2014/main" id="{AE13E4F6-C1FC-CCC5-D55C-38D609D8BA24}"/>
              </a:ext>
            </a:extLst>
          </p:cNvPr>
          <p:cNvPicPr>
            <a:picLocks noChangeAspect="1"/>
          </p:cNvPicPr>
          <p:nvPr/>
        </p:nvPicPr>
        <p:blipFill rotWithShape="1">
          <a:blip r:embed="rId3"/>
          <a:srcRect t="12145" r="32902" b="5224"/>
          <a:stretch/>
        </p:blipFill>
        <p:spPr>
          <a:xfrm>
            <a:off x="528104" y="2267339"/>
            <a:ext cx="8056473" cy="4152121"/>
          </a:xfrm>
          <a:prstGeom prst="rect">
            <a:avLst/>
          </a:prstGeom>
        </p:spPr>
      </p:pic>
      <p:sp>
        <p:nvSpPr>
          <p:cNvPr id="9" name="Oval 8">
            <a:extLst>
              <a:ext uri="{FF2B5EF4-FFF2-40B4-BE49-F238E27FC236}">
                <a16:creationId xmlns:a16="http://schemas.microsoft.com/office/drawing/2014/main" id="{CEFF7063-8CC7-E5FE-92CF-2EEF2A76AF89}"/>
              </a:ext>
            </a:extLst>
          </p:cNvPr>
          <p:cNvSpPr/>
          <p:nvPr/>
        </p:nvSpPr>
        <p:spPr>
          <a:xfrm>
            <a:off x="3040117" y="4609322"/>
            <a:ext cx="3032449" cy="3825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7352248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16C0B1A-43F2-39AA-E816-58DC87B61248}"/>
              </a:ext>
            </a:extLst>
          </p:cNvPr>
          <p:cNvSpPr>
            <a:spLocks noGrp="1"/>
          </p:cNvSpPr>
          <p:nvPr>
            <p:ph type="title"/>
          </p:nvPr>
        </p:nvSpPr>
        <p:spPr>
          <a:xfrm>
            <a:off x="852321" y="627564"/>
            <a:ext cx="5605629" cy="1325563"/>
          </a:xfrm>
        </p:spPr>
        <p:txBody>
          <a:bodyPr>
            <a:normAutofit/>
          </a:bodyPr>
          <a:lstStyle/>
          <a:p>
            <a:r>
              <a:rPr lang="en-US" dirty="0">
                <a:solidFill>
                  <a:srgbClr val="002060"/>
                </a:solidFill>
              </a:rPr>
              <a:t>Challenges &amp; Risks  </a:t>
            </a:r>
            <a:endParaRPr lang="en-ZA" dirty="0">
              <a:solidFill>
                <a:srgbClr val="002060"/>
              </a:solidFill>
            </a:endParaRPr>
          </a:p>
        </p:txBody>
      </p:sp>
      <p:sp>
        <p:nvSpPr>
          <p:cNvPr id="3" name="Content Placeholder 2"/>
          <p:cNvSpPr>
            <a:spLocks noGrp="1"/>
          </p:cNvSpPr>
          <p:nvPr>
            <p:ph idx="1"/>
          </p:nvPr>
        </p:nvSpPr>
        <p:spPr>
          <a:xfrm>
            <a:off x="556895" y="1646645"/>
            <a:ext cx="5689600" cy="4184988"/>
          </a:xfrm>
        </p:spPr>
        <p:txBody>
          <a:bodyPr anchor="ctr">
            <a:normAutofit/>
          </a:bodyPr>
          <a:lstStyle/>
          <a:p>
            <a:pPr>
              <a:buFont typeface="Arial" panose="020B0604020202020204" pitchFamily="34" charset="0"/>
              <a:buChar char="•"/>
            </a:pPr>
            <a:endParaRPr lang="en-ZA" sz="2000" dirty="0">
              <a:latin typeface="Calibri" panose="020F0502020204030204" pitchFamily="34" charset="0"/>
              <a:cs typeface="Calibri" panose="020F0502020204030204" pitchFamily="34" charset="0"/>
            </a:endParaRPr>
          </a:p>
          <a:p>
            <a:pPr>
              <a:buFont typeface="Arial" panose="020B0604020202020204" pitchFamily="34" charset="0"/>
              <a:buChar char="•"/>
            </a:pPr>
            <a:r>
              <a:rPr lang="en-ZA" sz="2000" dirty="0">
                <a:solidFill>
                  <a:srgbClr val="002060"/>
                </a:solidFill>
                <a:latin typeface="Calibri" panose="020F0502020204030204" pitchFamily="34" charset="0"/>
                <a:cs typeface="Calibri" panose="020F0502020204030204" pitchFamily="34" charset="0"/>
              </a:rPr>
              <a:t>Late participation requests- Post award</a:t>
            </a:r>
          </a:p>
          <a:p>
            <a:pPr>
              <a:buFont typeface="Arial" panose="020B0604020202020204" pitchFamily="34" charset="0"/>
              <a:buChar char="•"/>
            </a:pPr>
            <a:r>
              <a:rPr lang="en-ZA" sz="2000" dirty="0">
                <a:solidFill>
                  <a:srgbClr val="002060"/>
                </a:solidFill>
                <a:latin typeface="Calibri" panose="020F0502020204030204" pitchFamily="34" charset="0"/>
                <a:cs typeface="Calibri" panose="020F0502020204030204" pitchFamily="34" charset="0"/>
              </a:rPr>
              <a:t>Lack of integrated reporting system </a:t>
            </a:r>
          </a:p>
          <a:p>
            <a:pPr>
              <a:buFont typeface="Arial" panose="020B0604020202020204" pitchFamily="34" charset="0"/>
              <a:buChar char="•"/>
            </a:pPr>
            <a:r>
              <a:rPr lang="en-ZA" sz="2000" dirty="0">
                <a:solidFill>
                  <a:srgbClr val="002060"/>
                </a:solidFill>
                <a:latin typeface="Calibri" panose="020F0502020204030204" pitchFamily="34" charset="0"/>
                <a:cs typeface="Calibri" panose="020F0502020204030204" pitchFamily="34" charset="0"/>
              </a:rPr>
              <a:t>Inconsistent budget commitments – over &amp; under spending </a:t>
            </a:r>
          </a:p>
          <a:p>
            <a:pPr>
              <a:buFont typeface="Arial" panose="020B0604020202020204" pitchFamily="34" charset="0"/>
              <a:buChar char="•"/>
            </a:pPr>
            <a:r>
              <a:rPr lang="en-ZA" sz="2000" dirty="0">
                <a:solidFill>
                  <a:srgbClr val="002060"/>
                </a:solidFill>
                <a:latin typeface="Calibri" panose="020F0502020204030204" pitchFamily="34" charset="0"/>
                <a:cs typeface="Calibri" panose="020F0502020204030204" pitchFamily="34" charset="0"/>
              </a:rPr>
              <a:t> Late payments </a:t>
            </a:r>
          </a:p>
          <a:p>
            <a:pPr>
              <a:buFont typeface="Arial" panose="020B0604020202020204" pitchFamily="34" charset="0"/>
              <a:buChar char="•"/>
            </a:pPr>
            <a:r>
              <a:rPr lang="en-ZA" sz="2000" dirty="0">
                <a:solidFill>
                  <a:srgbClr val="002060"/>
                </a:solidFill>
                <a:latin typeface="Calibri" panose="020F0502020204030204" pitchFamily="34" charset="0"/>
                <a:cs typeface="Calibri" panose="020F0502020204030204" pitchFamily="34" charset="0"/>
              </a:rPr>
              <a:t> Lack of participation support- Education Portfolio</a:t>
            </a:r>
          </a:p>
          <a:p>
            <a:pPr>
              <a:buFont typeface="Arial" panose="020B0604020202020204" pitchFamily="34" charset="0"/>
              <a:buChar char="•"/>
            </a:pPr>
            <a:endParaRPr lang="en-ZA" sz="2000" dirty="0">
              <a:latin typeface="Calibri" panose="020F0502020204030204" pitchFamily="34" charset="0"/>
              <a:cs typeface="Calibri" panose="020F0502020204030204" pitchFamily="34" charset="0"/>
            </a:endParaRPr>
          </a:p>
          <a:p>
            <a:pPr>
              <a:buFont typeface="Arial" panose="020B0604020202020204" pitchFamily="34" charset="0"/>
              <a:buChar char="•"/>
            </a:pPr>
            <a:endParaRPr lang="en-ZA" sz="2000" b="1" dirty="0">
              <a:latin typeface="Calibri" panose="020F0502020204030204" pitchFamily="34" charset="0"/>
              <a:cs typeface="Calibri" panose="020F0502020204030204" pitchFamily="34" charset="0"/>
            </a:endParaRPr>
          </a:p>
          <a:p>
            <a:endParaRPr lang="en-ZA" sz="1900" dirty="0"/>
          </a:p>
        </p:txBody>
      </p:sp>
      <p:pic>
        <p:nvPicPr>
          <p:cNvPr id="2" name="Picture 1" descr="A close-up of a dart&#10;&#10;Description automatically generated with low confidence">
            <a:extLst>
              <a:ext uri="{FF2B5EF4-FFF2-40B4-BE49-F238E27FC236}">
                <a16:creationId xmlns:a16="http://schemas.microsoft.com/office/drawing/2014/main" id="{9D99B367-94A9-2C42-E239-CB8553AA3B19}"/>
              </a:ext>
            </a:extLst>
          </p:cNvPr>
          <p:cNvPicPr>
            <a:picLocks noChangeAspect="1"/>
          </p:cNvPicPr>
          <p:nvPr/>
        </p:nvPicPr>
        <p:blipFill rotWithShape="1">
          <a:blip r:embed="rId2">
            <a:alphaModFix/>
          </a:blip>
          <a:srcRect l="13393" r="11490" b="5"/>
          <a:stretch/>
        </p:blipFill>
        <p:spPr>
          <a:xfrm>
            <a:off x="6773057" y="2474254"/>
            <a:ext cx="143442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Tree>
    <p:extLst>
      <p:ext uri="{BB962C8B-B14F-4D97-AF65-F5344CB8AC3E}">
        <p14:creationId xmlns:p14="http://schemas.microsoft.com/office/powerpoint/2010/main" val="13753911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54CDA-61B4-F7E8-D39B-EF29F148BB88}"/>
              </a:ext>
            </a:extLst>
          </p:cNvPr>
          <p:cNvSpPr>
            <a:spLocks noGrp="1"/>
          </p:cNvSpPr>
          <p:nvPr>
            <p:ph type="title"/>
          </p:nvPr>
        </p:nvSpPr>
        <p:spPr/>
        <p:txBody>
          <a:bodyPr/>
          <a:lstStyle/>
          <a:p>
            <a:r>
              <a:rPr lang="en-ZA" dirty="0"/>
              <a:t>Participation support on LTSM commodities </a:t>
            </a:r>
          </a:p>
        </p:txBody>
      </p:sp>
      <p:graphicFrame>
        <p:nvGraphicFramePr>
          <p:cNvPr id="6" name="Table 6">
            <a:extLst>
              <a:ext uri="{FF2B5EF4-FFF2-40B4-BE49-F238E27FC236}">
                <a16:creationId xmlns:a16="http://schemas.microsoft.com/office/drawing/2014/main" id="{1786397F-196E-4C45-85AC-DF67C245B588}"/>
              </a:ext>
            </a:extLst>
          </p:cNvPr>
          <p:cNvGraphicFramePr>
            <a:graphicFrameLocks noGrp="1"/>
          </p:cNvGraphicFramePr>
          <p:nvPr/>
        </p:nvGraphicFramePr>
        <p:xfrm>
          <a:off x="503853" y="2349059"/>
          <a:ext cx="7641771" cy="1734820"/>
        </p:xfrm>
        <a:graphic>
          <a:graphicData uri="http://schemas.openxmlformats.org/drawingml/2006/table">
            <a:tbl>
              <a:tblPr firstRow="1" bandRow="1">
                <a:tableStyleId>{5C22544A-7EE6-4342-B048-85BDC9FD1C3A}</a:tableStyleId>
              </a:tblPr>
              <a:tblGrid>
                <a:gridCol w="2536889">
                  <a:extLst>
                    <a:ext uri="{9D8B030D-6E8A-4147-A177-3AD203B41FA5}">
                      <a16:colId xmlns:a16="http://schemas.microsoft.com/office/drawing/2014/main" val="3997826805"/>
                    </a:ext>
                  </a:extLst>
                </a:gridCol>
                <a:gridCol w="2552441">
                  <a:extLst>
                    <a:ext uri="{9D8B030D-6E8A-4147-A177-3AD203B41FA5}">
                      <a16:colId xmlns:a16="http://schemas.microsoft.com/office/drawing/2014/main" val="1574669896"/>
                    </a:ext>
                  </a:extLst>
                </a:gridCol>
                <a:gridCol w="2552441">
                  <a:extLst>
                    <a:ext uri="{9D8B030D-6E8A-4147-A177-3AD203B41FA5}">
                      <a16:colId xmlns:a16="http://schemas.microsoft.com/office/drawing/2014/main" val="321847363"/>
                    </a:ext>
                  </a:extLst>
                </a:gridCol>
              </a:tblGrid>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ZA" sz="1400" b="1" dirty="0"/>
                        <a:t>ORGAN OF STATE </a:t>
                      </a:r>
                    </a:p>
                  </a:txBody>
                  <a:tcPr>
                    <a:solidFill>
                      <a:srgbClr val="C0000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ZA" sz="1400" b="1" dirty="0"/>
                        <a:t>RT7- DISTRIBUTION OF TEXTBOOKS</a:t>
                      </a:r>
                    </a:p>
                    <a:p>
                      <a:endParaRPr lang="en-ZA" b="1" dirty="0"/>
                    </a:p>
                  </a:txBody>
                  <a:tcPr>
                    <a:solidFill>
                      <a:srgbClr val="C0000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ZA" sz="1400" b="1" dirty="0"/>
                        <a:t>RT17- SCHOOL STATIONERY </a:t>
                      </a:r>
                    </a:p>
                    <a:p>
                      <a:endParaRPr lang="en-ZA" b="1" dirty="0"/>
                    </a:p>
                  </a:txBody>
                  <a:tcPr>
                    <a:solidFill>
                      <a:srgbClr val="C00000"/>
                    </a:solidFill>
                  </a:tcPr>
                </a:tc>
                <a:extLst>
                  <a:ext uri="{0D108BD9-81ED-4DB2-BD59-A6C34878D82A}">
                    <a16:rowId xmlns:a16="http://schemas.microsoft.com/office/drawing/2014/main" val="3639158388"/>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ZA" sz="1800" dirty="0"/>
                        <a:t>Correctional Services </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ZA" sz="1800" b="1" dirty="0">
                          <a:solidFill>
                            <a:srgbClr val="00B050"/>
                          </a:solidFill>
                          <a:sym typeface="Wingdings" panose="05000000000000000000" pitchFamily="2" charset="2"/>
                        </a:rPr>
                        <a:t></a:t>
                      </a:r>
                      <a:endParaRPr lang="en-ZA" sz="1800" b="1" dirty="0">
                        <a:solidFill>
                          <a:srgbClr val="00B050"/>
                        </a:solidFill>
                      </a:endParaRPr>
                    </a:p>
                    <a:p>
                      <a:pPr algn="ctr"/>
                      <a:endParaRPr lang="en-ZA" sz="1800" b="1"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ZA" sz="1800" b="1" dirty="0">
                          <a:solidFill>
                            <a:srgbClr val="00B050"/>
                          </a:solidFill>
                          <a:sym typeface="Wingdings" panose="05000000000000000000" pitchFamily="2" charset="2"/>
                        </a:rPr>
                        <a:t></a:t>
                      </a:r>
                      <a:endParaRPr lang="en-ZA" sz="1800" b="1" dirty="0">
                        <a:solidFill>
                          <a:srgbClr val="00B050"/>
                        </a:solidFill>
                      </a:endParaRPr>
                    </a:p>
                    <a:p>
                      <a:pPr algn="ctr"/>
                      <a:endParaRPr lang="en-ZA" sz="1800" b="1" dirty="0"/>
                    </a:p>
                  </a:txBody>
                  <a:tcPr/>
                </a:tc>
                <a:extLst>
                  <a:ext uri="{0D108BD9-81ED-4DB2-BD59-A6C34878D82A}">
                    <a16:rowId xmlns:a16="http://schemas.microsoft.com/office/drawing/2014/main" val="926342029"/>
                  </a:ext>
                </a:extLst>
              </a:tr>
              <a:tr h="370840">
                <a:tc>
                  <a:txBody>
                    <a:bodyPr/>
                    <a:lstStyle/>
                    <a:p>
                      <a:r>
                        <a:rPr lang="en-ZA" sz="1800" dirty="0"/>
                        <a:t>Limpopo: Education</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ZA" sz="1800" b="1" dirty="0">
                          <a:solidFill>
                            <a:srgbClr val="00B050"/>
                          </a:solidFill>
                          <a:sym typeface="Wingdings" panose="05000000000000000000" pitchFamily="2" charset="2"/>
                        </a:rPr>
                        <a:t></a:t>
                      </a:r>
                      <a:endParaRPr lang="en-ZA" sz="1800" b="1" dirty="0">
                        <a:solidFill>
                          <a:srgbClr val="00B050"/>
                        </a:solidFill>
                      </a:endParaRPr>
                    </a:p>
                  </a:txBody>
                  <a:tcPr/>
                </a:tc>
                <a:tc>
                  <a:txBody>
                    <a:bodyPr/>
                    <a:lstStyle/>
                    <a:p>
                      <a:pPr algn="ctr"/>
                      <a:r>
                        <a:rPr lang="en-ZA" sz="1800" b="1" dirty="0">
                          <a:solidFill>
                            <a:srgbClr val="FF0000"/>
                          </a:solidFill>
                          <a:sym typeface="Wingdings" panose="05000000000000000000" pitchFamily="2" charset="2"/>
                        </a:rPr>
                        <a:t></a:t>
                      </a:r>
                      <a:endParaRPr lang="en-ZA" sz="1800" b="1" dirty="0">
                        <a:solidFill>
                          <a:srgbClr val="FF0000"/>
                        </a:solidFill>
                      </a:endParaRPr>
                    </a:p>
                  </a:txBody>
                  <a:tcPr/>
                </a:tc>
                <a:extLst>
                  <a:ext uri="{0D108BD9-81ED-4DB2-BD59-A6C34878D82A}">
                    <a16:rowId xmlns:a16="http://schemas.microsoft.com/office/drawing/2014/main" val="2041917549"/>
                  </a:ext>
                </a:extLst>
              </a:tr>
            </a:tbl>
          </a:graphicData>
        </a:graphic>
      </p:graphicFrame>
    </p:spTree>
    <p:extLst>
      <p:ext uri="{BB962C8B-B14F-4D97-AF65-F5344CB8AC3E}">
        <p14:creationId xmlns:p14="http://schemas.microsoft.com/office/powerpoint/2010/main" val="114070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rcRect/>
          <a:stretch/>
        </p:blipFill>
        <p:spPr>
          <a:xfrm>
            <a:off x="9263" y="0"/>
            <a:ext cx="9125474" cy="6858000"/>
          </a:xfrm>
          <a:prstGeom prst="rect">
            <a:avLst/>
          </a:prstGeom>
        </p:spPr>
      </p:pic>
      <p:sp>
        <p:nvSpPr>
          <p:cNvPr id="2" name="Title 1"/>
          <p:cNvSpPr>
            <a:spLocks noGrp="1"/>
          </p:cNvSpPr>
          <p:nvPr>
            <p:ph type="ctrTitle"/>
          </p:nvPr>
        </p:nvSpPr>
        <p:spPr>
          <a:xfrm>
            <a:off x="554636" y="1141629"/>
            <a:ext cx="5651292" cy="1483508"/>
          </a:xfrm>
        </p:spPr>
        <p:txBody>
          <a:bodyPr lIns="0" tIns="0" anchor="b">
            <a:normAutofit/>
          </a:bodyPr>
          <a:lstStyle/>
          <a:p>
            <a:pPr>
              <a:lnSpc>
                <a:spcPts val="3600"/>
              </a:lnSpc>
            </a:pPr>
            <a:r>
              <a:rPr lang="en-US" sz="3800" b="1" cap="all" dirty="0">
                <a:solidFill>
                  <a:schemeClr val="bg1"/>
                </a:solidFill>
                <a:latin typeface="+mn-lt"/>
              </a:rPr>
              <a:t>Transversal Contracting</a:t>
            </a:r>
          </a:p>
        </p:txBody>
      </p:sp>
    </p:spTree>
    <p:extLst>
      <p:ext uri="{BB962C8B-B14F-4D97-AF65-F5344CB8AC3E}">
        <p14:creationId xmlns:p14="http://schemas.microsoft.com/office/powerpoint/2010/main" val="3012665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16C0B1A-43F2-39AA-E816-58DC87B61248}"/>
              </a:ext>
            </a:extLst>
          </p:cNvPr>
          <p:cNvSpPr>
            <a:spLocks noGrp="1"/>
          </p:cNvSpPr>
          <p:nvPr>
            <p:ph type="title"/>
          </p:nvPr>
        </p:nvSpPr>
        <p:spPr>
          <a:xfrm>
            <a:off x="852322" y="839286"/>
            <a:ext cx="5605629" cy="994172"/>
          </a:xfrm>
        </p:spPr>
        <p:txBody>
          <a:bodyPr>
            <a:normAutofit/>
          </a:bodyPr>
          <a:lstStyle/>
          <a:p>
            <a:r>
              <a:rPr lang="en-US" dirty="0">
                <a:solidFill>
                  <a:srgbClr val="002060"/>
                </a:solidFill>
              </a:rPr>
              <a:t>Opportunities</a:t>
            </a:r>
            <a:r>
              <a:rPr lang="en-US" dirty="0"/>
              <a:t>   </a:t>
            </a:r>
            <a:endParaRPr lang="en-ZA" dirty="0"/>
          </a:p>
        </p:txBody>
      </p:sp>
      <p:sp>
        <p:nvSpPr>
          <p:cNvPr id="3" name="Content Placeholder 2"/>
          <p:cNvSpPr>
            <a:spLocks noGrp="1"/>
          </p:cNvSpPr>
          <p:nvPr>
            <p:ph idx="1"/>
          </p:nvPr>
        </p:nvSpPr>
        <p:spPr>
          <a:xfrm>
            <a:off x="852321" y="2147568"/>
            <a:ext cx="5508485" cy="3351532"/>
          </a:xfrm>
        </p:spPr>
        <p:txBody>
          <a:bodyPr anchor="ctr">
            <a:normAutofit/>
          </a:bodyPr>
          <a:lstStyle/>
          <a:p>
            <a:r>
              <a:rPr lang="en-ZA" sz="1800" b="1" dirty="0">
                <a:latin typeface="Calibri" panose="020F0502020204030204" pitchFamily="34" charset="0"/>
                <a:cs typeface="Calibri" panose="020F0502020204030204" pitchFamily="34" charset="0"/>
              </a:rPr>
              <a:t>Expand Current Transversal spending </a:t>
            </a:r>
            <a:endParaRPr lang="en-ZA" sz="1800" dirty="0">
              <a:latin typeface="Calibri" panose="020F0502020204030204" pitchFamily="34" charset="0"/>
              <a:cs typeface="Calibri" panose="020F0502020204030204" pitchFamily="34" charset="0"/>
            </a:endParaRPr>
          </a:p>
          <a:p>
            <a:pPr lvl="1">
              <a:buFont typeface="Wingdings" panose="05000000000000000000" pitchFamily="2" charset="2"/>
              <a:buChar char="ü"/>
            </a:pPr>
            <a:r>
              <a:rPr lang="en-ZA" dirty="0">
                <a:latin typeface="Calibri" panose="020F0502020204030204" pitchFamily="34" charset="0"/>
                <a:cs typeface="Calibri" panose="020F0502020204030204" pitchFamily="34" charset="0"/>
              </a:rPr>
              <a:t> New requests for transversal contracts</a:t>
            </a:r>
          </a:p>
          <a:p>
            <a:pPr lvl="1">
              <a:buFont typeface="Wingdings" panose="05000000000000000000" pitchFamily="2" charset="2"/>
              <a:buChar char="ü"/>
            </a:pPr>
            <a:endParaRPr lang="en-ZA" dirty="0">
              <a:latin typeface="Calibri" panose="020F0502020204030204" pitchFamily="34" charset="0"/>
              <a:cs typeface="Calibri" panose="020F0502020204030204" pitchFamily="34" charset="0"/>
            </a:endParaRPr>
          </a:p>
          <a:p>
            <a:pPr lvl="2">
              <a:buFont typeface="Courier New" panose="02070309020205020404" pitchFamily="49" charset="0"/>
              <a:buChar char="o"/>
            </a:pPr>
            <a:r>
              <a:rPr lang="en-US" sz="1600" dirty="0">
                <a:latin typeface="Calibri" panose="020F0502020204030204" pitchFamily="34" charset="0"/>
                <a:cs typeface="Calibri" panose="020F0502020204030204" pitchFamily="34" charset="0"/>
              </a:rPr>
              <a:t>Auditing, recalibration and reconfiguration of electricity smart meters </a:t>
            </a:r>
          </a:p>
          <a:p>
            <a:pPr lvl="2">
              <a:buFont typeface="Courier New" panose="02070309020205020404" pitchFamily="49" charset="0"/>
              <a:buChar char="o"/>
            </a:pPr>
            <a:r>
              <a:rPr lang="en-US" sz="1600" dirty="0">
                <a:latin typeface="Calibri" panose="020F0502020204030204" pitchFamily="34" charset="0"/>
                <a:cs typeface="Calibri" panose="020F0502020204030204" pitchFamily="34" charset="0"/>
              </a:rPr>
              <a:t>Air Quality Management System </a:t>
            </a:r>
            <a:endParaRPr lang="en-ZA" sz="1600" dirty="0">
              <a:latin typeface="Calibri" panose="020F0502020204030204" pitchFamily="34" charset="0"/>
              <a:cs typeface="Calibri" panose="020F0502020204030204" pitchFamily="34" charset="0"/>
            </a:endParaRPr>
          </a:p>
          <a:p>
            <a:pPr lvl="2">
              <a:buFont typeface="Courier New" panose="02070309020205020404" pitchFamily="49" charset="0"/>
              <a:buChar char="o"/>
            </a:pPr>
            <a:endParaRPr lang="en-ZA" dirty="0">
              <a:latin typeface="Calibri" panose="020F0502020204030204" pitchFamily="34" charset="0"/>
              <a:cs typeface="Calibri" panose="020F0502020204030204" pitchFamily="34" charset="0"/>
            </a:endParaRPr>
          </a:p>
          <a:p>
            <a:pPr marL="0" indent="0">
              <a:buNone/>
            </a:pPr>
            <a:endParaRPr lang="en-ZA" sz="1800" dirty="0"/>
          </a:p>
        </p:txBody>
      </p:sp>
      <p:pic>
        <p:nvPicPr>
          <p:cNvPr id="4" name="Picture 3">
            <a:extLst>
              <a:ext uri="{FF2B5EF4-FFF2-40B4-BE49-F238E27FC236}">
                <a16:creationId xmlns:a16="http://schemas.microsoft.com/office/drawing/2014/main" id="{1572C8AC-B65B-9090-97AD-00582F09D356}"/>
              </a:ext>
            </a:extLst>
          </p:cNvPr>
          <p:cNvPicPr>
            <a:picLocks noChangeAspect="1"/>
          </p:cNvPicPr>
          <p:nvPr/>
        </p:nvPicPr>
        <p:blipFill rotWithShape="1">
          <a:blip r:embed="rId2">
            <a:alphaModFix/>
          </a:blip>
          <a:srcRect l="15278" r="14721"/>
          <a:stretch/>
        </p:blipFill>
        <p:spPr>
          <a:xfrm>
            <a:off x="6598028" y="2461923"/>
            <a:ext cx="1937263" cy="1934153"/>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Tree>
    <p:extLst>
      <p:ext uri="{BB962C8B-B14F-4D97-AF65-F5344CB8AC3E}">
        <p14:creationId xmlns:p14="http://schemas.microsoft.com/office/powerpoint/2010/main" val="20254835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idx="1"/>
          </p:nvPr>
        </p:nvSpPr>
        <p:spPr/>
        <p:txBody>
          <a:bodyPr/>
          <a:lstStyle/>
          <a:p>
            <a:pPr eaLnBrk="1" hangingPunct="1">
              <a:defRPr/>
            </a:pPr>
            <a:endParaRPr lang="en-US" dirty="0">
              <a:cs typeface="+mn-cs"/>
            </a:endParaRPr>
          </a:p>
          <a:p>
            <a:pPr marL="0" indent="0" algn="ctr" eaLnBrk="1" hangingPunct="1">
              <a:buFontTx/>
              <a:buNone/>
              <a:defRPr/>
            </a:pPr>
            <a:r>
              <a:rPr lang="en-US" sz="8000" b="1" dirty="0">
                <a:solidFill>
                  <a:srgbClr val="B90400"/>
                </a:solidFill>
                <a:cs typeface="+mn-cs"/>
              </a:rPr>
              <a:t>Thank you </a:t>
            </a:r>
          </a:p>
        </p:txBody>
      </p:sp>
      <p:pic>
        <p:nvPicPr>
          <p:cNvPr id="38915" name="Picture 2"/>
          <p:cNvPicPr>
            <a:picLocks noChangeAspect="1"/>
          </p:cNvPicPr>
          <p:nvPr/>
        </p:nvPicPr>
        <p:blipFill rotWithShape="1">
          <a:blip r:embed="rId2">
            <a:extLst>
              <a:ext uri="{28A0092B-C50C-407E-A947-70E740481C1C}">
                <a14:useLocalDpi xmlns:a14="http://schemas.microsoft.com/office/drawing/2010/main" val="0"/>
              </a:ext>
            </a:extLst>
          </a:blip>
          <a:srcRect b="12535"/>
          <a:stretch/>
        </p:blipFill>
        <p:spPr bwMode="auto">
          <a:xfrm>
            <a:off x="5148263" y="3933825"/>
            <a:ext cx="2628900" cy="1524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0113" y="3933825"/>
            <a:ext cx="26098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Title 1"/>
          <p:cNvSpPr>
            <a:spLocks noGrp="1"/>
          </p:cNvSpPr>
          <p:nvPr>
            <p:ph type="title"/>
          </p:nvPr>
        </p:nvSpPr>
        <p:spPr/>
        <p:txBody>
          <a:bodyPr>
            <a:normAutofit/>
          </a:bodyPr>
          <a:lstStyle/>
          <a:p>
            <a:r>
              <a:rPr lang="en-ZA" altLang="en-US" sz="3200" dirty="0">
                <a:solidFill>
                  <a:srgbClr val="002060"/>
                </a:solidFill>
              </a:rPr>
              <a:t>QUESTIONS AND ANSWERS </a:t>
            </a:r>
          </a:p>
        </p:txBody>
      </p:sp>
    </p:spTree>
    <p:extLst>
      <p:ext uri="{BB962C8B-B14F-4D97-AF65-F5344CB8AC3E}">
        <p14:creationId xmlns:p14="http://schemas.microsoft.com/office/powerpoint/2010/main" val="1630822507"/>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rcRect/>
          <a:stretch/>
        </p:blipFill>
        <p:spPr>
          <a:xfrm>
            <a:off x="9263" y="0"/>
            <a:ext cx="9125474" cy="6858000"/>
          </a:xfrm>
          <a:prstGeom prst="rect">
            <a:avLst/>
          </a:prstGeom>
        </p:spPr>
      </p:pic>
      <p:sp>
        <p:nvSpPr>
          <p:cNvPr id="2" name="Title 1"/>
          <p:cNvSpPr>
            <a:spLocks noGrp="1"/>
          </p:cNvSpPr>
          <p:nvPr>
            <p:ph type="ctrTitle"/>
          </p:nvPr>
        </p:nvSpPr>
        <p:spPr>
          <a:xfrm>
            <a:off x="800892" y="1141629"/>
            <a:ext cx="4960460" cy="1483508"/>
          </a:xfrm>
        </p:spPr>
        <p:txBody>
          <a:bodyPr lIns="0" tIns="0" anchor="b">
            <a:normAutofit/>
          </a:bodyPr>
          <a:lstStyle/>
          <a:p>
            <a:pPr>
              <a:lnSpc>
                <a:spcPts val="3600"/>
              </a:lnSpc>
            </a:pPr>
            <a:endParaRPr lang="en-US" sz="3800" b="1" cap="all" dirty="0">
              <a:solidFill>
                <a:schemeClr val="bg1"/>
              </a:solidFill>
              <a:latin typeface="+mn-lt"/>
            </a:endParaRPr>
          </a:p>
        </p:txBody>
      </p:sp>
      <p:sp>
        <p:nvSpPr>
          <p:cNvPr id="3" name="Subtitle 2"/>
          <p:cNvSpPr>
            <a:spLocks noGrp="1"/>
          </p:cNvSpPr>
          <p:nvPr>
            <p:ph type="subTitle" idx="1"/>
          </p:nvPr>
        </p:nvSpPr>
        <p:spPr>
          <a:xfrm>
            <a:off x="1249471" y="2842800"/>
            <a:ext cx="4503260" cy="1088648"/>
          </a:xfrm>
        </p:spPr>
        <p:txBody>
          <a:bodyPr>
            <a:normAutofit/>
          </a:bodyPr>
          <a:lstStyle/>
          <a:p>
            <a:pPr>
              <a:tabLst>
                <a:tab pos="1193800" algn="l"/>
              </a:tabLst>
            </a:pPr>
            <a:r>
              <a:rPr lang="en-GB" sz="2200" b="1" dirty="0">
                <a:solidFill>
                  <a:schemeClr val="bg1"/>
                </a:solidFill>
              </a:rPr>
              <a:t>The role of procurement in the implementation of SA economic reconstruction and recovery plan</a:t>
            </a:r>
            <a:endParaRPr lang="en-US" sz="2200" b="1" dirty="0">
              <a:solidFill>
                <a:schemeClr val="bg1"/>
              </a:solidFill>
            </a:endParaRPr>
          </a:p>
        </p:txBody>
      </p:sp>
    </p:spTree>
    <p:extLst>
      <p:ext uri="{BB962C8B-B14F-4D97-AF65-F5344CB8AC3E}">
        <p14:creationId xmlns:p14="http://schemas.microsoft.com/office/powerpoint/2010/main" val="9365039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A67E419-0EE3-4089-B543-AFC55ED541FB}"/>
              </a:ext>
            </a:extLst>
          </p:cNvPr>
          <p:cNvSpPr txBox="1"/>
          <p:nvPr/>
        </p:nvSpPr>
        <p:spPr>
          <a:xfrm>
            <a:off x="371061" y="745722"/>
            <a:ext cx="8772939" cy="7448193"/>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latin typeface="Calibri" panose="020F0502020204030204"/>
                <a:ea typeface="+mn-ea"/>
                <a:cs typeface="+mn-cs"/>
              </a:rPr>
              <a:t>The Preferential Procurement Regulations, 2022, have been promulgated on 4 November 2022 and became effective on 16 January 2023. There is, however, a concern from some sectors of society that the National Treasury should have prescribed localization as a mandatory requirement </a:t>
            </a:r>
            <a:r>
              <a:rPr lang="en-GB" dirty="0">
                <a:solidFill>
                  <a:prstClr val="black"/>
                </a:solidFill>
                <a:latin typeface="Calibri" panose="020F0502020204030204"/>
              </a:rPr>
              <a:t>in the preferential </a:t>
            </a:r>
            <a:r>
              <a:rPr kumimoji="0" lang="en-GB" b="0" i="0" u="none" strike="noStrike" kern="1200" cap="none" spc="0" normalizeH="0" baseline="0" noProof="0" dirty="0">
                <a:ln>
                  <a:noFill/>
                </a:ln>
                <a:solidFill>
                  <a:prstClr val="black"/>
                </a:solidFill>
                <a:effectLst/>
                <a:uLnTx/>
                <a:uFillTx/>
                <a:latin typeface="Calibri" panose="020F0502020204030204"/>
                <a:ea typeface="+mn-ea"/>
                <a:cs typeface="+mn-cs"/>
              </a:rPr>
              <a:t>policies of </a:t>
            </a:r>
            <a:r>
              <a:rPr lang="en-GB" dirty="0">
                <a:solidFill>
                  <a:prstClr val="black"/>
                </a:solidFill>
                <a:latin typeface="Calibri" panose="020F0502020204030204"/>
              </a:rPr>
              <a:t>organs of state. </a:t>
            </a:r>
            <a:r>
              <a:rPr kumimoji="0" lang="en-GB" b="0" i="0" u="none" strike="noStrike" kern="1200" cap="none" spc="0" normalizeH="0" baseline="0" noProof="0" dirty="0">
                <a:ln>
                  <a:noFill/>
                </a:ln>
                <a:solidFill>
                  <a:prstClr val="black"/>
                </a:solidFill>
                <a:effectLst/>
                <a:uLnTx/>
                <a:uFillTx/>
                <a:latin typeface="Calibri" panose="020F0502020204030204"/>
                <a:ea typeface="+mn-ea"/>
                <a:cs typeface="+mn-cs"/>
              </a:rPr>
              <a:t> There is a fear that leaving it to the discretion of </a:t>
            </a:r>
            <a:r>
              <a:rPr lang="en-GB" dirty="0">
                <a:solidFill>
                  <a:prstClr val="black"/>
                </a:solidFill>
                <a:latin typeface="Calibri" panose="020F0502020204030204"/>
              </a:rPr>
              <a:t>organs of state may have a serious impact on job creation.</a:t>
            </a:r>
            <a:endParaRPr kumimoji="0" lang="en-GB"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solidFill>
                <a:prstClr val="black"/>
              </a:solidFill>
              <a:latin typeface="Calibri" panose="020F0502020204030204"/>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GB" dirty="0">
                <a:solidFill>
                  <a:prstClr val="black"/>
                </a:solidFill>
                <a:latin typeface="Calibri" panose="020F0502020204030204"/>
              </a:rPr>
              <a:t>T</a:t>
            </a:r>
            <a:r>
              <a:rPr kumimoji="0" lang="en-GB" b="0" i="0" u="none" strike="noStrike" kern="1200" cap="none" spc="0" normalizeH="0" baseline="0" noProof="0" dirty="0">
                <a:ln>
                  <a:noFill/>
                </a:ln>
                <a:solidFill>
                  <a:prstClr val="black"/>
                </a:solidFill>
                <a:effectLst/>
                <a:uLnTx/>
                <a:uFillTx/>
                <a:latin typeface="Calibri" panose="020F0502020204030204"/>
                <a:ea typeface="+mn-ea"/>
                <a:cs typeface="+mn-cs"/>
              </a:rPr>
              <a:t>he new regulations empower organs of state to develop their own preferential policies and implement them within the framework prescribed by the Preferential Procurement Policy Framework Act. Organs of state are required to identify specific goals from the Act and RDP Framework of 1994 to be included in their policies and in the invitations to submit tenders. There is a range of specific goals that organs of state </a:t>
            </a:r>
            <a:r>
              <a:rPr lang="en-GB" dirty="0">
                <a:solidFill>
                  <a:prstClr val="black"/>
                </a:solidFill>
                <a:latin typeface="Calibri" panose="020F0502020204030204"/>
              </a:rPr>
              <a:t>can </a:t>
            </a:r>
            <a:r>
              <a:rPr kumimoji="0" lang="en-GB" b="0" i="0" u="none" strike="noStrike" kern="1200" cap="none" spc="0" normalizeH="0" baseline="0" noProof="0" dirty="0">
                <a:ln>
                  <a:noFill/>
                </a:ln>
                <a:solidFill>
                  <a:prstClr val="black"/>
                </a:solidFill>
                <a:effectLst/>
                <a:uLnTx/>
                <a:uFillTx/>
                <a:latin typeface="Calibri" panose="020F0502020204030204"/>
                <a:ea typeface="+mn-ea"/>
                <a:cs typeface="+mn-cs"/>
              </a:rPr>
              <a:t>choose from which may include local industrialization</a:t>
            </a:r>
            <a:r>
              <a:rPr lang="en-GB" dirty="0">
                <a:solidFill>
                  <a:prstClr val="black"/>
                </a:solidFill>
                <a:latin typeface="Calibri" panose="020F0502020204030204"/>
              </a:rPr>
              <a:t>, among others.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indent="-285750" algn="just">
              <a:buFont typeface="Arial" panose="020B0604020202020204" pitchFamily="34" charset="0"/>
              <a:buChar char="•"/>
              <a:defRPr/>
            </a:pPr>
            <a:r>
              <a:rPr kumimoji="0" lang="en-GB" b="0" i="0" u="none" strike="noStrike" kern="1200" cap="none" spc="0" normalizeH="0" baseline="0" noProof="0" dirty="0">
                <a:ln>
                  <a:noFill/>
                </a:ln>
                <a:solidFill>
                  <a:prstClr val="black"/>
                </a:solidFill>
                <a:effectLst/>
                <a:uLnTx/>
                <a:uFillTx/>
                <a:latin typeface="Calibri" panose="020F0502020204030204"/>
                <a:ea typeface="+mn-ea"/>
                <a:cs typeface="+mn-cs"/>
              </a:rPr>
              <a:t>Section 10 (1)(b) of the B-BBEE Act requires organs of state to implement broad-based economic empowerment </a:t>
            </a:r>
            <a:r>
              <a:rPr lang="en-GB" dirty="0">
                <a:solidFill>
                  <a:prstClr val="black"/>
                </a:solidFill>
                <a:latin typeface="Calibri" panose="020F0502020204030204"/>
              </a:rPr>
              <a:t>when developing their preferential procurement policies. National Treasury has been rollout the regulations to organs of state to ensure that developed policies are in keeping with the regulations. </a:t>
            </a:r>
          </a:p>
          <a:p>
            <a:pPr marL="285750" indent="-285750" algn="just">
              <a:buFont typeface="Arial" panose="020B0604020202020204" pitchFamily="34" charset="0"/>
              <a:buChar char="•"/>
              <a:defRPr/>
            </a:pPr>
            <a:endParaRPr kumimoji="0" lang="en-GB"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indent="-285750" algn="just">
              <a:buFont typeface="Arial" panose="020B0604020202020204" pitchFamily="34" charset="0"/>
              <a:buChar char="•"/>
              <a:defRPr/>
            </a:pPr>
            <a:r>
              <a:rPr kumimoji="0" lang="en-GB" b="0" i="0" u="none" strike="noStrike" kern="1200" cap="none" spc="0" normalizeH="0" baseline="0" noProof="0" dirty="0">
                <a:ln>
                  <a:noFill/>
                </a:ln>
                <a:solidFill>
                  <a:prstClr val="black"/>
                </a:solidFill>
                <a:effectLst/>
                <a:uLnTx/>
                <a:uFillTx/>
                <a:latin typeface="Calibri" panose="020F0502020204030204"/>
                <a:ea typeface="+mn-ea"/>
                <a:cs typeface="+mn-cs"/>
              </a:rPr>
              <a:t>The National Treasury continues to provide the necessary technical support and clarification of the regulations. It is hoped that the devolvement of powers to organs of state will improve turnaround time in service delivery.</a:t>
            </a:r>
          </a:p>
          <a:p>
            <a:pPr marL="457200" marR="0" lvl="0" indent="-457200" algn="just" defTabSz="914400" rtl="0" eaLnBrk="1" fontAlgn="auto" latinLnBrk="0" hangingPunct="1">
              <a:lnSpc>
                <a:spcPct val="100000"/>
              </a:lnSpc>
              <a:spcBef>
                <a:spcPts val="0"/>
              </a:spcBef>
              <a:spcAft>
                <a:spcPts val="0"/>
              </a:spcAft>
              <a:buClrTx/>
              <a:buSzTx/>
              <a:buFont typeface="+mj-lt"/>
              <a:buAutoNum type="arabicParenR"/>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just" defTabSz="914400" rtl="0" eaLnBrk="1" fontAlgn="auto" latinLnBrk="0" hangingPunct="1">
              <a:lnSpc>
                <a:spcPct val="100000"/>
              </a:lnSpc>
              <a:spcBef>
                <a:spcPts val="0"/>
              </a:spcBef>
              <a:spcAft>
                <a:spcPts val="0"/>
              </a:spcAft>
              <a:buClrTx/>
              <a:buSzTx/>
              <a:buFont typeface="+mj-lt"/>
              <a:buAutoNum type="arabicParenR"/>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1" indent="0" algn="just"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162C3C73-9B8E-7493-884C-11AC3B1C1851}"/>
              </a:ext>
            </a:extLst>
          </p:cNvPr>
          <p:cNvSpPr txBox="1"/>
          <p:nvPr/>
        </p:nvSpPr>
        <p:spPr>
          <a:xfrm>
            <a:off x="901700" y="0"/>
            <a:ext cx="458724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chemeClr val="bg1"/>
                </a:solidFill>
                <a:effectLst/>
                <a:uLnTx/>
                <a:uFillTx/>
                <a:latin typeface="Calibri" panose="020F0502020204030204"/>
                <a:ea typeface="+mn-ea"/>
                <a:cs typeface="+mn-cs"/>
              </a:rPr>
              <a:t>Preferential Procurement Regulations, 2022</a:t>
            </a:r>
          </a:p>
        </p:txBody>
      </p:sp>
    </p:spTree>
    <p:extLst>
      <p:ext uri="{BB962C8B-B14F-4D97-AF65-F5344CB8AC3E}">
        <p14:creationId xmlns:p14="http://schemas.microsoft.com/office/powerpoint/2010/main" val="36669795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A4821-2F4F-1847-A8D9-34AC5A09B542}"/>
              </a:ext>
            </a:extLst>
          </p:cNvPr>
          <p:cNvSpPr>
            <a:spLocks noGrp="1"/>
          </p:cNvSpPr>
          <p:nvPr>
            <p:ph type="title"/>
          </p:nvPr>
        </p:nvSpPr>
        <p:spPr>
          <a:xfrm>
            <a:off x="403777" y="0"/>
            <a:ext cx="5848976" cy="348343"/>
          </a:xfrm>
        </p:spPr>
        <p:txBody>
          <a:bodyPr>
            <a:noAutofit/>
          </a:bodyPr>
          <a:lstStyle/>
          <a:p>
            <a:r>
              <a:rPr kumimoji="0" lang="en-ZA" altLang="en-US" sz="1200" b="1" i="0" u="none" strike="noStrike" kern="0" cap="none" spc="0" normalizeH="0" baseline="0" noProof="0" dirty="0">
                <a:ln>
                  <a:noFill/>
                </a:ln>
                <a:solidFill>
                  <a:srgbClr val="FFFFFF"/>
                </a:solidFill>
                <a:effectLst/>
                <a:uLnTx/>
                <a:uFillTx/>
                <a:latin typeface="Calibri" pitchFamily="34" charset="0"/>
                <a:cs typeface="Arial Bold" panose="020B0704020202020204" pitchFamily="34" charset="0"/>
              </a:rPr>
              <a:t>LEVERAGING PUBLIC PROCUREMENT TO SUPPORT BROAD SOCIO-ECONOMIC OBJECTIVES</a:t>
            </a:r>
            <a:endParaRPr lang="en-US" sz="1200" dirty="0">
              <a:latin typeface="+mn-lt"/>
            </a:endParaRPr>
          </a:p>
        </p:txBody>
      </p:sp>
      <p:sp>
        <p:nvSpPr>
          <p:cNvPr id="3" name="Content Placeholder 2">
            <a:extLst>
              <a:ext uri="{FF2B5EF4-FFF2-40B4-BE49-F238E27FC236}">
                <a16:creationId xmlns:a16="http://schemas.microsoft.com/office/drawing/2014/main" id="{A82422BA-FAC5-7549-AA7F-3AA31648937F}"/>
              </a:ext>
            </a:extLst>
          </p:cNvPr>
          <p:cNvSpPr>
            <a:spLocks noGrp="1"/>
          </p:cNvSpPr>
          <p:nvPr>
            <p:ph idx="1"/>
          </p:nvPr>
        </p:nvSpPr>
        <p:spPr>
          <a:xfrm>
            <a:off x="403777" y="539931"/>
            <a:ext cx="8420809" cy="6107359"/>
          </a:xfrm>
        </p:spPr>
        <p:txBody>
          <a:bodyPr>
            <a:normAutofit/>
          </a:bodyPr>
          <a:lstStyle/>
          <a:p>
            <a:pPr marL="57150" lvl="0" indent="0" algn="just" defTabSz="914400" eaLnBrk="0" fontAlgn="base" hangingPunct="0">
              <a:lnSpc>
                <a:spcPct val="115000"/>
              </a:lnSpc>
              <a:spcBef>
                <a:spcPct val="20000"/>
              </a:spcBef>
              <a:spcAft>
                <a:spcPts val="1000"/>
              </a:spcAft>
              <a:buNone/>
              <a:defRPr/>
            </a:pPr>
            <a:endParaRPr lang="en-US" sz="1400" dirty="0"/>
          </a:p>
          <a:p>
            <a:pPr marL="57150" indent="0" algn="just" defTabSz="914400" eaLnBrk="0" fontAlgn="base" hangingPunct="0">
              <a:lnSpc>
                <a:spcPct val="115000"/>
              </a:lnSpc>
              <a:spcBef>
                <a:spcPct val="20000"/>
              </a:spcBef>
              <a:spcAft>
                <a:spcPts val="1000"/>
              </a:spcAft>
              <a:buNone/>
              <a:defRPr/>
            </a:pPr>
            <a:r>
              <a:rPr lang="en-US" sz="2000" b="1" dirty="0">
                <a:latin typeface="Calibri" panose="020F0502020204030204" pitchFamily="34" charset="0"/>
                <a:cs typeface="Calibri" panose="020F0502020204030204" pitchFamily="34" charset="0"/>
              </a:rPr>
              <a:t>Preferential Procurement Regulations, 2022</a:t>
            </a:r>
          </a:p>
          <a:p>
            <a:pPr marL="342900" indent="-285750" algn="just" defTabSz="914400" eaLnBrk="0" fontAlgn="base" hangingPunct="0">
              <a:lnSpc>
                <a:spcPct val="115000"/>
              </a:lnSpc>
              <a:spcBef>
                <a:spcPct val="20000"/>
              </a:spcBef>
              <a:spcAft>
                <a:spcPts val="1000"/>
              </a:spcAft>
              <a:buFont typeface="Wingdings" panose="05000000000000000000" pitchFamily="2" charset="2"/>
              <a:buChar char="§"/>
              <a:defRPr/>
            </a:pPr>
            <a:r>
              <a:rPr lang="en-ZA" sz="1800" kern="0" dirty="0">
                <a:solidFill>
                  <a:srgbClr val="000000"/>
                </a:solidFill>
                <a:latin typeface="Calibri" panose="020F0502020204030204" pitchFamily="34" charset="0"/>
                <a:ea typeface="Calibri"/>
                <a:cs typeface="Calibri" panose="020F0502020204030204" pitchFamily="34" charset="0"/>
              </a:rPr>
              <a:t>However, it should be noted that the primary legislation informing these regulations has limitations, especially in that, among others, the 80/20 and 90/10 preference systems are prescribed in the Act itself and cannot be changed through Regulations unless the Act itself is amended or repealed.</a:t>
            </a:r>
          </a:p>
          <a:p>
            <a:pPr marL="342900" indent="-285750" algn="just" defTabSz="914400" eaLnBrk="0" fontAlgn="base" hangingPunct="0">
              <a:lnSpc>
                <a:spcPct val="115000"/>
              </a:lnSpc>
              <a:spcBef>
                <a:spcPct val="20000"/>
              </a:spcBef>
              <a:spcAft>
                <a:spcPts val="1000"/>
              </a:spcAft>
              <a:buFont typeface="Wingdings" panose="05000000000000000000" pitchFamily="2" charset="2"/>
              <a:buChar char="§"/>
              <a:defRPr/>
            </a:pPr>
            <a:r>
              <a:rPr lang="en-ZA" sz="1800" kern="0" dirty="0">
                <a:solidFill>
                  <a:srgbClr val="000000"/>
                </a:solidFill>
                <a:latin typeface="Calibri" panose="020F0502020204030204" pitchFamily="34" charset="0"/>
                <a:ea typeface="Calibri"/>
                <a:cs typeface="Calibri" panose="020F0502020204030204" pitchFamily="34" charset="0"/>
              </a:rPr>
              <a:t>The public has been raising concerns that this piece of legislation does not adequately address the transformation agenda and black economic empowerment in particular and that there are too many overlapping pieces of legislation on procurement that sometimes contradict one another.</a:t>
            </a:r>
          </a:p>
          <a:p>
            <a:pPr marL="342900" indent="-285750" algn="just" defTabSz="914400" eaLnBrk="0" fontAlgn="base" hangingPunct="0">
              <a:lnSpc>
                <a:spcPct val="115000"/>
              </a:lnSpc>
              <a:spcBef>
                <a:spcPct val="20000"/>
              </a:spcBef>
              <a:spcAft>
                <a:spcPts val="1000"/>
              </a:spcAft>
              <a:buFont typeface="Wingdings" panose="05000000000000000000" pitchFamily="2" charset="2"/>
              <a:buChar char="§"/>
              <a:defRPr/>
            </a:pPr>
            <a:r>
              <a:rPr lang="en-ZA" sz="1800" kern="0" dirty="0">
                <a:solidFill>
                  <a:srgbClr val="000000"/>
                </a:solidFill>
                <a:latin typeface="Calibri" panose="020F0502020204030204" pitchFamily="34" charset="0"/>
                <a:ea typeface="Calibri"/>
                <a:cs typeface="Calibri" panose="020F0502020204030204" pitchFamily="34" charset="0"/>
              </a:rPr>
              <a:t>It is against this background that the Public Procurement Bill has been developed to serve as the single national overarching procurement regulatory framework in South Africa. </a:t>
            </a:r>
            <a:endParaRPr lang="en-ZA" sz="1700" b="1" kern="0" dirty="0">
              <a:solidFill>
                <a:srgbClr val="000000"/>
              </a:solidFill>
              <a:latin typeface="Arial" panose="020B0604020202020204" pitchFamily="34" charset="0"/>
              <a:ea typeface="Calibri"/>
              <a:cs typeface="Arial" panose="020B0604020202020204" pitchFamily="34" charset="0"/>
            </a:endParaRPr>
          </a:p>
          <a:p>
            <a:pPr marL="57150" lvl="0" indent="0" algn="just" defTabSz="914400" eaLnBrk="0" fontAlgn="base" hangingPunct="0">
              <a:lnSpc>
                <a:spcPct val="115000"/>
              </a:lnSpc>
              <a:spcBef>
                <a:spcPct val="20000"/>
              </a:spcBef>
              <a:spcAft>
                <a:spcPts val="1000"/>
              </a:spcAft>
              <a:buNone/>
              <a:defRPr/>
            </a:pPr>
            <a:endParaRPr lang="en-ZA" sz="1700" kern="0" dirty="0">
              <a:solidFill>
                <a:srgbClr val="000000"/>
              </a:solidFill>
              <a:latin typeface="Arial" panose="020B0604020202020204" pitchFamily="34" charset="0"/>
              <a:ea typeface="Calibri"/>
              <a:cs typeface="Arial" panose="020B0604020202020204" pitchFamily="34" charset="0"/>
            </a:endParaRPr>
          </a:p>
          <a:p>
            <a:pPr marL="57150" lvl="0" indent="0" algn="just" defTabSz="914400" eaLnBrk="0" fontAlgn="base" hangingPunct="0">
              <a:lnSpc>
                <a:spcPct val="115000"/>
              </a:lnSpc>
              <a:spcBef>
                <a:spcPct val="20000"/>
              </a:spcBef>
              <a:spcAft>
                <a:spcPts val="1000"/>
              </a:spcAft>
              <a:buNone/>
              <a:defRPr/>
            </a:pPr>
            <a:endParaRPr lang="en-ZA" sz="1700" kern="0" dirty="0">
              <a:solidFill>
                <a:srgbClr val="000000"/>
              </a:solidFill>
              <a:latin typeface="Arial" panose="020B0604020202020204" pitchFamily="34" charset="0"/>
              <a:ea typeface="Calibri"/>
              <a:cs typeface="Arial" panose="020B0604020202020204" pitchFamily="34" charset="0"/>
            </a:endParaRPr>
          </a:p>
          <a:p>
            <a:pPr marL="0" indent="0" algn="just">
              <a:spcBef>
                <a:spcPts val="500"/>
              </a:spcBef>
              <a:spcAft>
                <a:spcPts val="500"/>
              </a:spcAft>
              <a:buNone/>
            </a:pPr>
            <a:endParaRPr lang="en-ZA" sz="20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84F644B8-4485-0144-B3D1-54620A632EF4}"/>
              </a:ext>
            </a:extLst>
          </p:cNvPr>
          <p:cNvSpPr>
            <a:spLocks noGrp="1"/>
          </p:cNvSpPr>
          <p:nvPr>
            <p:ph type="sldNum" sz="quarter" idx="4"/>
          </p:nvPr>
        </p:nvSpPr>
        <p:spPr/>
        <p:txBody>
          <a:bodyPr/>
          <a:lstStyle/>
          <a:p>
            <a:fld id="{A4E67396-EAD7-1246-A93B-5244FF26795F}" type="slidenum">
              <a:rPr lang="en-US" smtClean="0"/>
              <a:pPr/>
              <a:t>24</a:t>
            </a:fld>
            <a:endParaRPr lang="en-US" dirty="0"/>
          </a:p>
        </p:txBody>
      </p:sp>
    </p:spTree>
    <p:extLst>
      <p:ext uri="{BB962C8B-B14F-4D97-AF65-F5344CB8AC3E}">
        <p14:creationId xmlns:p14="http://schemas.microsoft.com/office/powerpoint/2010/main" val="2993676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95437" y="2466975"/>
            <a:ext cx="5953125" cy="1447800"/>
          </a:xfrm>
        </p:spPr>
        <p:txBody>
          <a:bodyPr>
            <a:normAutofit/>
          </a:bodyPr>
          <a:lstStyle/>
          <a:p>
            <a:pPr marL="0" indent="0" algn="ctr">
              <a:buNone/>
            </a:pPr>
            <a:r>
              <a:rPr lang="en-GB" sz="2000" b="1" dirty="0">
                <a:latin typeface="Calibri" panose="020F0502020204030204" pitchFamily="34" charset="0"/>
                <a:cs typeface="Calibri" panose="020F0502020204030204" pitchFamily="34" charset="0"/>
              </a:rPr>
              <a:t>PROCUREMENT REFORMS AND MODERNISATION </a:t>
            </a:r>
          </a:p>
          <a:p>
            <a:pPr marL="0" indent="0" algn="ctr">
              <a:buNone/>
            </a:pPr>
            <a:endParaRPr lang="en-GB" sz="2000" b="1" dirty="0">
              <a:latin typeface="Calibri" panose="020F0502020204030204" pitchFamily="34" charset="0"/>
              <a:cs typeface="Calibri" panose="020F0502020204030204" pitchFamily="34" charset="0"/>
            </a:endParaRPr>
          </a:p>
          <a:p>
            <a:pPr marL="0" indent="0" algn="ctr">
              <a:buNone/>
            </a:pPr>
            <a:r>
              <a:rPr lang="en-GB" sz="2000" b="1" dirty="0">
                <a:latin typeface="Calibri" panose="020F0502020204030204" pitchFamily="34" charset="0"/>
                <a:cs typeface="Calibri" panose="020F0502020204030204" pitchFamily="34" charset="0"/>
              </a:rPr>
              <a:t>THE PUBLIC PROCUREMENT BILL</a:t>
            </a:r>
          </a:p>
        </p:txBody>
      </p:sp>
    </p:spTree>
    <p:extLst>
      <p:ext uri="{BB962C8B-B14F-4D97-AF65-F5344CB8AC3E}">
        <p14:creationId xmlns:p14="http://schemas.microsoft.com/office/powerpoint/2010/main" val="1888253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2422BA-FAC5-7549-AA7F-3AA31648937F}"/>
              </a:ext>
            </a:extLst>
          </p:cNvPr>
          <p:cNvSpPr>
            <a:spLocks noGrp="1"/>
          </p:cNvSpPr>
          <p:nvPr>
            <p:ph idx="1"/>
          </p:nvPr>
        </p:nvSpPr>
        <p:spPr>
          <a:xfrm>
            <a:off x="288099" y="1233439"/>
            <a:ext cx="8536487" cy="4821665"/>
          </a:xfrm>
        </p:spPr>
        <p:txBody>
          <a:bodyPr>
            <a:normAutofit/>
          </a:bodyPr>
          <a:lstStyle/>
          <a:p>
            <a:pPr marL="0" indent="0">
              <a:buNone/>
            </a:pPr>
            <a:endParaRPr lang="en-ZA" sz="2000" dirty="0">
              <a:latin typeface="Arial" panose="020B0604020202020204" pitchFamily="34" charset="0"/>
              <a:cs typeface="Arial" panose="020B0604020202020204" pitchFamily="34" charset="0"/>
            </a:endParaRPr>
          </a:p>
          <a:p>
            <a:pPr>
              <a:buFont typeface="Wingdings" panose="05000000000000000000" pitchFamily="2" charset="2"/>
              <a:buChar char="q"/>
            </a:pPr>
            <a:r>
              <a:rPr lang="en-ZA" sz="2000" dirty="0">
                <a:latin typeface="Arial" panose="020B0604020202020204" pitchFamily="34" charset="0"/>
                <a:cs typeface="Arial" panose="020B0604020202020204" pitchFamily="34" charset="0"/>
              </a:rPr>
              <a:t> </a:t>
            </a:r>
            <a:r>
              <a:rPr lang="en-ZA" sz="2000" dirty="0">
                <a:cs typeface="Arial" panose="020B0604020202020204" pitchFamily="34" charset="0"/>
              </a:rPr>
              <a:t>The aim of the Bill is to:</a:t>
            </a:r>
          </a:p>
          <a:p>
            <a:endParaRPr lang="en-ZA" sz="2600" dirty="0"/>
          </a:p>
          <a:p>
            <a:pPr lvl="1" algn="just">
              <a:buFont typeface="Wingdings" panose="05000000000000000000" pitchFamily="2" charset="2"/>
              <a:buChar char="§"/>
            </a:pPr>
            <a:r>
              <a:rPr lang="en-ZA" dirty="0">
                <a:cs typeface="Arial" panose="020B0604020202020204" pitchFamily="34" charset="0"/>
              </a:rPr>
              <a:t> Consolidate the various pieces of procurement legislation </a:t>
            </a:r>
            <a:r>
              <a:rPr lang="en-ZA" sz="1800" kern="0" dirty="0">
                <a:solidFill>
                  <a:srgbClr val="000000"/>
                </a:solidFill>
                <a:ea typeface="Calibri"/>
                <a:cs typeface="Arial" panose="020B0604020202020204" pitchFamily="34" charset="0"/>
              </a:rPr>
              <a:t>into a single overarching procurement regulatory framework in South Africa and eliminate fragmentation in the system. Some of the existing pieces of legislation will be amended to give effect to the Bill whereas others will be repealed.</a:t>
            </a:r>
          </a:p>
          <a:p>
            <a:pPr lvl="1" algn="just">
              <a:buFont typeface="Wingdings" panose="05000000000000000000" pitchFamily="2" charset="2"/>
              <a:buChar char="§"/>
            </a:pPr>
            <a:endParaRPr lang="en-ZA" dirty="0">
              <a:cs typeface="Arial" panose="020B0604020202020204" pitchFamily="34" charset="0"/>
            </a:endParaRPr>
          </a:p>
          <a:p>
            <a:pPr lvl="1" algn="just">
              <a:buFont typeface="Wingdings" panose="05000000000000000000" pitchFamily="2" charset="2"/>
              <a:buChar char="§"/>
            </a:pPr>
            <a:r>
              <a:rPr lang="en-ZA" dirty="0">
                <a:cs typeface="Arial" panose="020B0604020202020204" pitchFamily="34" charset="0"/>
              </a:rPr>
              <a:t> The Bill provides, among others, for measures to leverage public procurement to advance economic opportunities for historically disadvantaged people, women, youth people with disabilities, small, medium, and micro enterprises, and to support localization for job creation. </a:t>
            </a:r>
          </a:p>
          <a:p>
            <a:pPr lvl="1"/>
            <a:endParaRPr lang="en-ZA" sz="2300" dirty="0"/>
          </a:p>
          <a:p>
            <a:pPr marL="0" indent="0" algn="just">
              <a:spcAft>
                <a:spcPts val="500"/>
              </a:spcAft>
              <a:buNone/>
            </a:pPr>
            <a:endParaRPr lang="en-US" dirty="0">
              <a:latin typeface="Arial" panose="020B0604020202020204" pitchFamily="34" charset="0"/>
              <a:cs typeface="Arial" panose="020B0604020202020204" pitchFamily="34" charset="0"/>
            </a:endParaRPr>
          </a:p>
          <a:p>
            <a:endParaRPr lang="en-ZA" sz="20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84F644B8-4485-0144-B3D1-54620A632EF4}"/>
              </a:ext>
            </a:extLst>
          </p:cNvPr>
          <p:cNvSpPr>
            <a:spLocks noGrp="1"/>
          </p:cNvSpPr>
          <p:nvPr>
            <p:ph type="sldNum" sz="quarter" idx="4"/>
          </p:nvPr>
        </p:nvSpPr>
        <p:spPr/>
        <p:txBody>
          <a:bodyPr/>
          <a:lstStyle/>
          <a:p>
            <a:fld id="{A4E67396-EAD7-1246-A93B-5244FF26795F}" type="slidenum">
              <a:rPr lang="en-US" smtClean="0"/>
              <a:pPr/>
              <a:t>26</a:t>
            </a:fld>
            <a:endParaRPr lang="en-US" dirty="0"/>
          </a:p>
        </p:txBody>
      </p:sp>
      <p:sp>
        <p:nvSpPr>
          <p:cNvPr id="5" name="Title 4">
            <a:extLst>
              <a:ext uri="{FF2B5EF4-FFF2-40B4-BE49-F238E27FC236}">
                <a16:creationId xmlns:a16="http://schemas.microsoft.com/office/drawing/2014/main" id="{85BD9609-E4B4-4F52-BF2E-975D9273C08F}"/>
              </a:ext>
            </a:extLst>
          </p:cNvPr>
          <p:cNvSpPr>
            <a:spLocks noGrp="1"/>
          </p:cNvSpPr>
          <p:nvPr>
            <p:ph type="title"/>
          </p:nvPr>
        </p:nvSpPr>
        <p:spPr>
          <a:xfrm>
            <a:off x="288099" y="478972"/>
            <a:ext cx="8536487" cy="635726"/>
          </a:xfrm>
        </p:spPr>
        <p:txBody>
          <a:bodyPr>
            <a:noAutofit/>
          </a:bodyPr>
          <a:lstStyle/>
          <a:p>
            <a:br>
              <a:rPr lang="en-US" sz="2000" i="1" dirty="0">
                <a:latin typeface="Arial" panose="020B0604020202020204" pitchFamily="34" charset="0"/>
                <a:cs typeface="Arial" panose="020B0604020202020204" pitchFamily="34" charset="0"/>
              </a:rPr>
            </a:br>
            <a:r>
              <a:rPr lang="en-US" sz="2000" dirty="0">
                <a:latin typeface="Calibri" panose="020F0502020204030204" pitchFamily="34" charset="0"/>
                <a:cs typeface="Calibri" panose="020F0502020204030204" pitchFamily="34" charset="0"/>
              </a:rPr>
              <a:t>The Public Procurement Bill </a:t>
            </a:r>
            <a:br>
              <a:rPr lang="en-US" sz="2000" dirty="0">
                <a:latin typeface="Calibri" panose="020F0502020204030204" pitchFamily="34" charset="0"/>
                <a:cs typeface="Calibri" panose="020F0502020204030204" pitchFamily="34" charset="0"/>
              </a:rPr>
            </a:br>
            <a:endParaRPr lang="en-ZA"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004377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a:extLst>
              <a:ext uri="{FF2B5EF4-FFF2-40B4-BE49-F238E27FC236}">
                <a16:creationId xmlns:a16="http://schemas.microsoft.com/office/drawing/2014/main" id="{CFF4B98F-7905-4EC7-86C1-B81B08E79798}"/>
              </a:ext>
            </a:extLst>
          </p:cNvPr>
          <p:cNvSpPr>
            <a:spLocks noGrp="1" noChangeArrowheads="1"/>
          </p:cNvSpPr>
          <p:nvPr>
            <p:ph type="title"/>
          </p:nvPr>
        </p:nvSpPr>
        <p:spPr>
          <a:xfrm>
            <a:off x="155575" y="461554"/>
            <a:ext cx="7351214" cy="6512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72000" rIns="91440" bIns="0" numCol="1" anchor="ctr" anchorCtr="0" compatLnSpc="1">
            <a:prstTxWarp prst="textNoShape">
              <a:avLst/>
            </a:prstTxWarp>
            <a:normAutofit/>
          </a:bodyPr>
          <a:lstStyle/>
          <a:p>
            <a:pPr eaLnBrk="1" hangingPunct="1"/>
            <a:r>
              <a:rPr lang="en-US" altLang="en-US" sz="2000" dirty="0">
                <a:latin typeface="Calibri" panose="020F0502020204030204" pitchFamily="34" charset="0"/>
                <a:cs typeface="Calibri" panose="020F0502020204030204" pitchFamily="34" charset="0"/>
              </a:rPr>
              <a:t>The Public Procurement Bill (cont.) </a:t>
            </a:r>
          </a:p>
        </p:txBody>
      </p:sp>
      <p:sp>
        <p:nvSpPr>
          <p:cNvPr id="47107" name="Slide Number Placeholder 3">
            <a:extLst>
              <a:ext uri="{FF2B5EF4-FFF2-40B4-BE49-F238E27FC236}">
                <a16:creationId xmlns:a16="http://schemas.microsoft.com/office/drawing/2014/main" id="{E977CA1C-8B3E-4D06-AD7B-C815F9688A7C}"/>
              </a:ext>
            </a:extLst>
          </p:cNvPr>
          <p:cNvSpPr>
            <a:spLocks noGrp="1"/>
          </p:cNvSpPr>
          <p:nvPr>
            <p:ph type="sldNum" sz="quarter" idx="4"/>
          </p:nvPr>
        </p:nvSpPr>
        <p:spPr bwMode="auto">
          <a:xfrm>
            <a:off x="8604250" y="6400800"/>
            <a:ext cx="53975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eaLnBrk="0" fontAlgn="base" hangingPunct="0">
              <a:lnSpc>
                <a:spcPct val="100000"/>
              </a:lnSpc>
              <a:spcBef>
                <a:spcPct val="0"/>
              </a:spcBef>
              <a:spcAft>
                <a:spcPct val="0"/>
              </a:spcAft>
              <a:buFontTx/>
              <a:buNone/>
            </a:pPr>
            <a:fld id="{7F55EA7A-5464-4D2E-8635-5CC6E5936CD6}" type="slidenum">
              <a:rPr lang="en-ZA" altLang="en-US" sz="1000" smtClean="0">
                <a:solidFill>
                  <a:srgbClr val="808080"/>
                </a:solidFill>
                <a:latin typeface="Arial Bold Italic" panose="020B0704020202090204" pitchFamily="34" charset="0"/>
                <a:ea typeface="Osaka"/>
                <a:cs typeface="Osaka"/>
              </a:rPr>
              <a:pPr algn="l" eaLnBrk="0" fontAlgn="base" hangingPunct="0">
                <a:lnSpc>
                  <a:spcPct val="100000"/>
                </a:lnSpc>
                <a:spcBef>
                  <a:spcPct val="0"/>
                </a:spcBef>
                <a:spcAft>
                  <a:spcPct val="0"/>
                </a:spcAft>
                <a:buFontTx/>
                <a:buNone/>
              </a:pPr>
              <a:t>27</a:t>
            </a:fld>
            <a:endParaRPr lang="en-ZA" altLang="en-US" sz="1000">
              <a:solidFill>
                <a:srgbClr val="808080"/>
              </a:solidFill>
              <a:latin typeface="Arial Bold Italic" panose="020B0704020202090204" pitchFamily="34" charset="0"/>
              <a:ea typeface="Osaka"/>
              <a:cs typeface="Osaka"/>
            </a:endParaRPr>
          </a:p>
        </p:txBody>
      </p:sp>
      <p:sp>
        <p:nvSpPr>
          <p:cNvPr id="5" name="Content Placeholder 2">
            <a:extLst>
              <a:ext uri="{FF2B5EF4-FFF2-40B4-BE49-F238E27FC236}">
                <a16:creationId xmlns:a16="http://schemas.microsoft.com/office/drawing/2014/main" id="{4F4EA3F4-0DF9-48C2-9D86-ED5A412824A4}"/>
              </a:ext>
            </a:extLst>
          </p:cNvPr>
          <p:cNvSpPr txBox="1">
            <a:spLocks/>
          </p:cNvSpPr>
          <p:nvPr/>
        </p:nvSpPr>
        <p:spPr bwMode="auto">
          <a:xfrm>
            <a:off x="225425" y="1165225"/>
            <a:ext cx="8763000" cy="566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2000">
                <a:solidFill>
                  <a:schemeClr val="tx1"/>
                </a:solidFill>
                <a:latin typeface="+mn-lt"/>
                <a:ea typeface="+mn-ea"/>
                <a:cs typeface="Osaka"/>
              </a:defRPr>
            </a:lvl1pPr>
            <a:lvl2pPr marL="742950" indent="-285750" algn="l" rtl="0" eaLnBrk="0" fontAlgn="base" hangingPunct="0">
              <a:spcBef>
                <a:spcPct val="20000"/>
              </a:spcBef>
              <a:spcAft>
                <a:spcPct val="0"/>
              </a:spcAft>
              <a:buChar char="–"/>
              <a:defRPr sz="2000">
                <a:solidFill>
                  <a:schemeClr val="tx1"/>
                </a:solidFill>
                <a:latin typeface="+mn-lt"/>
                <a:ea typeface="+mn-ea"/>
                <a:cs typeface="Osaka"/>
              </a:defRPr>
            </a:lvl2pPr>
            <a:lvl3pPr marL="1143000" indent="-228600" algn="l" rtl="0" eaLnBrk="0" fontAlgn="base" hangingPunct="0">
              <a:spcBef>
                <a:spcPct val="20000"/>
              </a:spcBef>
              <a:spcAft>
                <a:spcPct val="0"/>
              </a:spcAft>
              <a:buChar char="•"/>
              <a:defRPr sz="2000">
                <a:solidFill>
                  <a:schemeClr val="tx1"/>
                </a:solidFill>
                <a:latin typeface="+mn-lt"/>
                <a:ea typeface="+mn-ea"/>
                <a:cs typeface="Osaka"/>
              </a:defRPr>
            </a:lvl3pPr>
            <a:lvl4pPr marL="1600200" indent="-228600" algn="l" rtl="0" eaLnBrk="0" fontAlgn="base" hangingPunct="0">
              <a:spcBef>
                <a:spcPct val="20000"/>
              </a:spcBef>
              <a:spcAft>
                <a:spcPct val="0"/>
              </a:spcAft>
              <a:buChar char="–"/>
              <a:defRPr sz="2000">
                <a:solidFill>
                  <a:schemeClr val="tx1"/>
                </a:solidFill>
                <a:latin typeface="+mn-lt"/>
                <a:ea typeface="+mn-ea"/>
                <a:cs typeface="Osaka"/>
              </a:defRPr>
            </a:lvl4pPr>
            <a:lvl5pPr marL="2057400" indent="-228600" algn="l" rtl="0" eaLnBrk="0" fontAlgn="base" hangingPunct="0">
              <a:spcBef>
                <a:spcPct val="20000"/>
              </a:spcBef>
              <a:spcAft>
                <a:spcPct val="0"/>
              </a:spcAft>
              <a:buChar char="»"/>
              <a:defRPr sz="2000">
                <a:solidFill>
                  <a:schemeClr val="tx1"/>
                </a:solidFill>
                <a:latin typeface="+mn-lt"/>
                <a:ea typeface="+mn-ea"/>
                <a:cs typeface="Osak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342900" lvl="1" indent="-342900" algn="just">
              <a:lnSpc>
                <a:spcPct val="115000"/>
              </a:lnSpc>
              <a:buFont typeface="Wingdings" panose="05000000000000000000" pitchFamily="2" charset="2"/>
              <a:buChar char="§"/>
              <a:defRPr/>
            </a:pPr>
            <a:r>
              <a:rPr lang="en-GB" altLang="en-US" sz="1800" kern="0" dirty="0">
                <a:latin typeface="Calibri" panose="020F0502020204030204" pitchFamily="34" charset="0"/>
                <a:cs typeface="Calibri" panose="020F0502020204030204" pitchFamily="34" charset="0"/>
              </a:rPr>
              <a:t>The Bill has a dedicated chapter providing measures for the implementation of a framework that covers a variety of measures for </a:t>
            </a:r>
            <a:r>
              <a:rPr lang="en-GB" sz="1800" kern="0" dirty="0">
                <a:latin typeface="Calibri" panose="020F0502020204030204" pitchFamily="34" charset="0"/>
                <a:cs typeface="Calibri" panose="020F0502020204030204" pitchFamily="34" charset="0"/>
              </a:rPr>
              <a:t>preferential treatment for categories of preferences, and the protection or advancement of persons, or categories of persons, historically disadvantaged by unfair discrimination, in the allocation of contracts.</a:t>
            </a:r>
          </a:p>
          <a:p>
            <a:pPr marL="285750" lvl="1">
              <a:lnSpc>
                <a:spcPct val="115000"/>
              </a:lnSpc>
              <a:buFont typeface="Wingdings" panose="05000000000000000000" pitchFamily="2" charset="2"/>
              <a:buChar char="§"/>
              <a:defRPr/>
            </a:pPr>
            <a:endParaRPr lang="en-GB" sz="1800" kern="0" dirty="0">
              <a:latin typeface="Calibri" panose="020F0502020204030204" pitchFamily="34" charset="0"/>
              <a:cs typeface="Calibri" panose="020F0502020204030204" pitchFamily="34" charset="0"/>
            </a:endParaRPr>
          </a:p>
          <a:p>
            <a:pPr marL="342900" lvl="1" indent="-342900" algn="just">
              <a:lnSpc>
                <a:spcPct val="115000"/>
              </a:lnSpc>
              <a:buFont typeface="Wingdings" panose="05000000000000000000" pitchFamily="2" charset="2"/>
              <a:buChar char="§"/>
              <a:defRPr/>
            </a:pPr>
            <a:r>
              <a:rPr lang="en-GB" sz="1800" kern="0" dirty="0">
                <a:latin typeface="Calibri" panose="020F0502020204030204" pitchFamily="34" charset="0"/>
                <a:cs typeface="Calibri" panose="020F0502020204030204" pitchFamily="34" charset="0"/>
              </a:rPr>
              <a:t> </a:t>
            </a:r>
            <a:r>
              <a:rPr lang="en-GB" altLang="en-US" sz="1800" kern="0" dirty="0">
                <a:latin typeface="Calibri" panose="020F0502020204030204" pitchFamily="34" charset="0"/>
                <a:cs typeface="Calibri" panose="020F0502020204030204" pitchFamily="34" charset="0"/>
              </a:rPr>
              <a:t>The Bill makes provisions for set-asides to support black economic empowerment, women-owned, youth-owned enterprises, people with disabilities, and localization, among others</a:t>
            </a:r>
            <a:r>
              <a:rPr lang="en-GB" altLang="en-US" sz="1800" b="1" kern="0" dirty="0">
                <a:latin typeface="Calibri" panose="020F0502020204030204" pitchFamily="34" charset="0"/>
                <a:cs typeface="Calibri" panose="020F0502020204030204" pitchFamily="34" charset="0"/>
              </a:rPr>
              <a:t>.</a:t>
            </a:r>
            <a:r>
              <a:rPr lang="en-GB" altLang="en-US" sz="1800" kern="0" dirty="0">
                <a:latin typeface="Calibri" panose="020F0502020204030204" pitchFamily="34" charset="0"/>
                <a:cs typeface="Calibri" panose="020F0502020204030204" pitchFamily="34" charset="0"/>
              </a:rPr>
              <a:t> </a:t>
            </a:r>
          </a:p>
          <a:p>
            <a:pPr marL="649287" indent="-285750">
              <a:buFont typeface="Wingdings" panose="05000000000000000000" pitchFamily="2" charset="2"/>
              <a:buChar char="§"/>
            </a:pPr>
            <a:endParaRPr lang="en-GB" sz="1800" kern="0" dirty="0">
              <a:latin typeface="Calibri" panose="020F0502020204030204" pitchFamily="34" charset="0"/>
              <a:cs typeface="Calibri" panose="020F0502020204030204" pitchFamily="34" charset="0"/>
            </a:endParaRPr>
          </a:p>
          <a:p>
            <a:pPr marL="363538" lvl="1" indent="-363538" algn="just">
              <a:lnSpc>
                <a:spcPct val="115000"/>
              </a:lnSpc>
              <a:buFont typeface="Wingdings" panose="05000000000000000000" pitchFamily="2" charset="2"/>
              <a:buChar char="§"/>
              <a:defRPr/>
            </a:pPr>
            <a:r>
              <a:rPr lang="en-GB" sz="1800" kern="0" dirty="0">
                <a:latin typeface="Calibri" panose="020F0502020204030204" pitchFamily="34" charset="0"/>
                <a:cs typeface="Calibri" panose="020F0502020204030204" pitchFamily="34" charset="0"/>
              </a:rPr>
              <a:t>Measures aimed at advancing small medium and micro enterprises in high-value procurement, among others.</a:t>
            </a:r>
          </a:p>
          <a:p>
            <a:pPr marL="0" indent="0">
              <a:buNone/>
            </a:pPr>
            <a:endParaRPr lang="en-GB" altLang="en-US" sz="3600" kern="0" dirty="0">
              <a:cs typeface="Arial" panose="020B0604020202020204" pitchFamily="34" charset="0"/>
            </a:endParaRPr>
          </a:p>
        </p:txBody>
      </p:sp>
    </p:spTree>
    <p:extLst>
      <p:ext uri="{BB962C8B-B14F-4D97-AF65-F5344CB8AC3E}">
        <p14:creationId xmlns:p14="http://schemas.microsoft.com/office/powerpoint/2010/main" val="14128577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5B686A13-558A-9C50-12EC-3902FA79D5B8}"/>
              </a:ext>
            </a:extLst>
          </p:cNvPr>
          <p:cNvSpPr>
            <a:spLocks noGrp="1" noChangeArrowheads="1"/>
          </p:cNvSpPr>
          <p:nvPr>
            <p:ph type="title"/>
          </p:nvPr>
        </p:nvSpPr>
        <p:spPr>
          <a:xfrm>
            <a:off x="400594" y="-20679"/>
            <a:ext cx="5886995" cy="456108"/>
          </a:xfrm>
          <a:solidFill>
            <a:srgbClr val="C00000"/>
          </a:solidFill>
        </p:spPr>
        <p:txBody>
          <a:bodyPr/>
          <a:lstStyle/>
          <a:p>
            <a:pPr eaLnBrk="1" hangingPunct="1">
              <a:defRPr/>
            </a:pPr>
            <a:r>
              <a:rPr lang="en-US" altLang="en-US" sz="2000" dirty="0">
                <a:solidFill>
                  <a:schemeClr val="bg1"/>
                </a:solidFill>
                <a:cs typeface="Arial" panose="020B0604020202020204" pitchFamily="34" charset="0"/>
              </a:rPr>
              <a:t>The Public Procurement Bill (cont.)</a:t>
            </a:r>
          </a:p>
        </p:txBody>
      </p:sp>
      <p:sp>
        <p:nvSpPr>
          <p:cNvPr id="30723" name="Rectangle 3">
            <a:extLst>
              <a:ext uri="{FF2B5EF4-FFF2-40B4-BE49-F238E27FC236}">
                <a16:creationId xmlns:a16="http://schemas.microsoft.com/office/drawing/2014/main" id="{2E7C6616-B3F3-7090-868F-0212F15B2DED}"/>
              </a:ext>
            </a:extLst>
          </p:cNvPr>
          <p:cNvSpPr txBox="1">
            <a:spLocks noChangeArrowheads="1"/>
          </p:cNvSpPr>
          <p:nvPr/>
        </p:nvSpPr>
        <p:spPr bwMode="auto">
          <a:xfrm>
            <a:off x="0" y="592183"/>
            <a:ext cx="9144000" cy="5904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00050">
              <a:defRPr sz="3200">
                <a:solidFill>
                  <a:schemeClr val="tx1"/>
                </a:solidFill>
                <a:latin typeface="Times" charset="0"/>
              </a:defRPr>
            </a:lvl1pPr>
            <a:lvl2pPr marL="342900" indent="-342900">
              <a:defRPr sz="2800">
                <a:solidFill>
                  <a:schemeClr val="tx1"/>
                </a:solidFill>
                <a:latin typeface="Times" charset="0"/>
              </a:defRPr>
            </a:lvl2pPr>
            <a:lvl3pPr>
              <a:defRPr sz="2400">
                <a:solidFill>
                  <a:schemeClr val="tx1"/>
                </a:solidFill>
                <a:latin typeface="Times" charset="0"/>
              </a:defRPr>
            </a:lvl3pPr>
            <a:lvl4pPr>
              <a:defRPr sz="2000">
                <a:solidFill>
                  <a:schemeClr val="tx1"/>
                </a:solidFill>
                <a:latin typeface="Times" charset="0"/>
              </a:defRPr>
            </a:lvl4pPr>
            <a:lvl5pPr>
              <a:defRPr sz="2000">
                <a:solidFill>
                  <a:schemeClr val="tx1"/>
                </a:solidFill>
                <a:latin typeface="Times" charset="0"/>
              </a:defRPr>
            </a:lvl5pPr>
            <a:lvl6pPr eaLnBrk="0" hangingPunct="0">
              <a:defRPr sz="2000">
                <a:solidFill>
                  <a:schemeClr val="tx1"/>
                </a:solidFill>
                <a:latin typeface="Times" charset="0"/>
              </a:defRPr>
            </a:lvl6pPr>
            <a:lvl7pPr eaLnBrk="0" hangingPunct="0">
              <a:defRPr sz="2000">
                <a:solidFill>
                  <a:schemeClr val="tx1"/>
                </a:solidFill>
                <a:latin typeface="Times" charset="0"/>
              </a:defRPr>
            </a:lvl7pPr>
            <a:lvl8pPr eaLnBrk="0" hangingPunct="0">
              <a:defRPr sz="2000">
                <a:solidFill>
                  <a:schemeClr val="tx1"/>
                </a:solidFill>
                <a:latin typeface="Times" charset="0"/>
              </a:defRPr>
            </a:lvl8pPr>
            <a:lvl9pPr eaLnBrk="0" hangingPunct="0">
              <a:defRPr sz="2000">
                <a:solidFill>
                  <a:schemeClr val="tx1"/>
                </a:solidFill>
                <a:latin typeface="Times" charset="0"/>
              </a:defRPr>
            </a:lvl9pPr>
          </a:lstStyle>
          <a:p>
            <a:pPr indent="-285739" algn="just">
              <a:spcBef>
                <a:spcPct val="20000"/>
              </a:spcBef>
              <a:buFont typeface="Arial" panose="020B0604020202020204" pitchFamily="34" charset="0"/>
              <a:buChar char="•"/>
              <a:defRPr/>
            </a:pPr>
            <a:r>
              <a:rPr lang="en-ZA" altLang="en-US" sz="1600" dirty="0">
                <a:latin typeface="+mn-lt"/>
                <a:ea typeface="Verdana" panose="020B0604030504040204" pitchFamily="34" charset="0"/>
                <a:cs typeface="Calibri" panose="020F0502020204030204" pitchFamily="34" charset="0"/>
              </a:rPr>
              <a:t>The Public Procurement Bill (Bill) introduces a differentiated procurement system for a range of strategic goods and services such as capital goods/ projects, and infrastructure. Strategic projects will be procured differently from the conventional normal run-of-the-mill goods and services. </a:t>
            </a:r>
          </a:p>
          <a:p>
            <a:pPr indent="-285739" algn="just">
              <a:spcBef>
                <a:spcPct val="20000"/>
              </a:spcBef>
              <a:buFont typeface="Arial" panose="020B0604020202020204" pitchFamily="34" charset="0"/>
              <a:buChar char="•"/>
              <a:defRPr/>
            </a:pPr>
            <a:endParaRPr lang="en-ZA" altLang="en-US" sz="1600" dirty="0">
              <a:latin typeface="+mn-lt"/>
              <a:ea typeface="Verdana" panose="020B0604030504040204" pitchFamily="34" charset="0"/>
              <a:cs typeface="Calibri" panose="020F0502020204030204" pitchFamily="34" charset="0"/>
            </a:endParaRPr>
          </a:p>
          <a:p>
            <a:pPr indent="-285739" algn="just">
              <a:spcBef>
                <a:spcPct val="20000"/>
              </a:spcBef>
              <a:buFont typeface="Arial" panose="020B0604020202020204" pitchFamily="34" charset="0"/>
              <a:buChar char="•"/>
              <a:defRPr/>
            </a:pPr>
            <a:r>
              <a:rPr lang="en-ZA" altLang="en-US" sz="1600" dirty="0">
                <a:latin typeface="+mn-lt"/>
                <a:ea typeface="Verdana" panose="020B0604030504040204" pitchFamily="34" charset="0"/>
                <a:cs typeface="Verdana" panose="020B0604030504040204" pitchFamily="34" charset="0"/>
              </a:rPr>
              <a:t>The Bill empowers the Minister to prescribe a framework for preferential treatment for categories of preferences or advancement of persons, historically disadvantaged by unfair discrimination. </a:t>
            </a:r>
          </a:p>
          <a:p>
            <a:pPr marL="0" lvl="1" indent="0" algn="just">
              <a:spcBef>
                <a:spcPts val="250"/>
              </a:spcBef>
              <a:buClr>
                <a:srgbClr val="000000"/>
              </a:buClr>
              <a:defRPr/>
            </a:pPr>
            <a:endParaRPr lang="en-ZA" altLang="en-US" sz="1600" dirty="0">
              <a:latin typeface="+mn-lt"/>
              <a:ea typeface="Verdana" panose="020B0604030504040204" pitchFamily="34" charset="0"/>
              <a:cs typeface="Verdana" panose="020B0604030504040204" pitchFamily="34" charset="0"/>
            </a:endParaRPr>
          </a:p>
          <a:p>
            <a:pPr lvl="1" algn="just">
              <a:spcBef>
                <a:spcPts val="250"/>
              </a:spcBef>
              <a:buClr>
                <a:srgbClr val="000000"/>
              </a:buClr>
              <a:buFontTx/>
              <a:buChar char="•"/>
              <a:defRPr/>
            </a:pPr>
            <a:r>
              <a:rPr lang="en-ZA" altLang="en-US" sz="1600" dirty="0">
                <a:latin typeface="+mn-lt"/>
                <a:ea typeface="Verdana" panose="020B0604030504040204" pitchFamily="34" charset="0"/>
                <a:cs typeface="Verdana" panose="020B0604030504040204" pitchFamily="34" charset="0"/>
              </a:rPr>
              <a:t>The framework envisaged in the subsection must consider the Broad-Based Black Economic Empowerment Act and includes</a:t>
            </a:r>
            <a:r>
              <a:rPr lang="en-ZA" altLang="en-US" sz="1600" dirty="0">
                <a:solidFill>
                  <a:prstClr val="black"/>
                </a:solidFill>
                <a:latin typeface="+mn-lt"/>
                <a:ea typeface="Verdana" panose="020B0604030504040204" pitchFamily="34" charset="0"/>
                <a:cs typeface="Verdana" panose="020B0604030504040204" pitchFamily="34" charset="0"/>
              </a:rPr>
              <a:t> measures for preference to set aside the allocation of contracts to promote— </a:t>
            </a:r>
          </a:p>
          <a:p>
            <a:pPr marL="457200" lvl="1" indent="0" algn="just">
              <a:spcBef>
                <a:spcPts val="250"/>
              </a:spcBef>
              <a:buClr>
                <a:srgbClr val="000000"/>
              </a:buClr>
              <a:defRPr/>
            </a:pPr>
            <a:endParaRPr lang="en-ZA" altLang="en-US" sz="1600" dirty="0">
              <a:solidFill>
                <a:prstClr val="black"/>
              </a:solidFill>
              <a:latin typeface="+mn-lt"/>
              <a:ea typeface="Verdana" panose="020B0604030504040204" pitchFamily="34" charset="0"/>
              <a:cs typeface="Verdana" panose="020B0604030504040204" pitchFamily="34" charset="0"/>
            </a:endParaRPr>
          </a:p>
          <a:p>
            <a:pPr marL="0" lvl="1" indent="0" algn="just">
              <a:spcBef>
                <a:spcPts val="250"/>
              </a:spcBef>
              <a:buClr>
                <a:srgbClr val="000000"/>
              </a:buClr>
              <a:defRPr/>
            </a:pPr>
            <a:r>
              <a:rPr lang="en-ZA" altLang="en-US" sz="1600" dirty="0">
                <a:solidFill>
                  <a:prstClr val="black"/>
                </a:solidFill>
                <a:latin typeface="+mn-lt"/>
                <a:ea typeface="Verdana" panose="020B0604030504040204" pitchFamily="34" charset="0"/>
                <a:cs typeface="Verdana" panose="020B0604030504040204" pitchFamily="34" charset="0"/>
              </a:rPr>
              <a:t>	(</a:t>
            </a:r>
            <a:r>
              <a:rPr lang="en-ZA" altLang="en-US" sz="1600" dirty="0" err="1">
                <a:solidFill>
                  <a:prstClr val="black"/>
                </a:solidFill>
                <a:latin typeface="+mn-lt"/>
                <a:ea typeface="Verdana" panose="020B0604030504040204" pitchFamily="34" charset="0"/>
                <a:cs typeface="Verdana" panose="020B0604030504040204" pitchFamily="34" charset="0"/>
              </a:rPr>
              <a:t>i</a:t>
            </a:r>
            <a:r>
              <a:rPr lang="en-ZA" altLang="en-US" sz="1600" dirty="0">
                <a:solidFill>
                  <a:prstClr val="black"/>
                </a:solidFill>
                <a:latin typeface="+mn-lt"/>
                <a:ea typeface="Verdana" panose="020B0604030504040204" pitchFamily="34" charset="0"/>
                <a:cs typeface="Verdana" panose="020B0604030504040204" pitchFamily="34" charset="0"/>
              </a:rPr>
              <a:t>) a category or categories of persons or businesses or a sector; </a:t>
            </a:r>
          </a:p>
          <a:p>
            <a:pPr marL="0" lvl="1" indent="0" algn="just">
              <a:spcBef>
                <a:spcPts val="250"/>
              </a:spcBef>
              <a:buClr>
                <a:srgbClr val="000000"/>
              </a:buClr>
              <a:defRPr/>
            </a:pPr>
            <a:r>
              <a:rPr lang="en-ZA" altLang="en-US" sz="1600" dirty="0">
                <a:solidFill>
                  <a:prstClr val="black"/>
                </a:solidFill>
                <a:latin typeface="+mn-lt"/>
                <a:ea typeface="Verdana" panose="020B0604030504040204" pitchFamily="34" charset="0"/>
                <a:cs typeface="Verdana" panose="020B0604030504040204" pitchFamily="34" charset="0"/>
              </a:rPr>
              <a:t>	(ii) goods that are manufactured in the Republic; </a:t>
            </a:r>
          </a:p>
          <a:p>
            <a:pPr marL="0" lvl="1" indent="0" algn="just">
              <a:spcBef>
                <a:spcPts val="250"/>
              </a:spcBef>
              <a:buClr>
                <a:srgbClr val="000000"/>
              </a:buClr>
              <a:defRPr/>
            </a:pPr>
            <a:r>
              <a:rPr lang="en-ZA" altLang="en-US" sz="1600" dirty="0">
                <a:solidFill>
                  <a:prstClr val="black"/>
                </a:solidFill>
                <a:latin typeface="+mn-lt"/>
                <a:ea typeface="Verdana" panose="020B0604030504040204" pitchFamily="34" charset="0"/>
                <a:cs typeface="Verdana" panose="020B0604030504040204" pitchFamily="34" charset="0"/>
              </a:rPr>
              <a:t>	(iii) local technology and its commercialization; </a:t>
            </a:r>
          </a:p>
          <a:p>
            <a:pPr marL="0" lvl="1" indent="0" algn="just">
              <a:spcBef>
                <a:spcPts val="250"/>
              </a:spcBef>
              <a:buClr>
                <a:srgbClr val="000000"/>
              </a:buClr>
              <a:defRPr/>
            </a:pPr>
            <a:r>
              <a:rPr lang="en-ZA" altLang="en-US" sz="1600" dirty="0">
                <a:solidFill>
                  <a:prstClr val="black"/>
                </a:solidFill>
                <a:latin typeface="+mn-lt"/>
                <a:ea typeface="Verdana" panose="020B0604030504040204" pitchFamily="34" charset="0"/>
                <a:cs typeface="Verdana" panose="020B0604030504040204" pitchFamily="34" charset="0"/>
              </a:rPr>
              <a:t>	(iv) services that are provided by a citizen or citizens of the Republic; </a:t>
            </a:r>
          </a:p>
          <a:p>
            <a:pPr marL="0" lvl="1" indent="0" algn="just">
              <a:spcBef>
                <a:spcPts val="250"/>
              </a:spcBef>
              <a:buClr>
                <a:srgbClr val="000000"/>
              </a:buClr>
              <a:defRPr/>
            </a:pPr>
            <a:r>
              <a:rPr lang="en-ZA" altLang="en-US" sz="1600" dirty="0">
                <a:solidFill>
                  <a:prstClr val="black"/>
                </a:solidFill>
                <a:latin typeface="+mn-lt"/>
                <a:ea typeface="Verdana" panose="020B0604030504040204" pitchFamily="34" charset="0"/>
                <a:cs typeface="Verdana" panose="020B0604030504040204" pitchFamily="34" charset="0"/>
              </a:rPr>
              <a:t>	(v) the creation of jobs or intensification of labour absorption; </a:t>
            </a:r>
          </a:p>
          <a:p>
            <a:pPr marL="0" lvl="1" indent="0" algn="just">
              <a:spcBef>
                <a:spcPts val="250"/>
              </a:spcBef>
              <a:buClr>
                <a:srgbClr val="000000"/>
              </a:buClr>
              <a:defRPr/>
            </a:pPr>
            <a:r>
              <a:rPr lang="en-ZA" altLang="en-US" sz="1600" dirty="0">
                <a:solidFill>
                  <a:prstClr val="black"/>
                </a:solidFill>
                <a:latin typeface="+mn-lt"/>
                <a:ea typeface="Verdana" panose="020B0604030504040204" pitchFamily="34" charset="0"/>
                <a:cs typeface="Verdana" panose="020B0604030504040204" pitchFamily="34" charset="0"/>
              </a:rPr>
              <a:t>	(vi) enterprises based in townships, rural or underdeveloped areas; </a:t>
            </a:r>
          </a:p>
          <a:p>
            <a:pPr marL="0" lvl="1" indent="0" algn="just">
              <a:spcBef>
                <a:spcPts val="250"/>
              </a:spcBef>
              <a:buClr>
                <a:srgbClr val="000000"/>
              </a:buClr>
              <a:defRPr/>
            </a:pPr>
            <a:endParaRPr lang="en-ZA" altLang="en-US" sz="1600" dirty="0">
              <a:solidFill>
                <a:prstClr val="black"/>
              </a:solidFill>
              <a:latin typeface="+mn-lt"/>
              <a:ea typeface="Verdana" panose="020B0604030504040204" pitchFamily="34" charset="0"/>
              <a:cs typeface="Verdana" panose="020B0604030504040204" pitchFamily="34" charset="0"/>
            </a:endParaRPr>
          </a:p>
          <a:p>
            <a:pPr marL="285750" lvl="1" indent="-285750" algn="just">
              <a:spcBef>
                <a:spcPts val="250"/>
              </a:spcBef>
              <a:buClr>
                <a:srgbClr val="000000"/>
              </a:buClr>
              <a:buFont typeface="Arial" panose="020B0604020202020204" pitchFamily="34" charset="0"/>
              <a:buChar char="•"/>
              <a:defRPr/>
            </a:pPr>
            <a:r>
              <a:rPr lang="en-ZA" altLang="en-US" sz="1600" dirty="0">
                <a:solidFill>
                  <a:prstClr val="black"/>
                </a:solidFill>
                <a:latin typeface="+mn-lt"/>
                <a:ea typeface="Verdana" panose="020B0604030504040204" pitchFamily="34" charset="0"/>
                <a:cs typeface="Verdana" panose="020B0604030504040204" pitchFamily="34" charset="0"/>
              </a:rPr>
              <a:t>measures regarding the participation of a manufacturer of goods in a bid to supply the goods it manufactures; </a:t>
            </a:r>
          </a:p>
          <a:p>
            <a:pPr marL="285750" lvl="1" indent="-285750" algn="just">
              <a:spcBef>
                <a:spcPts val="250"/>
              </a:spcBef>
              <a:buClr>
                <a:srgbClr val="000000"/>
              </a:buClr>
              <a:buFont typeface="Arial" panose="020B0604020202020204" pitchFamily="34" charset="0"/>
              <a:buChar char="•"/>
              <a:defRPr/>
            </a:pPr>
            <a:r>
              <a:rPr lang="en-ZA" altLang="en-US" sz="1600" dirty="0">
                <a:solidFill>
                  <a:prstClr val="black"/>
                </a:solidFill>
                <a:latin typeface="+mn-lt"/>
                <a:ea typeface="Verdana" panose="020B0604030504040204" pitchFamily="34" charset="0"/>
                <a:cs typeface="Verdana" panose="020B0604030504040204" pitchFamily="34" charset="0"/>
              </a:rPr>
              <a:t>measures aimed at advancing industrial development</a:t>
            </a:r>
            <a:r>
              <a:rPr lang="en-ZA" altLang="en-US" sz="1600" b="1" dirty="0">
                <a:solidFill>
                  <a:prstClr val="black"/>
                </a:solidFill>
                <a:latin typeface="+mn-lt"/>
                <a:ea typeface="Verdana" panose="020B0604030504040204" pitchFamily="34" charset="0"/>
                <a:cs typeface="Verdana" panose="020B0604030504040204" pitchFamily="34" charset="0"/>
              </a:rPr>
              <a:t>; </a:t>
            </a:r>
            <a:r>
              <a:rPr lang="en-ZA" altLang="en-US" sz="1600" dirty="0">
                <a:solidFill>
                  <a:prstClr val="black"/>
                </a:solidFill>
                <a:latin typeface="+mn-lt"/>
                <a:ea typeface="Verdana" panose="020B0604030504040204" pitchFamily="34" charset="0"/>
                <a:cs typeface="Verdana" panose="020B0604030504040204" pitchFamily="34" charset="0"/>
              </a:rPr>
              <a:t>and </a:t>
            </a:r>
          </a:p>
          <a:p>
            <a:pPr marL="285750" lvl="1" indent="-285750" algn="just">
              <a:spcBef>
                <a:spcPts val="250"/>
              </a:spcBef>
              <a:buClr>
                <a:srgbClr val="000000"/>
              </a:buClr>
              <a:buFont typeface="Arial" panose="020B0604020202020204" pitchFamily="34" charset="0"/>
              <a:buChar char="•"/>
              <a:defRPr/>
            </a:pPr>
            <a:r>
              <a:rPr lang="en-ZA" altLang="en-US" sz="1600" dirty="0">
                <a:solidFill>
                  <a:prstClr val="black"/>
                </a:solidFill>
                <a:latin typeface="+mn-lt"/>
                <a:ea typeface="Verdana" panose="020B0604030504040204" pitchFamily="34" charset="0"/>
                <a:cs typeface="Verdana" panose="020B0604030504040204" pitchFamily="34" charset="0"/>
              </a:rPr>
              <a:t>measures aimed at advancing SMMEs in high-value procurements. </a:t>
            </a:r>
            <a:endParaRPr lang="en-ZA" altLang="en-US" sz="1600" dirty="0">
              <a:solidFill>
                <a:srgbClr val="000000"/>
              </a:solidFill>
              <a:latin typeface="Calibri" panose="020F0502020204030204" pitchFamily="34" charset="0"/>
              <a:ea typeface="Verdana" panose="020B0604030504040204" pitchFamily="34" charset="0"/>
              <a:cs typeface="Calibri" panose="020F050202020403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5B686A13-558A-9C50-12EC-3902FA79D5B8}"/>
              </a:ext>
            </a:extLst>
          </p:cNvPr>
          <p:cNvSpPr>
            <a:spLocks noGrp="1" noChangeArrowheads="1"/>
          </p:cNvSpPr>
          <p:nvPr>
            <p:ph type="title"/>
          </p:nvPr>
        </p:nvSpPr>
        <p:spPr>
          <a:xfrm>
            <a:off x="400594" y="-20679"/>
            <a:ext cx="5886995" cy="456108"/>
          </a:xfrm>
          <a:solidFill>
            <a:srgbClr val="C00000"/>
          </a:solidFill>
        </p:spPr>
        <p:txBody>
          <a:bodyPr/>
          <a:lstStyle/>
          <a:p>
            <a:pPr eaLnBrk="1" hangingPunct="1">
              <a:defRPr/>
            </a:pPr>
            <a:r>
              <a:rPr lang="en-US" altLang="en-US" sz="2000" dirty="0">
                <a:solidFill>
                  <a:schemeClr val="bg1"/>
                </a:solidFill>
                <a:cs typeface="Arial" panose="020B0604020202020204" pitchFamily="34" charset="0"/>
              </a:rPr>
              <a:t>The Public Procurement Bill (cont.)</a:t>
            </a:r>
          </a:p>
        </p:txBody>
      </p:sp>
      <p:sp>
        <p:nvSpPr>
          <p:cNvPr id="30723" name="Rectangle 3">
            <a:extLst>
              <a:ext uri="{FF2B5EF4-FFF2-40B4-BE49-F238E27FC236}">
                <a16:creationId xmlns:a16="http://schemas.microsoft.com/office/drawing/2014/main" id="{2E7C6616-B3F3-7090-868F-0212F15B2DED}"/>
              </a:ext>
            </a:extLst>
          </p:cNvPr>
          <p:cNvSpPr txBox="1">
            <a:spLocks noChangeArrowheads="1"/>
          </p:cNvSpPr>
          <p:nvPr/>
        </p:nvSpPr>
        <p:spPr bwMode="auto">
          <a:xfrm>
            <a:off x="0" y="592183"/>
            <a:ext cx="9144000" cy="6011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00050">
              <a:defRPr sz="3200">
                <a:solidFill>
                  <a:schemeClr val="tx1"/>
                </a:solidFill>
                <a:latin typeface="Times" charset="0"/>
              </a:defRPr>
            </a:lvl1pPr>
            <a:lvl2pPr marL="342900" indent="-342900">
              <a:defRPr sz="2800">
                <a:solidFill>
                  <a:schemeClr val="tx1"/>
                </a:solidFill>
                <a:latin typeface="Times" charset="0"/>
              </a:defRPr>
            </a:lvl2pPr>
            <a:lvl3pPr>
              <a:defRPr sz="2400">
                <a:solidFill>
                  <a:schemeClr val="tx1"/>
                </a:solidFill>
                <a:latin typeface="Times" charset="0"/>
              </a:defRPr>
            </a:lvl3pPr>
            <a:lvl4pPr>
              <a:defRPr sz="2000">
                <a:solidFill>
                  <a:schemeClr val="tx1"/>
                </a:solidFill>
                <a:latin typeface="Times" charset="0"/>
              </a:defRPr>
            </a:lvl4pPr>
            <a:lvl5pPr>
              <a:defRPr sz="2000">
                <a:solidFill>
                  <a:schemeClr val="tx1"/>
                </a:solidFill>
                <a:latin typeface="Times" charset="0"/>
              </a:defRPr>
            </a:lvl5pPr>
            <a:lvl6pPr eaLnBrk="0" hangingPunct="0">
              <a:defRPr sz="2000">
                <a:solidFill>
                  <a:schemeClr val="tx1"/>
                </a:solidFill>
                <a:latin typeface="Times" charset="0"/>
              </a:defRPr>
            </a:lvl6pPr>
            <a:lvl7pPr eaLnBrk="0" hangingPunct="0">
              <a:defRPr sz="2000">
                <a:solidFill>
                  <a:schemeClr val="tx1"/>
                </a:solidFill>
                <a:latin typeface="Times" charset="0"/>
              </a:defRPr>
            </a:lvl7pPr>
            <a:lvl8pPr eaLnBrk="0" hangingPunct="0">
              <a:defRPr sz="2000">
                <a:solidFill>
                  <a:schemeClr val="tx1"/>
                </a:solidFill>
                <a:latin typeface="Times" charset="0"/>
              </a:defRPr>
            </a:lvl8pPr>
            <a:lvl9pPr eaLnBrk="0" hangingPunct="0">
              <a:defRPr sz="2000">
                <a:solidFill>
                  <a:schemeClr val="tx1"/>
                </a:solidFill>
                <a:latin typeface="Times" charset="0"/>
              </a:defRPr>
            </a:lvl9pPr>
          </a:lstStyle>
          <a:p>
            <a:pPr marL="285750" lvl="1" indent="-285750" algn="just">
              <a:spcBef>
                <a:spcPts val="250"/>
              </a:spcBef>
              <a:buClr>
                <a:srgbClr val="000000"/>
              </a:buClr>
              <a:buFont typeface="Arial" panose="020B0604020202020204" pitchFamily="34" charset="0"/>
              <a:buChar char="•"/>
              <a:defRPr/>
            </a:pPr>
            <a:r>
              <a:rPr lang="en-US" altLang="en-US" sz="1600" dirty="0">
                <a:latin typeface="+mn-lt"/>
                <a:ea typeface="Verdana" panose="020B0604030504040204" pitchFamily="34" charset="0"/>
                <a:cs typeface="Verdana" panose="020B0604030504040204" pitchFamily="34" charset="0"/>
              </a:rPr>
              <a:t>Provides for the Minister to make :-</a:t>
            </a:r>
          </a:p>
          <a:p>
            <a:pPr marL="0" lvl="1" indent="233363" algn="just">
              <a:spcBef>
                <a:spcPts val="250"/>
              </a:spcBef>
              <a:buClr>
                <a:srgbClr val="000000"/>
              </a:buClr>
              <a:defRPr/>
            </a:pPr>
            <a:r>
              <a:rPr lang="en-US" altLang="en-US" sz="1600" dirty="0">
                <a:latin typeface="+mn-lt"/>
                <a:ea typeface="Verdana" panose="020B0604030504040204" pitchFamily="34" charset="0"/>
                <a:cs typeface="Verdana" panose="020B0604030504040204" pitchFamily="34" charset="0"/>
              </a:rPr>
              <a:t>(3)	Regulations— </a:t>
            </a:r>
          </a:p>
          <a:p>
            <a:pPr marL="0" lvl="1" indent="568325" algn="just">
              <a:spcBef>
                <a:spcPts val="250"/>
              </a:spcBef>
              <a:buClr>
                <a:srgbClr val="000000"/>
              </a:buClr>
              <a:defRPr/>
            </a:pPr>
            <a:r>
              <a:rPr lang="en-US" altLang="en-US" sz="1600" dirty="0">
                <a:latin typeface="+mn-lt"/>
                <a:ea typeface="Verdana" panose="020B0604030504040204" pitchFamily="34" charset="0"/>
                <a:cs typeface="Verdana" panose="020B0604030504040204" pitchFamily="34" charset="0"/>
              </a:rPr>
              <a:t>(a)	must be made regarding the application of subsection (2)(a) and (b)(ii) and (iii); and</a:t>
            </a:r>
          </a:p>
          <a:p>
            <a:pPr marL="285750" lvl="1" indent="231775" algn="just">
              <a:spcBef>
                <a:spcPts val="250"/>
              </a:spcBef>
              <a:buClr>
                <a:srgbClr val="000000"/>
              </a:buClr>
              <a:tabLst>
                <a:tab pos="568325" algn="l"/>
              </a:tabLst>
              <a:defRPr/>
            </a:pPr>
            <a:r>
              <a:rPr lang="en-US" altLang="en-US" sz="1600" dirty="0">
                <a:latin typeface="+mn-lt"/>
                <a:ea typeface="Verdana" panose="020B0604030504040204" pitchFamily="34" charset="0"/>
                <a:cs typeface="Verdana" panose="020B0604030504040204" pitchFamily="34" charset="0"/>
              </a:rPr>
              <a:t>(b)	may be made regarding any other provision of this Chapter.</a:t>
            </a:r>
          </a:p>
          <a:p>
            <a:pPr marL="0" lvl="1" indent="233363" algn="just">
              <a:spcBef>
                <a:spcPts val="250"/>
              </a:spcBef>
              <a:buClr>
                <a:srgbClr val="000000"/>
              </a:buClr>
              <a:defRPr/>
            </a:pPr>
            <a:r>
              <a:rPr lang="en-US" altLang="en-US" sz="1600" dirty="0">
                <a:latin typeface="+mn-lt"/>
                <a:ea typeface="Verdana" panose="020B0604030504040204" pitchFamily="34" charset="0"/>
                <a:cs typeface="Verdana" panose="020B0604030504040204" pitchFamily="34" charset="0"/>
              </a:rPr>
              <a:t>(4)	Without limiting the generality of subsection (1)(b), the policy may include preferences for—</a:t>
            </a:r>
          </a:p>
          <a:p>
            <a:pPr marL="0" lvl="1" indent="517525" algn="just">
              <a:spcBef>
                <a:spcPts val="250"/>
              </a:spcBef>
              <a:buClr>
                <a:srgbClr val="000000"/>
              </a:buClr>
              <a:defRPr/>
            </a:pPr>
            <a:r>
              <a:rPr lang="en-US" altLang="en-US" sz="1600" dirty="0">
                <a:latin typeface="+mn-lt"/>
                <a:ea typeface="Verdana" panose="020B0604030504040204" pitchFamily="34" charset="0"/>
                <a:cs typeface="Verdana" panose="020B0604030504040204" pitchFamily="34" charset="0"/>
              </a:rPr>
              <a:t>(a)	citizens or permanent residents of the Republic;</a:t>
            </a:r>
          </a:p>
          <a:p>
            <a:pPr marL="914400" lvl="1" indent="-396875" algn="just">
              <a:spcBef>
                <a:spcPts val="250"/>
              </a:spcBef>
              <a:buClr>
                <a:srgbClr val="000000"/>
              </a:buClr>
              <a:defRPr/>
            </a:pPr>
            <a:r>
              <a:rPr lang="en-US" altLang="en-US" sz="1600" dirty="0">
                <a:latin typeface="+mn-lt"/>
                <a:ea typeface="Verdana" panose="020B0604030504040204" pitchFamily="34" charset="0"/>
                <a:cs typeface="Verdana" panose="020B0604030504040204" pitchFamily="34" charset="0"/>
              </a:rPr>
              <a:t>(b)	enterprises that are majority owned or controlled by citizens or permanent residents of the Republic, or both citizens and permanent residents;</a:t>
            </a:r>
          </a:p>
          <a:p>
            <a:pPr marL="914400" lvl="1" indent="-396875" algn="just">
              <a:spcBef>
                <a:spcPts val="250"/>
              </a:spcBef>
              <a:buClr>
                <a:srgbClr val="000000"/>
              </a:buClr>
              <a:buAutoNum type="alphaLcParenBoth" startAt="3"/>
              <a:defRPr/>
            </a:pPr>
            <a:r>
              <a:rPr lang="en-US" altLang="en-US" sz="1600" dirty="0">
                <a:latin typeface="+mn-lt"/>
                <a:ea typeface="Verdana" panose="020B0604030504040204" pitchFamily="34" charset="0"/>
                <a:cs typeface="Verdana" panose="020B0604030504040204" pitchFamily="34" charset="0"/>
              </a:rPr>
              <a:t>enterprises based in townships, rural or underdeveloped areas or in a particular province or</a:t>
            </a:r>
          </a:p>
          <a:p>
            <a:pPr marL="285750" lvl="1" indent="568325" algn="just">
              <a:spcBef>
                <a:spcPts val="250"/>
              </a:spcBef>
              <a:buClr>
                <a:srgbClr val="000000"/>
              </a:buClr>
              <a:defRPr/>
            </a:pPr>
            <a:r>
              <a:rPr lang="en-US" altLang="en-US" sz="1600" dirty="0">
                <a:latin typeface="+mn-lt"/>
                <a:ea typeface="Verdana" panose="020B0604030504040204" pitchFamily="34" charset="0"/>
                <a:cs typeface="Verdana" panose="020B0604030504040204" pitchFamily="34" charset="0"/>
              </a:rPr>
              <a:t> municipality.</a:t>
            </a:r>
          </a:p>
          <a:p>
            <a:pPr marL="0" lvl="1" indent="233363" algn="just">
              <a:spcBef>
                <a:spcPts val="250"/>
              </a:spcBef>
              <a:buClr>
                <a:srgbClr val="000000"/>
              </a:buClr>
              <a:defRPr/>
            </a:pPr>
            <a:r>
              <a:rPr lang="en-US" altLang="en-US" sz="1600" dirty="0">
                <a:latin typeface="+mn-lt"/>
                <a:ea typeface="Verdana" panose="020B0604030504040204" pitchFamily="34" charset="0"/>
                <a:cs typeface="Verdana" panose="020B0604030504040204" pitchFamily="34" charset="0"/>
              </a:rPr>
              <a:t>(5)    Persons referred to in subsections (1)(b) and (2)(b)(</a:t>
            </a:r>
            <a:r>
              <a:rPr lang="en-US" altLang="en-US" sz="1600" dirty="0" err="1">
                <a:latin typeface="+mn-lt"/>
                <a:ea typeface="Verdana" panose="020B0604030504040204" pitchFamily="34" charset="0"/>
                <a:cs typeface="Verdana" panose="020B0604030504040204" pitchFamily="34" charset="0"/>
              </a:rPr>
              <a:t>i</a:t>
            </a:r>
            <a:r>
              <a:rPr lang="en-US" altLang="en-US" sz="1600" dirty="0">
                <a:latin typeface="+mn-lt"/>
                <a:ea typeface="Verdana" panose="020B0604030504040204" pitchFamily="34" charset="0"/>
                <a:cs typeface="Verdana" panose="020B0604030504040204" pitchFamily="34" charset="0"/>
              </a:rPr>
              <a:t>) include, but are not limited to—</a:t>
            </a:r>
          </a:p>
          <a:p>
            <a:pPr marL="914400" lvl="1" indent="-396875" algn="just">
              <a:spcBef>
                <a:spcPts val="250"/>
              </a:spcBef>
              <a:buClr>
                <a:srgbClr val="000000"/>
              </a:buClr>
              <a:defRPr/>
            </a:pPr>
            <a:r>
              <a:rPr lang="en-US" altLang="en-US" sz="1600" dirty="0">
                <a:latin typeface="+mn-lt"/>
                <a:ea typeface="Verdana" panose="020B0604030504040204" pitchFamily="34" charset="0"/>
                <a:cs typeface="Verdana" panose="020B0604030504040204" pitchFamily="34" charset="0"/>
              </a:rPr>
              <a:t>(a)	black people as defined in section 1 of the Broad-Based Black Economic Empowerment Act, 2003 (Act No. 53 of 2003); </a:t>
            </a:r>
          </a:p>
          <a:p>
            <a:pPr marL="854075" lvl="1" indent="-336550" algn="just">
              <a:spcBef>
                <a:spcPts val="250"/>
              </a:spcBef>
              <a:buClr>
                <a:srgbClr val="000000"/>
              </a:buClr>
              <a:defRPr/>
            </a:pPr>
            <a:r>
              <a:rPr lang="en-US" altLang="en-US" sz="1600" dirty="0">
                <a:latin typeface="+mn-lt"/>
                <a:ea typeface="Verdana" panose="020B0604030504040204" pitchFamily="34" charset="0"/>
                <a:cs typeface="Verdana" panose="020B0604030504040204" pitchFamily="34" charset="0"/>
              </a:rPr>
              <a:t>(b)	women, people with disabilities and youth as defined in section 1 of the National Youth Development Agency Act, 2008 (Act No. 54 of 2008) between, and who are citizens of the Republic.</a:t>
            </a:r>
          </a:p>
          <a:p>
            <a:pPr marL="854075" lvl="1" indent="-620713" algn="just">
              <a:spcBef>
                <a:spcPts val="250"/>
              </a:spcBef>
              <a:buClr>
                <a:srgbClr val="000000"/>
              </a:buClr>
              <a:defRPr/>
            </a:pPr>
            <a:r>
              <a:rPr lang="en-US" altLang="en-US" sz="1600" dirty="0">
                <a:latin typeface="+mn-lt"/>
                <a:ea typeface="Verdana" panose="020B0604030504040204" pitchFamily="34" charset="0"/>
                <a:cs typeface="Verdana" panose="020B0604030504040204" pitchFamily="34" charset="0"/>
              </a:rPr>
              <a:t>(6)	The Minister must consult with the relevant Minister before making a regulation under this Chapter affecting the powers or functions assigned to that Minister. </a:t>
            </a:r>
          </a:p>
          <a:p>
            <a:pPr marL="285750" lvl="1" indent="-285750" algn="just">
              <a:spcBef>
                <a:spcPts val="250"/>
              </a:spcBef>
              <a:buClr>
                <a:srgbClr val="000000"/>
              </a:buClr>
              <a:buFont typeface="Arial" panose="020B0604020202020204" pitchFamily="34" charset="0"/>
              <a:buChar char="•"/>
              <a:defRPr/>
            </a:pPr>
            <a:endParaRPr lang="en-US" altLang="en-US" sz="1600" dirty="0">
              <a:latin typeface="+mn-lt"/>
              <a:ea typeface="Verdana" panose="020B0604030504040204" pitchFamily="34" charset="0"/>
              <a:cs typeface="Verdana" panose="020B0604030504040204" pitchFamily="34" charset="0"/>
            </a:endParaRPr>
          </a:p>
          <a:p>
            <a:pPr marL="285750" lvl="1" indent="-285750" algn="just">
              <a:spcBef>
                <a:spcPts val="250"/>
              </a:spcBef>
              <a:buClr>
                <a:srgbClr val="000000"/>
              </a:buClr>
              <a:buFont typeface="Arial" panose="020B0604020202020204" pitchFamily="34" charset="0"/>
              <a:buChar char="•"/>
              <a:defRPr/>
            </a:pPr>
            <a:r>
              <a:rPr lang="en-US" altLang="en-US" sz="1600" b="1" dirty="0">
                <a:latin typeface="+mn-lt"/>
                <a:ea typeface="Verdana" panose="020B0604030504040204" pitchFamily="34" charset="0"/>
                <a:cs typeface="Verdana" panose="020B0604030504040204" pitchFamily="34" charset="0"/>
              </a:rPr>
              <a:t>Promotes the Use of technology </a:t>
            </a:r>
            <a:r>
              <a:rPr lang="en-US" altLang="en-US" sz="1600" dirty="0">
                <a:latin typeface="+mn-lt"/>
                <a:ea typeface="Verdana" panose="020B0604030504040204" pitchFamily="34" charset="0"/>
                <a:cs typeface="Verdana" panose="020B0604030504040204" pitchFamily="34" charset="0"/>
              </a:rPr>
              <a:t>:-  and requires that the  Public Procurement Office must develop a electronic public procurement system for all procurement to enhance efficiencies, effectiveness, transparency and integrity and to combat corruption.</a:t>
            </a:r>
          </a:p>
          <a:p>
            <a:pPr marL="285750" lvl="1" indent="-285750" algn="just">
              <a:spcBef>
                <a:spcPts val="250"/>
              </a:spcBef>
              <a:buClr>
                <a:srgbClr val="000000"/>
              </a:buClr>
              <a:buFont typeface="Arial" panose="020B0604020202020204" pitchFamily="34" charset="0"/>
              <a:buChar char="•"/>
              <a:defRPr/>
            </a:pPr>
            <a:endParaRPr lang="en-US" altLang="en-US" sz="1400" dirty="0">
              <a:latin typeface="+mn-lt"/>
              <a:ea typeface="Verdana" panose="020B0604030504040204" pitchFamily="34" charset="0"/>
              <a:cs typeface="Verdana" panose="020B0604030504040204" pitchFamily="34" charset="0"/>
            </a:endParaRPr>
          </a:p>
          <a:p>
            <a:pPr marL="285750" lvl="1" indent="-285750" algn="just">
              <a:spcBef>
                <a:spcPts val="250"/>
              </a:spcBef>
              <a:buClr>
                <a:srgbClr val="000000"/>
              </a:buClr>
              <a:buFont typeface="Arial" panose="020B0604020202020204" pitchFamily="34" charset="0"/>
              <a:buChar char="•"/>
              <a:defRPr/>
            </a:pPr>
            <a:endParaRPr lang="en-ZA" altLang="en-US" sz="1400" dirty="0">
              <a:latin typeface="+mn-lt"/>
              <a:ea typeface="Verdana" panose="020B0604030504040204" pitchFamily="34" charset="0"/>
              <a:cs typeface="Verdana" panose="020B0604030504040204" pitchFamily="34" charset="0"/>
            </a:endParaRPr>
          </a:p>
          <a:p>
            <a:pPr lvl="2" algn="just">
              <a:spcBef>
                <a:spcPts val="250"/>
              </a:spcBef>
              <a:buClr>
                <a:srgbClr val="000000"/>
              </a:buClr>
              <a:defRPr/>
            </a:pPr>
            <a:endParaRPr lang="en-ZA" altLang="en-US" sz="1200" dirty="0">
              <a:ea typeface="Verdana" panose="020B0604030504040204" pitchFamily="34" charset="0"/>
              <a:cs typeface="Verdana" panose="020B0604030504040204" pitchFamily="34" charset="0"/>
            </a:endParaRPr>
          </a:p>
          <a:p>
            <a:pPr indent="-285739" algn="just">
              <a:spcBef>
                <a:spcPct val="20000"/>
              </a:spcBef>
              <a:buFont typeface="Arial" panose="020B0604020202020204" pitchFamily="34" charset="0"/>
              <a:buChar char="•"/>
              <a:defRPr/>
            </a:pPr>
            <a:endParaRPr lang="en-ZA" altLang="en-US" sz="2000" dirty="0">
              <a:latin typeface="+mn-lt"/>
              <a:ea typeface="Verdana" panose="020B0604030504040204" pitchFamily="34" charset="0"/>
              <a:cs typeface="Calibri" panose="020F0502020204030204" pitchFamily="34" charset="0"/>
            </a:endParaRPr>
          </a:p>
          <a:p>
            <a:pPr indent="-285739" algn="just">
              <a:spcBef>
                <a:spcPct val="20000"/>
              </a:spcBef>
              <a:buFont typeface="Arial" panose="020B0604020202020204" pitchFamily="34" charset="0"/>
              <a:buChar char="•"/>
              <a:defRPr/>
            </a:pPr>
            <a:endParaRPr lang="en-ZA" altLang="en-US" sz="2000" dirty="0">
              <a:latin typeface="Calibri" panose="020F0502020204030204" pitchFamily="34" charset="0"/>
              <a:ea typeface="Verdana" panose="020B0604030504040204" pitchFamily="34" charset="0"/>
              <a:cs typeface="Calibri" panose="020F0502020204030204" pitchFamily="34" charset="0"/>
            </a:endParaRPr>
          </a:p>
          <a:p>
            <a:pPr marL="304259" lvl="1" indent="0" algn="just">
              <a:spcBef>
                <a:spcPct val="20000"/>
              </a:spcBef>
              <a:defRPr/>
            </a:pPr>
            <a:endParaRPr lang="en-ZA" altLang="en-US" sz="2000" dirty="0">
              <a:solidFill>
                <a:srgbClr val="000000"/>
              </a:solidFill>
              <a:latin typeface="Calibri" panose="020F0502020204030204" pitchFamily="34" charset="0"/>
              <a:ea typeface="Verdana" panose="020B0604030504040204" pitchFamily="34" charset="0"/>
              <a:cs typeface="Calibri" panose="020F0502020204030204" pitchFamily="34" charset="0"/>
            </a:endParaRPr>
          </a:p>
          <a:p>
            <a:pPr marL="47623" algn="just">
              <a:spcBef>
                <a:spcPct val="20000"/>
              </a:spcBef>
              <a:defRPr/>
            </a:pPr>
            <a:endParaRPr lang="en-US" altLang="en-US" sz="2000" dirty="0">
              <a:solidFill>
                <a:srgbClr val="000000"/>
              </a:solidFill>
              <a:latin typeface="Calibri" panose="020F0502020204030204" pitchFamily="34" charset="0"/>
              <a:ea typeface="Verdana" panose="020B0604030504040204" pitchFamily="34" charset="0"/>
              <a:cs typeface="Calibri" panose="020F0502020204030204" pitchFamily="34" charset="0"/>
            </a:endParaRPr>
          </a:p>
          <a:p>
            <a:pPr marL="0" lvl="1" indent="0" algn="just">
              <a:spcBef>
                <a:spcPct val="20000"/>
              </a:spcBef>
              <a:defRPr/>
            </a:pPr>
            <a:endParaRPr lang="en-ZA" altLang="en-US" sz="2000" dirty="0">
              <a:solidFill>
                <a:srgbClr val="000000"/>
              </a:solidFill>
              <a:latin typeface="Calibri" panose="020F0502020204030204" pitchFamily="34" charset="0"/>
              <a:ea typeface="Verdana" panose="020B0604030504040204" pitchFamily="34" charset="0"/>
              <a:cs typeface="Calibri" panose="020F0502020204030204" pitchFamily="34" charset="0"/>
            </a:endParaRPr>
          </a:p>
        </p:txBody>
      </p:sp>
    </p:spTree>
    <p:extLst>
      <p:ext uri="{BB962C8B-B14F-4D97-AF65-F5344CB8AC3E}">
        <p14:creationId xmlns:p14="http://schemas.microsoft.com/office/powerpoint/2010/main" val="4249225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4483" y="687480"/>
            <a:ext cx="5811846" cy="994172"/>
          </a:xfrm>
        </p:spPr>
        <p:txBody>
          <a:bodyPr>
            <a:normAutofit/>
          </a:bodyPr>
          <a:lstStyle/>
          <a:p>
            <a:r>
              <a:rPr lang="en-US" sz="3200" dirty="0">
                <a:solidFill>
                  <a:srgbClr val="002060"/>
                </a:solidFill>
              </a:rPr>
              <a:t>Transversal Contracting Mandate</a:t>
            </a:r>
          </a:p>
        </p:txBody>
      </p:sp>
      <p:sp>
        <p:nvSpPr>
          <p:cNvPr id="3" name="Content Placeholder 2"/>
          <p:cNvSpPr>
            <a:spLocks noGrp="1"/>
          </p:cNvSpPr>
          <p:nvPr>
            <p:ph idx="1"/>
          </p:nvPr>
        </p:nvSpPr>
        <p:spPr>
          <a:xfrm>
            <a:off x="279919" y="1772817"/>
            <a:ext cx="5605624" cy="4243354"/>
          </a:xfrm>
        </p:spPr>
        <p:txBody>
          <a:bodyPr anchor="ctr">
            <a:normAutofit/>
          </a:bodyPr>
          <a:lstStyle/>
          <a:p>
            <a:pPr marL="514350" indent="-457200" algn="just"/>
            <a:r>
              <a:rPr lang="en-ZA" sz="1500" dirty="0">
                <a:solidFill>
                  <a:srgbClr val="002060"/>
                </a:solidFill>
              </a:rPr>
              <a:t>Transversal Contracting is responsible for the facilitation and management of transversal term contracts on behalf of Government;</a:t>
            </a:r>
          </a:p>
          <a:p>
            <a:pPr marL="514350" indent="-457200"/>
            <a:r>
              <a:rPr lang="en-ZA" sz="1500" dirty="0">
                <a:solidFill>
                  <a:srgbClr val="002060"/>
                </a:solidFill>
              </a:rPr>
              <a:t>Mandated by Treasury Regulations (16A6.5)</a:t>
            </a:r>
          </a:p>
          <a:p>
            <a:pPr marL="857250" lvl="1" indent="-457200" algn="just">
              <a:buFont typeface="Wingdings" panose="05000000000000000000" pitchFamily="2" charset="2"/>
              <a:buChar char="ü"/>
            </a:pPr>
            <a:r>
              <a:rPr lang="en-ZA" sz="1500" i="1" dirty="0">
                <a:solidFill>
                  <a:srgbClr val="002060"/>
                </a:solidFill>
              </a:rPr>
              <a:t>“</a:t>
            </a:r>
            <a:r>
              <a:rPr lang="en-GB" sz="1500" i="1" dirty="0">
                <a:solidFill>
                  <a:srgbClr val="002060"/>
                </a:solidFill>
              </a:rPr>
              <a:t>The accounting officer or accounting authority may opt to participate in transversal term contracts facilitated by the relevant treasury. Should the accounting officer or accounting authority opt to participate in a transversal contract facilitated by the relevant treasury, the accounting officer or accounting authority may not solicit bids for the same or similar product or service during the tenure of the transversal term contract”</a:t>
            </a:r>
          </a:p>
          <a:p>
            <a:pPr marL="517525" indent="-517525" algn="just">
              <a:buFont typeface="Arial" panose="020B0604020202020204" pitchFamily="34" charset="0"/>
              <a:buChar char="•"/>
            </a:pPr>
            <a:r>
              <a:rPr lang="en-GB" sz="1500" dirty="0">
                <a:solidFill>
                  <a:srgbClr val="002060"/>
                </a:solidFill>
              </a:rPr>
              <a:t>Optional Provision to be part of Transversal Term Contracts</a:t>
            </a:r>
          </a:p>
          <a:p>
            <a:pPr marL="457200" indent="-342900"/>
            <a:r>
              <a:rPr lang="en-GB" sz="1500" i="1" dirty="0">
                <a:solidFill>
                  <a:srgbClr val="002060"/>
                </a:solidFill>
              </a:rPr>
              <a:t> </a:t>
            </a:r>
            <a:r>
              <a:rPr lang="en-GB" sz="1500" dirty="0">
                <a:solidFill>
                  <a:srgbClr val="002060"/>
                </a:solidFill>
              </a:rPr>
              <a:t>Relevant Treasuries – National &amp; Provincial</a:t>
            </a:r>
          </a:p>
          <a:p>
            <a:pPr>
              <a:buFont typeface="Arial" panose="020B0604020202020204" pitchFamily="34" charset="0"/>
              <a:buChar char="•"/>
            </a:pPr>
            <a:endParaRPr lang="en-ZA" sz="1500" i="1" dirty="0">
              <a:latin typeface="Calibri" panose="020F0502020204030204" pitchFamily="34" charset="0"/>
              <a:cs typeface="Times New Roman" panose="02020603050405020304" pitchFamily="18" charset="0"/>
            </a:endParaRPr>
          </a:p>
          <a:p>
            <a:pPr lvl="1"/>
            <a:endParaRPr lang="en-US" sz="1500" dirty="0"/>
          </a:p>
        </p:txBody>
      </p:sp>
      <p:pic>
        <p:nvPicPr>
          <p:cNvPr id="4" name="Picture 3">
            <a:extLst>
              <a:ext uri="{FF2B5EF4-FFF2-40B4-BE49-F238E27FC236}">
                <a16:creationId xmlns:a16="http://schemas.microsoft.com/office/drawing/2014/main" id="{C4B0D919-1D41-8630-5D35-8ECCBAC30B28}"/>
              </a:ext>
            </a:extLst>
          </p:cNvPr>
          <p:cNvPicPr>
            <a:picLocks noChangeAspect="1"/>
          </p:cNvPicPr>
          <p:nvPr/>
        </p:nvPicPr>
        <p:blipFill rotWithShape="1">
          <a:blip r:embed="rId2"/>
          <a:srcRect b="7101"/>
          <a:stretch/>
        </p:blipFill>
        <p:spPr>
          <a:xfrm rot="21600000">
            <a:off x="6465356" y="3179998"/>
            <a:ext cx="1462672" cy="513740"/>
          </a:xfrm>
          <a:prstGeom prst="rect">
            <a:avLst/>
          </a:prstGeom>
        </p:spPr>
      </p:pic>
    </p:spTree>
    <p:extLst>
      <p:ext uri="{BB962C8B-B14F-4D97-AF65-F5344CB8AC3E}">
        <p14:creationId xmlns:p14="http://schemas.microsoft.com/office/powerpoint/2010/main" val="10522291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1F85BD9-3D16-5B43-B3F8-489EC1C2CBC5}"/>
              </a:ext>
            </a:extLst>
          </p:cNvPr>
          <p:cNvSpPr>
            <a:spLocks noGrp="1"/>
          </p:cNvSpPr>
          <p:nvPr>
            <p:ph type="title"/>
          </p:nvPr>
        </p:nvSpPr>
        <p:spPr>
          <a:xfrm>
            <a:off x="355600" y="0"/>
            <a:ext cx="5892800" cy="439188"/>
          </a:xfrm>
          <a:solidFill>
            <a:srgbClr val="C00000"/>
          </a:solidFill>
        </p:spPr>
        <p:txBody>
          <a:bodyPr rtlCol="0">
            <a:noAutofit/>
          </a:bodyPr>
          <a:lstStyle/>
          <a:p>
            <a:pPr defTabSz="389626">
              <a:defRPr/>
            </a:pPr>
            <a:r>
              <a:rPr lang="en-US" sz="1800" kern="0" dirty="0">
                <a:solidFill>
                  <a:srgbClr val="FFFFFF"/>
                </a:solidFill>
                <a:latin typeface="+mn-lt"/>
                <a:cs typeface="Arial" panose="020B0604020202020204" pitchFamily="34" charset="0"/>
                <a:sym typeface="Arial"/>
              </a:rPr>
              <a:t>Public Procurement Bill - Status</a:t>
            </a:r>
            <a:endParaRPr lang="en-US" sz="1800" baseline="30000" dirty="0">
              <a:solidFill>
                <a:schemeClr val="bg1"/>
              </a:solidFill>
              <a:latin typeface="+mn-lt"/>
              <a:cs typeface="Arial"/>
            </a:endParaRPr>
          </a:p>
        </p:txBody>
      </p:sp>
      <p:sp>
        <p:nvSpPr>
          <p:cNvPr id="30723" name="Content Placeholder 2">
            <a:extLst>
              <a:ext uri="{FF2B5EF4-FFF2-40B4-BE49-F238E27FC236}">
                <a16:creationId xmlns:a16="http://schemas.microsoft.com/office/drawing/2014/main" id="{2FD6226C-F953-4F86-6247-376BFDA194A8}"/>
              </a:ext>
            </a:extLst>
          </p:cNvPr>
          <p:cNvSpPr txBox="1">
            <a:spLocks/>
          </p:cNvSpPr>
          <p:nvPr/>
        </p:nvSpPr>
        <p:spPr bwMode="auto">
          <a:xfrm>
            <a:off x="0" y="771526"/>
            <a:ext cx="8940800" cy="4958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2700">
                <a:solidFill>
                  <a:schemeClr val="tx1"/>
                </a:solidFill>
                <a:latin typeface="Calibri" panose="020F0502020204030204" pitchFamily="34" charset="0"/>
              </a:defRPr>
            </a:lvl1pPr>
            <a:lvl2pPr marL="342900" indent="-342900">
              <a:spcBef>
                <a:spcPct val="20000"/>
              </a:spcBef>
              <a:buFont typeface="Arial" panose="020B0604020202020204" pitchFamily="34" charset="0"/>
              <a:buChar char="–"/>
              <a:defRPr sz="2400">
                <a:solidFill>
                  <a:schemeClr val="tx1"/>
                </a:solidFill>
                <a:latin typeface="Calibri" panose="020F0502020204030204" pitchFamily="34" charset="0"/>
              </a:defRPr>
            </a:lvl2pPr>
            <a:lvl3pPr marL="800100" indent="-193675">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7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700">
                <a:solidFill>
                  <a:schemeClr val="tx1"/>
                </a:solidFill>
                <a:latin typeface="Calibri" panose="020F0502020204030204" pitchFamily="34" charset="0"/>
              </a:defRPr>
            </a:lvl5pPr>
            <a:lvl6pPr marL="2514600" indent="-228600" defTabSz="388938" eaLnBrk="0" fontAlgn="base" hangingPunct="0">
              <a:spcBef>
                <a:spcPct val="20000"/>
              </a:spcBef>
              <a:spcAft>
                <a:spcPct val="0"/>
              </a:spcAft>
              <a:buFont typeface="Arial" panose="020B0604020202020204" pitchFamily="34" charset="0"/>
              <a:buChar char="»"/>
              <a:defRPr sz="1700">
                <a:solidFill>
                  <a:schemeClr val="tx1"/>
                </a:solidFill>
                <a:latin typeface="Calibri" panose="020F0502020204030204" pitchFamily="34" charset="0"/>
              </a:defRPr>
            </a:lvl6pPr>
            <a:lvl7pPr marL="2971800" indent="-228600" defTabSz="388938" eaLnBrk="0" fontAlgn="base" hangingPunct="0">
              <a:spcBef>
                <a:spcPct val="20000"/>
              </a:spcBef>
              <a:spcAft>
                <a:spcPct val="0"/>
              </a:spcAft>
              <a:buFont typeface="Arial" panose="020B0604020202020204" pitchFamily="34" charset="0"/>
              <a:buChar char="»"/>
              <a:defRPr sz="1700">
                <a:solidFill>
                  <a:schemeClr val="tx1"/>
                </a:solidFill>
                <a:latin typeface="Calibri" panose="020F0502020204030204" pitchFamily="34" charset="0"/>
              </a:defRPr>
            </a:lvl7pPr>
            <a:lvl8pPr marL="3429000" indent="-228600" defTabSz="388938" eaLnBrk="0" fontAlgn="base" hangingPunct="0">
              <a:spcBef>
                <a:spcPct val="20000"/>
              </a:spcBef>
              <a:spcAft>
                <a:spcPct val="0"/>
              </a:spcAft>
              <a:buFont typeface="Arial" panose="020B0604020202020204" pitchFamily="34" charset="0"/>
              <a:buChar char="»"/>
              <a:defRPr sz="1700">
                <a:solidFill>
                  <a:schemeClr val="tx1"/>
                </a:solidFill>
                <a:latin typeface="Calibri" panose="020F0502020204030204" pitchFamily="34" charset="0"/>
              </a:defRPr>
            </a:lvl8pPr>
            <a:lvl9pPr marL="3886200" indent="-228600" defTabSz="388938" eaLnBrk="0" fontAlgn="base" hangingPunct="0">
              <a:spcBef>
                <a:spcPct val="20000"/>
              </a:spcBef>
              <a:spcAft>
                <a:spcPct val="0"/>
              </a:spcAft>
              <a:buFont typeface="Arial" panose="020B0604020202020204" pitchFamily="34" charset="0"/>
              <a:buChar char="»"/>
              <a:defRPr sz="1700">
                <a:solidFill>
                  <a:schemeClr val="tx1"/>
                </a:solidFill>
                <a:latin typeface="Calibri" panose="020F0502020204030204" pitchFamily="34" charset="0"/>
              </a:defRPr>
            </a:lvl9pPr>
          </a:lstStyle>
          <a:p>
            <a:pPr marL="114311" algn="just">
              <a:defRPr/>
            </a:pPr>
            <a:endParaRPr lang="en-US" altLang="en-US" sz="1800" dirty="0">
              <a:latin typeface="+mn-lt"/>
              <a:ea typeface="Verdana" panose="020B0604030504040204" pitchFamily="34" charset="0"/>
              <a:cs typeface="Calibri" panose="020F0502020204030204" pitchFamily="34" charset="0"/>
            </a:endParaRPr>
          </a:p>
          <a:p>
            <a:pPr algn="just">
              <a:defRPr/>
            </a:pPr>
            <a:r>
              <a:rPr lang="en-US" altLang="en-US" sz="1800" dirty="0">
                <a:latin typeface="+mn-lt"/>
                <a:ea typeface="Verdana" panose="020B0604030504040204" pitchFamily="34" charset="0"/>
                <a:cs typeface="Calibri" panose="020F0502020204030204" pitchFamily="34" charset="0"/>
              </a:rPr>
              <a:t>The Bill was consulted with social partners at </a:t>
            </a:r>
            <a:r>
              <a:rPr lang="en-US" altLang="en-US" sz="1800" dirty="0" err="1">
                <a:latin typeface="+mn-lt"/>
                <a:ea typeface="Verdana" panose="020B0604030504040204" pitchFamily="34" charset="0"/>
                <a:cs typeface="Calibri" panose="020F0502020204030204" pitchFamily="34" charset="0"/>
              </a:rPr>
              <a:t>Nedlac</a:t>
            </a:r>
            <a:r>
              <a:rPr lang="en-US" altLang="en-US" sz="1800" dirty="0">
                <a:latin typeface="+mn-lt"/>
                <a:ea typeface="Verdana" panose="020B0604030504040204" pitchFamily="34" charset="0"/>
                <a:cs typeface="Calibri" panose="020F0502020204030204" pitchFamily="34" charset="0"/>
              </a:rPr>
              <a:t>, and the process was completed in October 2022. The </a:t>
            </a:r>
            <a:r>
              <a:rPr lang="en-US" altLang="en-US" sz="1800" dirty="0" err="1">
                <a:latin typeface="+mn-lt"/>
                <a:ea typeface="Verdana" panose="020B0604030504040204" pitchFamily="34" charset="0"/>
                <a:cs typeface="Calibri" panose="020F0502020204030204" pitchFamily="34" charset="0"/>
              </a:rPr>
              <a:t>Nedlac</a:t>
            </a:r>
            <a:r>
              <a:rPr lang="en-US" altLang="en-US" sz="1800" dirty="0">
                <a:latin typeface="+mn-lt"/>
                <a:ea typeface="Verdana" panose="020B0604030504040204" pitchFamily="34" charset="0"/>
                <a:cs typeface="Calibri" panose="020F0502020204030204" pitchFamily="34" charset="0"/>
              </a:rPr>
              <a:t> Secretariat submitted its report to the Minister at the end of October 2022.</a:t>
            </a:r>
          </a:p>
          <a:p>
            <a:pPr marL="0" indent="0" algn="just">
              <a:buNone/>
              <a:defRPr/>
            </a:pPr>
            <a:endParaRPr lang="en-US" altLang="en-US" sz="1800" dirty="0">
              <a:latin typeface="+mn-lt"/>
              <a:ea typeface="Verdana" panose="020B0604030504040204" pitchFamily="34" charset="0"/>
              <a:cs typeface="Calibri" panose="020F0502020204030204" pitchFamily="34" charset="0"/>
            </a:endParaRPr>
          </a:p>
          <a:p>
            <a:pPr marL="114311" algn="just">
              <a:defRPr/>
            </a:pPr>
            <a:r>
              <a:rPr lang="en-US" altLang="en-US" sz="1800" dirty="0">
                <a:latin typeface="+mn-lt"/>
                <a:ea typeface="Verdana" panose="020B0604030504040204" pitchFamily="34" charset="0"/>
                <a:cs typeface="Calibri" panose="020F0502020204030204" pitchFamily="34" charset="0"/>
              </a:rPr>
              <a:t> T</a:t>
            </a:r>
            <a:r>
              <a:rPr lang="en-ZA" sz="1800" dirty="0">
                <a:latin typeface="+mn-lt"/>
                <a:ea typeface="Calibri" panose="020F0502020204030204" pitchFamily="34" charset="0"/>
                <a:cs typeface="Calibri" panose="020F0502020204030204" pitchFamily="34" charset="0"/>
              </a:rPr>
              <a:t>he Office of State Law Advisor has been completed legal vetting and issued a preliminary </a:t>
            </a:r>
          </a:p>
          <a:p>
            <a:pPr marL="0" indent="0" algn="just">
              <a:buNone/>
              <a:defRPr/>
            </a:pPr>
            <a:r>
              <a:rPr lang="en-ZA" sz="1800" dirty="0">
                <a:latin typeface="+mn-lt"/>
                <a:ea typeface="Calibri" panose="020F0502020204030204" pitchFamily="34" charset="0"/>
                <a:cs typeface="Calibri" panose="020F0502020204030204" pitchFamily="34" charset="0"/>
              </a:rPr>
              <a:t>        certification for the Bill to be submitted to Cabinet; and</a:t>
            </a:r>
          </a:p>
          <a:p>
            <a:pPr marL="0" indent="0" algn="just">
              <a:buNone/>
              <a:defRPr/>
            </a:pPr>
            <a:endParaRPr lang="en-ZA" sz="1800" dirty="0">
              <a:latin typeface="+mn-lt"/>
              <a:ea typeface="Calibri" panose="020F0502020204030204" pitchFamily="34" charset="0"/>
              <a:cs typeface="Calibri" panose="020F0502020204030204" pitchFamily="34" charset="0"/>
            </a:endParaRPr>
          </a:p>
          <a:p>
            <a:pPr marL="396875" indent="-338138" algn="just">
              <a:defRPr/>
            </a:pPr>
            <a:r>
              <a:rPr lang="en-ZA" sz="1800" dirty="0">
                <a:latin typeface="+mn-lt"/>
                <a:ea typeface="Calibri" panose="020F0502020204030204" pitchFamily="34" charset="0"/>
                <a:cs typeface="Calibri" panose="020F0502020204030204" pitchFamily="34" charset="0"/>
              </a:rPr>
              <a:t>The Presidency is currently conducting  Socio-Economic Impact Assessment. Once finalized the Bill would be ready for submission to Cabinet for consideration and introduction to Parliament in March 2023.</a:t>
            </a:r>
          </a:p>
          <a:p>
            <a:pPr indent="-285739" algn="just">
              <a:defRPr/>
            </a:pPr>
            <a:endParaRPr lang="en-ZA" altLang="en-US" sz="1600" dirty="0">
              <a:ea typeface="Verdana" panose="020B060403050404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5204B900-FF60-8C2C-925D-28F05EDE3E38}"/>
              </a:ext>
            </a:extLst>
          </p:cNvPr>
          <p:cNvSpPr>
            <a:spLocks noGrp="1"/>
          </p:cNvSpPr>
          <p:nvPr>
            <p:ph type="sldNum" sz="quarter" idx="12"/>
          </p:nvPr>
        </p:nvSpPr>
        <p:spPr>
          <a:xfrm>
            <a:off x="6553200" y="5297488"/>
            <a:ext cx="2133600" cy="303212"/>
          </a:xfrm>
          <a:prstGeom prst="rect">
            <a:avLst/>
          </a:prstGeom>
        </p:spPr>
        <p:txBody>
          <a:bodyPr vert="horz" wrap="square" lIns="77925" tIns="38963" rIns="77925" bIns="38963" numCol="1" anchor="ctr" anchorCtr="0" compatLnSpc="1">
            <a:prstTxWarp prst="textNoShape">
              <a:avLst/>
            </a:prstTxWarp>
          </a:bodyPr>
          <a:lstStyle>
            <a:defPPr>
              <a:defRPr lang="en-US"/>
            </a:defPPr>
            <a:lvl1pPr algn="r" defTabSz="388938" rtl="0" eaLnBrk="1" fontAlgn="base" hangingPunct="1">
              <a:spcBef>
                <a:spcPct val="0"/>
              </a:spcBef>
              <a:spcAft>
                <a:spcPct val="0"/>
              </a:spcAft>
              <a:defRPr sz="1000" kern="1200">
                <a:solidFill>
                  <a:srgbClr val="898989"/>
                </a:solidFill>
                <a:latin typeface="Calibri" panose="020F0502020204030204" pitchFamily="34" charset="0"/>
                <a:ea typeface="+mn-ea"/>
                <a:cs typeface="+mn-cs"/>
              </a:defRPr>
            </a:lvl1pPr>
            <a:lvl2pPr marL="388938" indent="68263" algn="l" defTabSz="388938" rtl="0" eaLnBrk="0" fontAlgn="base" hangingPunct="0">
              <a:spcBef>
                <a:spcPct val="0"/>
              </a:spcBef>
              <a:spcAft>
                <a:spcPct val="0"/>
              </a:spcAft>
              <a:defRPr sz="1500" kern="1200">
                <a:solidFill>
                  <a:schemeClr val="tx1"/>
                </a:solidFill>
                <a:latin typeface="Calibri" panose="020F0502020204030204" pitchFamily="34" charset="0"/>
                <a:ea typeface="+mn-ea"/>
                <a:cs typeface="+mn-cs"/>
              </a:defRPr>
            </a:lvl2pPr>
            <a:lvl3pPr marL="777875" indent="136525" algn="l" defTabSz="388938" rtl="0" eaLnBrk="0" fontAlgn="base" hangingPunct="0">
              <a:spcBef>
                <a:spcPct val="0"/>
              </a:spcBef>
              <a:spcAft>
                <a:spcPct val="0"/>
              </a:spcAft>
              <a:defRPr sz="1500" kern="1200">
                <a:solidFill>
                  <a:schemeClr val="tx1"/>
                </a:solidFill>
                <a:latin typeface="Calibri" panose="020F0502020204030204" pitchFamily="34" charset="0"/>
                <a:ea typeface="+mn-ea"/>
                <a:cs typeface="+mn-cs"/>
              </a:defRPr>
            </a:lvl3pPr>
            <a:lvl4pPr marL="1168400" indent="203200" algn="l" defTabSz="388938" rtl="0" eaLnBrk="0" fontAlgn="base" hangingPunct="0">
              <a:spcBef>
                <a:spcPct val="0"/>
              </a:spcBef>
              <a:spcAft>
                <a:spcPct val="0"/>
              </a:spcAft>
              <a:defRPr sz="1500" kern="1200">
                <a:solidFill>
                  <a:schemeClr val="tx1"/>
                </a:solidFill>
                <a:latin typeface="Calibri" panose="020F0502020204030204" pitchFamily="34" charset="0"/>
                <a:ea typeface="+mn-ea"/>
                <a:cs typeface="+mn-cs"/>
              </a:defRPr>
            </a:lvl4pPr>
            <a:lvl5pPr marL="1557338" indent="271463" algn="l" defTabSz="388938" rtl="0" eaLnBrk="0" fontAlgn="base" hangingPunct="0">
              <a:spcBef>
                <a:spcPct val="0"/>
              </a:spcBef>
              <a:spcAft>
                <a:spcPct val="0"/>
              </a:spcAft>
              <a:defRPr sz="1500" kern="1200">
                <a:solidFill>
                  <a:schemeClr val="tx1"/>
                </a:solidFill>
                <a:latin typeface="Calibri" panose="020F0502020204030204" pitchFamily="34" charset="0"/>
                <a:ea typeface="+mn-ea"/>
                <a:cs typeface="+mn-cs"/>
              </a:defRPr>
            </a:lvl5pPr>
            <a:lvl6pPr marL="2286000" algn="l" defTabSz="914400" rtl="0" eaLnBrk="1" latinLnBrk="0" hangingPunct="1">
              <a:defRPr sz="1500" kern="1200">
                <a:solidFill>
                  <a:schemeClr val="tx1"/>
                </a:solidFill>
                <a:latin typeface="Calibri" panose="020F0502020204030204" pitchFamily="34" charset="0"/>
                <a:ea typeface="+mn-ea"/>
                <a:cs typeface="+mn-cs"/>
              </a:defRPr>
            </a:lvl6pPr>
            <a:lvl7pPr marL="2743200" algn="l" defTabSz="914400" rtl="0" eaLnBrk="1" latinLnBrk="0" hangingPunct="1">
              <a:defRPr sz="1500" kern="1200">
                <a:solidFill>
                  <a:schemeClr val="tx1"/>
                </a:solidFill>
                <a:latin typeface="Calibri" panose="020F0502020204030204" pitchFamily="34" charset="0"/>
                <a:ea typeface="+mn-ea"/>
                <a:cs typeface="+mn-cs"/>
              </a:defRPr>
            </a:lvl7pPr>
            <a:lvl8pPr marL="3200400" algn="l" defTabSz="914400" rtl="0" eaLnBrk="1" latinLnBrk="0" hangingPunct="1">
              <a:defRPr sz="1500" kern="1200">
                <a:solidFill>
                  <a:schemeClr val="tx1"/>
                </a:solidFill>
                <a:latin typeface="Calibri" panose="020F0502020204030204" pitchFamily="34" charset="0"/>
                <a:ea typeface="+mn-ea"/>
                <a:cs typeface="+mn-cs"/>
              </a:defRPr>
            </a:lvl8pPr>
            <a:lvl9pPr marL="3657600" algn="l" defTabSz="914400" rtl="0" eaLnBrk="1" latinLnBrk="0" hangingPunct="1">
              <a:defRPr sz="1500" kern="1200">
                <a:solidFill>
                  <a:schemeClr val="tx1"/>
                </a:solidFill>
                <a:latin typeface="Calibri" panose="020F0502020204030204" pitchFamily="34" charset="0"/>
                <a:ea typeface="+mn-ea"/>
                <a:cs typeface="+mn-cs"/>
              </a:defRPr>
            </a:lvl9pPr>
          </a:lstStyle>
          <a:p>
            <a:fld id="{9BA9DC6E-9762-4B92-8BFF-9086F8D6AD1E}" type="slidenum">
              <a:rPr lang="en-US" altLang="en-US" smtClean="0"/>
              <a:pPr/>
              <a:t>30</a:t>
            </a:fld>
            <a:endParaRPr lang="en-US" altLang="en-US" dirty="0"/>
          </a:p>
        </p:txBody>
      </p:sp>
    </p:spTree>
    <p:extLst>
      <p:ext uri="{BB962C8B-B14F-4D97-AF65-F5344CB8AC3E}">
        <p14:creationId xmlns:p14="http://schemas.microsoft.com/office/powerpoint/2010/main" val="14282095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1F85BD9-3D16-5B43-B3F8-489EC1C2CBC5}"/>
              </a:ext>
            </a:extLst>
          </p:cNvPr>
          <p:cNvSpPr>
            <a:spLocks noGrp="1"/>
          </p:cNvSpPr>
          <p:nvPr>
            <p:ph type="title"/>
          </p:nvPr>
        </p:nvSpPr>
        <p:spPr>
          <a:xfrm>
            <a:off x="355600" y="0"/>
            <a:ext cx="5892800" cy="439188"/>
          </a:xfrm>
          <a:solidFill>
            <a:srgbClr val="C00000"/>
          </a:solidFill>
        </p:spPr>
        <p:txBody>
          <a:bodyPr rtlCol="0">
            <a:noAutofit/>
          </a:bodyPr>
          <a:lstStyle/>
          <a:p>
            <a:pPr defTabSz="389626">
              <a:defRPr/>
            </a:pPr>
            <a:r>
              <a:rPr lang="en-US" sz="1800" kern="0" dirty="0">
                <a:solidFill>
                  <a:srgbClr val="FFFFFF"/>
                </a:solidFill>
                <a:latin typeface="+mn-lt"/>
                <a:cs typeface="Arial" panose="020B0604020202020204" pitchFamily="34" charset="0"/>
                <a:sym typeface="Arial"/>
              </a:rPr>
              <a:t>Infrastructure Procurement</a:t>
            </a:r>
            <a:endParaRPr lang="en-US" sz="1800" baseline="30000" dirty="0">
              <a:solidFill>
                <a:schemeClr val="bg1"/>
              </a:solidFill>
              <a:latin typeface="+mn-lt"/>
              <a:cs typeface="Arial"/>
            </a:endParaRPr>
          </a:p>
        </p:txBody>
      </p:sp>
      <p:sp>
        <p:nvSpPr>
          <p:cNvPr id="30723" name="Content Placeholder 2">
            <a:extLst>
              <a:ext uri="{FF2B5EF4-FFF2-40B4-BE49-F238E27FC236}">
                <a16:creationId xmlns:a16="http://schemas.microsoft.com/office/drawing/2014/main" id="{2FD6226C-F953-4F86-6247-376BFDA194A8}"/>
              </a:ext>
            </a:extLst>
          </p:cNvPr>
          <p:cNvSpPr txBox="1">
            <a:spLocks/>
          </p:cNvSpPr>
          <p:nvPr/>
        </p:nvSpPr>
        <p:spPr bwMode="auto">
          <a:xfrm>
            <a:off x="0" y="771526"/>
            <a:ext cx="8940800" cy="4958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2700">
                <a:solidFill>
                  <a:schemeClr val="tx1"/>
                </a:solidFill>
                <a:latin typeface="Calibri" panose="020F0502020204030204" pitchFamily="34" charset="0"/>
              </a:defRPr>
            </a:lvl1pPr>
            <a:lvl2pPr marL="342900" indent="-342900">
              <a:spcBef>
                <a:spcPct val="20000"/>
              </a:spcBef>
              <a:buFont typeface="Arial" panose="020B0604020202020204" pitchFamily="34" charset="0"/>
              <a:buChar char="–"/>
              <a:defRPr sz="2400">
                <a:solidFill>
                  <a:schemeClr val="tx1"/>
                </a:solidFill>
                <a:latin typeface="Calibri" panose="020F0502020204030204" pitchFamily="34" charset="0"/>
              </a:defRPr>
            </a:lvl2pPr>
            <a:lvl3pPr marL="800100" indent="-193675">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7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700">
                <a:solidFill>
                  <a:schemeClr val="tx1"/>
                </a:solidFill>
                <a:latin typeface="Calibri" panose="020F0502020204030204" pitchFamily="34" charset="0"/>
              </a:defRPr>
            </a:lvl5pPr>
            <a:lvl6pPr marL="2514600" indent="-228600" defTabSz="388938" eaLnBrk="0" fontAlgn="base" hangingPunct="0">
              <a:spcBef>
                <a:spcPct val="20000"/>
              </a:spcBef>
              <a:spcAft>
                <a:spcPct val="0"/>
              </a:spcAft>
              <a:buFont typeface="Arial" panose="020B0604020202020204" pitchFamily="34" charset="0"/>
              <a:buChar char="»"/>
              <a:defRPr sz="1700">
                <a:solidFill>
                  <a:schemeClr val="tx1"/>
                </a:solidFill>
                <a:latin typeface="Calibri" panose="020F0502020204030204" pitchFamily="34" charset="0"/>
              </a:defRPr>
            </a:lvl6pPr>
            <a:lvl7pPr marL="2971800" indent="-228600" defTabSz="388938" eaLnBrk="0" fontAlgn="base" hangingPunct="0">
              <a:spcBef>
                <a:spcPct val="20000"/>
              </a:spcBef>
              <a:spcAft>
                <a:spcPct val="0"/>
              </a:spcAft>
              <a:buFont typeface="Arial" panose="020B0604020202020204" pitchFamily="34" charset="0"/>
              <a:buChar char="»"/>
              <a:defRPr sz="1700">
                <a:solidFill>
                  <a:schemeClr val="tx1"/>
                </a:solidFill>
                <a:latin typeface="Calibri" panose="020F0502020204030204" pitchFamily="34" charset="0"/>
              </a:defRPr>
            </a:lvl7pPr>
            <a:lvl8pPr marL="3429000" indent="-228600" defTabSz="388938" eaLnBrk="0" fontAlgn="base" hangingPunct="0">
              <a:spcBef>
                <a:spcPct val="20000"/>
              </a:spcBef>
              <a:spcAft>
                <a:spcPct val="0"/>
              </a:spcAft>
              <a:buFont typeface="Arial" panose="020B0604020202020204" pitchFamily="34" charset="0"/>
              <a:buChar char="»"/>
              <a:defRPr sz="1700">
                <a:solidFill>
                  <a:schemeClr val="tx1"/>
                </a:solidFill>
                <a:latin typeface="Calibri" panose="020F0502020204030204" pitchFamily="34" charset="0"/>
              </a:defRPr>
            </a:lvl8pPr>
            <a:lvl9pPr marL="3886200" indent="-228600" defTabSz="388938" eaLnBrk="0" fontAlgn="base" hangingPunct="0">
              <a:spcBef>
                <a:spcPct val="20000"/>
              </a:spcBef>
              <a:spcAft>
                <a:spcPct val="0"/>
              </a:spcAft>
              <a:buFont typeface="Arial" panose="020B0604020202020204" pitchFamily="34" charset="0"/>
              <a:buChar char="»"/>
              <a:defRPr sz="1700">
                <a:solidFill>
                  <a:schemeClr val="tx1"/>
                </a:solidFill>
                <a:latin typeface="Calibri" panose="020F0502020204030204" pitchFamily="34" charset="0"/>
              </a:defRPr>
            </a:lvl9pPr>
          </a:lstStyle>
          <a:p>
            <a:pPr marL="114311" algn="just">
              <a:defRPr/>
            </a:pPr>
            <a:endParaRPr lang="en-US" altLang="en-US" sz="1800" dirty="0">
              <a:latin typeface="+mn-lt"/>
              <a:ea typeface="Verdana" panose="020B0604030504040204" pitchFamily="34" charset="0"/>
              <a:cs typeface="Calibri" panose="020F0502020204030204" pitchFamily="34" charset="0"/>
            </a:endParaRPr>
          </a:p>
          <a:p>
            <a:pPr algn="just">
              <a:defRPr/>
            </a:pPr>
            <a:r>
              <a:rPr lang="en-US" altLang="en-US" sz="1800" dirty="0">
                <a:latin typeface="+mn-lt"/>
                <a:ea typeface="Verdana" panose="020B0604030504040204" pitchFamily="34" charset="0"/>
                <a:cs typeface="Calibri" panose="020F0502020204030204" pitchFamily="34" charset="0"/>
              </a:rPr>
              <a:t>National Treasury is currently engaging the metros to identify challenges in infrastructure procurement with a view to unlocking bottlenecks that are caused by the regulatory framework</a:t>
            </a:r>
            <a:r>
              <a:rPr lang="en-US" altLang="en-US" sz="1800">
                <a:latin typeface="+mn-lt"/>
                <a:ea typeface="Verdana" panose="020B0604030504040204" pitchFamily="34" charset="0"/>
                <a:cs typeface="Calibri" panose="020F0502020204030204" pitchFamily="34" charset="0"/>
              </a:rPr>
              <a:t>. </a:t>
            </a:r>
          </a:p>
          <a:p>
            <a:pPr marL="0" indent="0" algn="just">
              <a:buNone/>
              <a:defRPr/>
            </a:pPr>
            <a:endParaRPr lang="en-US" altLang="en-US" sz="1800" dirty="0">
              <a:latin typeface="+mn-lt"/>
              <a:ea typeface="Verdana" panose="020B0604030504040204" pitchFamily="34" charset="0"/>
              <a:cs typeface="Calibri" panose="020F0502020204030204" pitchFamily="34" charset="0"/>
            </a:endParaRPr>
          </a:p>
          <a:p>
            <a:pPr algn="just">
              <a:defRPr/>
            </a:pPr>
            <a:r>
              <a:rPr lang="en-US" altLang="en-US" sz="1800" dirty="0">
                <a:latin typeface="+mn-lt"/>
                <a:ea typeface="Verdana" panose="020B0604030504040204" pitchFamily="34" charset="0"/>
                <a:cs typeface="Calibri" panose="020F0502020204030204" pitchFamily="34" charset="0"/>
              </a:rPr>
              <a:t>At the national level, engagements are taking place with DPWI and its entities to align and streamline the regulatory framework in the construction industry. The above processes would be completed during the new financial year. </a:t>
            </a:r>
          </a:p>
          <a:p>
            <a:pPr algn="just">
              <a:defRPr/>
            </a:pPr>
            <a:endParaRPr lang="en-US" altLang="en-US" sz="1800" dirty="0">
              <a:latin typeface="+mn-lt"/>
              <a:ea typeface="Verdana" panose="020B0604030504040204" pitchFamily="34" charset="0"/>
              <a:cs typeface="Calibri" panose="020F0502020204030204" pitchFamily="34" charset="0"/>
            </a:endParaRPr>
          </a:p>
          <a:p>
            <a:pPr algn="just">
              <a:defRPr/>
            </a:pPr>
            <a:r>
              <a:rPr lang="en-US" altLang="en-US" sz="1800" dirty="0">
                <a:latin typeface="+mn-lt"/>
                <a:ea typeface="Verdana" panose="020B0604030504040204" pitchFamily="34" charset="0"/>
                <a:cs typeface="Calibri" panose="020F0502020204030204" pitchFamily="34" charset="0"/>
              </a:rPr>
              <a:t>Part of the reforms in the Procurement Bill is the development of a dedicated set of regulations to deal with infrastructure procurement including consideration of the use of implementing agents in infrastructure delivery within the ambit of the law. This will ensure that the infrastructure budget is spent and not returned to NRF unnecessarily.  </a:t>
            </a:r>
          </a:p>
          <a:p>
            <a:pPr algn="just">
              <a:defRPr/>
            </a:pPr>
            <a:endParaRPr lang="en-ZA" altLang="en-US" sz="1600" dirty="0">
              <a:ea typeface="Verdana" panose="020B060403050404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5204B900-FF60-8C2C-925D-28F05EDE3E38}"/>
              </a:ext>
            </a:extLst>
          </p:cNvPr>
          <p:cNvSpPr>
            <a:spLocks noGrp="1"/>
          </p:cNvSpPr>
          <p:nvPr>
            <p:ph type="sldNum" sz="quarter" idx="12"/>
          </p:nvPr>
        </p:nvSpPr>
        <p:spPr>
          <a:xfrm>
            <a:off x="6553200" y="5297488"/>
            <a:ext cx="2133600" cy="303212"/>
          </a:xfrm>
          <a:prstGeom prst="rect">
            <a:avLst/>
          </a:prstGeom>
        </p:spPr>
        <p:txBody>
          <a:bodyPr vert="horz" wrap="square" lIns="77925" tIns="38963" rIns="77925" bIns="38963" numCol="1" anchor="ctr" anchorCtr="0" compatLnSpc="1">
            <a:prstTxWarp prst="textNoShape">
              <a:avLst/>
            </a:prstTxWarp>
          </a:bodyPr>
          <a:lstStyle>
            <a:defPPr>
              <a:defRPr lang="en-US"/>
            </a:defPPr>
            <a:lvl1pPr algn="r" defTabSz="388938" rtl="0" eaLnBrk="1" fontAlgn="base" hangingPunct="1">
              <a:spcBef>
                <a:spcPct val="0"/>
              </a:spcBef>
              <a:spcAft>
                <a:spcPct val="0"/>
              </a:spcAft>
              <a:defRPr sz="1000" kern="1200">
                <a:solidFill>
                  <a:srgbClr val="898989"/>
                </a:solidFill>
                <a:latin typeface="Calibri" panose="020F0502020204030204" pitchFamily="34" charset="0"/>
                <a:ea typeface="+mn-ea"/>
                <a:cs typeface="+mn-cs"/>
              </a:defRPr>
            </a:lvl1pPr>
            <a:lvl2pPr marL="388938" indent="68263" algn="l" defTabSz="388938" rtl="0" eaLnBrk="0" fontAlgn="base" hangingPunct="0">
              <a:spcBef>
                <a:spcPct val="0"/>
              </a:spcBef>
              <a:spcAft>
                <a:spcPct val="0"/>
              </a:spcAft>
              <a:defRPr sz="1500" kern="1200">
                <a:solidFill>
                  <a:schemeClr val="tx1"/>
                </a:solidFill>
                <a:latin typeface="Calibri" panose="020F0502020204030204" pitchFamily="34" charset="0"/>
                <a:ea typeface="+mn-ea"/>
                <a:cs typeface="+mn-cs"/>
              </a:defRPr>
            </a:lvl2pPr>
            <a:lvl3pPr marL="777875" indent="136525" algn="l" defTabSz="388938" rtl="0" eaLnBrk="0" fontAlgn="base" hangingPunct="0">
              <a:spcBef>
                <a:spcPct val="0"/>
              </a:spcBef>
              <a:spcAft>
                <a:spcPct val="0"/>
              </a:spcAft>
              <a:defRPr sz="1500" kern="1200">
                <a:solidFill>
                  <a:schemeClr val="tx1"/>
                </a:solidFill>
                <a:latin typeface="Calibri" panose="020F0502020204030204" pitchFamily="34" charset="0"/>
                <a:ea typeface="+mn-ea"/>
                <a:cs typeface="+mn-cs"/>
              </a:defRPr>
            </a:lvl3pPr>
            <a:lvl4pPr marL="1168400" indent="203200" algn="l" defTabSz="388938" rtl="0" eaLnBrk="0" fontAlgn="base" hangingPunct="0">
              <a:spcBef>
                <a:spcPct val="0"/>
              </a:spcBef>
              <a:spcAft>
                <a:spcPct val="0"/>
              </a:spcAft>
              <a:defRPr sz="1500" kern="1200">
                <a:solidFill>
                  <a:schemeClr val="tx1"/>
                </a:solidFill>
                <a:latin typeface="Calibri" panose="020F0502020204030204" pitchFamily="34" charset="0"/>
                <a:ea typeface="+mn-ea"/>
                <a:cs typeface="+mn-cs"/>
              </a:defRPr>
            </a:lvl4pPr>
            <a:lvl5pPr marL="1557338" indent="271463" algn="l" defTabSz="388938" rtl="0" eaLnBrk="0" fontAlgn="base" hangingPunct="0">
              <a:spcBef>
                <a:spcPct val="0"/>
              </a:spcBef>
              <a:spcAft>
                <a:spcPct val="0"/>
              </a:spcAft>
              <a:defRPr sz="1500" kern="1200">
                <a:solidFill>
                  <a:schemeClr val="tx1"/>
                </a:solidFill>
                <a:latin typeface="Calibri" panose="020F0502020204030204" pitchFamily="34" charset="0"/>
                <a:ea typeface="+mn-ea"/>
                <a:cs typeface="+mn-cs"/>
              </a:defRPr>
            </a:lvl5pPr>
            <a:lvl6pPr marL="2286000" algn="l" defTabSz="914400" rtl="0" eaLnBrk="1" latinLnBrk="0" hangingPunct="1">
              <a:defRPr sz="1500" kern="1200">
                <a:solidFill>
                  <a:schemeClr val="tx1"/>
                </a:solidFill>
                <a:latin typeface="Calibri" panose="020F0502020204030204" pitchFamily="34" charset="0"/>
                <a:ea typeface="+mn-ea"/>
                <a:cs typeface="+mn-cs"/>
              </a:defRPr>
            </a:lvl6pPr>
            <a:lvl7pPr marL="2743200" algn="l" defTabSz="914400" rtl="0" eaLnBrk="1" latinLnBrk="0" hangingPunct="1">
              <a:defRPr sz="1500" kern="1200">
                <a:solidFill>
                  <a:schemeClr val="tx1"/>
                </a:solidFill>
                <a:latin typeface="Calibri" panose="020F0502020204030204" pitchFamily="34" charset="0"/>
                <a:ea typeface="+mn-ea"/>
                <a:cs typeface="+mn-cs"/>
              </a:defRPr>
            </a:lvl7pPr>
            <a:lvl8pPr marL="3200400" algn="l" defTabSz="914400" rtl="0" eaLnBrk="1" latinLnBrk="0" hangingPunct="1">
              <a:defRPr sz="1500" kern="1200">
                <a:solidFill>
                  <a:schemeClr val="tx1"/>
                </a:solidFill>
                <a:latin typeface="Calibri" panose="020F0502020204030204" pitchFamily="34" charset="0"/>
                <a:ea typeface="+mn-ea"/>
                <a:cs typeface="+mn-cs"/>
              </a:defRPr>
            </a:lvl8pPr>
            <a:lvl9pPr marL="3657600" algn="l" defTabSz="914400" rtl="0" eaLnBrk="1" latinLnBrk="0" hangingPunct="1">
              <a:defRPr sz="1500" kern="1200">
                <a:solidFill>
                  <a:schemeClr val="tx1"/>
                </a:solidFill>
                <a:latin typeface="Calibri" panose="020F0502020204030204" pitchFamily="34" charset="0"/>
                <a:ea typeface="+mn-ea"/>
                <a:cs typeface="+mn-cs"/>
              </a:defRPr>
            </a:lvl9pPr>
          </a:lstStyle>
          <a:p>
            <a:fld id="{9BA9DC6E-9762-4B92-8BFF-9086F8D6AD1E}" type="slidenum">
              <a:rPr lang="en-US" altLang="en-US" smtClean="0"/>
              <a:pPr/>
              <a:t>31</a:t>
            </a:fld>
            <a:endParaRPr lang="en-US" altLang="en-US" dirty="0"/>
          </a:p>
        </p:txBody>
      </p:sp>
    </p:spTree>
    <p:extLst>
      <p:ext uri="{BB962C8B-B14F-4D97-AF65-F5344CB8AC3E}">
        <p14:creationId xmlns:p14="http://schemas.microsoft.com/office/powerpoint/2010/main" val="27104856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99" y="620038"/>
            <a:ext cx="8536487" cy="1008737"/>
          </a:xfrm>
        </p:spPr>
        <p:txBody>
          <a:bodyPr/>
          <a:lstStyle/>
          <a:p>
            <a:r>
              <a:rPr lang="en-US" dirty="0"/>
              <a:t> </a:t>
            </a:r>
          </a:p>
        </p:txBody>
      </p:sp>
      <p:sp>
        <p:nvSpPr>
          <p:cNvPr id="3" name="Content Placeholder 2"/>
          <p:cNvSpPr>
            <a:spLocks noGrp="1"/>
          </p:cNvSpPr>
          <p:nvPr>
            <p:ph idx="1"/>
          </p:nvPr>
        </p:nvSpPr>
        <p:spPr>
          <a:xfrm>
            <a:off x="962025" y="2466975"/>
            <a:ext cx="6777037" cy="1447800"/>
          </a:xfrm>
        </p:spPr>
        <p:txBody>
          <a:bodyPr>
            <a:normAutofit/>
          </a:bodyPr>
          <a:lstStyle/>
          <a:p>
            <a:pPr marL="0" indent="0" algn="ctr">
              <a:buNone/>
            </a:pPr>
            <a:r>
              <a:rPr lang="en-GB" sz="2000" b="1" dirty="0">
                <a:latin typeface="Calibri" panose="020F0502020204030204" pitchFamily="34" charset="0"/>
                <a:cs typeface="Calibri" panose="020F0502020204030204" pitchFamily="34" charset="0"/>
              </a:rPr>
              <a:t>MEASURES TO PROMOTE TRANSPARENCY </a:t>
            </a:r>
          </a:p>
          <a:p>
            <a:pPr marL="0" indent="0" algn="ctr">
              <a:buNone/>
            </a:pPr>
            <a:r>
              <a:rPr lang="en-GB" sz="2000" b="1" dirty="0">
                <a:latin typeface="Calibri" panose="020F0502020204030204" pitchFamily="34" charset="0"/>
                <a:cs typeface="Calibri" panose="020F0502020204030204" pitchFamily="34" charset="0"/>
              </a:rPr>
              <a:t>AND ACCESS TO PROCUREMENT </a:t>
            </a:r>
          </a:p>
          <a:p>
            <a:pPr marL="0" indent="0" algn="ctr">
              <a:buNone/>
            </a:pPr>
            <a:r>
              <a:rPr lang="en-GB" sz="2000" b="1" dirty="0">
                <a:latin typeface="Calibri" panose="020F0502020204030204" pitchFamily="34" charset="0"/>
                <a:cs typeface="Calibri" panose="020F0502020204030204" pitchFamily="34" charset="0"/>
              </a:rPr>
              <a:t>OPPORTUNITIES</a:t>
            </a:r>
          </a:p>
          <a:p>
            <a:pPr marL="0" indent="0" algn="ctr">
              <a:buNone/>
            </a:pPr>
            <a:endParaRPr lang="en-GB"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68245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1BCE6-CB68-4054-E58D-14B078DC6B49}"/>
              </a:ext>
            </a:extLst>
          </p:cNvPr>
          <p:cNvSpPr>
            <a:spLocks noGrp="1"/>
          </p:cNvSpPr>
          <p:nvPr>
            <p:ph type="title"/>
          </p:nvPr>
        </p:nvSpPr>
        <p:spPr/>
        <p:txBody>
          <a:bodyPr>
            <a:normAutofit/>
          </a:bodyPr>
          <a:lstStyle/>
          <a:p>
            <a:pPr algn="ctr"/>
            <a:r>
              <a:rPr lang="en-US" sz="2000" dirty="0">
                <a:latin typeface="Arial" panose="020B0604020202020204" pitchFamily="34" charset="0"/>
                <a:cs typeface="Arial" panose="020B0604020202020204" pitchFamily="34" charset="0"/>
              </a:rPr>
              <a:t> </a:t>
            </a:r>
            <a:r>
              <a:rPr lang="en-US" sz="2000" dirty="0">
                <a:latin typeface="+mn-lt"/>
                <a:cs typeface="Arial" panose="020B0604020202020204" pitchFamily="34" charset="0"/>
              </a:rPr>
              <a:t>MEASURES TO PROMOTE TRANSPARENCY IN THE PROCUREMENT SYSTEM</a:t>
            </a:r>
          </a:p>
        </p:txBody>
      </p:sp>
      <p:sp>
        <p:nvSpPr>
          <p:cNvPr id="3" name="Content Placeholder 2">
            <a:extLst>
              <a:ext uri="{FF2B5EF4-FFF2-40B4-BE49-F238E27FC236}">
                <a16:creationId xmlns:a16="http://schemas.microsoft.com/office/drawing/2014/main" id="{6C692C0D-207B-8ACC-0802-0D09852E8F5B}"/>
              </a:ext>
            </a:extLst>
          </p:cNvPr>
          <p:cNvSpPr>
            <a:spLocks noGrp="1"/>
          </p:cNvSpPr>
          <p:nvPr>
            <p:ph idx="1"/>
          </p:nvPr>
        </p:nvSpPr>
        <p:spPr/>
        <p:txBody>
          <a:bodyPr>
            <a:normAutofit/>
          </a:bodyPr>
          <a:lstStyle/>
          <a:p>
            <a:pPr algn="just">
              <a:buFont typeface="Wingdings" panose="05000000000000000000" pitchFamily="2" charset="2"/>
              <a:buChar char="§"/>
            </a:pPr>
            <a:r>
              <a:rPr lang="en-US" dirty="0"/>
              <a:t> </a:t>
            </a:r>
            <a:r>
              <a:rPr lang="en-US" sz="1800" dirty="0">
                <a:cs typeface="Arial" panose="020B0604020202020204" pitchFamily="34" charset="0"/>
              </a:rPr>
              <a:t>The National Treasury introduced a tool to register potential bidders/ suppliers on the Central Supplier Database (CSD) to promote transparency in the procurement system. The CSD is linked to CIPC and managed by the DTIC, SARS, and the bank details of suppliers.</a:t>
            </a:r>
          </a:p>
          <a:p>
            <a:pPr marL="0" indent="0" algn="just">
              <a:buNone/>
            </a:pPr>
            <a:endParaRPr lang="en-US" sz="1800" dirty="0">
              <a:cs typeface="Arial" panose="020B0604020202020204" pitchFamily="34" charset="0"/>
            </a:endParaRPr>
          </a:p>
          <a:p>
            <a:pPr algn="just">
              <a:buFont typeface="Wingdings" panose="05000000000000000000" pitchFamily="2" charset="2"/>
              <a:buChar char="§"/>
            </a:pPr>
            <a:r>
              <a:rPr lang="en-US" sz="1800" dirty="0">
                <a:cs typeface="Arial" panose="020B0604020202020204" pitchFamily="34" charset="0"/>
              </a:rPr>
              <a:t>National Treasury has introduced the e-tender portal to enable organs of state to publish tenders, procurement plans, and results of tender processes making it easier for potential bidders including SMMEs to access government procurement opportunities. </a:t>
            </a:r>
          </a:p>
          <a:p>
            <a:pPr>
              <a:buFont typeface="Wingdings" panose="05000000000000000000" pitchFamily="2" charset="2"/>
              <a:buChar char="§"/>
            </a:pPr>
            <a:endParaRPr lang="en-US" sz="1800" dirty="0">
              <a:cs typeface="Arial" panose="020B0604020202020204" pitchFamily="34" charset="0"/>
            </a:endParaRPr>
          </a:p>
          <a:p>
            <a:pPr algn="just">
              <a:buFont typeface="Wingdings" panose="05000000000000000000" pitchFamily="2" charset="2"/>
              <a:buChar char="§"/>
            </a:pPr>
            <a:r>
              <a:rPr lang="en-US" sz="1800" dirty="0">
                <a:cs typeface="Arial" panose="020B0604020202020204" pitchFamily="34" charset="0"/>
              </a:rPr>
              <a:t>However, payment of suppliers on time or within the terms of the contractual agreements remains a challenge. The OAG is currently seized with this challenge and regular reports are submitted to FOSAD and to government institutions. Parliament could assist in this regard.</a:t>
            </a:r>
          </a:p>
          <a:p>
            <a:pPr marL="0" indent="0" algn="just">
              <a:buNone/>
            </a:pPr>
            <a:endParaRPr lang="en-US" sz="1800" dirty="0">
              <a:cs typeface="Arial" panose="020B0604020202020204" pitchFamily="34" charset="0"/>
            </a:endParaRPr>
          </a:p>
          <a:p>
            <a:pPr marL="0" indent="0" algn="just">
              <a:buNone/>
            </a:pPr>
            <a:endParaRPr lang="en-US" sz="1800" dirty="0">
              <a:cs typeface="Arial" panose="020B0604020202020204" pitchFamily="34" charset="0"/>
            </a:endParaRPr>
          </a:p>
        </p:txBody>
      </p:sp>
    </p:spTree>
    <p:extLst>
      <p:ext uri="{BB962C8B-B14F-4D97-AF65-F5344CB8AC3E}">
        <p14:creationId xmlns:p14="http://schemas.microsoft.com/office/powerpoint/2010/main" val="4755908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A67E419-0EE3-4089-B543-AFC55ED541FB}"/>
              </a:ext>
            </a:extLst>
          </p:cNvPr>
          <p:cNvSpPr txBox="1"/>
          <p:nvPr/>
        </p:nvSpPr>
        <p:spPr>
          <a:xfrm>
            <a:off x="291548" y="509502"/>
            <a:ext cx="8772939" cy="5078313"/>
          </a:xfrm>
          <a:prstGeom prst="rect">
            <a:avLst/>
          </a:prstGeom>
          <a:noFill/>
        </p:spPr>
        <p:txBody>
          <a:bodyPr wrap="square">
            <a:spAutoFit/>
          </a:bodyPr>
          <a:lstStyle/>
          <a:p>
            <a:pPr algn="ctr"/>
            <a:endParaRPr lang="en-GB" sz="2000" b="1" dirty="0"/>
          </a:p>
          <a:p>
            <a:pPr algn="ctr"/>
            <a:endParaRPr lang="en-GB" sz="2000" b="1" dirty="0"/>
          </a:p>
          <a:p>
            <a:pPr algn="ctr"/>
            <a:endParaRPr lang="en-GB" sz="2000" b="1" dirty="0"/>
          </a:p>
          <a:p>
            <a:pPr algn="ctr"/>
            <a:endParaRPr lang="en-GB" sz="2000" b="1" dirty="0"/>
          </a:p>
          <a:p>
            <a:pPr algn="ctr"/>
            <a:endParaRPr lang="en-GB" sz="2000" b="1" dirty="0"/>
          </a:p>
          <a:p>
            <a:pPr algn="ctr"/>
            <a:endParaRPr lang="en-GB" sz="2000" b="1" dirty="0"/>
          </a:p>
          <a:p>
            <a:pPr algn="ctr"/>
            <a:endParaRPr lang="en-GB" sz="2000" b="1" dirty="0"/>
          </a:p>
          <a:p>
            <a:pPr algn="ctr"/>
            <a:r>
              <a:rPr lang="en-GB" sz="4400" b="1" dirty="0"/>
              <a:t>Thank you        </a:t>
            </a:r>
          </a:p>
          <a:p>
            <a:pPr marL="457200" indent="-457200">
              <a:buAutoNum type="arabicParenR"/>
            </a:pPr>
            <a:endParaRPr lang="en-GB" sz="2000" dirty="0"/>
          </a:p>
          <a:p>
            <a:pPr marL="457200" indent="-457200">
              <a:buAutoNum type="arabicParenR"/>
            </a:pPr>
            <a:endParaRPr lang="en-GB" sz="2000" dirty="0"/>
          </a:p>
          <a:p>
            <a:endParaRPr lang="en-GB" sz="2000" b="1" dirty="0"/>
          </a:p>
          <a:p>
            <a:pPr marL="457200" indent="-457200" algn="just">
              <a:buAutoNum type="arabicPeriod"/>
            </a:pPr>
            <a:endParaRPr lang="en-GB" sz="2000" dirty="0"/>
          </a:p>
          <a:p>
            <a:pPr algn="just"/>
            <a:endParaRPr lang="en-GB" sz="2000" dirty="0"/>
          </a:p>
          <a:p>
            <a:pPr marL="457200" indent="-457200" algn="just">
              <a:buAutoNum type="arabicPeriod"/>
            </a:pPr>
            <a:endParaRPr lang="en-GB" sz="2000" dirty="0"/>
          </a:p>
          <a:p>
            <a:endParaRPr lang="en-GB" sz="2000" dirty="0"/>
          </a:p>
        </p:txBody>
      </p:sp>
    </p:spTree>
    <p:extLst>
      <p:ext uri="{BB962C8B-B14F-4D97-AF65-F5344CB8AC3E}">
        <p14:creationId xmlns:p14="http://schemas.microsoft.com/office/powerpoint/2010/main" val="19047275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rcRect/>
          <a:stretch/>
        </p:blipFill>
        <p:spPr>
          <a:xfrm>
            <a:off x="9263" y="0"/>
            <a:ext cx="9125474" cy="6858000"/>
          </a:xfrm>
          <a:prstGeom prst="rect">
            <a:avLst/>
          </a:prstGeom>
        </p:spPr>
      </p:pic>
      <p:sp>
        <p:nvSpPr>
          <p:cNvPr id="3" name="Subtitle 2"/>
          <p:cNvSpPr>
            <a:spLocks noGrp="1"/>
          </p:cNvSpPr>
          <p:nvPr>
            <p:ph type="subTitle" idx="1"/>
          </p:nvPr>
        </p:nvSpPr>
        <p:spPr>
          <a:xfrm>
            <a:off x="1249471" y="2842800"/>
            <a:ext cx="4503260" cy="1088648"/>
          </a:xfrm>
        </p:spPr>
        <p:txBody>
          <a:bodyPr>
            <a:normAutofit/>
          </a:bodyPr>
          <a:lstStyle/>
          <a:p>
            <a:pPr algn="r">
              <a:tabLst>
                <a:tab pos="1193800" algn="l"/>
              </a:tabLst>
            </a:pPr>
            <a:r>
              <a:rPr lang="en-US" sz="2200" dirty="0">
                <a:solidFill>
                  <a:schemeClr val="bg1"/>
                </a:solidFill>
              </a:rPr>
              <a:t>Update on the Q3 Deviations and Contract Modifications Reports </a:t>
            </a:r>
          </a:p>
        </p:txBody>
      </p:sp>
      <p:sp>
        <p:nvSpPr>
          <p:cNvPr id="8" name="Title 1">
            <a:extLst>
              <a:ext uri="{FF2B5EF4-FFF2-40B4-BE49-F238E27FC236}">
                <a16:creationId xmlns:a16="http://schemas.microsoft.com/office/drawing/2014/main" id="{7EE7B1FE-10B2-4745-9C8B-83AE1D4E382B}"/>
              </a:ext>
            </a:extLst>
          </p:cNvPr>
          <p:cNvSpPr>
            <a:spLocks noGrp="1"/>
          </p:cNvSpPr>
          <p:nvPr>
            <p:ph type="ctrTitle"/>
          </p:nvPr>
        </p:nvSpPr>
        <p:spPr>
          <a:xfrm>
            <a:off x="584463" y="762000"/>
            <a:ext cx="5485654" cy="2319699"/>
          </a:xfrm>
        </p:spPr>
        <p:txBody>
          <a:bodyPr lIns="0" tIns="0" anchor="b">
            <a:normAutofit/>
          </a:bodyPr>
          <a:lstStyle/>
          <a:p>
            <a:pPr algn="r">
              <a:lnSpc>
                <a:spcPts val="3600"/>
              </a:lnSpc>
            </a:pPr>
            <a:br>
              <a:rPr lang="en-GB" sz="3800" b="1" cap="all" dirty="0">
                <a:solidFill>
                  <a:schemeClr val="bg1"/>
                </a:solidFill>
                <a:latin typeface="+mn-lt"/>
              </a:rPr>
            </a:br>
            <a:endParaRPr lang="en-US" sz="3800" b="1" cap="all" dirty="0">
              <a:solidFill>
                <a:schemeClr val="bg1"/>
              </a:solidFill>
              <a:latin typeface="+mn-lt"/>
            </a:endParaRPr>
          </a:p>
        </p:txBody>
      </p:sp>
    </p:spTree>
    <p:extLst>
      <p:ext uri="{BB962C8B-B14F-4D97-AF65-F5344CB8AC3E}">
        <p14:creationId xmlns:p14="http://schemas.microsoft.com/office/powerpoint/2010/main" val="132180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B7E24-BC14-6A3D-3676-64F912498932}"/>
              </a:ext>
            </a:extLst>
          </p:cNvPr>
          <p:cNvSpPr>
            <a:spLocks noGrp="1"/>
          </p:cNvSpPr>
          <p:nvPr>
            <p:ph type="title"/>
          </p:nvPr>
        </p:nvSpPr>
        <p:spPr/>
        <p:txBody>
          <a:bodyPr/>
          <a:lstStyle/>
          <a:p>
            <a:r>
              <a:rPr lang="en-US" dirty="0"/>
              <a:t>PURPOSE OF THE PRESENTATION</a:t>
            </a:r>
            <a:endParaRPr lang="en-ZA" dirty="0"/>
          </a:p>
        </p:txBody>
      </p:sp>
      <p:sp>
        <p:nvSpPr>
          <p:cNvPr id="3" name="Content Placeholder 2">
            <a:extLst>
              <a:ext uri="{FF2B5EF4-FFF2-40B4-BE49-F238E27FC236}">
                <a16:creationId xmlns:a16="http://schemas.microsoft.com/office/drawing/2014/main" id="{EA5F5164-7CEF-E3FA-4134-AB3A9CAA28A2}"/>
              </a:ext>
            </a:extLst>
          </p:cNvPr>
          <p:cNvSpPr>
            <a:spLocks noGrp="1"/>
          </p:cNvSpPr>
          <p:nvPr>
            <p:ph idx="1"/>
          </p:nvPr>
        </p:nvSpPr>
        <p:spPr/>
        <p:txBody>
          <a:bodyPr/>
          <a:lstStyle/>
          <a:p>
            <a:pPr marL="0" indent="0" algn="just">
              <a:buNone/>
            </a:pPr>
            <a:r>
              <a:rPr lang="en-US" dirty="0"/>
              <a:t>The purpose of the presentation is to brief the </a:t>
            </a:r>
            <a:r>
              <a:rPr lang="en-GB" dirty="0"/>
              <a:t>Standing Committee on Appropriations (SCOA) </a:t>
            </a:r>
            <a:r>
              <a:rPr lang="en-US" dirty="0"/>
              <a:t>on </a:t>
            </a:r>
            <a:r>
              <a:rPr lang="en-GB" dirty="0"/>
              <a:t>the number of deviations, expansions and modifications approved as including details on the number that directed to black, women, youth, and persons with disabilities’ companies.</a:t>
            </a:r>
            <a:endParaRPr lang="en-ZA" dirty="0"/>
          </a:p>
        </p:txBody>
      </p:sp>
    </p:spTree>
    <p:extLst>
      <p:ext uri="{BB962C8B-B14F-4D97-AF65-F5344CB8AC3E}">
        <p14:creationId xmlns:p14="http://schemas.microsoft.com/office/powerpoint/2010/main" val="2850910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765AD-D786-4DE0-9162-41B58E8C5583}"/>
              </a:ext>
            </a:extLst>
          </p:cNvPr>
          <p:cNvSpPr>
            <a:spLocks noGrp="1"/>
          </p:cNvSpPr>
          <p:nvPr>
            <p:ph type="title"/>
          </p:nvPr>
        </p:nvSpPr>
        <p:spPr>
          <a:xfrm>
            <a:off x="288099" y="210711"/>
            <a:ext cx="8536487" cy="945715"/>
          </a:xfrm>
        </p:spPr>
        <p:txBody>
          <a:bodyPr>
            <a:normAutofit/>
          </a:bodyPr>
          <a:lstStyle/>
          <a:p>
            <a:r>
              <a:rPr lang="en-ZA" sz="3200" dirty="0"/>
              <a:t>General Responsibilities of Accounting Officers</a:t>
            </a:r>
          </a:p>
        </p:txBody>
      </p:sp>
      <p:sp>
        <p:nvSpPr>
          <p:cNvPr id="3" name="Content Placeholder 2">
            <a:extLst>
              <a:ext uri="{FF2B5EF4-FFF2-40B4-BE49-F238E27FC236}">
                <a16:creationId xmlns:a16="http://schemas.microsoft.com/office/drawing/2014/main" id="{95C3AC0F-EB29-4731-985E-7FEF81358572}"/>
              </a:ext>
            </a:extLst>
          </p:cNvPr>
          <p:cNvSpPr>
            <a:spLocks noGrp="1"/>
          </p:cNvSpPr>
          <p:nvPr>
            <p:ph idx="1"/>
          </p:nvPr>
        </p:nvSpPr>
        <p:spPr>
          <a:xfrm>
            <a:off x="288098" y="1018167"/>
            <a:ext cx="8792292" cy="5483217"/>
          </a:xfrm>
        </p:spPr>
        <p:txBody>
          <a:bodyPr>
            <a:normAutofit fontScale="77500" lnSpcReduction="20000"/>
          </a:bodyPr>
          <a:lstStyle/>
          <a:p>
            <a:pPr marL="0" indent="0">
              <a:buNone/>
            </a:pPr>
            <a:r>
              <a:rPr lang="en-ZA" b="1" dirty="0"/>
              <a:t>PFMA Section 38</a:t>
            </a:r>
          </a:p>
          <a:p>
            <a:pPr marL="0" indent="0">
              <a:buNone/>
            </a:pPr>
            <a:r>
              <a:rPr lang="en-GB" dirty="0"/>
              <a:t>General responsibilities of accounting officers.—(1) The accounting officer for a department, trading entity, or constitutional institution—</a:t>
            </a:r>
          </a:p>
          <a:p>
            <a:pPr marL="265113" indent="-265113">
              <a:buFont typeface="+mj-lt"/>
              <a:buAutoNum type="alphaLcParenR"/>
            </a:pPr>
            <a:r>
              <a:rPr lang="en-GB" dirty="0"/>
              <a:t>must ensure that that department, trading entity or constitutional institution has and maintains—</a:t>
            </a:r>
          </a:p>
          <a:p>
            <a:pPr marL="987425" indent="-274638">
              <a:buNone/>
            </a:pPr>
            <a:r>
              <a:rPr lang="en-GB" dirty="0"/>
              <a:t>(i) effective, efficient and transparent systems of financial and risk management and internal control;</a:t>
            </a:r>
          </a:p>
          <a:p>
            <a:pPr marL="987425" indent="-274638">
              <a:buNone/>
            </a:pPr>
            <a:r>
              <a:rPr lang="en-GB" dirty="0"/>
              <a:t>(ii) a system of internal audit under the control and direction of an audit committee complying with and operating in accordance with regulations and instructions prescribed in terms of sections 76 and 77;</a:t>
            </a:r>
          </a:p>
          <a:p>
            <a:pPr marL="987425" indent="-274638">
              <a:buNone/>
            </a:pPr>
            <a:r>
              <a:rPr lang="en-GB" dirty="0"/>
              <a:t>(iii) an appropriate procurement and provisioning system which is fair, equitable, transparent,</a:t>
            </a:r>
          </a:p>
          <a:p>
            <a:pPr marL="987425" indent="-274638">
              <a:buNone/>
            </a:pPr>
            <a:r>
              <a:rPr lang="en-GB" dirty="0"/>
              <a:t>      competitive and cost-effective;</a:t>
            </a:r>
          </a:p>
          <a:p>
            <a:pPr marL="987425" indent="-274638">
              <a:buNone/>
            </a:pPr>
            <a:r>
              <a:rPr lang="en-GB" dirty="0"/>
              <a:t>(iv) a system for properly evaluating all major capital projects prior to a final decision on the project; </a:t>
            </a:r>
          </a:p>
          <a:p>
            <a:pPr marL="987425" indent="-274638">
              <a:buNone/>
            </a:pPr>
            <a:endParaRPr lang="en-GB" dirty="0"/>
          </a:p>
          <a:p>
            <a:pPr marL="457200" indent="-457200">
              <a:buFont typeface="+mj-lt"/>
              <a:buAutoNum type="alphaLcParenR" startAt="2"/>
            </a:pPr>
            <a:r>
              <a:rPr lang="en-GB" dirty="0"/>
              <a:t>is responsible for the effective, efficient, economical, and transparent use of the resources of the           department, trading entity, or constitutional institution;</a:t>
            </a:r>
          </a:p>
          <a:p>
            <a:pPr marL="0" indent="0">
              <a:lnSpc>
                <a:spcPct val="120000"/>
              </a:lnSpc>
              <a:spcBef>
                <a:spcPts val="0"/>
              </a:spcBef>
              <a:buNone/>
            </a:pPr>
            <a:endParaRPr lang="en-GB" dirty="0"/>
          </a:p>
          <a:p>
            <a:pPr marL="457200" indent="-457200">
              <a:buFont typeface="+mj-lt"/>
              <a:buAutoNum type="alphaLcParenR" startAt="3"/>
            </a:pPr>
            <a:r>
              <a:rPr lang="en-GB" dirty="0"/>
              <a:t>must take effective and appropriate steps to—</a:t>
            </a:r>
          </a:p>
          <a:p>
            <a:pPr marL="895350" indent="-182563">
              <a:buNone/>
            </a:pPr>
            <a:r>
              <a:rPr lang="en-GB" dirty="0"/>
              <a:t>(i) collect all money due to the department, trading entity or constitutional institution;</a:t>
            </a:r>
          </a:p>
          <a:p>
            <a:pPr marL="987425" indent="-274638">
              <a:buNone/>
            </a:pPr>
            <a:r>
              <a:rPr lang="en-GB" dirty="0"/>
              <a:t>(ii) prevent unauthorized, irregular and fruitless, and wasteful expenditure and losses resulting   from</a:t>
            </a:r>
            <a:r>
              <a:rPr lang="en-ZA" dirty="0"/>
              <a:t> criminal conduct; and</a:t>
            </a:r>
          </a:p>
          <a:p>
            <a:pPr marL="895350" indent="-182563">
              <a:buNone/>
            </a:pPr>
            <a:r>
              <a:rPr lang="en-GB" dirty="0"/>
              <a:t>(iii) manage available working capital efficiently and economically;</a:t>
            </a:r>
          </a:p>
        </p:txBody>
      </p:sp>
    </p:spTree>
    <p:extLst>
      <p:ext uri="{BB962C8B-B14F-4D97-AF65-F5344CB8AC3E}">
        <p14:creationId xmlns:p14="http://schemas.microsoft.com/office/powerpoint/2010/main" val="35743852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5E8A2-C34A-4DB2-888D-8F454DE058EA}"/>
              </a:ext>
            </a:extLst>
          </p:cNvPr>
          <p:cNvSpPr>
            <a:spLocks noGrp="1"/>
          </p:cNvSpPr>
          <p:nvPr>
            <p:ph type="title"/>
          </p:nvPr>
        </p:nvSpPr>
        <p:spPr>
          <a:xfrm>
            <a:off x="288099" y="409460"/>
            <a:ext cx="8536487" cy="495530"/>
          </a:xfrm>
        </p:spPr>
        <p:txBody>
          <a:bodyPr>
            <a:normAutofit/>
          </a:bodyPr>
          <a:lstStyle/>
          <a:p>
            <a:r>
              <a:rPr lang="en-ZA" sz="3200" dirty="0"/>
              <a:t>General Responsibilities of Accounting Officers</a:t>
            </a:r>
          </a:p>
        </p:txBody>
      </p:sp>
      <p:sp>
        <p:nvSpPr>
          <p:cNvPr id="3" name="Content Placeholder 2">
            <a:extLst>
              <a:ext uri="{FF2B5EF4-FFF2-40B4-BE49-F238E27FC236}">
                <a16:creationId xmlns:a16="http://schemas.microsoft.com/office/drawing/2014/main" id="{0FF193BB-7C41-4E9F-9210-9D437E76A525}"/>
              </a:ext>
            </a:extLst>
          </p:cNvPr>
          <p:cNvSpPr>
            <a:spLocks noGrp="1"/>
          </p:cNvSpPr>
          <p:nvPr>
            <p:ph idx="1"/>
          </p:nvPr>
        </p:nvSpPr>
        <p:spPr>
          <a:xfrm>
            <a:off x="406971" y="1142734"/>
            <a:ext cx="8536487" cy="4821665"/>
          </a:xfrm>
        </p:spPr>
        <p:txBody>
          <a:bodyPr>
            <a:noAutofit/>
          </a:bodyPr>
          <a:lstStyle/>
          <a:p>
            <a:pPr marL="457200" indent="-457200">
              <a:lnSpc>
                <a:spcPct val="70000"/>
              </a:lnSpc>
              <a:buFont typeface="+mj-lt"/>
              <a:buAutoNum type="alphaLcParenR" startAt="4"/>
            </a:pPr>
            <a:r>
              <a:rPr lang="en-GB" sz="1600" dirty="0"/>
              <a:t>is responsible for the management, including the safeguarding and the maintenance of the assets, and for the management of the liabilities, of the department, trading entity, or constitutional institution;</a:t>
            </a:r>
          </a:p>
          <a:p>
            <a:pPr marL="457200" indent="-457200">
              <a:lnSpc>
                <a:spcPct val="70000"/>
              </a:lnSpc>
              <a:buFont typeface="+mj-lt"/>
              <a:buAutoNum type="alphaLcParenR" startAt="4"/>
            </a:pPr>
            <a:r>
              <a:rPr lang="en-GB" sz="1600" dirty="0"/>
              <a:t>must comply with any tax, levy, duty, pension, and audit commitments as may be required by legislation; </a:t>
            </a:r>
          </a:p>
          <a:p>
            <a:pPr marL="457200" indent="-457200">
              <a:lnSpc>
                <a:spcPct val="70000"/>
              </a:lnSpc>
              <a:buFont typeface="+mj-lt"/>
              <a:buAutoNum type="alphaLcParenR" startAt="4"/>
            </a:pPr>
            <a:r>
              <a:rPr lang="en-GB" sz="1600" dirty="0"/>
              <a:t>must settle all contractual obligations and pay all money owing, including intergovernmental claims, within the prescribed or agreed period;</a:t>
            </a:r>
          </a:p>
          <a:p>
            <a:pPr marL="457200" indent="-457200">
              <a:lnSpc>
                <a:spcPct val="70000"/>
              </a:lnSpc>
              <a:buFont typeface="+mj-lt"/>
              <a:buAutoNum type="alphaLcParenR" startAt="4"/>
            </a:pPr>
            <a:r>
              <a:rPr lang="en-GB" sz="1600" dirty="0"/>
              <a:t>on the discovery of any unauthorized, irregular or fruitless and wasteful expenditure, must immediately report, in writing, particulars of the expenditure to the relevant treasury and in the case of irregular expenditure involving the procurement of goods or services, also to the relevant tender board;</a:t>
            </a:r>
          </a:p>
          <a:p>
            <a:pPr marL="457200" indent="-457200">
              <a:lnSpc>
                <a:spcPct val="70000"/>
              </a:lnSpc>
              <a:buFont typeface="+mj-lt"/>
              <a:buAutoNum type="alphaLcParenR" startAt="4"/>
            </a:pPr>
            <a:r>
              <a:rPr lang="en-GB" sz="1600" dirty="0"/>
              <a:t>must take effective and appropriate disciplinary steps against any official in the service of the department, trading entity or constitutional institution who—</a:t>
            </a:r>
          </a:p>
          <a:p>
            <a:pPr marL="939800" indent="-400050">
              <a:buFont typeface="Arial"/>
              <a:buAutoNum type="romanLcParenBoth"/>
            </a:pPr>
            <a:r>
              <a:rPr lang="en-GB" sz="1600" dirty="0"/>
              <a:t>contravenes or fails to comply with a provision of this Act;</a:t>
            </a:r>
          </a:p>
          <a:p>
            <a:pPr marL="939800" indent="-400050">
              <a:buAutoNum type="romanLcParenBoth"/>
            </a:pPr>
            <a:r>
              <a:rPr lang="en-GB" sz="1600" dirty="0"/>
              <a:t>commits an act that undermines the financial management and internal control system of the department, trading entity, or constitutional institution; or</a:t>
            </a:r>
          </a:p>
          <a:p>
            <a:pPr marL="939800" indent="-400050">
              <a:buFont typeface="Arial"/>
              <a:buAutoNum type="romanLcParenBoth"/>
            </a:pPr>
            <a:r>
              <a:rPr lang="en-GB" sz="1600" dirty="0"/>
              <a:t>makes or permits an unauthorized expenditure, irregular expenditure or fruitless and wasteful expenditure;</a:t>
            </a:r>
          </a:p>
          <a:p>
            <a:pPr marL="457200" indent="-457200">
              <a:lnSpc>
                <a:spcPct val="70000"/>
              </a:lnSpc>
              <a:buFont typeface="+mj-lt"/>
              <a:buAutoNum type="alphaLcParenR" startAt="9"/>
            </a:pPr>
            <a:r>
              <a:rPr lang="en-GB" sz="1600" dirty="0"/>
              <a:t>when transferring funds in terms of the annual Division of Revenue Act, must ensure that the provisions of the Act are complied with;</a:t>
            </a:r>
          </a:p>
          <a:p>
            <a:pPr marL="0" indent="0">
              <a:buNone/>
            </a:pPr>
            <a:endParaRPr lang="en-ZA" sz="1600" dirty="0"/>
          </a:p>
        </p:txBody>
      </p:sp>
    </p:spTree>
    <p:extLst>
      <p:ext uri="{BB962C8B-B14F-4D97-AF65-F5344CB8AC3E}">
        <p14:creationId xmlns:p14="http://schemas.microsoft.com/office/powerpoint/2010/main" val="18118583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5E8A2-C34A-4DB2-888D-8F454DE058EA}"/>
              </a:ext>
            </a:extLst>
          </p:cNvPr>
          <p:cNvSpPr>
            <a:spLocks noGrp="1"/>
          </p:cNvSpPr>
          <p:nvPr>
            <p:ph type="title"/>
          </p:nvPr>
        </p:nvSpPr>
        <p:spPr>
          <a:xfrm>
            <a:off x="288098" y="386600"/>
            <a:ext cx="8536487" cy="541250"/>
          </a:xfrm>
        </p:spPr>
        <p:txBody>
          <a:bodyPr>
            <a:normAutofit/>
          </a:bodyPr>
          <a:lstStyle/>
          <a:p>
            <a:r>
              <a:rPr lang="en-ZA" sz="3200" dirty="0"/>
              <a:t>General Responsibilities of Accounting Officers</a:t>
            </a:r>
          </a:p>
        </p:txBody>
      </p:sp>
      <p:sp>
        <p:nvSpPr>
          <p:cNvPr id="3" name="Content Placeholder 2">
            <a:extLst>
              <a:ext uri="{FF2B5EF4-FFF2-40B4-BE49-F238E27FC236}">
                <a16:creationId xmlns:a16="http://schemas.microsoft.com/office/drawing/2014/main" id="{0FF193BB-7C41-4E9F-9210-9D437E76A525}"/>
              </a:ext>
            </a:extLst>
          </p:cNvPr>
          <p:cNvSpPr>
            <a:spLocks noGrp="1"/>
          </p:cNvSpPr>
          <p:nvPr>
            <p:ph idx="1"/>
          </p:nvPr>
        </p:nvSpPr>
        <p:spPr>
          <a:xfrm>
            <a:off x="319415" y="915530"/>
            <a:ext cx="8536487" cy="4821665"/>
          </a:xfrm>
        </p:spPr>
        <p:txBody>
          <a:bodyPr>
            <a:noAutofit/>
          </a:bodyPr>
          <a:lstStyle/>
          <a:p>
            <a:pPr marL="457200" indent="-457200" algn="just">
              <a:lnSpc>
                <a:spcPct val="70000"/>
              </a:lnSpc>
              <a:buFont typeface="+mj-lt"/>
              <a:buAutoNum type="alphaLcParenR" startAt="10"/>
            </a:pPr>
            <a:r>
              <a:rPr lang="en-GB" sz="1600" dirty="0"/>
              <a:t>before transferring any funds (other than grants in terms of the annual Division of Revenue Act or to a constitutional institution) to an entity within or outside government, must obtain a written assurance from the entity that that entity implements effective, efficient and transparent financial management and internal control systems, or, if such written assurance is not or cannot be given, render the transfer of the funds subject to conditions and remedial measures requiring the entity to establish and implement effective, efficient and transparent financial management and internal control systems;</a:t>
            </a:r>
          </a:p>
          <a:p>
            <a:pPr marL="457200" indent="-457200" algn="just">
              <a:lnSpc>
                <a:spcPct val="70000"/>
              </a:lnSpc>
              <a:buFont typeface="+mj-lt"/>
              <a:buAutoNum type="alphaLcParenR" startAt="10"/>
            </a:pPr>
            <a:r>
              <a:rPr lang="en-GB" sz="1600" dirty="0"/>
              <a:t>must enforce compliance with any prescribed conditions if the department, trading entity or constitutional institution gives financial assistance to any entity or person;</a:t>
            </a:r>
          </a:p>
          <a:p>
            <a:pPr marL="457200" indent="-457200" algn="just">
              <a:lnSpc>
                <a:spcPct val="70000"/>
              </a:lnSpc>
              <a:buFont typeface="+mj-lt"/>
              <a:buAutoNum type="alphaLcParenR" startAt="10"/>
            </a:pPr>
            <a:r>
              <a:rPr lang="en-GB" sz="1600" dirty="0"/>
              <a:t>must take into account all relevant financial considerations, including issues of propriety, regularity and value for money, when policy proposals affecting the accounting officer’s responsibilities are considered, and when necessary, bring those considerations to the attention of the responsible executive authority;</a:t>
            </a:r>
          </a:p>
          <a:p>
            <a:pPr marL="457200" indent="-457200" algn="just">
              <a:lnSpc>
                <a:spcPct val="70000"/>
              </a:lnSpc>
              <a:buFont typeface="+mj-lt"/>
              <a:buAutoNum type="alphaLcParenR" startAt="10"/>
            </a:pPr>
            <a:r>
              <a:rPr lang="en-GB" sz="1600" dirty="0"/>
              <a:t>must promptly consult and seek the prior written consent of the National Treasury on any new entity which the department or constitutional institution intends to establish or in the establishment of which it took the initiative; and</a:t>
            </a:r>
          </a:p>
          <a:p>
            <a:pPr marL="457200" indent="-457200" algn="just">
              <a:lnSpc>
                <a:spcPct val="70000"/>
              </a:lnSpc>
              <a:buFont typeface="+mj-lt"/>
              <a:buAutoNum type="alphaLcParenR" startAt="10"/>
            </a:pPr>
            <a:r>
              <a:rPr lang="en-GB" sz="1600" dirty="0"/>
              <a:t>must comply, and ensure compliance by the department, trading entity or constitutional institution, with the provisions of this Act.</a:t>
            </a:r>
          </a:p>
          <a:p>
            <a:pPr marL="457200" indent="-457200" algn="just">
              <a:lnSpc>
                <a:spcPct val="70000"/>
              </a:lnSpc>
              <a:buFont typeface="+mj-lt"/>
              <a:buAutoNum type="alphaLcParenR" startAt="10"/>
            </a:pPr>
            <a:endParaRPr lang="en-GB" sz="1600" dirty="0"/>
          </a:p>
          <a:p>
            <a:pPr marL="457200" indent="-457200" algn="just">
              <a:lnSpc>
                <a:spcPct val="70000"/>
              </a:lnSpc>
              <a:buFont typeface="+mj-lt"/>
              <a:buAutoNum type="alphaLcParenR" startAt="10"/>
            </a:pPr>
            <a:endParaRPr lang="en-GB" sz="1600" dirty="0"/>
          </a:p>
          <a:p>
            <a:pPr marL="0" indent="0" algn="just">
              <a:lnSpc>
                <a:spcPct val="70000"/>
              </a:lnSpc>
              <a:buNone/>
            </a:pPr>
            <a:r>
              <a:rPr lang="en-GB" sz="1600" b="1" dirty="0"/>
              <a:t>SIMILAR PROVISIONS FOR </a:t>
            </a:r>
            <a:r>
              <a:rPr lang="en-GB" sz="1600" b="1" u="sng" dirty="0"/>
              <a:t>ACCOUNTING AUTHORITIES OF PUBLIC ENTITIES </a:t>
            </a:r>
            <a:r>
              <a:rPr lang="en-GB" sz="1600" b="1" dirty="0"/>
              <a:t>IS FOUND IN </a:t>
            </a:r>
          </a:p>
          <a:p>
            <a:pPr marL="0" indent="0" algn="just">
              <a:lnSpc>
                <a:spcPct val="70000"/>
              </a:lnSpc>
              <a:buNone/>
            </a:pPr>
            <a:r>
              <a:rPr lang="en-GB" sz="1600" b="1" u="sng" dirty="0"/>
              <a:t>SECTION 51 OF THE PFMA</a:t>
            </a:r>
            <a:endParaRPr lang="en-ZA" sz="1600" b="1" u="sng" dirty="0"/>
          </a:p>
          <a:p>
            <a:pPr marL="0" indent="0">
              <a:buNone/>
            </a:pPr>
            <a:endParaRPr lang="en-ZA" sz="1600" dirty="0"/>
          </a:p>
        </p:txBody>
      </p:sp>
    </p:spTree>
    <p:extLst>
      <p:ext uri="{BB962C8B-B14F-4D97-AF65-F5344CB8AC3E}">
        <p14:creationId xmlns:p14="http://schemas.microsoft.com/office/powerpoint/2010/main" val="1375888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0699" y="687480"/>
            <a:ext cx="5605629" cy="994172"/>
          </a:xfrm>
        </p:spPr>
        <p:txBody>
          <a:bodyPr>
            <a:normAutofit/>
          </a:bodyPr>
          <a:lstStyle/>
          <a:p>
            <a:r>
              <a:rPr lang="en-ZA" sz="3200" dirty="0">
                <a:solidFill>
                  <a:srgbClr val="002060"/>
                </a:solidFill>
              </a:rPr>
              <a:t>Transversal Contracting Benefits</a:t>
            </a:r>
          </a:p>
        </p:txBody>
      </p:sp>
      <p:sp>
        <p:nvSpPr>
          <p:cNvPr id="3" name="Content Placeholder 2"/>
          <p:cNvSpPr>
            <a:spLocks noGrp="1"/>
          </p:cNvSpPr>
          <p:nvPr>
            <p:ph idx="1"/>
          </p:nvPr>
        </p:nvSpPr>
        <p:spPr>
          <a:xfrm>
            <a:off x="401217" y="2227943"/>
            <a:ext cx="5484326" cy="3788227"/>
          </a:xfrm>
        </p:spPr>
        <p:txBody>
          <a:bodyPr anchor="ctr">
            <a:normAutofit/>
          </a:bodyPr>
          <a:lstStyle/>
          <a:p>
            <a:r>
              <a:rPr lang="en-ZA" sz="1900" b="1" dirty="0">
                <a:solidFill>
                  <a:srgbClr val="002060"/>
                </a:solidFill>
                <a:latin typeface="Calibri" panose="020F0502020204030204" pitchFamily="34" charset="0"/>
                <a:cs typeface="Calibri" panose="020F0502020204030204" pitchFamily="34" charset="0"/>
              </a:rPr>
              <a:t>Standardisation or consolidation of state requirements</a:t>
            </a:r>
            <a:endParaRPr lang="en-ZA" sz="1900" dirty="0">
              <a:solidFill>
                <a:srgbClr val="002060"/>
              </a:solidFill>
              <a:latin typeface="Calibri" panose="020F0502020204030204" pitchFamily="34" charset="0"/>
              <a:cs typeface="Calibri" panose="020F0502020204030204" pitchFamily="34" charset="0"/>
            </a:endParaRPr>
          </a:p>
          <a:p>
            <a:pPr lvl="1"/>
            <a:r>
              <a:rPr lang="en-ZA" sz="1900" dirty="0">
                <a:solidFill>
                  <a:srgbClr val="002060"/>
                </a:solidFill>
                <a:latin typeface="Calibri" panose="020F0502020204030204" pitchFamily="34" charset="0"/>
                <a:cs typeface="Calibri" panose="020F0502020204030204" pitchFamily="34" charset="0"/>
              </a:rPr>
              <a:t>Common products </a:t>
            </a:r>
          </a:p>
          <a:p>
            <a:pPr lvl="1"/>
            <a:r>
              <a:rPr lang="en-ZA" sz="1900" dirty="0">
                <a:solidFill>
                  <a:srgbClr val="002060"/>
                </a:solidFill>
                <a:latin typeface="Calibri" panose="020F0502020204030204" pitchFamily="34" charset="0"/>
                <a:cs typeface="Calibri" panose="020F0502020204030204" pitchFamily="34" charset="0"/>
              </a:rPr>
              <a:t>Similar specifications and pricing </a:t>
            </a:r>
          </a:p>
          <a:p>
            <a:pPr marL="0" indent="0">
              <a:buNone/>
            </a:pPr>
            <a:endParaRPr lang="en-ZA" sz="1900" dirty="0">
              <a:solidFill>
                <a:srgbClr val="002060"/>
              </a:solidFill>
              <a:latin typeface="Calibri" panose="020F0502020204030204" pitchFamily="34" charset="0"/>
              <a:cs typeface="Calibri" panose="020F0502020204030204" pitchFamily="34" charset="0"/>
            </a:endParaRPr>
          </a:p>
          <a:p>
            <a:r>
              <a:rPr lang="en-ZA" sz="1900" b="1" dirty="0">
                <a:solidFill>
                  <a:srgbClr val="002060"/>
                </a:solidFill>
                <a:latin typeface="Calibri" panose="020F0502020204030204" pitchFamily="34" charset="0"/>
                <a:cs typeface="Calibri" panose="020F0502020204030204" pitchFamily="34" charset="0"/>
              </a:rPr>
              <a:t>Benefit from Economies of scale</a:t>
            </a:r>
            <a:endParaRPr lang="en-ZA" sz="1900" dirty="0">
              <a:solidFill>
                <a:srgbClr val="002060"/>
              </a:solidFill>
              <a:latin typeface="Calibri" panose="020F0502020204030204" pitchFamily="34" charset="0"/>
              <a:cs typeface="Calibri" panose="020F0502020204030204" pitchFamily="34" charset="0"/>
            </a:endParaRPr>
          </a:p>
          <a:p>
            <a:pPr lvl="1"/>
            <a:r>
              <a:rPr lang="en-ZA" sz="1900" dirty="0">
                <a:solidFill>
                  <a:srgbClr val="002060"/>
                </a:solidFill>
                <a:latin typeface="Calibri" panose="020F0502020204030204" pitchFamily="34" charset="0"/>
                <a:cs typeface="Calibri" panose="020F0502020204030204" pitchFamily="34" charset="0"/>
              </a:rPr>
              <a:t>High Volumes </a:t>
            </a:r>
          </a:p>
          <a:p>
            <a:endParaRPr lang="en-ZA" sz="1900" dirty="0">
              <a:solidFill>
                <a:srgbClr val="002060"/>
              </a:solidFill>
              <a:latin typeface="Calibri" panose="020F0502020204030204" pitchFamily="34" charset="0"/>
              <a:cs typeface="Calibri" panose="020F0502020204030204" pitchFamily="34" charset="0"/>
            </a:endParaRPr>
          </a:p>
          <a:p>
            <a:r>
              <a:rPr lang="en-ZA" sz="1900" b="1" dirty="0">
                <a:solidFill>
                  <a:srgbClr val="002060"/>
                </a:solidFill>
                <a:latin typeface="Calibri" panose="020F0502020204030204" pitchFamily="34" charset="0"/>
                <a:cs typeface="Calibri" panose="020F0502020204030204" pitchFamily="34" charset="0"/>
              </a:rPr>
              <a:t>Reduce duplication of procurement efforts  </a:t>
            </a:r>
          </a:p>
          <a:p>
            <a:pPr lvl="1"/>
            <a:r>
              <a:rPr lang="en-ZA" sz="1900" dirty="0">
                <a:solidFill>
                  <a:srgbClr val="002060"/>
                </a:solidFill>
                <a:latin typeface="Calibri" panose="020F0502020204030204" pitchFamily="34" charset="0"/>
                <a:cs typeface="Calibri" panose="020F0502020204030204" pitchFamily="34" charset="0"/>
              </a:rPr>
              <a:t>Single centre of procurement  </a:t>
            </a:r>
          </a:p>
          <a:p>
            <a:endParaRPr lang="en-ZA" sz="1900" dirty="0"/>
          </a:p>
        </p:txBody>
      </p:sp>
      <p:pic>
        <p:nvPicPr>
          <p:cNvPr id="1026" name="Picture 2" descr="Benefits stamp Royalty Free Vector Image - VectorStock">
            <a:extLst>
              <a:ext uri="{FF2B5EF4-FFF2-40B4-BE49-F238E27FC236}">
                <a16:creationId xmlns:a16="http://schemas.microsoft.com/office/drawing/2014/main" id="{0E89F755-6480-D1BC-031B-9312DD04881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65356" y="2866772"/>
            <a:ext cx="1462672" cy="1140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00788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5E8A2-C34A-4DB2-888D-8F454DE058EA}"/>
              </a:ext>
            </a:extLst>
          </p:cNvPr>
          <p:cNvSpPr>
            <a:spLocks noGrp="1"/>
          </p:cNvSpPr>
          <p:nvPr>
            <p:ph type="title"/>
          </p:nvPr>
        </p:nvSpPr>
        <p:spPr>
          <a:xfrm>
            <a:off x="288098" y="386600"/>
            <a:ext cx="8536487" cy="541250"/>
          </a:xfrm>
        </p:spPr>
        <p:txBody>
          <a:bodyPr>
            <a:noAutofit/>
          </a:bodyPr>
          <a:lstStyle/>
          <a:p>
            <a:pPr>
              <a:lnSpc>
                <a:spcPts val="2000"/>
              </a:lnSpc>
            </a:pPr>
            <a:br>
              <a:rPr lang="en-ZA" sz="2000" dirty="0"/>
            </a:br>
            <a:r>
              <a:rPr lang="en-ZA" sz="2000" dirty="0"/>
              <a:t>Some of the contributing reasons for replacing Instruction Note No. 3 of 2016/17</a:t>
            </a:r>
          </a:p>
        </p:txBody>
      </p:sp>
      <p:sp>
        <p:nvSpPr>
          <p:cNvPr id="3" name="Content Placeholder 2">
            <a:extLst>
              <a:ext uri="{FF2B5EF4-FFF2-40B4-BE49-F238E27FC236}">
                <a16:creationId xmlns:a16="http://schemas.microsoft.com/office/drawing/2014/main" id="{0FF193BB-7C41-4E9F-9210-9D437E76A525}"/>
              </a:ext>
            </a:extLst>
          </p:cNvPr>
          <p:cNvSpPr>
            <a:spLocks noGrp="1"/>
          </p:cNvSpPr>
          <p:nvPr>
            <p:ph idx="1"/>
          </p:nvPr>
        </p:nvSpPr>
        <p:spPr>
          <a:xfrm>
            <a:off x="288097" y="1200010"/>
            <a:ext cx="8536487" cy="5657990"/>
          </a:xfrm>
        </p:spPr>
        <p:txBody>
          <a:bodyPr>
            <a:noAutofit/>
          </a:bodyPr>
          <a:lstStyle/>
          <a:p>
            <a:pPr marL="0" indent="0" algn="just">
              <a:lnSpc>
                <a:spcPct val="70000"/>
              </a:lnSpc>
              <a:buNone/>
            </a:pPr>
            <a:r>
              <a:rPr lang="en-GB" sz="1800" dirty="0"/>
              <a:t>Instruction Note 3 of 2016/17 dealing with the Prevention and Combating of the abuse of the SCM system was updated and replaced with SCM Instruction 3 of 2021/22 due to the following reasons:</a:t>
            </a:r>
          </a:p>
          <a:p>
            <a:pPr algn="just">
              <a:lnSpc>
                <a:spcPct val="70000"/>
              </a:lnSpc>
              <a:buFont typeface="Wingdings" panose="05000000000000000000" pitchFamily="2" charset="2"/>
              <a:buChar char="§"/>
            </a:pPr>
            <a:endParaRPr lang="en-GB" sz="1800" dirty="0"/>
          </a:p>
          <a:p>
            <a:pPr marL="342900" indent="-342900" algn="just">
              <a:lnSpc>
                <a:spcPct val="70000"/>
              </a:lnSpc>
              <a:buFont typeface="+mj-lt"/>
              <a:buAutoNum type="arabicPeriod"/>
            </a:pPr>
            <a:r>
              <a:rPr lang="en-GB" sz="1800" dirty="0"/>
              <a:t>To enhance transparency and accommodate the recommendations of the Zondo Commission of enquiry into state capture,</a:t>
            </a:r>
          </a:p>
          <a:p>
            <a:pPr marL="342900" indent="-342900" algn="just">
              <a:lnSpc>
                <a:spcPct val="70000"/>
              </a:lnSpc>
              <a:buFont typeface="+mj-lt"/>
              <a:buAutoNum type="arabicPeriod"/>
            </a:pPr>
            <a:endParaRPr lang="en-GB" sz="1800" dirty="0"/>
          </a:p>
          <a:p>
            <a:pPr lvl="1" algn="just">
              <a:lnSpc>
                <a:spcPct val="70000"/>
              </a:lnSpc>
            </a:pPr>
            <a:r>
              <a:rPr lang="en-ZA" dirty="0"/>
              <a:t>Commission recommends that set standards of transparency consistent with the OECD Principles for integrity in public procurement be formulated by National Treasury for compulsory inclusion in every procurement system adopted by a public procurement entity.</a:t>
            </a:r>
          </a:p>
          <a:p>
            <a:pPr lvl="1" algn="just">
              <a:lnSpc>
                <a:spcPct val="70000"/>
              </a:lnSpc>
            </a:pPr>
            <a:endParaRPr lang="en-GB" dirty="0"/>
          </a:p>
          <a:p>
            <a:pPr marL="517525" lvl="2" indent="-233363" algn="just">
              <a:lnSpc>
                <a:spcPct val="70000"/>
              </a:lnSpc>
            </a:pPr>
            <a:r>
              <a:rPr lang="en-ZA" sz="1800" dirty="0"/>
              <a:t>Introduction of procurement plans, advertising on </a:t>
            </a:r>
            <a:r>
              <a:rPr lang="en-ZA" sz="1800" dirty="0" err="1"/>
              <a:t>etender</a:t>
            </a:r>
            <a:r>
              <a:rPr lang="en-ZA" sz="1800" dirty="0"/>
              <a:t> portal, development of an instruction to provide further elaboration on TR16A6.6 which deals with the participation on contracts arranged by other organs of state, publishing of all deviations and contract modifications (variations and expansions) submitted to National Treasury, etc. </a:t>
            </a:r>
          </a:p>
          <a:p>
            <a:pPr lvl="1" algn="just">
              <a:lnSpc>
                <a:spcPct val="70000"/>
              </a:lnSpc>
            </a:pPr>
            <a:endParaRPr lang="en-GB" dirty="0"/>
          </a:p>
          <a:p>
            <a:pPr marL="342900" indent="-342900" algn="just">
              <a:lnSpc>
                <a:spcPct val="70000"/>
              </a:lnSpc>
              <a:buFont typeface="+mj-lt"/>
              <a:buAutoNum type="arabicPeriod"/>
            </a:pPr>
            <a:r>
              <a:rPr lang="en-GB" sz="1800" dirty="0"/>
              <a:t>To improve turnaround time in decision-making and to expedite service delivery, particularly where the technical comprehension of the required process to be taken in line with the mandate of the institution is best placed with the institution. . During 2020/2021 it was found that there was an increasing number of applications for deviations, extensions and variations.  This exacerbated the long turn-around times and stunted institutions in providing the services required, especially in SOCs and institutions with complex capital projects. </a:t>
            </a:r>
          </a:p>
          <a:p>
            <a:pPr marL="342900" indent="-342900" algn="just">
              <a:lnSpc>
                <a:spcPct val="70000"/>
              </a:lnSpc>
              <a:buFont typeface="+mj-lt"/>
              <a:buAutoNum type="arabicPeriod"/>
            </a:pPr>
            <a:endParaRPr lang="en-GB" sz="1800" dirty="0">
              <a:solidFill>
                <a:srgbClr val="FF0000"/>
              </a:solidFill>
            </a:endParaRPr>
          </a:p>
          <a:p>
            <a:pPr marL="342900" indent="-342900" algn="just">
              <a:lnSpc>
                <a:spcPct val="70000"/>
              </a:lnSpc>
              <a:buFont typeface="+mj-lt"/>
              <a:buAutoNum type="arabicPeriod"/>
            </a:pPr>
            <a:endParaRPr lang="en-GB" sz="1600" dirty="0"/>
          </a:p>
          <a:p>
            <a:pPr marL="457200" indent="-457200" algn="just">
              <a:lnSpc>
                <a:spcPct val="70000"/>
              </a:lnSpc>
              <a:buFont typeface="+mj-lt"/>
              <a:buAutoNum type="alphaLcParenR" startAt="10"/>
            </a:pPr>
            <a:endParaRPr lang="en-GB" sz="1600" dirty="0"/>
          </a:p>
          <a:p>
            <a:pPr marL="457200" indent="-457200" algn="just">
              <a:lnSpc>
                <a:spcPct val="70000"/>
              </a:lnSpc>
              <a:buFont typeface="+mj-lt"/>
              <a:buAutoNum type="alphaLcParenR" startAt="10"/>
            </a:pPr>
            <a:endParaRPr lang="en-GB" sz="1600" dirty="0"/>
          </a:p>
          <a:p>
            <a:pPr marL="0" indent="0">
              <a:buNone/>
            </a:pPr>
            <a:endParaRPr lang="en-ZA" sz="1600" dirty="0"/>
          </a:p>
        </p:txBody>
      </p:sp>
    </p:spTree>
    <p:extLst>
      <p:ext uri="{BB962C8B-B14F-4D97-AF65-F5344CB8AC3E}">
        <p14:creationId xmlns:p14="http://schemas.microsoft.com/office/powerpoint/2010/main" val="37791860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5E8A2-C34A-4DB2-888D-8F454DE058EA}"/>
              </a:ext>
            </a:extLst>
          </p:cNvPr>
          <p:cNvSpPr>
            <a:spLocks noGrp="1"/>
          </p:cNvSpPr>
          <p:nvPr>
            <p:ph type="title"/>
          </p:nvPr>
        </p:nvSpPr>
        <p:spPr>
          <a:xfrm>
            <a:off x="288098" y="386600"/>
            <a:ext cx="8536487" cy="541250"/>
          </a:xfrm>
        </p:spPr>
        <p:txBody>
          <a:bodyPr>
            <a:noAutofit/>
          </a:bodyPr>
          <a:lstStyle/>
          <a:p>
            <a:br>
              <a:rPr lang="en-ZA" sz="2000" dirty="0"/>
            </a:br>
            <a:r>
              <a:rPr lang="en-ZA" sz="2000" dirty="0"/>
              <a:t>Some of the contributing reasons for replacing Instruction Note No. 3 of 2016/17</a:t>
            </a:r>
          </a:p>
        </p:txBody>
      </p:sp>
      <p:sp>
        <p:nvSpPr>
          <p:cNvPr id="3" name="Content Placeholder 2">
            <a:extLst>
              <a:ext uri="{FF2B5EF4-FFF2-40B4-BE49-F238E27FC236}">
                <a16:creationId xmlns:a16="http://schemas.microsoft.com/office/drawing/2014/main" id="{0FF193BB-7C41-4E9F-9210-9D437E76A525}"/>
              </a:ext>
            </a:extLst>
          </p:cNvPr>
          <p:cNvSpPr>
            <a:spLocks noGrp="1"/>
          </p:cNvSpPr>
          <p:nvPr>
            <p:ph idx="1"/>
          </p:nvPr>
        </p:nvSpPr>
        <p:spPr>
          <a:xfrm>
            <a:off x="288098" y="1657210"/>
            <a:ext cx="8536487" cy="5555870"/>
          </a:xfrm>
        </p:spPr>
        <p:txBody>
          <a:bodyPr>
            <a:noAutofit/>
          </a:bodyPr>
          <a:lstStyle/>
          <a:p>
            <a:pPr marL="342900" indent="-342900" algn="just">
              <a:lnSpc>
                <a:spcPct val="70000"/>
              </a:lnSpc>
              <a:buFont typeface="+mj-lt"/>
              <a:buAutoNum type="arabicPeriod"/>
            </a:pPr>
            <a:endParaRPr lang="en-GB" sz="1800" dirty="0">
              <a:solidFill>
                <a:srgbClr val="FF0000"/>
              </a:solidFill>
            </a:endParaRPr>
          </a:p>
          <a:p>
            <a:pPr marL="342900" indent="-342900" algn="just">
              <a:buAutoNum type="arabicPeriod" startAt="3"/>
            </a:pPr>
            <a:r>
              <a:rPr lang="en-GB" sz="1800" dirty="0"/>
              <a:t>To provide expanded measures to restrict suppliers from doing business with the state on the basis other than fraudulent claims of preference points.</a:t>
            </a:r>
            <a:r>
              <a:rPr lang="en-ZA" sz="1800" dirty="0"/>
              <a:t> During the review of the previous Instruction Note, it was established that when it comes to the restriction of suppliers for PFMA-related transgressions, the GCCs did not apply to the Schedules 2, 3B and 3D public entities, hence the gap in the case of these entities as Regulation 14 of the PPR, 2017 could ONLY be used to restrict a supplier for a transgression that is related to the fraudulent claims for preference points in terms of the PPPFA.</a:t>
            </a:r>
          </a:p>
          <a:p>
            <a:pPr marL="342900" indent="-342900" algn="just">
              <a:buAutoNum type="arabicPeriod" startAt="3"/>
            </a:pPr>
            <a:endParaRPr lang="en-ZA" sz="1800" dirty="0"/>
          </a:p>
          <a:p>
            <a:pPr marL="342900" indent="-342900" algn="just">
              <a:buAutoNum type="arabicPeriod" startAt="4"/>
            </a:pPr>
            <a:r>
              <a:rPr lang="en-ZA" sz="1800" dirty="0"/>
              <a:t>Hence in the new SCM Instruction 3 of 2021/22 the process to restrict a person or supplier from doing business with the state in terms of the PFMA has been provided for.</a:t>
            </a:r>
          </a:p>
          <a:p>
            <a:pPr marL="342900" indent="-342900" algn="just">
              <a:lnSpc>
                <a:spcPct val="70000"/>
              </a:lnSpc>
              <a:buAutoNum type="arabicPeriod" startAt="3"/>
            </a:pPr>
            <a:endParaRPr lang="en-GB" sz="1800" dirty="0">
              <a:highlight>
                <a:srgbClr val="FFFF00"/>
              </a:highlight>
            </a:endParaRPr>
          </a:p>
          <a:p>
            <a:pPr marL="342900" indent="-342900" algn="just">
              <a:lnSpc>
                <a:spcPct val="70000"/>
              </a:lnSpc>
              <a:buAutoNum type="arabicPeriod" startAt="5"/>
            </a:pPr>
            <a:r>
              <a:rPr lang="en-GB" sz="1800" dirty="0"/>
              <a:t>To provide measures for restricting and debarring employees of the state from doing business with government.</a:t>
            </a:r>
          </a:p>
          <a:p>
            <a:pPr marL="342900" indent="-342900" algn="just">
              <a:lnSpc>
                <a:spcPct val="70000"/>
              </a:lnSpc>
              <a:buAutoNum type="arabicPeriod" startAt="5"/>
            </a:pPr>
            <a:endParaRPr lang="en-GB" sz="1800" dirty="0"/>
          </a:p>
          <a:p>
            <a:pPr marL="342900" indent="-342900" algn="just">
              <a:lnSpc>
                <a:spcPct val="70000"/>
              </a:lnSpc>
              <a:buAutoNum type="arabicPeriod" startAt="3"/>
            </a:pPr>
            <a:endParaRPr lang="en-GB" sz="1800" dirty="0"/>
          </a:p>
          <a:p>
            <a:pPr marL="342900" indent="-342900" algn="just">
              <a:lnSpc>
                <a:spcPct val="70000"/>
              </a:lnSpc>
              <a:buAutoNum type="arabicPeriod" startAt="4"/>
            </a:pPr>
            <a:endParaRPr lang="en-GB" sz="1800" dirty="0"/>
          </a:p>
          <a:p>
            <a:pPr marL="342900" indent="-342900" algn="just">
              <a:lnSpc>
                <a:spcPct val="70000"/>
              </a:lnSpc>
              <a:buFont typeface="+mj-lt"/>
              <a:buAutoNum type="arabicPeriod"/>
            </a:pPr>
            <a:endParaRPr lang="en-GB" sz="1600" dirty="0"/>
          </a:p>
          <a:p>
            <a:pPr marL="457200" indent="-457200" algn="just">
              <a:lnSpc>
                <a:spcPct val="70000"/>
              </a:lnSpc>
              <a:buFont typeface="+mj-lt"/>
              <a:buAutoNum type="alphaLcParenR" startAt="10"/>
            </a:pPr>
            <a:endParaRPr lang="en-GB" sz="1600" dirty="0"/>
          </a:p>
          <a:p>
            <a:pPr marL="457200" indent="-457200" algn="just">
              <a:lnSpc>
                <a:spcPct val="70000"/>
              </a:lnSpc>
              <a:buFont typeface="+mj-lt"/>
              <a:buAutoNum type="alphaLcParenR" startAt="10"/>
            </a:pPr>
            <a:endParaRPr lang="en-GB" sz="1600" dirty="0"/>
          </a:p>
          <a:p>
            <a:pPr marL="0" indent="0">
              <a:buNone/>
            </a:pPr>
            <a:endParaRPr lang="en-ZA" sz="1600" dirty="0"/>
          </a:p>
        </p:txBody>
      </p:sp>
    </p:spTree>
    <p:extLst>
      <p:ext uri="{BB962C8B-B14F-4D97-AF65-F5344CB8AC3E}">
        <p14:creationId xmlns:p14="http://schemas.microsoft.com/office/powerpoint/2010/main" val="39677047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B4A6E-EAFC-454E-9129-739079F083B8}"/>
              </a:ext>
            </a:extLst>
          </p:cNvPr>
          <p:cNvSpPr>
            <a:spLocks noGrp="1"/>
          </p:cNvSpPr>
          <p:nvPr>
            <p:ph type="title"/>
          </p:nvPr>
        </p:nvSpPr>
        <p:spPr/>
        <p:txBody>
          <a:bodyPr>
            <a:normAutofit/>
          </a:bodyPr>
          <a:lstStyle/>
          <a:p>
            <a:r>
              <a:rPr lang="en-ZA" sz="2000" dirty="0"/>
              <a:t>The approach adopted in developing Instruction 3 of 2021/2022</a:t>
            </a:r>
          </a:p>
        </p:txBody>
      </p:sp>
      <p:sp>
        <p:nvSpPr>
          <p:cNvPr id="6" name="Content Placeholder 5">
            <a:extLst>
              <a:ext uri="{FF2B5EF4-FFF2-40B4-BE49-F238E27FC236}">
                <a16:creationId xmlns:a16="http://schemas.microsoft.com/office/drawing/2014/main" id="{972AE2D9-2075-45FD-82CE-DC2D5D9574B2}"/>
              </a:ext>
            </a:extLst>
          </p:cNvPr>
          <p:cNvSpPr>
            <a:spLocks noGrp="1"/>
          </p:cNvSpPr>
          <p:nvPr>
            <p:ph idx="1"/>
          </p:nvPr>
        </p:nvSpPr>
        <p:spPr>
          <a:xfrm>
            <a:off x="288099" y="1418898"/>
            <a:ext cx="8536487" cy="5228392"/>
          </a:xfrm>
        </p:spPr>
        <p:txBody>
          <a:bodyPr>
            <a:noAutofit/>
          </a:bodyPr>
          <a:lstStyle/>
          <a:p>
            <a:pPr marL="0" indent="0" algn="just">
              <a:buNone/>
            </a:pPr>
            <a:endParaRPr lang="en-GB" sz="1800" dirty="0"/>
          </a:p>
          <a:p>
            <a:pPr marL="0" indent="0" algn="just">
              <a:buNone/>
            </a:pPr>
            <a:r>
              <a:rPr lang="en-GB" sz="1800" dirty="0"/>
              <a:t>In developing Instruction note 3, the National Treasury adopted the following approach:</a:t>
            </a:r>
          </a:p>
          <a:p>
            <a:pPr marL="0" indent="0" algn="just">
              <a:buNone/>
            </a:pPr>
            <a:endParaRPr lang="en-GB" sz="1800" dirty="0"/>
          </a:p>
          <a:p>
            <a:pPr marL="457200" indent="-457200" algn="just">
              <a:buFont typeface="+mj-lt"/>
              <a:buAutoNum type="arabicPeriod"/>
            </a:pPr>
            <a:r>
              <a:rPr lang="en-GB" sz="1800" dirty="0"/>
              <a:t>Ensure that, to the extent possible, the revised Instruction does not encroach on the institutional accountability conferred on Accounting Officers and Accounting Authorities in terms of the PFMA.</a:t>
            </a:r>
          </a:p>
          <a:p>
            <a:pPr marL="457200" indent="-457200" algn="just">
              <a:buFont typeface="+mj-lt"/>
              <a:buAutoNum type="arabicPeriod"/>
            </a:pPr>
            <a:endParaRPr lang="en-GB" sz="1800" dirty="0"/>
          </a:p>
          <a:p>
            <a:pPr marL="457200" indent="-457200" algn="just">
              <a:buFont typeface="+mj-lt"/>
              <a:buAutoNum type="arabicPeriod"/>
            </a:pPr>
            <a:r>
              <a:rPr lang="en-GB" sz="1800" dirty="0"/>
              <a:t>The Constitutional Court has held that “</a:t>
            </a:r>
            <a:r>
              <a:rPr lang="en-GB" sz="1800" b="1" i="1" dirty="0"/>
              <a:t>c</a:t>
            </a:r>
            <a:r>
              <a:rPr lang="en-ZA" sz="1800" b="1" i="1" dirty="0"/>
              <a:t>onduct by an organ of state that has no foundation in some law breaches the principle of legality, which is a subset of the rule of law, a foundational value of the Constitution”</a:t>
            </a:r>
            <a:endParaRPr lang="en-ZA" sz="1800" dirty="0"/>
          </a:p>
          <a:p>
            <a:pPr marL="0" indent="0" algn="just">
              <a:buNone/>
            </a:pPr>
            <a:endParaRPr lang="en-ZA" sz="1800" dirty="0"/>
          </a:p>
          <a:p>
            <a:pPr marL="396875" indent="-396875" algn="just">
              <a:buAutoNum type="arabicPeriod" startAt="3"/>
            </a:pPr>
            <a:r>
              <a:rPr lang="en-ZA" sz="1800" dirty="0"/>
              <a:t>In other words, Accounting officers/ Authorities are accountable for their own decisions, since in terms of the PFMA accountability vests with them.</a:t>
            </a:r>
            <a:endParaRPr lang="en-GB" sz="1800" dirty="0"/>
          </a:p>
          <a:p>
            <a:pPr marL="0" indent="0" algn="just">
              <a:buNone/>
            </a:pPr>
            <a:endParaRPr lang="en-GB" sz="1600" dirty="0">
              <a:latin typeface="+mj-lt"/>
            </a:endParaRPr>
          </a:p>
          <a:p>
            <a:pPr marL="0" indent="0" algn="just">
              <a:buNone/>
            </a:pPr>
            <a:endParaRPr lang="en-GB" sz="1400" dirty="0"/>
          </a:p>
        </p:txBody>
      </p:sp>
    </p:spTree>
    <p:extLst>
      <p:ext uri="{BB962C8B-B14F-4D97-AF65-F5344CB8AC3E}">
        <p14:creationId xmlns:p14="http://schemas.microsoft.com/office/powerpoint/2010/main" val="4841323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B4A6E-EAFC-454E-9129-739079F083B8}"/>
              </a:ext>
            </a:extLst>
          </p:cNvPr>
          <p:cNvSpPr>
            <a:spLocks noGrp="1"/>
          </p:cNvSpPr>
          <p:nvPr>
            <p:ph type="title"/>
          </p:nvPr>
        </p:nvSpPr>
        <p:spPr/>
        <p:txBody>
          <a:bodyPr>
            <a:normAutofit/>
          </a:bodyPr>
          <a:lstStyle/>
          <a:p>
            <a:r>
              <a:rPr lang="en-ZA" sz="2000" dirty="0"/>
              <a:t>The approach adopted in developing Instruction 3 of 2021/2022 (cont.)</a:t>
            </a:r>
          </a:p>
        </p:txBody>
      </p:sp>
      <p:sp>
        <p:nvSpPr>
          <p:cNvPr id="6" name="Content Placeholder 5">
            <a:extLst>
              <a:ext uri="{FF2B5EF4-FFF2-40B4-BE49-F238E27FC236}">
                <a16:creationId xmlns:a16="http://schemas.microsoft.com/office/drawing/2014/main" id="{972AE2D9-2075-45FD-82CE-DC2D5D9574B2}"/>
              </a:ext>
            </a:extLst>
          </p:cNvPr>
          <p:cNvSpPr>
            <a:spLocks noGrp="1"/>
          </p:cNvSpPr>
          <p:nvPr>
            <p:ph idx="1"/>
          </p:nvPr>
        </p:nvSpPr>
        <p:spPr>
          <a:xfrm>
            <a:off x="288099" y="1418897"/>
            <a:ext cx="8536487" cy="6124903"/>
          </a:xfrm>
        </p:spPr>
        <p:txBody>
          <a:bodyPr>
            <a:noAutofit/>
          </a:bodyPr>
          <a:lstStyle/>
          <a:p>
            <a:pPr marL="342900" indent="-342900" algn="just">
              <a:buAutoNum type="arabicPeriod" startAt="4"/>
            </a:pPr>
            <a:r>
              <a:rPr lang="en-GB" sz="1800" dirty="0"/>
              <a:t> National Treasury considered all inputs received in an attempt to find legally cognizable means, which in this case was to provide for reporting requirements that would strengthen the transparency of procurement within institutions, thus forcing Accounting Officers/Authorities to account for their decisions, which would serve as a deterrent against abuse of the SCM system. </a:t>
            </a:r>
          </a:p>
          <a:p>
            <a:pPr marL="342900" indent="-342900" algn="just">
              <a:buAutoNum type="arabicPeriod" startAt="4"/>
            </a:pPr>
            <a:endParaRPr lang="en-GB" sz="1800" dirty="0"/>
          </a:p>
          <a:p>
            <a:pPr marL="342900" indent="-342900" algn="just">
              <a:buAutoNum type="arabicPeriod" startAt="5"/>
            </a:pPr>
            <a:r>
              <a:rPr lang="en-GB" sz="1800" dirty="0"/>
              <a:t>These reports would be a useful tool for the National Treasury and relevant treasuries to identify areas of possible intervention and support and to strengthen compliance monitoring in the implementation of the PFMA. </a:t>
            </a:r>
            <a:endParaRPr lang="en-GB" sz="1800" dirty="0">
              <a:solidFill>
                <a:srgbClr val="FF0000"/>
              </a:solidFill>
            </a:endParaRPr>
          </a:p>
          <a:p>
            <a:pPr marL="0" indent="0" algn="just">
              <a:buNone/>
            </a:pPr>
            <a:endParaRPr lang="en-GB" sz="1800" dirty="0"/>
          </a:p>
          <a:p>
            <a:pPr marL="342900" indent="-342900" algn="just">
              <a:buAutoNum type="arabicPeriod" startAt="6"/>
            </a:pPr>
            <a:r>
              <a:rPr lang="en-ZA" sz="1800" dirty="0"/>
              <a:t>To bridge the disparity between government departments, constitutional institutions, and public entities listed to the PFMA in Schedules 3A and 3C on the one hand, and Schedules 2 (SOCs) and 3B and 3D (government business enterprises) on the other hand within public procurement, created by the non-inclusion of SOCs and government business enterprises in Chapter 16A of the SCM Treasury Regulations.</a:t>
            </a:r>
            <a:endParaRPr lang="en-ZA" sz="1800" dirty="0">
              <a:solidFill>
                <a:srgbClr val="FF0000"/>
              </a:solidFill>
            </a:endParaRPr>
          </a:p>
          <a:p>
            <a:pPr marL="342900" indent="-342900" algn="just">
              <a:buAutoNum type="arabicPeriod" startAt="6"/>
            </a:pPr>
            <a:endParaRPr lang="en-ZA" sz="1800" dirty="0">
              <a:solidFill>
                <a:srgbClr val="FF0000"/>
              </a:solidFill>
            </a:endParaRPr>
          </a:p>
          <a:p>
            <a:pPr marL="342900" indent="-342900" algn="just">
              <a:buAutoNum type="arabicPeriod" startAt="5"/>
            </a:pPr>
            <a:endParaRPr lang="en-GB" sz="1800" dirty="0">
              <a:solidFill>
                <a:srgbClr val="FF0000"/>
              </a:solidFill>
            </a:endParaRPr>
          </a:p>
          <a:p>
            <a:pPr marL="342900" indent="-342900" algn="just">
              <a:buAutoNum type="arabicPeriod" startAt="5"/>
            </a:pPr>
            <a:endParaRPr lang="en-GB" sz="1800" dirty="0">
              <a:solidFill>
                <a:srgbClr val="FF0000"/>
              </a:solidFill>
            </a:endParaRPr>
          </a:p>
          <a:p>
            <a:pPr marL="0" indent="0" algn="just">
              <a:buNone/>
            </a:pPr>
            <a:endParaRPr lang="en-GB" sz="1800" dirty="0">
              <a:solidFill>
                <a:srgbClr val="FF0000"/>
              </a:solidFill>
            </a:endParaRPr>
          </a:p>
          <a:p>
            <a:pPr marL="342900" indent="-342900" algn="just">
              <a:buAutoNum type="arabicPeriod" startAt="6"/>
            </a:pPr>
            <a:endParaRPr lang="en-GB" sz="1400" dirty="0">
              <a:solidFill>
                <a:srgbClr val="FF0000"/>
              </a:solidFill>
            </a:endParaRPr>
          </a:p>
        </p:txBody>
      </p:sp>
    </p:spTree>
    <p:extLst>
      <p:ext uri="{BB962C8B-B14F-4D97-AF65-F5344CB8AC3E}">
        <p14:creationId xmlns:p14="http://schemas.microsoft.com/office/powerpoint/2010/main" val="33773288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B4A6E-EAFC-454E-9129-739079F083B8}"/>
              </a:ext>
            </a:extLst>
          </p:cNvPr>
          <p:cNvSpPr>
            <a:spLocks noGrp="1"/>
          </p:cNvSpPr>
          <p:nvPr>
            <p:ph type="title"/>
          </p:nvPr>
        </p:nvSpPr>
        <p:spPr/>
        <p:txBody>
          <a:bodyPr>
            <a:normAutofit/>
          </a:bodyPr>
          <a:lstStyle/>
          <a:p>
            <a:r>
              <a:rPr lang="en-ZA" sz="2000" dirty="0"/>
              <a:t>The approach adopted in developing Instruction 3 of 2021/2022 (cont.)</a:t>
            </a:r>
          </a:p>
        </p:txBody>
      </p:sp>
      <p:sp>
        <p:nvSpPr>
          <p:cNvPr id="6" name="Content Placeholder 5">
            <a:extLst>
              <a:ext uri="{FF2B5EF4-FFF2-40B4-BE49-F238E27FC236}">
                <a16:creationId xmlns:a16="http://schemas.microsoft.com/office/drawing/2014/main" id="{972AE2D9-2075-45FD-82CE-DC2D5D9574B2}"/>
              </a:ext>
            </a:extLst>
          </p:cNvPr>
          <p:cNvSpPr>
            <a:spLocks noGrp="1"/>
          </p:cNvSpPr>
          <p:nvPr>
            <p:ph idx="1"/>
          </p:nvPr>
        </p:nvSpPr>
        <p:spPr>
          <a:xfrm>
            <a:off x="288099" y="1418898"/>
            <a:ext cx="8536487" cy="5228392"/>
          </a:xfrm>
        </p:spPr>
        <p:txBody>
          <a:bodyPr>
            <a:noAutofit/>
          </a:bodyPr>
          <a:lstStyle/>
          <a:p>
            <a:pPr marL="457200" indent="-457200" algn="just">
              <a:buFont typeface="+mj-lt"/>
              <a:buAutoNum type="arabicPeriod" startAt="3"/>
            </a:pPr>
            <a:endParaRPr lang="en-ZA" sz="1800" dirty="0"/>
          </a:p>
          <a:p>
            <a:pPr marL="342900" lvl="1" indent="-342900" algn="just">
              <a:buAutoNum type="arabicPeriod" startAt="7"/>
            </a:pPr>
            <a:r>
              <a:rPr lang="en-GB" dirty="0"/>
              <a:t>To this end, the revised instruction differs somewhat from the strict format of being prescriptive, but has, in various areas, short of the narrative to provide context to the SOCs and government business enterprises, who are not governed by the General Conditions of Contract, standard bidding documents, etc.</a:t>
            </a:r>
          </a:p>
          <a:p>
            <a:pPr marL="685800" lvl="1" indent="-342900" algn="just">
              <a:buAutoNum type="arabicPeriod" startAt="7"/>
            </a:pPr>
            <a:endParaRPr lang="en-GB" dirty="0"/>
          </a:p>
          <a:p>
            <a:pPr marL="342900" indent="-342900" algn="just">
              <a:buAutoNum type="arabicPeriod" startAt="8"/>
            </a:pPr>
            <a:r>
              <a:rPr lang="en-GB" sz="1800" dirty="0"/>
              <a:t>Considered the inputs by stakeholders, some of which were conflicting, thus the National Treasury had to strike a balance between competing interests while maintaining respective legislative provisions. </a:t>
            </a:r>
          </a:p>
          <a:p>
            <a:pPr marL="342900" indent="-342900" algn="just">
              <a:buAutoNum type="arabicPeriod" startAt="8"/>
            </a:pPr>
            <a:endParaRPr lang="en-GB" sz="1800" dirty="0">
              <a:solidFill>
                <a:srgbClr val="FF0000"/>
              </a:solidFill>
            </a:endParaRPr>
          </a:p>
        </p:txBody>
      </p:sp>
    </p:spTree>
    <p:extLst>
      <p:ext uri="{BB962C8B-B14F-4D97-AF65-F5344CB8AC3E}">
        <p14:creationId xmlns:p14="http://schemas.microsoft.com/office/powerpoint/2010/main" val="12235219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3948C-4E84-4597-93B8-C2530FEDA1F3}"/>
              </a:ext>
            </a:extLst>
          </p:cNvPr>
          <p:cNvSpPr>
            <a:spLocks noGrp="1"/>
          </p:cNvSpPr>
          <p:nvPr>
            <p:ph type="title"/>
          </p:nvPr>
        </p:nvSpPr>
        <p:spPr/>
        <p:txBody>
          <a:bodyPr>
            <a:normAutofit/>
          </a:bodyPr>
          <a:lstStyle/>
          <a:p>
            <a:r>
              <a:rPr lang="en-US" sz="2000" dirty="0"/>
              <a:t>Treatment of Disclosures and Declarations</a:t>
            </a:r>
          </a:p>
        </p:txBody>
      </p:sp>
      <p:sp>
        <p:nvSpPr>
          <p:cNvPr id="3" name="Content Placeholder 2">
            <a:extLst>
              <a:ext uri="{FF2B5EF4-FFF2-40B4-BE49-F238E27FC236}">
                <a16:creationId xmlns:a16="http://schemas.microsoft.com/office/drawing/2014/main" id="{2CDAA5D3-BDD2-4F1F-AD2B-C3EF9192B14E}"/>
              </a:ext>
            </a:extLst>
          </p:cNvPr>
          <p:cNvSpPr>
            <a:spLocks noGrp="1"/>
          </p:cNvSpPr>
          <p:nvPr>
            <p:ph idx="1"/>
          </p:nvPr>
        </p:nvSpPr>
        <p:spPr>
          <a:xfrm>
            <a:off x="303756" y="1301594"/>
            <a:ext cx="8536487" cy="5081536"/>
          </a:xfrm>
        </p:spPr>
        <p:txBody>
          <a:bodyPr>
            <a:normAutofit lnSpcReduction="10000"/>
          </a:bodyPr>
          <a:lstStyle/>
          <a:p>
            <a:endParaRPr lang="en-ZA" sz="1800" dirty="0"/>
          </a:p>
          <a:p>
            <a:pPr marL="342900" indent="-342900" algn="just">
              <a:buFont typeface="+mj-lt"/>
              <a:buAutoNum type="arabicPeriod"/>
            </a:pPr>
            <a:r>
              <a:rPr lang="en-GB" sz="1800" dirty="0"/>
              <a:t>Provides for institutions to identify and manage all potential conflicts of interest and other disclosures made by a person participating in procurement processes to enable the Accounting Officer/Authorities to make informed decisions about the person participating in the SCM process.</a:t>
            </a:r>
          </a:p>
          <a:p>
            <a:pPr marL="342900" indent="-342900" algn="just">
              <a:buFont typeface="+mj-lt"/>
              <a:buAutoNum type="arabicPeriod"/>
            </a:pPr>
            <a:endParaRPr lang="en-GB" sz="1800" dirty="0"/>
          </a:p>
          <a:p>
            <a:pPr marL="342900" indent="-342900" algn="just">
              <a:buFont typeface="+mj-lt"/>
              <a:buAutoNum type="arabicPeriod"/>
            </a:pPr>
            <a:r>
              <a:rPr lang="en-GB" sz="1800" dirty="0"/>
              <a:t>During the review process, National Treasury identified a number of inconsistencies in the broader public procurement regulatory framework, and there is an expectation that the procurement prescripts should resolve these inconsistencies. </a:t>
            </a:r>
          </a:p>
          <a:p>
            <a:pPr marL="342900" indent="-342900" algn="just">
              <a:buFont typeface="+mj-lt"/>
              <a:buAutoNum type="arabicPeriod"/>
            </a:pPr>
            <a:endParaRPr lang="en-GB" sz="1800" dirty="0"/>
          </a:p>
          <a:p>
            <a:pPr marL="342900" indent="-342900" algn="just">
              <a:buFont typeface="+mj-lt"/>
              <a:buAutoNum type="arabicPeriod"/>
            </a:pPr>
            <a:r>
              <a:rPr lang="en-GB" sz="1800" dirty="0"/>
              <a:t>For instance, the Public Administration Management Act, of 2014 defines what an “employee” and “public service” is and when reading these together, they exclude employees of SOCs. Therefore, to close this gap in the legislation, the new instruction extended the prohibition to do business with the state to employees of SOCs as well.</a:t>
            </a:r>
          </a:p>
          <a:p>
            <a:pPr marL="342900" indent="-342900" algn="just">
              <a:buFont typeface="+mj-lt"/>
              <a:buAutoNum type="arabicPeriod"/>
            </a:pPr>
            <a:endParaRPr lang="en-GB" sz="1800" dirty="0"/>
          </a:p>
          <a:p>
            <a:pPr marL="342900" indent="-342900" algn="just">
              <a:buFont typeface="+mj-lt"/>
              <a:buAutoNum type="arabicPeriod"/>
            </a:pPr>
            <a:r>
              <a:rPr lang="en-GB" sz="1800" dirty="0"/>
              <a:t>With regard to the extension of the application, the previous Standard Bidding Documents (SBD) 4, was not applicable to Schedules 2, 3B, and 3D public entities, but in terms of the new SCM Instruction 3 of  2021/2022, the SBD 4 includes these other entities as well.</a:t>
            </a:r>
            <a:endParaRPr lang="en-ZA" sz="1800" dirty="0"/>
          </a:p>
        </p:txBody>
      </p:sp>
    </p:spTree>
    <p:extLst>
      <p:ext uri="{BB962C8B-B14F-4D97-AF65-F5344CB8AC3E}">
        <p14:creationId xmlns:p14="http://schemas.microsoft.com/office/powerpoint/2010/main" val="37672490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1288B-EB8F-4FA9-9A7D-2C8C77EC21F3}"/>
              </a:ext>
            </a:extLst>
          </p:cNvPr>
          <p:cNvSpPr>
            <a:spLocks noGrp="1"/>
          </p:cNvSpPr>
          <p:nvPr>
            <p:ph type="title"/>
          </p:nvPr>
        </p:nvSpPr>
        <p:spPr>
          <a:xfrm>
            <a:off x="379539" y="305078"/>
            <a:ext cx="8536487" cy="945715"/>
          </a:xfrm>
        </p:spPr>
        <p:txBody>
          <a:bodyPr>
            <a:normAutofit/>
          </a:bodyPr>
          <a:lstStyle/>
          <a:p>
            <a:r>
              <a:rPr lang="en-US" sz="2000" dirty="0"/>
              <a:t>Deviations from the normal bidding process and expansions/variations</a:t>
            </a:r>
          </a:p>
        </p:txBody>
      </p:sp>
      <p:sp>
        <p:nvSpPr>
          <p:cNvPr id="3" name="Content Placeholder 2">
            <a:extLst>
              <a:ext uri="{FF2B5EF4-FFF2-40B4-BE49-F238E27FC236}">
                <a16:creationId xmlns:a16="http://schemas.microsoft.com/office/drawing/2014/main" id="{AE7C1D6A-2BF3-4398-9C8D-4BD87713C706}"/>
              </a:ext>
            </a:extLst>
          </p:cNvPr>
          <p:cNvSpPr>
            <a:spLocks noGrp="1"/>
          </p:cNvSpPr>
          <p:nvPr>
            <p:ph idx="1"/>
          </p:nvPr>
        </p:nvSpPr>
        <p:spPr>
          <a:xfrm>
            <a:off x="288099" y="1149193"/>
            <a:ext cx="8536487" cy="5525927"/>
          </a:xfrm>
        </p:spPr>
        <p:txBody>
          <a:bodyPr>
            <a:noAutofit/>
          </a:bodyPr>
          <a:lstStyle/>
          <a:p>
            <a:pPr marL="342900" indent="-342900" algn="just">
              <a:buFont typeface="+mj-lt"/>
              <a:buAutoNum type="arabicPeriod"/>
            </a:pPr>
            <a:r>
              <a:rPr lang="en-ZA" sz="1800" dirty="0"/>
              <a:t>The power to approve procurement by other means, i.e. deviations from inviting competitive bids, which includes limited bidding (sole source, single source), expansions/ variations, and written price quotations that fall outside the competitive bidding thresholds has been devolved to accounting officers/authorities (essentially returned to the AO/AA) and is no longer vested in the relevant treasuries.</a:t>
            </a:r>
          </a:p>
          <a:p>
            <a:pPr marL="342900" indent="-342900" algn="just">
              <a:buFont typeface="+mj-lt"/>
              <a:buAutoNum type="arabicPeriod"/>
            </a:pPr>
            <a:endParaRPr lang="en-ZA" sz="1200" dirty="0"/>
          </a:p>
          <a:p>
            <a:pPr marL="342900" indent="-342900" algn="just">
              <a:buFont typeface="+mj-lt"/>
              <a:buAutoNum type="arabicPeriod"/>
            </a:pPr>
            <a:r>
              <a:rPr lang="en-ZA" sz="1800" dirty="0"/>
              <a:t>The new Instruction provides for monthly reporting on procurement by other means ( deviations) to the relevant treasuries and the AGSA.</a:t>
            </a:r>
          </a:p>
          <a:p>
            <a:pPr marL="342900" indent="-342900" algn="just">
              <a:buFont typeface="+mj-lt"/>
              <a:buAutoNum type="arabicPeriod"/>
            </a:pPr>
            <a:endParaRPr lang="en-ZA" sz="1200" dirty="0"/>
          </a:p>
          <a:p>
            <a:pPr marL="342900" indent="-342900" algn="just">
              <a:buFont typeface="+mj-lt"/>
              <a:buAutoNum type="arabicPeriod"/>
            </a:pPr>
            <a:r>
              <a:rPr lang="en-ZA" sz="1800" dirty="0"/>
              <a:t>Moreover, a provision has been introduced in the Instruction to further provide for </a:t>
            </a:r>
            <a:r>
              <a:rPr lang="en-ZA" sz="1800" b="1" dirty="0"/>
              <a:t>reporting in the institution’s annual report </a:t>
            </a:r>
            <a:r>
              <a:rPr lang="en-ZA" sz="1800" dirty="0"/>
              <a:t>where deviations from the competitive process have taken place. It thus elevates transparency and reduces any level of obscurity.</a:t>
            </a:r>
          </a:p>
          <a:p>
            <a:pPr marL="342900" indent="-342900" algn="just">
              <a:buFont typeface="+mj-lt"/>
              <a:buAutoNum type="arabicPeriod"/>
            </a:pPr>
            <a:endParaRPr lang="en-ZA" sz="1200" dirty="0"/>
          </a:p>
          <a:p>
            <a:pPr marL="342900" indent="-342900" algn="just">
              <a:buFont typeface="+mj-lt"/>
              <a:buAutoNum type="arabicPeriod"/>
            </a:pPr>
            <a:r>
              <a:rPr lang="en-ZA" sz="1800" dirty="0"/>
              <a:t>National Treasury is developing the Compliance Reporting Framework that will be issued by the OAG.</a:t>
            </a:r>
          </a:p>
          <a:p>
            <a:pPr marL="342900" indent="-342900" algn="just">
              <a:buFont typeface="+mj-lt"/>
              <a:buAutoNum type="arabicPeriod"/>
            </a:pPr>
            <a:endParaRPr lang="en-ZA" sz="1200" dirty="0"/>
          </a:p>
          <a:p>
            <a:pPr marL="342900" indent="-342900">
              <a:buFont typeface="+mj-lt"/>
              <a:buAutoNum type="arabicPeriod"/>
            </a:pPr>
            <a:r>
              <a:rPr lang="en-ZA" sz="1800" dirty="0"/>
              <a:t>It is believed that these reporting interventions will enhance transparency, which is one of the major concerns </a:t>
            </a:r>
            <a:r>
              <a:rPr lang="en-ZA" sz="1700" dirty="0"/>
              <a:t>raised in the Zondo Commission of Inquiry into the state capture report.</a:t>
            </a:r>
          </a:p>
        </p:txBody>
      </p:sp>
    </p:spTree>
    <p:extLst>
      <p:ext uri="{BB962C8B-B14F-4D97-AF65-F5344CB8AC3E}">
        <p14:creationId xmlns:p14="http://schemas.microsoft.com/office/powerpoint/2010/main" val="17598111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1288B-EB8F-4FA9-9A7D-2C8C77EC21F3}"/>
              </a:ext>
            </a:extLst>
          </p:cNvPr>
          <p:cNvSpPr>
            <a:spLocks noGrp="1"/>
          </p:cNvSpPr>
          <p:nvPr>
            <p:ph type="title"/>
          </p:nvPr>
        </p:nvSpPr>
        <p:spPr>
          <a:xfrm>
            <a:off x="288099" y="620038"/>
            <a:ext cx="8536487" cy="945715"/>
          </a:xfrm>
        </p:spPr>
        <p:txBody>
          <a:bodyPr>
            <a:normAutofit/>
          </a:bodyPr>
          <a:lstStyle/>
          <a:p>
            <a:r>
              <a:rPr lang="en-US" sz="2000" dirty="0"/>
              <a:t>Enforcement of compliance to Bid Committee system</a:t>
            </a:r>
          </a:p>
        </p:txBody>
      </p:sp>
      <p:sp>
        <p:nvSpPr>
          <p:cNvPr id="3" name="Content Placeholder 2">
            <a:extLst>
              <a:ext uri="{FF2B5EF4-FFF2-40B4-BE49-F238E27FC236}">
                <a16:creationId xmlns:a16="http://schemas.microsoft.com/office/drawing/2014/main" id="{AE7C1D6A-2BF3-4398-9C8D-4BD87713C706}"/>
              </a:ext>
            </a:extLst>
          </p:cNvPr>
          <p:cNvSpPr>
            <a:spLocks noGrp="1"/>
          </p:cNvSpPr>
          <p:nvPr>
            <p:ph idx="1"/>
          </p:nvPr>
        </p:nvSpPr>
        <p:spPr>
          <a:xfrm>
            <a:off x="288099" y="1292087"/>
            <a:ext cx="8536487" cy="5095331"/>
          </a:xfrm>
        </p:spPr>
        <p:txBody>
          <a:bodyPr>
            <a:normAutofit/>
          </a:bodyPr>
          <a:lstStyle/>
          <a:p>
            <a:pPr algn="just">
              <a:buFont typeface="Wingdings" panose="05000000000000000000" pitchFamily="2" charset="2"/>
              <a:buChar char="§"/>
            </a:pPr>
            <a:endParaRPr lang="en-ZA" dirty="0"/>
          </a:p>
          <a:p>
            <a:pPr marL="457200" indent="-457200" algn="just">
              <a:buFont typeface="+mj-lt"/>
              <a:buAutoNum type="arabicPeriod"/>
            </a:pPr>
            <a:r>
              <a:rPr lang="en-ZA" sz="1800" dirty="0"/>
              <a:t>I</a:t>
            </a:r>
            <a:r>
              <a:rPr lang="en-GB" sz="1800" dirty="0"/>
              <a:t>n light of several governance lapses which have subsequently been confirmed by the state capture Commissions, it became necessary to extend the bid committee system and enforce its implementation to also SOCs and government business enterprises. </a:t>
            </a:r>
          </a:p>
          <a:p>
            <a:pPr marL="457200" indent="-457200" algn="just">
              <a:buFont typeface="+mj-lt"/>
              <a:buAutoNum type="arabicPeriod"/>
            </a:pPr>
            <a:endParaRPr lang="en-GB" sz="1800" dirty="0"/>
          </a:p>
          <a:p>
            <a:pPr marL="457200" indent="-457200" algn="just">
              <a:buFont typeface="+mj-lt"/>
              <a:buAutoNum type="arabicPeriod"/>
            </a:pPr>
            <a:r>
              <a:rPr lang="en-GB" sz="1800" dirty="0"/>
              <a:t> This is an attempt to instil the culture of a bid committee system to avoid instances of abuse where, as articulated in the State Capture Report, it is indicated that certain projects were procured without the participation, knowledge, or approval of the business owners of those projects</a:t>
            </a:r>
            <a:r>
              <a:rPr lang="en-GB" dirty="0"/>
              <a:t>. </a:t>
            </a:r>
            <a:endParaRPr lang="en-ZA" dirty="0"/>
          </a:p>
        </p:txBody>
      </p:sp>
    </p:spTree>
    <p:extLst>
      <p:ext uri="{BB962C8B-B14F-4D97-AF65-F5344CB8AC3E}">
        <p14:creationId xmlns:p14="http://schemas.microsoft.com/office/powerpoint/2010/main" val="8357957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1288B-EB8F-4FA9-9A7D-2C8C77EC21F3}"/>
              </a:ext>
            </a:extLst>
          </p:cNvPr>
          <p:cNvSpPr>
            <a:spLocks noGrp="1"/>
          </p:cNvSpPr>
          <p:nvPr>
            <p:ph type="title"/>
          </p:nvPr>
        </p:nvSpPr>
        <p:spPr>
          <a:xfrm>
            <a:off x="288099" y="620038"/>
            <a:ext cx="8536487" cy="945715"/>
          </a:xfrm>
        </p:spPr>
        <p:txBody>
          <a:bodyPr>
            <a:normAutofit/>
          </a:bodyPr>
          <a:lstStyle/>
          <a:p>
            <a:r>
              <a:rPr lang="en-US" sz="2000" dirty="0"/>
              <a:t>General requirements</a:t>
            </a:r>
          </a:p>
        </p:txBody>
      </p:sp>
      <p:sp>
        <p:nvSpPr>
          <p:cNvPr id="3" name="Content Placeholder 2">
            <a:extLst>
              <a:ext uri="{FF2B5EF4-FFF2-40B4-BE49-F238E27FC236}">
                <a16:creationId xmlns:a16="http://schemas.microsoft.com/office/drawing/2014/main" id="{AE7C1D6A-2BF3-4398-9C8D-4BD87713C706}"/>
              </a:ext>
            </a:extLst>
          </p:cNvPr>
          <p:cNvSpPr>
            <a:spLocks noGrp="1"/>
          </p:cNvSpPr>
          <p:nvPr>
            <p:ph idx="1"/>
          </p:nvPr>
        </p:nvSpPr>
        <p:spPr>
          <a:xfrm>
            <a:off x="288099" y="1565753"/>
            <a:ext cx="8536487" cy="4821665"/>
          </a:xfrm>
        </p:spPr>
        <p:txBody>
          <a:bodyPr>
            <a:normAutofit/>
          </a:bodyPr>
          <a:lstStyle/>
          <a:p>
            <a:pPr marL="457200" indent="-457200">
              <a:buFont typeface="+mj-lt"/>
              <a:buAutoNum type="arabicPeriod"/>
            </a:pPr>
            <a:r>
              <a:rPr lang="en-GB" sz="1900" dirty="0"/>
              <a:t>The Accounting Officer/Authority—</a:t>
            </a:r>
          </a:p>
          <a:p>
            <a:pPr marL="457200" indent="-457200">
              <a:buFont typeface="+mj-lt"/>
              <a:buAutoNum type="arabicPeriod"/>
            </a:pPr>
            <a:endParaRPr lang="en-GB" sz="1900" dirty="0"/>
          </a:p>
          <a:p>
            <a:pPr lvl="2"/>
            <a:r>
              <a:rPr lang="en-GB" sz="1800" dirty="0"/>
              <a:t>may not invite price quotations or bids where no or insufficient provision has been made in the budget;</a:t>
            </a:r>
          </a:p>
          <a:p>
            <a:pPr lvl="2"/>
            <a:r>
              <a:rPr lang="en-GB" sz="1800" dirty="0"/>
              <a:t>must ensure that cash flow is sufficient to meet contractual obligations;  </a:t>
            </a:r>
          </a:p>
          <a:p>
            <a:pPr lvl="2"/>
            <a:r>
              <a:rPr lang="en-GB" sz="1800" dirty="0"/>
              <a:t>must pay suppliers within 30 days of receipt of invoice or the period provided for in the contract; and</a:t>
            </a:r>
          </a:p>
          <a:p>
            <a:pPr lvl="2"/>
            <a:r>
              <a:rPr lang="en-GB" sz="1800" dirty="0"/>
              <a:t>may not place orders with suppliers for goods and services to be received in the current financial year and arrange with suppliers to be invoiced and payment to be made in the next financial year, except in the case of a multi-year contract</a:t>
            </a:r>
            <a:r>
              <a:rPr lang="en-GB" sz="1900" dirty="0"/>
              <a:t>.</a:t>
            </a:r>
          </a:p>
          <a:p>
            <a:pPr marL="685800" lvl="2" indent="0">
              <a:buNone/>
            </a:pPr>
            <a:endParaRPr lang="en-GB" sz="1900" dirty="0"/>
          </a:p>
          <a:p>
            <a:pPr marL="342900" indent="-342900" algn="just">
              <a:buAutoNum type="arabicPeriod" startAt="2"/>
            </a:pPr>
            <a:r>
              <a:rPr lang="en-GB" sz="1800" dirty="0"/>
              <a:t>Most of these provisions were included in the revised Instruction to emphasise the compliance requirements as these are some of the main areas that are abused, even though these are not necessarily procurement/ SCM provisions, but they play out in the SCM environment. Furthermore, some of these are contained in prescripts that are not applicable to Schedules 2, 3B, and 3D public entities, hence they were included here.</a:t>
            </a:r>
          </a:p>
          <a:p>
            <a:pPr marL="342900" indent="-342900" algn="just">
              <a:buAutoNum type="arabicPeriod" startAt="2"/>
            </a:pPr>
            <a:endParaRPr lang="en-GB" sz="1800" dirty="0"/>
          </a:p>
          <a:p>
            <a:pPr marL="0" indent="0">
              <a:buNone/>
            </a:pPr>
            <a:endParaRPr lang="en-ZA" dirty="0"/>
          </a:p>
        </p:txBody>
      </p:sp>
    </p:spTree>
    <p:extLst>
      <p:ext uri="{BB962C8B-B14F-4D97-AF65-F5344CB8AC3E}">
        <p14:creationId xmlns:p14="http://schemas.microsoft.com/office/powerpoint/2010/main" val="23581712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1288B-EB8F-4FA9-9A7D-2C8C77EC21F3}"/>
              </a:ext>
            </a:extLst>
          </p:cNvPr>
          <p:cNvSpPr>
            <a:spLocks noGrp="1"/>
          </p:cNvSpPr>
          <p:nvPr>
            <p:ph type="title"/>
          </p:nvPr>
        </p:nvSpPr>
        <p:spPr>
          <a:xfrm>
            <a:off x="288099" y="620038"/>
            <a:ext cx="8536487" cy="945715"/>
          </a:xfrm>
        </p:spPr>
        <p:txBody>
          <a:bodyPr>
            <a:normAutofit/>
          </a:bodyPr>
          <a:lstStyle/>
          <a:p>
            <a:r>
              <a:rPr lang="en-US" sz="2000" dirty="0"/>
              <a:t>General comments and observations</a:t>
            </a:r>
          </a:p>
        </p:txBody>
      </p:sp>
      <p:sp>
        <p:nvSpPr>
          <p:cNvPr id="3" name="Content Placeholder 2">
            <a:extLst>
              <a:ext uri="{FF2B5EF4-FFF2-40B4-BE49-F238E27FC236}">
                <a16:creationId xmlns:a16="http://schemas.microsoft.com/office/drawing/2014/main" id="{AE7C1D6A-2BF3-4398-9C8D-4BD87713C706}"/>
              </a:ext>
            </a:extLst>
          </p:cNvPr>
          <p:cNvSpPr>
            <a:spLocks noGrp="1"/>
          </p:cNvSpPr>
          <p:nvPr>
            <p:ph idx="1"/>
          </p:nvPr>
        </p:nvSpPr>
        <p:spPr>
          <a:xfrm>
            <a:off x="288099" y="1565753"/>
            <a:ext cx="8536487" cy="5221127"/>
          </a:xfrm>
        </p:spPr>
        <p:txBody>
          <a:bodyPr>
            <a:normAutofit fontScale="25000" lnSpcReduction="20000"/>
          </a:bodyPr>
          <a:lstStyle/>
          <a:p>
            <a:pPr marL="0" indent="0" algn="just">
              <a:buNone/>
            </a:pPr>
            <a:r>
              <a:rPr lang="en-GB" sz="7200" dirty="0"/>
              <a:t>The revised instruction makes provision for reporting to the relevant treasuries and the Auditor-General of South Africa (AGSA), as well as in the institutions’ annual reports:</a:t>
            </a:r>
          </a:p>
          <a:p>
            <a:pPr marL="0" indent="0" algn="just">
              <a:buNone/>
            </a:pPr>
            <a:endParaRPr lang="en-GB" sz="7200" dirty="0"/>
          </a:p>
          <a:p>
            <a:pPr lvl="1" algn="just">
              <a:buFont typeface="Wingdings" panose="05000000000000000000" pitchFamily="2" charset="2"/>
              <a:buChar char="§"/>
            </a:pPr>
            <a:r>
              <a:rPr lang="en-GB" sz="7200" dirty="0"/>
              <a:t>The intention of the monthly reporting to the relevant treasury and AGSA is to ensure that where there are glaring matters of non-compliance, OCPO and those equivalent units in the provincial treasuries can act on it; and the AGSA may, in terms of section 5(1)(d) of the Public Audit Act, consider a special investigation or audit if the AGSA deems it to be in the public interest to do so, based on the report it receives from the institution. In other words, the rationale is to provide for transparency with the belief that early detection can assist with the intervention by National Treasury, the relevant treasury, and the AGSA, and even refer such cases to law enforcement agencies, if so required.</a:t>
            </a:r>
          </a:p>
          <a:p>
            <a:pPr lvl="1" algn="just">
              <a:buFont typeface="Wingdings" panose="05000000000000000000" pitchFamily="2" charset="2"/>
              <a:buChar char="§"/>
            </a:pPr>
            <a:endParaRPr lang="en-GB" sz="7200" dirty="0"/>
          </a:p>
          <a:p>
            <a:pPr lvl="1" algn="just">
              <a:buFont typeface="Wingdings" panose="05000000000000000000" pitchFamily="2" charset="2"/>
              <a:buChar char="§"/>
            </a:pPr>
            <a:r>
              <a:rPr lang="en-GB" sz="7200" dirty="0"/>
              <a:t>The purpose of providing for reporting in the annual report is to ensure that the public also has access to this information and it is not hidden away in an obscure report that is difficult to access or even interrogate (and to also provide for ease of reference for the structures to whom AOs/AAs are required to report). </a:t>
            </a:r>
          </a:p>
          <a:p>
            <a:pPr lvl="1" algn="just">
              <a:buFont typeface="Wingdings" panose="05000000000000000000" pitchFamily="2" charset="2"/>
              <a:buChar char="§"/>
            </a:pPr>
            <a:endParaRPr lang="en-GB" sz="7200" dirty="0"/>
          </a:p>
          <a:p>
            <a:pPr lvl="1" algn="just">
              <a:buFont typeface="Wingdings" panose="05000000000000000000" pitchFamily="2" charset="2"/>
              <a:buChar char="§"/>
            </a:pPr>
            <a:r>
              <a:rPr lang="en-GB" sz="7200" dirty="0"/>
              <a:t>Most of the remarks from the State Capture report have highlighted the lack of transparency when it comes to procurement processes, and the aim of these reports is to further enhance transparency. It is anticipated that transparency will also help to hold accounting officers / authorities accountable for the decisions that they take. </a:t>
            </a:r>
          </a:p>
          <a:p>
            <a:pPr marL="342900" lvl="1" indent="0">
              <a:buNone/>
            </a:pPr>
            <a:br>
              <a:rPr lang="en-GB" dirty="0"/>
            </a:br>
            <a:endParaRPr lang="en-GB" dirty="0"/>
          </a:p>
          <a:p>
            <a:endParaRPr lang="en-ZA" dirty="0"/>
          </a:p>
        </p:txBody>
      </p:sp>
    </p:spTree>
    <p:extLst>
      <p:ext uri="{BB962C8B-B14F-4D97-AF65-F5344CB8AC3E}">
        <p14:creationId xmlns:p14="http://schemas.microsoft.com/office/powerpoint/2010/main" val="1906821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C3E7F-E7D5-4CF7-B1DE-58DD8FC3D3F2}"/>
              </a:ext>
            </a:extLst>
          </p:cNvPr>
          <p:cNvSpPr>
            <a:spLocks noGrp="1"/>
          </p:cNvSpPr>
          <p:nvPr>
            <p:ph type="title"/>
          </p:nvPr>
        </p:nvSpPr>
        <p:spPr>
          <a:xfrm>
            <a:off x="405795" y="4394"/>
            <a:ext cx="5822989" cy="402724"/>
          </a:xfrm>
        </p:spPr>
        <p:txBody>
          <a:bodyPr vert="horz" lIns="91440" tIns="45720" rIns="91440" bIns="45720" rtlCol="0" anchor="ctr">
            <a:normAutofit fontScale="90000"/>
          </a:bodyPr>
          <a:lstStyle/>
          <a:p>
            <a:pPr>
              <a:lnSpc>
                <a:spcPts val="2500"/>
              </a:lnSpc>
            </a:pPr>
            <a:r>
              <a:rPr lang="en-ZA" sz="2400" dirty="0">
                <a:solidFill>
                  <a:schemeClr val="bg1"/>
                </a:solidFill>
              </a:rPr>
              <a:t>OCPO Functional Structure</a:t>
            </a:r>
          </a:p>
        </p:txBody>
      </p:sp>
      <p:grpSp>
        <p:nvGrpSpPr>
          <p:cNvPr id="69" name="Group 68">
            <a:extLst>
              <a:ext uri="{FF2B5EF4-FFF2-40B4-BE49-F238E27FC236}">
                <a16:creationId xmlns:a16="http://schemas.microsoft.com/office/drawing/2014/main" id="{2FBD8449-D97E-40EC-AA62-663D45759804}"/>
              </a:ext>
            </a:extLst>
          </p:cNvPr>
          <p:cNvGrpSpPr/>
          <p:nvPr/>
        </p:nvGrpSpPr>
        <p:grpSpPr>
          <a:xfrm>
            <a:off x="127963" y="536376"/>
            <a:ext cx="8929312" cy="6333347"/>
            <a:chOff x="127963" y="536376"/>
            <a:chExt cx="8929312" cy="6333347"/>
          </a:xfrm>
        </p:grpSpPr>
        <p:sp>
          <p:nvSpPr>
            <p:cNvPr id="5" name="Rectangle 4">
              <a:extLst>
                <a:ext uri="{FF2B5EF4-FFF2-40B4-BE49-F238E27FC236}">
                  <a16:creationId xmlns:a16="http://schemas.microsoft.com/office/drawing/2014/main" id="{1A8F0E6F-3573-4222-A076-5A4DB5596870}"/>
                </a:ext>
              </a:extLst>
            </p:cNvPr>
            <p:cNvSpPr/>
            <p:nvPr/>
          </p:nvSpPr>
          <p:spPr>
            <a:xfrm>
              <a:off x="127963" y="1942719"/>
              <a:ext cx="1403076" cy="926638"/>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defTabSz="711200" eaLnBrk="0" fontAlgn="base" hangingPunct="0">
                <a:lnSpc>
                  <a:spcPct val="90000"/>
                </a:lnSpc>
                <a:spcBef>
                  <a:spcPct val="0"/>
                </a:spcBef>
                <a:spcAft>
                  <a:spcPct val="35000"/>
                </a:spcAft>
              </a:pPr>
              <a:r>
                <a:rPr lang="en-ZA" sz="1400" b="1" dirty="0">
                  <a:solidFill>
                    <a:srgbClr val="FFFFFF"/>
                  </a:solidFill>
                  <a:latin typeface="Calibri" panose="020F0502020204030204" pitchFamily="34" charset="0"/>
                  <a:cs typeface="Calibri" panose="020F0502020204030204" pitchFamily="34" charset="0"/>
                </a:rPr>
                <a:t>SCM Policy, Norms &amp; Standards</a:t>
              </a:r>
            </a:p>
          </p:txBody>
        </p:sp>
        <p:sp>
          <p:nvSpPr>
            <p:cNvPr id="6" name="Rectangle 5">
              <a:extLst>
                <a:ext uri="{FF2B5EF4-FFF2-40B4-BE49-F238E27FC236}">
                  <a16:creationId xmlns:a16="http://schemas.microsoft.com/office/drawing/2014/main" id="{94AD9E7D-2133-4565-B1D6-9DD28184457D}"/>
                </a:ext>
              </a:extLst>
            </p:cNvPr>
            <p:cNvSpPr/>
            <p:nvPr/>
          </p:nvSpPr>
          <p:spPr>
            <a:xfrm>
              <a:off x="1623666" y="1955599"/>
              <a:ext cx="1403076" cy="925696"/>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889000" eaLnBrk="0" fontAlgn="base" hangingPunct="0">
                <a:lnSpc>
                  <a:spcPct val="90000"/>
                </a:lnSpc>
                <a:spcBef>
                  <a:spcPct val="0"/>
                </a:spcBef>
                <a:spcAft>
                  <a:spcPct val="35000"/>
                </a:spcAft>
              </a:pPr>
              <a:r>
                <a:rPr lang="en-ZA" sz="1400" b="1" dirty="0">
                  <a:solidFill>
                    <a:srgbClr val="FFFFFF"/>
                  </a:solidFill>
                  <a:latin typeface="Calibri" panose="020F0502020204030204" pitchFamily="34" charset="0"/>
                  <a:cs typeface="Calibri" panose="020F0502020204030204" pitchFamily="34" charset="0"/>
                </a:rPr>
                <a:t>SCM Governance, Monitoring &amp; Compliance</a:t>
              </a:r>
            </a:p>
          </p:txBody>
        </p:sp>
        <p:sp>
          <p:nvSpPr>
            <p:cNvPr id="7" name="Rectangle 6">
              <a:extLst>
                <a:ext uri="{FF2B5EF4-FFF2-40B4-BE49-F238E27FC236}">
                  <a16:creationId xmlns:a16="http://schemas.microsoft.com/office/drawing/2014/main" id="{CE07566C-B252-441E-AA24-DCE1D2C017E4}"/>
                </a:ext>
              </a:extLst>
            </p:cNvPr>
            <p:cNvSpPr/>
            <p:nvPr/>
          </p:nvSpPr>
          <p:spPr>
            <a:xfrm>
              <a:off x="4664627" y="1964247"/>
              <a:ext cx="1403076" cy="925696"/>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defTabSz="711200" eaLnBrk="0" fontAlgn="base" hangingPunct="0">
                <a:lnSpc>
                  <a:spcPct val="90000"/>
                </a:lnSpc>
                <a:spcBef>
                  <a:spcPct val="0"/>
                </a:spcBef>
                <a:spcAft>
                  <a:spcPct val="35000"/>
                </a:spcAft>
              </a:pPr>
              <a:r>
                <a:rPr lang="en-ZA" sz="1400" b="1" dirty="0">
                  <a:solidFill>
                    <a:srgbClr val="FFFFFF"/>
                  </a:solidFill>
                  <a:latin typeface="Calibri" panose="020F0502020204030204" pitchFamily="34" charset="0"/>
                  <a:cs typeface="Calibri" panose="020F0502020204030204" pitchFamily="34" charset="0"/>
                </a:rPr>
                <a:t>Strategic Procurement</a:t>
              </a:r>
            </a:p>
          </p:txBody>
        </p:sp>
        <p:sp>
          <p:nvSpPr>
            <p:cNvPr id="8" name="Rectangle 7">
              <a:extLst>
                <a:ext uri="{FF2B5EF4-FFF2-40B4-BE49-F238E27FC236}">
                  <a16:creationId xmlns:a16="http://schemas.microsoft.com/office/drawing/2014/main" id="{62FB26D1-D314-4F04-A2A4-993B5E4C825B}"/>
                </a:ext>
              </a:extLst>
            </p:cNvPr>
            <p:cNvSpPr/>
            <p:nvPr/>
          </p:nvSpPr>
          <p:spPr>
            <a:xfrm>
              <a:off x="3135834" y="1961107"/>
              <a:ext cx="1403076" cy="925696"/>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defTabSz="711200" eaLnBrk="0" fontAlgn="base" hangingPunct="0">
                <a:lnSpc>
                  <a:spcPct val="90000"/>
                </a:lnSpc>
                <a:spcBef>
                  <a:spcPct val="0"/>
                </a:spcBef>
                <a:spcAft>
                  <a:spcPct val="35000"/>
                </a:spcAft>
              </a:pPr>
              <a:r>
                <a:rPr lang="en-ZA" sz="1400" b="1" dirty="0">
                  <a:solidFill>
                    <a:srgbClr val="FFFFFF"/>
                  </a:solidFill>
                  <a:latin typeface="Calibri" panose="020F0502020204030204" pitchFamily="34" charset="0"/>
                  <a:cs typeface="Calibri" panose="020F0502020204030204" pitchFamily="34" charset="0"/>
                </a:rPr>
                <a:t>SCM Information &amp; </a:t>
              </a:r>
              <a:r>
                <a:rPr lang="en-ZA" sz="1400" b="1" dirty="0" err="1">
                  <a:solidFill>
                    <a:srgbClr val="FFFFFF"/>
                  </a:solidFill>
                  <a:latin typeface="Calibri" panose="020F0502020204030204" pitchFamily="34" charset="0"/>
                  <a:cs typeface="Calibri" panose="020F0502020204030204" pitchFamily="34" charset="0"/>
                </a:rPr>
                <a:t>Comms</a:t>
              </a:r>
              <a:r>
                <a:rPr lang="en-ZA" sz="1400" b="1" dirty="0">
                  <a:solidFill>
                    <a:srgbClr val="FFFFFF"/>
                  </a:solidFill>
                  <a:latin typeface="Calibri" panose="020F0502020204030204" pitchFamily="34" charset="0"/>
                  <a:cs typeface="Calibri" panose="020F0502020204030204" pitchFamily="34" charset="0"/>
                </a:rPr>
                <a:t> Technology (ICT)</a:t>
              </a:r>
            </a:p>
          </p:txBody>
        </p:sp>
        <p:sp>
          <p:nvSpPr>
            <p:cNvPr id="9" name="Rectangle 8">
              <a:extLst>
                <a:ext uri="{FF2B5EF4-FFF2-40B4-BE49-F238E27FC236}">
                  <a16:creationId xmlns:a16="http://schemas.microsoft.com/office/drawing/2014/main" id="{E61FC1FE-9671-463A-9328-39F7B35821FC}"/>
                </a:ext>
              </a:extLst>
            </p:cNvPr>
            <p:cNvSpPr/>
            <p:nvPr/>
          </p:nvSpPr>
          <p:spPr>
            <a:xfrm>
              <a:off x="6160170" y="1961465"/>
              <a:ext cx="1403076" cy="925696"/>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defTabSz="711200" eaLnBrk="0" fontAlgn="base" hangingPunct="0">
                <a:lnSpc>
                  <a:spcPct val="90000"/>
                </a:lnSpc>
                <a:spcBef>
                  <a:spcPct val="0"/>
                </a:spcBef>
                <a:spcAft>
                  <a:spcPct val="35000"/>
                </a:spcAft>
              </a:pPr>
              <a:r>
                <a:rPr lang="en-ZA" sz="1400" b="1" dirty="0">
                  <a:solidFill>
                    <a:srgbClr val="FFFFFF"/>
                  </a:solidFill>
                  <a:latin typeface="Calibri" panose="020F0502020204030204" pitchFamily="34" charset="0"/>
                  <a:cs typeface="Calibri" panose="020F0502020204030204" pitchFamily="34" charset="0"/>
                </a:rPr>
                <a:t>Transversal Contracting</a:t>
              </a:r>
            </a:p>
          </p:txBody>
        </p:sp>
        <p:sp>
          <p:nvSpPr>
            <p:cNvPr id="10" name="Rectangle 9">
              <a:extLst>
                <a:ext uri="{FF2B5EF4-FFF2-40B4-BE49-F238E27FC236}">
                  <a16:creationId xmlns:a16="http://schemas.microsoft.com/office/drawing/2014/main" id="{3AFEFF43-DBEE-4773-856E-D9CB1276881B}"/>
                </a:ext>
              </a:extLst>
            </p:cNvPr>
            <p:cNvSpPr/>
            <p:nvPr/>
          </p:nvSpPr>
          <p:spPr>
            <a:xfrm>
              <a:off x="4514695" y="536376"/>
              <a:ext cx="1645475" cy="786216"/>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defTabSz="711200" eaLnBrk="0" fontAlgn="base" hangingPunct="0">
                <a:lnSpc>
                  <a:spcPct val="90000"/>
                </a:lnSpc>
                <a:spcBef>
                  <a:spcPct val="0"/>
                </a:spcBef>
                <a:spcAft>
                  <a:spcPct val="35000"/>
                </a:spcAft>
              </a:pPr>
              <a:r>
                <a:rPr lang="en-ZA" sz="1400" b="1" dirty="0">
                  <a:solidFill>
                    <a:srgbClr val="FFFFFF"/>
                  </a:solidFill>
                  <a:latin typeface="Calibri" panose="020F0502020204030204" pitchFamily="34" charset="0"/>
                  <a:cs typeface="Calibri" panose="020F0502020204030204" pitchFamily="34" charset="0"/>
                </a:rPr>
                <a:t>Chief Procurement Officer</a:t>
              </a:r>
            </a:p>
          </p:txBody>
        </p:sp>
        <p:sp>
          <p:nvSpPr>
            <p:cNvPr id="15" name="Rectangle 14">
              <a:extLst>
                <a:ext uri="{FF2B5EF4-FFF2-40B4-BE49-F238E27FC236}">
                  <a16:creationId xmlns:a16="http://schemas.microsoft.com/office/drawing/2014/main" id="{82AF8E2A-2357-4DD2-8B6F-1F733375701B}"/>
                </a:ext>
              </a:extLst>
            </p:cNvPr>
            <p:cNvSpPr/>
            <p:nvPr/>
          </p:nvSpPr>
          <p:spPr>
            <a:xfrm>
              <a:off x="148582" y="2903428"/>
              <a:ext cx="1403076" cy="3934906"/>
            </a:xfrm>
            <a:prstGeom prst="rect">
              <a:avLst/>
            </a:prstGeom>
            <a:ln/>
          </p:spPr>
          <p:style>
            <a:lnRef idx="1">
              <a:schemeClr val="accent3"/>
            </a:lnRef>
            <a:fillRef idx="2">
              <a:schemeClr val="accent3"/>
            </a:fillRef>
            <a:effectRef idx="1">
              <a:schemeClr val="accent3"/>
            </a:effectRef>
            <a:fontRef idx="minor">
              <a:schemeClr val="dk1"/>
            </a:fontRef>
          </p:style>
          <p:txBody>
            <a:bodyPr spcFirstLastPara="0" vert="horz" wrap="square" lIns="10160" tIns="10160" rIns="10160" bIns="10160" numCol="1" spcCol="1270" anchor="t" anchorCtr="0">
              <a:noAutofit/>
            </a:bodyPr>
            <a:lstStyle/>
            <a:p>
              <a:pPr marL="171450" indent="-171450" defTabSz="711200" eaLnBrk="0" fontAlgn="base" hangingPunct="0">
                <a:lnSpc>
                  <a:spcPct val="90000"/>
                </a:lnSpc>
                <a:spcBef>
                  <a:spcPct val="0"/>
                </a:spcBef>
                <a:spcAft>
                  <a:spcPct val="35000"/>
                </a:spcAft>
                <a:buFont typeface="Arial" panose="020B0604020202020204" pitchFamily="34" charset="0"/>
                <a:buChar char="•"/>
              </a:pPr>
              <a:r>
                <a:rPr lang="en-ZA" sz="1300" dirty="0">
                  <a:solidFill>
                    <a:srgbClr val="000000"/>
                  </a:solidFill>
                  <a:latin typeface="Calibri" panose="020F0502020204030204" pitchFamily="34" charset="0"/>
                  <a:cs typeface="Calibri" panose="020F0502020204030204" pitchFamily="34" charset="0"/>
                </a:rPr>
                <a:t>Develop and implement </a:t>
              </a:r>
              <a:r>
                <a:rPr lang="en-ZA" sz="1300" dirty="0">
                  <a:solidFill>
                    <a:srgbClr val="000000"/>
                  </a:solidFill>
                  <a:highlight>
                    <a:srgbClr val="00FF00"/>
                  </a:highlight>
                  <a:latin typeface="Calibri" panose="020F0502020204030204" pitchFamily="34" charset="0"/>
                  <a:cs typeface="Calibri" panose="020F0502020204030204" pitchFamily="34" charset="0"/>
                </a:rPr>
                <a:t>SCM norms and standards</a:t>
              </a:r>
              <a:r>
                <a:rPr lang="en-ZA" sz="1300" dirty="0">
                  <a:solidFill>
                    <a:srgbClr val="000000"/>
                  </a:solidFill>
                  <a:latin typeface="Calibri" panose="020F0502020204030204" pitchFamily="34" charset="0"/>
                  <a:cs typeface="Calibri" panose="020F0502020204030204" pitchFamily="34" charset="0"/>
                </a:rPr>
                <a:t> for </a:t>
              </a:r>
              <a:r>
                <a:rPr lang="en-GB" sz="1300" dirty="0">
                  <a:solidFill>
                    <a:srgbClr val="000000"/>
                  </a:solidFill>
                  <a:latin typeface="Calibri" panose="020F0502020204030204" pitchFamily="34" charset="0"/>
                  <a:cs typeface="Calibri" panose="020F0502020204030204" pitchFamily="34" charset="0"/>
                </a:rPr>
                <a:t>all three spheres of Government</a:t>
              </a:r>
              <a:r>
                <a:rPr lang="en-ZA" sz="1300" dirty="0">
                  <a:solidFill>
                    <a:srgbClr val="000000"/>
                  </a:solidFill>
                  <a:latin typeface="Calibri" panose="020F0502020204030204" pitchFamily="34" charset="0"/>
                  <a:cs typeface="Calibri" panose="020F0502020204030204" pitchFamily="34" charset="0"/>
                </a:rPr>
                <a:t>, Public Entities and SOCs.</a:t>
              </a:r>
            </a:p>
            <a:p>
              <a:pPr marL="171450" indent="-171450" defTabSz="711200" eaLnBrk="0" fontAlgn="base" hangingPunct="0">
                <a:lnSpc>
                  <a:spcPct val="90000"/>
                </a:lnSpc>
                <a:spcBef>
                  <a:spcPct val="0"/>
                </a:spcBef>
                <a:spcAft>
                  <a:spcPct val="35000"/>
                </a:spcAft>
                <a:buFont typeface="Arial" panose="020B0604020202020204" pitchFamily="34" charset="0"/>
                <a:buChar char="•"/>
              </a:pPr>
              <a:r>
                <a:rPr lang="en-ZA" sz="1300" dirty="0">
                  <a:solidFill>
                    <a:srgbClr val="000000"/>
                  </a:solidFill>
                  <a:latin typeface="Calibri" panose="020F0502020204030204" pitchFamily="34" charset="0"/>
                  <a:cs typeface="Calibri" panose="020F0502020204030204" pitchFamily="34" charset="0"/>
                </a:rPr>
                <a:t>Provide </a:t>
              </a:r>
              <a:r>
                <a:rPr lang="en-ZA" sz="1300" dirty="0">
                  <a:solidFill>
                    <a:srgbClr val="000000"/>
                  </a:solidFill>
                  <a:highlight>
                    <a:srgbClr val="00FF00"/>
                  </a:highlight>
                  <a:latin typeface="Calibri" panose="020F0502020204030204" pitchFamily="34" charset="0"/>
                  <a:cs typeface="Calibri" panose="020F0502020204030204" pitchFamily="34" charset="0"/>
                </a:rPr>
                <a:t>support and advice</a:t>
              </a:r>
              <a:r>
                <a:rPr lang="en-ZA" sz="1300" dirty="0">
                  <a:solidFill>
                    <a:srgbClr val="000000"/>
                  </a:solidFill>
                  <a:latin typeface="Calibri" panose="020F0502020204030204" pitchFamily="34" charset="0"/>
                  <a:cs typeface="Calibri" panose="020F0502020204030204" pitchFamily="34" charset="0"/>
                </a:rPr>
                <a:t> on SCM Legislation and prescripts.</a:t>
              </a:r>
            </a:p>
            <a:p>
              <a:pPr marL="171450" indent="-171450" defTabSz="711200" eaLnBrk="0" fontAlgn="base" hangingPunct="0">
                <a:lnSpc>
                  <a:spcPct val="90000"/>
                </a:lnSpc>
                <a:spcBef>
                  <a:spcPct val="0"/>
                </a:spcBef>
                <a:spcAft>
                  <a:spcPct val="35000"/>
                </a:spcAft>
                <a:buFont typeface="Arial" panose="020B0604020202020204" pitchFamily="34" charset="0"/>
                <a:buChar char="•"/>
              </a:pPr>
              <a:r>
                <a:rPr lang="en-ZA" sz="1300" dirty="0">
                  <a:solidFill>
                    <a:srgbClr val="000000"/>
                  </a:solidFill>
                  <a:latin typeface="Calibri" panose="020F0502020204030204" pitchFamily="34" charset="0"/>
                  <a:cs typeface="Calibri" panose="020F0502020204030204" pitchFamily="34" charset="0"/>
                </a:rPr>
                <a:t>Develop and implement </a:t>
              </a:r>
              <a:r>
                <a:rPr lang="en-ZA" sz="1300" dirty="0">
                  <a:solidFill>
                    <a:srgbClr val="000000"/>
                  </a:solidFill>
                  <a:highlight>
                    <a:srgbClr val="00FF00"/>
                  </a:highlight>
                  <a:latin typeface="Calibri" panose="020F0502020204030204" pitchFamily="34" charset="0"/>
                  <a:cs typeface="Calibri" panose="020F0502020204030204" pitchFamily="34" charset="0"/>
                </a:rPr>
                <a:t>standard contracting frameworks</a:t>
              </a:r>
            </a:p>
            <a:p>
              <a:pPr defTabSz="711200" eaLnBrk="0" fontAlgn="base" hangingPunct="0">
                <a:lnSpc>
                  <a:spcPct val="90000"/>
                </a:lnSpc>
                <a:spcBef>
                  <a:spcPct val="0"/>
                </a:spcBef>
                <a:spcAft>
                  <a:spcPct val="35000"/>
                </a:spcAft>
              </a:pPr>
              <a:endParaRPr lang="en-ZA" sz="1300" dirty="0">
                <a:solidFill>
                  <a:srgbClr val="000000"/>
                </a:solidFill>
                <a:latin typeface="Calibri" panose="020F0502020204030204" pitchFamily="34" charset="0"/>
                <a:cs typeface="Calibri" panose="020F0502020204030204" pitchFamily="34" charset="0"/>
              </a:endParaRPr>
            </a:p>
            <a:p>
              <a:pPr defTabSz="711200" eaLnBrk="0" fontAlgn="base" hangingPunct="0">
                <a:lnSpc>
                  <a:spcPct val="90000"/>
                </a:lnSpc>
                <a:spcBef>
                  <a:spcPct val="0"/>
                </a:spcBef>
                <a:spcAft>
                  <a:spcPct val="35000"/>
                </a:spcAft>
              </a:pPr>
              <a:endParaRPr lang="en-ZA" sz="1300" b="1" dirty="0">
                <a:solidFill>
                  <a:srgbClr val="FFFFFF"/>
                </a:solidFill>
                <a:latin typeface="Calibri" panose="020F0502020204030204" pitchFamily="34" charset="0"/>
                <a:cs typeface="Calibri" panose="020F0502020204030204" pitchFamily="34" charset="0"/>
              </a:endParaRPr>
            </a:p>
          </p:txBody>
        </p:sp>
        <p:sp>
          <p:nvSpPr>
            <p:cNvPr id="16" name="Rectangle 15">
              <a:extLst>
                <a:ext uri="{FF2B5EF4-FFF2-40B4-BE49-F238E27FC236}">
                  <a16:creationId xmlns:a16="http://schemas.microsoft.com/office/drawing/2014/main" id="{A8873F28-884F-4D6A-9760-E0E079548502}"/>
                </a:ext>
              </a:extLst>
            </p:cNvPr>
            <p:cNvSpPr/>
            <p:nvPr/>
          </p:nvSpPr>
          <p:spPr>
            <a:xfrm>
              <a:off x="1644284" y="2916680"/>
              <a:ext cx="1403076" cy="3930910"/>
            </a:xfrm>
            <a:prstGeom prst="rect">
              <a:avLst/>
            </a:prstGeom>
            <a:ln/>
          </p:spPr>
          <p:style>
            <a:lnRef idx="1">
              <a:schemeClr val="accent3"/>
            </a:lnRef>
            <a:fillRef idx="2">
              <a:schemeClr val="accent3"/>
            </a:fillRef>
            <a:effectRef idx="1">
              <a:schemeClr val="accent3"/>
            </a:effectRef>
            <a:fontRef idx="minor">
              <a:schemeClr val="dk1"/>
            </a:fontRef>
          </p:style>
          <p:txBody>
            <a:bodyPr spcFirstLastPara="0" vert="horz" wrap="square" lIns="12700" tIns="12700" rIns="12700" bIns="12700" numCol="1" spcCol="1270" anchor="t" anchorCtr="0">
              <a:noAutofit/>
            </a:bodyPr>
            <a:lstStyle/>
            <a:p>
              <a:pPr marL="171450" indent="-171450" defTabSz="711200" eaLnBrk="0" fontAlgn="base" hangingPunct="0">
                <a:lnSpc>
                  <a:spcPct val="90000"/>
                </a:lnSpc>
                <a:spcBef>
                  <a:spcPct val="0"/>
                </a:spcBef>
                <a:spcAft>
                  <a:spcPct val="35000"/>
                </a:spcAft>
                <a:buFont typeface="Arial" panose="020B0604020202020204" pitchFamily="34" charset="0"/>
                <a:buChar char="•"/>
              </a:pPr>
              <a:r>
                <a:rPr lang="en-GB" sz="1300" dirty="0">
                  <a:solidFill>
                    <a:srgbClr val="000000"/>
                  </a:solidFill>
                  <a:latin typeface="Calibri" panose="020F0502020204030204" pitchFamily="34" charset="0"/>
                  <a:cs typeface="Calibri" panose="020F0502020204030204" pitchFamily="34" charset="0"/>
                </a:rPr>
                <a:t>Design, develop and implement the </a:t>
              </a:r>
              <a:r>
                <a:rPr lang="en-GB" sz="1300" dirty="0">
                  <a:solidFill>
                    <a:srgbClr val="000000"/>
                  </a:solidFill>
                  <a:highlight>
                    <a:srgbClr val="00FF00"/>
                  </a:highlight>
                  <a:latin typeface="Calibri" panose="020F0502020204030204" pitchFamily="34" charset="0"/>
                  <a:cs typeface="Calibri" panose="020F0502020204030204" pitchFamily="34" charset="0"/>
                </a:rPr>
                <a:t>SCM governance, monitoring, evaluation and compliance framework </a:t>
              </a:r>
              <a:r>
                <a:rPr lang="en-GB" sz="1300" dirty="0">
                  <a:solidFill>
                    <a:srgbClr val="000000"/>
                  </a:solidFill>
                  <a:latin typeface="Calibri" panose="020F0502020204030204" pitchFamily="34" charset="0"/>
                  <a:cs typeface="Calibri" panose="020F0502020204030204" pitchFamily="34" charset="0"/>
                </a:rPr>
                <a:t>for all three spheres of Government, Public Entities and SOCs.</a:t>
              </a:r>
            </a:p>
            <a:p>
              <a:pPr marL="171450" indent="-171450" defTabSz="711200" eaLnBrk="0" fontAlgn="base" hangingPunct="0">
                <a:lnSpc>
                  <a:spcPct val="90000"/>
                </a:lnSpc>
                <a:spcBef>
                  <a:spcPct val="0"/>
                </a:spcBef>
                <a:spcAft>
                  <a:spcPct val="35000"/>
                </a:spcAft>
                <a:buFont typeface="Arial" panose="020B0604020202020204" pitchFamily="34" charset="0"/>
                <a:buChar char="•"/>
              </a:pPr>
              <a:r>
                <a:rPr lang="en-GB" sz="1300" dirty="0">
                  <a:solidFill>
                    <a:srgbClr val="000000"/>
                  </a:solidFill>
                  <a:latin typeface="Calibri" panose="020F0502020204030204" pitchFamily="34" charset="0"/>
                  <a:cs typeface="Calibri" panose="020F0502020204030204" pitchFamily="34" charset="0"/>
                </a:rPr>
                <a:t>Administers  </a:t>
              </a:r>
              <a:r>
                <a:rPr lang="en-GB" sz="1300" dirty="0">
                  <a:solidFill>
                    <a:srgbClr val="000000"/>
                  </a:solidFill>
                  <a:highlight>
                    <a:srgbClr val="00FF00"/>
                  </a:highlight>
                  <a:latin typeface="Calibri" panose="020F0502020204030204" pitchFamily="34" charset="0"/>
                  <a:cs typeface="Calibri" panose="020F0502020204030204" pitchFamily="34" charset="0"/>
                </a:rPr>
                <a:t>Exemptions and Departures </a:t>
              </a:r>
              <a:r>
                <a:rPr lang="en-GB" sz="1300" dirty="0">
                  <a:solidFill>
                    <a:srgbClr val="000000"/>
                  </a:solidFill>
                  <a:latin typeface="Calibri" panose="020F0502020204030204" pitchFamily="34" charset="0"/>
                  <a:cs typeface="Calibri" panose="020F0502020204030204" pitchFamily="34" charset="0"/>
                </a:rPr>
                <a:t>from SCM Legislation</a:t>
              </a:r>
            </a:p>
            <a:p>
              <a:pPr marL="171450" indent="-171450" defTabSz="711200" eaLnBrk="0" fontAlgn="base" hangingPunct="0">
                <a:lnSpc>
                  <a:spcPct val="90000"/>
                </a:lnSpc>
                <a:spcBef>
                  <a:spcPct val="0"/>
                </a:spcBef>
                <a:spcAft>
                  <a:spcPct val="35000"/>
                </a:spcAft>
                <a:buFont typeface="Arial" panose="020B0604020202020204" pitchFamily="34" charset="0"/>
                <a:buChar char="•"/>
              </a:pPr>
              <a:r>
                <a:rPr lang="en-GB" sz="1300" dirty="0">
                  <a:solidFill>
                    <a:srgbClr val="000000"/>
                  </a:solidFill>
                  <a:latin typeface="Calibri" panose="020F0502020204030204" pitchFamily="34" charset="0"/>
                  <a:cs typeface="Calibri" panose="020F0502020204030204" pitchFamily="34" charset="0"/>
                </a:rPr>
                <a:t>Provides </a:t>
              </a:r>
              <a:r>
                <a:rPr lang="en-GB" sz="1300" dirty="0">
                  <a:solidFill>
                    <a:srgbClr val="000000"/>
                  </a:solidFill>
                  <a:highlight>
                    <a:srgbClr val="00FF00"/>
                  </a:highlight>
                  <a:latin typeface="Calibri" panose="020F0502020204030204" pitchFamily="34" charset="0"/>
                  <a:cs typeface="Calibri" panose="020F0502020204030204" pitchFamily="34" charset="0"/>
                </a:rPr>
                <a:t>advice</a:t>
              </a:r>
              <a:r>
                <a:rPr lang="en-GB" sz="1300" dirty="0">
                  <a:solidFill>
                    <a:srgbClr val="000000"/>
                  </a:solidFill>
                  <a:latin typeface="Calibri" panose="020F0502020204030204" pitchFamily="34" charset="0"/>
                  <a:cs typeface="Calibri" panose="020F0502020204030204" pitchFamily="34" charset="0"/>
                </a:rPr>
                <a:t> on deviations, variations and interpretation</a:t>
              </a:r>
              <a:endParaRPr lang="en-ZA" sz="1300" dirty="0">
                <a:solidFill>
                  <a:srgbClr val="000000"/>
                </a:solidFill>
                <a:latin typeface="Calibri" panose="020F0502020204030204" pitchFamily="34" charset="0"/>
                <a:cs typeface="Calibri" panose="020F0502020204030204" pitchFamily="34" charset="0"/>
              </a:endParaRPr>
            </a:p>
          </p:txBody>
        </p:sp>
        <p:sp>
          <p:nvSpPr>
            <p:cNvPr id="17" name="Rectangle 16">
              <a:extLst>
                <a:ext uri="{FF2B5EF4-FFF2-40B4-BE49-F238E27FC236}">
                  <a16:creationId xmlns:a16="http://schemas.microsoft.com/office/drawing/2014/main" id="{50BF4AC5-7BD3-44E1-BAC6-8FCF7580E331}"/>
                </a:ext>
              </a:extLst>
            </p:cNvPr>
            <p:cNvSpPr/>
            <p:nvPr/>
          </p:nvSpPr>
          <p:spPr>
            <a:xfrm>
              <a:off x="4664627" y="2927090"/>
              <a:ext cx="1403076" cy="3930910"/>
            </a:xfrm>
            <a:prstGeom prst="rect">
              <a:avLst/>
            </a:prstGeom>
            <a:ln/>
          </p:spPr>
          <p:style>
            <a:lnRef idx="1">
              <a:schemeClr val="accent3"/>
            </a:lnRef>
            <a:fillRef idx="2">
              <a:schemeClr val="accent3"/>
            </a:fillRef>
            <a:effectRef idx="1">
              <a:schemeClr val="accent3"/>
            </a:effectRef>
            <a:fontRef idx="minor">
              <a:schemeClr val="dk1"/>
            </a:fontRef>
          </p:style>
          <p:txBody>
            <a:bodyPr spcFirstLastPara="0" vert="horz" wrap="square" lIns="10160" tIns="10160" rIns="10160" bIns="10160" numCol="1" spcCol="1270" anchor="t" anchorCtr="0">
              <a:noAutofit/>
            </a:bodyPr>
            <a:lstStyle/>
            <a:p>
              <a:pPr marL="171450" indent="-171450" defTabSz="711200" eaLnBrk="0" fontAlgn="base" hangingPunct="0">
                <a:lnSpc>
                  <a:spcPct val="90000"/>
                </a:lnSpc>
                <a:spcBef>
                  <a:spcPct val="0"/>
                </a:spcBef>
                <a:spcAft>
                  <a:spcPct val="35000"/>
                </a:spcAft>
                <a:buFont typeface="Arial" panose="020B0604020202020204" pitchFamily="34" charset="0"/>
                <a:buChar char="•"/>
              </a:pPr>
              <a:r>
                <a:rPr lang="en-GB" sz="1300" dirty="0">
                  <a:solidFill>
                    <a:srgbClr val="000000"/>
                  </a:solidFill>
                  <a:latin typeface="Calibri" panose="020F0502020204030204" pitchFamily="34" charset="0"/>
                  <a:cs typeface="Calibri" panose="020F0502020204030204" pitchFamily="34" charset="0"/>
                </a:rPr>
                <a:t>To manage the development and provision of </a:t>
              </a:r>
              <a:r>
                <a:rPr lang="en-GB" sz="1300" dirty="0">
                  <a:solidFill>
                    <a:srgbClr val="000000"/>
                  </a:solidFill>
                  <a:highlight>
                    <a:srgbClr val="00FF00"/>
                  </a:highlight>
                  <a:latin typeface="Calibri" panose="020F0502020204030204" pitchFamily="34" charset="0"/>
                  <a:cs typeface="Calibri" panose="020F0502020204030204" pitchFamily="34" charset="0"/>
                </a:rPr>
                <a:t>strategic procurement services </a:t>
              </a:r>
              <a:r>
                <a:rPr lang="en-GB" sz="1300" dirty="0">
                  <a:solidFill>
                    <a:srgbClr val="000000"/>
                  </a:solidFill>
                  <a:latin typeface="Calibri" panose="020F0502020204030204" pitchFamily="34" charset="0"/>
                  <a:cs typeface="Calibri" panose="020F0502020204030204" pitchFamily="34" charset="0"/>
                </a:rPr>
                <a:t>in all three spheres of government.</a:t>
              </a:r>
            </a:p>
            <a:p>
              <a:pPr marL="171450" indent="-171450" defTabSz="711200" eaLnBrk="0" fontAlgn="base" hangingPunct="0">
                <a:lnSpc>
                  <a:spcPct val="90000"/>
                </a:lnSpc>
                <a:spcBef>
                  <a:spcPct val="0"/>
                </a:spcBef>
                <a:spcAft>
                  <a:spcPct val="35000"/>
                </a:spcAft>
                <a:buFont typeface="Arial" panose="020B0604020202020204" pitchFamily="34" charset="0"/>
                <a:buChar char="•"/>
              </a:pPr>
              <a:r>
                <a:rPr lang="en-GB" sz="1300" dirty="0">
                  <a:solidFill>
                    <a:srgbClr val="000000"/>
                  </a:solidFill>
                  <a:latin typeface="Calibri" panose="020F0502020204030204" pitchFamily="34" charset="0"/>
                  <a:cs typeface="Calibri" panose="020F0502020204030204" pitchFamily="34" charset="0"/>
                </a:rPr>
                <a:t>Develop specific sourcing strategies for specific commodities for client departments</a:t>
              </a:r>
            </a:p>
            <a:p>
              <a:pPr marL="171450" indent="-171450" defTabSz="711200" eaLnBrk="0" fontAlgn="base" hangingPunct="0">
                <a:lnSpc>
                  <a:spcPct val="90000"/>
                </a:lnSpc>
                <a:spcBef>
                  <a:spcPct val="0"/>
                </a:spcBef>
                <a:spcAft>
                  <a:spcPct val="35000"/>
                </a:spcAft>
                <a:buFont typeface="Arial" panose="020B0604020202020204" pitchFamily="34" charset="0"/>
                <a:buChar char="•"/>
              </a:pPr>
              <a:r>
                <a:rPr lang="en-GB" sz="1300" dirty="0">
                  <a:solidFill>
                    <a:srgbClr val="000000"/>
                  </a:solidFill>
                  <a:latin typeface="Calibri" panose="020F0502020204030204" pitchFamily="34" charset="0"/>
                  <a:cs typeface="Calibri" panose="020F0502020204030204" pitchFamily="34" charset="0"/>
                </a:rPr>
                <a:t>Develop standard technical item specifications, TORs and SCC for client departments</a:t>
              </a:r>
            </a:p>
            <a:p>
              <a:pPr defTabSz="711200" eaLnBrk="0" fontAlgn="base" hangingPunct="0">
                <a:lnSpc>
                  <a:spcPct val="90000"/>
                </a:lnSpc>
                <a:spcBef>
                  <a:spcPct val="0"/>
                </a:spcBef>
                <a:spcAft>
                  <a:spcPct val="35000"/>
                </a:spcAft>
              </a:pPr>
              <a:endParaRPr lang="en-ZA" sz="1300" b="1" dirty="0">
                <a:solidFill>
                  <a:srgbClr val="FFFFFF"/>
                </a:solidFill>
                <a:latin typeface="Calibri" panose="020F0502020204030204" pitchFamily="34" charset="0"/>
                <a:cs typeface="Calibri" panose="020F0502020204030204" pitchFamily="34" charset="0"/>
              </a:endParaRPr>
            </a:p>
          </p:txBody>
        </p:sp>
        <p:sp>
          <p:nvSpPr>
            <p:cNvPr id="18" name="Rectangle 17">
              <a:extLst>
                <a:ext uri="{FF2B5EF4-FFF2-40B4-BE49-F238E27FC236}">
                  <a16:creationId xmlns:a16="http://schemas.microsoft.com/office/drawing/2014/main" id="{6D006750-AF98-4650-9838-6F6E96A9CA7C}"/>
                </a:ext>
              </a:extLst>
            </p:cNvPr>
            <p:cNvSpPr/>
            <p:nvPr/>
          </p:nvSpPr>
          <p:spPr>
            <a:xfrm>
              <a:off x="3156453" y="2922188"/>
              <a:ext cx="1403076" cy="3930910"/>
            </a:xfrm>
            <a:prstGeom prst="rect">
              <a:avLst/>
            </a:prstGeom>
            <a:ln/>
          </p:spPr>
          <p:style>
            <a:lnRef idx="1">
              <a:schemeClr val="accent3"/>
            </a:lnRef>
            <a:fillRef idx="2">
              <a:schemeClr val="accent3"/>
            </a:fillRef>
            <a:effectRef idx="1">
              <a:schemeClr val="accent3"/>
            </a:effectRef>
            <a:fontRef idx="minor">
              <a:schemeClr val="dk1"/>
            </a:fontRef>
          </p:style>
          <p:txBody>
            <a:bodyPr spcFirstLastPara="0" vert="horz" wrap="square" lIns="10160" tIns="10160" rIns="10160" bIns="10160" numCol="1" spcCol="1270" anchor="t" anchorCtr="0">
              <a:noAutofit/>
            </a:bodyPr>
            <a:lstStyle/>
            <a:p>
              <a:pPr marL="171450" indent="-171450" defTabSz="711200" eaLnBrk="0" fontAlgn="base" hangingPunct="0">
                <a:lnSpc>
                  <a:spcPct val="90000"/>
                </a:lnSpc>
                <a:spcBef>
                  <a:spcPct val="0"/>
                </a:spcBef>
                <a:spcAft>
                  <a:spcPct val="35000"/>
                </a:spcAft>
                <a:buFont typeface="Arial" panose="020B0604020202020204" pitchFamily="34" charset="0"/>
                <a:buChar char="•"/>
              </a:pPr>
              <a:r>
                <a:rPr lang="en-GB" sz="1300" dirty="0">
                  <a:solidFill>
                    <a:srgbClr val="000000"/>
                  </a:solidFill>
                  <a:latin typeface="Calibri" panose="020F0502020204030204" pitchFamily="34" charset="0"/>
                  <a:cs typeface="Calibri" panose="020F0502020204030204" pitchFamily="34" charset="0"/>
                </a:rPr>
                <a:t>To modernise the state </a:t>
              </a:r>
              <a:r>
                <a:rPr lang="en-GB" sz="1300" dirty="0">
                  <a:solidFill>
                    <a:srgbClr val="000000"/>
                  </a:solidFill>
                  <a:highlight>
                    <a:srgbClr val="00FF00"/>
                  </a:highlight>
                  <a:latin typeface="Calibri" panose="020F0502020204030204" pitchFamily="34" charset="0"/>
                  <a:cs typeface="Calibri" panose="020F0502020204030204" pitchFamily="34" charset="0"/>
                </a:rPr>
                <a:t>supply chain management system</a:t>
              </a:r>
              <a:r>
                <a:rPr lang="en-GB" sz="1300" dirty="0">
                  <a:solidFill>
                    <a:srgbClr val="000000"/>
                  </a:solidFill>
                  <a:latin typeface="Calibri" panose="020F0502020204030204" pitchFamily="34" charset="0"/>
                  <a:cs typeface="Calibri" panose="020F0502020204030204" pitchFamily="34" charset="0"/>
                </a:rPr>
                <a:t>.</a:t>
              </a:r>
            </a:p>
            <a:p>
              <a:pPr marL="171450" indent="-171450" defTabSz="711200" eaLnBrk="0" fontAlgn="base" hangingPunct="0">
                <a:lnSpc>
                  <a:spcPct val="90000"/>
                </a:lnSpc>
                <a:spcBef>
                  <a:spcPct val="0"/>
                </a:spcBef>
                <a:spcAft>
                  <a:spcPct val="35000"/>
                </a:spcAft>
                <a:buFont typeface="Arial" panose="020B0604020202020204" pitchFamily="34" charset="0"/>
                <a:buChar char="•"/>
              </a:pPr>
              <a:r>
                <a:rPr lang="en-ZA" sz="1300" dirty="0">
                  <a:solidFill>
                    <a:srgbClr val="000000"/>
                  </a:solidFill>
                  <a:latin typeface="Calibri" panose="020F0502020204030204" pitchFamily="34" charset="0"/>
                  <a:cs typeface="Calibri" panose="020F0502020204030204" pitchFamily="34" charset="0"/>
                </a:rPr>
                <a:t>CSD</a:t>
              </a:r>
            </a:p>
            <a:p>
              <a:pPr marL="171450" indent="-171450" defTabSz="711200" eaLnBrk="0" fontAlgn="base" hangingPunct="0">
                <a:lnSpc>
                  <a:spcPct val="90000"/>
                </a:lnSpc>
                <a:spcBef>
                  <a:spcPct val="0"/>
                </a:spcBef>
                <a:spcAft>
                  <a:spcPct val="35000"/>
                </a:spcAft>
                <a:buFont typeface="Arial" panose="020B0604020202020204" pitchFamily="34" charset="0"/>
                <a:buChar char="•"/>
              </a:pPr>
              <a:r>
                <a:rPr lang="en-ZA" sz="1300" dirty="0">
                  <a:solidFill>
                    <a:srgbClr val="000000"/>
                  </a:solidFill>
                  <a:latin typeface="Calibri" panose="020F0502020204030204" pitchFamily="34" charset="0"/>
                  <a:cs typeface="Calibri" panose="020F0502020204030204" pitchFamily="34" charset="0"/>
                </a:rPr>
                <a:t>E-tender portal</a:t>
              </a:r>
            </a:p>
            <a:p>
              <a:pPr marL="171450" indent="-171450" defTabSz="711200" eaLnBrk="0" fontAlgn="base" hangingPunct="0">
                <a:lnSpc>
                  <a:spcPct val="90000"/>
                </a:lnSpc>
                <a:spcBef>
                  <a:spcPct val="0"/>
                </a:spcBef>
                <a:spcAft>
                  <a:spcPct val="35000"/>
                </a:spcAft>
                <a:buFont typeface="Arial" panose="020B0604020202020204" pitchFamily="34" charset="0"/>
                <a:buChar char="•"/>
              </a:pPr>
              <a:r>
                <a:rPr lang="en-ZA" sz="1300" dirty="0">
                  <a:solidFill>
                    <a:srgbClr val="000000"/>
                  </a:solidFill>
                  <a:latin typeface="Calibri" panose="020F0502020204030204" pitchFamily="34" charset="0"/>
                  <a:cs typeface="Calibri" panose="020F0502020204030204" pitchFamily="34" charset="0"/>
                </a:rPr>
                <a:t>Data analysis and reporting (BI)</a:t>
              </a:r>
            </a:p>
            <a:p>
              <a:pPr marL="171450" indent="-171450" defTabSz="711200" eaLnBrk="0" fontAlgn="base" hangingPunct="0">
                <a:lnSpc>
                  <a:spcPct val="90000"/>
                </a:lnSpc>
                <a:spcBef>
                  <a:spcPct val="0"/>
                </a:spcBef>
                <a:spcAft>
                  <a:spcPct val="35000"/>
                </a:spcAft>
                <a:buFont typeface="Arial" panose="020B0604020202020204" pitchFamily="34" charset="0"/>
                <a:buChar char="•"/>
              </a:pPr>
              <a:r>
                <a:rPr lang="en-ZA" sz="1300" dirty="0">
                  <a:solidFill>
                    <a:srgbClr val="000000"/>
                  </a:solidFill>
                  <a:latin typeface="Calibri" panose="020F0502020204030204" pitchFamily="34" charset="0"/>
                  <a:cs typeface="Calibri" panose="020F0502020204030204" pitchFamily="34" charset="0"/>
                </a:rPr>
                <a:t>E-tendering</a:t>
              </a:r>
            </a:p>
            <a:p>
              <a:pPr defTabSz="711200" eaLnBrk="0" fontAlgn="base" hangingPunct="0">
                <a:lnSpc>
                  <a:spcPct val="90000"/>
                </a:lnSpc>
                <a:spcBef>
                  <a:spcPct val="0"/>
                </a:spcBef>
                <a:spcAft>
                  <a:spcPct val="35000"/>
                </a:spcAft>
              </a:pPr>
              <a:endParaRPr lang="en-ZA" sz="1300" dirty="0">
                <a:solidFill>
                  <a:srgbClr val="000000"/>
                </a:solidFill>
                <a:latin typeface="Calibri" panose="020F0502020204030204" pitchFamily="34" charset="0"/>
                <a:cs typeface="Calibri" panose="020F0502020204030204" pitchFamily="34" charset="0"/>
              </a:endParaRPr>
            </a:p>
            <a:p>
              <a:pPr defTabSz="711200" eaLnBrk="0" fontAlgn="base" hangingPunct="0">
                <a:lnSpc>
                  <a:spcPct val="90000"/>
                </a:lnSpc>
                <a:spcBef>
                  <a:spcPct val="0"/>
                </a:spcBef>
                <a:spcAft>
                  <a:spcPct val="35000"/>
                </a:spcAft>
              </a:pPr>
              <a:endParaRPr lang="en-ZA" sz="1300" dirty="0">
                <a:solidFill>
                  <a:srgbClr val="000000"/>
                </a:solidFill>
                <a:latin typeface="Calibri" panose="020F0502020204030204"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A55A450F-6B96-4CC2-907C-A317FAC7CFF3}"/>
                </a:ext>
              </a:extLst>
            </p:cNvPr>
            <p:cNvSpPr/>
            <p:nvPr/>
          </p:nvSpPr>
          <p:spPr>
            <a:xfrm>
              <a:off x="6160170" y="2931519"/>
              <a:ext cx="1403076" cy="3930910"/>
            </a:xfrm>
            <a:prstGeom prst="rect">
              <a:avLst/>
            </a:prstGeom>
            <a:ln/>
          </p:spPr>
          <p:style>
            <a:lnRef idx="1">
              <a:schemeClr val="accent3"/>
            </a:lnRef>
            <a:fillRef idx="2">
              <a:schemeClr val="accent3"/>
            </a:fillRef>
            <a:effectRef idx="1">
              <a:schemeClr val="accent3"/>
            </a:effectRef>
            <a:fontRef idx="minor">
              <a:schemeClr val="dk1"/>
            </a:fontRef>
          </p:style>
          <p:txBody>
            <a:bodyPr spcFirstLastPara="0" vert="horz" wrap="square" lIns="10160" tIns="10160" rIns="10160" bIns="10160" numCol="1" spcCol="1270" anchor="t" anchorCtr="0">
              <a:noAutofit/>
            </a:bodyPr>
            <a:lstStyle/>
            <a:p>
              <a:pPr marL="171450" indent="-171450" defTabSz="711200" eaLnBrk="0" fontAlgn="base" hangingPunct="0">
                <a:lnSpc>
                  <a:spcPct val="90000"/>
                </a:lnSpc>
                <a:spcBef>
                  <a:spcPct val="0"/>
                </a:spcBef>
                <a:spcAft>
                  <a:spcPct val="35000"/>
                </a:spcAft>
                <a:buFont typeface="Arial" panose="020B0604020202020204" pitchFamily="34" charset="0"/>
                <a:buChar char="•"/>
              </a:pPr>
              <a:r>
                <a:rPr lang="en-GB" sz="1300" dirty="0">
                  <a:solidFill>
                    <a:srgbClr val="000000"/>
                  </a:solidFill>
                  <a:latin typeface="Calibri" panose="020F0502020204030204" pitchFamily="34" charset="0"/>
                  <a:cs typeface="Calibri" panose="020F0502020204030204" pitchFamily="34" charset="0"/>
                </a:rPr>
                <a:t>Facilitate and manage </a:t>
              </a:r>
              <a:r>
                <a:rPr lang="en-GB" sz="1300" dirty="0">
                  <a:solidFill>
                    <a:srgbClr val="000000"/>
                  </a:solidFill>
                  <a:highlight>
                    <a:srgbClr val="00FFFF"/>
                  </a:highlight>
                  <a:latin typeface="Calibri" panose="020F0502020204030204" pitchFamily="34" charset="0"/>
                  <a:cs typeface="Calibri" panose="020F0502020204030204" pitchFamily="34" charset="0"/>
                </a:rPr>
                <a:t>Transversal Contracts </a:t>
              </a:r>
              <a:r>
                <a:rPr lang="en-GB" sz="1300" dirty="0">
                  <a:solidFill>
                    <a:srgbClr val="000000"/>
                  </a:solidFill>
                  <a:latin typeface="Calibri" panose="020F0502020204030204" pitchFamily="34" charset="0"/>
                  <a:cs typeface="Calibri" panose="020F0502020204030204" pitchFamily="34" charset="0"/>
                </a:rPr>
                <a:t>on behalf of the State</a:t>
              </a:r>
            </a:p>
            <a:p>
              <a:pPr marL="171450" indent="-171450" defTabSz="711200" eaLnBrk="0" fontAlgn="base" hangingPunct="0">
                <a:lnSpc>
                  <a:spcPct val="90000"/>
                </a:lnSpc>
                <a:spcBef>
                  <a:spcPct val="0"/>
                </a:spcBef>
                <a:spcAft>
                  <a:spcPct val="35000"/>
                </a:spcAft>
                <a:buFont typeface="Arial" panose="020B0604020202020204" pitchFamily="34" charset="0"/>
                <a:buChar char="•"/>
              </a:pPr>
              <a:r>
                <a:rPr lang="en-GB" sz="1300" dirty="0">
                  <a:solidFill>
                    <a:srgbClr val="000000"/>
                  </a:solidFill>
                  <a:latin typeface="Calibri" panose="020F0502020204030204" pitchFamily="34" charset="0"/>
                  <a:cs typeface="Calibri" panose="020F0502020204030204" pitchFamily="34" charset="0"/>
                </a:rPr>
                <a:t>Identify commodities for </a:t>
              </a:r>
              <a:r>
                <a:rPr lang="en-GB" sz="1300" dirty="0">
                  <a:solidFill>
                    <a:srgbClr val="000000"/>
                  </a:solidFill>
                  <a:highlight>
                    <a:srgbClr val="00FFFF"/>
                  </a:highlight>
                  <a:latin typeface="Calibri" panose="020F0502020204030204" pitchFamily="34" charset="0"/>
                  <a:cs typeface="Calibri" panose="020F0502020204030204" pitchFamily="34" charset="0"/>
                </a:rPr>
                <a:t>central facilitation</a:t>
              </a:r>
            </a:p>
            <a:p>
              <a:pPr marL="171450" indent="-171450" defTabSz="711200" eaLnBrk="0" fontAlgn="base" hangingPunct="0">
                <a:lnSpc>
                  <a:spcPct val="90000"/>
                </a:lnSpc>
                <a:spcBef>
                  <a:spcPct val="0"/>
                </a:spcBef>
                <a:spcAft>
                  <a:spcPct val="35000"/>
                </a:spcAft>
                <a:buFont typeface="Arial" panose="020B0604020202020204" pitchFamily="34" charset="0"/>
                <a:buChar char="•"/>
              </a:pPr>
              <a:r>
                <a:rPr lang="en-GB" sz="1300" dirty="0">
                  <a:solidFill>
                    <a:srgbClr val="000000"/>
                  </a:solidFill>
                  <a:latin typeface="Calibri" panose="020F0502020204030204" pitchFamily="34" charset="0"/>
                  <a:cs typeface="Calibri" panose="020F0502020204030204" pitchFamily="34" charset="0"/>
                </a:rPr>
                <a:t>Negotiate bulk procurement prices</a:t>
              </a:r>
            </a:p>
            <a:p>
              <a:pPr marL="171450" indent="-171450" defTabSz="711200" eaLnBrk="0" fontAlgn="base" hangingPunct="0">
                <a:lnSpc>
                  <a:spcPct val="90000"/>
                </a:lnSpc>
                <a:spcBef>
                  <a:spcPct val="0"/>
                </a:spcBef>
                <a:spcAft>
                  <a:spcPct val="35000"/>
                </a:spcAft>
                <a:buFont typeface="Arial" panose="020B0604020202020204" pitchFamily="34" charset="0"/>
                <a:buChar char="•"/>
              </a:pPr>
              <a:r>
                <a:rPr lang="en-GB" sz="1300" dirty="0">
                  <a:solidFill>
                    <a:srgbClr val="000000"/>
                  </a:solidFill>
                  <a:latin typeface="Calibri" panose="020F0502020204030204" pitchFamily="34" charset="0"/>
                  <a:cs typeface="Calibri" panose="020F0502020204030204" pitchFamily="34" charset="0"/>
                </a:rPr>
                <a:t>Leverage economies of scale</a:t>
              </a:r>
            </a:p>
            <a:p>
              <a:pPr marL="171450" indent="-171450" defTabSz="711200" eaLnBrk="0" fontAlgn="base" hangingPunct="0">
                <a:lnSpc>
                  <a:spcPct val="90000"/>
                </a:lnSpc>
                <a:spcBef>
                  <a:spcPct val="0"/>
                </a:spcBef>
                <a:spcAft>
                  <a:spcPct val="35000"/>
                </a:spcAft>
                <a:buFont typeface="Arial" panose="020B0604020202020204" pitchFamily="34" charset="0"/>
                <a:buChar char="•"/>
              </a:pPr>
              <a:r>
                <a:rPr lang="en-GB" sz="1300" dirty="0">
                  <a:solidFill>
                    <a:srgbClr val="000000"/>
                  </a:solidFill>
                  <a:latin typeface="Calibri" panose="020F0502020204030204" pitchFamily="34" charset="0"/>
                  <a:cs typeface="Calibri" panose="020F0502020204030204" pitchFamily="34" charset="0"/>
                </a:rPr>
                <a:t>Supplier management</a:t>
              </a:r>
              <a:endParaRPr lang="en-ZA" sz="1300" dirty="0">
                <a:solidFill>
                  <a:srgbClr val="000000"/>
                </a:solidFill>
                <a:latin typeface="Calibri" panose="020F0502020204030204" pitchFamily="34" charset="0"/>
                <a:cs typeface="Calibri" panose="020F0502020204030204" pitchFamily="34" charset="0"/>
              </a:endParaRPr>
            </a:p>
          </p:txBody>
        </p:sp>
        <p:grpSp>
          <p:nvGrpSpPr>
            <p:cNvPr id="11" name="Group 10">
              <a:extLst>
                <a:ext uri="{FF2B5EF4-FFF2-40B4-BE49-F238E27FC236}">
                  <a16:creationId xmlns:a16="http://schemas.microsoft.com/office/drawing/2014/main" id="{E7293B8D-EAB7-4F38-B427-684C79F95DBC}"/>
                </a:ext>
              </a:extLst>
            </p:cNvPr>
            <p:cNvGrpSpPr/>
            <p:nvPr/>
          </p:nvGrpSpPr>
          <p:grpSpPr>
            <a:xfrm>
              <a:off x="6448202" y="986630"/>
              <a:ext cx="1443542" cy="661394"/>
              <a:chOff x="5637101" y="734486"/>
              <a:chExt cx="1516108" cy="661394"/>
            </a:xfrm>
            <a:solidFill>
              <a:srgbClr val="C00000"/>
            </a:solidFill>
            <a:scene3d>
              <a:camera prst="orthographicFront">
                <a:rot lat="0" lon="0" rev="0"/>
              </a:camera>
              <a:lightRig rig="glow" dir="t">
                <a:rot lat="0" lon="0" rev="4800000"/>
              </a:lightRig>
            </a:scene3d>
          </p:grpSpPr>
          <p:sp>
            <p:nvSpPr>
              <p:cNvPr id="27" name="Rectangle 26">
                <a:extLst>
                  <a:ext uri="{FF2B5EF4-FFF2-40B4-BE49-F238E27FC236}">
                    <a16:creationId xmlns:a16="http://schemas.microsoft.com/office/drawing/2014/main" id="{C3CD1988-DA00-43B4-ABA3-0613D9E2D7AF}"/>
                  </a:ext>
                </a:extLst>
              </p:cNvPr>
              <p:cNvSpPr/>
              <p:nvPr/>
            </p:nvSpPr>
            <p:spPr>
              <a:xfrm>
                <a:off x="5637101" y="734486"/>
                <a:ext cx="1516107" cy="661394"/>
              </a:xfrm>
              <a:prstGeom prst="rect">
                <a:avLst/>
              </a:prstGeom>
              <a:grpFill/>
              <a:ln>
                <a:noFill/>
              </a:ln>
              <a:effectLst>
                <a:outerShdw blurRad="190500" dist="228600" dir="2700000" algn="ctr">
                  <a:srgbClr val="000000">
                    <a:alpha val="30000"/>
                  </a:srgbClr>
                </a:outerShdw>
              </a:effectLst>
              <a:scene3d>
                <a:camera prst="orthographicFront">
                  <a:rot lat="0" lon="0" rev="0"/>
                </a:camera>
                <a:lightRig rig="threePt" dir="t">
                  <a:rot lat="0" lon="0" rev="1200000"/>
                </a:lightRig>
              </a:scene3d>
              <a:sp3d prstMaterial="matte">
                <a:bevelT w="127000" h="63500"/>
              </a:sp3d>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8" name="Rectangle 27">
                <a:extLst>
                  <a:ext uri="{FF2B5EF4-FFF2-40B4-BE49-F238E27FC236}">
                    <a16:creationId xmlns:a16="http://schemas.microsoft.com/office/drawing/2014/main" id="{CA64D4CD-7176-4336-8EC0-6071B26410C7}"/>
                  </a:ext>
                </a:extLst>
              </p:cNvPr>
              <p:cNvSpPr/>
              <p:nvPr/>
            </p:nvSpPr>
            <p:spPr>
              <a:xfrm>
                <a:off x="5637102" y="734486"/>
                <a:ext cx="1516107" cy="661394"/>
              </a:xfrm>
              <a:prstGeom prst="rect">
                <a:avLst/>
              </a:prstGeom>
              <a:grpFill/>
              <a:ln>
                <a:noFill/>
              </a:ln>
              <a:effectLst>
                <a:outerShdw blurRad="190500" dist="228600" dir="2700000" algn="ctr">
                  <a:srgbClr val="000000">
                    <a:alpha val="30000"/>
                  </a:srgbClr>
                </a:outerShdw>
              </a:effectLst>
              <a:sp3d prstMaterial="matte">
                <a:bevelT w="127000" h="63500"/>
              </a:sp3d>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defTabSz="711200" eaLnBrk="0" fontAlgn="base" hangingPunct="0">
                  <a:lnSpc>
                    <a:spcPct val="90000"/>
                  </a:lnSpc>
                  <a:spcBef>
                    <a:spcPct val="0"/>
                  </a:spcBef>
                  <a:spcAft>
                    <a:spcPct val="35000"/>
                  </a:spcAft>
                </a:pPr>
                <a:r>
                  <a:rPr lang="en-ZA" sz="1400" b="1" dirty="0">
                    <a:solidFill>
                      <a:srgbClr val="FFFFFF"/>
                    </a:solidFill>
                    <a:latin typeface="Calibri" panose="020F0502020204030204" pitchFamily="34" charset="0"/>
                    <a:cs typeface="Calibri" panose="020F0502020204030204" pitchFamily="34" charset="0"/>
                  </a:rPr>
                  <a:t>Divisional Support</a:t>
                </a:r>
              </a:p>
            </p:txBody>
          </p:sp>
        </p:grpSp>
        <p:sp>
          <p:nvSpPr>
            <p:cNvPr id="23" name="Rectangle 22">
              <a:extLst>
                <a:ext uri="{FF2B5EF4-FFF2-40B4-BE49-F238E27FC236}">
                  <a16:creationId xmlns:a16="http://schemas.microsoft.com/office/drawing/2014/main" id="{6F26226D-8443-4FAC-BBBD-9E5CB1E6368D}"/>
                </a:ext>
              </a:extLst>
            </p:cNvPr>
            <p:cNvSpPr/>
            <p:nvPr/>
          </p:nvSpPr>
          <p:spPr>
            <a:xfrm>
              <a:off x="382064" y="649828"/>
              <a:ext cx="3697720" cy="1021641"/>
            </a:xfrm>
            <a:prstGeom prst="rect">
              <a:avLst/>
            </a:prstGeom>
            <a:ln/>
          </p:spPr>
          <p:style>
            <a:lnRef idx="1">
              <a:schemeClr val="accent3"/>
            </a:lnRef>
            <a:fillRef idx="2">
              <a:schemeClr val="accent3"/>
            </a:fillRef>
            <a:effectRef idx="1">
              <a:schemeClr val="accent3"/>
            </a:effectRef>
            <a:fontRef idx="minor">
              <a:schemeClr val="dk1"/>
            </a:fontRef>
          </p:style>
          <p:txBody>
            <a:bodyPr spcFirstLastPara="0" vert="horz" wrap="square" lIns="10160" tIns="10160" rIns="10160" bIns="10160" numCol="1" spcCol="1270" anchor="t" anchorCtr="0">
              <a:noAutofit/>
            </a:bodyPr>
            <a:lstStyle/>
            <a:p>
              <a:pPr defTabSz="711200" eaLnBrk="0" fontAlgn="base" hangingPunct="0">
                <a:lnSpc>
                  <a:spcPct val="90000"/>
                </a:lnSpc>
                <a:spcBef>
                  <a:spcPct val="0"/>
                </a:spcBef>
                <a:spcAft>
                  <a:spcPct val="35000"/>
                </a:spcAft>
              </a:pPr>
              <a:r>
                <a:rPr lang="en-ZA" sz="1200" dirty="0">
                  <a:solidFill>
                    <a:srgbClr val="000000"/>
                  </a:solidFill>
                  <a:latin typeface="Calibri" panose="020F0502020204030204" pitchFamily="34" charset="0"/>
                  <a:cs typeface="Calibri" panose="020F0502020204030204" pitchFamily="34" charset="0"/>
                </a:rPr>
                <a:t>The OCPO is set up as a distinctive Division within the National Treasury headed by the Chief Procurement Officer (CPO).  The functional structure is organised into six units, each headed by a Chief Director.</a:t>
              </a:r>
              <a:endParaRPr lang="en-ZA" sz="1200" b="1" dirty="0">
                <a:solidFill>
                  <a:srgbClr val="FFFFFF"/>
                </a:solidFill>
                <a:latin typeface="Calibri" panose="020F0502020204030204" pitchFamily="34" charset="0"/>
                <a:cs typeface="Calibri" panose="020F0502020204030204" pitchFamily="34" charset="0"/>
              </a:endParaRPr>
            </a:p>
          </p:txBody>
        </p:sp>
        <p:sp>
          <p:nvSpPr>
            <p:cNvPr id="24" name="Rectangle 23">
              <a:extLst>
                <a:ext uri="{FF2B5EF4-FFF2-40B4-BE49-F238E27FC236}">
                  <a16:creationId xmlns:a16="http://schemas.microsoft.com/office/drawing/2014/main" id="{E3F02378-701E-417F-9E1C-F91937A123C4}"/>
                </a:ext>
              </a:extLst>
            </p:cNvPr>
            <p:cNvSpPr/>
            <p:nvPr/>
          </p:nvSpPr>
          <p:spPr>
            <a:xfrm>
              <a:off x="7633580" y="1977732"/>
              <a:ext cx="1403076" cy="925696"/>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defTabSz="711200" eaLnBrk="0" fontAlgn="base" hangingPunct="0">
                <a:lnSpc>
                  <a:spcPct val="90000"/>
                </a:lnSpc>
                <a:spcBef>
                  <a:spcPct val="0"/>
                </a:spcBef>
                <a:spcAft>
                  <a:spcPct val="35000"/>
                </a:spcAft>
              </a:pPr>
              <a:r>
                <a:rPr lang="en-ZA" sz="1400" b="1" dirty="0">
                  <a:solidFill>
                    <a:srgbClr val="FFFFFF"/>
                  </a:solidFill>
                  <a:latin typeface="Calibri" panose="020F0502020204030204" pitchFamily="34" charset="0"/>
                  <a:cs typeface="Calibri" panose="020F0502020204030204" pitchFamily="34" charset="0"/>
                </a:rPr>
                <a:t>SCM Stakeholder &amp; Client Management</a:t>
              </a:r>
            </a:p>
          </p:txBody>
        </p:sp>
        <p:sp>
          <p:nvSpPr>
            <p:cNvPr id="25" name="Rectangle 24">
              <a:extLst>
                <a:ext uri="{FF2B5EF4-FFF2-40B4-BE49-F238E27FC236}">
                  <a16:creationId xmlns:a16="http://schemas.microsoft.com/office/drawing/2014/main" id="{CC4E99C4-7A0A-42FA-8829-DD6478D3B948}"/>
                </a:ext>
              </a:extLst>
            </p:cNvPr>
            <p:cNvSpPr/>
            <p:nvPr/>
          </p:nvSpPr>
          <p:spPr>
            <a:xfrm>
              <a:off x="7654199" y="2938813"/>
              <a:ext cx="1403076" cy="3930910"/>
            </a:xfrm>
            <a:prstGeom prst="rect">
              <a:avLst/>
            </a:prstGeom>
            <a:ln/>
          </p:spPr>
          <p:style>
            <a:lnRef idx="1">
              <a:schemeClr val="accent3"/>
            </a:lnRef>
            <a:fillRef idx="2">
              <a:schemeClr val="accent3"/>
            </a:fillRef>
            <a:effectRef idx="1">
              <a:schemeClr val="accent3"/>
            </a:effectRef>
            <a:fontRef idx="minor">
              <a:schemeClr val="dk1"/>
            </a:fontRef>
          </p:style>
          <p:txBody>
            <a:bodyPr spcFirstLastPara="0" vert="horz" wrap="square" lIns="10160" tIns="10160" rIns="10160" bIns="10160" numCol="1" spcCol="1270" anchor="t" anchorCtr="0">
              <a:noAutofit/>
            </a:bodyPr>
            <a:lstStyle/>
            <a:p>
              <a:pPr marL="171450" indent="-171450" defTabSz="711200" eaLnBrk="0" fontAlgn="base" hangingPunct="0">
                <a:lnSpc>
                  <a:spcPct val="90000"/>
                </a:lnSpc>
                <a:spcBef>
                  <a:spcPct val="0"/>
                </a:spcBef>
                <a:spcAft>
                  <a:spcPct val="35000"/>
                </a:spcAft>
                <a:buFont typeface="Arial" panose="020B0604020202020204" pitchFamily="34" charset="0"/>
                <a:buChar char="•"/>
              </a:pPr>
              <a:r>
                <a:rPr lang="en-GB" sz="1300" dirty="0">
                  <a:solidFill>
                    <a:srgbClr val="000000"/>
                  </a:solidFill>
                  <a:latin typeface="Calibri" panose="020F0502020204030204" pitchFamily="34" charset="0"/>
                  <a:cs typeface="Calibri" panose="020F0502020204030204" pitchFamily="34" charset="0"/>
                </a:rPr>
                <a:t>Ensure and create appropriate platforms to </a:t>
              </a:r>
              <a:r>
                <a:rPr lang="en-GB" sz="1300" dirty="0">
                  <a:solidFill>
                    <a:srgbClr val="000000"/>
                  </a:solidFill>
                  <a:highlight>
                    <a:srgbClr val="00FF00"/>
                  </a:highlight>
                  <a:latin typeface="Calibri" panose="020F0502020204030204" pitchFamily="34" charset="0"/>
                  <a:cs typeface="Calibri" panose="020F0502020204030204" pitchFamily="34" charset="0"/>
                </a:rPr>
                <a:t>disseminate the work of the OCPO to different types of stakeholders. </a:t>
              </a:r>
            </a:p>
            <a:p>
              <a:pPr marL="171450" indent="-171450" defTabSz="711200" eaLnBrk="0" fontAlgn="base" hangingPunct="0">
                <a:lnSpc>
                  <a:spcPct val="90000"/>
                </a:lnSpc>
                <a:spcBef>
                  <a:spcPct val="0"/>
                </a:spcBef>
                <a:spcAft>
                  <a:spcPct val="35000"/>
                </a:spcAft>
                <a:buFont typeface="Arial" panose="020B0604020202020204" pitchFamily="34" charset="0"/>
                <a:buChar char="•"/>
              </a:pPr>
              <a:r>
                <a:rPr lang="en-GB" sz="1300" dirty="0">
                  <a:solidFill>
                    <a:srgbClr val="000000"/>
                  </a:solidFill>
                  <a:latin typeface="Calibri" panose="020F0502020204030204" pitchFamily="34" charset="0"/>
                  <a:cs typeface="Calibri" panose="020F0502020204030204" pitchFamily="34" charset="0"/>
                </a:rPr>
                <a:t>Building </a:t>
              </a:r>
              <a:r>
                <a:rPr lang="en-ZA" sz="1300" dirty="0">
                  <a:solidFill>
                    <a:srgbClr val="000000"/>
                  </a:solidFill>
                  <a:latin typeface="Calibri" panose="020F0502020204030204" pitchFamily="34" charset="0"/>
                  <a:cs typeface="Calibri" panose="020F0502020204030204" pitchFamily="34" charset="0"/>
                </a:rPr>
                <a:t>Communities of SCM Professionals</a:t>
              </a:r>
            </a:p>
            <a:p>
              <a:pPr marL="171450" indent="-171450" defTabSz="711200" eaLnBrk="0" fontAlgn="base" hangingPunct="0">
                <a:lnSpc>
                  <a:spcPct val="90000"/>
                </a:lnSpc>
                <a:spcBef>
                  <a:spcPct val="0"/>
                </a:spcBef>
                <a:spcAft>
                  <a:spcPct val="35000"/>
                </a:spcAft>
                <a:buFont typeface="Arial" panose="020B0604020202020204" pitchFamily="34" charset="0"/>
                <a:buChar char="•"/>
              </a:pPr>
              <a:r>
                <a:rPr lang="en-ZA" sz="1300" dirty="0">
                  <a:solidFill>
                    <a:srgbClr val="000000"/>
                  </a:solidFill>
                  <a:highlight>
                    <a:srgbClr val="00FF00"/>
                  </a:highlight>
                  <a:latin typeface="Calibri" panose="020F0502020204030204" pitchFamily="34" charset="0"/>
                  <a:cs typeface="Calibri" panose="020F0502020204030204" pitchFamily="34" charset="0"/>
                </a:rPr>
                <a:t>Capacity Building </a:t>
              </a:r>
              <a:r>
                <a:rPr lang="en-ZA" sz="1300" dirty="0">
                  <a:solidFill>
                    <a:srgbClr val="000000"/>
                  </a:solidFill>
                  <a:latin typeface="Calibri" panose="020F0502020204030204" pitchFamily="34" charset="0"/>
                  <a:cs typeface="Calibri" panose="020F0502020204030204" pitchFamily="34" charset="0"/>
                </a:rPr>
                <a:t>and training programme initiatives</a:t>
              </a:r>
            </a:p>
          </p:txBody>
        </p:sp>
        <p:cxnSp>
          <p:nvCxnSpPr>
            <p:cNvPr id="46" name="Connector: Elbow 45">
              <a:extLst>
                <a:ext uri="{FF2B5EF4-FFF2-40B4-BE49-F238E27FC236}">
                  <a16:creationId xmlns:a16="http://schemas.microsoft.com/office/drawing/2014/main" id="{2B72584F-FDB3-4627-8A89-30BA7F65C70D}"/>
                </a:ext>
              </a:extLst>
            </p:cNvPr>
            <p:cNvCxnSpPr>
              <a:stCxn id="5" idx="0"/>
              <a:endCxn id="24" idx="0"/>
            </p:cNvCxnSpPr>
            <p:nvPr/>
          </p:nvCxnSpPr>
          <p:spPr>
            <a:xfrm rot="16200000" flipH="1">
              <a:off x="4564802" y="-1792583"/>
              <a:ext cx="35013" cy="7505617"/>
            </a:xfrm>
            <a:prstGeom prst="bentConnector3">
              <a:avLst>
                <a:gd name="adj1" fmla="val -540574"/>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64A44432-200A-414E-A3CF-DF6626FE869B}"/>
                </a:ext>
              </a:extLst>
            </p:cNvPr>
            <p:cNvCxnSpPr>
              <a:cxnSpLocks/>
              <a:stCxn id="10" idx="2"/>
            </p:cNvCxnSpPr>
            <p:nvPr/>
          </p:nvCxnSpPr>
          <p:spPr>
            <a:xfrm>
              <a:off x="5337433" y="1322592"/>
              <a:ext cx="1483" cy="4407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421F9CD0-1795-4BCC-850A-405A52B6AC68}"/>
                </a:ext>
              </a:extLst>
            </p:cNvPr>
            <p:cNvCxnSpPr>
              <a:cxnSpLocks/>
              <a:stCxn id="6" idx="0"/>
            </p:cNvCxnSpPr>
            <p:nvPr/>
          </p:nvCxnSpPr>
          <p:spPr>
            <a:xfrm flipV="1">
              <a:off x="2325204" y="1750841"/>
              <a:ext cx="0" cy="204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A08C21E-7CB5-43A2-9A71-2D8773B8344F}"/>
                </a:ext>
              </a:extLst>
            </p:cNvPr>
            <p:cNvCxnSpPr>
              <a:cxnSpLocks/>
            </p:cNvCxnSpPr>
            <p:nvPr/>
          </p:nvCxnSpPr>
          <p:spPr>
            <a:xfrm flipV="1">
              <a:off x="3824625" y="1756349"/>
              <a:ext cx="0" cy="204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3E8A7401-0F3C-4DFC-92A3-510A03AFF33C}"/>
                </a:ext>
              </a:extLst>
            </p:cNvPr>
            <p:cNvCxnSpPr>
              <a:cxnSpLocks/>
            </p:cNvCxnSpPr>
            <p:nvPr/>
          </p:nvCxnSpPr>
          <p:spPr>
            <a:xfrm flipV="1">
              <a:off x="5338916" y="1750841"/>
              <a:ext cx="0" cy="204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85ED580C-5021-471A-A504-AD876E350FDC}"/>
                </a:ext>
              </a:extLst>
            </p:cNvPr>
            <p:cNvCxnSpPr>
              <a:cxnSpLocks/>
            </p:cNvCxnSpPr>
            <p:nvPr/>
          </p:nvCxnSpPr>
          <p:spPr>
            <a:xfrm flipV="1">
              <a:off x="6882456" y="1756349"/>
              <a:ext cx="0" cy="204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ABDE1DDE-F27E-406C-A102-C6B35DB5A01A}"/>
                </a:ext>
              </a:extLst>
            </p:cNvPr>
            <p:cNvCxnSpPr/>
            <p:nvPr/>
          </p:nvCxnSpPr>
          <p:spPr>
            <a:xfrm>
              <a:off x="5338916" y="1504335"/>
              <a:ext cx="110928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Oval 11">
            <a:extLst>
              <a:ext uri="{FF2B5EF4-FFF2-40B4-BE49-F238E27FC236}">
                <a16:creationId xmlns:a16="http://schemas.microsoft.com/office/drawing/2014/main" id="{C2AB1EF3-B3F0-56F8-6F14-3ABA11624DA8}"/>
              </a:ext>
            </a:extLst>
          </p:cNvPr>
          <p:cNvSpPr/>
          <p:nvPr/>
        </p:nvSpPr>
        <p:spPr>
          <a:xfrm>
            <a:off x="6038330" y="1692382"/>
            <a:ext cx="1690477" cy="5050165"/>
          </a:xfrm>
          <a:prstGeom prst="ellipse">
            <a:avLst/>
          </a:prstGeom>
          <a:noFill/>
          <a:ln w="31750">
            <a:solidFill>
              <a:schemeClr val="accent2"/>
            </a:solidFill>
            <a:prstDash val="solid"/>
            <a:extLst>
              <a:ext uri="{C807C97D-BFC1-408E-A445-0C87EB9F89A2}">
                <ask:lineSketchStyleProps xmlns:ask="http://schemas.microsoft.com/office/drawing/2018/sketchyshapes" sd="1219033472">
                  <a:custGeom>
                    <a:avLst/>
                    <a:gdLst>
                      <a:gd name="connsiteX0" fmla="*/ 0 w 1690477"/>
                      <a:gd name="connsiteY0" fmla="*/ 2713437 h 5426874"/>
                      <a:gd name="connsiteX1" fmla="*/ 845239 w 1690477"/>
                      <a:gd name="connsiteY1" fmla="*/ 0 h 5426874"/>
                      <a:gd name="connsiteX2" fmla="*/ 1690478 w 1690477"/>
                      <a:gd name="connsiteY2" fmla="*/ 2713437 h 5426874"/>
                      <a:gd name="connsiteX3" fmla="*/ 845239 w 1690477"/>
                      <a:gd name="connsiteY3" fmla="*/ 5426874 h 5426874"/>
                      <a:gd name="connsiteX4" fmla="*/ 0 w 1690477"/>
                      <a:gd name="connsiteY4" fmla="*/ 2713437 h 5426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0477" h="5426874" extrusionOk="0">
                        <a:moveTo>
                          <a:pt x="0" y="2713437"/>
                        </a:moveTo>
                        <a:cubicBezTo>
                          <a:pt x="-112743" y="1145304"/>
                          <a:pt x="271620" y="40086"/>
                          <a:pt x="845239" y="0"/>
                        </a:cubicBezTo>
                        <a:cubicBezTo>
                          <a:pt x="1398866" y="18277"/>
                          <a:pt x="1542113" y="1219565"/>
                          <a:pt x="1690478" y="2713437"/>
                        </a:cubicBezTo>
                        <a:cubicBezTo>
                          <a:pt x="1630553" y="4270547"/>
                          <a:pt x="1296281" y="5514045"/>
                          <a:pt x="845239" y="5426874"/>
                        </a:cubicBezTo>
                        <a:cubicBezTo>
                          <a:pt x="324042" y="5397119"/>
                          <a:pt x="166354" y="4291512"/>
                          <a:pt x="0" y="271343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3319680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1288B-EB8F-4FA9-9A7D-2C8C77EC21F3}"/>
              </a:ext>
            </a:extLst>
          </p:cNvPr>
          <p:cNvSpPr>
            <a:spLocks noGrp="1"/>
          </p:cNvSpPr>
          <p:nvPr>
            <p:ph type="title"/>
          </p:nvPr>
        </p:nvSpPr>
        <p:spPr>
          <a:xfrm>
            <a:off x="288099" y="406679"/>
            <a:ext cx="8536487" cy="589002"/>
          </a:xfrm>
        </p:spPr>
        <p:txBody>
          <a:bodyPr>
            <a:normAutofit/>
          </a:bodyPr>
          <a:lstStyle/>
          <a:p>
            <a:r>
              <a:rPr lang="en-US" sz="2000" dirty="0"/>
              <a:t>Repeal and withdrawal of Instructions, Practice Notes and Circulars</a:t>
            </a:r>
          </a:p>
        </p:txBody>
      </p:sp>
      <p:sp>
        <p:nvSpPr>
          <p:cNvPr id="3" name="Content Placeholder 2">
            <a:extLst>
              <a:ext uri="{FF2B5EF4-FFF2-40B4-BE49-F238E27FC236}">
                <a16:creationId xmlns:a16="http://schemas.microsoft.com/office/drawing/2014/main" id="{AE7C1D6A-2BF3-4398-9C8D-4BD87713C706}"/>
              </a:ext>
            </a:extLst>
          </p:cNvPr>
          <p:cNvSpPr>
            <a:spLocks noGrp="1"/>
          </p:cNvSpPr>
          <p:nvPr>
            <p:ph idx="1"/>
          </p:nvPr>
        </p:nvSpPr>
        <p:spPr>
          <a:xfrm>
            <a:off x="288099" y="1188720"/>
            <a:ext cx="8536487" cy="5567680"/>
          </a:xfrm>
        </p:spPr>
        <p:txBody>
          <a:bodyPr>
            <a:normAutofit fontScale="62500" lnSpcReduction="20000"/>
          </a:bodyPr>
          <a:lstStyle/>
          <a:p>
            <a:pPr marL="514350" indent="-514350">
              <a:buAutoNum type="arabicPeriod"/>
            </a:pPr>
            <a:r>
              <a:rPr lang="en-GB" sz="2900" dirty="0"/>
              <a:t>The following prescripts were considered in the review and will therefore be repealed by the instruction:</a:t>
            </a:r>
          </a:p>
          <a:p>
            <a:pPr marL="0" indent="0">
              <a:buNone/>
            </a:pPr>
            <a:endParaRPr lang="en-GB" sz="2900" dirty="0"/>
          </a:p>
          <a:p>
            <a:pPr lvl="1"/>
            <a:r>
              <a:rPr lang="en-GB" sz="2900" dirty="0"/>
              <a:t>National Treasury SCM Instruction Note 3 of 2016/17</a:t>
            </a:r>
          </a:p>
          <a:p>
            <a:pPr lvl="1"/>
            <a:r>
              <a:rPr lang="en-GB" sz="2900" dirty="0"/>
              <a:t>Instruction Note No 32 dated 31 May 2011 related to enhancing compliance monitoring and improving transparency and accountability in Supply Chain Management.</a:t>
            </a:r>
          </a:p>
          <a:p>
            <a:pPr lvl="1"/>
            <a:r>
              <a:rPr lang="en-GB" sz="2900" dirty="0"/>
              <a:t>Supply Chain Management Circular postponing implementation of certain paragraphs in Instruction Note No 32 dated 31 May 2011 related to enhancing compliance monitoring and improving transparency and accountability in Supply Chain Management.</a:t>
            </a:r>
          </a:p>
          <a:p>
            <a:pPr lvl="1"/>
            <a:r>
              <a:rPr lang="en-GB" sz="2900" dirty="0"/>
              <a:t>Practice Note Number 7 of 2009/2010 dated 2 October 2009 and the SBD4 document</a:t>
            </a:r>
          </a:p>
          <a:p>
            <a:pPr lvl="1"/>
            <a:r>
              <a:rPr lang="en-GB" sz="2900" dirty="0"/>
              <a:t>Practice Note No SCM 5 OF 2006 on the restriction of suppliers and augmentation of general conditions of contract</a:t>
            </a:r>
          </a:p>
          <a:p>
            <a:pPr lvl="1"/>
            <a:r>
              <a:rPr lang="en-GB" sz="2900" dirty="0"/>
              <a:t>National Treasury Practice Note on the prohibition of restrictive practices: certificate of independent bid determination: standard bidding document.</a:t>
            </a:r>
          </a:p>
          <a:p>
            <a:pPr lvl="1"/>
            <a:r>
              <a:rPr lang="en-GB" sz="2900" dirty="0"/>
              <a:t>Practice Note No SCM 4 of 2006 on Standard Bidding Document: Declaration of bidder's past supply chain management practices.</a:t>
            </a:r>
          </a:p>
          <a:p>
            <a:pPr lvl="1"/>
            <a:endParaRPr lang="en-GB" sz="2900" dirty="0"/>
          </a:p>
          <a:p>
            <a:pPr marL="514350" indent="-514350" algn="just">
              <a:buAutoNum type="arabicPeriod" startAt="2"/>
            </a:pPr>
            <a:r>
              <a:rPr lang="en-GB" sz="2900" dirty="0"/>
              <a:t>This reduces the fragmentation in the public procurement / SCM regulatory environment and lessens the burden of complying with conflicting regulatory requirements by SCM practitioners as the issues that were contained in these prescripts are reduced to a single document.</a:t>
            </a:r>
          </a:p>
          <a:p>
            <a:pPr marL="0" indent="0" algn="just">
              <a:buNone/>
            </a:pPr>
            <a:endParaRPr lang="en-GB" sz="2600" dirty="0"/>
          </a:p>
          <a:p>
            <a:endParaRPr lang="en-ZA" dirty="0"/>
          </a:p>
        </p:txBody>
      </p:sp>
    </p:spTree>
    <p:extLst>
      <p:ext uri="{BB962C8B-B14F-4D97-AF65-F5344CB8AC3E}">
        <p14:creationId xmlns:p14="http://schemas.microsoft.com/office/powerpoint/2010/main" val="36094232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DD6F79B-F3AB-43DF-8B92-AFF22F18832B}"/>
              </a:ext>
            </a:extLst>
          </p:cNvPr>
          <p:cNvSpPr txBox="1">
            <a:spLocks/>
          </p:cNvSpPr>
          <p:nvPr/>
        </p:nvSpPr>
        <p:spPr>
          <a:xfrm>
            <a:off x="288099" y="463174"/>
            <a:ext cx="8567802" cy="517901"/>
          </a:xfrm>
          <a:prstGeom prst="rect">
            <a:avLst/>
          </a:prstGeom>
        </p:spPr>
        <p:txBody>
          <a:bodyPr vert="horz" lIns="91440" tIns="45720" rIns="91440" bIns="45720" rtlCol="0" anchor="ctr">
            <a:normAutofit/>
          </a:bodyPr>
          <a:lstStyle>
            <a:lvl1pPr algn="l" defTabSz="685800" rtl="0" eaLnBrk="1" latinLnBrk="0" hangingPunct="1">
              <a:lnSpc>
                <a:spcPts val="3000"/>
              </a:lnSpc>
              <a:spcBef>
                <a:spcPct val="0"/>
              </a:spcBef>
              <a:buNone/>
              <a:defRPr sz="3500" b="1" kern="1200">
                <a:solidFill>
                  <a:schemeClr val="tx1"/>
                </a:solidFill>
                <a:latin typeface="+mj-lt"/>
                <a:ea typeface="+mj-ea"/>
                <a:cs typeface="+mj-cs"/>
              </a:defRPr>
            </a:lvl1pPr>
          </a:lstStyle>
          <a:p>
            <a:r>
              <a:rPr lang="en-ZA" sz="2000" dirty="0"/>
              <a:t>Governance, Monitoring &amp; Compliance</a:t>
            </a:r>
          </a:p>
        </p:txBody>
      </p:sp>
      <p:sp>
        <p:nvSpPr>
          <p:cNvPr id="7" name="Content Placeholder 2">
            <a:extLst>
              <a:ext uri="{FF2B5EF4-FFF2-40B4-BE49-F238E27FC236}">
                <a16:creationId xmlns:a16="http://schemas.microsoft.com/office/drawing/2014/main" id="{0DE1572D-0F10-4317-9C74-C3E332C1A4CF}"/>
              </a:ext>
            </a:extLst>
          </p:cNvPr>
          <p:cNvSpPr txBox="1">
            <a:spLocks/>
          </p:cNvSpPr>
          <p:nvPr/>
        </p:nvSpPr>
        <p:spPr>
          <a:xfrm>
            <a:off x="102788" y="1087121"/>
            <a:ext cx="8536487" cy="5484502"/>
          </a:xfrm>
          <a:prstGeom prst="rect">
            <a:avLst/>
          </a:prstGeom>
        </p:spPr>
        <p:txBody>
          <a:bodyPr vert="horz" lIns="91440" tIns="45720" rIns="91440" bIns="45720" rtlCol="0">
            <a:normAutofit fontScale="85000" lnSpcReduction="10000"/>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893763" lvl="2" indent="-712788">
              <a:buFont typeface="Arial"/>
              <a:buNone/>
            </a:pPr>
            <a:r>
              <a:rPr lang="en-GB" sz="1900" b="1" dirty="0"/>
              <a:t>New Instruction changes the manner in which deviations and variations are now processed and approved.</a:t>
            </a:r>
          </a:p>
          <a:p>
            <a:pPr marL="893763" lvl="2" indent="-271463">
              <a:buFont typeface="Arial"/>
              <a:buNone/>
            </a:pPr>
            <a:endParaRPr lang="en-GB" sz="1900" b="1" dirty="0"/>
          </a:p>
          <a:p>
            <a:pPr marL="893763" lvl="2" indent="-271463">
              <a:buFont typeface="Arial"/>
              <a:buNone/>
            </a:pPr>
            <a:r>
              <a:rPr lang="en-GB" sz="1900" b="1" i="1" dirty="0"/>
              <a:t>DEVIATIONS FROM NORMAL BIDDING PROCESSES</a:t>
            </a:r>
          </a:p>
          <a:p>
            <a:pPr marL="893763" lvl="2" indent="-271463"/>
            <a:r>
              <a:rPr lang="en-GB" sz="1900" dirty="0"/>
              <a:t>Did away with National Treasury or relevant treasuries granting approval /support to deviations from due procurement processes,</a:t>
            </a:r>
          </a:p>
          <a:p>
            <a:pPr marL="893763" lvl="2" indent="-271463"/>
            <a:r>
              <a:rPr lang="en-GB" sz="1900" dirty="0"/>
              <a:t>Responsibility and accountability has been devolved and now vests with the AO/AA,</a:t>
            </a:r>
          </a:p>
          <a:p>
            <a:pPr marL="893763" lvl="2" indent="-271463"/>
            <a:r>
              <a:rPr lang="en-GB" sz="1900" dirty="0"/>
              <a:t>AO/AAs must draft their own SCM policies and include procedures for procurement “by other means” </a:t>
            </a:r>
          </a:p>
          <a:p>
            <a:pPr marL="893763" lvl="2" indent="-271463"/>
            <a:r>
              <a:rPr lang="en-GB" sz="1900" dirty="0"/>
              <a:t>Procurement by “other means” to be reported to the relevant treasury and the AGSA within 14 days after the finalization of the procurement;</a:t>
            </a:r>
          </a:p>
          <a:p>
            <a:pPr marL="893763" lvl="2" indent="-271463"/>
            <a:r>
              <a:rPr lang="en-GB" sz="1900" dirty="0"/>
              <a:t>Procurement “by other means” (deviations) to be recorded in the institution’s Annual Report.</a:t>
            </a:r>
          </a:p>
          <a:p>
            <a:pPr marL="622300" lvl="2" indent="0">
              <a:buNone/>
            </a:pPr>
            <a:endParaRPr lang="en-GB" sz="1900" dirty="0"/>
          </a:p>
          <a:p>
            <a:pPr marL="893763" lvl="2" indent="-271463">
              <a:buFont typeface="Arial"/>
              <a:buNone/>
            </a:pPr>
            <a:r>
              <a:rPr lang="en-ZA" sz="1900" b="1" i="1" dirty="0"/>
              <a:t>EXPANSIONS AND VARIATIONS OF CONTRACTS</a:t>
            </a:r>
          </a:p>
          <a:p>
            <a:pPr marL="893763" lvl="2" indent="-271463">
              <a:buFont typeface="Arial"/>
              <a:buNone/>
            </a:pPr>
            <a:endParaRPr lang="en-ZA" sz="1900" b="1" i="1" dirty="0"/>
          </a:p>
          <a:p>
            <a:pPr marL="893763" lvl="2" indent="-271463"/>
            <a:r>
              <a:rPr lang="en-GB" sz="1900" dirty="0"/>
              <a:t>Did away with NT OCPO giving approval / support to expansions or variations</a:t>
            </a:r>
          </a:p>
          <a:p>
            <a:pPr marL="893763" lvl="2" indent="-271463"/>
            <a:r>
              <a:rPr lang="en-GB" sz="1900" dirty="0"/>
              <a:t>Responsibility and accountability has been devolved and now vests with the AO/AA</a:t>
            </a:r>
          </a:p>
          <a:p>
            <a:pPr marL="893763" lvl="2" indent="-271463"/>
            <a:r>
              <a:rPr lang="en-GB" sz="1900" dirty="0"/>
              <a:t>If construction-related contracts are expanded or varied by more than </a:t>
            </a:r>
            <a:r>
              <a:rPr lang="en-ZA" sz="1900" dirty="0"/>
              <a:t>20% or R20m; and Goods &amp; Services contracts are expanded or varied by more than  15% or R15m (including all taxes), whichever is the lesser</a:t>
            </a:r>
          </a:p>
          <a:p>
            <a:pPr marL="893763" lvl="3" indent="-271463"/>
            <a:r>
              <a:rPr lang="en-ZA" sz="1900" dirty="0"/>
              <a:t>The AO/AA must submit monthly reports to the relevant treasury and AGSA</a:t>
            </a:r>
          </a:p>
          <a:p>
            <a:pPr marL="893763" lvl="3" indent="-271463"/>
            <a:r>
              <a:rPr lang="en-ZA" sz="1900" dirty="0"/>
              <a:t>Expansions and variations must be recorded in the institution’s Annual Report</a:t>
            </a:r>
          </a:p>
          <a:p>
            <a:pPr marL="538163" lvl="2" indent="-182563">
              <a:buFont typeface="Arial" panose="020B0604020202020204" pitchFamily="34" charset="0"/>
              <a:buChar char="•"/>
            </a:pPr>
            <a:endParaRPr lang="en-ZA" sz="1900" b="1" dirty="0"/>
          </a:p>
          <a:p>
            <a:pPr marL="538163" lvl="2" indent="-182563">
              <a:buFont typeface="Arial" panose="020B0604020202020204" pitchFamily="34" charset="0"/>
              <a:buChar char="•"/>
            </a:pPr>
            <a:endParaRPr lang="en-ZA" sz="1600" b="1" dirty="0"/>
          </a:p>
          <a:p>
            <a:pPr marL="538163" lvl="2" indent="-182563">
              <a:buFont typeface="Arial" panose="020B0604020202020204" pitchFamily="34" charset="0"/>
              <a:buChar char="•"/>
            </a:pPr>
            <a:endParaRPr lang="en-ZA" sz="1600" b="1" dirty="0"/>
          </a:p>
          <a:p>
            <a:pPr marL="355600" lvl="2" indent="0">
              <a:buFont typeface="Arial"/>
              <a:buNone/>
            </a:pPr>
            <a:endParaRPr lang="en-ZA" sz="1600" b="1" dirty="0"/>
          </a:p>
          <a:p>
            <a:pPr marL="538163" lvl="2" indent="-182563">
              <a:buFont typeface="Arial" panose="020B0604020202020204" pitchFamily="34" charset="0"/>
              <a:buChar char="•"/>
            </a:pPr>
            <a:endParaRPr lang="en-ZA" sz="1600" b="1" dirty="0"/>
          </a:p>
          <a:p>
            <a:pPr marL="538163" lvl="2" indent="-182563">
              <a:buFont typeface="Arial" panose="020B0604020202020204" pitchFamily="34" charset="0"/>
              <a:buChar char="•"/>
            </a:pPr>
            <a:endParaRPr lang="en-ZA" sz="1600" b="1" dirty="0"/>
          </a:p>
          <a:p>
            <a:pPr marL="538163" lvl="2" indent="-182563">
              <a:buFont typeface="Arial" panose="020B0604020202020204" pitchFamily="34" charset="0"/>
              <a:buChar char="•"/>
            </a:pPr>
            <a:endParaRPr lang="en-ZA" sz="1600" b="1" dirty="0"/>
          </a:p>
          <a:p>
            <a:pPr marL="823913" lvl="2" indent="-285750">
              <a:buFont typeface="Wingdings" panose="05000000000000000000" pitchFamily="2" charset="2"/>
              <a:buChar char="§"/>
            </a:pPr>
            <a:endParaRPr lang="en-ZA" sz="1600" dirty="0"/>
          </a:p>
          <a:p>
            <a:pPr marL="1028700" lvl="2" indent="-342900">
              <a:buFont typeface="+mj-lt"/>
              <a:buAutoNum type="alphaLcPeriod"/>
            </a:pPr>
            <a:endParaRPr lang="en-ZA" sz="1600" dirty="0"/>
          </a:p>
        </p:txBody>
      </p:sp>
    </p:spTree>
    <p:extLst>
      <p:ext uri="{BB962C8B-B14F-4D97-AF65-F5344CB8AC3E}">
        <p14:creationId xmlns:p14="http://schemas.microsoft.com/office/powerpoint/2010/main" val="33215950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3E37AF-F493-4145-856A-FB9B6827FDFE}"/>
              </a:ext>
            </a:extLst>
          </p:cNvPr>
          <p:cNvSpPr>
            <a:spLocks noGrp="1"/>
          </p:cNvSpPr>
          <p:nvPr>
            <p:ph idx="1"/>
          </p:nvPr>
        </p:nvSpPr>
        <p:spPr>
          <a:xfrm>
            <a:off x="288099" y="1825624"/>
            <a:ext cx="8536487" cy="5032376"/>
          </a:xfrm>
        </p:spPr>
        <p:txBody>
          <a:bodyPr/>
          <a:lstStyle/>
          <a:p>
            <a:r>
              <a:rPr lang="en-US" dirty="0"/>
              <a:t>T</a:t>
            </a:r>
            <a:endParaRPr lang="en-ZA" dirty="0"/>
          </a:p>
        </p:txBody>
      </p:sp>
      <p:sp>
        <p:nvSpPr>
          <p:cNvPr id="4" name="Title 1">
            <a:extLst>
              <a:ext uri="{FF2B5EF4-FFF2-40B4-BE49-F238E27FC236}">
                <a16:creationId xmlns:a16="http://schemas.microsoft.com/office/drawing/2014/main" id="{CAD46011-610A-4D32-9BF3-1B7B0C28D415}"/>
              </a:ext>
            </a:extLst>
          </p:cNvPr>
          <p:cNvSpPr txBox="1">
            <a:spLocks/>
          </p:cNvSpPr>
          <p:nvPr/>
        </p:nvSpPr>
        <p:spPr>
          <a:xfrm>
            <a:off x="288098" y="427952"/>
            <a:ext cx="8536487" cy="569762"/>
          </a:xfrm>
          <a:prstGeom prst="rect">
            <a:avLst/>
          </a:prstGeom>
        </p:spPr>
        <p:txBody>
          <a:bodyPr vert="horz" lIns="91440" tIns="45720" rIns="91440" bIns="45720" rtlCol="0" anchor="ctr">
            <a:normAutofit fontScale="97500"/>
          </a:bodyPr>
          <a:lstStyle>
            <a:lvl1pPr algn="l" defTabSz="685800" rtl="0" eaLnBrk="1" latinLnBrk="0" hangingPunct="1">
              <a:lnSpc>
                <a:spcPts val="3000"/>
              </a:lnSpc>
              <a:spcBef>
                <a:spcPct val="0"/>
              </a:spcBef>
              <a:buNone/>
              <a:defRPr sz="3500" b="1" kern="1200">
                <a:solidFill>
                  <a:schemeClr val="tx1"/>
                </a:solidFill>
                <a:latin typeface="+mj-lt"/>
                <a:ea typeface="+mj-ea"/>
                <a:cs typeface="+mj-cs"/>
              </a:defRPr>
            </a:lvl1pPr>
          </a:lstStyle>
          <a:p>
            <a:r>
              <a:rPr lang="en-US" sz="2000" dirty="0"/>
              <a:t>SOME OF THE DIFFERENCES BETWEEN THE TWO INSTRUCTIONS</a:t>
            </a:r>
            <a:endParaRPr lang="en-US" sz="2000" dirty="0">
              <a:solidFill>
                <a:srgbClr val="FF0000"/>
              </a:solidFill>
            </a:endParaRPr>
          </a:p>
        </p:txBody>
      </p:sp>
      <p:graphicFrame>
        <p:nvGraphicFramePr>
          <p:cNvPr id="5" name="Content Placeholder 3">
            <a:extLst>
              <a:ext uri="{FF2B5EF4-FFF2-40B4-BE49-F238E27FC236}">
                <a16:creationId xmlns:a16="http://schemas.microsoft.com/office/drawing/2014/main" id="{A69C4DF6-DAB7-4F54-B5A1-BDDB489FBD4E}"/>
              </a:ext>
            </a:extLst>
          </p:cNvPr>
          <p:cNvGraphicFramePr>
            <a:graphicFrameLocks/>
          </p:cNvGraphicFramePr>
          <p:nvPr>
            <p:extLst>
              <p:ext uri="{D42A27DB-BD31-4B8C-83A1-F6EECF244321}">
                <p14:modId xmlns:p14="http://schemas.microsoft.com/office/powerpoint/2010/main" val="4014429407"/>
              </p:ext>
            </p:extLst>
          </p:nvPr>
        </p:nvGraphicFramePr>
        <p:xfrm>
          <a:off x="254000" y="1297432"/>
          <a:ext cx="8645975" cy="4972613"/>
        </p:xfrm>
        <a:graphic>
          <a:graphicData uri="http://schemas.openxmlformats.org/drawingml/2006/table">
            <a:tbl>
              <a:tblPr firstRow="1" bandRow="1">
                <a:tableStyleId>{5C22544A-7EE6-4342-B048-85BDC9FD1C3A}</a:tableStyleId>
              </a:tblPr>
              <a:tblGrid>
                <a:gridCol w="4324003">
                  <a:extLst>
                    <a:ext uri="{9D8B030D-6E8A-4147-A177-3AD203B41FA5}">
                      <a16:colId xmlns:a16="http://schemas.microsoft.com/office/drawing/2014/main" val="2061772670"/>
                    </a:ext>
                  </a:extLst>
                </a:gridCol>
                <a:gridCol w="4321972">
                  <a:extLst>
                    <a:ext uri="{9D8B030D-6E8A-4147-A177-3AD203B41FA5}">
                      <a16:colId xmlns:a16="http://schemas.microsoft.com/office/drawing/2014/main" val="3308505391"/>
                    </a:ext>
                  </a:extLst>
                </a:gridCol>
              </a:tblGrid>
              <a:tr h="855061">
                <a:tc>
                  <a:txBody>
                    <a:bodyPr/>
                    <a:lstStyle/>
                    <a:p>
                      <a:r>
                        <a:rPr lang="en-ZA" sz="1400" dirty="0">
                          <a:solidFill>
                            <a:schemeClr val="tx1"/>
                          </a:solidFill>
                          <a:latin typeface="Arial" panose="020B0604020202020204" pitchFamily="34" charset="0"/>
                          <a:cs typeface="Arial" panose="020B0604020202020204" pitchFamily="34" charset="0"/>
                        </a:rPr>
                        <a:t>SCM INSTRUCTION NOTE 3 OF 2016/2017</a:t>
                      </a:r>
                    </a:p>
                  </a:txBody>
                  <a:tcPr>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r>
                        <a:rPr lang="en-ZA" sz="1400" b="1" kern="1200" dirty="0">
                          <a:solidFill>
                            <a:schemeClr val="tx1"/>
                          </a:solidFill>
                          <a:latin typeface="Arial" panose="020B0604020202020204" pitchFamily="34" charset="0"/>
                          <a:ea typeface="+mn-ea"/>
                          <a:cs typeface="Arial" panose="020B0604020202020204" pitchFamily="34" charset="0"/>
                        </a:rPr>
                        <a:t>PFMA SCM INSTRUCTION 3 OF 2021/2022</a:t>
                      </a:r>
                    </a:p>
                  </a:txBody>
                  <a:tcPr>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217213555"/>
                  </a:ext>
                </a:extLst>
              </a:tr>
              <a:tr h="945208">
                <a:tc>
                  <a:txBody>
                    <a:bodyPr/>
                    <a:lstStyle/>
                    <a:p>
                      <a:pPr algn="just"/>
                      <a:r>
                        <a:rPr lang="en-ZA" sz="1400" b="0" i="0" dirty="0">
                          <a:solidFill>
                            <a:schemeClr val="tx1"/>
                          </a:solidFill>
                          <a:latin typeface="Arial" panose="020B0604020202020204" pitchFamily="34" charset="0"/>
                          <a:cs typeface="Arial" panose="020B0604020202020204" pitchFamily="34" charset="0"/>
                        </a:rPr>
                        <a:t>Accounting Officers/Accounting Authorities must obtain prior approval from the relevant treasury for single-source procurement and any other means of procurement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ZA" sz="1400" b="0" i="0" dirty="0">
                          <a:solidFill>
                            <a:schemeClr val="tx1"/>
                          </a:solidFill>
                          <a:latin typeface="Arial" panose="020B0604020202020204" pitchFamily="34" charset="0"/>
                          <a:cs typeface="Arial" panose="020B0604020202020204" pitchFamily="34" charset="0"/>
                        </a:rPr>
                        <a:t>Authority to procure goods, services and or construction works, through other means, is conferred to the Accounting Officer/Accounting Authority (AO/AA)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43418681"/>
                  </a:ext>
                </a:extLst>
              </a:tr>
              <a:tr h="855061">
                <a:tc>
                  <a:txBody>
                    <a:bodyPr/>
                    <a:lstStyle/>
                    <a:p>
                      <a:pPr algn="just"/>
                      <a:r>
                        <a:rPr lang="en-ZA" sz="1400" b="0" i="0" dirty="0">
                          <a:solidFill>
                            <a:schemeClr val="tx1"/>
                          </a:solidFill>
                          <a:latin typeface="Arial" panose="020B0604020202020204" pitchFamily="34" charset="0"/>
                          <a:cs typeface="Arial" panose="020B0604020202020204" pitchFamily="34" charset="0"/>
                        </a:rPr>
                        <a:t>Sole source and emergency procurement methods are concluded by the AO/AA and reported to the relevant treasury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ZA" sz="1400" b="0" i="0" dirty="0">
                          <a:solidFill>
                            <a:schemeClr val="tx1"/>
                          </a:solidFill>
                          <a:latin typeface="Arial" panose="020B0604020202020204" pitchFamily="34" charset="0"/>
                          <a:cs typeface="Arial" panose="020B0604020202020204" pitchFamily="34" charset="0"/>
                        </a:rPr>
                        <a:t>All procurement through other means, are reported within the stipulated timeframe to the relevant treasury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9116895"/>
                  </a:ext>
                </a:extLst>
              </a:tr>
              <a:tr h="945208">
                <a:tc>
                  <a:txBody>
                    <a:bodyPr/>
                    <a:lstStyle/>
                    <a:p>
                      <a:pPr algn="just"/>
                      <a:r>
                        <a:rPr lang="en-ZA" sz="1400" b="0" i="0" dirty="0">
                          <a:solidFill>
                            <a:schemeClr val="tx1"/>
                          </a:solidFill>
                          <a:latin typeface="Arial" panose="020B0604020202020204" pitchFamily="34" charset="0"/>
                          <a:cs typeface="Arial" panose="020B0604020202020204" pitchFamily="34" charset="0"/>
                        </a:rPr>
                        <a:t>AO/AA may approve contract modifications below the stipulated thresholds, however, when the thresholds are exceeded the AO/AA must obtain prior approval from the relevant treasury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ZA" sz="1400" b="0" i="0" dirty="0">
                          <a:solidFill>
                            <a:schemeClr val="tx1"/>
                          </a:solidFill>
                          <a:latin typeface="Arial" panose="020B0604020202020204" pitchFamily="34" charset="0"/>
                          <a:cs typeface="Arial" panose="020B0604020202020204" pitchFamily="34" charset="0"/>
                        </a:rPr>
                        <a:t>All delegations are with the Accounting Officer/Authority regardless of the thresholds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73585365"/>
                  </a:ext>
                </a:extLst>
              </a:tr>
              <a:tr h="1372075">
                <a:tc>
                  <a:txBody>
                    <a:bodyPr/>
                    <a:lstStyle/>
                    <a:p>
                      <a:pPr algn="just"/>
                      <a:r>
                        <a:rPr lang="en-ZA" sz="1400" b="0" i="0" dirty="0">
                          <a:solidFill>
                            <a:schemeClr val="tx1"/>
                          </a:solidFill>
                          <a:latin typeface="Arial" panose="020B0604020202020204" pitchFamily="34" charset="0"/>
                          <a:cs typeface="Arial" panose="020B0604020202020204" pitchFamily="34" charset="0"/>
                        </a:rPr>
                        <a:t>The relevant treasury granted approval for deviations and contract variations if they exceeded prescribed thresholds.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ZA" sz="1400" b="0" i="0" dirty="0">
                          <a:solidFill>
                            <a:schemeClr val="tx1"/>
                          </a:solidFill>
                          <a:latin typeface="Arial" panose="020B0604020202020204" pitchFamily="34" charset="0"/>
                          <a:cs typeface="Arial" panose="020B0604020202020204" pitchFamily="34" charset="0"/>
                        </a:rPr>
                        <a:t>Accounting officers/ Authorities and report all procurements through deviations, and contract variations and report to relevant treasuries regardless of the thresholds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5836848"/>
                  </a:ext>
                </a:extLst>
              </a:tr>
            </a:tbl>
          </a:graphicData>
        </a:graphic>
      </p:graphicFrame>
    </p:spTree>
    <p:extLst>
      <p:ext uri="{BB962C8B-B14F-4D97-AF65-F5344CB8AC3E}">
        <p14:creationId xmlns:p14="http://schemas.microsoft.com/office/powerpoint/2010/main" val="36472818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DD6F79B-F3AB-43DF-8B92-AFF22F18832B}"/>
              </a:ext>
            </a:extLst>
          </p:cNvPr>
          <p:cNvSpPr txBox="1">
            <a:spLocks/>
          </p:cNvSpPr>
          <p:nvPr/>
        </p:nvSpPr>
        <p:spPr>
          <a:xfrm>
            <a:off x="288099" y="463174"/>
            <a:ext cx="8567802" cy="517901"/>
          </a:xfrm>
          <a:prstGeom prst="rect">
            <a:avLst/>
          </a:prstGeom>
        </p:spPr>
        <p:txBody>
          <a:bodyPr vert="horz" lIns="91440" tIns="45720" rIns="91440" bIns="45720" rtlCol="0" anchor="ctr">
            <a:normAutofit/>
          </a:bodyPr>
          <a:lstStyle>
            <a:lvl1pPr algn="l" defTabSz="685800" rtl="0" eaLnBrk="1" latinLnBrk="0" hangingPunct="1">
              <a:lnSpc>
                <a:spcPts val="3000"/>
              </a:lnSpc>
              <a:spcBef>
                <a:spcPct val="0"/>
              </a:spcBef>
              <a:buNone/>
              <a:defRPr sz="3500" b="1" kern="1200">
                <a:solidFill>
                  <a:schemeClr val="tx1"/>
                </a:solidFill>
                <a:latin typeface="+mj-lt"/>
                <a:ea typeface="+mj-ea"/>
                <a:cs typeface="+mj-cs"/>
              </a:defRPr>
            </a:lvl1pPr>
          </a:lstStyle>
          <a:p>
            <a:r>
              <a:rPr lang="en-ZA" sz="2000" dirty="0"/>
              <a:t>Relevant treasuries’ role in Instruction 3 of 2021/2022</a:t>
            </a:r>
          </a:p>
        </p:txBody>
      </p:sp>
      <p:sp>
        <p:nvSpPr>
          <p:cNvPr id="7" name="Content Placeholder 2">
            <a:extLst>
              <a:ext uri="{FF2B5EF4-FFF2-40B4-BE49-F238E27FC236}">
                <a16:creationId xmlns:a16="http://schemas.microsoft.com/office/drawing/2014/main" id="{0DE1572D-0F10-4317-9C74-C3E332C1A4CF}"/>
              </a:ext>
            </a:extLst>
          </p:cNvPr>
          <p:cNvSpPr txBox="1">
            <a:spLocks/>
          </p:cNvSpPr>
          <p:nvPr/>
        </p:nvSpPr>
        <p:spPr>
          <a:xfrm>
            <a:off x="102788" y="1127760"/>
            <a:ext cx="8536487" cy="5274401"/>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434975" lvl="2" indent="-342900">
              <a:buAutoNum type="arabicPeriod"/>
            </a:pPr>
            <a:r>
              <a:rPr lang="en-ZA" sz="1800" dirty="0"/>
              <a:t>Enhance </a:t>
            </a:r>
            <a:r>
              <a:rPr lang="en-ZA" sz="1800" b="1" dirty="0"/>
              <a:t>reporting tool </a:t>
            </a:r>
            <a:r>
              <a:rPr lang="en-ZA" sz="1800" dirty="0"/>
              <a:t>(E-Tender Portal or similar) to extract and analyse trends, such as,</a:t>
            </a:r>
          </a:p>
          <a:p>
            <a:pPr marL="92075" lvl="2" indent="0">
              <a:buNone/>
            </a:pPr>
            <a:endParaRPr lang="en-ZA" sz="1800" dirty="0"/>
          </a:p>
          <a:p>
            <a:pPr marL="881063" lvl="3" indent="-446088">
              <a:buFont typeface="Arial" panose="020B0604020202020204" pitchFamily="34" charset="0"/>
              <a:buChar char="•"/>
            </a:pPr>
            <a:r>
              <a:rPr lang="en-ZA" sz="1800" dirty="0"/>
              <a:t>Identify Institutions with a high number of deviations and contract variations,</a:t>
            </a:r>
          </a:p>
          <a:p>
            <a:pPr marL="434975" lvl="3" indent="0">
              <a:buNone/>
            </a:pPr>
            <a:endParaRPr lang="en-ZA" sz="1800" dirty="0"/>
          </a:p>
          <a:p>
            <a:pPr marL="881063" lvl="3" indent="-446088">
              <a:buFont typeface="Arial" panose="020B0604020202020204" pitchFamily="34" charset="0"/>
              <a:buChar char="•"/>
            </a:pPr>
            <a:r>
              <a:rPr lang="en-ZA" sz="1800" dirty="0"/>
              <a:t>Determine the root causes of the deviations and variations (or “other means of procurement”),</a:t>
            </a:r>
          </a:p>
          <a:p>
            <a:pPr marL="434975" lvl="3" indent="0">
              <a:buNone/>
            </a:pPr>
            <a:endParaRPr lang="en-ZA" sz="1800" dirty="0"/>
          </a:p>
          <a:p>
            <a:pPr marL="881063" lvl="3" indent="-446088">
              <a:buFont typeface="Arial" panose="020B0604020202020204" pitchFamily="34" charset="0"/>
              <a:buChar char="•"/>
            </a:pPr>
            <a:r>
              <a:rPr lang="en-ZA" sz="1800" dirty="0"/>
              <a:t>Support institutions where specific trends are apparent,</a:t>
            </a:r>
          </a:p>
          <a:p>
            <a:pPr marL="434975" lvl="3" indent="0">
              <a:buNone/>
            </a:pPr>
            <a:endParaRPr lang="en-ZA" sz="1800" dirty="0"/>
          </a:p>
          <a:p>
            <a:pPr marL="881063" lvl="3" indent="-446088">
              <a:buFont typeface="Arial" panose="020B0604020202020204" pitchFamily="34" charset="0"/>
              <a:buChar char="•"/>
            </a:pPr>
            <a:r>
              <a:rPr lang="en-ZA" sz="1800" dirty="0"/>
              <a:t>Provide advice on SCM procedures and practices, and</a:t>
            </a:r>
          </a:p>
          <a:p>
            <a:pPr marL="434975" lvl="3" indent="0">
              <a:buNone/>
            </a:pPr>
            <a:endParaRPr lang="en-ZA" sz="1800" dirty="0"/>
          </a:p>
          <a:p>
            <a:pPr marL="881063" lvl="3" indent="-446088">
              <a:buFont typeface="Arial" panose="020B0604020202020204" pitchFamily="34" charset="0"/>
              <a:buChar char="•"/>
            </a:pPr>
            <a:r>
              <a:rPr lang="en-ZA" sz="1800" dirty="0"/>
              <a:t>Take immediate corrective action by intervening where there is evidence of persistent abuse of the system.</a:t>
            </a:r>
          </a:p>
          <a:p>
            <a:pPr marL="434975" lvl="3" indent="0">
              <a:buNone/>
            </a:pPr>
            <a:endParaRPr lang="en-ZA" sz="1800" dirty="0"/>
          </a:p>
          <a:p>
            <a:pPr marL="434975" lvl="2" indent="-342900">
              <a:buAutoNum type="arabicPeriod" startAt="2"/>
            </a:pPr>
            <a:r>
              <a:rPr lang="en-ZA" sz="1800" dirty="0"/>
              <a:t>Access to the reports will be made available to all Provincial Treasuries, oversight bodies, and to the members of the public.</a:t>
            </a:r>
          </a:p>
          <a:p>
            <a:pPr marL="434975" lvl="2" indent="-342900">
              <a:buAutoNum type="arabicPeriod" startAt="2"/>
            </a:pPr>
            <a:endParaRPr lang="en-ZA" sz="1400" i="1" dirty="0">
              <a:highlight>
                <a:srgbClr val="FFFF00"/>
              </a:highlight>
            </a:endParaRPr>
          </a:p>
          <a:p>
            <a:pPr marL="0" indent="0">
              <a:buNone/>
            </a:pPr>
            <a:endParaRPr lang="en-ZA" sz="1400" dirty="0">
              <a:cs typeface="Arial" panose="020B0604020202020204" pitchFamily="34" charset="0"/>
            </a:endParaRPr>
          </a:p>
          <a:p>
            <a:pPr marL="355600" lvl="2" indent="0">
              <a:buFont typeface="Arial"/>
              <a:buNone/>
            </a:pPr>
            <a:endParaRPr lang="en-ZA" sz="1400" b="1" dirty="0"/>
          </a:p>
          <a:p>
            <a:pPr marL="538163" lvl="2" indent="-182563">
              <a:buFont typeface="Arial" panose="020B0604020202020204" pitchFamily="34" charset="0"/>
              <a:buChar char="•"/>
            </a:pPr>
            <a:endParaRPr lang="en-ZA" sz="1400" b="1" dirty="0"/>
          </a:p>
          <a:p>
            <a:pPr marL="538163" lvl="2" indent="-182563">
              <a:buFont typeface="Arial" panose="020B0604020202020204" pitchFamily="34" charset="0"/>
              <a:buChar char="•"/>
            </a:pPr>
            <a:endParaRPr lang="en-ZA" sz="1400" b="1" dirty="0"/>
          </a:p>
          <a:p>
            <a:pPr marL="538163" lvl="2" indent="-182563">
              <a:buFont typeface="Arial" panose="020B0604020202020204" pitchFamily="34" charset="0"/>
              <a:buChar char="•"/>
            </a:pPr>
            <a:endParaRPr lang="en-ZA" sz="1400" b="1" dirty="0"/>
          </a:p>
          <a:p>
            <a:pPr marL="823913" lvl="2" indent="-285750">
              <a:buFont typeface="Wingdings" panose="05000000000000000000" pitchFamily="2" charset="2"/>
              <a:buChar char="§"/>
            </a:pPr>
            <a:endParaRPr lang="en-ZA" sz="1400" dirty="0"/>
          </a:p>
          <a:p>
            <a:pPr marL="1028700" lvl="2" indent="-342900">
              <a:buFont typeface="+mj-lt"/>
              <a:buAutoNum type="alphaLcPeriod"/>
            </a:pPr>
            <a:endParaRPr lang="en-ZA" sz="1400" dirty="0"/>
          </a:p>
        </p:txBody>
      </p:sp>
    </p:spTree>
    <p:extLst>
      <p:ext uri="{BB962C8B-B14F-4D97-AF65-F5344CB8AC3E}">
        <p14:creationId xmlns:p14="http://schemas.microsoft.com/office/powerpoint/2010/main" val="18858574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1" descr="Powerpoint Presentation3"/>
          <p:cNvPicPr>
            <a:picLocks noChangeAspect="1" noChangeArrowheads="1"/>
          </p:cNvPicPr>
          <p:nvPr/>
        </p:nvPicPr>
        <p:blipFill>
          <a:blip r:embed="rId3" cstate="print"/>
          <a:srcRect/>
          <a:stretch>
            <a:fillRect/>
          </a:stretch>
        </p:blipFill>
        <p:spPr bwMode="auto">
          <a:xfrm>
            <a:off x="-36512" y="-19576"/>
            <a:ext cx="9177338" cy="6891338"/>
          </a:xfrm>
          <a:prstGeom prst="rect">
            <a:avLst/>
          </a:prstGeom>
          <a:noFill/>
          <a:ln w="9525">
            <a:noFill/>
            <a:miter lim="800000"/>
            <a:headEnd/>
            <a:tailEnd/>
          </a:ln>
        </p:spPr>
      </p:pic>
      <p:sp>
        <p:nvSpPr>
          <p:cNvPr id="13317" name="Rectangle 14"/>
          <p:cNvSpPr>
            <a:spLocks noChangeArrowheads="1"/>
          </p:cNvSpPr>
          <p:nvPr/>
        </p:nvSpPr>
        <p:spPr bwMode="auto">
          <a:xfrm>
            <a:off x="777875" y="4548188"/>
            <a:ext cx="7696200" cy="304800"/>
          </a:xfrm>
          <a:prstGeom prst="rect">
            <a:avLst/>
          </a:prstGeom>
          <a:noFill/>
          <a:ln w="9525">
            <a:noFill/>
            <a:miter lim="800000"/>
            <a:headEnd/>
            <a:tailEnd/>
          </a:ln>
        </p:spPr>
        <p:txBody>
          <a:bodyPr/>
          <a:lstStyle/>
          <a:p>
            <a:pPr algn="r" eaLnBrk="1" hangingPunct="1">
              <a:spcBef>
                <a:spcPct val="20000"/>
              </a:spcBef>
            </a:pPr>
            <a:endParaRPr lang="en-US" sz="1000" dirty="0">
              <a:solidFill>
                <a:schemeClr val="bg1"/>
              </a:solidFill>
              <a:ea typeface="Osaka" pitchFamily="1" charset="-128"/>
            </a:endParaRPr>
          </a:p>
        </p:txBody>
      </p:sp>
      <p:sp>
        <p:nvSpPr>
          <p:cNvPr id="2" name="Slide Number Placeholder 1"/>
          <p:cNvSpPr>
            <a:spLocks noGrp="1"/>
          </p:cNvSpPr>
          <p:nvPr>
            <p:ph type="sldNum" sz="quarter" idx="12"/>
          </p:nvPr>
        </p:nvSpPr>
        <p:spPr/>
        <p:txBody>
          <a:bodyPr/>
          <a:lstStyle/>
          <a:p>
            <a:fld id="{6C4E7DD6-536E-442C-876A-F4C32B3DE23D}" type="slidenum">
              <a:rPr lang="en-ZA" smtClean="0"/>
              <a:t>54</a:t>
            </a:fld>
            <a:endParaRPr lang="en-ZA" dirty="0"/>
          </a:p>
        </p:txBody>
      </p:sp>
      <p:sp>
        <p:nvSpPr>
          <p:cNvPr id="8" name="Title 1">
            <a:extLst>
              <a:ext uri="{FF2B5EF4-FFF2-40B4-BE49-F238E27FC236}">
                <a16:creationId xmlns:a16="http://schemas.microsoft.com/office/drawing/2014/main" id="{D50F5278-7F92-4F28-A9C5-7F8A98768307}"/>
              </a:ext>
            </a:extLst>
          </p:cNvPr>
          <p:cNvSpPr txBox="1">
            <a:spLocks/>
          </p:cNvSpPr>
          <p:nvPr/>
        </p:nvSpPr>
        <p:spPr bwMode="auto">
          <a:xfrm>
            <a:off x="0" y="2027505"/>
            <a:ext cx="9010650" cy="128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3000">
                <a:solidFill>
                  <a:schemeClr val="bg1"/>
                </a:solidFill>
                <a:latin typeface="+mj-lt"/>
                <a:ea typeface="+mj-ea"/>
                <a:cs typeface="+mj-cs"/>
              </a:defRPr>
            </a:lvl1pPr>
            <a:lvl2pPr algn="l" rtl="0" eaLnBrk="0" fontAlgn="base" hangingPunct="0">
              <a:spcBef>
                <a:spcPct val="0"/>
              </a:spcBef>
              <a:spcAft>
                <a:spcPct val="0"/>
              </a:spcAft>
              <a:defRPr sz="3000">
                <a:solidFill>
                  <a:schemeClr val="bg1"/>
                </a:solidFill>
                <a:latin typeface="Arial Bold" pitchFamily="1" charset="0"/>
                <a:ea typeface="Osaka" pitchFamily="1" charset="-128"/>
              </a:defRPr>
            </a:lvl2pPr>
            <a:lvl3pPr algn="l" rtl="0" eaLnBrk="0" fontAlgn="base" hangingPunct="0">
              <a:spcBef>
                <a:spcPct val="0"/>
              </a:spcBef>
              <a:spcAft>
                <a:spcPct val="0"/>
              </a:spcAft>
              <a:defRPr sz="3000">
                <a:solidFill>
                  <a:schemeClr val="bg1"/>
                </a:solidFill>
                <a:latin typeface="Arial Bold" pitchFamily="1" charset="0"/>
                <a:ea typeface="Osaka" pitchFamily="1" charset="-128"/>
              </a:defRPr>
            </a:lvl3pPr>
            <a:lvl4pPr algn="l" rtl="0" eaLnBrk="0" fontAlgn="base" hangingPunct="0">
              <a:spcBef>
                <a:spcPct val="0"/>
              </a:spcBef>
              <a:spcAft>
                <a:spcPct val="0"/>
              </a:spcAft>
              <a:defRPr sz="3000">
                <a:solidFill>
                  <a:schemeClr val="bg1"/>
                </a:solidFill>
                <a:latin typeface="Arial Bold" pitchFamily="1" charset="0"/>
                <a:ea typeface="Osaka" pitchFamily="1" charset="-128"/>
              </a:defRPr>
            </a:lvl4pPr>
            <a:lvl5pPr algn="l" rtl="0" eaLnBrk="0" fontAlgn="base" hangingPunct="0">
              <a:spcBef>
                <a:spcPct val="0"/>
              </a:spcBef>
              <a:spcAft>
                <a:spcPct val="0"/>
              </a:spcAft>
              <a:defRPr sz="3000">
                <a:solidFill>
                  <a:schemeClr val="bg1"/>
                </a:solidFill>
                <a:latin typeface="Arial Bold" pitchFamily="1" charset="0"/>
                <a:ea typeface="Osaka" pitchFamily="1" charset="-128"/>
              </a:defRPr>
            </a:lvl5pPr>
            <a:lvl6pPr marL="457200" algn="l" rtl="0" eaLnBrk="1" fontAlgn="base" hangingPunct="1">
              <a:spcBef>
                <a:spcPct val="0"/>
              </a:spcBef>
              <a:spcAft>
                <a:spcPct val="0"/>
              </a:spcAft>
              <a:defRPr sz="3000">
                <a:solidFill>
                  <a:schemeClr val="bg1"/>
                </a:solidFill>
                <a:latin typeface="Arial Bold" pitchFamily="1" charset="0"/>
                <a:ea typeface="Osaka" pitchFamily="1" charset="-128"/>
              </a:defRPr>
            </a:lvl6pPr>
            <a:lvl7pPr marL="914400" algn="l" rtl="0" eaLnBrk="1" fontAlgn="base" hangingPunct="1">
              <a:spcBef>
                <a:spcPct val="0"/>
              </a:spcBef>
              <a:spcAft>
                <a:spcPct val="0"/>
              </a:spcAft>
              <a:defRPr sz="3000">
                <a:solidFill>
                  <a:schemeClr val="bg1"/>
                </a:solidFill>
                <a:latin typeface="Arial Bold" pitchFamily="1" charset="0"/>
                <a:ea typeface="Osaka" pitchFamily="1" charset="-128"/>
              </a:defRPr>
            </a:lvl7pPr>
            <a:lvl8pPr marL="1371600" algn="l" rtl="0" eaLnBrk="1" fontAlgn="base" hangingPunct="1">
              <a:spcBef>
                <a:spcPct val="0"/>
              </a:spcBef>
              <a:spcAft>
                <a:spcPct val="0"/>
              </a:spcAft>
              <a:defRPr sz="3000">
                <a:solidFill>
                  <a:schemeClr val="bg1"/>
                </a:solidFill>
                <a:latin typeface="Arial Bold" pitchFamily="1" charset="0"/>
                <a:ea typeface="Osaka" pitchFamily="1" charset="-128"/>
              </a:defRPr>
            </a:lvl8pPr>
            <a:lvl9pPr marL="1828800" algn="l" rtl="0" eaLnBrk="1" fontAlgn="base" hangingPunct="1">
              <a:spcBef>
                <a:spcPct val="0"/>
              </a:spcBef>
              <a:spcAft>
                <a:spcPct val="0"/>
              </a:spcAft>
              <a:defRPr sz="3000">
                <a:solidFill>
                  <a:schemeClr val="bg1"/>
                </a:solidFill>
                <a:latin typeface="Arial Bold" pitchFamily="1" charset="0"/>
                <a:ea typeface="Osaka" pitchFamily="1" charset="-128"/>
              </a:defRPr>
            </a:lvl9pPr>
          </a:lstStyle>
          <a:p>
            <a:pPr algn="ctr"/>
            <a:r>
              <a:rPr lang="en-US" sz="3500" b="1" kern="0" dirty="0">
                <a:effectLst>
                  <a:outerShdw blurRad="38100" dist="38100" dir="2700000" algn="tl">
                    <a:srgbClr val="000000">
                      <a:alpha val="43137"/>
                    </a:srgbClr>
                  </a:outerShdw>
                </a:effectLst>
              </a:rPr>
              <a:t>COMPARISONS BETWEEN </a:t>
            </a:r>
          </a:p>
          <a:p>
            <a:pPr algn="ctr"/>
            <a:r>
              <a:rPr lang="en-US" sz="3500" b="1" kern="0" dirty="0">
                <a:effectLst>
                  <a:outerShdw blurRad="38100" dist="38100" dir="2700000" algn="tl">
                    <a:srgbClr val="000000">
                      <a:alpha val="43137"/>
                    </a:srgbClr>
                  </a:outerShdw>
                </a:effectLst>
              </a:rPr>
              <a:t>Q3 2021/2022 </a:t>
            </a:r>
            <a:r>
              <a:rPr lang="en-US" sz="3500" b="1" kern="0" dirty="0">
                <a:solidFill>
                  <a:srgbClr val="FFFF00"/>
                </a:solidFill>
                <a:effectLst>
                  <a:outerShdw blurRad="38100" dist="38100" dir="2700000" algn="tl">
                    <a:srgbClr val="000000">
                      <a:alpha val="43137"/>
                    </a:srgbClr>
                  </a:outerShdw>
                </a:effectLst>
              </a:rPr>
              <a:t>AND</a:t>
            </a:r>
            <a:r>
              <a:rPr lang="en-US" sz="3500" b="1" kern="0" dirty="0">
                <a:effectLst>
                  <a:outerShdw blurRad="38100" dist="38100" dir="2700000" algn="tl">
                    <a:srgbClr val="000000">
                      <a:alpha val="43137"/>
                    </a:srgbClr>
                  </a:outerShdw>
                </a:effectLst>
              </a:rPr>
              <a:t> Q3 2022/2023</a:t>
            </a:r>
          </a:p>
          <a:p>
            <a:pPr algn="ctr"/>
            <a:r>
              <a:rPr lang="en-US" sz="2800" b="1" kern="0" dirty="0">
                <a:effectLst>
                  <a:outerShdw blurRad="38100" dist="38100" dir="2700000" algn="tl">
                    <a:srgbClr val="000000">
                      <a:alpha val="43137"/>
                    </a:srgbClr>
                  </a:outerShdw>
                </a:effectLst>
              </a:rPr>
              <a:t>Old Instruction Note </a:t>
            </a:r>
            <a:r>
              <a:rPr lang="en-US" sz="2800" b="1" kern="0" dirty="0">
                <a:solidFill>
                  <a:srgbClr val="FFFF00"/>
                </a:solidFill>
                <a:effectLst>
                  <a:outerShdw blurRad="38100" dist="38100" dir="2700000" algn="tl">
                    <a:srgbClr val="000000">
                      <a:alpha val="43137"/>
                    </a:srgbClr>
                  </a:outerShdw>
                </a:effectLst>
              </a:rPr>
              <a:t>AND</a:t>
            </a:r>
            <a:r>
              <a:rPr lang="en-US" sz="2800" b="1" kern="0" dirty="0">
                <a:effectLst>
                  <a:outerShdw blurRad="38100" dist="38100" dir="2700000" algn="tl">
                    <a:srgbClr val="000000">
                      <a:alpha val="43137"/>
                    </a:srgbClr>
                  </a:outerShdw>
                </a:effectLst>
              </a:rPr>
              <a:t> New Instruction Note </a:t>
            </a:r>
          </a:p>
          <a:p>
            <a:pPr algn="ctr"/>
            <a:endParaRPr lang="en-US" sz="3500" b="1" kern="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463953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1" descr="Powerpoint Presentation3"/>
          <p:cNvPicPr>
            <a:picLocks noChangeAspect="1" noChangeArrowheads="1"/>
          </p:cNvPicPr>
          <p:nvPr/>
        </p:nvPicPr>
        <p:blipFill>
          <a:blip r:embed="rId3" cstate="print"/>
          <a:srcRect/>
          <a:stretch>
            <a:fillRect/>
          </a:stretch>
        </p:blipFill>
        <p:spPr bwMode="auto">
          <a:xfrm>
            <a:off x="-36512" y="-83371"/>
            <a:ext cx="9177338" cy="6741052"/>
          </a:xfrm>
          <a:prstGeom prst="rect">
            <a:avLst/>
          </a:prstGeom>
          <a:noFill/>
          <a:ln w="9525">
            <a:noFill/>
            <a:miter lim="800000"/>
            <a:headEnd/>
            <a:tailEnd/>
          </a:ln>
        </p:spPr>
      </p:pic>
      <p:sp>
        <p:nvSpPr>
          <p:cNvPr id="13317" name="Rectangle 14"/>
          <p:cNvSpPr>
            <a:spLocks noChangeArrowheads="1"/>
          </p:cNvSpPr>
          <p:nvPr/>
        </p:nvSpPr>
        <p:spPr bwMode="auto">
          <a:xfrm>
            <a:off x="777875" y="4548188"/>
            <a:ext cx="7696200" cy="304800"/>
          </a:xfrm>
          <a:prstGeom prst="rect">
            <a:avLst/>
          </a:prstGeom>
          <a:noFill/>
          <a:ln w="9525">
            <a:noFill/>
            <a:miter lim="800000"/>
            <a:headEnd/>
            <a:tailEnd/>
          </a:ln>
        </p:spPr>
        <p:txBody>
          <a:bodyPr/>
          <a:lstStyle/>
          <a:p>
            <a:pPr algn="r" eaLnBrk="1" hangingPunct="1">
              <a:spcBef>
                <a:spcPct val="20000"/>
              </a:spcBef>
            </a:pPr>
            <a:endParaRPr lang="en-US" sz="1000" dirty="0">
              <a:solidFill>
                <a:schemeClr val="bg1"/>
              </a:solidFill>
              <a:ea typeface="Osaka" pitchFamily="1" charset="-128"/>
            </a:endParaRPr>
          </a:p>
        </p:txBody>
      </p:sp>
      <p:sp>
        <p:nvSpPr>
          <p:cNvPr id="2" name="Slide Number Placeholder 1"/>
          <p:cNvSpPr>
            <a:spLocks noGrp="1"/>
          </p:cNvSpPr>
          <p:nvPr>
            <p:ph type="sldNum" sz="quarter" idx="12"/>
          </p:nvPr>
        </p:nvSpPr>
        <p:spPr/>
        <p:txBody>
          <a:bodyPr/>
          <a:lstStyle/>
          <a:p>
            <a:fld id="{6C4E7DD6-536E-442C-876A-F4C32B3DE23D}" type="slidenum">
              <a:rPr lang="en-ZA" smtClean="0"/>
              <a:t>55</a:t>
            </a:fld>
            <a:endParaRPr lang="en-ZA" dirty="0"/>
          </a:p>
        </p:txBody>
      </p:sp>
      <p:sp>
        <p:nvSpPr>
          <p:cNvPr id="8" name="Title 1">
            <a:extLst>
              <a:ext uri="{FF2B5EF4-FFF2-40B4-BE49-F238E27FC236}">
                <a16:creationId xmlns:a16="http://schemas.microsoft.com/office/drawing/2014/main" id="{D50F5278-7F92-4F28-A9C5-7F8A98768307}"/>
              </a:ext>
            </a:extLst>
          </p:cNvPr>
          <p:cNvSpPr txBox="1">
            <a:spLocks/>
          </p:cNvSpPr>
          <p:nvPr/>
        </p:nvSpPr>
        <p:spPr bwMode="auto">
          <a:xfrm>
            <a:off x="0" y="1775464"/>
            <a:ext cx="9140825" cy="128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3000">
                <a:solidFill>
                  <a:schemeClr val="bg1"/>
                </a:solidFill>
                <a:latin typeface="+mj-lt"/>
                <a:ea typeface="+mj-ea"/>
                <a:cs typeface="+mj-cs"/>
              </a:defRPr>
            </a:lvl1pPr>
            <a:lvl2pPr algn="l" rtl="0" eaLnBrk="0" fontAlgn="base" hangingPunct="0">
              <a:spcBef>
                <a:spcPct val="0"/>
              </a:spcBef>
              <a:spcAft>
                <a:spcPct val="0"/>
              </a:spcAft>
              <a:defRPr sz="3000">
                <a:solidFill>
                  <a:schemeClr val="bg1"/>
                </a:solidFill>
                <a:latin typeface="Arial Bold" pitchFamily="1" charset="0"/>
                <a:ea typeface="Osaka" pitchFamily="1" charset="-128"/>
              </a:defRPr>
            </a:lvl2pPr>
            <a:lvl3pPr algn="l" rtl="0" eaLnBrk="0" fontAlgn="base" hangingPunct="0">
              <a:spcBef>
                <a:spcPct val="0"/>
              </a:spcBef>
              <a:spcAft>
                <a:spcPct val="0"/>
              </a:spcAft>
              <a:defRPr sz="3000">
                <a:solidFill>
                  <a:schemeClr val="bg1"/>
                </a:solidFill>
                <a:latin typeface="Arial Bold" pitchFamily="1" charset="0"/>
                <a:ea typeface="Osaka" pitchFamily="1" charset="-128"/>
              </a:defRPr>
            </a:lvl3pPr>
            <a:lvl4pPr algn="l" rtl="0" eaLnBrk="0" fontAlgn="base" hangingPunct="0">
              <a:spcBef>
                <a:spcPct val="0"/>
              </a:spcBef>
              <a:spcAft>
                <a:spcPct val="0"/>
              </a:spcAft>
              <a:defRPr sz="3000">
                <a:solidFill>
                  <a:schemeClr val="bg1"/>
                </a:solidFill>
                <a:latin typeface="Arial Bold" pitchFamily="1" charset="0"/>
                <a:ea typeface="Osaka" pitchFamily="1" charset="-128"/>
              </a:defRPr>
            </a:lvl4pPr>
            <a:lvl5pPr algn="l" rtl="0" eaLnBrk="0" fontAlgn="base" hangingPunct="0">
              <a:spcBef>
                <a:spcPct val="0"/>
              </a:spcBef>
              <a:spcAft>
                <a:spcPct val="0"/>
              </a:spcAft>
              <a:defRPr sz="3000">
                <a:solidFill>
                  <a:schemeClr val="bg1"/>
                </a:solidFill>
                <a:latin typeface="Arial Bold" pitchFamily="1" charset="0"/>
                <a:ea typeface="Osaka" pitchFamily="1" charset="-128"/>
              </a:defRPr>
            </a:lvl5pPr>
            <a:lvl6pPr marL="457200" algn="l" rtl="0" eaLnBrk="1" fontAlgn="base" hangingPunct="1">
              <a:spcBef>
                <a:spcPct val="0"/>
              </a:spcBef>
              <a:spcAft>
                <a:spcPct val="0"/>
              </a:spcAft>
              <a:defRPr sz="3000">
                <a:solidFill>
                  <a:schemeClr val="bg1"/>
                </a:solidFill>
                <a:latin typeface="Arial Bold" pitchFamily="1" charset="0"/>
                <a:ea typeface="Osaka" pitchFamily="1" charset="-128"/>
              </a:defRPr>
            </a:lvl6pPr>
            <a:lvl7pPr marL="914400" algn="l" rtl="0" eaLnBrk="1" fontAlgn="base" hangingPunct="1">
              <a:spcBef>
                <a:spcPct val="0"/>
              </a:spcBef>
              <a:spcAft>
                <a:spcPct val="0"/>
              </a:spcAft>
              <a:defRPr sz="3000">
                <a:solidFill>
                  <a:schemeClr val="bg1"/>
                </a:solidFill>
                <a:latin typeface="Arial Bold" pitchFamily="1" charset="0"/>
                <a:ea typeface="Osaka" pitchFamily="1" charset="-128"/>
              </a:defRPr>
            </a:lvl7pPr>
            <a:lvl8pPr marL="1371600" algn="l" rtl="0" eaLnBrk="1" fontAlgn="base" hangingPunct="1">
              <a:spcBef>
                <a:spcPct val="0"/>
              </a:spcBef>
              <a:spcAft>
                <a:spcPct val="0"/>
              </a:spcAft>
              <a:defRPr sz="3000">
                <a:solidFill>
                  <a:schemeClr val="bg1"/>
                </a:solidFill>
                <a:latin typeface="Arial Bold" pitchFamily="1" charset="0"/>
                <a:ea typeface="Osaka" pitchFamily="1" charset="-128"/>
              </a:defRPr>
            </a:lvl8pPr>
            <a:lvl9pPr marL="1828800" algn="l" rtl="0" eaLnBrk="1" fontAlgn="base" hangingPunct="1">
              <a:spcBef>
                <a:spcPct val="0"/>
              </a:spcBef>
              <a:spcAft>
                <a:spcPct val="0"/>
              </a:spcAft>
              <a:defRPr sz="3000">
                <a:solidFill>
                  <a:schemeClr val="bg1"/>
                </a:solidFill>
                <a:latin typeface="Arial Bold" pitchFamily="1" charset="0"/>
                <a:ea typeface="Osaka" pitchFamily="1" charset="-128"/>
              </a:defRPr>
            </a:lvl9pPr>
          </a:lstStyle>
          <a:p>
            <a:pPr algn="ctr"/>
            <a:r>
              <a:rPr lang="en-US" sz="4000" b="1" kern="0" dirty="0">
                <a:effectLst>
                  <a:outerShdw blurRad="38100" dist="38100" dir="2700000" algn="tl">
                    <a:srgbClr val="000000">
                      <a:alpha val="43137"/>
                    </a:srgbClr>
                  </a:outerShdw>
                </a:effectLst>
              </a:rPr>
              <a:t>DEVIATIONS</a:t>
            </a:r>
          </a:p>
        </p:txBody>
      </p:sp>
    </p:spTree>
    <p:extLst>
      <p:ext uri="{BB962C8B-B14F-4D97-AF65-F5344CB8AC3E}">
        <p14:creationId xmlns:p14="http://schemas.microsoft.com/office/powerpoint/2010/main" val="21917990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816CEEDB-FD7D-45E8-EF83-4B90B461ACA1}"/>
              </a:ext>
            </a:extLst>
          </p:cNvPr>
          <p:cNvGraphicFramePr>
            <a:graphicFrameLocks/>
          </p:cNvGraphicFramePr>
          <p:nvPr>
            <p:extLst>
              <p:ext uri="{D42A27DB-BD31-4B8C-83A1-F6EECF244321}">
                <p14:modId xmlns:p14="http://schemas.microsoft.com/office/powerpoint/2010/main" val="779477725"/>
              </p:ext>
            </p:extLst>
          </p:nvPr>
        </p:nvGraphicFramePr>
        <p:xfrm>
          <a:off x="60344" y="136524"/>
          <a:ext cx="4643352" cy="6584949"/>
        </p:xfrm>
        <a:graphic>
          <a:graphicData uri="http://schemas.openxmlformats.org/drawingml/2006/chart">
            <c:chart xmlns:c="http://schemas.openxmlformats.org/drawingml/2006/chart" xmlns:r="http://schemas.openxmlformats.org/officeDocument/2006/relationships" r:id="rId2"/>
          </a:graphicData>
        </a:graphic>
      </p:graphicFrame>
      <p:sp>
        <p:nvSpPr>
          <p:cNvPr id="7" name="Slide Number Placeholder 6">
            <a:extLst>
              <a:ext uri="{FF2B5EF4-FFF2-40B4-BE49-F238E27FC236}">
                <a16:creationId xmlns:a16="http://schemas.microsoft.com/office/drawing/2014/main" id="{4C272DEA-713B-422A-93E9-BE8F84526352}"/>
              </a:ext>
            </a:extLst>
          </p:cNvPr>
          <p:cNvSpPr>
            <a:spLocks noGrp="1"/>
          </p:cNvSpPr>
          <p:nvPr>
            <p:ph type="sldNum" sz="quarter" idx="12"/>
          </p:nvPr>
        </p:nvSpPr>
        <p:spPr/>
        <p:txBody>
          <a:bodyPr/>
          <a:lstStyle/>
          <a:p>
            <a:fld id="{ACF6FBCE-0EFB-9341-AF14-772DDDB8FE9A}" type="slidenum">
              <a:rPr lang="en-US" smtClean="0"/>
              <a:t>56</a:t>
            </a:fld>
            <a:endParaRPr lang="en-US"/>
          </a:p>
        </p:txBody>
      </p:sp>
      <p:sp>
        <p:nvSpPr>
          <p:cNvPr id="10" name="TextBox 1">
            <a:extLst>
              <a:ext uri="{FF2B5EF4-FFF2-40B4-BE49-F238E27FC236}">
                <a16:creationId xmlns:a16="http://schemas.microsoft.com/office/drawing/2014/main" id="{B45BB92C-98E2-4ACD-9C60-C3A8F355654E}"/>
              </a:ext>
            </a:extLst>
          </p:cNvPr>
          <p:cNvSpPr txBox="1"/>
          <p:nvPr/>
        </p:nvSpPr>
        <p:spPr>
          <a:xfrm>
            <a:off x="2002017" y="3036271"/>
            <a:ext cx="2127566" cy="392727"/>
          </a:xfrm>
          <a:prstGeom prst="rect">
            <a:avLst/>
          </a:prstGeom>
          <a:solidFill>
            <a:schemeClr val="accent2"/>
          </a:solidFill>
          <a:ln w="9525" cmpd="sng">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ZA" sz="1600" b="1" dirty="0">
                <a:solidFill>
                  <a:schemeClr val="bg1"/>
                </a:solidFill>
                <a:latin typeface="Arial" panose="020B0604020202020204" pitchFamily="34" charset="0"/>
                <a:cs typeface="Arial" panose="020B0604020202020204" pitchFamily="34" charset="0"/>
              </a:rPr>
              <a:t> R2 615 932 844,44 </a:t>
            </a:r>
          </a:p>
        </p:txBody>
      </p:sp>
      <p:pic>
        <p:nvPicPr>
          <p:cNvPr id="2" name="Picture 1">
            <a:extLst>
              <a:ext uri="{FF2B5EF4-FFF2-40B4-BE49-F238E27FC236}">
                <a16:creationId xmlns:a16="http://schemas.microsoft.com/office/drawing/2014/main" id="{E5755971-3E12-43A7-B269-7A3A0103FB9D}"/>
              </a:ext>
            </a:extLst>
          </p:cNvPr>
          <p:cNvPicPr>
            <a:picLocks noChangeAspect="1"/>
          </p:cNvPicPr>
          <p:nvPr/>
        </p:nvPicPr>
        <p:blipFill>
          <a:blip r:embed="rId3"/>
          <a:stretch>
            <a:fillRect/>
          </a:stretch>
        </p:blipFill>
        <p:spPr>
          <a:xfrm>
            <a:off x="8267700" y="6457950"/>
            <a:ext cx="247650" cy="161925"/>
          </a:xfrm>
          <a:prstGeom prst="rect">
            <a:avLst/>
          </a:prstGeom>
        </p:spPr>
      </p:pic>
      <p:graphicFrame>
        <p:nvGraphicFramePr>
          <p:cNvPr id="13" name="Chart 12">
            <a:extLst>
              <a:ext uri="{FF2B5EF4-FFF2-40B4-BE49-F238E27FC236}">
                <a16:creationId xmlns:a16="http://schemas.microsoft.com/office/drawing/2014/main" id="{D4819B10-3221-411A-9588-C94D89050B2D}"/>
              </a:ext>
            </a:extLst>
          </p:cNvPr>
          <p:cNvGraphicFramePr>
            <a:graphicFrameLocks/>
          </p:cNvGraphicFramePr>
          <p:nvPr>
            <p:extLst>
              <p:ext uri="{D42A27DB-BD31-4B8C-83A1-F6EECF244321}">
                <p14:modId xmlns:p14="http://schemas.microsoft.com/office/powerpoint/2010/main" val="2620287057"/>
              </p:ext>
            </p:extLst>
          </p:nvPr>
        </p:nvGraphicFramePr>
        <p:xfrm>
          <a:off x="4780721" y="136524"/>
          <a:ext cx="4363279" cy="6584949"/>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
            <a:extLst>
              <a:ext uri="{FF2B5EF4-FFF2-40B4-BE49-F238E27FC236}">
                <a16:creationId xmlns:a16="http://schemas.microsoft.com/office/drawing/2014/main" id="{1A2F1BCC-867E-4223-B475-40205C5EB2AD}"/>
              </a:ext>
            </a:extLst>
          </p:cNvPr>
          <p:cNvSpPr txBox="1"/>
          <p:nvPr/>
        </p:nvSpPr>
        <p:spPr>
          <a:xfrm>
            <a:off x="6645369" y="3050074"/>
            <a:ext cx="2127566" cy="392727"/>
          </a:xfrm>
          <a:prstGeom prst="rect">
            <a:avLst/>
          </a:prstGeom>
          <a:solidFill>
            <a:schemeClr val="accent2"/>
          </a:solidFill>
          <a:ln w="9525" cmpd="sng">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ZA" sz="1600" b="1" dirty="0">
                <a:solidFill>
                  <a:schemeClr val="bg1"/>
                </a:solidFill>
                <a:latin typeface="Arial" panose="020B0604020202020204" pitchFamily="34" charset="0"/>
                <a:cs typeface="Arial" panose="020B0604020202020204" pitchFamily="34" charset="0"/>
              </a:rPr>
              <a:t> R8 194 123 525,69 </a:t>
            </a:r>
          </a:p>
        </p:txBody>
      </p:sp>
    </p:spTree>
    <p:extLst>
      <p:ext uri="{BB962C8B-B14F-4D97-AF65-F5344CB8AC3E}">
        <p14:creationId xmlns:p14="http://schemas.microsoft.com/office/powerpoint/2010/main" val="41210045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DD6F79B-F3AB-43DF-8B92-AFF22F18832B}"/>
              </a:ext>
            </a:extLst>
          </p:cNvPr>
          <p:cNvSpPr txBox="1">
            <a:spLocks/>
          </p:cNvSpPr>
          <p:nvPr/>
        </p:nvSpPr>
        <p:spPr>
          <a:xfrm>
            <a:off x="288099" y="463174"/>
            <a:ext cx="8567802" cy="517901"/>
          </a:xfrm>
          <a:prstGeom prst="rect">
            <a:avLst/>
          </a:prstGeom>
        </p:spPr>
        <p:txBody>
          <a:bodyPr vert="horz" lIns="91440" tIns="45720" rIns="91440" bIns="45720" rtlCol="0" anchor="ctr">
            <a:normAutofit/>
          </a:bodyPr>
          <a:lstStyle>
            <a:lvl1pPr algn="l" defTabSz="685800" rtl="0" eaLnBrk="1" latinLnBrk="0" hangingPunct="1">
              <a:lnSpc>
                <a:spcPts val="3000"/>
              </a:lnSpc>
              <a:spcBef>
                <a:spcPct val="0"/>
              </a:spcBef>
              <a:buNone/>
              <a:defRPr sz="3500" b="1" kern="1200">
                <a:solidFill>
                  <a:schemeClr val="tx1"/>
                </a:solidFill>
                <a:latin typeface="+mj-lt"/>
                <a:ea typeface="+mj-ea"/>
                <a:cs typeface="+mj-cs"/>
              </a:defRPr>
            </a:lvl1pPr>
          </a:lstStyle>
          <a:p>
            <a:r>
              <a:rPr lang="en-ZA" sz="2000" u="sng" dirty="0"/>
              <a:t>Comparisons  – Q3 (Old Instruction Note) vs Q3 (New Instruction Note) </a:t>
            </a:r>
          </a:p>
        </p:txBody>
      </p:sp>
      <p:sp>
        <p:nvSpPr>
          <p:cNvPr id="7" name="Content Placeholder 2">
            <a:extLst>
              <a:ext uri="{FF2B5EF4-FFF2-40B4-BE49-F238E27FC236}">
                <a16:creationId xmlns:a16="http://schemas.microsoft.com/office/drawing/2014/main" id="{0DE1572D-0F10-4317-9C74-C3E332C1A4CF}"/>
              </a:ext>
            </a:extLst>
          </p:cNvPr>
          <p:cNvSpPr txBox="1">
            <a:spLocks/>
          </p:cNvSpPr>
          <p:nvPr/>
        </p:nvSpPr>
        <p:spPr>
          <a:xfrm>
            <a:off x="102788" y="1017450"/>
            <a:ext cx="8882186" cy="5631828"/>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92075" lvl="2" indent="0" algn="just">
              <a:buNone/>
            </a:pPr>
            <a:r>
              <a:rPr lang="en-ZA" sz="1800" b="1" dirty="0"/>
              <a:t>Analysis (Deviations):</a:t>
            </a:r>
          </a:p>
          <a:p>
            <a:pPr marL="538163" lvl="2" indent="-446088" algn="just">
              <a:buFont typeface="Wingdings" panose="05000000000000000000" pitchFamily="2" charset="2"/>
              <a:buChar char="§"/>
            </a:pPr>
            <a:r>
              <a:rPr lang="en-ZA" sz="1800" dirty="0"/>
              <a:t>As noted in previous slide, there is a huge overall shift on the transaction total amount from </a:t>
            </a:r>
            <a:r>
              <a:rPr lang="en-ZA" sz="1800" b="1" dirty="0"/>
              <a:t>R8,1 billion </a:t>
            </a:r>
            <a:r>
              <a:rPr lang="en-ZA" sz="1800" dirty="0"/>
              <a:t>(Old) to </a:t>
            </a:r>
            <a:r>
              <a:rPr lang="en-ZA" sz="1800" b="1" dirty="0"/>
              <a:t>R2,6 billion </a:t>
            </a:r>
            <a:r>
              <a:rPr lang="en-ZA" sz="1800" dirty="0"/>
              <a:t>(New).</a:t>
            </a:r>
          </a:p>
          <a:p>
            <a:pPr marL="92075" lvl="2" indent="0" algn="just">
              <a:buNone/>
            </a:pPr>
            <a:endParaRPr lang="en-ZA" sz="1800" dirty="0"/>
          </a:p>
          <a:p>
            <a:pPr marL="538163" lvl="2" indent="-446088" algn="just">
              <a:buFont typeface="Wingdings" panose="05000000000000000000" pitchFamily="2" charset="2"/>
              <a:buChar char="§"/>
            </a:pPr>
            <a:r>
              <a:rPr lang="en-ZA" sz="1800" dirty="0"/>
              <a:t>This can be due to institutions not procuring anymore using deviations.</a:t>
            </a:r>
          </a:p>
          <a:p>
            <a:pPr marL="92075" lvl="2" indent="0" algn="just">
              <a:buNone/>
            </a:pPr>
            <a:endParaRPr lang="en-ZA" sz="1800" dirty="0"/>
          </a:p>
          <a:p>
            <a:pPr marL="538163" lvl="2" indent="-446088" algn="just">
              <a:buFont typeface="Wingdings" panose="05000000000000000000" pitchFamily="2" charset="2"/>
              <a:buChar char="§"/>
            </a:pPr>
            <a:r>
              <a:rPr lang="en-ZA" sz="1800" dirty="0"/>
              <a:t>This can also be due to institutions not reporting deviations as per the new Instruction Note.</a:t>
            </a:r>
          </a:p>
          <a:p>
            <a:pPr marL="538163" lvl="2" indent="-446088" algn="just">
              <a:buFont typeface="Wingdings" panose="05000000000000000000" pitchFamily="2" charset="2"/>
              <a:buChar char="§"/>
            </a:pPr>
            <a:endParaRPr lang="en-ZA" sz="1800" dirty="0"/>
          </a:p>
          <a:p>
            <a:pPr marL="92075" lvl="2" indent="0" algn="just">
              <a:buNone/>
            </a:pPr>
            <a:r>
              <a:rPr lang="en-ZA" sz="1800" b="1" dirty="0"/>
              <a:t>Intervention:</a:t>
            </a:r>
          </a:p>
          <a:p>
            <a:pPr marL="377825" lvl="2" indent="-285750" algn="just">
              <a:buFont typeface="Wingdings" panose="05000000000000000000" pitchFamily="2" charset="2"/>
              <a:buChar char="§"/>
            </a:pPr>
            <a:r>
              <a:rPr lang="en-ZA" sz="1800" dirty="0"/>
              <a:t>OCPO will be instituting a process of writing to the institutions that were in the top 20 in the Old Instruction Note but no longer featuring in the New Instruction Note and ask if there were no transactions done through deviation process.</a:t>
            </a:r>
          </a:p>
          <a:p>
            <a:pPr marL="377825" lvl="2" indent="-285750" algn="just">
              <a:buFont typeface="Wingdings" panose="05000000000000000000" pitchFamily="2" charset="2"/>
              <a:buChar char="§"/>
            </a:pPr>
            <a:endParaRPr lang="en-ZA" sz="1800" dirty="0"/>
          </a:p>
          <a:p>
            <a:pPr marL="377825" lvl="2" indent="-285750" algn="just">
              <a:buFont typeface="Wingdings" panose="05000000000000000000" pitchFamily="2" charset="2"/>
              <a:buChar char="§"/>
            </a:pPr>
            <a:r>
              <a:rPr lang="en-ZA" sz="1800" dirty="0"/>
              <a:t>Upon receipt of a no response, such institutions will be referred to the AGSA for a special audit process to verify if a no answer was indeed true, some have since reported but late.</a:t>
            </a:r>
          </a:p>
          <a:p>
            <a:pPr marL="92075" lvl="2" indent="0" algn="just">
              <a:buNone/>
            </a:pPr>
            <a:endParaRPr lang="en-ZA" sz="1800" dirty="0"/>
          </a:p>
          <a:p>
            <a:pPr marL="377825" lvl="2" indent="-285750" algn="just">
              <a:buFont typeface="Wingdings" panose="05000000000000000000" pitchFamily="2" charset="2"/>
              <a:buChar char="§"/>
            </a:pPr>
            <a:r>
              <a:rPr lang="en-ZA" sz="1800" dirty="0"/>
              <a:t>Upon a yes response, such transactions will be prioritised for site visits and bid reviews.</a:t>
            </a:r>
          </a:p>
        </p:txBody>
      </p:sp>
    </p:spTree>
    <p:extLst>
      <p:ext uri="{BB962C8B-B14F-4D97-AF65-F5344CB8AC3E}">
        <p14:creationId xmlns:p14="http://schemas.microsoft.com/office/powerpoint/2010/main" val="29837404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1" descr="Powerpoint Presentation3"/>
          <p:cNvPicPr>
            <a:picLocks noChangeAspect="1" noChangeArrowheads="1"/>
          </p:cNvPicPr>
          <p:nvPr/>
        </p:nvPicPr>
        <p:blipFill>
          <a:blip r:embed="rId3" cstate="print"/>
          <a:srcRect/>
          <a:stretch>
            <a:fillRect/>
          </a:stretch>
        </p:blipFill>
        <p:spPr bwMode="auto">
          <a:xfrm>
            <a:off x="-36512" y="-19576"/>
            <a:ext cx="9177338" cy="6891338"/>
          </a:xfrm>
          <a:prstGeom prst="rect">
            <a:avLst/>
          </a:prstGeom>
          <a:noFill/>
          <a:ln w="9525">
            <a:noFill/>
            <a:miter lim="800000"/>
            <a:headEnd/>
            <a:tailEnd/>
          </a:ln>
        </p:spPr>
      </p:pic>
      <p:sp>
        <p:nvSpPr>
          <p:cNvPr id="13317" name="Rectangle 14"/>
          <p:cNvSpPr>
            <a:spLocks noChangeArrowheads="1"/>
          </p:cNvSpPr>
          <p:nvPr/>
        </p:nvSpPr>
        <p:spPr bwMode="auto">
          <a:xfrm>
            <a:off x="777875" y="4548188"/>
            <a:ext cx="7696200" cy="304800"/>
          </a:xfrm>
          <a:prstGeom prst="rect">
            <a:avLst/>
          </a:prstGeom>
          <a:noFill/>
          <a:ln w="9525">
            <a:noFill/>
            <a:miter lim="800000"/>
            <a:headEnd/>
            <a:tailEnd/>
          </a:ln>
        </p:spPr>
        <p:txBody>
          <a:bodyPr/>
          <a:lstStyle/>
          <a:p>
            <a:pPr algn="r" eaLnBrk="1" hangingPunct="1">
              <a:spcBef>
                <a:spcPct val="20000"/>
              </a:spcBef>
            </a:pPr>
            <a:endParaRPr lang="en-US" sz="1000" dirty="0">
              <a:solidFill>
                <a:schemeClr val="bg1"/>
              </a:solidFill>
              <a:ea typeface="Osaka" pitchFamily="1" charset="-128"/>
            </a:endParaRPr>
          </a:p>
        </p:txBody>
      </p:sp>
      <p:sp>
        <p:nvSpPr>
          <p:cNvPr id="2" name="Slide Number Placeholder 1"/>
          <p:cNvSpPr>
            <a:spLocks noGrp="1"/>
          </p:cNvSpPr>
          <p:nvPr>
            <p:ph type="sldNum" sz="quarter" idx="12"/>
          </p:nvPr>
        </p:nvSpPr>
        <p:spPr/>
        <p:txBody>
          <a:bodyPr/>
          <a:lstStyle/>
          <a:p>
            <a:fld id="{6C4E7DD6-536E-442C-876A-F4C32B3DE23D}" type="slidenum">
              <a:rPr lang="en-ZA" smtClean="0"/>
              <a:t>58</a:t>
            </a:fld>
            <a:endParaRPr lang="en-ZA" dirty="0"/>
          </a:p>
        </p:txBody>
      </p:sp>
      <p:sp>
        <p:nvSpPr>
          <p:cNvPr id="8" name="Title 1">
            <a:extLst>
              <a:ext uri="{FF2B5EF4-FFF2-40B4-BE49-F238E27FC236}">
                <a16:creationId xmlns:a16="http://schemas.microsoft.com/office/drawing/2014/main" id="{D50F5278-7F92-4F28-A9C5-7F8A98768307}"/>
              </a:ext>
            </a:extLst>
          </p:cNvPr>
          <p:cNvSpPr txBox="1">
            <a:spLocks/>
          </p:cNvSpPr>
          <p:nvPr/>
        </p:nvSpPr>
        <p:spPr bwMode="auto">
          <a:xfrm>
            <a:off x="0" y="2027505"/>
            <a:ext cx="9010650" cy="128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3000">
                <a:solidFill>
                  <a:schemeClr val="bg1"/>
                </a:solidFill>
                <a:latin typeface="+mj-lt"/>
                <a:ea typeface="+mj-ea"/>
                <a:cs typeface="+mj-cs"/>
              </a:defRPr>
            </a:lvl1pPr>
            <a:lvl2pPr algn="l" rtl="0" eaLnBrk="0" fontAlgn="base" hangingPunct="0">
              <a:spcBef>
                <a:spcPct val="0"/>
              </a:spcBef>
              <a:spcAft>
                <a:spcPct val="0"/>
              </a:spcAft>
              <a:defRPr sz="3000">
                <a:solidFill>
                  <a:schemeClr val="bg1"/>
                </a:solidFill>
                <a:latin typeface="Arial Bold" pitchFamily="1" charset="0"/>
                <a:ea typeface="Osaka" pitchFamily="1" charset="-128"/>
              </a:defRPr>
            </a:lvl2pPr>
            <a:lvl3pPr algn="l" rtl="0" eaLnBrk="0" fontAlgn="base" hangingPunct="0">
              <a:spcBef>
                <a:spcPct val="0"/>
              </a:spcBef>
              <a:spcAft>
                <a:spcPct val="0"/>
              </a:spcAft>
              <a:defRPr sz="3000">
                <a:solidFill>
                  <a:schemeClr val="bg1"/>
                </a:solidFill>
                <a:latin typeface="Arial Bold" pitchFamily="1" charset="0"/>
                <a:ea typeface="Osaka" pitchFamily="1" charset="-128"/>
              </a:defRPr>
            </a:lvl3pPr>
            <a:lvl4pPr algn="l" rtl="0" eaLnBrk="0" fontAlgn="base" hangingPunct="0">
              <a:spcBef>
                <a:spcPct val="0"/>
              </a:spcBef>
              <a:spcAft>
                <a:spcPct val="0"/>
              </a:spcAft>
              <a:defRPr sz="3000">
                <a:solidFill>
                  <a:schemeClr val="bg1"/>
                </a:solidFill>
                <a:latin typeface="Arial Bold" pitchFamily="1" charset="0"/>
                <a:ea typeface="Osaka" pitchFamily="1" charset="-128"/>
              </a:defRPr>
            </a:lvl4pPr>
            <a:lvl5pPr algn="l" rtl="0" eaLnBrk="0" fontAlgn="base" hangingPunct="0">
              <a:spcBef>
                <a:spcPct val="0"/>
              </a:spcBef>
              <a:spcAft>
                <a:spcPct val="0"/>
              </a:spcAft>
              <a:defRPr sz="3000">
                <a:solidFill>
                  <a:schemeClr val="bg1"/>
                </a:solidFill>
                <a:latin typeface="Arial Bold" pitchFamily="1" charset="0"/>
                <a:ea typeface="Osaka" pitchFamily="1" charset="-128"/>
              </a:defRPr>
            </a:lvl5pPr>
            <a:lvl6pPr marL="457200" algn="l" rtl="0" eaLnBrk="1" fontAlgn="base" hangingPunct="1">
              <a:spcBef>
                <a:spcPct val="0"/>
              </a:spcBef>
              <a:spcAft>
                <a:spcPct val="0"/>
              </a:spcAft>
              <a:defRPr sz="3000">
                <a:solidFill>
                  <a:schemeClr val="bg1"/>
                </a:solidFill>
                <a:latin typeface="Arial Bold" pitchFamily="1" charset="0"/>
                <a:ea typeface="Osaka" pitchFamily="1" charset="-128"/>
              </a:defRPr>
            </a:lvl6pPr>
            <a:lvl7pPr marL="914400" algn="l" rtl="0" eaLnBrk="1" fontAlgn="base" hangingPunct="1">
              <a:spcBef>
                <a:spcPct val="0"/>
              </a:spcBef>
              <a:spcAft>
                <a:spcPct val="0"/>
              </a:spcAft>
              <a:defRPr sz="3000">
                <a:solidFill>
                  <a:schemeClr val="bg1"/>
                </a:solidFill>
                <a:latin typeface="Arial Bold" pitchFamily="1" charset="0"/>
                <a:ea typeface="Osaka" pitchFamily="1" charset="-128"/>
              </a:defRPr>
            </a:lvl7pPr>
            <a:lvl8pPr marL="1371600" algn="l" rtl="0" eaLnBrk="1" fontAlgn="base" hangingPunct="1">
              <a:spcBef>
                <a:spcPct val="0"/>
              </a:spcBef>
              <a:spcAft>
                <a:spcPct val="0"/>
              </a:spcAft>
              <a:defRPr sz="3000">
                <a:solidFill>
                  <a:schemeClr val="bg1"/>
                </a:solidFill>
                <a:latin typeface="Arial Bold" pitchFamily="1" charset="0"/>
                <a:ea typeface="Osaka" pitchFamily="1" charset="-128"/>
              </a:defRPr>
            </a:lvl8pPr>
            <a:lvl9pPr marL="1828800" algn="l" rtl="0" eaLnBrk="1" fontAlgn="base" hangingPunct="1">
              <a:spcBef>
                <a:spcPct val="0"/>
              </a:spcBef>
              <a:spcAft>
                <a:spcPct val="0"/>
              </a:spcAft>
              <a:defRPr sz="3000">
                <a:solidFill>
                  <a:schemeClr val="bg1"/>
                </a:solidFill>
                <a:latin typeface="Arial Bold" pitchFamily="1" charset="0"/>
                <a:ea typeface="Osaka" pitchFamily="1" charset="-128"/>
              </a:defRPr>
            </a:lvl9pPr>
          </a:lstStyle>
          <a:p>
            <a:pPr algn="ctr"/>
            <a:r>
              <a:rPr lang="en-US" sz="4000" b="1" kern="0" dirty="0">
                <a:effectLst>
                  <a:outerShdw blurRad="38100" dist="38100" dir="2700000" algn="tl">
                    <a:srgbClr val="000000">
                      <a:alpha val="43137"/>
                    </a:srgbClr>
                  </a:outerShdw>
                </a:effectLst>
              </a:rPr>
              <a:t>CONTRACT MODIFICATIONS </a:t>
            </a:r>
          </a:p>
          <a:p>
            <a:pPr algn="ctr"/>
            <a:endParaRPr lang="en-US" sz="6600" b="1" kern="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743188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6304E49-34A9-479A-AC85-59AD4791121E}"/>
              </a:ext>
            </a:extLst>
          </p:cNvPr>
          <p:cNvSpPr>
            <a:spLocks noGrp="1"/>
          </p:cNvSpPr>
          <p:nvPr>
            <p:ph type="sldNum" sz="quarter" idx="12"/>
          </p:nvPr>
        </p:nvSpPr>
        <p:spPr/>
        <p:txBody>
          <a:bodyPr/>
          <a:lstStyle/>
          <a:p>
            <a:fld id="{ACF6FBCE-0EFB-9341-AF14-772DDDB8FE9A}" type="slidenum">
              <a:rPr lang="en-US" smtClean="0"/>
              <a:t>59</a:t>
            </a:fld>
            <a:endParaRPr lang="en-US"/>
          </a:p>
        </p:txBody>
      </p:sp>
      <p:pic>
        <p:nvPicPr>
          <p:cNvPr id="2" name="Picture 1">
            <a:extLst>
              <a:ext uri="{FF2B5EF4-FFF2-40B4-BE49-F238E27FC236}">
                <a16:creationId xmlns:a16="http://schemas.microsoft.com/office/drawing/2014/main" id="{6BB6CB3E-00C5-4128-9A71-C1D0477E1EFB}"/>
              </a:ext>
            </a:extLst>
          </p:cNvPr>
          <p:cNvPicPr>
            <a:picLocks noChangeAspect="1"/>
          </p:cNvPicPr>
          <p:nvPr/>
        </p:nvPicPr>
        <p:blipFill>
          <a:blip r:embed="rId2"/>
          <a:stretch>
            <a:fillRect/>
          </a:stretch>
        </p:blipFill>
        <p:spPr>
          <a:xfrm>
            <a:off x="8267700" y="6472238"/>
            <a:ext cx="247650" cy="133350"/>
          </a:xfrm>
          <a:prstGeom prst="rect">
            <a:avLst/>
          </a:prstGeom>
        </p:spPr>
      </p:pic>
      <p:graphicFrame>
        <p:nvGraphicFramePr>
          <p:cNvPr id="13" name="Chart 12">
            <a:extLst>
              <a:ext uri="{FF2B5EF4-FFF2-40B4-BE49-F238E27FC236}">
                <a16:creationId xmlns:a16="http://schemas.microsoft.com/office/drawing/2014/main" id="{2FFB4CBF-18F9-FA69-09E1-1E757BA43B00}"/>
              </a:ext>
            </a:extLst>
          </p:cNvPr>
          <p:cNvGraphicFramePr>
            <a:graphicFrameLocks/>
          </p:cNvGraphicFramePr>
          <p:nvPr>
            <p:extLst>
              <p:ext uri="{D42A27DB-BD31-4B8C-83A1-F6EECF244321}">
                <p14:modId xmlns:p14="http://schemas.microsoft.com/office/powerpoint/2010/main" val="1340563210"/>
              </p:ext>
            </p:extLst>
          </p:nvPr>
        </p:nvGraphicFramePr>
        <p:xfrm>
          <a:off x="69575" y="252412"/>
          <a:ext cx="4571999" cy="6469064"/>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
            <a:extLst>
              <a:ext uri="{FF2B5EF4-FFF2-40B4-BE49-F238E27FC236}">
                <a16:creationId xmlns:a16="http://schemas.microsoft.com/office/drawing/2014/main" id="{723D075D-0E00-4B8D-AD1D-15A4416057CE}"/>
              </a:ext>
            </a:extLst>
          </p:cNvPr>
          <p:cNvSpPr txBox="1"/>
          <p:nvPr/>
        </p:nvSpPr>
        <p:spPr>
          <a:xfrm>
            <a:off x="2141163" y="3036271"/>
            <a:ext cx="2127566" cy="392727"/>
          </a:xfrm>
          <a:prstGeom prst="rect">
            <a:avLst/>
          </a:prstGeom>
          <a:solidFill>
            <a:schemeClr val="accent2"/>
          </a:solidFill>
          <a:ln w="9525" cmpd="sng">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ZA" sz="1600" b="1" dirty="0">
                <a:solidFill>
                  <a:schemeClr val="bg1"/>
                </a:solidFill>
                <a:latin typeface="Arial" panose="020B0604020202020204" pitchFamily="34" charset="0"/>
                <a:cs typeface="Arial" panose="020B0604020202020204" pitchFamily="34" charset="0"/>
              </a:rPr>
              <a:t> R988 518 471,30 </a:t>
            </a:r>
          </a:p>
        </p:txBody>
      </p:sp>
      <p:graphicFrame>
        <p:nvGraphicFramePr>
          <p:cNvPr id="15" name="Chart 14">
            <a:extLst>
              <a:ext uri="{FF2B5EF4-FFF2-40B4-BE49-F238E27FC236}">
                <a16:creationId xmlns:a16="http://schemas.microsoft.com/office/drawing/2014/main" id="{D89C9A92-B7B6-9672-36FE-F4B6D9B46590}"/>
              </a:ext>
            </a:extLst>
          </p:cNvPr>
          <p:cNvGraphicFramePr>
            <a:graphicFrameLocks/>
          </p:cNvGraphicFramePr>
          <p:nvPr>
            <p:extLst>
              <p:ext uri="{D42A27DB-BD31-4B8C-83A1-F6EECF244321}">
                <p14:modId xmlns:p14="http://schemas.microsoft.com/office/powerpoint/2010/main" val="4117151542"/>
              </p:ext>
            </p:extLst>
          </p:nvPr>
        </p:nvGraphicFramePr>
        <p:xfrm>
          <a:off x="4671395" y="252412"/>
          <a:ext cx="4472606" cy="6469064"/>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1">
            <a:extLst>
              <a:ext uri="{FF2B5EF4-FFF2-40B4-BE49-F238E27FC236}">
                <a16:creationId xmlns:a16="http://schemas.microsoft.com/office/drawing/2014/main" id="{4B8D9D56-53D9-440B-A803-C7FE91D6B920}"/>
              </a:ext>
            </a:extLst>
          </p:cNvPr>
          <p:cNvSpPr txBox="1"/>
          <p:nvPr/>
        </p:nvSpPr>
        <p:spPr>
          <a:xfrm>
            <a:off x="6588803" y="3036271"/>
            <a:ext cx="2127566" cy="392727"/>
          </a:xfrm>
          <a:prstGeom prst="rect">
            <a:avLst/>
          </a:prstGeom>
          <a:solidFill>
            <a:schemeClr val="accent2"/>
          </a:solidFill>
          <a:ln w="9525" cmpd="sng">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ZA" sz="1600" b="1" dirty="0">
                <a:solidFill>
                  <a:schemeClr val="bg1"/>
                </a:solidFill>
                <a:latin typeface="Arial" panose="020B0604020202020204" pitchFamily="34" charset="0"/>
                <a:cs typeface="Arial" panose="020B0604020202020204" pitchFamily="34" charset="0"/>
              </a:rPr>
              <a:t> R11 838 781 006,97 </a:t>
            </a:r>
          </a:p>
        </p:txBody>
      </p:sp>
    </p:spTree>
    <p:extLst>
      <p:ext uri="{BB962C8B-B14F-4D97-AF65-F5344CB8AC3E}">
        <p14:creationId xmlns:p14="http://schemas.microsoft.com/office/powerpoint/2010/main" val="1501672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4CE98-E1F0-0F4F-762A-CFE69C3145BD}"/>
              </a:ext>
            </a:extLst>
          </p:cNvPr>
          <p:cNvSpPr>
            <a:spLocks noGrp="1"/>
          </p:cNvSpPr>
          <p:nvPr>
            <p:ph type="title"/>
          </p:nvPr>
        </p:nvSpPr>
        <p:spPr/>
        <p:txBody>
          <a:bodyPr>
            <a:normAutofit/>
          </a:bodyPr>
          <a:lstStyle/>
          <a:p>
            <a:r>
              <a:rPr lang="en-ZA" sz="3200" dirty="0">
                <a:solidFill>
                  <a:srgbClr val="002060"/>
                </a:solidFill>
              </a:rPr>
              <a:t>Commodities Managed: 62</a:t>
            </a:r>
          </a:p>
        </p:txBody>
      </p:sp>
      <p:graphicFrame>
        <p:nvGraphicFramePr>
          <p:cNvPr id="6" name="Content Placeholder 5">
            <a:extLst>
              <a:ext uri="{FF2B5EF4-FFF2-40B4-BE49-F238E27FC236}">
                <a16:creationId xmlns:a16="http://schemas.microsoft.com/office/drawing/2014/main" id="{B9F39403-3A5A-AAB7-F493-EE564484D761}"/>
              </a:ext>
            </a:extLst>
          </p:cNvPr>
          <p:cNvGraphicFramePr>
            <a:graphicFrameLocks noGrp="1"/>
          </p:cNvGraphicFramePr>
          <p:nvPr>
            <p:ph idx="1"/>
          </p:nvPr>
        </p:nvGraphicFramePr>
        <p:xfrm>
          <a:off x="287338" y="1399592"/>
          <a:ext cx="8537575" cy="524727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410042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DD6F79B-F3AB-43DF-8B92-AFF22F18832B}"/>
              </a:ext>
            </a:extLst>
          </p:cNvPr>
          <p:cNvSpPr txBox="1">
            <a:spLocks/>
          </p:cNvSpPr>
          <p:nvPr/>
        </p:nvSpPr>
        <p:spPr>
          <a:xfrm>
            <a:off x="288099" y="463174"/>
            <a:ext cx="8567802" cy="517901"/>
          </a:xfrm>
          <a:prstGeom prst="rect">
            <a:avLst/>
          </a:prstGeom>
        </p:spPr>
        <p:txBody>
          <a:bodyPr vert="horz" lIns="91440" tIns="45720" rIns="91440" bIns="45720" rtlCol="0" anchor="ctr">
            <a:normAutofit/>
          </a:bodyPr>
          <a:lstStyle>
            <a:lvl1pPr algn="l" defTabSz="685800" rtl="0" eaLnBrk="1" latinLnBrk="0" hangingPunct="1">
              <a:lnSpc>
                <a:spcPts val="3000"/>
              </a:lnSpc>
              <a:spcBef>
                <a:spcPct val="0"/>
              </a:spcBef>
              <a:buNone/>
              <a:defRPr sz="3500" b="1" kern="1200">
                <a:solidFill>
                  <a:schemeClr val="tx1"/>
                </a:solidFill>
                <a:latin typeface="+mj-lt"/>
                <a:ea typeface="+mj-ea"/>
                <a:cs typeface="+mj-cs"/>
              </a:defRPr>
            </a:lvl1pPr>
          </a:lstStyle>
          <a:p>
            <a:r>
              <a:rPr lang="en-ZA" sz="2000" u="sng" dirty="0"/>
              <a:t>Comparisons  – Q3 (Old Instruction Note) vs Q3 (New Instruction Note) </a:t>
            </a:r>
          </a:p>
        </p:txBody>
      </p:sp>
      <p:sp>
        <p:nvSpPr>
          <p:cNvPr id="7" name="Content Placeholder 2">
            <a:extLst>
              <a:ext uri="{FF2B5EF4-FFF2-40B4-BE49-F238E27FC236}">
                <a16:creationId xmlns:a16="http://schemas.microsoft.com/office/drawing/2014/main" id="{0DE1572D-0F10-4317-9C74-C3E332C1A4CF}"/>
              </a:ext>
            </a:extLst>
          </p:cNvPr>
          <p:cNvSpPr txBox="1">
            <a:spLocks/>
          </p:cNvSpPr>
          <p:nvPr/>
        </p:nvSpPr>
        <p:spPr>
          <a:xfrm>
            <a:off x="102788" y="1017450"/>
            <a:ext cx="8673464" cy="5631828"/>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92075" lvl="2" indent="0" algn="just">
              <a:buNone/>
            </a:pPr>
            <a:r>
              <a:rPr lang="en-ZA" sz="1800" b="1" dirty="0"/>
              <a:t>Analysis (Contract Modifications):</a:t>
            </a:r>
          </a:p>
          <a:p>
            <a:pPr marL="538163" lvl="2" indent="-446088" algn="just">
              <a:buFont typeface="Wingdings" panose="05000000000000000000" pitchFamily="2" charset="2"/>
              <a:buChar char="§"/>
            </a:pPr>
            <a:r>
              <a:rPr lang="en-ZA" sz="1800" dirty="0"/>
              <a:t>As noted in previous slide, there is a huge overall shift on the transaction total amount from </a:t>
            </a:r>
            <a:r>
              <a:rPr lang="en-ZA" sz="1800" b="1" dirty="0"/>
              <a:t>R11,8 billion</a:t>
            </a:r>
            <a:r>
              <a:rPr lang="en-ZA" sz="1800" dirty="0"/>
              <a:t> (Old) to </a:t>
            </a:r>
            <a:r>
              <a:rPr lang="en-ZA" sz="1800" b="1" dirty="0"/>
              <a:t>R988 million </a:t>
            </a:r>
            <a:r>
              <a:rPr lang="en-ZA" sz="1800" dirty="0"/>
              <a:t>(New). </a:t>
            </a:r>
          </a:p>
          <a:p>
            <a:pPr marL="92075" lvl="2" indent="0" algn="just">
              <a:buNone/>
            </a:pPr>
            <a:endParaRPr lang="en-ZA" sz="1800" dirty="0"/>
          </a:p>
          <a:p>
            <a:pPr marL="538163" lvl="2" indent="-446088" algn="just">
              <a:buFont typeface="Wingdings" panose="05000000000000000000" pitchFamily="2" charset="2"/>
              <a:buChar char="§"/>
            </a:pPr>
            <a:r>
              <a:rPr lang="en-ZA" sz="1800" dirty="0"/>
              <a:t>This can be due to institutions not doing contract modifications anymore.</a:t>
            </a:r>
          </a:p>
          <a:p>
            <a:pPr marL="92075" lvl="2" indent="0" algn="just">
              <a:buNone/>
            </a:pPr>
            <a:endParaRPr lang="en-ZA" sz="1800" dirty="0"/>
          </a:p>
          <a:p>
            <a:pPr marL="538163" lvl="2" indent="-446088" algn="just">
              <a:buFont typeface="Wingdings" panose="05000000000000000000" pitchFamily="2" charset="2"/>
              <a:buChar char="§"/>
            </a:pPr>
            <a:r>
              <a:rPr lang="en-ZA" sz="1800" dirty="0"/>
              <a:t>This can also be due to institutions not reporting contract modifications as per the new Instruction Note.</a:t>
            </a:r>
          </a:p>
          <a:p>
            <a:pPr marL="92075" lvl="2" indent="0" algn="just">
              <a:buNone/>
            </a:pPr>
            <a:endParaRPr lang="en-ZA" sz="1800" dirty="0"/>
          </a:p>
          <a:p>
            <a:pPr marL="92075" lvl="2" indent="0" algn="just">
              <a:buNone/>
            </a:pPr>
            <a:r>
              <a:rPr lang="en-ZA" sz="1800" b="1" dirty="0"/>
              <a:t>Intervention:</a:t>
            </a:r>
          </a:p>
          <a:p>
            <a:pPr marL="377825" lvl="2" indent="-285750" algn="just">
              <a:buFont typeface="Wingdings" panose="05000000000000000000" pitchFamily="2" charset="2"/>
              <a:buChar char="§"/>
            </a:pPr>
            <a:r>
              <a:rPr lang="en-ZA" sz="1800" dirty="0"/>
              <a:t>OCPO will be instituting a process of writing to the institutions that were in the top 20 in the Old Instruction Note but no longer featuring in the New Instruction Note and ask if there were no contract modifications done.</a:t>
            </a:r>
          </a:p>
          <a:p>
            <a:pPr marL="377825" lvl="2" indent="-285750" algn="just">
              <a:buFont typeface="Wingdings" panose="05000000000000000000" pitchFamily="2" charset="2"/>
              <a:buChar char="§"/>
            </a:pPr>
            <a:endParaRPr lang="en-ZA" sz="1800" dirty="0"/>
          </a:p>
          <a:p>
            <a:pPr marL="377825" lvl="2" indent="-285750" algn="just">
              <a:buFont typeface="Wingdings" panose="05000000000000000000" pitchFamily="2" charset="2"/>
              <a:buChar char="§"/>
            </a:pPr>
            <a:r>
              <a:rPr lang="en-ZA" sz="1800" dirty="0"/>
              <a:t>Upon receipt of a no response, such institutions will be referred to the AGSA for a special audit process to verify if a no answer was indeed true, some have since reported but late.</a:t>
            </a:r>
          </a:p>
          <a:p>
            <a:pPr marL="377825" lvl="2" indent="-285750" algn="just">
              <a:buFont typeface="Wingdings" panose="05000000000000000000" pitchFamily="2" charset="2"/>
              <a:buChar char="§"/>
            </a:pPr>
            <a:endParaRPr lang="en-ZA" sz="1800" dirty="0"/>
          </a:p>
          <a:p>
            <a:pPr marL="377825" lvl="2" indent="-285750" algn="just">
              <a:buFont typeface="Wingdings" panose="05000000000000000000" pitchFamily="2" charset="2"/>
              <a:buChar char="§"/>
            </a:pPr>
            <a:r>
              <a:rPr lang="en-ZA" sz="1800" dirty="0"/>
              <a:t>Upon a yes response, such transactions will be prioritised for site visits and bid reviews.</a:t>
            </a:r>
          </a:p>
        </p:txBody>
      </p:sp>
    </p:spTree>
    <p:extLst>
      <p:ext uri="{BB962C8B-B14F-4D97-AF65-F5344CB8AC3E}">
        <p14:creationId xmlns:p14="http://schemas.microsoft.com/office/powerpoint/2010/main" val="38188290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1" descr="Powerpoint Presentation3"/>
          <p:cNvPicPr>
            <a:picLocks noChangeAspect="1" noChangeArrowheads="1"/>
          </p:cNvPicPr>
          <p:nvPr/>
        </p:nvPicPr>
        <p:blipFill>
          <a:blip r:embed="rId3" cstate="print"/>
          <a:srcRect/>
          <a:stretch>
            <a:fillRect/>
          </a:stretch>
        </p:blipFill>
        <p:spPr bwMode="auto">
          <a:xfrm>
            <a:off x="-36512" y="-19576"/>
            <a:ext cx="9177338" cy="6741052"/>
          </a:xfrm>
          <a:prstGeom prst="rect">
            <a:avLst/>
          </a:prstGeom>
          <a:noFill/>
          <a:ln w="9525">
            <a:noFill/>
            <a:miter lim="800000"/>
            <a:headEnd/>
            <a:tailEnd/>
          </a:ln>
        </p:spPr>
      </p:pic>
      <p:sp>
        <p:nvSpPr>
          <p:cNvPr id="13317" name="Rectangle 14"/>
          <p:cNvSpPr>
            <a:spLocks noChangeArrowheads="1"/>
          </p:cNvSpPr>
          <p:nvPr/>
        </p:nvSpPr>
        <p:spPr bwMode="auto">
          <a:xfrm>
            <a:off x="777875" y="4548188"/>
            <a:ext cx="7696200" cy="304800"/>
          </a:xfrm>
          <a:prstGeom prst="rect">
            <a:avLst/>
          </a:prstGeom>
          <a:noFill/>
          <a:ln w="9525">
            <a:noFill/>
            <a:miter lim="800000"/>
            <a:headEnd/>
            <a:tailEnd/>
          </a:ln>
        </p:spPr>
        <p:txBody>
          <a:bodyPr/>
          <a:lstStyle/>
          <a:p>
            <a:pPr algn="r" eaLnBrk="1" hangingPunct="1">
              <a:spcBef>
                <a:spcPct val="20000"/>
              </a:spcBef>
            </a:pPr>
            <a:endParaRPr lang="en-US" sz="1000" dirty="0">
              <a:solidFill>
                <a:schemeClr val="bg1"/>
              </a:solidFill>
              <a:ea typeface="Osaka" pitchFamily="1" charset="-128"/>
            </a:endParaRPr>
          </a:p>
        </p:txBody>
      </p:sp>
      <p:sp>
        <p:nvSpPr>
          <p:cNvPr id="2" name="Slide Number Placeholder 1"/>
          <p:cNvSpPr>
            <a:spLocks noGrp="1"/>
          </p:cNvSpPr>
          <p:nvPr>
            <p:ph type="sldNum" sz="quarter" idx="12"/>
          </p:nvPr>
        </p:nvSpPr>
        <p:spPr/>
        <p:txBody>
          <a:bodyPr/>
          <a:lstStyle/>
          <a:p>
            <a:fld id="{6C4E7DD6-536E-442C-876A-F4C32B3DE23D}" type="slidenum">
              <a:rPr lang="en-ZA" smtClean="0"/>
              <a:t>61</a:t>
            </a:fld>
            <a:endParaRPr lang="en-ZA" dirty="0"/>
          </a:p>
        </p:txBody>
      </p:sp>
      <p:sp>
        <p:nvSpPr>
          <p:cNvPr id="8" name="Title 1">
            <a:extLst>
              <a:ext uri="{FF2B5EF4-FFF2-40B4-BE49-F238E27FC236}">
                <a16:creationId xmlns:a16="http://schemas.microsoft.com/office/drawing/2014/main" id="{D50F5278-7F92-4F28-A9C5-7F8A98768307}"/>
              </a:ext>
            </a:extLst>
          </p:cNvPr>
          <p:cNvSpPr txBox="1">
            <a:spLocks/>
          </p:cNvSpPr>
          <p:nvPr/>
        </p:nvSpPr>
        <p:spPr bwMode="auto">
          <a:xfrm>
            <a:off x="-1052623" y="1871987"/>
            <a:ext cx="11161011" cy="128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3000">
                <a:solidFill>
                  <a:schemeClr val="bg1"/>
                </a:solidFill>
                <a:latin typeface="+mj-lt"/>
                <a:ea typeface="+mj-ea"/>
                <a:cs typeface="+mj-cs"/>
              </a:defRPr>
            </a:lvl1pPr>
            <a:lvl2pPr algn="l" rtl="0" eaLnBrk="0" fontAlgn="base" hangingPunct="0">
              <a:spcBef>
                <a:spcPct val="0"/>
              </a:spcBef>
              <a:spcAft>
                <a:spcPct val="0"/>
              </a:spcAft>
              <a:defRPr sz="3000">
                <a:solidFill>
                  <a:schemeClr val="bg1"/>
                </a:solidFill>
                <a:latin typeface="Arial Bold" pitchFamily="1" charset="0"/>
                <a:ea typeface="Osaka" pitchFamily="1" charset="-128"/>
              </a:defRPr>
            </a:lvl2pPr>
            <a:lvl3pPr algn="l" rtl="0" eaLnBrk="0" fontAlgn="base" hangingPunct="0">
              <a:spcBef>
                <a:spcPct val="0"/>
              </a:spcBef>
              <a:spcAft>
                <a:spcPct val="0"/>
              </a:spcAft>
              <a:defRPr sz="3000">
                <a:solidFill>
                  <a:schemeClr val="bg1"/>
                </a:solidFill>
                <a:latin typeface="Arial Bold" pitchFamily="1" charset="0"/>
                <a:ea typeface="Osaka" pitchFamily="1" charset="-128"/>
              </a:defRPr>
            </a:lvl3pPr>
            <a:lvl4pPr algn="l" rtl="0" eaLnBrk="0" fontAlgn="base" hangingPunct="0">
              <a:spcBef>
                <a:spcPct val="0"/>
              </a:spcBef>
              <a:spcAft>
                <a:spcPct val="0"/>
              </a:spcAft>
              <a:defRPr sz="3000">
                <a:solidFill>
                  <a:schemeClr val="bg1"/>
                </a:solidFill>
                <a:latin typeface="Arial Bold" pitchFamily="1" charset="0"/>
                <a:ea typeface="Osaka" pitchFamily="1" charset="-128"/>
              </a:defRPr>
            </a:lvl4pPr>
            <a:lvl5pPr algn="l" rtl="0" eaLnBrk="0" fontAlgn="base" hangingPunct="0">
              <a:spcBef>
                <a:spcPct val="0"/>
              </a:spcBef>
              <a:spcAft>
                <a:spcPct val="0"/>
              </a:spcAft>
              <a:defRPr sz="3000">
                <a:solidFill>
                  <a:schemeClr val="bg1"/>
                </a:solidFill>
                <a:latin typeface="Arial Bold" pitchFamily="1" charset="0"/>
                <a:ea typeface="Osaka" pitchFamily="1" charset="-128"/>
              </a:defRPr>
            </a:lvl5pPr>
            <a:lvl6pPr marL="457200" algn="l" rtl="0" eaLnBrk="1" fontAlgn="base" hangingPunct="1">
              <a:spcBef>
                <a:spcPct val="0"/>
              </a:spcBef>
              <a:spcAft>
                <a:spcPct val="0"/>
              </a:spcAft>
              <a:defRPr sz="3000">
                <a:solidFill>
                  <a:schemeClr val="bg1"/>
                </a:solidFill>
                <a:latin typeface="Arial Bold" pitchFamily="1" charset="0"/>
                <a:ea typeface="Osaka" pitchFamily="1" charset="-128"/>
              </a:defRPr>
            </a:lvl6pPr>
            <a:lvl7pPr marL="914400" algn="l" rtl="0" eaLnBrk="1" fontAlgn="base" hangingPunct="1">
              <a:spcBef>
                <a:spcPct val="0"/>
              </a:spcBef>
              <a:spcAft>
                <a:spcPct val="0"/>
              </a:spcAft>
              <a:defRPr sz="3000">
                <a:solidFill>
                  <a:schemeClr val="bg1"/>
                </a:solidFill>
                <a:latin typeface="Arial Bold" pitchFamily="1" charset="0"/>
                <a:ea typeface="Osaka" pitchFamily="1" charset="-128"/>
              </a:defRPr>
            </a:lvl7pPr>
            <a:lvl8pPr marL="1371600" algn="l" rtl="0" eaLnBrk="1" fontAlgn="base" hangingPunct="1">
              <a:spcBef>
                <a:spcPct val="0"/>
              </a:spcBef>
              <a:spcAft>
                <a:spcPct val="0"/>
              </a:spcAft>
              <a:defRPr sz="3000">
                <a:solidFill>
                  <a:schemeClr val="bg1"/>
                </a:solidFill>
                <a:latin typeface="Arial Bold" pitchFamily="1" charset="0"/>
                <a:ea typeface="Osaka" pitchFamily="1" charset="-128"/>
              </a:defRPr>
            </a:lvl8pPr>
            <a:lvl9pPr marL="1828800" algn="l" rtl="0" eaLnBrk="1" fontAlgn="base" hangingPunct="1">
              <a:spcBef>
                <a:spcPct val="0"/>
              </a:spcBef>
              <a:spcAft>
                <a:spcPct val="0"/>
              </a:spcAft>
              <a:defRPr sz="3000">
                <a:solidFill>
                  <a:schemeClr val="bg1"/>
                </a:solidFill>
                <a:latin typeface="Arial Bold" pitchFamily="1" charset="0"/>
                <a:ea typeface="Osaka" pitchFamily="1" charset="-128"/>
              </a:defRPr>
            </a:lvl9pPr>
          </a:lstStyle>
          <a:p>
            <a:pPr algn="ctr"/>
            <a:r>
              <a:rPr lang="en-US" sz="4000" b="1" kern="0" dirty="0">
                <a:effectLst>
                  <a:outerShdw blurRad="38100" dist="38100" dir="2700000" algn="tl">
                    <a:srgbClr val="000000">
                      <a:alpha val="43137"/>
                    </a:srgbClr>
                  </a:outerShdw>
                </a:effectLst>
              </a:rPr>
              <a:t>“Resulting Imperatives” </a:t>
            </a:r>
          </a:p>
        </p:txBody>
      </p:sp>
    </p:spTree>
    <p:extLst>
      <p:ext uri="{BB962C8B-B14F-4D97-AF65-F5344CB8AC3E}">
        <p14:creationId xmlns:p14="http://schemas.microsoft.com/office/powerpoint/2010/main" val="14691630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title="This slide contains the following visuals: Number of Black Owned Suppliers ,Total Deviations Value by Black Owned Suppliers ,tableEx ,textbox ,textbox. Please refer to the notes on this slide for details">
            <a:hlinkClick r:id="rId2"/>
            <a:extLst>
              <a:ext uri="{FF2B5EF4-FFF2-40B4-BE49-F238E27FC236}">
                <a16:creationId xmlns:a16="http://schemas.microsoft.com/office/drawing/2014/main" id="{1360C0FF-E21D-AA1F-1BF3-35675968F805}"/>
              </a:ext>
            </a:extLst>
          </p:cNvPr>
          <p:cNvPicPr>
            <a:picLocks noChangeAspect="1"/>
          </p:cNvPicPr>
          <p:nvPr/>
        </p:nvPicPr>
        <p:blipFill>
          <a:blip r:embed="rId3"/>
          <a:stretch>
            <a:fillRect/>
          </a:stretch>
        </p:blipFill>
        <p:spPr>
          <a:xfrm>
            <a:off x="0" y="995908"/>
            <a:ext cx="9144000" cy="5240769"/>
          </a:xfrm>
          <a:prstGeom prst="rect">
            <a:avLst/>
          </a:prstGeom>
          <a:noFill/>
        </p:spPr>
      </p:pic>
    </p:spTree>
    <p:extLst>
      <p:ext uri="{BB962C8B-B14F-4D97-AF65-F5344CB8AC3E}">
        <p14:creationId xmlns:p14="http://schemas.microsoft.com/office/powerpoint/2010/main" val="1395615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title="This slide contains the following visuals: Number of Women Owned Suppliers ,Total Deviations Value by Women Owned Suppliers ,tableEx ,textbox ,textbox. Please refer to the notes on this slide for details">
            <a:hlinkClick r:id="rId2"/>
            <a:extLst>
              <a:ext uri="{FF2B5EF4-FFF2-40B4-BE49-F238E27FC236}">
                <a16:creationId xmlns:a16="http://schemas.microsoft.com/office/drawing/2014/main" id="{426E3C81-D038-1A10-7C6D-B3A2A6F747C7}"/>
              </a:ext>
            </a:extLst>
          </p:cNvPr>
          <p:cNvPicPr>
            <a:picLocks noChangeAspect="1"/>
          </p:cNvPicPr>
          <p:nvPr/>
        </p:nvPicPr>
        <p:blipFill>
          <a:blip r:embed="rId3"/>
          <a:stretch>
            <a:fillRect/>
          </a:stretch>
        </p:blipFill>
        <p:spPr>
          <a:xfrm>
            <a:off x="0" y="817684"/>
            <a:ext cx="9154112" cy="5222631"/>
          </a:xfrm>
          <a:prstGeom prst="rect">
            <a:avLst/>
          </a:prstGeom>
          <a:noFill/>
        </p:spPr>
      </p:pic>
    </p:spTree>
    <p:extLst>
      <p:ext uri="{BB962C8B-B14F-4D97-AF65-F5344CB8AC3E}">
        <p14:creationId xmlns:p14="http://schemas.microsoft.com/office/powerpoint/2010/main" val="158953118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Number of Youth Owned Suppliers ,Total Deviations Value by Youth Owned Suppliers ,tableEx ,textbox ,textbox. Please refer to the notes on this slide for details">
            <a:hlinkClick r:id="rId2"/>
            <a:extLst>
              <a:ext uri="{FF2B5EF4-FFF2-40B4-BE49-F238E27FC236}">
                <a16:creationId xmlns:a16="http://schemas.microsoft.com/office/drawing/2014/main" id="{D0B687CC-B631-2EDA-055C-D66B37ECA3AA}"/>
              </a:ext>
            </a:extLst>
          </p:cNvPr>
          <p:cNvPicPr>
            <a:picLocks noChangeAspect="1"/>
          </p:cNvPicPr>
          <p:nvPr/>
        </p:nvPicPr>
        <p:blipFill>
          <a:blip r:embed="rId3"/>
          <a:stretch>
            <a:fillRect/>
          </a:stretch>
        </p:blipFill>
        <p:spPr>
          <a:xfrm>
            <a:off x="0" y="1031631"/>
            <a:ext cx="9144000" cy="5216862"/>
          </a:xfrm>
          <a:prstGeom prst="rect">
            <a:avLst/>
          </a:prstGeom>
          <a:noFill/>
        </p:spPr>
      </p:pic>
    </p:spTree>
    <p:extLst>
      <p:ext uri="{BB962C8B-B14F-4D97-AF65-F5344CB8AC3E}">
        <p14:creationId xmlns:p14="http://schemas.microsoft.com/office/powerpoint/2010/main" val="159082789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title="This slide contains the following visuals: Number of Black Owned Suppliers ,Total Expansions Value by Black Owned Suppliers ,tableEx ,textbox ,textbox. Please refer to the notes on this slide for details">
            <a:hlinkClick r:id="rId2"/>
            <a:extLst>
              <a:ext uri="{FF2B5EF4-FFF2-40B4-BE49-F238E27FC236}">
                <a16:creationId xmlns:a16="http://schemas.microsoft.com/office/drawing/2014/main" id="{F92183F0-0CAF-7995-CD2B-C18E564A2F48}"/>
              </a:ext>
            </a:extLst>
          </p:cNvPr>
          <p:cNvPicPr>
            <a:picLocks noChangeAspect="1"/>
          </p:cNvPicPr>
          <p:nvPr/>
        </p:nvPicPr>
        <p:blipFill>
          <a:blip r:embed="rId3"/>
          <a:stretch>
            <a:fillRect/>
          </a:stretch>
        </p:blipFill>
        <p:spPr>
          <a:xfrm>
            <a:off x="0" y="808892"/>
            <a:ext cx="9144000" cy="5240216"/>
          </a:xfrm>
          <a:prstGeom prst="rect">
            <a:avLst/>
          </a:prstGeom>
          <a:noFill/>
        </p:spPr>
      </p:pic>
    </p:spTree>
    <p:extLst>
      <p:ext uri="{BB962C8B-B14F-4D97-AF65-F5344CB8AC3E}">
        <p14:creationId xmlns:p14="http://schemas.microsoft.com/office/powerpoint/2010/main" val="38119614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Number of Women Owned Suppliers ,Total Expansions Value by Women Owned Suppliers ,tableEx ,textbox ,textbox. Please refer to the notes on this slide for details">
            <a:hlinkClick r:id="rId2"/>
            <a:extLst>
              <a:ext uri="{FF2B5EF4-FFF2-40B4-BE49-F238E27FC236}">
                <a16:creationId xmlns:a16="http://schemas.microsoft.com/office/drawing/2014/main" id="{6EF6C3D1-4BF0-9D89-48B8-25FFAA63BA87}"/>
              </a:ext>
            </a:extLst>
          </p:cNvPr>
          <p:cNvPicPr>
            <a:picLocks noChangeAspect="1"/>
          </p:cNvPicPr>
          <p:nvPr/>
        </p:nvPicPr>
        <p:blipFill>
          <a:blip r:embed="rId3"/>
          <a:stretch>
            <a:fillRect/>
          </a:stretch>
        </p:blipFill>
        <p:spPr>
          <a:xfrm>
            <a:off x="20711" y="685800"/>
            <a:ext cx="9123289" cy="5205046"/>
          </a:xfrm>
          <a:prstGeom prst="rect">
            <a:avLst/>
          </a:prstGeom>
          <a:noFill/>
        </p:spPr>
      </p:pic>
    </p:spTree>
    <p:extLst>
      <p:ext uri="{BB962C8B-B14F-4D97-AF65-F5344CB8AC3E}">
        <p14:creationId xmlns:p14="http://schemas.microsoft.com/office/powerpoint/2010/main" val="14807842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title="This slide contains the following visuals: Number of Youth Owned Suppliers ,Total Expansions Value by Youth Owned Suppliers ,tableEx ,textbox ,textbox. Please refer to the notes on this slide for details">
            <a:hlinkClick r:id="rId2"/>
            <a:extLst>
              <a:ext uri="{FF2B5EF4-FFF2-40B4-BE49-F238E27FC236}">
                <a16:creationId xmlns:a16="http://schemas.microsoft.com/office/drawing/2014/main" id="{E2C4C4B2-545B-E802-1DB4-335A51CE8BE8}"/>
              </a:ext>
            </a:extLst>
          </p:cNvPr>
          <p:cNvPicPr>
            <a:picLocks noChangeAspect="1"/>
          </p:cNvPicPr>
          <p:nvPr/>
        </p:nvPicPr>
        <p:blipFill>
          <a:blip r:embed="rId3"/>
          <a:stretch>
            <a:fillRect/>
          </a:stretch>
        </p:blipFill>
        <p:spPr>
          <a:xfrm>
            <a:off x="0" y="703387"/>
            <a:ext cx="9144000" cy="5216862"/>
          </a:xfrm>
          <a:prstGeom prst="rect">
            <a:avLst/>
          </a:prstGeom>
          <a:noFill/>
        </p:spPr>
      </p:pic>
    </p:spTree>
    <p:extLst>
      <p:ext uri="{BB962C8B-B14F-4D97-AF65-F5344CB8AC3E}">
        <p14:creationId xmlns:p14="http://schemas.microsoft.com/office/powerpoint/2010/main" val="227118386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11" descr="Powerpoint Presentation3">
            <a:extLst>
              <a:ext uri="{FF2B5EF4-FFF2-40B4-BE49-F238E27FC236}">
                <a16:creationId xmlns:a16="http://schemas.microsoft.com/office/drawing/2014/main" id="{27841D08-095F-493C-B343-7F29B25945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7338"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Rectangle 12">
            <a:extLst>
              <a:ext uri="{FF2B5EF4-FFF2-40B4-BE49-F238E27FC236}">
                <a16:creationId xmlns:a16="http://schemas.microsoft.com/office/drawing/2014/main" id="{ED44C63B-DE88-46C8-9253-7BEAE42ED4E9}"/>
              </a:ext>
            </a:extLst>
          </p:cNvPr>
          <p:cNvSpPr>
            <a:spLocks noGrp="1" noChangeArrowheads="1"/>
          </p:cNvSpPr>
          <p:nvPr>
            <p:ph type="ctrTitle"/>
          </p:nvPr>
        </p:nvSpPr>
        <p:spPr>
          <a:xfrm>
            <a:off x="549275" y="2133600"/>
            <a:ext cx="8045450" cy="1027113"/>
          </a:xfrm>
        </p:spPr>
        <p:txBody>
          <a:bodyPr>
            <a:normAutofit/>
          </a:bodyPr>
          <a:lstStyle/>
          <a:p>
            <a:pPr algn="ctr" eaLnBrk="1" hangingPunct="1"/>
            <a:r>
              <a:rPr lang="en-US" altLang="en-US" sz="5400" b="1" i="1" dirty="0">
                <a:solidFill>
                  <a:schemeClr val="bg1"/>
                </a:solidFill>
              </a:rPr>
              <a:t>THANK YOU</a:t>
            </a:r>
            <a:endParaRPr lang="en-US" altLang="en-US" sz="5400" i="1"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C7537-16E8-583D-CC9A-5D28ED4DA011}"/>
              </a:ext>
            </a:extLst>
          </p:cNvPr>
          <p:cNvSpPr>
            <a:spLocks noGrp="1"/>
          </p:cNvSpPr>
          <p:nvPr>
            <p:ph type="title"/>
          </p:nvPr>
        </p:nvSpPr>
        <p:spPr/>
        <p:txBody>
          <a:bodyPr/>
          <a:lstStyle/>
          <a:p>
            <a:pPr algn="ctr"/>
            <a:r>
              <a:rPr lang="en-ZA" sz="3600" dirty="0">
                <a:solidFill>
                  <a:srgbClr val="002060"/>
                </a:solidFill>
              </a:rPr>
              <a:t>Commodity Value</a:t>
            </a:r>
            <a:endParaRPr lang="en-ZA" dirty="0">
              <a:solidFill>
                <a:srgbClr val="002060"/>
              </a:solidFill>
            </a:endParaRPr>
          </a:p>
        </p:txBody>
      </p:sp>
      <p:graphicFrame>
        <p:nvGraphicFramePr>
          <p:cNvPr id="22" name="Content Placeholder 21">
            <a:extLst>
              <a:ext uri="{FF2B5EF4-FFF2-40B4-BE49-F238E27FC236}">
                <a16:creationId xmlns:a16="http://schemas.microsoft.com/office/drawing/2014/main" id="{6E6FE7E2-E7B5-1B45-8F92-5F1C5F7B1B0A}"/>
              </a:ext>
            </a:extLst>
          </p:cNvPr>
          <p:cNvGraphicFramePr>
            <a:graphicFrameLocks noGrp="1"/>
          </p:cNvGraphicFramePr>
          <p:nvPr>
            <p:ph idx="1"/>
          </p:nvPr>
        </p:nvGraphicFramePr>
        <p:xfrm>
          <a:off x="287338" y="1422400"/>
          <a:ext cx="8537575" cy="52244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86595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125B5-A0AB-8392-BA50-B29D84AFAD47}"/>
              </a:ext>
            </a:extLst>
          </p:cNvPr>
          <p:cNvSpPr>
            <a:spLocks noGrp="1"/>
          </p:cNvSpPr>
          <p:nvPr>
            <p:ph type="title"/>
          </p:nvPr>
        </p:nvSpPr>
        <p:spPr/>
        <p:txBody>
          <a:bodyPr>
            <a:normAutofit/>
          </a:bodyPr>
          <a:lstStyle/>
          <a:p>
            <a:r>
              <a:rPr lang="en-ZA" sz="3200" dirty="0">
                <a:solidFill>
                  <a:srgbClr val="002060"/>
                </a:solidFill>
              </a:rPr>
              <a:t>Top ten Commodities by value</a:t>
            </a:r>
          </a:p>
        </p:txBody>
      </p:sp>
      <p:graphicFrame>
        <p:nvGraphicFramePr>
          <p:cNvPr id="12" name="Content Placeholder 11">
            <a:extLst>
              <a:ext uri="{FF2B5EF4-FFF2-40B4-BE49-F238E27FC236}">
                <a16:creationId xmlns:a16="http://schemas.microsoft.com/office/drawing/2014/main" id="{41A65A09-262D-353E-B41A-FD9A0DE21369}"/>
              </a:ext>
            </a:extLst>
          </p:cNvPr>
          <p:cNvGraphicFramePr>
            <a:graphicFrameLocks noGrp="1"/>
          </p:cNvGraphicFramePr>
          <p:nvPr>
            <p:ph idx="1"/>
          </p:nvPr>
        </p:nvGraphicFramePr>
        <p:xfrm>
          <a:off x="303212" y="1334278"/>
          <a:ext cx="8537575" cy="50527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18320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F803F-08EE-F927-236D-BCD89C61B0B8}"/>
              </a:ext>
            </a:extLst>
          </p:cNvPr>
          <p:cNvSpPr>
            <a:spLocks noGrp="1"/>
          </p:cNvSpPr>
          <p:nvPr>
            <p:ph type="title"/>
          </p:nvPr>
        </p:nvSpPr>
        <p:spPr/>
        <p:txBody>
          <a:bodyPr>
            <a:normAutofit/>
          </a:bodyPr>
          <a:lstStyle/>
          <a:p>
            <a:r>
              <a:rPr lang="en-ZA" sz="3200" dirty="0">
                <a:solidFill>
                  <a:srgbClr val="002060"/>
                </a:solidFill>
              </a:rPr>
              <a:t>Top 20 Contracts with highest participants </a:t>
            </a:r>
          </a:p>
        </p:txBody>
      </p:sp>
      <p:graphicFrame>
        <p:nvGraphicFramePr>
          <p:cNvPr id="14" name="Content Placeholder 13">
            <a:extLst>
              <a:ext uri="{FF2B5EF4-FFF2-40B4-BE49-F238E27FC236}">
                <a16:creationId xmlns:a16="http://schemas.microsoft.com/office/drawing/2014/main" id="{14637287-D103-5D65-7A12-5083EEBCBA2A}"/>
              </a:ext>
            </a:extLst>
          </p:cNvPr>
          <p:cNvGraphicFramePr>
            <a:graphicFrameLocks noGrp="1"/>
          </p:cNvGraphicFramePr>
          <p:nvPr>
            <p:ph idx="1"/>
          </p:nvPr>
        </p:nvGraphicFramePr>
        <p:xfrm>
          <a:off x="303212" y="1896745"/>
          <a:ext cx="8537575" cy="48212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520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heets">
    <a:dk1>
      <a:srgbClr val="000000"/>
    </a:dk1>
    <a:lt1>
      <a:srgbClr val="FFFFFF"/>
    </a:lt1>
    <a:dk2>
      <a:srgbClr val="000000"/>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0000FF"/>
    </a:folHlink>
  </a:clrScheme>
  <a:fontScheme name="Sheets">
    <a:majorFont>
      <a:latin typeface="Calibri"/>
      <a:ea typeface="Calibri"/>
      <a:cs typeface="Calibri"/>
    </a:majorFont>
    <a:minorFont>
      <a:latin typeface="Calibri"/>
      <a:ea typeface="Calibri"/>
      <a:cs typeface="Calibri"/>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Sheets">
    <a:dk1>
      <a:srgbClr val="000000"/>
    </a:dk1>
    <a:lt1>
      <a:srgbClr val="FFFFFF"/>
    </a:lt1>
    <a:dk2>
      <a:srgbClr val="000000"/>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0000FF"/>
    </a:folHlink>
  </a:clrScheme>
  <a:fontScheme name="Sheets">
    <a:majorFont>
      <a:latin typeface="Calibri"/>
      <a:ea typeface="Calibri"/>
      <a:cs typeface="Calibri"/>
    </a:majorFont>
    <a:minorFont>
      <a:latin typeface="Calibri"/>
      <a:ea typeface="Calibri"/>
      <a:cs typeface="Calibri"/>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Sheets">
    <a:dk1>
      <a:srgbClr val="000000"/>
    </a:dk1>
    <a:lt1>
      <a:srgbClr val="FFFFFF"/>
    </a:lt1>
    <a:dk2>
      <a:srgbClr val="000000"/>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0000FF"/>
    </a:folHlink>
  </a:clrScheme>
  <a:fontScheme name="Sheets">
    <a:majorFont>
      <a:latin typeface="Calibri"/>
      <a:ea typeface="Calibri"/>
      <a:cs typeface="Calibri"/>
    </a:majorFont>
    <a:minorFont>
      <a:latin typeface="Calibri"/>
      <a:ea typeface="Calibri"/>
      <a:cs typeface="Calibri"/>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Sheets">
    <a:dk1>
      <a:srgbClr val="000000"/>
    </a:dk1>
    <a:lt1>
      <a:srgbClr val="FFFFFF"/>
    </a:lt1>
    <a:dk2>
      <a:srgbClr val="000000"/>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0000FF"/>
    </a:folHlink>
  </a:clrScheme>
  <a:fontScheme name="Sheets">
    <a:majorFont>
      <a:latin typeface="Calibri"/>
      <a:ea typeface="Calibri"/>
      <a:cs typeface="Calibri"/>
    </a:majorFont>
    <a:minorFont>
      <a:latin typeface="Calibri"/>
      <a:ea typeface="Calibri"/>
      <a:cs typeface="Calibri"/>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7293</TotalTime>
  <Words>5927</Words>
  <Application>Microsoft Office PowerPoint</Application>
  <PresentationFormat>On-screen Show (4:3)</PresentationFormat>
  <Paragraphs>483</Paragraphs>
  <Slides>68</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68</vt:i4>
      </vt:variant>
    </vt:vector>
  </HeadingPairs>
  <TitlesOfParts>
    <vt:vector size="76" baseType="lpstr">
      <vt:lpstr>Arial</vt:lpstr>
      <vt:lpstr>Arial Bold Italic</vt:lpstr>
      <vt:lpstr>Arial Narrow</vt:lpstr>
      <vt:lpstr>Calibri</vt:lpstr>
      <vt:lpstr>Courier New</vt:lpstr>
      <vt:lpstr>Times</vt:lpstr>
      <vt:lpstr>Wingdings</vt:lpstr>
      <vt:lpstr>Office Theme</vt:lpstr>
      <vt:lpstr>BRIEFING REPORT  Standing Committee on Appropriations (SCOA) </vt:lpstr>
      <vt:lpstr>Transversal Contracting</vt:lpstr>
      <vt:lpstr>Transversal Contracting Mandate</vt:lpstr>
      <vt:lpstr>Transversal Contracting Benefits</vt:lpstr>
      <vt:lpstr>OCPO Functional Structure</vt:lpstr>
      <vt:lpstr>Commodities Managed: 62</vt:lpstr>
      <vt:lpstr>Commodity Value</vt:lpstr>
      <vt:lpstr>Top ten Commodities by value</vt:lpstr>
      <vt:lpstr>Top 20 Contracts with highest participants </vt:lpstr>
      <vt:lpstr>Contract Renewal plans </vt:lpstr>
      <vt:lpstr>Participation by Provincial Departments </vt:lpstr>
      <vt:lpstr>Participation by Provincial Departments </vt:lpstr>
      <vt:lpstr>Participation by Provincial Departments </vt:lpstr>
      <vt:lpstr>Provincial Organs of State</vt:lpstr>
      <vt:lpstr>Information on our website </vt:lpstr>
      <vt:lpstr>Information on our website </vt:lpstr>
      <vt:lpstr>Contact details </vt:lpstr>
      <vt:lpstr>Challenges &amp; Risks  </vt:lpstr>
      <vt:lpstr>Participation support on LTSM commodities </vt:lpstr>
      <vt:lpstr>Opportunities   </vt:lpstr>
      <vt:lpstr>QUESTIONS AND ANSWERS </vt:lpstr>
      <vt:lpstr>PowerPoint Presentation</vt:lpstr>
      <vt:lpstr>PowerPoint Presentation</vt:lpstr>
      <vt:lpstr>LEVERAGING PUBLIC PROCUREMENT TO SUPPORT BROAD SOCIO-ECONOMIC OBJECTIVES</vt:lpstr>
      <vt:lpstr>PowerPoint Presentation</vt:lpstr>
      <vt:lpstr> The Public Procurement Bill  </vt:lpstr>
      <vt:lpstr>The Public Procurement Bill (cont.) </vt:lpstr>
      <vt:lpstr>The Public Procurement Bill (cont.)</vt:lpstr>
      <vt:lpstr>The Public Procurement Bill (cont.)</vt:lpstr>
      <vt:lpstr>Public Procurement Bill - Status</vt:lpstr>
      <vt:lpstr>Infrastructure Procurement</vt:lpstr>
      <vt:lpstr> </vt:lpstr>
      <vt:lpstr> MEASURES TO PROMOTE TRANSPARENCY IN THE PROCUREMENT SYSTEM</vt:lpstr>
      <vt:lpstr>PowerPoint Presentation</vt:lpstr>
      <vt:lpstr> </vt:lpstr>
      <vt:lpstr>PURPOSE OF THE PRESENTATION</vt:lpstr>
      <vt:lpstr>General Responsibilities of Accounting Officers</vt:lpstr>
      <vt:lpstr>General Responsibilities of Accounting Officers</vt:lpstr>
      <vt:lpstr>General Responsibilities of Accounting Officers</vt:lpstr>
      <vt:lpstr> Some of the contributing reasons for replacing Instruction Note No. 3 of 2016/17</vt:lpstr>
      <vt:lpstr> Some of the contributing reasons for replacing Instruction Note No. 3 of 2016/17</vt:lpstr>
      <vt:lpstr>The approach adopted in developing Instruction 3 of 2021/2022</vt:lpstr>
      <vt:lpstr>The approach adopted in developing Instruction 3 of 2021/2022 (cont.)</vt:lpstr>
      <vt:lpstr>The approach adopted in developing Instruction 3 of 2021/2022 (cont.)</vt:lpstr>
      <vt:lpstr>Treatment of Disclosures and Declarations</vt:lpstr>
      <vt:lpstr>Deviations from the normal bidding process and expansions/variations</vt:lpstr>
      <vt:lpstr>Enforcement of compliance to Bid Committee system</vt:lpstr>
      <vt:lpstr>General requirements</vt:lpstr>
      <vt:lpstr>General comments and observations</vt:lpstr>
      <vt:lpstr>Repeal and withdrawal of Instructions, Practice Notes and Circulars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Mokibelo Khumalo</cp:lastModifiedBy>
  <cp:revision>215</cp:revision>
  <cp:lastPrinted>2023-02-10T09:12:08Z</cp:lastPrinted>
  <dcterms:created xsi:type="dcterms:W3CDTF">2017-06-12T08:43:34Z</dcterms:created>
  <dcterms:modified xsi:type="dcterms:W3CDTF">2023-02-10T09:41:36Z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3c4247e-447d-4732-af29-2e529a4288f1_Enabled">
    <vt:lpwstr>true</vt:lpwstr>
  </property>
  <property fmtid="{D5CDD505-2E9C-101B-9397-08002B2CF9AE}" pid="3" name="MSIP_Label_93c4247e-447d-4732-af29-2e529a4288f1_SetDate">
    <vt:lpwstr>2022-11-13T15:16:17Z</vt:lpwstr>
  </property>
  <property fmtid="{D5CDD505-2E9C-101B-9397-08002B2CF9AE}" pid="4" name="MSIP_Label_93c4247e-447d-4732-af29-2e529a4288f1_Method">
    <vt:lpwstr>Standard</vt:lpwstr>
  </property>
  <property fmtid="{D5CDD505-2E9C-101B-9397-08002B2CF9AE}" pid="5" name="MSIP_Label_93c4247e-447d-4732-af29-2e529a4288f1_Name">
    <vt:lpwstr>93c4247e-447d-4732-af29-2e529a4288f1</vt:lpwstr>
  </property>
  <property fmtid="{D5CDD505-2E9C-101B-9397-08002B2CF9AE}" pid="6" name="MSIP_Label_93c4247e-447d-4732-af29-2e529a4288f1_SiteId">
    <vt:lpwstr>1a45348f-02b4-4f9a-a7a8-7786f6dd3245</vt:lpwstr>
  </property>
  <property fmtid="{D5CDD505-2E9C-101B-9397-08002B2CF9AE}" pid="7" name="MSIP_Label_93c4247e-447d-4732-af29-2e529a4288f1_ActionId">
    <vt:lpwstr>56b9991f-bb96-40a9-8016-df63f7e76464</vt:lpwstr>
  </property>
  <property fmtid="{D5CDD505-2E9C-101B-9397-08002B2CF9AE}" pid="8" name="MSIP_Label_93c4247e-447d-4732-af29-2e529a4288f1_ContentBits">
    <vt:lpwstr>0</vt:lpwstr>
  </property>
</Properties>
</file>