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Lst>
  <p:notesMasterIdLst>
    <p:notesMasterId r:id="rId44"/>
  </p:notesMasterIdLst>
  <p:sldIdLst>
    <p:sldId id="256" r:id="rId5"/>
    <p:sldId id="373" r:id="rId6"/>
    <p:sldId id="374" r:id="rId7"/>
    <p:sldId id="375" r:id="rId8"/>
    <p:sldId id="376" r:id="rId9"/>
    <p:sldId id="377" r:id="rId10"/>
    <p:sldId id="379" r:id="rId11"/>
    <p:sldId id="378" r:id="rId12"/>
    <p:sldId id="380" r:id="rId13"/>
    <p:sldId id="385" r:id="rId14"/>
    <p:sldId id="368" r:id="rId15"/>
    <p:sldId id="386" r:id="rId16"/>
    <p:sldId id="322" r:id="rId17"/>
    <p:sldId id="392" r:id="rId18"/>
    <p:sldId id="393" r:id="rId19"/>
    <p:sldId id="394" r:id="rId20"/>
    <p:sldId id="395" r:id="rId21"/>
    <p:sldId id="396" r:id="rId22"/>
    <p:sldId id="371" r:id="rId23"/>
    <p:sldId id="402" r:id="rId24"/>
    <p:sldId id="403" r:id="rId25"/>
    <p:sldId id="404" r:id="rId26"/>
    <p:sldId id="405" r:id="rId27"/>
    <p:sldId id="406" r:id="rId28"/>
    <p:sldId id="407" r:id="rId29"/>
    <p:sldId id="408" r:id="rId30"/>
    <p:sldId id="409" r:id="rId31"/>
    <p:sldId id="411" r:id="rId32"/>
    <p:sldId id="412" r:id="rId33"/>
    <p:sldId id="413" r:id="rId34"/>
    <p:sldId id="414" r:id="rId35"/>
    <p:sldId id="415" r:id="rId36"/>
    <p:sldId id="416" r:id="rId37"/>
    <p:sldId id="389" r:id="rId38"/>
    <p:sldId id="417" r:id="rId39"/>
    <p:sldId id="418" r:id="rId40"/>
    <p:sldId id="419" r:id="rId41"/>
    <p:sldId id="420" r:id="rId42"/>
    <p:sldId id="32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77558" autoAdjust="0"/>
  </p:normalViewPr>
  <p:slideViewPr>
    <p:cSldViewPr>
      <p:cViewPr varScale="1">
        <p:scale>
          <a:sx n="73" d="100"/>
          <a:sy n="73" d="100"/>
        </p:scale>
        <p:origin x="1194"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03855-689C-4C6F-9B37-515092C72669}" type="doc">
      <dgm:prSet loTypeId="urn:microsoft.com/office/officeart/2005/8/layout/venn2" loCatId="relationship" qsTypeId="urn:microsoft.com/office/officeart/2005/8/quickstyle/3d2" qsCatId="3D" csTypeId="urn:microsoft.com/office/officeart/2005/8/colors/accent1_2" csCatId="accent1" phldr="1"/>
      <dgm:spPr/>
      <dgm:t>
        <a:bodyPr/>
        <a:lstStyle/>
        <a:p>
          <a:endParaRPr lang="en-US"/>
        </a:p>
      </dgm:t>
    </dgm:pt>
    <dgm:pt modelId="{1891743F-2280-4BCF-A194-4ADEEDC0C767}">
      <dgm:prSet phldrT="[Text]" custT="1"/>
      <dgm:spPr>
        <a:solidFill>
          <a:schemeClr val="accent3"/>
        </a:solidFill>
      </dgm:spPr>
      <dgm:t>
        <a:bodyPr/>
        <a:lstStyle/>
        <a:p>
          <a:endParaRPr lang="en-US" sz="1400" dirty="0">
            <a:latin typeface="Arial" panose="020B0604020202020204" pitchFamily="34" charset="0"/>
            <a:cs typeface="Arial" panose="020B0604020202020204" pitchFamily="34" charset="0"/>
          </a:endParaRPr>
        </a:p>
      </dgm:t>
    </dgm:pt>
    <dgm:pt modelId="{AA01E73A-F615-470D-938E-07118E1F3FEC}" type="parTrans" cxnId="{767D32F6-CD56-4879-938F-B83331246626}">
      <dgm:prSet/>
      <dgm:spPr/>
      <dgm:t>
        <a:bodyPr/>
        <a:lstStyle/>
        <a:p>
          <a:endParaRPr lang="en-US"/>
        </a:p>
      </dgm:t>
    </dgm:pt>
    <dgm:pt modelId="{E5F8D2CE-21CA-434B-906C-F4C1C1D43374}" type="sibTrans" cxnId="{767D32F6-CD56-4879-938F-B83331246626}">
      <dgm:prSet/>
      <dgm:spPr/>
      <dgm:t>
        <a:bodyPr/>
        <a:lstStyle/>
        <a:p>
          <a:endParaRPr lang="en-US"/>
        </a:p>
      </dgm:t>
    </dgm:pt>
    <dgm:pt modelId="{08757444-BB90-4DE3-8F74-1EED0A7482D9}">
      <dgm:prSet phldrT="[Text]" custT="1"/>
      <dgm:spPr>
        <a:solidFill>
          <a:schemeClr val="accent3"/>
        </a:solidFill>
      </dgm:spPr>
      <dgm:t>
        <a:bodyPr/>
        <a:lstStyle/>
        <a:p>
          <a:r>
            <a:rPr lang="en-US" sz="1400" b="1" dirty="0" smtClean="0">
              <a:latin typeface="Arial" panose="020B0604020202020204" pitchFamily="34" charset="0"/>
              <a:cs typeface="Arial" panose="020B0604020202020204" pitchFamily="34" charset="0"/>
            </a:rPr>
            <a:t>       ATMS</a:t>
          </a:r>
          <a:endParaRPr lang="en-US" sz="1400" b="1" dirty="0">
            <a:latin typeface="Arial" panose="020B0604020202020204" pitchFamily="34" charset="0"/>
            <a:cs typeface="Arial" panose="020B0604020202020204" pitchFamily="34" charset="0"/>
          </a:endParaRPr>
        </a:p>
      </dgm:t>
    </dgm:pt>
    <dgm:pt modelId="{2503BD22-1971-4AF4-A012-2A943F834CB9}" type="parTrans" cxnId="{6F593168-3745-4534-9068-9619D252E137}">
      <dgm:prSet/>
      <dgm:spPr/>
      <dgm:t>
        <a:bodyPr/>
        <a:lstStyle/>
        <a:p>
          <a:endParaRPr lang="en-US"/>
        </a:p>
      </dgm:t>
    </dgm:pt>
    <dgm:pt modelId="{A361EEAD-052F-4FC3-BA00-984DD6BE4595}" type="sibTrans" cxnId="{6F593168-3745-4534-9068-9619D252E137}">
      <dgm:prSet/>
      <dgm:spPr/>
      <dgm:t>
        <a:bodyPr/>
        <a:lstStyle/>
        <a:p>
          <a:endParaRPr lang="en-US"/>
        </a:p>
      </dgm:t>
    </dgm:pt>
    <dgm:pt modelId="{0914A73E-9405-4AF0-84BB-421058567861}">
      <dgm:prSet custT="1"/>
      <dgm:spPr>
        <a:solidFill>
          <a:schemeClr val="accent6">
            <a:lumMod val="75000"/>
          </a:schemeClr>
        </a:solidFill>
      </dgm:spPr>
      <dgm:t>
        <a:bodyPr/>
        <a:lstStyle/>
        <a:p>
          <a:r>
            <a:rPr lang="en-US" sz="1400" b="1" dirty="0" smtClean="0">
              <a:latin typeface="Arial" panose="020B0604020202020204" pitchFamily="34" charset="0"/>
              <a:cs typeface="Arial" panose="020B0604020202020204" pitchFamily="34" charset="0"/>
            </a:rPr>
            <a:t>MOBILE CASH PAY POINTS</a:t>
          </a:r>
          <a:endParaRPr lang="en-US" sz="1400" b="1" dirty="0">
            <a:latin typeface="Arial" panose="020B0604020202020204" pitchFamily="34" charset="0"/>
            <a:cs typeface="Arial" panose="020B0604020202020204" pitchFamily="34" charset="0"/>
          </a:endParaRPr>
        </a:p>
      </dgm:t>
    </dgm:pt>
    <dgm:pt modelId="{E530CC46-8A2C-41D5-930C-C25BA44107AD}" type="parTrans" cxnId="{8858FAC4-1A90-48E4-8199-701B90A4F3E9}">
      <dgm:prSet/>
      <dgm:spPr/>
      <dgm:t>
        <a:bodyPr/>
        <a:lstStyle/>
        <a:p>
          <a:endParaRPr lang="en-US"/>
        </a:p>
      </dgm:t>
    </dgm:pt>
    <dgm:pt modelId="{1123F35B-B9F9-42C9-9FAD-D09F95C6F496}" type="sibTrans" cxnId="{8858FAC4-1A90-48E4-8199-701B90A4F3E9}">
      <dgm:prSet/>
      <dgm:spPr/>
      <dgm:t>
        <a:bodyPr/>
        <a:lstStyle/>
        <a:p>
          <a:endParaRPr lang="en-US"/>
        </a:p>
      </dgm:t>
    </dgm:pt>
    <dgm:pt modelId="{E8E156DA-31A8-4D0C-8769-9E67D0725ED7}">
      <dgm:prSet custT="1"/>
      <dgm:spPr/>
      <dgm:t>
        <a:bodyPr/>
        <a:lstStyle/>
        <a:p>
          <a:r>
            <a:rPr lang="en-US" sz="1400" b="1" dirty="0" smtClean="0">
              <a:latin typeface="Arial" panose="020B0604020202020204" pitchFamily="34" charset="0"/>
              <a:cs typeface="Arial" panose="020B0604020202020204" pitchFamily="34" charset="0"/>
            </a:rPr>
            <a:t>SAPO BRANCHES</a:t>
          </a:r>
          <a:endParaRPr lang="en-US" sz="1400" b="1" dirty="0">
            <a:latin typeface="Arial" panose="020B0604020202020204" pitchFamily="34" charset="0"/>
            <a:cs typeface="Arial" panose="020B0604020202020204" pitchFamily="34" charset="0"/>
          </a:endParaRPr>
        </a:p>
      </dgm:t>
    </dgm:pt>
    <dgm:pt modelId="{5C3D2C60-733F-4C71-BE9E-1D2E33011FB8}" type="parTrans" cxnId="{7CDB8056-F3F2-40DD-9EF9-6EDB2598A194}">
      <dgm:prSet/>
      <dgm:spPr/>
      <dgm:t>
        <a:bodyPr/>
        <a:lstStyle/>
        <a:p>
          <a:endParaRPr lang="en-US"/>
        </a:p>
      </dgm:t>
    </dgm:pt>
    <dgm:pt modelId="{D309D1F7-7BFC-4570-BDEF-12B1D7972174}" type="sibTrans" cxnId="{7CDB8056-F3F2-40DD-9EF9-6EDB2598A194}">
      <dgm:prSet/>
      <dgm:spPr/>
      <dgm:t>
        <a:bodyPr/>
        <a:lstStyle/>
        <a:p>
          <a:endParaRPr lang="en-US"/>
        </a:p>
      </dgm:t>
    </dgm:pt>
    <dgm:pt modelId="{437297B2-5830-4252-A5FC-08E861DF3620}">
      <dgm:prSet phldrT="[Text]" custT="1"/>
      <dgm:spPr>
        <a:solidFill>
          <a:schemeClr val="accent2">
            <a:lumMod val="60000"/>
            <a:lumOff val="40000"/>
          </a:schemeClr>
        </a:solidFill>
      </dgm:spPr>
      <dgm:t>
        <a:bodyPr/>
        <a:lstStyle/>
        <a:p>
          <a:r>
            <a:rPr lang="en-US" sz="1400" b="1" dirty="0" smtClean="0">
              <a:latin typeface="Arial" panose="020B0604020202020204" pitchFamily="34" charset="0"/>
              <a:cs typeface="Arial" panose="020B0604020202020204" pitchFamily="34" charset="0"/>
            </a:rPr>
            <a:t>POS / RETAILERS</a:t>
          </a:r>
          <a:endParaRPr lang="en-US" sz="1400" b="1" dirty="0">
            <a:latin typeface="Arial" panose="020B0604020202020204" pitchFamily="34" charset="0"/>
            <a:cs typeface="Arial" panose="020B0604020202020204" pitchFamily="34" charset="0"/>
          </a:endParaRPr>
        </a:p>
      </dgm:t>
    </dgm:pt>
    <dgm:pt modelId="{F0547FF2-72C9-4FDB-87A5-5C3392AD4FE0}" type="sibTrans" cxnId="{C22140A6-2669-448C-B268-29A179F617F6}">
      <dgm:prSet/>
      <dgm:spPr/>
      <dgm:t>
        <a:bodyPr/>
        <a:lstStyle/>
        <a:p>
          <a:endParaRPr lang="en-US"/>
        </a:p>
      </dgm:t>
    </dgm:pt>
    <dgm:pt modelId="{947F2B97-E01F-4383-85F1-EA36D435077F}" type="parTrans" cxnId="{C22140A6-2669-448C-B268-29A179F617F6}">
      <dgm:prSet/>
      <dgm:spPr/>
      <dgm:t>
        <a:bodyPr/>
        <a:lstStyle/>
        <a:p>
          <a:endParaRPr lang="en-US"/>
        </a:p>
      </dgm:t>
    </dgm:pt>
    <dgm:pt modelId="{4BD65E7F-474B-441D-A516-90098C82342F}" type="pres">
      <dgm:prSet presAssocID="{86D03855-689C-4C6F-9B37-515092C72669}" presName="Name0" presStyleCnt="0">
        <dgm:presLayoutVars>
          <dgm:chMax val="7"/>
          <dgm:resizeHandles val="exact"/>
        </dgm:presLayoutVars>
      </dgm:prSet>
      <dgm:spPr/>
      <dgm:t>
        <a:bodyPr/>
        <a:lstStyle/>
        <a:p>
          <a:endParaRPr lang="en-US"/>
        </a:p>
      </dgm:t>
    </dgm:pt>
    <dgm:pt modelId="{9D1A6DD7-4F73-42E3-B52D-1BF7A19DDC57}" type="pres">
      <dgm:prSet presAssocID="{86D03855-689C-4C6F-9B37-515092C72669}" presName="comp1" presStyleCnt="0"/>
      <dgm:spPr/>
      <dgm:t>
        <a:bodyPr/>
        <a:lstStyle/>
        <a:p>
          <a:endParaRPr lang="en-US"/>
        </a:p>
      </dgm:t>
    </dgm:pt>
    <dgm:pt modelId="{3A84B26C-BCF3-4E09-A4EB-828CC64AA290}" type="pres">
      <dgm:prSet presAssocID="{86D03855-689C-4C6F-9B37-515092C72669}" presName="circle1" presStyleLbl="node1" presStyleIdx="0" presStyleCnt="4" custLinFactNeighborX="-462" custLinFactNeighborY="1688"/>
      <dgm:spPr/>
      <dgm:t>
        <a:bodyPr/>
        <a:lstStyle/>
        <a:p>
          <a:endParaRPr lang="en-US"/>
        </a:p>
      </dgm:t>
    </dgm:pt>
    <dgm:pt modelId="{BBD9AEE0-9481-4DB5-8D95-5FB48B7EF923}" type="pres">
      <dgm:prSet presAssocID="{86D03855-689C-4C6F-9B37-515092C72669}" presName="c1text" presStyleLbl="node1" presStyleIdx="0" presStyleCnt="4">
        <dgm:presLayoutVars>
          <dgm:bulletEnabled val="1"/>
        </dgm:presLayoutVars>
      </dgm:prSet>
      <dgm:spPr/>
      <dgm:t>
        <a:bodyPr/>
        <a:lstStyle/>
        <a:p>
          <a:endParaRPr lang="en-US"/>
        </a:p>
      </dgm:t>
    </dgm:pt>
    <dgm:pt modelId="{6C5EF155-61F2-4DC7-9C3B-FB78949D5A7D}" type="pres">
      <dgm:prSet presAssocID="{86D03855-689C-4C6F-9B37-515092C72669}" presName="comp2" presStyleCnt="0"/>
      <dgm:spPr/>
      <dgm:t>
        <a:bodyPr/>
        <a:lstStyle/>
        <a:p>
          <a:endParaRPr lang="en-US"/>
        </a:p>
      </dgm:t>
    </dgm:pt>
    <dgm:pt modelId="{DA5C7758-06D0-40C7-B836-F75DDA231E45}" type="pres">
      <dgm:prSet presAssocID="{86D03855-689C-4C6F-9B37-515092C72669}" presName="circle2" presStyleLbl="node1" presStyleIdx="1" presStyleCnt="4" custScaleX="103598" custScaleY="103255" custLinFactNeighborX="-372" custLinFactNeighborY="-1349"/>
      <dgm:spPr/>
      <dgm:t>
        <a:bodyPr/>
        <a:lstStyle/>
        <a:p>
          <a:endParaRPr lang="en-US"/>
        </a:p>
      </dgm:t>
    </dgm:pt>
    <dgm:pt modelId="{15933234-A58E-48C2-BC15-960C06DBA10B}" type="pres">
      <dgm:prSet presAssocID="{86D03855-689C-4C6F-9B37-515092C72669}" presName="c2text" presStyleLbl="node1" presStyleIdx="1" presStyleCnt="4">
        <dgm:presLayoutVars>
          <dgm:bulletEnabled val="1"/>
        </dgm:presLayoutVars>
      </dgm:prSet>
      <dgm:spPr/>
      <dgm:t>
        <a:bodyPr/>
        <a:lstStyle/>
        <a:p>
          <a:endParaRPr lang="en-US"/>
        </a:p>
      </dgm:t>
    </dgm:pt>
    <dgm:pt modelId="{4C765C62-921D-453A-89C0-A8954C46BC9F}" type="pres">
      <dgm:prSet presAssocID="{86D03855-689C-4C6F-9B37-515092C72669}" presName="comp3" presStyleCnt="0"/>
      <dgm:spPr/>
      <dgm:t>
        <a:bodyPr/>
        <a:lstStyle/>
        <a:p>
          <a:endParaRPr lang="en-US"/>
        </a:p>
      </dgm:t>
    </dgm:pt>
    <dgm:pt modelId="{B35EC833-A0A5-4AA8-8A2E-8735A2D8FD31}" type="pres">
      <dgm:prSet presAssocID="{86D03855-689C-4C6F-9B37-515092C72669}" presName="circle3" presStyleLbl="node1" presStyleIdx="2" presStyleCnt="4" custScaleX="104856" custScaleY="101351" custLinFactNeighborX="-1092" custLinFactNeighborY="-8837"/>
      <dgm:spPr/>
      <dgm:t>
        <a:bodyPr/>
        <a:lstStyle/>
        <a:p>
          <a:endParaRPr lang="en-US"/>
        </a:p>
      </dgm:t>
    </dgm:pt>
    <dgm:pt modelId="{C279EA77-294D-42A2-B0D4-1766C3677ACE}" type="pres">
      <dgm:prSet presAssocID="{86D03855-689C-4C6F-9B37-515092C72669}" presName="c3text" presStyleLbl="node1" presStyleIdx="2" presStyleCnt="4">
        <dgm:presLayoutVars>
          <dgm:bulletEnabled val="1"/>
        </dgm:presLayoutVars>
      </dgm:prSet>
      <dgm:spPr/>
      <dgm:t>
        <a:bodyPr/>
        <a:lstStyle/>
        <a:p>
          <a:endParaRPr lang="en-US"/>
        </a:p>
      </dgm:t>
    </dgm:pt>
    <dgm:pt modelId="{328E8D41-6FAB-433D-9093-1B57E5A926E3}" type="pres">
      <dgm:prSet presAssocID="{86D03855-689C-4C6F-9B37-515092C72669}" presName="comp4" presStyleCnt="0"/>
      <dgm:spPr/>
      <dgm:t>
        <a:bodyPr/>
        <a:lstStyle/>
        <a:p>
          <a:endParaRPr lang="en-US"/>
        </a:p>
      </dgm:t>
    </dgm:pt>
    <dgm:pt modelId="{AF71A939-1461-448C-9BFB-A57D11771A4E}" type="pres">
      <dgm:prSet presAssocID="{86D03855-689C-4C6F-9B37-515092C72669}" presName="circle4" presStyleLbl="node1" presStyleIdx="3" presStyleCnt="4" custScaleX="116323" custScaleY="102381" custLinFactNeighborX="-3004" custLinFactNeighborY="-13525"/>
      <dgm:spPr/>
      <dgm:t>
        <a:bodyPr/>
        <a:lstStyle/>
        <a:p>
          <a:endParaRPr lang="en-US"/>
        </a:p>
      </dgm:t>
    </dgm:pt>
    <dgm:pt modelId="{51C8115D-5DFF-43E9-A927-430AF218978F}" type="pres">
      <dgm:prSet presAssocID="{86D03855-689C-4C6F-9B37-515092C72669}" presName="c4text" presStyleLbl="node1" presStyleIdx="3" presStyleCnt="4">
        <dgm:presLayoutVars>
          <dgm:bulletEnabled val="1"/>
        </dgm:presLayoutVars>
      </dgm:prSet>
      <dgm:spPr/>
      <dgm:t>
        <a:bodyPr/>
        <a:lstStyle/>
        <a:p>
          <a:endParaRPr lang="en-US"/>
        </a:p>
      </dgm:t>
    </dgm:pt>
  </dgm:ptLst>
  <dgm:cxnLst>
    <dgm:cxn modelId="{767D32F6-CD56-4879-938F-B83331246626}" srcId="{08757444-BB90-4DE3-8F74-1EED0A7482D9}" destId="{1891743F-2280-4BCF-A194-4ADEEDC0C767}" srcOrd="0" destOrd="0" parTransId="{AA01E73A-F615-470D-938E-07118E1F3FEC}" sibTransId="{E5F8D2CE-21CA-434B-906C-F4C1C1D43374}"/>
    <dgm:cxn modelId="{4ECF5710-36FE-4D2A-A785-009E961617CB}" type="presOf" srcId="{86D03855-689C-4C6F-9B37-515092C72669}" destId="{4BD65E7F-474B-441D-A516-90098C82342F}" srcOrd="0" destOrd="0" presId="urn:microsoft.com/office/officeart/2005/8/layout/venn2"/>
    <dgm:cxn modelId="{7CDB8056-F3F2-40DD-9EF9-6EDB2598A194}" srcId="{86D03855-689C-4C6F-9B37-515092C72669}" destId="{E8E156DA-31A8-4D0C-8769-9E67D0725ED7}" srcOrd="2" destOrd="0" parTransId="{5C3D2C60-733F-4C71-BE9E-1D2E33011FB8}" sibTransId="{D309D1F7-7BFC-4570-BDEF-12B1D7972174}"/>
    <dgm:cxn modelId="{3B1C10F0-09AC-48BF-B24B-FFF61808C74D}" type="presOf" srcId="{E8E156DA-31A8-4D0C-8769-9E67D0725ED7}" destId="{B35EC833-A0A5-4AA8-8A2E-8735A2D8FD31}" srcOrd="0" destOrd="0" presId="urn:microsoft.com/office/officeart/2005/8/layout/venn2"/>
    <dgm:cxn modelId="{C6389DE8-38CE-40AC-A995-0617E2C15B43}" type="presOf" srcId="{1891743F-2280-4BCF-A194-4ADEEDC0C767}" destId="{3A84B26C-BCF3-4E09-A4EB-828CC64AA290}" srcOrd="0" destOrd="1" presId="urn:microsoft.com/office/officeart/2005/8/layout/venn2"/>
    <dgm:cxn modelId="{318F4A76-4F4C-48C5-B110-ED52ADC6D44A}" type="presOf" srcId="{0914A73E-9405-4AF0-84BB-421058567861}" destId="{51C8115D-5DFF-43E9-A927-430AF218978F}" srcOrd="1" destOrd="0" presId="urn:microsoft.com/office/officeart/2005/8/layout/venn2"/>
    <dgm:cxn modelId="{49636443-C549-41FE-9464-BBA0EB35C118}" type="presOf" srcId="{437297B2-5830-4252-A5FC-08E861DF3620}" destId="{15933234-A58E-48C2-BC15-960C06DBA10B}" srcOrd="1" destOrd="0" presId="urn:microsoft.com/office/officeart/2005/8/layout/venn2"/>
    <dgm:cxn modelId="{29E8BE95-7D4C-42DF-A19E-6F8CC207A98B}" type="presOf" srcId="{08757444-BB90-4DE3-8F74-1EED0A7482D9}" destId="{BBD9AEE0-9481-4DB5-8D95-5FB48B7EF923}" srcOrd="1" destOrd="0" presId="urn:microsoft.com/office/officeart/2005/8/layout/venn2"/>
    <dgm:cxn modelId="{6A17B61C-CD75-4D8A-9795-0C164044EB16}" type="presOf" srcId="{08757444-BB90-4DE3-8F74-1EED0A7482D9}" destId="{3A84B26C-BCF3-4E09-A4EB-828CC64AA290}" srcOrd="0" destOrd="0" presId="urn:microsoft.com/office/officeart/2005/8/layout/venn2"/>
    <dgm:cxn modelId="{9D9B6C15-5163-4BF8-8295-117958F5B0DA}" type="presOf" srcId="{1891743F-2280-4BCF-A194-4ADEEDC0C767}" destId="{BBD9AEE0-9481-4DB5-8D95-5FB48B7EF923}" srcOrd="1" destOrd="1" presId="urn:microsoft.com/office/officeart/2005/8/layout/venn2"/>
    <dgm:cxn modelId="{44222FE7-5D9F-43F0-8FC3-B5DBC0358A3A}" type="presOf" srcId="{437297B2-5830-4252-A5FC-08E861DF3620}" destId="{DA5C7758-06D0-40C7-B836-F75DDA231E45}" srcOrd="0" destOrd="0" presId="urn:microsoft.com/office/officeart/2005/8/layout/venn2"/>
    <dgm:cxn modelId="{0459B571-E526-4B35-9D69-1B6A2F7FF2CE}" type="presOf" srcId="{0914A73E-9405-4AF0-84BB-421058567861}" destId="{AF71A939-1461-448C-9BFB-A57D11771A4E}" srcOrd="0" destOrd="0" presId="urn:microsoft.com/office/officeart/2005/8/layout/venn2"/>
    <dgm:cxn modelId="{6F593168-3745-4534-9068-9619D252E137}" srcId="{86D03855-689C-4C6F-9B37-515092C72669}" destId="{08757444-BB90-4DE3-8F74-1EED0A7482D9}" srcOrd="0" destOrd="0" parTransId="{2503BD22-1971-4AF4-A012-2A943F834CB9}" sibTransId="{A361EEAD-052F-4FC3-BA00-984DD6BE4595}"/>
    <dgm:cxn modelId="{8858FAC4-1A90-48E4-8199-701B90A4F3E9}" srcId="{86D03855-689C-4C6F-9B37-515092C72669}" destId="{0914A73E-9405-4AF0-84BB-421058567861}" srcOrd="3" destOrd="0" parTransId="{E530CC46-8A2C-41D5-930C-C25BA44107AD}" sibTransId="{1123F35B-B9F9-42C9-9FAD-D09F95C6F496}"/>
    <dgm:cxn modelId="{C22140A6-2669-448C-B268-29A179F617F6}" srcId="{86D03855-689C-4C6F-9B37-515092C72669}" destId="{437297B2-5830-4252-A5FC-08E861DF3620}" srcOrd="1" destOrd="0" parTransId="{947F2B97-E01F-4383-85F1-EA36D435077F}" sibTransId="{F0547FF2-72C9-4FDB-87A5-5C3392AD4FE0}"/>
    <dgm:cxn modelId="{CBCDA8BF-4E1C-44BC-9D53-A0521B9F3132}" type="presOf" srcId="{E8E156DA-31A8-4D0C-8769-9E67D0725ED7}" destId="{C279EA77-294D-42A2-B0D4-1766C3677ACE}" srcOrd="1" destOrd="0" presId="urn:microsoft.com/office/officeart/2005/8/layout/venn2"/>
    <dgm:cxn modelId="{CE07F5BF-C1B2-4934-9CA3-CFCD8EB8AA28}" type="presParOf" srcId="{4BD65E7F-474B-441D-A516-90098C82342F}" destId="{9D1A6DD7-4F73-42E3-B52D-1BF7A19DDC57}" srcOrd="0" destOrd="0" presId="urn:microsoft.com/office/officeart/2005/8/layout/venn2"/>
    <dgm:cxn modelId="{8A69CFD1-FF25-4AD5-9E5E-4DC251738F68}" type="presParOf" srcId="{9D1A6DD7-4F73-42E3-B52D-1BF7A19DDC57}" destId="{3A84B26C-BCF3-4E09-A4EB-828CC64AA290}" srcOrd="0" destOrd="0" presId="urn:microsoft.com/office/officeart/2005/8/layout/venn2"/>
    <dgm:cxn modelId="{813CD4F0-8ABC-45E7-83DB-ECCD5E3D828D}" type="presParOf" srcId="{9D1A6DD7-4F73-42E3-B52D-1BF7A19DDC57}" destId="{BBD9AEE0-9481-4DB5-8D95-5FB48B7EF923}" srcOrd="1" destOrd="0" presId="urn:microsoft.com/office/officeart/2005/8/layout/venn2"/>
    <dgm:cxn modelId="{B5534232-3A6F-464A-A063-6CE21ED7FFF7}" type="presParOf" srcId="{4BD65E7F-474B-441D-A516-90098C82342F}" destId="{6C5EF155-61F2-4DC7-9C3B-FB78949D5A7D}" srcOrd="1" destOrd="0" presId="urn:microsoft.com/office/officeart/2005/8/layout/venn2"/>
    <dgm:cxn modelId="{B77871C6-2B13-4C39-A44F-7EADD9D0282F}" type="presParOf" srcId="{6C5EF155-61F2-4DC7-9C3B-FB78949D5A7D}" destId="{DA5C7758-06D0-40C7-B836-F75DDA231E45}" srcOrd="0" destOrd="0" presId="urn:microsoft.com/office/officeart/2005/8/layout/venn2"/>
    <dgm:cxn modelId="{0472889A-DDB0-4CA1-A7D8-DDD454AF044B}" type="presParOf" srcId="{6C5EF155-61F2-4DC7-9C3B-FB78949D5A7D}" destId="{15933234-A58E-48C2-BC15-960C06DBA10B}" srcOrd="1" destOrd="0" presId="urn:microsoft.com/office/officeart/2005/8/layout/venn2"/>
    <dgm:cxn modelId="{0D6543EA-DEA0-4435-8F2A-6D34069CDFBE}" type="presParOf" srcId="{4BD65E7F-474B-441D-A516-90098C82342F}" destId="{4C765C62-921D-453A-89C0-A8954C46BC9F}" srcOrd="2" destOrd="0" presId="urn:microsoft.com/office/officeart/2005/8/layout/venn2"/>
    <dgm:cxn modelId="{2DC3EF9C-5A54-422E-B141-5B1C31851CE0}" type="presParOf" srcId="{4C765C62-921D-453A-89C0-A8954C46BC9F}" destId="{B35EC833-A0A5-4AA8-8A2E-8735A2D8FD31}" srcOrd="0" destOrd="0" presId="urn:microsoft.com/office/officeart/2005/8/layout/venn2"/>
    <dgm:cxn modelId="{D5019E02-63F1-4E2D-B94A-DA0EFD608EE0}" type="presParOf" srcId="{4C765C62-921D-453A-89C0-A8954C46BC9F}" destId="{C279EA77-294D-42A2-B0D4-1766C3677ACE}" srcOrd="1" destOrd="0" presId="urn:microsoft.com/office/officeart/2005/8/layout/venn2"/>
    <dgm:cxn modelId="{516B2FD9-C617-4DA9-84EE-3A617951EB27}" type="presParOf" srcId="{4BD65E7F-474B-441D-A516-90098C82342F}" destId="{328E8D41-6FAB-433D-9093-1B57E5A926E3}" srcOrd="3" destOrd="0" presId="urn:microsoft.com/office/officeart/2005/8/layout/venn2"/>
    <dgm:cxn modelId="{D97DC0BE-B16C-41DA-8697-F7C24B560332}" type="presParOf" srcId="{328E8D41-6FAB-433D-9093-1B57E5A926E3}" destId="{AF71A939-1461-448C-9BFB-A57D11771A4E}" srcOrd="0" destOrd="0" presId="urn:microsoft.com/office/officeart/2005/8/layout/venn2"/>
    <dgm:cxn modelId="{14D412B7-0183-4D74-8F34-65EA8EC86B2D}" type="presParOf" srcId="{328E8D41-6FAB-433D-9093-1B57E5A926E3}" destId="{51C8115D-5DFF-43E9-A927-430AF218978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4B26C-BCF3-4E09-A4EB-828CC64AA290}">
      <dsp:nvSpPr>
        <dsp:cNvPr id="0" name=""/>
        <dsp:cNvSpPr/>
      </dsp:nvSpPr>
      <dsp:spPr>
        <a:xfrm>
          <a:off x="1600196" y="0"/>
          <a:ext cx="4983163" cy="4983163"/>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       ATMS</a:t>
          </a:r>
          <a:endParaRPr lang="en-US"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dsp:txBody>
      <dsp:txXfrm>
        <a:off x="3395131" y="249158"/>
        <a:ext cx="1393292" cy="747474"/>
      </dsp:txXfrm>
    </dsp:sp>
    <dsp:sp modelId="{DA5C7758-06D0-40C7-B836-F75DDA231E45}">
      <dsp:nvSpPr>
        <dsp:cNvPr id="0" name=""/>
        <dsp:cNvSpPr/>
      </dsp:nvSpPr>
      <dsp:spPr>
        <a:xfrm>
          <a:off x="2034987" y="845533"/>
          <a:ext cx="4129965" cy="4116291"/>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POS / RETAILERS</a:t>
          </a:r>
          <a:endParaRPr lang="en-US" sz="1400" b="1" kern="1200" dirty="0">
            <a:latin typeface="Arial" panose="020B0604020202020204" pitchFamily="34" charset="0"/>
            <a:cs typeface="Arial" panose="020B0604020202020204" pitchFamily="34" charset="0"/>
          </a:endParaRPr>
        </a:p>
      </dsp:txBody>
      <dsp:txXfrm>
        <a:off x="3378258" y="1092510"/>
        <a:ext cx="1443423" cy="740932"/>
      </dsp:txXfrm>
    </dsp:sp>
    <dsp:sp modelId="{B35EC833-A0A5-4AA8-8A2E-8735A2D8FD31}">
      <dsp:nvSpPr>
        <dsp:cNvPr id="0" name=""/>
        <dsp:cNvSpPr/>
      </dsp:nvSpPr>
      <dsp:spPr>
        <a:xfrm>
          <a:off x="2514606" y="1676410"/>
          <a:ext cx="3135087" cy="30302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SAPO BRANCHES</a:t>
          </a:r>
          <a:endParaRPr lang="en-US" sz="1400" b="1" kern="1200" dirty="0">
            <a:latin typeface="Arial" panose="020B0604020202020204" pitchFamily="34" charset="0"/>
            <a:cs typeface="Arial" panose="020B0604020202020204" pitchFamily="34" charset="0"/>
          </a:endParaRPr>
        </a:p>
      </dsp:txBody>
      <dsp:txXfrm>
        <a:off x="3351674" y="1903682"/>
        <a:ext cx="1460950" cy="681815"/>
      </dsp:txXfrm>
    </dsp:sp>
    <dsp:sp modelId="{AF71A939-1461-448C-9BFB-A57D11771A4E}">
      <dsp:nvSpPr>
        <dsp:cNvPr id="0" name=""/>
        <dsp:cNvSpPr/>
      </dsp:nvSpPr>
      <dsp:spPr>
        <a:xfrm>
          <a:off x="2895609" y="2664138"/>
          <a:ext cx="2318625" cy="2040724"/>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MOBILE CASH PAY POINTS</a:t>
          </a:r>
          <a:endParaRPr lang="en-US" sz="1400" b="1" kern="1200" dirty="0">
            <a:latin typeface="Arial" panose="020B0604020202020204" pitchFamily="34" charset="0"/>
            <a:cs typeface="Arial" panose="020B0604020202020204" pitchFamily="34" charset="0"/>
          </a:endParaRPr>
        </a:p>
      </dsp:txBody>
      <dsp:txXfrm>
        <a:off x="3235164" y="3174319"/>
        <a:ext cx="1639516" cy="102036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7CFF0-47BA-4A97-9DA0-C0DC528D4C1F}" type="datetimeFigureOut">
              <a:rPr lang="en-ZA" smtClean="0"/>
              <a:t>2023/02/14</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A271F-BE50-42FA-BFCE-DC57CEF497D6}" type="slidenum">
              <a:rPr lang="en-ZA" smtClean="0"/>
              <a:t>‹#›</a:t>
            </a:fld>
            <a:endParaRPr lang="en-ZA"/>
          </a:p>
        </p:txBody>
      </p:sp>
    </p:spTree>
    <p:extLst>
      <p:ext uri="{BB962C8B-B14F-4D97-AF65-F5344CB8AC3E}">
        <p14:creationId xmlns:p14="http://schemas.microsoft.com/office/powerpoint/2010/main" val="280666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54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93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59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18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BAEFC-FAD1-4247-8156-FAEAFB60695D}" type="datetime1">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262965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B03CB-F7B4-41FF-A933-3D1C25B36C18}" type="datetime1">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223245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1FBBA-64CF-4371-8D09-5A5B28109ADB}" type="datetime1">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2350832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8698A-2F83-4B9D-A696-7A5361835811}" type="datetime1">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389867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BFFF8F5-842B-469B-A9F5-F80A6D58440B}" type="datetime1">
              <a:rPr lang="en-US" smtClean="0">
                <a:solidFill>
                  <a:srgbClr val="000000"/>
                </a:solidFill>
              </a:rPr>
              <a:t>2/14/2023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010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C7B34FF-E555-4653-8CBE-CFB7B1B6EC44}" type="datetime1">
              <a:rPr lang="en-US" smtClean="0">
                <a:solidFill>
                  <a:srgbClr val="000000"/>
                </a:solidFill>
              </a:rPr>
              <a:t>2/14/2023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3426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0E6C50D-5984-4424-86A2-27F59555EBC3}" type="datetime1">
              <a:rPr lang="en-US" smtClean="0">
                <a:solidFill>
                  <a:srgbClr val="000000"/>
                </a:solidFill>
              </a:rPr>
              <a:t>2/14/2023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1210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393E8D-5C78-4B9B-BDE4-C2D827670C63}" type="datetime1">
              <a:rPr lang="en-US" smtClean="0">
                <a:solidFill>
                  <a:srgbClr val="000000"/>
                </a:solidFill>
              </a:rPr>
              <a:t>2/14/2023</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1824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61ECDC3-23C5-44EB-A339-A4BBDF05F562}" type="datetime1">
              <a:rPr lang="en-US" smtClean="0">
                <a:solidFill>
                  <a:srgbClr val="000000"/>
                </a:solidFill>
              </a:rPr>
              <a:t>2/14/2023</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6953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AECEC3F-3522-4C40-973D-A6B7FFEB1A09}" type="datetime1">
              <a:rPr lang="en-US" smtClean="0">
                <a:solidFill>
                  <a:srgbClr val="000000"/>
                </a:solidFill>
              </a:rPr>
              <a:t>2/14/2023</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323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1B914C1-740F-45E7-AA2A-59E66D081101}" type="datetime1">
              <a:rPr lang="en-US" smtClean="0">
                <a:solidFill>
                  <a:srgbClr val="000000"/>
                </a:solidFill>
              </a:rPr>
              <a:t>2/14/2023</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F08724-C1A8-4887-964B-376B776DD3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807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6911A6-104A-41DD-AE7D-0D0D12125861}" type="datetime1">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8834709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2C0C75-7764-4F15-88A3-26046605AE8B}" type="datetime1">
              <a:rPr lang="en-US" smtClean="0">
                <a:solidFill>
                  <a:srgbClr val="000000"/>
                </a:solidFill>
              </a:rPr>
              <a:t>2/14/2023</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0782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70D55FC-3319-4847-9EBE-FEB15F7E0E17}" type="datetime1">
              <a:rPr lang="en-US" smtClean="0">
                <a:solidFill>
                  <a:srgbClr val="000000"/>
                </a:solidFill>
              </a:rPr>
              <a:t>2/14/2023</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7543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23CCB68-5697-44F0-B59A-41D3F73EFD60}" type="datetime1">
              <a:rPr lang="en-US" smtClean="0">
                <a:solidFill>
                  <a:srgbClr val="000000"/>
                </a:solidFill>
              </a:rPr>
              <a:t>2/14/2023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2035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A133FF0-47F4-40D5-9170-E6A0C62BADA3}" type="datetime1">
              <a:rPr lang="en-US" smtClean="0">
                <a:solidFill>
                  <a:srgbClr val="000000"/>
                </a:solidFill>
              </a:rPr>
              <a:t>2/14/2023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1211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31C994-E56A-4BD8-9110-6D165336EE26}" type="datetime1">
              <a:rPr lang="en-US" smtClean="0">
                <a:solidFill>
                  <a:prstClr val="black">
                    <a:tint val="75000"/>
                  </a:prstClr>
                </a:solidFill>
              </a:r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666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3F3393-2A7B-4929-B189-2CB106200E08}" type="datetime1">
              <a:rPr lang="en-US" smtClean="0">
                <a:solidFill>
                  <a:prstClr val="black">
                    <a:tint val="75000"/>
                  </a:prstClr>
                </a:solidFill>
              </a:r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771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D6C07-C278-4088-AC22-C52EEFCD4A79}" type="datetime1">
              <a:rPr lang="en-US" smtClean="0">
                <a:solidFill>
                  <a:prstClr val="black">
                    <a:tint val="75000"/>
                  </a:prstClr>
                </a:solidFill>
              </a:r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420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DF5B283-017A-4369-A03D-5B4424795404}" type="datetime1">
              <a:rPr lang="en-US" smtClean="0">
                <a:solidFill>
                  <a:prstClr val="black">
                    <a:tint val="75000"/>
                  </a:prstClr>
                </a:solidFill>
              </a:rPr>
              <a:t>2/14/2023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856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E5FE7A-F804-4470-9460-D9DDDC6D102F}" type="datetime1">
              <a:rPr lang="en-US" smtClean="0">
                <a:solidFill>
                  <a:prstClr val="black">
                    <a:tint val="75000"/>
                  </a:prstClr>
                </a:solidFill>
              </a:r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500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D2498B-EC50-4B42-A49D-D47A4ADEBA87}" type="datetime1">
              <a:rPr lang="en-US" smtClean="0">
                <a:solidFill>
                  <a:prstClr val="black">
                    <a:tint val="75000"/>
                  </a:prstClr>
                </a:solidFill>
              </a:rPr>
              <a:t>2/14/2023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5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A2C0E-EE52-47F4-94E9-1F162CECE590}" type="datetime1">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1722933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BF80B1-A06F-411D-B133-6E4F0E8F1E20}" type="datetime1">
              <a:rPr lang="en-US" smtClean="0">
                <a:solidFill>
                  <a:prstClr val="black">
                    <a:tint val="75000"/>
                  </a:prstClr>
                </a:solidFill>
              </a:rPr>
              <a:t>2/14/2023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66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70B63-1D50-42A1-831B-8FB35940CA17}" type="datetime1">
              <a:rPr lang="en-US" smtClean="0">
                <a:solidFill>
                  <a:prstClr val="black">
                    <a:tint val="75000"/>
                  </a:prstClr>
                </a:solidFill>
              </a:rPr>
              <a:t>2/14/2023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316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AB1E543-F2F8-4DF7-84AA-F1CB4FB0A7C9}" type="datetime1">
              <a:rPr lang="en-US" smtClean="0">
                <a:solidFill>
                  <a:prstClr val="black">
                    <a:tint val="75000"/>
                  </a:prstClr>
                </a:solidFill>
              </a:r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62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E4CD5-EC5F-448F-9F7A-D3A575F42D58}" type="datetime1">
              <a:rPr lang="en-US" smtClean="0">
                <a:solidFill>
                  <a:prstClr val="black">
                    <a:tint val="75000"/>
                  </a:prstClr>
                </a:solidFill>
              </a:rPr>
              <a:t>2/14/2023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178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CD672-6BB6-45BB-8C94-1391FD07247C}" type="datetime1">
              <a:rPr lang="en-US" smtClean="0">
                <a:solidFill>
                  <a:prstClr val="black">
                    <a:tint val="75000"/>
                  </a:prstClr>
                </a:solidFill>
              </a:r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28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C75D0-0A2B-4904-BA4B-59E9EF18644A}" type="datetime1">
              <a:rPr lang="en-US" smtClean="0">
                <a:solidFill>
                  <a:prstClr val="black">
                    <a:tint val="75000"/>
                  </a:prstClr>
                </a:solidFill>
              </a:rPr>
              <a:t>2/14/2023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458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4F351-A3B1-4E27-A4DF-4E43CFFEED7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2B714BDA-8880-4A11-A0DB-B4FD3A3387C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DD2EF02-80AF-4887-8516-0E6EE6F6C639}"/>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5" name="Footer Placeholder 4">
            <a:extLst>
              <a:ext uri="{FF2B5EF4-FFF2-40B4-BE49-F238E27FC236}">
                <a16:creationId xmlns:a16="http://schemas.microsoft.com/office/drawing/2014/main" id="{E6A632C4-B93B-4D28-B555-1551D6ABBA25}"/>
              </a:ext>
            </a:extLst>
          </p:cNvPr>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a:extLst>
              <a:ext uri="{FF2B5EF4-FFF2-40B4-BE49-F238E27FC236}">
                <a16:creationId xmlns:a16="http://schemas.microsoft.com/office/drawing/2014/main" id="{3D39E559-C548-445D-B876-D6712BCB0897}"/>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4164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9C9A-716E-40B4-A9F5-2B453399A49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A666521-524E-444F-894B-38D9A3A009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DDAA899-A17A-4C0E-8275-6D527012F83C}"/>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5" name="Footer Placeholder 4">
            <a:extLst>
              <a:ext uri="{FF2B5EF4-FFF2-40B4-BE49-F238E27FC236}">
                <a16:creationId xmlns:a16="http://schemas.microsoft.com/office/drawing/2014/main" id="{6A2937BC-DE1E-4702-B59D-17DE31EAA80A}"/>
              </a:ext>
            </a:extLst>
          </p:cNvPr>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a:extLst>
              <a:ext uri="{FF2B5EF4-FFF2-40B4-BE49-F238E27FC236}">
                <a16:creationId xmlns:a16="http://schemas.microsoft.com/office/drawing/2014/main" id="{2D3F9E8B-0E74-40AE-965E-FD922C2359D7}"/>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61669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C634-96C5-4F83-963C-34CEC51D1CA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CDB03B71-34E3-4948-8FDC-6AB9751AC3F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44F43-8C55-44C6-9D4B-4F691F553B16}"/>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5" name="Footer Placeholder 4">
            <a:extLst>
              <a:ext uri="{FF2B5EF4-FFF2-40B4-BE49-F238E27FC236}">
                <a16:creationId xmlns:a16="http://schemas.microsoft.com/office/drawing/2014/main" id="{4ED1A65C-D98B-4C25-A0D3-8506DDC13CE2}"/>
              </a:ext>
            </a:extLst>
          </p:cNvPr>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a:extLst>
              <a:ext uri="{FF2B5EF4-FFF2-40B4-BE49-F238E27FC236}">
                <a16:creationId xmlns:a16="http://schemas.microsoft.com/office/drawing/2014/main" id="{00206CEA-0632-4151-AA3C-2250DCE9FE9D}"/>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12662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A595-39B0-4363-A21A-8B2CAFAE8C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2FC74FD-46EB-48DA-904E-BDEC1FDFF5B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D8F3E0A-DA69-42B4-B7D2-DF276694B5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DE8FB3F-866F-4589-A347-B941F01BB766}"/>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6" name="Footer Placeholder 5">
            <a:extLst>
              <a:ext uri="{FF2B5EF4-FFF2-40B4-BE49-F238E27FC236}">
                <a16:creationId xmlns:a16="http://schemas.microsoft.com/office/drawing/2014/main" id="{9DA3FF78-0A83-446F-B990-B1C64C401657}"/>
              </a:ext>
            </a:extLst>
          </p:cNvPr>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a:extLst>
              <a:ext uri="{FF2B5EF4-FFF2-40B4-BE49-F238E27FC236}">
                <a16:creationId xmlns:a16="http://schemas.microsoft.com/office/drawing/2014/main" id="{F11F59C0-A568-4C38-B5A9-9D8C26D10225}"/>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5950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74FC161-C3A2-4453-9885-B9788A7E35C7}" type="datetime1">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3425042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031A-D4EC-4E67-B73A-203BF815418A}"/>
              </a:ext>
            </a:extLst>
          </p:cNvPr>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F8CD8E4-64AE-4A23-B056-28CB182740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66C0E0-1A59-4D76-A51C-87BB85AED78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22787C2-43CA-4B59-B58D-B51BC295C7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FEB4C08-93AA-4D2D-8DF2-A765F5D1E23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E6C6435-5A75-4AA1-9F22-9A9A97A93F43}"/>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8" name="Footer Placeholder 7">
            <a:extLst>
              <a:ext uri="{FF2B5EF4-FFF2-40B4-BE49-F238E27FC236}">
                <a16:creationId xmlns:a16="http://schemas.microsoft.com/office/drawing/2014/main" id="{7DD50306-510A-4CA6-86ED-F9DD37E874F6}"/>
              </a:ext>
            </a:extLst>
          </p:cNvPr>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a:extLst>
              <a:ext uri="{FF2B5EF4-FFF2-40B4-BE49-F238E27FC236}">
                <a16:creationId xmlns:a16="http://schemas.microsoft.com/office/drawing/2014/main" id="{CB09BC58-4955-4582-A369-A21D418C4DBC}"/>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13173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D156-10DE-4E50-B7B3-6E9BA58EFA1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F33F04F-11DF-4D61-AA33-3B0A29C7DF35}"/>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4" name="Footer Placeholder 3">
            <a:extLst>
              <a:ext uri="{FF2B5EF4-FFF2-40B4-BE49-F238E27FC236}">
                <a16:creationId xmlns:a16="http://schemas.microsoft.com/office/drawing/2014/main" id="{312DFCC8-E854-408B-970A-148736165687}"/>
              </a:ext>
            </a:extLst>
          </p:cNvPr>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a:extLst>
              <a:ext uri="{FF2B5EF4-FFF2-40B4-BE49-F238E27FC236}">
                <a16:creationId xmlns:a16="http://schemas.microsoft.com/office/drawing/2014/main" id="{EF7A4E0E-E51B-48D6-903E-3EBBD3DDA138}"/>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24286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57117-CC73-4125-A5D9-DC7EBCFDD8B7}"/>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3" name="Footer Placeholder 2">
            <a:extLst>
              <a:ext uri="{FF2B5EF4-FFF2-40B4-BE49-F238E27FC236}">
                <a16:creationId xmlns:a16="http://schemas.microsoft.com/office/drawing/2014/main" id="{7A6422A1-B3D9-45CA-A3AB-FD704F1DAF2F}"/>
              </a:ext>
            </a:extLst>
          </p:cNvPr>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a:extLst>
              <a:ext uri="{FF2B5EF4-FFF2-40B4-BE49-F238E27FC236}">
                <a16:creationId xmlns:a16="http://schemas.microsoft.com/office/drawing/2014/main" id="{BC44DA01-F9D2-4D20-9FAA-2554A94B2BE9}"/>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77072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7A15-C3FF-4480-8C01-E0868D0EFF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B29F2E91-FF0F-4855-92D8-01743AD60C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EF8C9C4-CA11-460F-AD1D-611F679654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3E69F43-3B84-40AC-B70A-04DB21FC5C7D}"/>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6" name="Footer Placeholder 5">
            <a:extLst>
              <a:ext uri="{FF2B5EF4-FFF2-40B4-BE49-F238E27FC236}">
                <a16:creationId xmlns:a16="http://schemas.microsoft.com/office/drawing/2014/main" id="{9DBB9B0B-528E-42CE-A416-438BFD81BE9B}"/>
              </a:ext>
            </a:extLst>
          </p:cNvPr>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a:extLst>
              <a:ext uri="{FF2B5EF4-FFF2-40B4-BE49-F238E27FC236}">
                <a16:creationId xmlns:a16="http://schemas.microsoft.com/office/drawing/2014/main" id="{DF0E74AE-FB6E-45A8-B1A7-733D4CBF21C7}"/>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7378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B13F-E716-49AA-AF72-9C4179595B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E60DC42-D722-4170-92DD-D054756CB33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id="{C0A1CF85-2943-47CD-B3F5-D22E97C125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81A20D-C551-405D-8FEE-B1F3F5B4D96F}"/>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6" name="Footer Placeholder 5">
            <a:extLst>
              <a:ext uri="{FF2B5EF4-FFF2-40B4-BE49-F238E27FC236}">
                <a16:creationId xmlns:a16="http://schemas.microsoft.com/office/drawing/2014/main" id="{6EDCA66A-F209-4394-9C6D-7AD47CA5182F}"/>
              </a:ext>
            </a:extLst>
          </p:cNvPr>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a:extLst>
              <a:ext uri="{FF2B5EF4-FFF2-40B4-BE49-F238E27FC236}">
                <a16:creationId xmlns:a16="http://schemas.microsoft.com/office/drawing/2014/main" id="{A1ADB3D8-9BE9-413E-A04C-19DD66446CFD}"/>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62536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EEC4-F2CA-4C81-B42D-7BA65FF4FDA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7310A97-57F6-40DA-9BB7-175AE1B5E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E92E755-EBEE-4FD7-91A9-45D2C301695B}"/>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5" name="Footer Placeholder 4">
            <a:extLst>
              <a:ext uri="{FF2B5EF4-FFF2-40B4-BE49-F238E27FC236}">
                <a16:creationId xmlns:a16="http://schemas.microsoft.com/office/drawing/2014/main" id="{596DBF67-9E3D-4AB3-8A87-A66DA568EAD5}"/>
              </a:ext>
            </a:extLst>
          </p:cNvPr>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a:extLst>
              <a:ext uri="{FF2B5EF4-FFF2-40B4-BE49-F238E27FC236}">
                <a16:creationId xmlns:a16="http://schemas.microsoft.com/office/drawing/2014/main" id="{A3A9CB14-E382-44FA-8719-8CCEE3FDE21B}"/>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3258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9E41A-F9C8-4B61-B174-9A54C4A235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609CC44-0189-4713-A614-01217E48142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A101C32-FF7D-44A1-8DF9-1B2E9E4992C3}"/>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5" name="Footer Placeholder 4">
            <a:extLst>
              <a:ext uri="{FF2B5EF4-FFF2-40B4-BE49-F238E27FC236}">
                <a16:creationId xmlns:a16="http://schemas.microsoft.com/office/drawing/2014/main" id="{F4DDA97B-EB69-438D-8625-8E029C90FDEA}"/>
              </a:ext>
            </a:extLst>
          </p:cNvPr>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a:extLst>
              <a:ext uri="{FF2B5EF4-FFF2-40B4-BE49-F238E27FC236}">
                <a16:creationId xmlns:a16="http://schemas.microsoft.com/office/drawing/2014/main" id="{065DA1BD-B1A4-4B37-9A49-5B6F9307691D}"/>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2487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DBD380-B603-4D73-B5E6-6C6BC79EC15A}" type="datetime1">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362186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D7D7CB-6964-4CF3-8574-6EACC08CD851}" type="datetime1">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29810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F5325-52C9-44A6-9DE0-C7B90CE791EA}" type="datetime1">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75614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AD5C-9F0A-42F2-9E85-48056BFE50F5}" type="datetime1">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218440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DAC6679-0C31-45DF-B549-A7001BF89BF5}" type="datetime1">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D5B9B-BD38-45E9-8FFA-D5BF89BBF026}" type="slidenum">
              <a:rPr lang="en-US" smtClean="0"/>
              <a:t>‹#›</a:t>
            </a:fld>
            <a:endParaRPr lang="en-US"/>
          </a:p>
        </p:txBody>
      </p:sp>
    </p:spTree>
    <p:extLst>
      <p:ext uri="{BB962C8B-B14F-4D97-AF65-F5344CB8AC3E}">
        <p14:creationId xmlns:p14="http://schemas.microsoft.com/office/powerpoint/2010/main" val="323372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4567B-EED8-4B4C-A7F8-BADE20670BCF}" type="datetime1">
              <a:rPr lang="en-US" smtClean="0"/>
              <a:t>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D5B9B-BD38-45E9-8FFA-D5BF89BBF026}" type="slidenum">
              <a:rPr lang="en-US" smtClean="0"/>
              <a:t>‹#›</a:t>
            </a:fld>
            <a:endParaRPr lang="en-US"/>
          </a:p>
        </p:txBody>
      </p:sp>
    </p:spTree>
    <p:extLst>
      <p:ext uri="{BB962C8B-B14F-4D97-AF65-F5344CB8AC3E}">
        <p14:creationId xmlns:p14="http://schemas.microsoft.com/office/powerpoint/2010/main" val="273658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fld id="{8C4144F1-B91D-4F4D-B9EA-7EB3B8ACFA2A}" type="datetime1">
              <a:rPr lang="en-US" smtClean="0">
                <a:solidFill>
                  <a:srgbClr val="000000"/>
                </a:solidFill>
                <a:ea typeface="ＭＳ Ｐゴシック" pitchFamily="48" charset="-128"/>
              </a:rPr>
              <a:t>2/14/2023</a:t>
            </a:fld>
            <a:endParaRPr lang="en-US" dirty="0">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dirty="0">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dirty="0">
              <a:solidFill>
                <a:srgbClr val="000000"/>
              </a:solidFill>
              <a:ea typeface="ＭＳ Ｐゴシック" pitchFamily="48" charset="-128"/>
            </a:endParaRPr>
          </a:p>
        </p:txBody>
      </p:sp>
    </p:spTree>
    <p:extLst>
      <p:ext uri="{BB962C8B-B14F-4D97-AF65-F5344CB8AC3E}">
        <p14:creationId xmlns:p14="http://schemas.microsoft.com/office/powerpoint/2010/main" val="3257720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100000"/>
        </a:lnSpc>
        <a:spcBef>
          <a:spcPts val="0"/>
        </a:spcBef>
        <a:spcAft>
          <a:spcPct val="0"/>
        </a:spcAft>
        <a:buChar char="•"/>
        <a:defRPr sz="2400">
          <a:solidFill>
            <a:schemeClr val="tx1"/>
          </a:solidFill>
          <a:latin typeface="+mn-lt"/>
          <a:ea typeface="+mn-ea"/>
          <a:cs typeface="+mn-cs"/>
        </a:defRPr>
      </a:lvl1pPr>
      <a:lvl2pPr marL="742950" indent="-285750" algn="l" rtl="0" eaLnBrk="0" fontAlgn="base" hangingPunct="0">
        <a:lnSpc>
          <a:spcPct val="100000"/>
        </a:lnSpc>
        <a:spcBef>
          <a:spcPts val="0"/>
        </a:spcBef>
        <a:spcAft>
          <a:spcPct val="0"/>
        </a:spcAft>
        <a:buChar char="–"/>
        <a:defRPr sz="2400">
          <a:solidFill>
            <a:schemeClr val="tx1"/>
          </a:solidFill>
          <a:latin typeface="+mn-lt"/>
        </a:defRPr>
      </a:lvl2pPr>
      <a:lvl3pPr marL="1143000" indent="-228600" algn="l" rtl="0" eaLnBrk="0" fontAlgn="base" hangingPunct="0">
        <a:lnSpc>
          <a:spcPct val="100000"/>
        </a:lnSpc>
        <a:spcBef>
          <a:spcPts val="0"/>
        </a:spcBef>
        <a:spcAft>
          <a:spcPct val="0"/>
        </a:spcAft>
        <a:buChar char="•"/>
        <a:defRPr sz="2400">
          <a:solidFill>
            <a:schemeClr val="tx1"/>
          </a:solidFill>
          <a:latin typeface="+mn-lt"/>
        </a:defRPr>
      </a:lvl3pPr>
      <a:lvl4pPr marL="1600200" indent="-228600" algn="l" rtl="0" eaLnBrk="0" fontAlgn="base" hangingPunct="0">
        <a:lnSpc>
          <a:spcPct val="100000"/>
        </a:lnSpc>
        <a:spcBef>
          <a:spcPts val="0"/>
        </a:spcBef>
        <a:spcAft>
          <a:spcPct val="0"/>
        </a:spcAft>
        <a:buChar char="–"/>
        <a:defRPr sz="2400">
          <a:solidFill>
            <a:schemeClr val="tx1"/>
          </a:solidFill>
          <a:latin typeface="+mn-lt"/>
        </a:defRPr>
      </a:lvl4pPr>
      <a:lvl5pPr marL="2057400" indent="-228600" algn="l" rtl="0" eaLnBrk="0" fontAlgn="base" hangingPunct="0">
        <a:lnSpc>
          <a:spcPct val="100000"/>
        </a:lnSpc>
        <a:spcBef>
          <a:spcPts val="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655EF-51E0-4A75-8142-5BC789ADCA38}" type="datetime1">
              <a:rPr lang="en-US" smtClean="0">
                <a:solidFill>
                  <a:prstClr val="black">
                    <a:tint val="75000"/>
                  </a:prstClr>
                </a:solidFill>
              </a:rPr>
              <a:t>2/14/2023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D5B9B-BD38-45E9-8FFA-D5BF89BBF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9524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3"/>
          <a:srcRect t="8564"/>
          <a:stretch/>
        </p:blipFill>
        <p:spPr>
          <a:xfrm>
            <a:off x="0" y="588722"/>
            <a:ext cx="9144000" cy="6267563"/>
          </a:xfrm>
          <a:prstGeom prst="rect">
            <a:avLst/>
          </a:prstGeom>
        </p:spPr>
      </p:pic>
      <p:sp>
        <p:nvSpPr>
          <p:cNvPr id="2" name="Title Placeholder 1">
            <a:extLst>
              <a:ext uri="{FF2B5EF4-FFF2-40B4-BE49-F238E27FC236}">
                <a16:creationId xmlns:a16="http://schemas.microsoft.com/office/drawing/2014/main" id="{330AB4B4-AAAC-45AF-926E-99C890310CD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F1F4605-7EFC-42B1-BD40-9D22E324B7B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smtClean="0"/>
              <a:t>Second </a:t>
            </a:r>
            <a:r>
              <a:rPr lang="en-US" dirty="0"/>
              <a:t>level</a:t>
            </a:r>
          </a:p>
          <a:p>
            <a:pPr lvl="2"/>
            <a:r>
              <a:rPr lang="en-US" dirty="0"/>
              <a:t>Third level</a:t>
            </a:r>
          </a:p>
          <a:p>
            <a:pPr lvl="3"/>
            <a:r>
              <a:rPr lang="en-US" dirty="0"/>
              <a:t>Fourth </a:t>
            </a:r>
            <a:r>
              <a:rPr lang="en-US" dirty="0" smtClean="0"/>
              <a:t>level</a:t>
            </a:r>
            <a:endParaRPr lang="en-US" dirty="0"/>
          </a:p>
        </p:txBody>
      </p:sp>
      <p:sp>
        <p:nvSpPr>
          <p:cNvPr id="4" name="Date Placeholder 3">
            <a:extLst>
              <a:ext uri="{FF2B5EF4-FFF2-40B4-BE49-F238E27FC236}">
                <a16:creationId xmlns:a16="http://schemas.microsoft.com/office/drawing/2014/main" id="{C7FAABAD-77A5-42FB-9AFD-A4923973910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06CFDD-C621-4CD8-A70D-4B9AE3C02A8F}" type="datetimeFigureOut">
              <a:rPr lang="en-ZA" smtClean="0">
                <a:solidFill>
                  <a:prstClr val="black">
                    <a:tint val="75000"/>
                  </a:prstClr>
                </a:solidFill>
              </a:rPr>
              <a:pPr/>
              <a:t>2023/02/14</a:t>
            </a:fld>
            <a:endParaRPr lang="en-ZA">
              <a:solidFill>
                <a:prstClr val="black">
                  <a:tint val="75000"/>
                </a:prstClr>
              </a:solidFill>
            </a:endParaRPr>
          </a:p>
        </p:txBody>
      </p:sp>
      <p:sp>
        <p:nvSpPr>
          <p:cNvPr id="5" name="Footer Placeholder 4">
            <a:extLst>
              <a:ext uri="{FF2B5EF4-FFF2-40B4-BE49-F238E27FC236}">
                <a16:creationId xmlns:a16="http://schemas.microsoft.com/office/drawing/2014/main" id="{101504BE-8645-4527-84A5-16559FF25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solidFill>
                <a:prstClr val="black">
                  <a:tint val="75000"/>
                </a:prstClr>
              </a:solidFill>
            </a:endParaRPr>
          </a:p>
        </p:txBody>
      </p:sp>
      <p:sp>
        <p:nvSpPr>
          <p:cNvPr id="6" name="Slide Number Placeholder 5">
            <a:extLst>
              <a:ext uri="{FF2B5EF4-FFF2-40B4-BE49-F238E27FC236}">
                <a16:creationId xmlns:a16="http://schemas.microsoft.com/office/drawing/2014/main" id="{51A7E076-63BA-49D1-B1F9-6C6DED4C04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DE0C20-1144-4937-B360-B51964F2190C}" type="slidenum">
              <a:rPr lang="en-ZA" smtClean="0">
                <a:solidFill>
                  <a:prstClr val="black">
                    <a:tint val="75000"/>
                  </a:prstClr>
                </a:solidFill>
              </a:rPr>
              <a:pPr/>
              <a:t>‹#›</a:t>
            </a:fld>
            <a:endParaRPr lang="en-ZA">
              <a:solidFill>
                <a:prstClr val="black">
                  <a:tint val="75000"/>
                </a:prstClr>
              </a:solidFill>
            </a:endParaRPr>
          </a:p>
        </p:txBody>
      </p:sp>
      <p:pic>
        <p:nvPicPr>
          <p:cNvPr id="8" name="Picture 7"/>
          <p:cNvPicPr>
            <a:picLocks noChangeAspect="1"/>
          </p:cNvPicPr>
          <p:nvPr/>
        </p:nvPicPr>
        <p:blipFill>
          <a:blip r:embed="rId14"/>
          <a:stretch>
            <a:fillRect/>
          </a:stretch>
        </p:blipFill>
        <p:spPr>
          <a:xfrm>
            <a:off x="6346171" y="604197"/>
            <a:ext cx="2697714" cy="847417"/>
          </a:xfrm>
          <a:prstGeom prst="rect">
            <a:avLst/>
          </a:prstGeom>
        </p:spPr>
      </p:pic>
    </p:spTree>
    <p:extLst>
      <p:ext uri="{BB962C8B-B14F-4D97-AF65-F5344CB8AC3E}">
        <p14:creationId xmlns:p14="http://schemas.microsoft.com/office/powerpoint/2010/main" val="1278782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27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600075" indent="-25717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q"/>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ubtitle 4"/>
          <p:cNvSpPr>
            <a:spLocks noGrp="1"/>
          </p:cNvSpPr>
          <p:nvPr>
            <p:ph idx="1"/>
          </p:nvPr>
        </p:nvSpPr>
        <p:spPr>
          <a:xfrm>
            <a:off x="609600" y="1981200"/>
            <a:ext cx="8229600" cy="20574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70000" lnSpcReduction="20000"/>
          </a:bodyPr>
          <a:lstStyle/>
          <a:p>
            <a:endParaRPr lang="en-US" altLang="en-US" b="1" dirty="0" smtClean="0"/>
          </a:p>
          <a:p>
            <a:endParaRPr lang="en-US" altLang="en-US" b="1" dirty="0"/>
          </a:p>
          <a:p>
            <a:endParaRPr lang="en-US" altLang="en-US" b="1" dirty="0" smtClean="0"/>
          </a:p>
          <a:p>
            <a:pPr marL="0" indent="0" algn="ctr">
              <a:buNone/>
            </a:pPr>
            <a:r>
              <a:rPr lang="en-US" sz="3600" dirty="0"/>
              <a:t>BRIEFING BY THE DEPARTMENT OF SOCIAL DEVELOPMENT AND THE SOUTH AFRICAN SOCIAL SECURITY AGENCY (SASSA) ON THE STATUS REPORT ON THE PAYMENT OF SOCIAL GRANTS</a:t>
            </a:r>
            <a:endParaRPr lang="en-US" altLang="en-US" sz="3600" b="1" dirty="0" smtClean="0"/>
          </a:p>
        </p:txBody>
      </p:sp>
      <p:sp>
        <p:nvSpPr>
          <p:cNvPr id="5" name="Text Box 5"/>
          <p:cNvSpPr txBox="1">
            <a:spLocks noChangeArrowheads="1"/>
          </p:cNvSpPr>
          <p:nvPr/>
        </p:nvSpPr>
        <p:spPr bwMode="auto">
          <a:xfrm>
            <a:off x="1905000" y="4038600"/>
            <a:ext cx="5410200" cy="116955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dirty="0" smtClean="0">
                <a:latin typeface="Arial" panose="020B0604020202020204" pitchFamily="34" charset="0"/>
                <a:cs typeface="Arial" panose="020B0604020202020204" pitchFamily="34" charset="0"/>
              </a:rPr>
              <a:t>PORTFOLIO COMMITTEE</a:t>
            </a:r>
          </a:p>
          <a:p>
            <a:pPr algn="ctr">
              <a:spcBef>
                <a:spcPct val="50000"/>
              </a:spcBef>
            </a:pPr>
            <a:r>
              <a:rPr lang="en-US" altLang="en-US" sz="2800" dirty="0" smtClean="0">
                <a:latin typeface="Arial" panose="020B0604020202020204" pitchFamily="34" charset="0"/>
                <a:cs typeface="Arial" panose="020B0604020202020204" pitchFamily="34" charset="0"/>
              </a:rPr>
              <a:t>15 FEBRUARY 2023</a:t>
            </a:r>
            <a:endParaRPr lang="en-US" altLang="en-US" sz="2800" dirty="0">
              <a:latin typeface="Arial" panose="020B0604020202020204" pitchFamily="34" charset="0"/>
              <a:cs typeface="Arial" panose="020B0604020202020204" pitchFamily="34" charset="0"/>
            </a:endParaRPr>
          </a:p>
        </p:txBody>
      </p:sp>
      <p:sp>
        <p:nvSpPr>
          <p:cNvPr id="14" name="Slide Number Placeholder 1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237873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7. What </a:t>
            </a:r>
            <a:r>
              <a:rPr lang="en-US" dirty="0"/>
              <a:t>payment method is being used </a:t>
            </a:r>
            <a:r>
              <a:rPr lang="en-US" dirty="0" smtClean="0"/>
              <a:t>/ options available </a:t>
            </a:r>
            <a:r>
              <a:rPr lang="en-US" dirty="0"/>
              <a:t>for </a:t>
            </a:r>
            <a:r>
              <a:rPr lang="en-US" dirty="0" smtClean="0"/>
              <a:t>beneficiaries (</a:t>
            </a:r>
            <a:r>
              <a:rPr lang="en-US" dirty="0" err="1" smtClean="0"/>
              <a:t>cont</a:t>
            </a:r>
            <a:r>
              <a:rPr lang="en-US" dirty="0" smtClean="0"/>
              <a:t>)</a:t>
            </a:r>
            <a:endParaRPr lang="en-ZA" dirty="0"/>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10</a:t>
            </a:fld>
            <a:endParaRPr lang="en-US" dirty="0">
              <a:solidFill>
                <a:srgbClr val="000000"/>
              </a:solidFill>
            </a:endParaRPr>
          </a:p>
        </p:txBody>
      </p:sp>
      <p:pic>
        <p:nvPicPr>
          <p:cNvPr id="6" name="Picture 5"/>
          <p:cNvPicPr>
            <a:picLocks noChangeAspect="1"/>
          </p:cNvPicPr>
          <p:nvPr/>
        </p:nvPicPr>
        <p:blipFill>
          <a:blip r:embed="rId2"/>
          <a:stretch>
            <a:fillRect/>
          </a:stretch>
        </p:blipFill>
        <p:spPr>
          <a:xfrm>
            <a:off x="152400" y="1295400"/>
            <a:ext cx="8841488" cy="4343400"/>
          </a:xfrm>
          <a:prstGeom prst="rect">
            <a:avLst/>
          </a:prstGeom>
        </p:spPr>
      </p:pic>
    </p:spTree>
    <p:extLst>
      <p:ext uri="{BB962C8B-B14F-4D97-AF65-F5344CB8AC3E}">
        <p14:creationId xmlns:p14="http://schemas.microsoft.com/office/powerpoint/2010/main" val="93726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48170209"/>
              </p:ext>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eft Arrow 2"/>
          <p:cNvSpPr/>
          <p:nvPr/>
        </p:nvSpPr>
        <p:spPr>
          <a:xfrm>
            <a:off x="5410200" y="1295400"/>
            <a:ext cx="2133600" cy="533400"/>
          </a:xfrm>
          <a:prstGeom prst="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Funds </a:t>
            </a:r>
            <a:r>
              <a:rPr lang="en-US" sz="1400" b="1" dirty="0" err="1" smtClean="0"/>
              <a:t>accessesible</a:t>
            </a:r>
            <a:r>
              <a:rPr lang="en-US" sz="1400" b="1" dirty="0" smtClean="0"/>
              <a:t> 24/7</a:t>
            </a:r>
            <a:endParaRPr lang="en-US" sz="1400" b="1" dirty="0"/>
          </a:p>
        </p:txBody>
      </p:sp>
      <p:sp>
        <p:nvSpPr>
          <p:cNvPr id="6" name="Left Arrow 5"/>
          <p:cNvSpPr/>
          <p:nvPr/>
        </p:nvSpPr>
        <p:spPr>
          <a:xfrm>
            <a:off x="6096000" y="2819400"/>
            <a:ext cx="2133600" cy="533400"/>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Funds </a:t>
            </a:r>
            <a:r>
              <a:rPr lang="en-US" sz="1400" b="1" dirty="0" err="1"/>
              <a:t>accessesible</a:t>
            </a:r>
            <a:r>
              <a:rPr lang="en-US" sz="1400" b="1" dirty="0"/>
              <a:t> 24/7</a:t>
            </a:r>
          </a:p>
        </p:txBody>
      </p:sp>
      <p:sp>
        <p:nvSpPr>
          <p:cNvPr id="7" name="Left Arrow 6"/>
          <p:cNvSpPr/>
          <p:nvPr/>
        </p:nvSpPr>
        <p:spPr>
          <a:xfrm>
            <a:off x="5791200" y="3779838"/>
            <a:ext cx="2971800" cy="563562"/>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Predetermined timeframes </a:t>
            </a:r>
            <a:endParaRPr lang="en-US" sz="1400" b="1" dirty="0"/>
          </a:p>
        </p:txBody>
      </p:sp>
      <p:sp>
        <p:nvSpPr>
          <p:cNvPr id="8" name="Left Arrow 7"/>
          <p:cNvSpPr/>
          <p:nvPr/>
        </p:nvSpPr>
        <p:spPr>
          <a:xfrm>
            <a:off x="5423848" y="4790910"/>
            <a:ext cx="3491552" cy="695490"/>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Not </a:t>
            </a:r>
            <a:r>
              <a:rPr lang="en-US" sz="1400" b="1" dirty="0" err="1" smtClean="0"/>
              <a:t>flexible,few</a:t>
            </a:r>
            <a:r>
              <a:rPr lang="en-US" sz="1400" b="1" dirty="0" smtClean="0"/>
              <a:t> hours in a payment cycle </a:t>
            </a:r>
            <a:endParaRPr lang="en-US" sz="1400" b="1" dirty="0"/>
          </a:p>
        </p:txBody>
      </p:sp>
      <p:sp>
        <p:nvSpPr>
          <p:cNvPr id="9" name="Title 1"/>
          <p:cNvSpPr>
            <a:spLocks noGrp="1"/>
          </p:cNvSpPr>
          <p:nvPr>
            <p:ph type="title"/>
          </p:nvPr>
        </p:nvSpPr>
        <p:spPr>
          <a:xfrm>
            <a:off x="457200" y="0"/>
            <a:ext cx="8229600" cy="914400"/>
          </a:xfrm>
        </p:spPr>
        <p:txBody>
          <a:bodyPr>
            <a:normAutofit fontScale="90000"/>
          </a:bodyPr>
          <a:lstStyle/>
          <a:p>
            <a:r>
              <a:rPr lang="en-US" dirty="0" smtClean="0"/>
              <a:t>7. What </a:t>
            </a:r>
            <a:r>
              <a:rPr lang="en-US" dirty="0"/>
              <a:t>payment method is being used </a:t>
            </a:r>
            <a:r>
              <a:rPr lang="en-US" dirty="0" smtClean="0"/>
              <a:t>/ options available </a:t>
            </a:r>
            <a:r>
              <a:rPr lang="en-US" dirty="0"/>
              <a:t>for </a:t>
            </a:r>
            <a:r>
              <a:rPr lang="en-US" dirty="0" smtClean="0"/>
              <a:t>beneficiaries (</a:t>
            </a:r>
            <a:r>
              <a:rPr lang="en-US" dirty="0" err="1" smtClean="0"/>
              <a:t>cont</a:t>
            </a:r>
            <a:r>
              <a:rPr lang="en-US" dirty="0" smtClean="0"/>
              <a:t>)</a:t>
            </a:r>
            <a:endParaRPr lang="en-ZA" dirty="0"/>
          </a:p>
        </p:txBody>
      </p:sp>
    </p:spTree>
    <p:extLst>
      <p:ext uri="{BB962C8B-B14F-4D97-AF65-F5344CB8AC3E}">
        <p14:creationId xmlns:p14="http://schemas.microsoft.com/office/powerpoint/2010/main" val="140944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14400"/>
          </a:xfrm>
        </p:spPr>
        <p:txBody>
          <a:bodyPr>
            <a:normAutofit/>
          </a:bodyPr>
          <a:lstStyle/>
          <a:p>
            <a:r>
              <a:rPr lang="en-US" dirty="0"/>
              <a:t>4</a:t>
            </a:r>
            <a:r>
              <a:rPr lang="en-US" dirty="0" smtClean="0"/>
              <a:t>. MSA with Postbank</a:t>
            </a:r>
            <a:endParaRPr lang="en-US" dirty="0"/>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12</a:t>
            </a:fld>
            <a:endParaRPr lang="en-US" dirty="0">
              <a:solidFill>
                <a:srgbClr val="000000"/>
              </a:solidFill>
            </a:endParaRPr>
          </a:p>
        </p:txBody>
      </p:sp>
      <p:sp>
        <p:nvSpPr>
          <p:cNvPr id="14" name="Content Placeholder 2"/>
          <p:cNvSpPr>
            <a:spLocks noGrp="1"/>
          </p:cNvSpPr>
          <p:nvPr>
            <p:ph idx="1"/>
          </p:nvPr>
        </p:nvSpPr>
        <p:spPr>
          <a:xfrm>
            <a:off x="533400" y="877358"/>
            <a:ext cx="8229600" cy="4761442"/>
          </a:xfrm>
        </p:spPr>
        <p:txBody>
          <a:bodyPr/>
          <a:lstStyle/>
          <a:p>
            <a:r>
              <a:rPr lang="en-US" sz="2000" dirty="0" smtClean="0"/>
              <a:t>The contract was cede with the same MSA agreed upon with SAPO, with the option to review the MSA</a:t>
            </a:r>
          </a:p>
          <a:p>
            <a:r>
              <a:rPr lang="en-US" sz="2000" dirty="0" smtClean="0"/>
              <a:t>Teams </a:t>
            </a:r>
            <a:r>
              <a:rPr lang="en-US" sz="2000" dirty="0"/>
              <a:t>from both side have met a few times until now to </a:t>
            </a:r>
            <a:r>
              <a:rPr lang="en-US" sz="2000" dirty="0" smtClean="0"/>
              <a:t>consider terms that may be reviewed in the existing MSA.</a:t>
            </a:r>
            <a:endParaRPr lang="en-US" sz="2000" dirty="0"/>
          </a:p>
          <a:p>
            <a:r>
              <a:rPr lang="en-US" sz="2000" dirty="0" smtClean="0"/>
              <a:t>Timeline for the review is estimated to be 31st </a:t>
            </a:r>
            <a:r>
              <a:rPr lang="en-US" sz="2000" dirty="0"/>
              <a:t>March </a:t>
            </a:r>
            <a:r>
              <a:rPr lang="en-US" sz="2000" dirty="0" smtClean="0"/>
              <a:t>2023; however currently challenges are impacting negatively on this process.</a:t>
            </a:r>
            <a:endParaRPr lang="en-US" sz="2000" dirty="0"/>
          </a:p>
          <a:p>
            <a:r>
              <a:rPr lang="en-US" sz="2000" dirty="0" smtClean="0"/>
              <a:t>SLA </a:t>
            </a:r>
            <a:r>
              <a:rPr lang="en-US" sz="2000" dirty="0"/>
              <a:t>review will only commence once the MSA is </a:t>
            </a:r>
            <a:r>
              <a:rPr lang="en-US" sz="2000" dirty="0" smtClean="0"/>
              <a:t>finalized.</a:t>
            </a:r>
            <a:endParaRPr lang="en-US" sz="2000" dirty="0"/>
          </a:p>
        </p:txBody>
      </p:sp>
      <p:sp>
        <p:nvSpPr>
          <p:cNvPr id="16" name="Rectangle 15"/>
          <p:cNvSpPr/>
          <p:nvPr/>
        </p:nvSpPr>
        <p:spPr>
          <a:xfrm>
            <a:off x="2095500" y="3962400"/>
            <a:ext cx="4572000" cy="923330"/>
          </a:xfrm>
          <a:prstGeom prst="rect">
            <a:avLst/>
          </a:prstGeom>
        </p:spPr>
        <p:txBody>
          <a:bodyPr>
            <a:spAutoFit/>
          </a:bodyPr>
          <a:lstStyle/>
          <a:p>
            <a:r>
              <a:rPr lang="en-US" b="1" dirty="0"/>
              <a:t>Note : </a:t>
            </a:r>
            <a:r>
              <a:rPr lang="en-US" dirty="0"/>
              <a:t>Generally the transition was not supposed to be felt by the clients as there was no systematic changes.</a:t>
            </a:r>
          </a:p>
        </p:txBody>
      </p:sp>
    </p:spTree>
    <p:extLst>
      <p:ext uri="{BB962C8B-B14F-4D97-AF65-F5344CB8AC3E}">
        <p14:creationId xmlns:p14="http://schemas.microsoft.com/office/powerpoint/2010/main" val="1946462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9038"/>
          </a:xfrm>
          <a:solidFill>
            <a:schemeClr val="accent6">
              <a:lumMod val="40000"/>
              <a:lumOff val="60000"/>
            </a:schemeClr>
          </a:solidFill>
        </p:spPr>
        <p:txBody>
          <a:bodyPr>
            <a:normAutofit/>
          </a:bodyPr>
          <a:lstStyle/>
          <a:p>
            <a:r>
              <a:rPr lang="en-GB" sz="3000" dirty="0" smtClean="0">
                <a:solidFill>
                  <a:schemeClr val="tx2">
                    <a:lumMod val="60000"/>
                    <a:lumOff val="40000"/>
                  </a:schemeClr>
                </a:solidFill>
              </a:rPr>
              <a:t>POSTBANK </a:t>
            </a:r>
            <a:r>
              <a:rPr lang="en-US" sz="3000" dirty="0" smtClean="0">
                <a:solidFill>
                  <a:schemeClr val="tx2">
                    <a:lumMod val="60000"/>
                    <a:lumOff val="40000"/>
                  </a:schemeClr>
                </a:solidFill>
              </a:rPr>
              <a:t> </a:t>
            </a:r>
            <a:endParaRPr lang="en-US" sz="3000" dirty="0">
              <a:solidFill>
                <a:schemeClr val="tx2">
                  <a:lumMod val="60000"/>
                  <a:lumOff val="40000"/>
                </a:schemeClr>
              </a:solidFill>
            </a:endParaRPr>
          </a:p>
        </p:txBody>
      </p:sp>
      <p:sp>
        <p:nvSpPr>
          <p:cNvPr id="5" name="Slide Number Placeholder 4"/>
          <p:cNvSpPr>
            <a:spLocks noGrp="1"/>
          </p:cNvSpPr>
          <p:nvPr>
            <p:ph type="sldNum" sz="quarter" idx="12"/>
          </p:nvPr>
        </p:nvSpPr>
        <p:spPr/>
        <p:txBody>
          <a:bodyPr/>
          <a:lstStyle/>
          <a:p>
            <a:fld id="{14DD5B9B-BD38-45E9-8FFA-D5BF89BBF026}" type="slidenum">
              <a:rPr lang="en-US" smtClean="0"/>
              <a:t>13</a:t>
            </a:fld>
            <a:endParaRPr lang="en-US"/>
          </a:p>
        </p:txBody>
      </p:sp>
    </p:spTree>
    <p:extLst>
      <p:ext uri="{BB962C8B-B14F-4D97-AF65-F5344CB8AC3E}">
        <p14:creationId xmlns:p14="http://schemas.microsoft.com/office/powerpoint/2010/main" val="125991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870" y="1255015"/>
            <a:ext cx="5701284" cy="459485"/>
          </a:xfrm>
        </p:spPr>
        <p:txBody>
          <a:bodyPr>
            <a:normAutofit/>
          </a:bodyPr>
          <a:lstStyle/>
          <a:p>
            <a:r>
              <a:rPr lang="en-ZA" sz="1500" dirty="0">
                <a:solidFill>
                  <a:schemeClr val="accent1">
                    <a:lumMod val="75000"/>
                  </a:schemeClr>
                </a:solidFill>
              </a:rPr>
              <a:t>Background  </a:t>
            </a:r>
          </a:p>
        </p:txBody>
      </p:sp>
      <p:cxnSp>
        <p:nvCxnSpPr>
          <p:cNvPr id="7" name="Straight Connector 6"/>
          <p:cNvCxnSpPr/>
          <p:nvPr/>
        </p:nvCxnSpPr>
        <p:spPr>
          <a:xfrm>
            <a:off x="0" y="1714500"/>
            <a:ext cx="63299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0" y="1714500"/>
            <a:ext cx="8942832" cy="4533900"/>
          </a:xfrm>
        </p:spPr>
        <p:txBody>
          <a:bodyPr>
            <a:normAutofit/>
          </a:bodyPr>
          <a:lstStyle/>
          <a:p>
            <a:r>
              <a:rPr lang="en-US" sz="1400" dirty="0">
                <a:solidFill>
                  <a:schemeClr val="accent1">
                    <a:lumMod val="75000"/>
                  </a:schemeClr>
                </a:solidFill>
              </a:rPr>
              <a:t>Postbank since 2018 as a division of SAPO has been managing the banking systems payments of SASSA grants on behalf of SAPO. </a:t>
            </a:r>
          </a:p>
          <a:p>
            <a:pPr>
              <a:lnSpc>
                <a:spcPct val="100000"/>
              </a:lnSpc>
            </a:pPr>
            <a:r>
              <a:rPr lang="en-US" sz="1400" dirty="0">
                <a:solidFill>
                  <a:schemeClr val="accent1">
                    <a:lumMod val="75000"/>
                  </a:schemeClr>
                </a:solidFill>
              </a:rPr>
              <a:t>The NPS transactions of the SASSA initiatives (ATM’s and POS) have been in the domain of Postbank since the inception of the MSA between SASSA and SAPO.</a:t>
            </a:r>
          </a:p>
          <a:p>
            <a:r>
              <a:rPr lang="en-ZA" sz="1400" dirty="0">
                <a:solidFill>
                  <a:schemeClr val="accent1">
                    <a:lumMod val="75000"/>
                  </a:schemeClr>
                </a:solidFill>
              </a:rPr>
              <a:t>On the 29</a:t>
            </a:r>
            <a:r>
              <a:rPr lang="en-ZA" sz="1400" baseline="30000" dirty="0">
                <a:solidFill>
                  <a:schemeClr val="accent1">
                    <a:lumMod val="75000"/>
                  </a:schemeClr>
                </a:solidFill>
              </a:rPr>
              <a:t>th</a:t>
            </a:r>
            <a:r>
              <a:rPr lang="en-ZA" sz="1400" dirty="0">
                <a:solidFill>
                  <a:schemeClr val="accent1">
                    <a:lumMod val="75000"/>
                  </a:schemeClr>
                </a:solidFill>
              </a:rPr>
              <a:t> June 2022, a Ministerial </a:t>
            </a:r>
            <a:r>
              <a:rPr lang="pt-BR" sz="1400" dirty="0">
                <a:solidFill>
                  <a:schemeClr val="accent1">
                    <a:lumMod val="75000"/>
                  </a:schemeClr>
                </a:solidFill>
              </a:rPr>
              <a:t>decision was taken for South African Post Office (SAPO) to cede all its rights and obligations of the MSA entered into with the South African Social Security Agency (SASSA), to Postbank SOC Ltd (Postbank) as the new party to the SASSA MSA begining 01 October 2022.</a:t>
            </a:r>
            <a:endParaRPr lang="en-ZA" sz="1400" dirty="0">
              <a:solidFill>
                <a:schemeClr val="accent1">
                  <a:lumMod val="75000"/>
                </a:schemeClr>
              </a:solidFill>
            </a:endParaRPr>
          </a:p>
          <a:p>
            <a:r>
              <a:rPr lang="en-US" sz="1400" dirty="0">
                <a:solidFill>
                  <a:schemeClr val="accent1">
                    <a:lumMod val="75000"/>
                  </a:schemeClr>
                </a:solidFill>
              </a:rPr>
              <a:t>Postbank took over the SASSA MSA “As-Is” with </a:t>
            </a:r>
            <a:r>
              <a:rPr lang="pt-BR" sz="1400" dirty="0">
                <a:solidFill>
                  <a:schemeClr val="accent1">
                    <a:lumMod val="75000"/>
                  </a:schemeClr>
                </a:solidFill>
              </a:rPr>
              <a:t>no changes  in the contract in terms of rights, obligations, related costs, and revenue.</a:t>
            </a:r>
          </a:p>
          <a:p>
            <a:r>
              <a:rPr lang="pt-BR" sz="1400" dirty="0">
                <a:solidFill>
                  <a:schemeClr val="accent1">
                    <a:lumMod val="75000"/>
                  </a:schemeClr>
                </a:solidFill>
              </a:rPr>
              <a:t>The three entities (SAPO, SASSA, and Postbank) together with their reporting Departments (DSD &amp; DCTD) were began implementation of the decision for the next three months (July, August &amp; September 2023) as per the decision.</a:t>
            </a:r>
            <a:endParaRPr lang="en-US" sz="1400" dirty="0">
              <a:solidFill>
                <a:schemeClr val="accent1">
                  <a:lumMod val="75000"/>
                </a:schemeClr>
              </a:solidFill>
            </a:endParaRPr>
          </a:p>
          <a:p>
            <a:r>
              <a:rPr lang="en-US" sz="1400" dirty="0">
                <a:solidFill>
                  <a:schemeClr val="accent1">
                    <a:lumMod val="75000"/>
                  </a:schemeClr>
                </a:solidFill>
              </a:rPr>
              <a:t>Postbank has since been wholly responsible for the entire SASSA MSA since 01 October 2022 as the main party to the contract.</a:t>
            </a:r>
          </a:p>
          <a:p>
            <a:r>
              <a:rPr lang="en-US" sz="1400" dirty="0">
                <a:solidFill>
                  <a:schemeClr val="accent1">
                    <a:lumMod val="75000"/>
                  </a:schemeClr>
                </a:solidFill>
              </a:rPr>
              <a:t>Postbank has working arrangements with SAPO for continuity and has entered in to new contracts and ceded some support contracts from SAPO as part of the “cession and assignment” arrangement between the three entities.</a:t>
            </a:r>
          </a:p>
          <a:p>
            <a:r>
              <a:rPr lang="en-US" sz="1400" dirty="0">
                <a:solidFill>
                  <a:schemeClr val="accent1">
                    <a:lumMod val="75000"/>
                  </a:schemeClr>
                </a:solidFill>
              </a:rPr>
              <a:t>The report will be limited to the period when Postbank took over the MSA since 01 October 2022 to date </a:t>
            </a:r>
          </a:p>
          <a:p>
            <a:pPr marL="0" indent="0">
              <a:buNone/>
            </a:pPr>
            <a:endParaRPr lang="en-ZA" dirty="0"/>
          </a:p>
        </p:txBody>
      </p:sp>
    </p:spTree>
    <p:extLst>
      <p:ext uri="{BB962C8B-B14F-4D97-AF65-F5344CB8AC3E}">
        <p14:creationId xmlns:p14="http://schemas.microsoft.com/office/powerpoint/2010/main" val="1682319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 y="1131094"/>
            <a:ext cx="7886700" cy="679418"/>
          </a:xfrm>
        </p:spPr>
        <p:txBody>
          <a:bodyPr>
            <a:normAutofit/>
          </a:bodyPr>
          <a:lstStyle/>
          <a:p>
            <a:pPr>
              <a:lnSpc>
                <a:spcPct val="120000"/>
              </a:lnSpc>
            </a:pPr>
            <a:r>
              <a:rPr lang="en-ZA" sz="1500" dirty="0">
                <a:solidFill>
                  <a:schemeClr val="accent1">
                    <a:lumMod val="75000"/>
                  </a:schemeClr>
                </a:solidFill>
              </a:rPr>
              <a:t>SASSA/SAPO Service Level Agreement </a:t>
            </a:r>
          </a:p>
        </p:txBody>
      </p:sp>
      <p:cxnSp>
        <p:nvCxnSpPr>
          <p:cNvPr id="6" name="Straight Connector 5"/>
          <p:cNvCxnSpPr/>
          <p:nvPr/>
        </p:nvCxnSpPr>
        <p:spPr>
          <a:xfrm>
            <a:off x="0" y="1714500"/>
            <a:ext cx="63299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ontent Placeholder 3"/>
          <p:cNvSpPr>
            <a:spLocks noGrp="1"/>
          </p:cNvSpPr>
          <p:nvPr>
            <p:ph idx="1"/>
          </p:nvPr>
        </p:nvSpPr>
        <p:spPr>
          <a:xfrm>
            <a:off x="0" y="1714500"/>
            <a:ext cx="8942832" cy="3895344"/>
          </a:xfrm>
        </p:spPr>
        <p:txBody>
          <a:bodyPr>
            <a:normAutofit/>
          </a:bodyPr>
          <a:lstStyle/>
          <a:p>
            <a:endParaRPr lang="en-US" sz="1600" dirty="0">
              <a:solidFill>
                <a:schemeClr val="accent1">
                  <a:lumMod val="75000"/>
                </a:schemeClr>
              </a:solidFill>
            </a:endParaRPr>
          </a:p>
          <a:p>
            <a:r>
              <a:rPr lang="en-US" sz="1600" dirty="0">
                <a:solidFill>
                  <a:schemeClr val="accent1">
                    <a:lumMod val="75000"/>
                  </a:schemeClr>
                </a:solidFill>
              </a:rPr>
              <a:t>Postbank took over the SASSA MSA “As-Is” with </a:t>
            </a:r>
            <a:r>
              <a:rPr lang="pt-BR" sz="1600" dirty="0">
                <a:solidFill>
                  <a:schemeClr val="accent1">
                    <a:lumMod val="75000"/>
                  </a:schemeClr>
                </a:solidFill>
              </a:rPr>
              <a:t>no changes  in the contract in terms of rights, obligations, related costs, and revenue in line with the Ministerial decision.</a:t>
            </a:r>
          </a:p>
          <a:p>
            <a:pPr lvl="0">
              <a:lnSpc>
                <a:spcPct val="110000"/>
              </a:lnSpc>
            </a:pPr>
            <a:r>
              <a:rPr lang="en-ZA" sz="1600" dirty="0">
                <a:solidFill>
                  <a:schemeClr val="accent1">
                    <a:lumMod val="75000"/>
                  </a:schemeClr>
                </a:solidFill>
              </a:rPr>
              <a:t>The existing MSA &amp; SLA signed between SAPO and SASSA in 2018 is still valid and applicable.</a:t>
            </a:r>
          </a:p>
          <a:p>
            <a:pPr lvl="0">
              <a:lnSpc>
                <a:spcPct val="110000"/>
              </a:lnSpc>
            </a:pPr>
            <a:r>
              <a:rPr lang="en-ZA" sz="1600" dirty="0">
                <a:solidFill>
                  <a:schemeClr val="accent1">
                    <a:lumMod val="75000"/>
                  </a:schemeClr>
                </a:solidFill>
              </a:rPr>
              <a:t>Postbank and SASSA have began a process of reviewing the current MSA and pricing structure.</a:t>
            </a:r>
          </a:p>
          <a:p>
            <a:pPr>
              <a:lnSpc>
                <a:spcPct val="110000"/>
              </a:lnSpc>
            </a:pPr>
            <a:r>
              <a:rPr lang="en-ZA" sz="1600" dirty="0">
                <a:solidFill>
                  <a:schemeClr val="accent1">
                    <a:lumMod val="75000"/>
                  </a:schemeClr>
                </a:solidFill>
              </a:rPr>
              <a:t>The new MSA is expected to be concluded before the 31 March 2023 in order to take effect from the 01 April 2023.</a:t>
            </a:r>
          </a:p>
          <a:p>
            <a:pPr>
              <a:lnSpc>
                <a:spcPct val="110000"/>
              </a:lnSpc>
            </a:pPr>
            <a:r>
              <a:rPr lang="en-ZA" sz="1600" dirty="0">
                <a:solidFill>
                  <a:schemeClr val="accent1">
                    <a:lumMod val="75000"/>
                  </a:schemeClr>
                </a:solidFill>
              </a:rPr>
              <a:t>The general clauses have been reviewed the outstanding part is the fee structure and pricing for the service provision.</a:t>
            </a:r>
          </a:p>
          <a:p>
            <a:pPr marL="0" indent="0">
              <a:buNone/>
            </a:pPr>
            <a:endParaRPr lang="en-ZA" dirty="0"/>
          </a:p>
        </p:txBody>
      </p:sp>
    </p:spTree>
    <p:extLst>
      <p:ext uri="{BB962C8B-B14F-4D97-AF65-F5344CB8AC3E}">
        <p14:creationId xmlns:p14="http://schemas.microsoft.com/office/powerpoint/2010/main" val="1240317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 y="1192816"/>
            <a:ext cx="7886700" cy="679418"/>
          </a:xfrm>
        </p:spPr>
        <p:txBody>
          <a:bodyPr>
            <a:normAutofit/>
          </a:bodyPr>
          <a:lstStyle/>
          <a:p>
            <a:pPr>
              <a:lnSpc>
                <a:spcPct val="120000"/>
              </a:lnSpc>
            </a:pPr>
            <a:r>
              <a:rPr lang="en-ZA" sz="1500" dirty="0">
                <a:solidFill>
                  <a:schemeClr val="accent1">
                    <a:lumMod val="75000"/>
                  </a:schemeClr>
                </a:solidFill>
              </a:rPr>
              <a:t>System failures </a:t>
            </a:r>
          </a:p>
        </p:txBody>
      </p:sp>
      <p:cxnSp>
        <p:nvCxnSpPr>
          <p:cNvPr id="6" name="Straight Connector 5"/>
          <p:cNvCxnSpPr/>
          <p:nvPr/>
        </p:nvCxnSpPr>
        <p:spPr>
          <a:xfrm>
            <a:off x="0" y="1714500"/>
            <a:ext cx="63299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ontent Placeholder 3"/>
          <p:cNvSpPr>
            <a:spLocks noGrp="1"/>
          </p:cNvSpPr>
          <p:nvPr>
            <p:ph idx="1"/>
          </p:nvPr>
        </p:nvSpPr>
        <p:spPr>
          <a:xfrm>
            <a:off x="0" y="1714500"/>
            <a:ext cx="8942832" cy="5143500"/>
          </a:xfrm>
        </p:spPr>
        <p:txBody>
          <a:bodyPr>
            <a:normAutofit fontScale="47500" lnSpcReduction="20000"/>
          </a:bodyPr>
          <a:lstStyle/>
          <a:p>
            <a:pPr>
              <a:lnSpc>
                <a:spcPct val="110000"/>
              </a:lnSpc>
            </a:pPr>
            <a:r>
              <a:rPr lang="en-ZA" sz="2500" dirty="0">
                <a:solidFill>
                  <a:schemeClr val="accent1">
                    <a:lumMod val="75000"/>
                  </a:schemeClr>
                </a:solidFill>
              </a:rPr>
              <a:t>Since takeover of the contract, Postbank has been experiencing connectivity or network challenges during payment runs, leading to failed transactions at ATM &amp; POS for on some days. Most of these challenges have since been resolved.</a:t>
            </a:r>
          </a:p>
          <a:p>
            <a:pPr lvl="0">
              <a:lnSpc>
                <a:spcPct val="110000"/>
              </a:lnSpc>
            </a:pPr>
            <a:r>
              <a:rPr lang="en-ZA" sz="2500" dirty="0">
                <a:solidFill>
                  <a:schemeClr val="accent1">
                    <a:lumMod val="75000"/>
                  </a:schemeClr>
                </a:solidFill>
              </a:rPr>
              <a:t>The problem was compounded by the decision taken in October 2022 by SAPO to discontinue the use of the IGPS BIO pay system across SAPO outlets which led to Postbank switching over all grants payments to the Postilion switch, to allow beneficiaries to still withdraw at the branches. This happened when the bank was in process of migration to EMV compliant switch and unfortunately this had a negative impact on the financial switching processes.</a:t>
            </a:r>
          </a:p>
          <a:p>
            <a:pPr lvl="0">
              <a:lnSpc>
                <a:spcPct val="110000"/>
              </a:lnSpc>
            </a:pPr>
            <a:r>
              <a:rPr lang="en-ZA" sz="2500" dirty="0">
                <a:solidFill>
                  <a:schemeClr val="accent1">
                    <a:lumMod val="75000"/>
                  </a:schemeClr>
                </a:solidFill>
              </a:rPr>
              <a:t>The reinstatement of IGPS BIO- payments in November allowed for smooth grants payments across SAPO outlets while the bank was in parallel resolving the financial switch challenges.</a:t>
            </a:r>
          </a:p>
          <a:p>
            <a:pPr lvl="0">
              <a:lnSpc>
                <a:spcPct val="110000"/>
              </a:lnSpc>
            </a:pPr>
            <a:r>
              <a:rPr lang="en-ZA" sz="2500" dirty="0">
                <a:solidFill>
                  <a:schemeClr val="accent1">
                    <a:lumMod val="75000"/>
                  </a:schemeClr>
                </a:solidFill>
              </a:rPr>
              <a:t>During early December 2023, Postbank experienced a malicious activity (cyber incident) on its IT network that impacted negatively of ATM payments. An external cyber security team was on-boarded to assist and improve the overall IT security environment.</a:t>
            </a:r>
          </a:p>
          <a:p>
            <a:pPr lvl="0">
              <a:lnSpc>
                <a:spcPct val="110000"/>
              </a:lnSpc>
            </a:pPr>
            <a:r>
              <a:rPr lang="en-US" sz="2500" dirty="0">
                <a:solidFill>
                  <a:schemeClr val="accent1">
                    <a:lumMod val="75000"/>
                  </a:schemeClr>
                </a:solidFill>
              </a:rPr>
              <a:t>Postbank also experienced failure of reversals that impacted a number of customers and caused further customer unhappiness. The issue has now been resolved with any fallouts addressed as they are reported.</a:t>
            </a:r>
            <a:endParaRPr lang="en-ZA" sz="2500" dirty="0">
              <a:solidFill>
                <a:schemeClr val="accent1">
                  <a:lumMod val="75000"/>
                </a:schemeClr>
              </a:solidFill>
            </a:endParaRPr>
          </a:p>
          <a:p>
            <a:pPr lvl="0">
              <a:lnSpc>
                <a:spcPct val="110000"/>
              </a:lnSpc>
            </a:pPr>
            <a:r>
              <a:rPr lang="en-ZA" sz="2500" dirty="0">
                <a:solidFill>
                  <a:schemeClr val="accent1">
                    <a:lumMod val="75000"/>
                  </a:schemeClr>
                </a:solidFill>
              </a:rPr>
              <a:t>Power failure (City of Tshwane substation) was experienced at the SAPO Data Centre in January 2023 with a failure also of the backup generator resulting in sourcing of additional generator and this resulted in negative impact on payments across SAPO branches , however payments at ATM’s, POS &amp; CPP’s continued normally.</a:t>
            </a:r>
          </a:p>
          <a:p>
            <a:pPr lvl="0">
              <a:lnSpc>
                <a:spcPct val="110000"/>
              </a:lnSpc>
            </a:pPr>
            <a:r>
              <a:rPr lang="en-ZA" sz="2500" dirty="0">
                <a:solidFill>
                  <a:schemeClr val="accent1">
                    <a:lumMod val="75000"/>
                  </a:schemeClr>
                </a:solidFill>
              </a:rPr>
              <a:t>The IGPS system has now been migrated to a secure cloud environment which made the system more secure and stable. This became evident with the recent February 2023 payment cycle, which ran without any major incident. </a:t>
            </a:r>
          </a:p>
          <a:p>
            <a:pPr lvl="0">
              <a:lnSpc>
                <a:spcPct val="110000"/>
              </a:lnSpc>
            </a:pPr>
            <a:r>
              <a:rPr lang="en-ZA" sz="2500" dirty="0">
                <a:solidFill>
                  <a:schemeClr val="accent1">
                    <a:lumMod val="75000"/>
                  </a:schemeClr>
                </a:solidFill>
              </a:rPr>
              <a:t>Postbank will continue to put every efforts to maintain the stability to avoid the unfortunate inconveniencing our beneficiaries.</a:t>
            </a:r>
          </a:p>
          <a:p>
            <a:pPr lvl="0">
              <a:lnSpc>
                <a:spcPct val="110000"/>
              </a:lnSpc>
            </a:pPr>
            <a:r>
              <a:rPr lang="en-ZA" sz="2500" dirty="0">
                <a:solidFill>
                  <a:schemeClr val="accent1">
                    <a:lumMod val="75000"/>
                  </a:schemeClr>
                </a:solidFill>
              </a:rPr>
              <a:t>Postbank is in the process of migrating into a new IT environment as part of IT modernisation and this will further improve service availability.</a:t>
            </a:r>
          </a:p>
          <a:p>
            <a:pPr marL="0" indent="0">
              <a:buNone/>
            </a:pPr>
            <a:endParaRPr lang="en-ZA" dirty="0"/>
          </a:p>
        </p:txBody>
      </p:sp>
    </p:spTree>
    <p:extLst>
      <p:ext uri="{BB962C8B-B14F-4D97-AF65-F5344CB8AC3E}">
        <p14:creationId xmlns:p14="http://schemas.microsoft.com/office/powerpoint/2010/main" val="3102591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 y="987076"/>
            <a:ext cx="7886700" cy="994172"/>
          </a:xfrm>
        </p:spPr>
        <p:txBody>
          <a:bodyPr>
            <a:normAutofit/>
          </a:bodyPr>
          <a:lstStyle/>
          <a:p>
            <a:r>
              <a:rPr lang="en-GB" sz="1500" dirty="0">
                <a:solidFill>
                  <a:schemeClr val="accent1">
                    <a:lumMod val="75000"/>
                  </a:schemeClr>
                </a:solidFill>
              </a:rPr>
              <a:t>Transition from SAPO to Postbank </a:t>
            </a:r>
            <a:endParaRPr lang="en-ZA" sz="1500" dirty="0"/>
          </a:p>
        </p:txBody>
      </p:sp>
      <p:cxnSp>
        <p:nvCxnSpPr>
          <p:cNvPr id="6" name="Straight Connector 5"/>
          <p:cNvCxnSpPr/>
          <p:nvPr/>
        </p:nvCxnSpPr>
        <p:spPr>
          <a:xfrm>
            <a:off x="0" y="1714500"/>
            <a:ext cx="63299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ontent Placeholder 3"/>
          <p:cNvSpPr>
            <a:spLocks noGrp="1"/>
          </p:cNvSpPr>
          <p:nvPr>
            <p:ph idx="1"/>
          </p:nvPr>
        </p:nvSpPr>
        <p:spPr>
          <a:xfrm>
            <a:off x="0" y="1714500"/>
            <a:ext cx="9144000" cy="5143500"/>
          </a:xfrm>
        </p:spPr>
        <p:txBody>
          <a:bodyPr>
            <a:normAutofit/>
          </a:bodyPr>
          <a:lstStyle/>
          <a:p>
            <a:pPr lvl="0">
              <a:lnSpc>
                <a:spcPct val="120000"/>
              </a:lnSpc>
            </a:pPr>
            <a:r>
              <a:rPr lang="en-ZA" sz="1400" b="1" dirty="0">
                <a:solidFill>
                  <a:schemeClr val="accent1">
                    <a:lumMod val="75000"/>
                  </a:schemeClr>
                </a:solidFill>
              </a:rPr>
              <a:t> Terms of SLA </a:t>
            </a:r>
          </a:p>
          <a:p>
            <a:pPr lvl="1">
              <a:lnSpc>
                <a:spcPct val="120000"/>
              </a:lnSpc>
            </a:pPr>
            <a:r>
              <a:rPr lang="en-ZA" sz="1400" dirty="0">
                <a:solidFill>
                  <a:schemeClr val="accent1">
                    <a:lumMod val="75000"/>
                  </a:schemeClr>
                </a:solidFill>
              </a:rPr>
              <a:t>The existing MSA &amp; SLA signed between SAPO and SASSA in 2018 is still valid and applicable.</a:t>
            </a:r>
          </a:p>
          <a:p>
            <a:r>
              <a:rPr lang="en-ZA" sz="1400" b="1" dirty="0">
                <a:solidFill>
                  <a:schemeClr val="accent1">
                    <a:lumMod val="75000"/>
                  </a:schemeClr>
                </a:solidFill>
              </a:rPr>
              <a:t> C</a:t>
            </a:r>
            <a:r>
              <a:rPr lang="en-GB" sz="1400" b="1" dirty="0" err="1">
                <a:solidFill>
                  <a:schemeClr val="accent1">
                    <a:lumMod val="75000"/>
                  </a:schemeClr>
                </a:solidFill>
              </a:rPr>
              <a:t>ommunication</a:t>
            </a:r>
            <a:r>
              <a:rPr lang="en-GB" sz="1400" b="1" dirty="0">
                <a:solidFill>
                  <a:schemeClr val="accent1">
                    <a:lumMod val="75000"/>
                  </a:schemeClr>
                </a:solidFill>
              </a:rPr>
              <a:t> strategy used to inform the beneficiaries about these changes; </a:t>
            </a:r>
          </a:p>
          <a:p>
            <a:pPr lvl="1">
              <a:lnSpc>
                <a:spcPct val="120000"/>
              </a:lnSpc>
            </a:pPr>
            <a:r>
              <a:rPr lang="en-US" sz="1400" dirty="0">
                <a:solidFill>
                  <a:schemeClr val="accent1">
                    <a:lumMod val="75000"/>
                  </a:schemeClr>
                </a:solidFill>
              </a:rPr>
              <a:t>There was a joint (SASSA &amp; Postbank) radio and television campaign informing the customers that there was a change in the background and Postbank will now be responsible for payment of grants.</a:t>
            </a:r>
            <a:endParaRPr lang="en-ZA" sz="1400" dirty="0">
              <a:solidFill>
                <a:schemeClr val="accent1">
                  <a:lumMod val="75000"/>
                </a:schemeClr>
              </a:solidFill>
            </a:endParaRPr>
          </a:p>
          <a:p>
            <a:pPr lvl="1">
              <a:lnSpc>
                <a:spcPct val="120000"/>
              </a:lnSpc>
            </a:pPr>
            <a:r>
              <a:rPr lang="en-US" sz="1400" dirty="0">
                <a:solidFill>
                  <a:schemeClr val="accent1">
                    <a:lumMod val="75000"/>
                  </a:schemeClr>
                </a:solidFill>
              </a:rPr>
              <a:t>The campaign also extended to assuring the customers that their cards will remain operational during and beyond the transition from SAPO to Postbank.</a:t>
            </a:r>
          </a:p>
          <a:p>
            <a:pPr lvl="1">
              <a:lnSpc>
                <a:spcPct val="120000"/>
              </a:lnSpc>
            </a:pPr>
            <a:r>
              <a:rPr lang="en-US" sz="1400" dirty="0">
                <a:solidFill>
                  <a:schemeClr val="accent1">
                    <a:lumMod val="75000"/>
                  </a:schemeClr>
                </a:solidFill>
              </a:rPr>
              <a:t>Beneficiaries were also advised at the CPP’s and SAPO about the change over</a:t>
            </a:r>
          </a:p>
          <a:p>
            <a:pPr lvl="1">
              <a:lnSpc>
                <a:spcPct val="120000"/>
              </a:lnSpc>
            </a:pPr>
            <a:r>
              <a:rPr lang="en-US" sz="1400" dirty="0">
                <a:solidFill>
                  <a:schemeClr val="accent1">
                    <a:lumMod val="75000"/>
                  </a:schemeClr>
                </a:solidFill>
              </a:rPr>
              <a:t>The stakeholders engagements were conducted on the ground by Postbank and SASSA, to inform interested parties about the change over i.e. Tribal Authorities .</a:t>
            </a:r>
            <a:endParaRPr lang="en-ZA" sz="1400" dirty="0">
              <a:solidFill>
                <a:schemeClr val="accent1">
                  <a:lumMod val="75000"/>
                </a:schemeClr>
              </a:solidFill>
            </a:endParaRPr>
          </a:p>
          <a:p>
            <a:pPr>
              <a:lnSpc>
                <a:spcPct val="120000"/>
              </a:lnSpc>
            </a:pPr>
            <a:r>
              <a:rPr lang="en-ZA" sz="1400" b="1" dirty="0">
                <a:solidFill>
                  <a:schemeClr val="accent1">
                    <a:lumMod val="75000"/>
                  </a:schemeClr>
                </a:solidFill>
              </a:rPr>
              <a:t>C</a:t>
            </a:r>
            <a:r>
              <a:rPr lang="en-GB" sz="1400" b="1" dirty="0">
                <a:solidFill>
                  <a:schemeClr val="accent1">
                    <a:lumMod val="75000"/>
                  </a:schemeClr>
                </a:solidFill>
              </a:rPr>
              <a:t>hallenges emanated from this transition </a:t>
            </a:r>
            <a:r>
              <a:rPr lang="en-ZA" sz="1400" b="1" dirty="0">
                <a:solidFill>
                  <a:schemeClr val="accent1">
                    <a:lumMod val="75000"/>
                  </a:schemeClr>
                </a:solidFill>
              </a:rPr>
              <a:t> </a:t>
            </a:r>
          </a:p>
          <a:p>
            <a:pPr lvl="1">
              <a:lnSpc>
                <a:spcPct val="120000"/>
              </a:lnSpc>
            </a:pPr>
            <a:r>
              <a:rPr lang="en-US" sz="1400" dirty="0">
                <a:solidFill>
                  <a:schemeClr val="accent1">
                    <a:lumMod val="75000"/>
                  </a:schemeClr>
                </a:solidFill>
              </a:rPr>
              <a:t>The main challenge was when a unilateral decision by SAPO to stop biometric payment and the change over by Postbank on the financial switch affected payments of the grants, the decision has since been reversed and all is back to normal.</a:t>
            </a:r>
          </a:p>
          <a:p>
            <a:pPr lvl="1">
              <a:lnSpc>
                <a:spcPct val="120000"/>
              </a:lnSpc>
            </a:pPr>
            <a:r>
              <a:rPr lang="en-US" sz="1400" dirty="0">
                <a:solidFill>
                  <a:schemeClr val="accent1">
                    <a:lumMod val="75000"/>
                  </a:schemeClr>
                </a:solidFill>
              </a:rPr>
              <a:t>Migration of the Banking system to a more secure environment also had and impact of the normal transaction processing for a short duration.</a:t>
            </a:r>
          </a:p>
          <a:p>
            <a:pPr lvl="1">
              <a:lnSpc>
                <a:spcPct val="120000"/>
              </a:lnSpc>
            </a:pPr>
            <a:r>
              <a:rPr lang="en-US" sz="1400" dirty="0">
                <a:solidFill>
                  <a:schemeClr val="accent1">
                    <a:lumMod val="75000"/>
                  </a:schemeClr>
                </a:solidFill>
              </a:rPr>
              <a:t>Misinformation by competitors resulting in confusion by vulnerable beneficiaries.</a:t>
            </a:r>
          </a:p>
          <a:p>
            <a:pPr lvl="1">
              <a:lnSpc>
                <a:spcPct val="120000"/>
              </a:lnSpc>
            </a:pPr>
            <a:endParaRPr lang="en-ZA" sz="2625" dirty="0">
              <a:solidFill>
                <a:schemeClr val="accent1">
                  <a:lumMod val="75000"/>
                </a:schemeClr>
              </a:solidFill>
            </a:endParaRPr>
          </a:p>
          <a:p>
            <a:pPr marL="0" indent="0">
              <a:buNone/>
            </a:pPr>
            <a:endParaRPr lang="en-ZA" dirty="0"/>
          </a:p>
        </p:txBody>
      </p:sp>
    </p:spTree>
    <p:extLst>
      <p:ext uri="{BB962C8B-B14F-4D97-AF65-F5344CB8AC3E}">
        <p14:creationId xmlns:p14="http://schemas.microsoft.com/office/powerpoint/2010/main" val="167333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 y="987076"/>
            <a:ext cx="7886700" cy="994172"/>
          </a:xfrm>
        </p:spPr>
        <p:txBody>
          <a:bodyPr>
            <a:normAutofit/>
          </a:bodyPr>
          <a:lstStyle/>
          <a:p>
            <a:r>
              <a:rPr lang="en-GB" sz="1500" dirty="0">
                <a:solidFill>
                  <a:schemeClr val="accent1">
                    <a:lumMod val="75000"/>
                  </a:schemeClr>
                </a:solidFill>
              </a:rPr>
              <a:t>Current status regarding payment of social grants by Postbank  </a:t>
            </a:r>
            <a:endParaRPr lang="en-ZA" sz="1500" dirty="0"/>
          </a:p>
        </p:txBody>
      </p:sp>
      <p:cxnSp>
        <p:nvCxnSpPr>
          <p:cNvPr id="6" name="Straight Connector 5"/>
          <p:cNvCxnSpPr/>
          <p:nvPr/>
        </p:nvCxnSpPr>
        <p:spPr>
          <a:xfrm>
            <a:off x="0" y="1714500"/>
            <a:ext cx="63299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ontent Placeholder 3"/>
          <p:cNvSpPr>
            <a:spLocks noGrp="1"/>
          </p:cNvSpPr>
          <p:nvPr>
            <p:ph idx="1"/>
          </p:nvPr>
        </p:nvSpPr>
        <p:spPr>
          <a:xfrm>
            <a:off x="0" y="1714500"/>
            <a:ext cx="9144000" cy="4838700"/>
          </a:xfrm>
        </p:spPr>
        <p:txBody>
          <a:bodyPr>
            <a:normAutofit/>
          </a:bodyPr>
          <a:lstStyle/>
          <a:p>
            <a:r>
              <a:rPr lang="en-GB" sz="1400" b="1" dirty="0">
                <a:solidFill>
                  <a:schemeClr val="accent1">
                    <a:lumMod val="75000"/>
                  </a:schemeClr>
                </a:solidFill>
              </a:rPr>
              <a:t>Current status regarding payment of social grants </a:t>
            </a:r>
            <a:r>
              <a:rPr lang="en-ZA" sz="1400" b="1" dirty="0">
                <a:solidFill>
                  <a:schemeClr val="accent1">
                    <a:lumMod val="75000"/>
                  </a:schemeClr>
                </a:solidFill>
              </a:rPr>
              <a:t> </a:t>
            </a:r>
          </a:p>
          <a:p>
            <a:pPr lvl="1">
              <a:lnSpc>
                <a:spcPct val="120000"/>
              </a:lnSpc>
            </a:pPr>
            <a:r>
              <a:rPr lang="en-ZA" sz="1400" dirty="0">
                <a:solidFill>
                  <a:schemeClr val="accent1">
                    <a:lumMod val="75000"/>
                  </a:schemeClr>
                </a:solidFill>
              </a:rPr>
              <a:t>The systems have been stabilized, the IT infrastructure challenges have been resolved, challenges of connectivity have been minimized and IT security hardened.</a:t>
            </a:r>
          </a:p>
          <a:p>
            <a:r>
              <a:rPr lang="en-GB" sz="1400" b="1" dirty="0">
                <a:solidFill>
                  <a:schemeClr val="accent1">
                    <a:lumMod val="75000"/>
                  </a:schemeClr>
                </a:solidFill>
              </a:rPr>
              <a:t>Method being used or what options are available for beneficiaries </a:t>
            </a:r>
          </a:p>
          <a:p>
            <a:pPr lvl="1">
              <a:lnSpc>
                <a:spcPct val="120000"/>
              </a:lnSpc>
            </a:pPr>
            <a:r>
              <a:rPr lang="en-US" sz="1400" dirty="0">
                <a:solidFill>
                  <a:schemeClr val="accent1">
                    <a:lumMod val="75000"/>
                  </a:schemeClr>
                </a:solidFill>
              </a:rPr>
              <a:t>All payment methods as stipulated in the current MSA are available for the beneficiaries.</a:t>
            </a:r>
          </a:p>
          <a:p>
            <a:pPr lvl="1">
              <a:lnSpc>
                <a:spcPct val="120000"/>
              </a:lnSpc>
            </a:pPr>
            <a:r>
              <a:rPr lang="en-US" sz="1400" dirty="0">
                <a:solidFill>
                  <a:schemeClr val="accent1">
                    <a:lumMod val="75000"/>
                  </a:schemeClr>
                </a:solidFill>
              </a:rPr>
              <a:t>National Payment System (ATM’s &amp; POS-Retailers) remains the preferred method with 94% of beneficiaries opting for this channel.</a:t>
            </a:r>
          </a:p>
          <a:p>
            <a:pPr lvl="1">
              <a:lnSpc>
                <a:spcPct val="120000"/>
              </a:lnSpc>
            </a:pPr>
            <a:r>
              <a:rPr lang="en-US" sz="1400" dirty="0">
                <a:solidFill>
                  <a:schemeClr val="accent1">
                    <a:lumMod val="75000"/>
                  </a:schemeClr>
                </a:solidFill>
              </a:rPr>
              <a:t>The SAPO Branch channel is the second preferred method accounting for close to 4%.</a:t>
            </a:r>
          </a:p>
          <a:p>
            <a:pPr lvl="1">
              <a:lnSpc>
                <a:spcPct val="120000"/>
              </a:lnSpc>
            </a:pPr>
            <a:r>
              <a:rPr lang="en-US" sz="1400" dirty="0">
                <a:solidFill>
                  <a:schemeClr val="accent1">
                    <a:lumMod val="75000"/>
                  </a:schemeClr>
                </a:solidFill>
              </a:rPr>
              <a:t>The CPP channel is the least preferred channel accounting for 2%.</a:t>
            </a:r>
            <a:endParaRPr lang="en-ZA" sz="1400" dirty="0">
              <a:solidFill>
                <a:schemeClr val="accent1">
                  <a:lumMod val="75000"/>
                </a:schemeClr>
              </a:solidFill>
            </a:endParaRPr>
          </a:p>
          <a:p>
            <a:pPr lvl="1">
              <a:lnSpc>
                <a:spcPct val="120000"/>
              </a:lnSpc>
            </a:pPr>
            <a:r>
              <a:rPr lang="en-US" sz="1400" dirty="0">
                <a:solidFill>
                  <a:schemeClr val="accent1">
                    <a:lumMod val="75000"/>
                  </a:schemeClr>
                </a:solidFill>
              </a:rPr>
              <a:t>All these channels remain available for all beneficiaries to access their grants money.</a:t>
            </a:r>
            <a:endParaRPr lang="en-ZA" sz="1400" dirty="0">
              <a:solidFill>
                <a:schemeClr val="accent1">
                  <a:lumMod val="75000"/>
                </a:schemeClr>
              </a:solidFill>
            </a:endParaRPr>
          </a:p>
          <a:p>
            <a:pPr lvl="1">
              <a:lnSpc>
                <a:spcPct val="120000"/>
              </a:lnSpc>
            </a:pPr>
            <a:endParaRPr lang="en-ZA" sz="1050" dirty="0">
              <a:solidFill>
                <a:schemeClr val="accent1">
                  <a:lumMod val="75000"/>
                </a:schemeClr>
              </a:solidFill>
            </a:endParaRPr>
          </a:p>
          <a:p>
            <a:pPr marL="0" indent="0">
              <a:buNone/>
            </a:pPr>
            <a:endParaRPr lang="en-ZA" dirty="0"/>
          </a:p>
        </p:txBody>
      </p:sp>
    </p:spTree>
    <p:extLst>
      <p:ext uri="{BB962C8B-B14F-4D97-AF65-F5344CB8AC3E}">
        <p14:creationId xmlns:p14="http://schemas.microsoft.com/office/powerpoint/2010/main" val="1897448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9038"/>
          </a:xfrm>
          <a:solidFill>
            <a:schemeClr val="accent6">
              <a:lumMod val="40000"/>
              <a:lumOff val="60000"/>
            </a:schemeClr>
          </a:solidFill>
        </p:spPr>
        <p:txBody>
          <a:bodyPr>
            <a:normAutofit/>
          </a:bodyPr>
          <a:lstStyle/>
          <a:p>
            <a:r>
              <a:rPr lang="en-US" sz="3000" dirty="0" smtClean="0">
                <a:solidFill>
                  <a:schemeClr val="tx2">
                    <a:lumMod val="60000"/>
                    <a:lumOff val="40000"/>
                  </a:schemeClr>
                </a:solidFill>
              </a:rPr>
              <a:t>COVID SRD - SASSA</a:t>
            </a:r>
            <a:endParaRPr lang="en-US" sz="3000" dirty="0">
              <a:solidFill>
                <a:schemeClr val="tx2">
                  <a:lumMod val="60000"/>
                  <a:lumOff val="40000"/>
                </a:schemeClr>
              </a:solidFill>
            </a:endParaRPr>
          </a:p>
        </p:txBody>
      </p:sp>
      <p:sp>
        <p:nvSpPr>
          <p:cNvPr id="5" name="Slide Number Placeholder 4"/>
          <p:cNvSpPr>
            <a:spLocks noGrp="1"/>
          </p:cNvSpPr>
          <p:nvPr>
            <p:ph type="sldNum" sz="quarter" idx="12"/>
          </p:nvPr>
        </p:nvSpPr>
        <p:spPr/>
        <p:txBody>
          <a:bodyPr/>
          <a:lstStyle/>
          <a:p>
            <a:fld id="{14DD5B9B-BD38-45E9-8FFA-D5BF89BBF026}" type="slidenum">
              <a:rPr lang="en-US" smtClean="0"/>
              <a:t>19</a:t>
            </a:fld>
            <a:endParaRPr lang="en-US"/>
          </a:p>
        </p:txBody>
      </p:sp>
    </p:spTree>
    <p:extLst>
      <p:ext uri="{BB962C8B-B14F-4D97-AF65-F5344CB8AC3E}">
        <p14:creationId xmlns:p14="http://schemas.microsoft.com/office/powerpoint/2010/main" val="225875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ZA" dirty="0" smtClean="0"/>
              <a:t>Contextual Background</a:t>
            </a:r>
            <a:endParaRPr lang="en-ZA" dirty="0"/>
          </a:p>
        </p:txBody>
      </p:sp>
      <p:sp>
        <p:nvSpPr>
          <p:cNvPr id="3" name="Content Placeholder 2"/>
          <p:cNvSpPr>
            <a:spLocks noGrp="1"/>
          </p:cNvSpPr>
          <p:nvPr>
            <p:ph idx="1"/>
          </p:nvPr>
        </p:nvSpPr>
        <p:spPr>
          <a:xfrm>
            <a:off x="457200" y="990600"/>
            <a:ext cx="8229600" cy="5638800"/>
          </a:xfrm>
        </p:spPr>
        <p:txBody>
          <a:bodyPr>
            <a:normAutofit fontScale="85000" lnSpcReduction="20000"/>
          </a:bodyPr>
          <a:lstStyle/>
          <a:p>
            <a:r>
              <a:rPr lang="en-ZA" dirty="0" smtClean="0"/>
              <a:t>As part of their oversight function the PC requested the department and it’s agency to provide a briefing on the status of payments of social grant, including:</a:t>
            </a:r>
          </a:p>
          <a:p>
            <a:pPr marL="914400" lvl="1" indent="-457200">
              <a:buFont typeface="+mj-lt"/>
              <a:buAutoNum type="arabicPeriod"/>
            </a:pPr>
            <a:r>
              <a:rPr lang="en-US" dirty="0" smtClean="0"/>
              <a:t>SASSA/SAPO </a:t>
            </a:r>
            <a:r>
              <a:rPr lang="en-US" dirty="0"/>
              <a:t>Service Level Agreement,</a:t>
            </a:r>
          </a:p>
          <a:p>
            <a:pPr marL="914400" lvl="1" indent="-457200">
              <a:buFont typeface="+mj-lt"/>
              <a:buAutoNum type="arabicPeriod"/>
            </a:pPr>
            <a:r>
              <a:rPr lang="en-US" dirty="0" smtClean="0"/>
              <a:t>Reasons </a:t>
            </a:r>
            <a:r>
              <a:rPr lang="en-US" dirty="0"/>
              <a:t>for the system failures that resulted in non-payment of social grants, </a:t>
            </a:r>
            <a:endParaRPr lang="en-US" dirty="0" smtClean="0"/>
          </a:p>
          <a:p>
            <a:pPr marL="914400" lvl="1" indent="-457200">
              <a:buFont typeface="+mj-lt"/>
              <a:buAutoNum type="arabicPeriod"/>
            </a:pPr>
            <a:r>
              <a:rPr lang="en-US" dirty="0" smtClean="0"/>
              <a:t>What has </a:t>
            </a:r>
            <a:r>
              <a:rPr lang="en-US" dirty="0"/>
              <a:t>been done to resolve them,</a:t>
            </a:r>
          </a:p>
          <a:p>
            <a:pPr marL="914400" lvl="1" indent="-457200">
              <a:buFont typeface="+mj-lt"/>
              <a:buAutoNum type="arabicPeriod"/>
            </a:pPr>
            <a:r>
              <a:rPr lang="en-US" dirty="0"/>
              <a:t>T</a:t>
            </a:r>
            <a:r>
              <a:rPr lang="en-US" dirty="0" smtClean="0"/>
              <a:t>ransition </a:t>
            </a:r>
            <a:r>
              <a:rPr lang="en-US" dirty="0"/>
              <a:t>from SAPO to Postbank and what are the terms of the Service </a:t>
            </a:r>
            <a:r>
              <a:rPr lang="en-US" dirty="0" smtClean="0"/>
              <a:t>Level Agreement</a:t>
            </a:r>
            <a:r>
              <a:rPr lang="en-US" dirty="0"/>
              <a:t>, if it exists</a:t>
            </a:r>
            <a:r>
              <a:rPr lang="en-US" dirty="0" smtClean="0"/>
              <a:t>? </a:t>
            </a:r>
          </a:p>
          <a:p>
            <a:pPr marL="914400" lvl="1" indent="-457200">
              <a:buFont typeface="+mj-lt"/>
              <a:buAutoNum type="arabicPeriod"/>
            </a:pPr>
            <a:r>
              <a:rPr lang="en-US" dirty="0" smtClean="0"/>
              <a:t>What </a:t>
            </a:r>
            <a:r>
              <a:rPr lang="en-US" dirty="0"/>
              <a:t>communication strategy was used to inform </a:t>
            </a:r>
            <a:r>
              <a:rPr lang="en-US" dirty="0" smtClean="0"/>
              <a:t>the beneficiaries </a:t>
            </a:r>
            <a:r>
              <a:rPr lang="en-US" dirty="0"/>
              <a:t>about these changes; what challenges emanated from this </a:t>
            </a:r>
            <a:r>
              <a:rPr lang="en-US" dirty="0" smtClean="0"/>
              <a:t>transition and </a:t>
            </a:r>
            <a:r>
              <a:rPr lang="en-US" dirty="0"/>
              <a:t>what has been done to address them?</a:t>
            </a:r>
          </a:p>
          <a:p>
            <a:pPr marL="914400" lvl="1" indent="-457200">
              <a:buFont typeface="+mj-lt"/>
              <a:buAutoNum type="arabicPeriod"/>
            </a:pPr>
            <a:r>
              <a:rPr lang="en-US" dirty="0" smtClean="0"/>
              <a:t>What </a:t>
            </a:r>
            <a:r>
              <a:rPr lang="en-US" dirty="0"/>
              <a:t>is the current status regarding payment of social grants by Postbank? </a:t>
            </a:r>
            <a:endParaRPr lang="en-US" dirty="0" smtClean="0"/>
          </a:p>
          <a:p>
            <a:pPr marL="914400" lvl="1" indent="-457200">
              <a:buFont typeface="+mj-lt"/>
              <a:buAutoNum type="arabicPeriod"/>
            </a:pPr>
            <a:r>
              <a:rPr lang="en-US" dirty="0" smtClean="0"/>
              <a:t>What payment </a:t>
            </a:r>
            <a:r>
              <a:rPr lang="en-US" dirty="0"/>
              <a:t>method is being used or what options are available for beneficiaries?</a:t>
            </a:r>
          </a:p>
          <a:p>
            <a:pPr marL="914400" lvl="1" indent="-457200">
              <a:buFont typeface="+mj-lt"/>
              <a:buAutoNum type="arabicPeriod"/>
            </a:pPr>
            <a:r>
              <a:rPr lang="en-US" dirty="0" smtClean="0"/>
              <a:t>Status </a:t>
            </a:r>
            <a:r>
              <a:rPr lang="en-US" dirty="0"/>
              <a:t>on the payment of the SRD grant, both on existing </a:t>
            </a:r>
            <a:r>
              <a:rPr lang="en-US" dirty="0" smtClean="0"/>
              <a:t>beneficiaries; </a:t>
            </a:r>
            <a:r>
              <a:rPr lang="en-US" dirty="0"/>
              <a:t>and </a:t>
            </a:r>
            <a:endParaRPr lang="en-US" dirty="0" smtClean="0"/>
          </a:p>
          <a:p>
            <a:pPr marL="914400" lvl="1" indent="-457200">
              <a:buFont typeface="+mj-lt"/>
              <a:buAutoNum type="arabicPeriod"/>
            </a:pPr>
            <a:r>
              <a:rPr lang="en-US" dirty="0" smtClean="0"/>
              <a:t>Those who </a:t>
            </a:r>
            <a:r>
              <a:rPr lang="en-US" dirty="0"/>
              <a:t>had lodged appeals or qualify to be back paid</a:t>
            </a:r>
            <a:r>
              <a:rPr lang="en-US" dirty="0" smtClean="0"/>
              <a:t>?</a:t>
            </a:r>
          </a:p>
          <a:p>
            <a:r>
              <a:rPr lang="en-US" dirty="0" smtClean="0"/>
              <a:t>SASSA will provide context to questions 1, 4, 5, 6, 7 and 8. </a:t>
            </a:r>
          </a:p>
          <a:p>
            <a:r>
              <a:rPr lang="en-US" dirty="0" smtClean="0"/>
              <a:t>The Appeals Tribunal will tackle 9; and</a:t>
            </a:r>
          </a:p>
          <a:p>
            <a:r>
              <a:rPr lang="en-US" dirty="0" smtClean="0"/>
              <a:t>Postbank will deal with 6, 2, and 3.</a:t>
            </a:r>
            <a:endParaRPr lang="en-US" dirty="0"/>
          </a:p>
          <a:p>
            <a:pPr lvl="1"/>
            <a:endParaRPr lang="en-ZA" dirty="0" smtClean="0"/>
          </a:p>
          <a:p>
            <a:endParaRPr lang="en-ZA" dirty="0"/>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661534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Total Applications by gender and province as at 24 January 2023</a:t>
            </a:r>
          </a:p>
        </p:txBody>
      </p:sp>
      <p:graphicFrame>
        <p:nvGraphicFramePr>
          <p:cNvPr id="4" name="Table 3"/>
          <p:cNvGraphicFramePr>
            <a:graphicFrameLocks noGrp="1"/>
          </p:cNvGraphicFramePr>
          <p:nvPr>
            <p:extLst/>
          </p:nvPr>
        </p:nvGraphicFramePr>
        <p:xfrm>
          <a:off x="849479" y="1762125"/>
          <a:ext cx="6975862" cy="3348996"/>
        </p:xfrm>
        <a:graphic>
          <a:graphicData uri="http://schemas.openxmlformats.org/drawingml/2006/table">
            <a:tbl>
              <a:tblPr/>
              <a:tblGrid>
                <a:gridCol w="2416580">
                  <a:extLst>
                    <a:ext uri="{9D8B030D-6E8A-4147-A177-3AD203B41FA5}">
                      <a16:colId xmlns:a16="http://schemas.microsoft.com/office/drawing/2014/main" val="2770417853"/>
                    </a:ext>
                  </a:extLst>
                </a:gridCol>
                <a:gridCol w="1546611">
                  <a:extLst>
                    <a:ext uri="{9D8B030D-6E8A-4147-A177-3AD203B41FA5}">
                      <a16:colId xmlns:a16="http://schemas.microsoft.com/office/drawing/2014/main" val="2700633637"/>
                    </a:ext>
                  </a:extLst>
                </a:gridCol>
                <a:gridCol w="1578833">
                  <a:extLst>
                    <a:ext uri="{9D8B030D-6E8A-4147-A177-3AD203B41FA5}">
                      <a16:colId xmlns:a16="http://schemas.microsoft.com/office/drawing/2014/main" val="1321556504"/>
                    </a:ext>
                  </a:extLst>
                </a:gridCol>
                <a:gridCol w="1433838">
                  <a:extLst>
                    <a:ext uri="{9D8B030D-6E8A-4147-A177-3AD203B41FA5}">
                      <a16:colId xmlns:a16="http://schemas.microsoft.com/office/drawing/2014/main" val="908224266"/>
                    </a:ext>
                  </a:extLst>
                </a:gridCol>
              </a:tblGrid>
              <a:tr h="279083">
                <a:tc>
                  <a:txBody>
                    <a:bodyPr/>
                    <a:lstStyle/>
                    <a:p>
                      <a:pPr algn="l" fontAlgn="b"/>
                      <a:r>
                        <a:rPr lang="en-US" sz="1800" b="1" i="0" u="none" strike="noStrike">
                          <a:solidFill>
                            <a:srgbClr val="000000"/>
                          </a:solidFill>
                          <a:effectLst/>
                          <a:latin typeface="Calibri" panose="020F0502020204030204" pitchFamily="34" charset="0"/>
                        </a:rPr>
                        <a:t>Province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800" b="1" i="0" u="none" strike="noStrike" dirty="0">
                          <a:solidFill>
                            <a:srgbClr val="000000"/>
                          </a:solidFill>
                          <a:effectLst/>
                          <a:latin typeface="Calibri" panose="020F0502020204030204" pitchFamily="34" charset="0"/>
                        </a:rPr>
                        <a:t>Female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800" b="1" i="0" u="none" strike="noStrike" dirty="0">
                          <a:solidFill>
                            <a:srgbClr val="000000"/>
                          </a:solidFill>
                          <a:effectLst/>
                          <a:latin typeface="Calibri" panose="020F0502020204030204" pitchFamily="34" charset="0"/>
                        </a:rPr>
                        <a:t>Male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800" b="1" i="0" u="none" strike="noStrike" dirty="0">
                          <a:solidFill>
                            <a:srgbClr val="000000"/>
                          </a:solidFill>
                          <a:effectLst/>
                          <a:latin typeface="Calibri" panose="020F0502020204030204" pitchFamily="34" charset="0"/>
                        </a:rPr>
                        <a:t>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38672438"/>
                  </a:ext>
                </a:extLst>
              </a:tr>
              <a:tr h="279083">
                <a:tc>
                  <a:txBody>
                    <a:bodyPr/>
                    <a:lstStyle/>
                    <a:p>
                      <a:pPr algn="l" fontAlgn="b"/>
                      <a:r>
                        <a:rPr lang="en-US" sz="1800" b="0" i="0" u="none" strike="noStrike">
                          <a:solidFill>
                            <a:srgbClr val="000000"/>
                          </a:solidFill>
                          <a:effectLst/>
                          <a:latin typeface="Calibri" panose="020F0502020204030204" pitchFamily="34" charset="0"/>
                        </a:rPr>
                        <a:t>Eastern Cape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988 358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774 575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1 762 933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258973"/>
                  </a:ext>
                </a:extLst>
              </a:tr>
              <a:tr h="279083">
                <a:tc>
                  <a:txBody>
                    <a:bodyPr/>
                    <a:lstStyle/>
                    <a:p>
                      <a:pPr algn="l" fontAlgn="b"/>
                      <a:r>
                        <a:rPr lang="en-US" sz="1800" b="0" i="0" u="none" strike="noStrike">
                          <a:solidFill>
                            <a:srgbClr val="000000"/>
                          </a:solidFill>
                          <a:effectLst/>
                          <a:latin typeface="Calibri" panose="020F0502020204030204" pitchFamily="34" charset="0"/>
                        </a:rPr>
                        <a:t>Free State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425 593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333 138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758 731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26011"/>
                  </a:ext>
                </a:extLst>
              </a:tr>
              <a:tr h="279083">
                <a:tc>
                  <a:txBody>
                    <a:bodyPr/>
                    <a:lstStyle/>
                    <a:p>
                      <a:pPr algn="l" fontAlgn="b"/>
                      <a:r>
                        <a:rPr lang="en-US" sz="1800" b="0" i="0" u="none" strike="noStrike">
                          <a:solidFill>
                            <a:srgbClr val="000000"/>
                          </a:solidFill>
                          <a:effectLst/>
                          <a:latin typeface="Calibri" panose="020F0502020204030204" pitchFamily="34" charset="0"/>
                        </a:rPr>
                        <a:t>Gauteng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1 405 309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1 244 461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2 649 770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595056"/>
                  </a:ext>
                </a:extLst>
              </a:tr>
              <a:tr h="279083">
                <a:tc>
                  <a:txBody>
                    <a:bodyPr/>
                    <a:lstStyle/>
                    <a:p>
                      <a:pPr algn="l" fontAlgn="b"/>
                      <a:r>
                        <a:rPr lang="en-US" sz="1800" b="0" i="0" u="none" strike="noStrike">
                          <a:solidFill>
                            <a:srgbClr val="000000"/>
                          </a:solidFill>
                          <a:effectLst/>
                          <a:latin typeface="Calibri" panose="020F0502020204030204" pitchFamily="34" charset="0"/>
                        </a:rPr>
                        <a:t>KwaZulu Natal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1 724 417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1 357 954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3 082 371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147782"/>
                  </a:ext>
                </a:extLst>
              </a:tr>
              <a:tr h="279083">
                <a:tc>
                  <a:txBody>
                    <a:bodyPr/>
                    <a:lstStyle/>
                    <a:p>
                      <a:pPr algn="l" fontAlgn="b"/>
                      <a:r>
                        <a:rPr lang="en-US" sz="1800" b="0" i="0" u="none" strike="noStrike">
                          <a:solidFill>
                            <a:srgbClr val="000000"/>
                          </a:solidFill>
                          <a:effectLst/>
                          <a:latin typeface="Calibri" panose="020F0502020204030204" pitchFamily="34" charset="0"/>
                        </a:rPr>
                        <a:t>Limpopo</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1 025 842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777 358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1 803 200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204418"/>
                  </a:ext>
                </a:extLst>
              </a:tr>
              <a:tr h="279083">
                <a:tc>
                  <a:txBody>
                    <a:bodyPr/>
                    <a:lstStyle/>
                    <a:p>
                      <a:pPr algn="l" fontAlgn="b"/>
                      <a:r>
                        <a:rPr lang="en-US" sz="1800" b="0" i="0" u="none" strike="noStrike">
                          <a:solidFill>
                            <a:srgbClr val="000000"/>
                          </a:solidFill>
                          <a:effectLst/>
                          <a:latin typeface="Calibri" panose="020F0502020204030204" pitchFamily="34" charset="0"/>
                        </a:rPr>
                        <a:t>Mpumalanga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676 835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524 291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1 201 126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779813"/>
                  </a:ext>
                </a:extLst>
              </a:tr>
              <a:tr h="279083">
                <a:tc>
                  <a:txBody>
                    <a:bodyPr/>
                    <a:lstStyle/>
                    <a:p>
                      <a:pPr algn="l" fontAlgn="b"/>
                      <a:r>
                        <a:rPr lang="en-US" sz="1800" b="0" i="0" u="none" strike="noStrike">
                          <a:solidFill>
                            <a:srgbClr val="000000"/>
                          </a:solidFill>
                          <a:effectLst/>
                          <a:latin typeface="Calibri" panose="020F0502020204030204" pitchFamily="34" charset="0"/>
                        </a:rPr>
                        <a:t>North West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528 937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424 668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953 605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640628"/>
                  </a:ext>
                </a:extLst>
              </a:tr>
              <a:tr h="279083">
                <a:tc>
                  <a:txBody>
                    <a:bodyPr/>
                    <a:lstStyle/>
                    <a:p>
                      <a:pPr algn="l" fontAlgn="b"/>
                      <a:r>
                        <a:rPr lang="en-US" sz="1800" b="0" i="0" u="none" strike="noStrike">
                          <a:solidFill>
                            <a:srgbClr val="000000"/>
                          </a:solidFill>
                          <a:effectLst/>
                          <a:latin typeface="Calibri" panose="020F0502020204030204" pitchFamily="34" charset="0"/>
                        </a:rPr>
                        <a:t>Northern Cape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148 611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124 836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273 447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561847"/>
                  </a:ext>
                </a:extLst>
              </a:tr>
              <a:tr h="279083">
                <a:tc>
                  <a:txBody>
                    <a:bodyPr/>
                    <a:lstStyle/>
                    <a:p>
                      <a:pPr algn="l" fontAlgn="b"/>
                      <a:r>
                        <a:rPr lang="en-US" sz="1800" b="0" i="0" u="none" strike="noStrike">
                          <a:solidFill>
                            <a:srgbClr val="000000"/>
                          </a:solidFill>
                          <a:effectLst/>
                          <a:latin typeface="Calibri" panose="020F0502020204030204" pitchFamily="34" charset="0"/>
                        </a:rPr>
                        <a:t>Western Cape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563 393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425 944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989 337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989871"/>
                  </a:ext>
                </a:extLst>
              </a:tr>
              <a:tr h="279083">
                <a:tc>
                  <a:txBody>
                    <a:bodyPr/>
                    <a:lstStyle/>
                    <a:p>
                      <a:pPr algn="l" fontAlgn="b"/>
                      <a:r>
                        <a:rPr lang="en-US" sz="1800" b="1" i="0" u="none" strike="noStrike">
                          <a:solidFill>
                            <a:srgbClr val="000000"/>
                          </a:solidFill>
                          <a:effectLst/>
                          <a:latin typeface="Calibri" panose="020F0502020204030204" pitchFamily="34" charset="0"/>
                        </a:rPr>
                        <a:t>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800" b="1" i="0" u="none" strike="noStrike" dirty="0">
                          <a:solidFill>
                            <a:srgbClr val="000000"/>
                          </a:solidFill>
                          <a:effectLst/>
                          <a:latin typeface="Calibri" panose="020F0502020204030204" pitchFamily="34" charset="0"/>
                        </a:rPr>
                        <a:t>7 487 295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800" b="1" i="0" u="none" strike="noStrike" dirty="0">
                          <a:solidFill>
                            <a:srgbClr val="000000"/>
                          </a:solidFill>
                          <a:effectLst/>
                          <a:latin typeface="Calibri" panose="020F0502020204030204" pitchFamily="34" charset="0"/>
                        </a:rPr>
                        <a:t>5 987 225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800" b="1" i="0" u="none" strike="noStrike" dirty="0">
                          <a:solidFill>
                            <a:srgbClr val="000000"/>
                          </a:solidFill>
                          <a:effectLst/>
                          <a:latin typeface="Calibri" panose="020F0502020204030204" pitchFamily="34" charset="0"/>
                        </a:rPr>
                        <a:t>13 474 520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32461891"/>
                  </a:ext>
                </a:extLst>
              </a:tr>
              <a:tr h="279083">
                <a:tc>
                  <a:txBody>
                    <a:bodyPr/>
                    <a:lstStyle/>
                    <a:p>
                      <a:pPr algn="l" fontAlgn="b"/>
                      <a:r>
                        <a:rPr lang="en-US" sz="1800" b="1" i="0" u="none" strike="noStrike">
                          <a:solidFill>
                            <a:srgbClr val="000000"/>
                          </a:solidFill>
                          <a:effectLst/>
                          <a:latin typeface="Calibri" panose="020F0502020204030204" pitchFamily="34" charset="0"/>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800" b="1" i="0" u="none" strike="noStrike">
                          <a:solidFill>
                            <a:srgbClr val="000000"/>
                          </a:solidFill>
                          <a:effectLst/>
                          <a:latin typeface="Calibri" panose="020F0502020204030204" pitchFamily="34" charset="0"/>
                        </a:rPr>
                        <a:t>56%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800" b="1" i="0" u="none" strike="noStrike">
                          <a:solidFill>
                            <a:srgbClr val="000000"/>
                          </a:solidFill>
                          <a:effectLst/>
                          <a:latin typeface="Calibri" panose="020F0502020204030204" pitchFamily="34" charset="0"/>
                        </a:rPr>
                        <a:t>44%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800" b="1" i="0" u="none" strike="noStrike" dirty="0">
                          <a:solidFill>
                            <a:srgbClr val="000000"/>
                          </a:solidFill>
                          <a:effectLst/>
                          <a:latin typeface="Calibri" panose="020F0502020204030204" pitchFamily="34" charset="0"/>
                        </a:rPr>
                        <a:t>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64130476"/>
                  </a:ext>
                </a:extLst>
              </a:tr>
            </a:tbl>
          </a:graphicData>
        </a:graphic>
      </p:graphicFrame>
    </p:spTree>
    <p:extLst>
      <p:ext uri="{BB962C8B-B14F-4D97-AF65-F5344CB8AC3E}">
        <p14:creationId xmlns:p14="http://schemas.microsoft.com/office/powerpoint/2010/main" val="356872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Total Applications by non- citizens as at 24 January 2023</a:t>
            </a:r>
          </a:p>
        </p:txBody>
      </p:sp>
      <p:graphicFrame>
        <p:nvGraphicFramePr>
          <p:cNvPr id="4" name="Table 3"/>
          <p:cNvGraphicFramePr>
            <a:graphicFrameLocks noGrp="1"/>
          </p:cNvGraphicFramePr>
          <p:nvPr>
            <p:extLst/>
          </p:nvPr>
        </p:nvGraphicFramePr>
        <p:xfrm>
          <a:off x="894145" y="1814594"/>
          <a:ext cx="7357112" cy="3044196"/>
        </p:xfrm>
        <a:graphic>
          <a:graphicData uri="http://schemas.openxmlformats.org/drawingml/2006/table">
            <a:tbl>
              <a:tblPr/>
              <a:tblGrid>
                <a:gridCol w="1437575">
                  <a:extLst>
                    <a:ext uri="{9D8B030D-6E8A-4147-A177-3AD203B41FA5}">
                      <a16:colId xmlns:a16="http://schemas.microsoft.com/office/drawing/2014/main" val="3181958996"/>
                    </a:ext>
                  </a:extLst>
                </a:gridCol>
                <a:gridCol w="1234440">
                  <a:extLst>
                    <a:ext uri="{9D8B030D-6E8A-4147-A177-3AD203B41FA5}">
                      <a16:colId xmlns:a16="http://schemas.microsoft.com/office/drawing/2014/main" val="1861650941"/>
                    </a:ext>
                  </a:extLst>
                </a:gridCol>
                <a:gridCol w="1169470">
                  <a:extLst>
                    <a:ext uri="{9D8B030D-6E8A-4147-A177-3AD203B41FA5}">
                      <a16:colId xmlns:a16="http://schemas.microsoft.com/office/drawing/2014/main" val="3037364769"/>
                    </a:ext>
                  </a:extLst>
                </a:gridCol>
                <a:gridCol w="1082842">
                  <a:extLst>
                    <a:ext uri="{9D8B030D-6E8A-4147-A177-3AD203B41FA5}">
                      <a16:colId xmlns:a16="http://schemas.microsoft.com/office/drawing/2014/main" val="4187663970"/>
                    </a:ext>
                  </a:extLst>
                </a:gridCol>
                <a:gridCol w="1230512">
                  <a:extLst>
                    <a:ext uri="{9D8B030D-6E8A-4147-A177-3AD203B41FA5}">
                      <a16:colId xmlns:a16="http://schemas.microsoft.com/office/drawing/2014/main" val="3777956639"/>
                    </a:ext>
                  </a:extLst>
                </a:gridCol>
                <a:gridCol w="1202273">
                  <a:extLst>
                    <a:ext uri="{9D8B030D-6E8A-4147-A177-3AD203B41FA5}">
                      <a16:colId xmlns:a16="http://schemas.microsoft.com/office/drawing/2014/main" val="113853615"/>
                    </a:ext>
                  </a:extLst>
                </a:gridCol>
              </a:tblGrid>
              <a:tr h="621983">
                <a:tc>
                  <a:txBody>
                    <a:bodyPr/>
                    <a:lstStyle/>
                    <a:p>
                      <a:pPr algn="l" fontAlgn="t"/>
                      <a:r>
                        <a:rPr lang="en-US" sz="1400" b="1" i="0" u="none" strike="noStrike">
                          <a:solidFill>
                            <a:srgbClr val="000000"/>
                          </a:solidFill>
                          <a:effectLst/>
                          <a:latin typeface="Calibri" panose="020F0502020204030204" pitchFamily="34" charset="0"/>
                        </a:rPr>
                        <a:t>Province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1" i="0" u="none" strike="noStrike" dirty="0">
                          <a:solidFill>
                            <a:srgbClr val="000000"/>
                          </a:solidFill>
                          <a:effectLst/>
                          <a:latin typeface="Calibri" panose="020F0502020204030204" pitchFamily="34" charset="0"/>
                        </a:rPr>
                        <a:t>Angolan Special Permit Holder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1" i="0" u="none" strike="noStrike" dirty="0">
                          <a:solidFill>
                            <a:srgbClr val="000000"/>
                          </a:solidFill>
                          <a:effectLst/>
                          <a:latin typeface="Calibri" panose="020F0502020204030204" pitchFamily="34" charset="0"/>
                        </a:rPr>
                        <a:t>Asylum Seeker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1" i="0" u="none" strike="noStrike" dirty="0">
                          <a:solidFill>
                            <a:srgbClr val="000000"/>
                          </a:solidFill>
                          <a:effectLst/>
                          <a:latin typeface="Calibri" panose="020F0502020204030204" pitchFamily="34" charset="0"/>
                        </a:rPr>
                        <a:t>Lesotho Exemption Permit Holder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1" i="0" u="none" strike="noStrike" dirty="0">
                          <a:solidFill>
                            <a:srgbClr val="000000"/>
                          </a:solidFill>
                          <a:effectLst/>
                          <a:latin typeface="Calibri" panose="020F0502020204030204" pitchFamily="34" charset="0"/>
                        </a:rPr>
                        <a:t>Zimbabwean Exemption Permit Holder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1" i="0" u="none" strike="noStrike">
                          <a:solidFill>
                            <a:srgbClr val="000000"/>
                          </a:solidFill>
                          <a:effectLst/>
                          <a:latin typeface="Calibri" panose="020F0502020204030204" pitchFamily="34" charset="0"/>
                        </a:rPr>
                        <a:t>Grand Total</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03279237"/>
                  </a:ext>
                </a:extLst>
              </a:tr>
              <a:tr h="210503">
                <a:tc>
                  <a:txBody>
                    <a:bodyPr/>
                    <a:lstStyle/>
                    <a:p>
                      <a:pPr algn="l" fontAlgn="b"/>
                      <a:r>
                        <a:rPr lang="en-US" sz="1400" b="0" i="0" u="none" strike="noStrike">
                          <a:solidFill>
                            <a:srgbClr val="000000"/>
                          </a:solidFill>
                          <a:effectLst/>
                          <a:latin typeface="Calibri" panose="020F0502020204030204" pitchFamily="34" charset="0"/>
                        </a:rPr>
                        <a:t>Eastern Cape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388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389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1 013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535023"/>
                  </a:ext>
                </a:extLst>
              </a:tr>
              <a:tr h="210503">
                <a:tc>
                  <a:txBody>
                    <a:bodyPr/>
                    <a:lstStyle/>
                    <a:p>
                      <a:pPr algn="l" fontAlgn="b"/>
                      <a:r>
                        <a:rPr lang="en-US" sz="1400" b="0" i="0" u="none" strike="noStrike">
                          <a:solidFill>
                            <a:srgbClr val="000000"/>
                          </a:solidFill>
                          <a:effectLst/>
                          <a:latin typeface="Calibri" panose="020F0502020204030204" pitchFamily="34" charset="0"/>
                        </a:rPr>
                        <a:t>Free State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1 202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893363"/>
                  </a:ext>
                </a:extLst>
              </a:tr>
              <a:tr h="210503">
                <a:tc>
                  <a:txBody>
                    <a:bodyPr/>
                    <a:lstStyle/>
                    <a:p>
                      <a:pPr algn="l" fontAlgn="b"/>
                      <a:r>
                        <a:rPr lang="en-US" sz="1400" b="0" i="0" u="none" strike="noStrike">
                          <a:solidFill>
                            <a:srgbClr val="000000"/>
                          </a:solidFill>
                          <a:effectLst/>
                          <a:latin typeface="Calibri" panose="020F0502020204030204" pitchFamily="34" charset="0"/>
                        </a:rPr>
                        <a:t>Gauteng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4 877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6 000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49763"/>
                  </a:ext>
                </a:extLst>
              </a:tr>
              <a:tr h="210503">
                <a:tc>
                  <a:txBody>
                    <a:bodyPr/>
                    <a:lstStyle/>
                    <a:p>
                      <a:pPr algn="l" fontAlgn="b"/>
                      <a:r>
                        <a:rPr lang="en-US" sz="1400" b="0" i="0" u="none" strike="noStrike">
                          <a:solidFill>
                            <a:srgbClr val="000000"/>
                          </a:solidFill>
                          <a:effectLst/>
                          <a:latin typeface="Calibri" panose="020F0502020204030204" pitchFamily="34" charset="0"/>
                        </a:rPr>
                        <a:t>KwaZulu Natal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647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783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1 736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617027"/>
                  </a:ext>
                </a:extLst>
              </a:tr>
              <a:tr h="210503">
                <a:tc>
                  <a:txBody>
                    <a:bodyPr/>
                    <a:lstStyle/>
                    <a:p>
                      <a:pPr algn="l" fontAlgn="b"/>
                      <a:r>
                        <a:rPr lang="en-US" sz="1400" b="0" i="0" u="none" strike="noStrike">
                          <a:solidFill>
                            <a:srgbClr val="000000"/>
                          </a:solidFill>
                          <a:effectLst/>
                          <a:latin typeface="Calibri" panose="020F0502020204030204" pitchFamily="34" charset="0"/>
                        </a:rPr>
                        <a:t>Limpopo</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788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1 282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944903"/>
                  </a:ext>
                </a:extLst>
              </a:tr>
              <a:tr h="210503">
                <a:tc>
                  <a:txBody>
                    <a:bodyPr/>
                    <a:lstStyle/>
                    <a:p>
                      <a:pPr algn="l" fontAlgn="b"/>
                      <a:r>
                        <a:rPr lang="en-US" sz="1400" b="0" i="0" u="none" strike="noStrike">
                          <a:solidFill>
                            <a:srgbClr val="000000"/>
                          </a:solidFill>
                          <a:effectLst/>
                          <a:latin typeface="Calibri" panose="020F0502020204030204" pitchFamily="34" charset="0"/>
                        </a:rPr>
                        <a:t>Mpumalanga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783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375802"/>
                  </a:ext>
                </a:extLst>
              </a:tr>
              <a:tr h="210503">
                <a:tc>
                  <a:txBody>
                    <a:bodyPr/>
                    <a:lstStyle/>
                    <a:p>
                      <a:pPr algn="l" fontAlgn="ctr"/>
                      <a:r>
                        <a:rPr lang="en-US" sz="1400" b="0" i="0" u="none" strike="noStrike">
                          <a:solidFill>
                            <a:srgbClr val="000000"/>
                          </a:solidFill>
                          <a:effectLst/>
                          <a:latin typeface="Calibri" panose="020F0502020204030204" pitchFamily="34" charset="0"/>
                        </a:rPr>
                        <a:t>North West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1 208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1 471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718520"/>
                  </a:ext>
                </a:extLst>
              </a:tr>
              <a:tr h="210503">
                <a:tc>
                  <a:txBody>
                    <a:bodyPr/>
                    <a:lstStyle/>
                    <a:p>
                      <a:pPr algn="l" fontAlgn="b"/>
                      <a:r>
                        <a:rPr lang="en-US" sz="1400" b="0" i="0" u="none" strike="noStrike">
                          <a:solidFill>
                            <a:srgbClr val="000000"/>
                          </a:solidFill>
                          <a:effectLst/>
                          <a:latin typeface="Calibri" panose="020F0502020204030204" pitchFamily="34" charset="0"/>
                        </a:rPr>
                        <a:t>Northern Cape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650224"/>
                  </a:ext>
                </a:extLst>
              </a:tr>
              <a:tr h="210503">
                <a:tc>
                  <a:txBody>
                    <a:bodyPr/>
                    <a:lstStyle/>
                    <a:p>
                      <a:pPr algn="l" fontAlgn="b"/>
                      <a:r>
                        <a:rPr lang="en-US" sz="1400" b="0" i="0" u="none" strike="noStrike">
                          <a:solidFill>
                            <a:srgbClr val="000000"/>
                          </a:solidFill>
                          <a:effectLst/>
                          <a:latin typeface="Calibri" panose="020F0502020204030204" pitchFamily="34" charset="0"/>
                        </a:rPr>
                        <a:t>Western Cape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1 181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909373"/>
                  </a:ext>
                </a:extLst>
              </a:tr>
              <a:tr h="210503">
                <a:tc>
                  <a:txBody>
                    <a:bodyPr/>
                    <a:lstStyle/>
                    <a:p>
                      <a:pPr algn="l" fontAlgn="b"/>
                      <a:r>
                        <a:rPr lang="en-US" sz="1400" b="1" i="0" u="none" strike="noStrike">
                          <a:solidFill>
                            <a:srgbClr val="000000"/>
                          </a:solidFill>
                          <a:effectLst/>
                          <a:latin typeface="Calibri" panose="020F0502020204030204" pitchFamily="34" charset="0"/>
                        </a:rPr>
                        <a:t>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569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3 962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9 656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711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14 898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64596111"/>
                  </a:ext>
                </a:extLst>
              </a:tr>
              <a:tr h="210503">
                <a:tc>
                  <a:txBody>
                    <a:bodyPr/>
                    <a:lstStyle/>
                    <a:p>
                      <a:pPr algn="l" fontAlgn="b"/>
                      <a:r>
                        <a:rPr lang="en-US" sz="1400" b="1" i="0" u="none" strike="noStrike">
                          <a:solidFill>
                            <a:srgbClr val="000000"/>
                          </a:solidFill>
                          <a:effectLst/>
                          <a:latin typeface="Calibri" panose="020F0502020204030204" pitchFamily="34" charset="0"/>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27%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2319306"/>
                  </a:ext>
                </a:extLst>
              </a:tr>
            </a:tbl>
          </a:graphicData>
        </a:graphic>
      </p:graphicFrame>
    </p:spTree>
    <p:extLst>
      <p:ext uri="{BB962C8B-B14F-4D97-AF65-F5344CB8AC3E}">
        <p14:creationId xmlns:p14="http://schemas.microsoft.com/office/powerpoint/2010/main" val="335192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Total Applications Age and Gender as at 24 January 2023</a:t>
            </a:r>
          </a:p>
        </p:txBody>
      </p:sp>
      <p:graphicFrame>
        <p:nvGraphicFramePr>
          <p:cNvPr id="3" name="Table 2"/>
          <p:cNvGraphicFramePr>
            <a:graphicFrameLocks noGrp="1"/>
          </p:cNvGraphicFramePr>
          <p:nvPr>
            <p:extLst/>
          </p:nvPr>
        </p:nvGraphicFramePr>
        <p:xfrm>
          <a:off x="890588" y="1762125"/>
          <a:ext cx="6963628" cy="3033719"/>
        </p:xfrm>
        <a:graphic>
          <a:graphicData uri="http://schemas.openxmlformats.org/drawingml/2006/table">
            <a:tbl>
              <a:tblPr/>
              <a:tblGrid>
                <a:gridCol w="1490747">
                  <a:extLst>
                    <a:ext uri="{9D8B030D-6E8A-4147-A177-3AD203B41FA5}">
                      <a16:colId xmlns:a16="http://schemas.microsoft.com/office/drawing/2014/main" val="2907540466"/>
                    </a:ext>
                  </a:extLst>
                </a:gridCol>
                <a:gridCol w="1245692">
                  <a:extLst>
                    <a:ext uri="{9D8B030D-6E8A-4147-A177-3AD203B41FA5}">
                      <a16:colId xmlns:a16="http://schemas.microsoft.com/office/drawing/2014/main" val="2904884080"/>
                    </a:ext>
                  </a:extLst>
                </a:gridCol>
                <a:gridCol w="1327378">
                  <a:extLst>
                    <a:ext uri="{9D8B030D-6E8A-4147-A177-3AD203B41FA5}">
                      <a16:colId xmlns:a16="http://schemas.microsoft.com/office/drawing/2014/main" val="1613985869"/>
                    </a:ext>
                  </a:extLst>
                </a:gridCol>
                <a:gridCol w="1858329">
                  <a:extLst>
                    <a:ext uri="{9D8B030D-6E8A-4147-A177-3AD203B41FA5}">
                      <a16:colId xmlns:a16="http://schemas.microsoft.com/office/drawing/2014/main" val="4292768485"/>
                    </a:ext>
                  </a:extLst>
                </a:gridCol>
                <a:gridCol w="1041482">
                  <a:extLst>
                    <a:ext uri="{9D8B030D-6E8A-4147-A177-3AD203B41FA5}">
                      <a16:colId xmlns:a16="http://schemas.microsoft.com/office/drawing/2014/main" val="3069829765"/>
                    </a:ext>
                  </a:extLst>
                </a:gridCol>
              </a:tblGrid>
              <a:tr h="233363">
                <a:tc>
                  <a:txBody>
                    <a:bodyPr/>
                    <a:lstStyle/>
                    <a:p>
                      <a:pPr algn="l" fontAlgn="b"/>
                      <a:r>
                        <a:rPr lang="en-US" sz="1500" b="1" i="0" u="none" strike="noStrike">
                          <a:solidFill>
                            <a:srgbClr val="000000"/>
                          </a:solidFill>
                          <a:effectLst/>
                          <a:latin typeface="Calibri" panose="020F0502020204030204" pitchFamily="34" charset="0"/>
                        </a:rPr>
                        <a:t>Age group</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500" b="1" i="0" u="none" strike="noStrike" dirty="0">
                          <a:solidFill>
                            <a:srgbClr val="000000"/>
                          </a:solidFill>
                          <a:effectLst/>
                          <a:latin typeface="Calibri" panose="020F0502020204030204" pitchFamily="34" charset="0"/>
                        </a:rPr>
                        <a:t>Female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500" b="1" i="0" u="none" strike="noStrike" dirty="0">
                          <a:solidFill>
                            <a:srgbClr val="000000"/>
                          </a:solidFill>
                          <a:effectLst/>
                          <a:latin typeface="Calibri" panose="020F0502020204030204" pitchFamily="34" charset="0"/>
                        </a:rPr>
                        <a:t>Male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500" b="1" i="0" u="none" strike="noStrike" dirty="0">
                          <a:solidFill>
                            <a:srgbClr val="000000"/>
                          </a:solidFill>
                          <a:effectLst/>
                          <a:latin typeface="Calibri" panose="020F0502020204030204" pitchFamily="34" charset="0"/>
                        </a:rPr>
                        <a:t> 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500" b="1" i="0" u="none" strike="noStrike" dirty="0">
                          <a:solidFill>
                            <a:srgbClr val="000000"/>
                          </a:solidFill>
                          <a:effectLst/>
                          <a:latin typeface="Calibri" panose="020F0502020204030204" pitchFamily="34" charset="0"/>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03960628"/>
                  </a:ext>
                </a:extLst>
              </a:tr>
              <a:tr h="233363">
                <a:tc>
                  <a:txBody>
                    <a:bodyPr/>
                    <a:lstStyle/>
                    <a:p>
                      <a:pPr algn="l" fontAlgn="b"/>
                      <a:r>
                        <a:rPr lang="en-US" sz="1500" b="0" i="0" u="none" strike="noStrike">
                          <a:solidFill>
                            <a:srgbClr val="000000"/>
                          </a:solidFill>
                          <a:effectLst/>
                          <a:latin typeface="Calibri" panose="020F0502020204030204" pitchFamily="34" charset="0"/>
                        </a:rPr>
                        <a:t>Under 20yrs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519 318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512 049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1 031 367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1" i="0" u="none" strike="noStrike" dirty="0">
                          <a:solidFill>
                            <a:srgbClr val="000000"/>
                          </a:solidFill>
                          <a:effectLst/>
                          <a:latin typeface="Calibri" panose="020F0502020204030204" pitchFamily="34" charset="0"/>
                        </a:rPr>
                        <a:t>7.7%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38968529"/>
                  </a:ext>
                </a:extLst>
              </a:tr>
              <a:tr h="233363">
                <a:tc>
                  <a:txBody>
                    <a:bodyPr/>
                    <a:lstStyle/>
                    <a:p>
                      <a:pPr algn="l" fontAlgn="b"/>
                      <a:r>
                        <a:rPr lang="en-US" sz="1500" b="0" i="0" u="none" strike="noStrike">
                          <a:solidFill>
                            <a:srgbClr val="000000"/>
                          </a:solidFill>
                          <a:effectLst/>
                          <a:latin typeface="Calibri" panose="020F0502020204030204" pitchFamily="34" charset="0"/>
                        </a:rPr>
                        <a:t>20-24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1 329 059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1 277 900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2 606 959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1" i="0" u="none" strike="noStrike">
                          <a:solidFill>
                            <a:srgbClr val="000000"/>
                          </a:solidFill>
                          <a:effectLst/>
                          <a:latin typeface="Calibri" panose="020F0502020204030204" pitchFamily="34" charset="0"/>
                        </a:rPr>
                        <a:t>19.3%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7928487"/>
                  </a:ext>
                </a:extLst>
              </a:tr>
              <a:tr h="233363">
                <a:tc>
                  <a:txBody>
                    <a:bodyPr/>
                    <a:lstStyle/>
                    <a:p>
                      <a:pPr algn="l" fontAlgn="b"/>
                      <a:r>
                        <a:rPr lang="en-US" sz="1500" b="0" i="0" u="none" strike="noStrike">
                          <a:solidFill>
                            <a:srgbClr val="000000"/>
                          </a:solidFill>
                          <a:effectLst/>
                          <a:latin typeface="Calibri" panose="020F0502020204030204" pitchFamily="34" charset="0"/>
                        </a:rPr>
                        <a:t>25-29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1 227 405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1 034 546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2 261 951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1" i="0" u="none" strike="noStrike">
                          <a:solidFill>
                            <a:srgbClr val="000000"/>
                          </a:solidFill>
                          <a:effectLst/>
                          <a:latin typeface="Calibri" panose="020F0502020204030204" pitchFamily="34" charset="0"/>
                        </a:rPr>
                        <a:t>16.8%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23869787"/>
                  </a:ext>
                </a:extLst>
              </a:tr>
              <a:tr h="233363">
                <a:tc>
                  <a:txBody>
                    <a:bodyPr/>
                    <a:lstStyle/>
                    <a:p>
                      <a:pPr algn="l" fontAlgn="b"/>
                      <a:r>
                        <a:rPr lang="en-US" sz="1500" b="0" i="0" u="none" strike="noStrike">
                          <a:solidFill>
                            <a:srgbClr val="000000"/>
                          </a:solidFill>
                          <a:effectLst/>
                          <a:latin typeface="Calibri" panose="020F0502020204030204" pitchFamily="34" charset="0"/>
                        </a:rPr>
                        <a:t>30-35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1 280 837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1 012 187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0" i="0" u="none" strike="noStrike" dirty="0">
                          <a:solidFill>
                            <a:srgbClr val="000000"/>
                          </a:solidFill>
                          <a:effectLst/>
                          <a:latin typeface="Calibri" panose="020F0502020204030204" pitchFamily="34" charset="0"/>
                        </a:rPr>
                        <a:t>2 293 024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500" b="1" i="0" u="none" strike="noStrike" dirty="0">
                          <a:solidFill>
                            <a:srgbClr val="000000"/>
                          </a:solidFill>
                          <a:effectLst/>
                          <a:latin typeface="Calibri" panose="020F0502020204030204" pitchFamily="34" charset="0"/>
                        </a:rPr>
                        <a:t>17.0%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51710160"/>
                  </a:ext>
                </a:extLst>
              </a:tr>
              <a:tr h="233363">
                <a:tc>
                  <a:txBody>
                    <a:bodyPr/>
                    <a:lstStyle/>
                    <a:p>
                      <a:pPr algn="l" fontAlgn="b"/>
                      <a:r>
                        <a:rPr lang="en-US" sz="1500" b="0" i="0" u="none" strike="noStrike">
                          <a:solidFill>
                            <a:srgbClr val="000000"/>
                          </a:solidFill>
                          <a:effectLst/>
                          <a:latin typeface="Calibri" panose="020F0502020204030204" pitchFamily="34" charset="0"/>
                        </a:rPr>
                        <a:t>36-39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732 734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558 970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1 291 704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9.6%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33220371"/>
                  </a:ext>
                </a:extLst>
              </a:tr>
              <a:tr h="233363">
                <a:tc>
                  <a:txBody>
                    <a:bodyPr/>
                    <a:lstStyle/>
                    <a:p>
                      <a:pPr algn="l" fontAlgn="b"/>
                      <a:r>
                        <a:rPr lang="en-US" sz="1500" b="0" i="0" u="none" strike="noStrike">
                          <a:solidFill>
                            <a:srgbClr val="000000"/>
                          </a:solidFill>
                          <a:effectLst/>
                          <a:latin typeface="Calibri" panose="020F0502020204030204" pitchFamily="34" charset="0"/>
                        </a:rPr>
                        <a:t>40-44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722 910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535 024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1 257 934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88198872"/>
                  </a:ext>
                </a:extLst>
              </a:tr>
              <a:tr h="233363">
                <a:tc>
                  <a:txBody>
                    <a:bodyPr/>
                    <a:lstStyle/>
                    <a:p>
                      <a:pPr algn="l" fontAlgn="b"/>
                      <a:r>
                        <a:rPr lang="en-US" sz="1500" b="0" i="0" u="none" strike="noStrike">
                          <a:solidFill>
                            <a:srgbClr val="000000"/>
                          </a:solidFill>
                          <a:effectLst/>
                          <a:latin typeface="Calibri" panose="020F0502020204030204" pitchFamily="34" charset="0"/>
                        </a:rPr>
                        <a:t>45-49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606 107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417 780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1 023 887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32099552"/>
                  </a:ext>
                </a:extLst>
              </a:tr>
              <a:tr h="233363">
                <a:tc>
                  <a:txBody>
                    <a:bodyPr/>
                    <a:lstStyle/>
                    <a:p>
                      <a:pPr algn="l" fontAlgn="b"/>
                      <a:r>
                        <a:rPr lang="en-US" sz="1500" b="0" i="0" u="none" strike="noStrike">
                          <a:solidFill>
                            <a:srgbClr val="000000"/>
                          </a:solidFill>
                          <a:effectLst/>
                          <a:latin typeface="Calibri" panose="020F0502020204030204" pitchFamily="34" charset="0"/>
                        </a:rPr>
                        <a:t>50-54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545 556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337 514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883 070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59602888"/>
                  </a:ext>
                </a:extLst>
              </a:tr>
              <a:tr h="233363">
                <a:tc>
                  <a:txBody>
                    <a:bodyPr/>
                    <a:lstStyle/>
                    <a:p>
                      <a:pPr algn="l" fontAlgn="b"/>
                      <a:r>
                        <a:rPr lang="en-US" sz="1500" b="0" i="0" u="none" strike="noStrike">
                          <a:solidFill>
                            <a:srgbClr val="000000"/>
                          </a:solidFill>
                          <a:effectLst/>
                          <a:latin typeface="Calibri" panose="020F0502020204030204" pitchFamily="34" charset="0"/>
                        </a:rPr>
                        <a:t>55-59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474 676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273 292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747 968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5.6%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95622252"/>
                  </a:ext>
                </a:extLst>
              </a:tr>
              <a:tr h="233363">
                <a:tc>
                  <a:txBody>
                    <a:bodyPr/>
                    <a:lstStyle/>
                    <a:p>
                      <a:pPr algn="l" fontAlgn="b"/>
                      <a:r>
                        <a:rPr lang="en-US" sz="1500" b="0" i="0" u="none" strike="noStrike">
                          <a:solidFill>
                            <a:srgbClr val="000000"/>
                          </a:solidFill>
                          <a:effectLst/>
                          <a:latin typeface="Calibri" panose="020F0502020204030204" pitchFamily="34" charset="0"/>
                        </a:rPr>
                        <a:t>60 and above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48 309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27 960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76 269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0.6%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55092178"/>
                  </a:ext>
                </a:extLst>
              </a:tr>
              <a:tr h="233363">
                <a:tc>
                  <a:txBody>
                    <a:bodyPr/>
                    <a:lstStyle/>
                    <a:p>
                      <a:pPr algn="l" fontAlgn="b"/>
                      <a:r>
                        <a:rPr lang="en-US" sz="1500" b="0" i="0" u="none" strike="noStrike">
                          <a:solidFill>
                            <a:srgbClr val="000000"/>
                          </a:solidFill>
                          <a:effectLst/>
                          <a:latin typeface="Calibri" panose="020F0502020204030204" pitchFamily="34" charset="0"/>
                        </a:rPr>
                        <a:t>Unknown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384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387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42504655"/>
                  </a:ext>
                </a:extLst>
              </a:tr>
              <a:tr h="233363">
                <a:tc>
                  <a:txBody>
                    <a:bodyPr/>
                    <a:lstStyle/>
                    <a:p>
                      <a:pPr algn="l" fontAlgn="b"/>
                      <a:r>
                        <a:rPr lang="en-US" sz="1500" b="1" i="0" u="none" strike="noStrike">
                          <a:solidFill>
                            <a:srgbClr val="000000"/>
                          </a:solidFill>
                          <a:effectLst/>
                          <a:latin typeface="Calibri" panose="020F0502020204030204" pitchFamily="34" charset="0"/>
                        </a:rPr>
                        <a:t>Grand 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500" b="1" i="0" u="none" strike="noStrike" dirty="0">
                          <a:solidFill>
                            <a:srgbClr val="000000"/>
                          </a:solidFill>
                          <a:effectLst/>
                          <a:latin typeface="Calibri" panose="020F0502020204030204" pitchFamily="34" charset="0"/>
                        </a:rPr>
                        <a:t>7 487 295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500" b="1" i="0" u="none" strike="noStrike" dirty="0">
                          <a:solidFill>
                            <a:srgbClr val="000000"/>
                          </a:solidFill>
                          <a:effectLst/>
                          <a:latin typeface="Calibri" panose="020F0502020204030204" pitchFamily="34" charset="0"/>
                        </a:rPr>
                        <a:t>5 987 225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500" b="1" i="0" u="none" strike="noStrike" dirty="0">
                          <a:solidFill>
                            <a:srgbClr val="000000"/>
                          </a:solidFill>
                          <a:effectLst/>
                          <a:latin typeface="Calibri" panose="020F0502020204030204" pitchFamily="34" charset="0"/>
                        </a:rPr>
                        <a:t>13 474 520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500" b="1" i="0" u="none" strike="noStrike" dirty="0">
                          <a:solidFill>
                            <a:srgbClr val="000000"/>
                          </a:solidFill>
                          <a:effectLst/>
                          <a:latin typeface="Calibri" panose="020F0502020204030204" pitchFamily="34" charset="0"/>
                        </a:rPr>
                        <a:t>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90169346"/>
                  </a:ext>
                </a:extLst>
              </a:tr>
            </a:tbl>
          </a:graphicData>
        </a:graphic>
      </p:graphicFrame>
    </p:spTree>
    <p:extLst>
      <p:ext uri="{BB962C8B-B14F-4D97-AF65-F5344CB8AC3E}">
        <p14:creationId xmlns:p14="http://schemas.microsoft.com/office/powerpoint/2010/main" val="4224762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Level of education of applicants as at 24 January 2023</a:t>
            </a:r>
          </a:p>
        </p:txBody>
      </p:sp>
      <p:graphicFrame>
        <p:nvGraphicFramePr>
          <p:cNvPr id="3" name="Table 2"/>
          <p:cNvGraphicFramePr>
            <a:graphicFrameLocks noGrp="1"/>
          </p:cNvGraphicFramePr>
          <p:nvPr>
            <p:extLst/>
          </p:nvPr>
        </p:nvGraphicFramePr>
        <p:xfrm>
          <a:off x="802154" y="1865850"/>
          <a:ext cx="7333601" cy="3034007"/>
        </p:xfrm>
        <a:graphic>
          <a:graphicData uri="http://schemas.openxmlformats.org/drawingml/2006/table">
            <a:tbl>
              <a:tblPr/>
              <a:tblGrid>
                <a:gridCol w="1768473">
                  <a:extLst>
                    <a:ext uri="{9D8B030D-6E8A-4147-A177-3AD203B41FA5}">
                      <a16:colId xmlns:a16="http://schemas.microsoft.com/office/drawing/2014/main" val="29310000"/>
                    </a:ext>
                  </a:extLst>
                </a:gridCol>
                <a:gridCol w="989356">
                  <a:extLst>
                    <a:ext uri="{9D8B030D-6E8A-4147-A177-3AD203B41FA5}">
                      <a16:colId xmlns:a16="http://schemas.microsoft.com/office/drawing/2014/main" val="204938123"/>
                    </a:ext>
                  </a:extLst>
                </a:gridCol>
                <a:gridCol w="989356">
                  <a:extLst>
                    <a:ext uri="{9D8B030D-6E8A-4147-A177-3AD203B41FA5}">
                      <a16:colId xmlns:a16="http://schemas.microsoft.com/office/drawing/2014/main" val="2829744255"/>
                    </a:ext>
                  </a:extLst>
                </a:gridCol>
                <a:gridCol w="908186">
                  <a:extLst>
                    <a:ext uri="{9D8B030D-6E8A-4147-A177-3AD203B41FA5}">
                      <a16:colId xmlns:a16="http://schemas.microsoft.com/office/drawing/2014/main" val="2516942746"/>
                    </a:ext>
                  </a:extLst>
                </a:gridCol>
                <a:gridCol w="981777">
                  <a:extLst>
                    <a:ext uri="{9D8B030D-6E8A-4147-A177-3AD203B41FA5}">
                      <a16:colId xmlns:a16="http://schemas.microsoft.com/office/drawing/2014/main" val="973362070"/>
                    </a:ext>
                  </a:extLst>
                </a:gridCol>
                <a:gridCol w="818399">
                  <a:extLst>
                    <a:ext uri="{9D8B030D-6E8A-4147-A177-3AD203B41FA5}">
                      <a16:colId xmlns:a16="http://schemas.microsoft.com/office/drawing/2014/main" val="2211752376"/>
                    </a:ext>
                  </a:extLst>
                </a:gridCol>
                <a:gridCol w="878054">
                  <a:extLst>
                    <a:ext uri="{9D8B030D-6E8A-4147-A177-3AD203B41FA5}">
                      <a16:colId xmlns:a16="http://schemas.microsoft.com/office/drawing/2014/main" val="3628746723"/>
                    </a:ext>
                  </a:extLst>
                </a:gridCol>
              </a:tblGrid>
              <a:tr h="462295">
                <a:tc>
                  <a:txBody>
                    <a:bodyPr/>
                    <a:lstStyle/>
                    <a:p>
                      <a:pPr algn="l" fontAlgn="b"/>
                      <a:r>
                        <a:rPr lang="en-US" sz="1400" b="1" i="0" u="none" strike="noStrike">
                          <a:solidFill>
                            <a:srgbClr val="000000"/>
                          </a:solidFill>
                          <a:effectLst/>
                          <a:latin typeface="Calibri" panose="020F0502020204030204" pitchFamily="34" charset="0"/>
                        </a:rPr>
                        <a:t>Province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No schooling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Primary school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Grade 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Grade 12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Tertiary</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265911963"/>
                  </a:ext>
                </a:extLst>
              </a:tr>
              <a:tr h="233792">
                <a:tc>
                  <a:txBody>
                    <a:bodyPr/>
                    <a:lstStyle/>
                    <a:p>
                      <a:pPr algn="l" fontAlgn="b"/>
                      <a:r>
                        <a:rPr lang="en-US" sz="1400" b="0" i="0" u="none" strike="noStrike">
                          <a:solidFill>
                            <a:srgbClr val="000000"/>
                          </a:solidFill>
                          <a:effectLst/>
                          <a:latin typeface="Calibri" panose="020F0502020204030204" pitchFamily="34" charset="0"/>
                        </a:rPr>
                        <a:t>Eastern Cape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150 682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257 613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764 973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516 467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73 198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1 762 933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162287"/>
                  </a:ext>
                </a:extLst>
              </a:tr>
              <a:tr h="233792">
                <a:tc>
                  <a:txBody>
                    <a:bodyPr/>
                    <a:lstStyle/>
                    <a:p>
                      <a:pPr algn="l" fontAlgn="b"/>
                      <a:r>
                        <a:rPr lang="en-US" sz="1400" b="0" i="0" u="none" strike="noStrike">
                          <a:solidFill>
                            <a:srgbClr val="000000"/>
                          </a:solidFill>
                          <a:effectLst/>
                          <a:latin typeface="Calibri" panose="020F0502020204030204" pitchFamily="34" charset="0"/>
                        </a:rPr>
                        <a:t>Free State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41 936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67 320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311 355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298 823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39 297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758 731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053459"/>
                  </a:ext>
                </a:extLst>
              </a:tr>
              <a:tr h="233792">
                <a:tc>
                  <a:txBody>
                    <a:bodyPr/>
                    <a:lstStyle/>
                    <a:p>
                      <a:pPr algn="l" fontAlgn="b"/>
                      <a:r>
                        <a:rPr lang="en-US" sz="1400" b="0" i="0" u="none" strike="noStrike">
                          <a:solidFill>
                            <a:srgbClr val="000000"/>
                          </a:solidFill>
                          <a:effectLst/>
                          <a:latin typeface="Calibri" panose="020F0502020204030204" pitchFamily="34" charset="0"/>
                        </a:rPr>
                        <a:t>Gauteng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116 889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118 979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994 402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1 226 933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192 567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2 649 770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033444"/>
                  </a:ext>
                </a:extLst>
              </a:tr>
              <a:tr h="233792">
                <a:tc>
                  <a:txBody>
                    <a:bodyPr/>
                    <a:lstStyle/>
                    <a:p>
                      <a:pPr algn="l" fontAlgn="b"/>
                      <a:r>
                        <a:rPr lang="en-US" sz="1400" b="0" i="0" u="none" strike="noStrike">
                          <a:solidFill>
                            <a:srgbClr val="000000"/>
                          </a:solidFill>
                          <a:effectLst/>
                          <a:latin typeface="Calibri" panose="020F0502020204030204" pitchFamily="34" charset="0"/>
                        </a:rPr>
                        <a:t>KwaZulu Natal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227 430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217 164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1 090 421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1 396 639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150 717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3 082 371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815922"/>
                  </a:ext>
                </a:extLst>
              </a:tr>
              <a:tr h="233792">
                <a:tc>
                  <a:txBody>
                    <a:bodyPr/>
                    <a:lstStyle/>
                    <a:p>
                      <a:pPr algn="l" fontAlgn="b"/>
                      <a:r>
                        <a:rPr lang="en-US" sz="1400" b="0" i="0" u="none" strike="noStrike">
                          <a:solidFill>
                            <a:srgbClr val="000000"/>
                          </a:solidFill>
                          <a:effectLst/>
                          <a:latin typeface="Calibri" panose="020F0502020204030204" pitchFamily="34" charset="0"/>
                        </a:rPr>
                        <a:t>Limpopo</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149 908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92 111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740 615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707 404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113 162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1 803 200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403572"/>
                  </a:ext>
                </a:extLst>
              </a:tr>
              <a:tr h="233792">
                <a:tc>
                  <a:txBody>
                    <a:bodyPr/>
                    <a:lstStyle/>
                    <a:p>
                      <a:pPr algn="l" fontAlgn="b"/>
                      <a:r>
                        <a:rPr lang="en-US" sz="1400" b="0" i="0" u="none" strike="noStrike">
                          <a:solidFill>
                            <a:srgbClr val="000000"/>
                          </a:solidFill>
                          <a:effectLst/>
                          <a:latin typeface="Calibri" panose="020F0502020204030204" pitchFamily="34" charset="0"/>
                        </a:rPr>
                        <a:t>Mpumalanga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92 982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70 459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431 454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546 835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59 396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1 201 126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534197"/>
                  </a:ext>
                </a:extLst>
              </a:tr>
              <a:tr h="233792">
                <a:tc>
                  <a:txBody>
                    <a:bodyPr/>
                    <a:lstStyle/>
                    <a:p>
                      <a:pPr algn="l" fontAlgn="b"/>
                      <a:r>
                        <a:rPr lang="en-US" sz="1400" b="0" i="0" u="none" strike="noStrike">
                          <a:solidFill>
                            <a:srgbClr val="000000"/>
                          </a:solidFill>
                          <a:effectLst/>
                          <a:latin typeface="Calibri" panose="020F0502020204030204" pitchFamily="34" charset="0"/>
                        </a:rPr>
                        <a:t>North West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85 083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98 153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367 752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362 593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40 024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953 605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074748"/>
                  </a:ext>
                </a:extLst>
              </a:tr>
              <a:tr h="233792">
                <a:tc>
                  <a:txBody>
                    <a:bodyPr/>
                    <a:lstStyle/>
                    <a:p>
                      <a:pPr algn="l" fontAlgn="b"/>
                      <a:r>
                        <a:rPr lang="en-US" sz="1400" b="0" i="0" u="none" strike="noStrike">
                          <a:solidFill>
                            <a:srgbClr val="000000"/>
                          </a:solidFill>
                          <a:effectLst/>
                          <a:latin typeface="Calibri" panose="020F0502020204030204" pitchFamily="34" charset="0"/>
                        </a:rPr>
                        <a:t>Northern Cape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19 973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35 327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112 374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95 340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10 433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273 447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756575"/>
                  </a:ext>
                </a:extLst>
              </a:tr>
              <a:tr h="233792">
                <a:tc>
                  <a:txBody>
                    <a:bodyPr/>
                    <a:lstStyle/>
                    <a:p>
                      <a:pPr algn="l" fontAlgn="b"/>
                      <a:r>
                        <a:rPr lang="en-US" sz="1400" b="0" i="0" u="none" strike="noStrike">
                          <a:solidFill>
                            <a:srgbClr val="000000"/>
                          </a:solidFill>
                          <a:effectLst/>
                          <a:latin typeface="Calibri" panose="020F0502020204030204" pitchFamily="34" charset="0"/>
                        </a:rPr>
                        <a:t>Western Cape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36 271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106 592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483 591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325 477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37 406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989 337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278014"/>
                  </a:ext>
                </a:extLst>
              </a:tr>
              <a:tr h="233792">
                <a:tc>
                  <a:txBody>
                    <a:bodyPr/>
                    <a:lstStyle/>
                    <a:p>
                      <a:pPr algn="l" fontAlgn="b"/>
                      <a:r>
                        <a:rPr lang="en-US" sz="1400" b="1" i="0" u="none" strike="noStrike">
                          <a:solidFill>
                            <a:srgbClr val="000000"/>
                          </a:solidFill>
                          <a:effectLst/>
                          <a:latin typeface="Calibri" panose="020F0502020204030204" pitchFamily="34" charset="0"/>
                        </a:rPr>
                        <a:t>Total</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921 154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1 063 718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5 296 937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5 476 511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716 200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13 474 520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74007964"/>
                  </a:ext>
                </a:extLst>
              </a:tr>
              <a:tr h="233792">
                <a:tc>
                  <a:txBody>
                    <a:bodyPr/>
                    <a:lstStyle/>
                    <a:p>
                      <a:pPr algn="l" fontAlgn="b"/>
                      <a:r>
                        <a:rPr lang="en-US" sz="1400" b="1" i="0" u="none" strike="noStrike">
                          <a:solidFill>
                            <a:srgbClr val="000000"/>
                          </a:solidFill>
                          <a:effectLst/>
                          <a:latin typeface="Calibri" panose="020F0502020204030204" pitchFamily="34" charset="0"/>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6.8%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7.9%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39.3%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40.6%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5.3%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94095243"/>
                  </a:ext>
                </a:extLst>
              </a:tr>
            </a:tbl>
          </a:graphicData>
        </a:graphic>
      </p:graphicFrame>
    </p:spTree>
    <p:extLst>
      <p:ext uri="{BB962C8B-B14F-4D97-AF65-F5344CB8AC3E}">
        <p14:creationId xmlns:p14="http://schemas.microsoft.com/office/powerpoint/2010/main" val="649609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Payments</a:t>
            </a:r>
          </a:p>
        </p:txBody>
      </p:sp>
      <p:sp>
        <p:nvSpPr>
          <p:cNvPr id="6" name="Content Placeholder 5"/>
          <p:cNvSpPr>
            <a:spLocks noGrp="1"/>
          </p:cNvSpPr>
          <p:nvPr>
            <p:ph idx="1"/>
          </p:nvPr>
        </p:nvSpPr>
        <p:spPr>
          <a:xfrm>
            <a:off x="542023" y="1577535"/>
            <a:ext cx="8185685" cy="3657500"/>
          </a:xfrm>
        </p:spPr>
        <p:txBody>
          <a:bodyPr>
            <a:normAutofit/>
          </a:bodyPr>
          <a:lstStyle/>
          <a:p>
            <a:pPr marL="0" indent="0">
              <a:buNone/>
            </a:pPr>
            <a:r>
              <a:rPr lang="en-US" sz="1350" dirty="0"/>
              <a:t>Total approved vs paid as at 24 January 2023</a:t>
            </a:r>
          </a:p>
        </p:txBody>
      </p:sp>
      <p:graphicFrame>
        <p:nvGraphicFramePr>
          <p:cNvPr id="5" name="Table 4"/>
          <p:cNvGraphicFramePr>
            <a:graphicFrameLocks noGrp="1"/>
          </p:cNvGraphicFramePr>
          <p:nvPr>
            <p:extLst/>
          </p:nvPr>
        </p:nvGraphicFramePr>
        <p:xfrm>
          <a:off x="691514" y="1919683"/>
          <a:ext cx="8093946" cy="3095678"/>
        </p:xfrm>
        <a:graphic>
          <a:graphicData uri="http://schemas.openxmlformats.org/drawingml/2006/table">
            <a:tbl>
              <a:tblPr/>
              <a:tblGrid>
                <a:gridCol w="1054353">
                  <a:extLst>
                    <a:ext uri="{9D8B030D-6E8A-4147-A177-3AD203B41FA5}">
                      <a16:colId xmlns:a16="http://schemas.microsoft.com/office/drawing/2014/main" val="2007988941"/>
                    </a:ext>
                  </a:extLst>
                </a:gridCol>
                <a:gridCol w="710449">
                  <a:extLst>
                    <a:ext uri="{9D8B030D-6E8A-4147-A177-3AD203B41FA5}">
                      <a16:colId xmlns:a16="http://schemas.microsoft.com/office/drawing/2014/main" val="950820859"/>
                    </a:ext>
                  </a:extLst>
                </a:gridCol>
                <a:gridCol w="637144">
                  <a:extLst>
                    <a:ext uri="{9D8B030D-6E8A-4147-A177-3AD203B41FA5}">
                      <a16:colId xmlns:a16="http://schemas.microsoft.com/office/drawing/2014/main" val="2757254084"/>
                    </a:ext>
                  </a:extLst>
                </a:gridCol>
                <a:gridCol w="511196">
                  <a:extLst>
                    <a:ext uri="{9D8B030D-6E8A-4147-A177-3AD203B41FA5}">
                      <a16:colId xmlns:a16="http://schemas.microsoft.com/office/drawing/2014/main" val="3550371386"/>
                    </a:ext>
                  </a:extLst>
                </a:gridCol>
                <a:gridCol w="674187">
                  <a:extLst>
                    <a:ext uri="{9D8B030D-6E8A-4147-A177-3AD203B41FA5}">
                      <a16:colId xmlns:a16="http://schemas.microsoft.com/office/drawing/2014/main" val="4001620789"/>
                    </a:ext>
                  </a:extLst>
                </a:gridCol>
                <a:gridCol w="614917">
                  <a:extLst>
                    <a:ext uri="{9D8B030D-6E8A-4147-A177-3AD203B41FA5}">
                      <a16:colId xmlns:a16="http://schemas.microsoft.com/office/drawing/2014/main" val="2843400177"/>
                    </a:ext>
                  </a:extLst>
                </a:gridCol>
                <a:gridCol w="530453">
                  <a:extLst>
                    <a:ext uri="{9D8B030D-6E8A-4147-A177-3AD203B41FA5}">
                      <a16:colId xmlns:a16="http://schemas.microsoft.com/office/drawing/2014/main" val="2023206332"/>
                    </a:ext>
                  </a:extLst>
                </a:gridCol>
                <a:gridCol w="610479">
                  <a:extLst>
                    <a:ext uri="{9D8B030D-6E8A-4147-A177-3AD203B41FA5}">
                      <a16:colId xmlns:a16="http://schemas.microsoft.com/office/drawing/2014/main" val="2253822950"/>
                    </a:ext>
                  </a:extLst>
                </a:gridCol>
                <a:gridCol w="610352">
                  <a:extLst>
                    <a:ext uri="{9D8B030D-6E8A-4147-A177-3AD203B41FA5}">
                      <a16:colId xmlns:a16="http://schemas.microsoft.com/office/drawing/2014/main" val="3622332429"/>
                    </a:ext>
                  </a:extLst>
                </a:gridCol>
                <a:gridCol w="475648">
                  <a:extLst>
                    <a:ext uri="{9D8B030D-6E8A-4147-A177-3AD203B41FA5}">
                      <a16:colId xmlns:a16="http://schemas.microsoft.com/office/drawing/2014/main" val="91444088"/>
                    </a:ext>
                  </a:extLst>
                </a:gridCol>
                <a:gridCol w="596363">
                  <a:extLst>
                    <a:ext uri="{9D8B030D-6E8A-4147-A177-3AD203B41FA5}">
                      <a16:colId xmlns:a16="http://schemas.microsoft.com/office/drawing/2014/main" val="200811752"/>
                    </a:ext>
                  </a:extLst>
                </a:gridCol>
                <a:gridCol w="608612">
                  <a:extLst>
                    <a:ext uri="{9D8B030D-6E8A-4147-A177-3AD203B41FA5}">
                      <a16:colId xmlns:a16="http://schemas.microsoft.com/office/drawing/2014/main" val="2033085232"/>
                    </a:ext>
                  </a:extLst>
                </a:gridCol>
                <a:gridCol w="459793">
                  <a:extLst>
                    <a:ext uri="{9D8B030D-6E8A-4147-A177-3AD203B41FA5}">
                      <a16:colId xmlns:a16="http://schemas.microsoft.com/office/drawing/2014/main" val="275265806"/>
                    </a:ext>
                  </a:extLst>
                </a:gridCol>
              </a:tblGrid>
              <a:tr h="403218">
                <a:tc>
                  <a:txBody>
                    <a:bodyPr/>
                    <a:lstStyle/>
                    <a:p>
                      <a:pPr algn="l" fontAlgn="b"/>
                      <a:r>
                        <a:rPr lang="en-US" sz="1100" b="1" i="0" u="none" strike="noStrike">
                          <a:solidFill>
                            <a:srgbClr val="000000"/>
                          </a:solidFill>
                          <a:effectLst/>
                          <a:latin typeface="Calibri" panose="020F0502020204030204" pitchFamily="34" charset="0"/>
                        </a:rPr>
                        <a:t>Province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Approved 202204</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Paid 202204</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Paid Apr</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Approved 202205</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Paid 202205</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Paid May</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Approved 202206</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Calibri" panose="020F0502020204030204" pitchFamily="34" charset="0"/>
                        </a:rPr>
                        <a:t>Paid 202206</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Paid Jun</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Approved 202207</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Calibri" panose="020F0502020204030204" pitchFamily="34" charset="0"/>
                        </a:rPr>
                        <a:t>Paid 202207</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Paid Jul</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16954982"/>
                  </a:ext>
                </a:extLst>
              </a:tr>
              <a:tr h="269246">
                <a:tc>
                  <a:txBody>
                    <a:bodyPr/>
                    <a:lstStyle/>
                    <a:p>
                      <a:pPr algn="l" fontAlgn="b"/>
                      <a:r>
                        <a:rPr lang="en-US" sz="1100" b="0" i="0" u="none" strike="noStrike">
                          <a:solidFill>
                            <a:srgbClr val="000000"/>
                          </a:solidFill>
                          <a:effectLst/>
                          <a:latin typeface="Calibri" panose="020F0502020204030204" pitchFamily="34" charset="0"/>
                        </a:rPr>
                        <a:t>Eastern Cape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736 137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697 979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94.82%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910 710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861 085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1 115 665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1 048 796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94.01%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975 352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897 053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91.97%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60335159"/>
                  </a:ext>
                </a:extLst>
              </a:tr>
              <a:tr h="269246">
                <a:tc>
                  <a:txBody>
                    <a:bodyPr/>
                    <a:lstStyle/>
                    <a:p>
                      <a:pPr algn="l" fontAlgn="b"/>
                      <a:r>
                        <a:rPr lang="en-US" sz="1100" b="0" i="0" u="none" strike="noStrike">
                          <a:solidFill>
                            <a:srgbClr val="000000"/>
                          </a:solidFill>
                          <a:effectLst/>
                          <a:latin typeface="Calibri" panose="020F0502020204030204" pitchFamily="34" charset="0"/>
                        </a:rPr>
                        <a:t>Free State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344 050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327 390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95.16%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422 817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401 084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94.86%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494 423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466 258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443 126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411 131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92.78%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02034563"/>
                  </a:ext>
                </a:extLst>
              </a:tr>
              <a:tr h="269246">
                <a:tc>
                  <a:txBody>
                    <a:bodyPr/>
                    <a:lstStyle/>
                    <a:p>
                      <a:pPr algn="l" fontAlgn="b"/>
                      <a:r>
                        <a:rPr lang="en-US" sz="1100" b="0" i="0" u="none" strike="noStrike">
                          <a:solidFill>
                            <a:srgbClr val="000000"/>
                          </a:solidFill>
                          <a:effectLst/>
                          <a:latin typeface="Calibri" panose="020F0502020204030204" pitchFamily="34" charset="0"/>
                        </a:rPr>
                        <a:t>Gauteng</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992 085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947 548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95.51%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1 194 911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1 134 078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94.91%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1 543 482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1 456 365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1 285 286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1 189 779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92.57%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58983564"/>
                  </a:ext>
                </a:extLst>
              </a:tr>
              <a:tr h="269246">
                <a:tc>
                  <a:txBody>
                    <a:bodyPr/>
                    <a:lstStyle/>
                    <a:p>
                      <a:pPr algn="l" fontAlgn="b"/>
                      <a:r>
                        <a:rPr lang="en-US" sz="1100" b="0" i="0" u="none" strike="noStrike">
                          <a:solidFill>
                            <a:srgbClr val="000000"/>
                          </a:solidFill>
                          <a:effectLst/>
                          <a:latin typeface="Calibri" panose="020F0502020204030204" pitchFamily="34" charset="0"/>
                        </a:rPr>
                        <a:t>KwaZulu Natal</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1 329 578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1 265 222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95.16%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1 608 552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1 524 657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1 954 100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1 843 089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94.32%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1 717 862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1 587 238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92.40%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80765414"/>
                  </a:ext>
                </a:extLst>
              </a:tr>
              <a:tr h="269246">
                <a:tc>
                  <a:txBody>
                    <a:bodyPr/>
                    <a:lstStyle/>
                    <a:p>
                      <a:pPr algn="l" fontAlgn="b"/>
                      <a:r>
                        <a:rPr lang="en-US" sz="1100" b="0" i="0" u="none" strike="noStrike">
                          <a:solidFill>
                            <a:srgbClr val="000000"/>
                          </a:solidFill>
                          <a:effectLst/>
                          <a:latin typeface="Calibri" panose="020F0502020204030204" pitchFamily="34" charset="0"/>
                        </a:rPr>
                        <a:t>Limpopo</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884 809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854 424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96.57%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850 628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817 205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96.07%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1 144 795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1 099 126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96.01%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868 984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820 092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07137066"/>
                  </a:ext>
                </a:extLst>
              </a:tr>
              <a:tr h="269246">
                <a:tc>
                  <a:txBody>
                    <a:bodyPr/>
                    <a:lstStyle/>
                    <a:p>
                      <a:pPr algn="l" fontAlgn="b"/>
                      <a:r>
                        <a:rPr lang="en-US" sz="1100" b="0" i="0" u="none" strike="noStrike">
                          <a:solidFill>
                            <a:srgbClr val="000000"/>
                          </a:solidFill>
                          <a:effectLst/>
                          <a:latin typeface="Calibri" panose="020F0502020204030204" pitchFamily="34" charset="0"/>
                        </a:rPr>
                        <a:t>Mpumalanga</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544 183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523 143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96.13%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575 402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549 950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95.58%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750 819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716 836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95.47%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596 309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558 397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93.64%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02569649"/>
                  </a:ext>
                </a:extLst>
              </a:tr>
              <a:tr h="269246">
                <a:tc>
                  <a:txBody>
                    <a:bodyPr/>
                    <a:lstStyle/>
                    <a:p>
                      <a:pPr algn="l" fontAlgn="b"/>
                      <a:r>
                        <a:rPr lang="en-US" sz="1100" b="0" i="0" u="none" strike="noStrike">
                          <a:solidFill>
                            <a:srgbClr val="000000"/>
                          </a:solidFill>
                          <a:effectLst/>
                          <a:latin typeface="Calibri" panose="020F0502020204030204" pitchFamily="34" charset="0"/>
                        </a:rPr>
                        <a:t>North West</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394 155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374 355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94.98%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510 397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485 213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95.07%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610 737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574 934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94.14%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538 890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498 490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92.50%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39903312"/>
                  </a:ext>
                </a:extLst>
              </a:tr>
              <a:tr h="269246">
                <a:tc>
                  <a:txBody>
                    <a:bodyPr/>
                    <a:lstStyle/>
                    <a:p>
                      <a:pPr algn="l" fontAlgn="b"/>
                      <a:r>
                        <a:rPr lang="en-US" sz="1100" b="0" i="0" u="none" strike="noStrike">
                          <a:solidFill>
                            <a:srgbClr val="000000"/>
                          </a:solidFill>
                          <a:effectLst/>
                          <a:latin typeface="Calibri" panose="020F0502020204030204" pitchFamily="34" charset="0"/>
                        </a:rPr>
                        <a:t>Northern Cape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86 454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81 358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127 154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119 074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93.65%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158 669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147 558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141 405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128 261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90.70%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17683563"/>
                  </a:ext>
                </a:extLst>
              </a:tr>
              <a:tr h="269246">
                <a:tc>
                  <a:txBody>
                    <a:bodyPr/>
                    <a:lstStyle/>
                    <a:p>
                      <a:pPr algn="l" fontAlgn="b"/>
                      <a:r>
                        <a:rPr lang="en-US" sz="1100" b="0" i="0" u="none" strike="noStrike">
                          <a:solidFill>
                            <a:srgbClr val="000000"/>
                          </a:solidFill>
                          <a:effectLst/>
                          <a:latin typeface="Calibri" panose="020F0502020204030204" pitchFamily="34" charset="0"/>
                        </a:rPr>
                        <a:t>Western Cape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300 764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281 540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93.61%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416 394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387 699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93.11%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533 439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491 410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92.12%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479 749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428 711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89.36%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2227547"/>
                  </a:ext>
                </a:extLst>
              </a:tr>
              <a:tr h="269246">
                <a:tc>
                  <a:txBody>
                    <a:bodyPr/>
                    <a:lstStyle/>
                    <a:p>
                      <a:pPr algn="l" fontAlgn="b"/>
                      <a:r>
                        <a:rPr lang="en-US" sz="1100" b="1" i="0" u="none" strike="noStrike">
                          <a:solidFill>
                            <a:srgbClr val="000000"/>
                          </a:solidFill>
                          <a:effectLst/>
                          <a:latin typeface="Calibri" panose="020F0502020204030204" pitchFamily="34" charset="0"/>
                        </a:rPr>
                        <a:t>Total</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5 612 215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5 352 959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95.38%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6 616 965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6 280 045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94.91%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8 306 129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7 844 372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94.44%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7 046 963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6 519 152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92.51%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06137649"/>
                  </a:ext>
                </a:extLst>
              </a:tr>
            </a:tbl>
          </a:graphicData>
        </a:graphic>
      </p:graphicFrame>
    </p:spTree>
    <p:extLst>
      <p:ext uri="{BB962C8B-B14F-4D97-AF65-F5344CB8AC3E}">
        <p14:creationId xmlns:p14="http://schemas.microsoft.com/office/powerpoint/2010/main" val="17763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Payments</a:t>
            </a:r>
          </a:p>
        </p:txBody>
      </p:sp>
      <p:sp>
        <p:nvSpPr>
          <p:cNvPr id="6" name="Content Placeholder 5"/>
          <p:cNvSpPr>
            <a:spLocks noGrp="1"/>
          </p:cNvSpPr>
          <p:nvPr>
            <p:ph idx="1"/>
          </p:nvPr>
        </p:nvSpPr>
        <p:spPr>
          <a:xfrm>
            <a:off x="542023" y="1577535"/>
            <a:ext cx="8185685" cy="3657500"/>
          </a:xfrm>
        </p:spPr>
        <p:txBody>
          <a:bodyPr>
            <a:normAutofit/>
          </a:bodyPr>
          <a:lstStyle/>
          <a:p>
            <a:pPr marL="0" indent="0">
              <a:buNone/>
            </a:pPr>
            <a:r>
              <a:rPr lang="en-US" sz="1350" dirty="0"/>
              <a:t>Total approved vs paid as at 24 January 2023 </a:t>
            </a:r>
          </a:p>
        </p:txBody>
      </p:sp>
      <p:graphicFrame>
        <p:nvGraphicFramePr>
          <p:cNvPr id="4" name="Table 3"/>
          <p:cNvGraphicFramePr>
            <a:graphicFrameLocks noGrp="1"/>
          </p:cNvGraphicFramePr>
          <p:nvPr>
            <p:extLst/>
          </p:nvPr>
        </p:nvGraphicFramePr>
        <p:xfrm>
          <a:off x="691514" y="1919684"/>
          <a:ext cx="7956786" cy="3066806"/>
        </p:xfrm>
        <a:graphic>
          <a:graphicData uri="http://schemas.openxmlformats.org/drawingml/2006/table">
            <a:tbl>
              <a:tblPr/>
              <a:tblGrid>
                <a:gridCol w="1059996">
                  <a:extLst>
                    <a:ext uri="{9D8B030D-6E8A-4147-A177-3AD203B41FA5}">
                      <a16:colId xmlns:a16="http://schemas.microsoft.com/office/drawing/2014/main" val="601091196"/>
                    </a:ext>
                  </a:extLst>
                </a:gridCol>
                <a:gridCol w="639767">
                  <a:extLst>
                    <a:ext uri="{9D8B030D-6E8A-4147-A177-3AD203B41FA5}">
                      <a16:colId xmlns:a16="http://schemas.microsoft.com/office/drawing/2014/main" val="322980603"/>
                    </a:ext>
                  </a:extLst>
                </a:gridCol>
                <a:gridCol w="662899">
                  <a:extLst>
                    <a:ext uri="{9D8B030D-6E8A-4147-A177-3AD203B41FA5}">
                      <a16:colId xmlns:a16="http://schemas.microsoft.com/office/drawing/2014/main" val="3688949954"/>
                    </a:ext>
                  </a:extLst>
                </a:gridCol>
                <a:gridCol w="499035">
                  <a:extLst>
                    <a:ext uri="{9D8B030D-6E8A-4147-A177-3AD203B41FA5}">
                      <a16:colId xmlns:a16="http://schemas.microsoft.com/office/drawing/2014/main" val="707454717"/>
                    </a:ext>
                  </a:extLst>
                </a:gridCol>
                <a:gridCol w="692692">
                  <a:extLst>
                    <a:ext uri="{9D8B030D-6E8A-4147-A177-3AD203B41FA5}">
                      <a16:colId xmlns:a16="http://schemas.microsoft.com/office/drawing/2014/main" val="3712196061"/>
                    </a:ext>
                  </a:extLst>
                </a:gridCol>
                <a:gridCol w="598011">
                  <a:extLst>
                    <a:ext uri="{9D8B030D-6E8A-4147-A177-3AD203B41FA5}">
                      <a16:colId xmlns:a16="http://schemas.microsoft.com/office/drawing/2014/main" val="7755755"/>
                    </a:ext>
                  </a:extLst>
                </a:gridCol>
                <a:gridCol w="476450">
                  <a:extLst>
                    <a:ext uri="{9D8B030D-6E8A-4147-A177-3AD203B41FA5}">
                      <a16:colId xmlns:a16="http://schemas.microsoft.com/office/drawing/2014/main" val="2631268671"/>
                    </a:ext>
                  </a:extLst>
                </a:gridCol>
                <a:gridCol w="606392">
                  <a:extLst>
                    <a:ext uri="{9D8B030D-6E8A-4147-A177-3AD203B41FA5}">
                      <a16:colId xmlns:a16="http://schemas.microsoft.com/office/drawing/2014/main" val="2200897352"/>
                    </a:ext>
                  </a:extLst>
                </a:gridCol>
                <a:gridCol w="606392">
                  <a:extLst>
                    <a:ext uri="{9D8B030D-6E8A-4147-A177-3AD203B41FA5}">
                      <a16:colId xmlns:a16="http://schemas.microsoft.com/office/drawing/2014/main" val="533481165"/>
                    </a:ext>
                  </a:extLst>
                </a:gridCol>
                <a:gridCol w="440356">
                  <a:extLst>
                    <a:ext uri="{9D8B030D-6E8A-4147-A177-3AD203B41FA5}">
                      <a16:colId xmlns:a16="http://schemas.microsoft.com/office/drawing/2014/main" val="3884106312"/>
                    </a:ext>
                  </a:extLst>
                </a:gridCol>
                <a:gridCol w="599173">
                  <a:extLst>
                    <a:ext uri="{9D8B030D-6E8A-4147-A177-3AD203B41FA5}">
                      <a16:colId xmlns:a16="http://schemas.microsoft.com/office/drawing/2014/main" val="3392928087"/>
                    </a:ext>
                  </a:extLst>
                </a:gridCol>
                <a:gridCol w="599173">
                  <a:extLst>
                    <a:ext uri="{9D8B030D-6E8A-4147-A177-3AD203B41FA5}">
                      <a16:colId xmlns:a16="http://schemas.microsoft.com/office/drawing/2014/main" val="3302459134"/>
                    </a:ext>
                  </a:extLst>
                </a:gridCol>
                <a:gridCol w="476450">
                  <a:extLst>
                    <a:ext uri="{9D8B030D-6E8A-4147-A177-3AD203B41FA5}">
                      <a16:colId xmlns:a16="http://schemas.microsoft.com/office/drawing/2014/main" val="546300791"/>
                    </a:ext>
                  </a:extLst>
                </a:gridCol>
              </a:tblGrid>
              <a:tr h="406793">
                <a:tc>
                  <a:txBody>
                    <a:bodyPr/>
                    <a:lstStyle/>
                    <a:p>
                      <a:pPr algn="l" fontAlgn="b"/>
                      <a:r>
                        <a:rPr lang="en-US" sz="1100" b="1" i="0" u="none" strike="noStrike">
                          <a:solidFill>
                            <a:srgbClr val="000000"/>
                          </a:solidFill>
                          <a:effectLst/>
                          <a:latin typeface="Calibri" panose="020F0502020204030204" pitchFamily="34" charset="0"/>
                        </a:rPr>
                        <a:t>Province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Approved 202208</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Calibri" panose="020F0502020204030204" pitchFamily="34" charset="0"/>
                        </a:rPr>
                        <a:t>Paid 202208</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Paid Aug</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Approved 202209</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Paid 202209</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Paid Sep</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Approved 202210</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a:solidFill>
                            <a:srgbClr val="000000"/>
                          </a:solidFill>
                          <a:effectLst/>
                          <a:latin typeface="Calibri" panose="020F0502020204030204" pitchFamily="34" charset="0"/>
                        </a:rPr>
                        <a:t>Paid 202210</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Paid Oct</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Approved 202211</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Paid 202211</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dirty="0">
                          <a:solidFill>
                            <a:srgbClr val="000000"/>
                          </a:solidFill>
                          <a:effectLst/>
                          <a:latin typeface="Calibri" panose="020F0502020204030204" pitchFamily="34" charset="0"/>
                        </a:rPr>
                        <a:t>% Paid Nov</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66574126"/>
                  </a:ext>
                </a:extLst>
              </a:tr>
              <a:tr h="205662">
                <a:tc>
                  <a:txBody>
                    <a:bodyPr/>
                    <a:lstStyle/>
                    <a:p>
                      <a:pPr algn="l" fontAlgn="b"/>
                      <a:r>
                        <a:rPr lang="en-US" sz="1100" b="0" i="0" u="none" strike="noStrike">
                          <a:solidFill>
                            <a:srgbClr val="000000"/>
                          </a:solidFill>
                          <a:effectLst/>
                          <a:latin typeface="Calibri" panose="020F0502020204030204" pitchFamily="34" charset="0"/>
                        </a:rPr>
                        <a:t>Eastern Cape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1 034 658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907 848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87.74%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1 073 471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933 170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86.93%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1 067 066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912 594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85.52%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1 098 713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906 652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82.52%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52692299"/>
                  </a:ext>
                </a:extLst>
              </a:tr>
              <a:tr h="205662">
                <a:tc>
                  <a:txBody>
                    <a:bodyPr/>
                    <a:lstStyle/>
                    <a:p>
                      <a:pPr algn="l" fontAlgn="b"/>
                      <a:r>
                        <a:rPr lang="en-US" sz="1100" b="0" i="0" u="none" strike="noStrike">
                          <a:solidFill>
                            <a:srgbClr val="000000"/>
                          </a:solidFill>
                          <a:effectLst/>
                          <a:latin typeface="Calibri" panose="020F0502020204030204" pitchFamily="34" charset="0"/>
                        </a:rPr>
                        <a:t>Free State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466 363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415 915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89.18%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487 197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430 892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88.44%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479 323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418 358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87.28%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489 090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411 572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84.15%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1315930"/>
                  </a:ext>
                </a:extLst>
              </a:tr>
              <a:tr h="406793">
                <a:tc>
                  <a:txBody>
                    <a:bodyPr/>
                    <a:lstStyle/>
                    <a:p>
                      <a:pPr algn="l" fontAlgn="b"/>
                      <a:r>
                        <a:rPr lang="en-US" sz="1100" b="0" i="0" u="none" strike="noStrike">
                          <a:solidFill>
                            <a:srgbClr val="000000"/>
                          </a:solidFill>
                          <a:effectLst/>
                          <a:latin typeface="Calibri" panose="020F0502020204030204" pitchFamily="34" charset="0"/>
                        </a:rPr>
                        <a:t>Gauteng</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1 367 836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1 230 379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89.95%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1 424 798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1 272 964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89.34%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1 398 418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1 236 911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88.45%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1 430 876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1 216 966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85.05%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6356026"/>
                  </a:ext>
                </a:extLst>
              </a:tr>
              <a:tr h="406793">
                <a:tc>
                  <a:txBody>
                    <a:bodyPr/>
                    <a:lstStyle/>
                    <a:p>
                      <a:pPr algn="l" fontAlgn="b"/>
                      <a:r>
                        <a:rPr lang="en-US" sz="1100" b="0" i="0" u="none" strike="noStrike">
                          <a:solidFill>
                            <a:srgbClr val="000000"/>
                          </a:solidFill>
                          <a:effectLst/>
                          <a:latin typeface="Calibri" panose="020F0502020204030204" pitchFamily="34" charset="0"/>
                        </a:rPr>
                        <a:t>KwaZulu Natal</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1 795 293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1 580 738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88.05%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1 858 656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1 621 976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87.27%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1 842 864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1 583 999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85.95%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1 887 508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1 554 120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82.34%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33901985"/>
                  </a:ext>
                </a:extLst>
              </a:tr>
              <a:tr h="205662">
                <a:tc>
                  <a:txBody>
                    <a:bodyPr/>
                    <a:lstStyle/>
                    <a:p>
                      <a:pPr algn="l" fontAlgn="b"/>
                      <a:r>
                        <a:rPr lang="en-US" sz="1100" b="0" i="0" u="none" strike="noStrike">
                          <a:solidFill>
                            <a:srgbClr val="000000"/>
                          </a:solidFill>
                          <a:effectLst/>
                          <a:latin typeface="Calibri" panose="020F0502020204030204" pitchFamily="34" charset="0"/>
                        </a:rPr>
                        <a:t>Limpopo</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918 406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846 680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92.19%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972 779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892 220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91.72%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940 381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853 659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90.78%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947 714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834 110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88.01%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98836194"/>
                  </a:ext>
                </a:extLst>
              </a:tr>
              <a:tr h="205662">
                <a:tc>
                  <a:txBody>
                    <a:bodyPr/>
                    <a:lstStyle/>
                    <a:p>
                      <a:pPr algn="l" fontAlgn="b"/>
                      <a:r>
                        <a:rPr lang="en-US" sz="1100" b="0" i="0" u="none" strike="noStrike">
                          <a:solidFill>
                            <a:srgbClr val="000000"/>
                          </a:solidFill>
                          <a:effectLst/>
                          <a:latin typeface="Calibri" panose="020F0502020204030204" pitchFamily="34" charset="0"/>
                        </a:rPr>
                        <a:t>Mpumalanga</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619 686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560 105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90.39%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655 673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588 516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89.76%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639 838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567 334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88.67%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650 781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557 149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85.61%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0729128"/>
                  </a:ext>
                </a:extLst>
              </a:tr>
              <a:tr h="205662">
                <a:tc>
                  <a:txBody>
                    <a:bodyPr/>
                    <a:lstStyle/>
                    <a:p>
                      <a:pPr algn="l" fontAlgn="b"/>
                      <a:r>
                        <a:rPr lang="en-US" sz="1100" b="0" i="0" u="none" strike="noStrike">
                          <a:solidFill>
                            <a:srgbClr val="000000"/>
                          </a:solidFill>
                          <a:effectLst/>
                          <a:latin typeface="Calibri" panose="020F0502020204030204" pitchFamily="34" charset="0"/>
                        </a:rPr>
                        <a:t>North West</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565 611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501 659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88.69%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589 859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518 990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87.99%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577 751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501 367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86.78%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593 994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498 018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83.84%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6307031"/>
                  </a:ext>
                </a:extLst>
              </a:tr>
              <a:tr h="205662">
                <a:tc>
                  <a:txBody>
                    <a:bodyPr/>
                    <a:lstStyle/>
                    <a:p>
                      <a:pPr algn="l" fontAlgn="b"/>
                      <a:r>
                        <a:rPr lang="en-US" sz="1100" b="0" i="0" u="none" strike="noStrike">
                          <a:solidFill>
                            <a:srgbClr val="000000"/>
                          </a:solidFill>
                          <a:effectLst/>
                          <a:latin typeface="Calibri" panose="020F0502020204030204" pitchFamily="34" charset="0"/>
                        </a:rPr>
                        <a:t>Northern Cape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148 264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129 241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87.17%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155 843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134 204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86.11%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155 761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131 546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84.45%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161 754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131 106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81.05%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4621315"/>
                  </a:ext>
                </a:extLst>
              </a:tr>
              <a:tr h="205662">
                <a:tc>
                  <a:txBody>
                    <a:bodyPr/>
                    <a:lstStyle/>
                    <a:p>
                      <a:pPr algn="l" fontAlgn="b"/>
                      <a:r>
                        <a:rPr lang="en-US" sz="1100" b="0" i="0" u="none" strike="noStrike">
                          <a:solidFill>
                            <a:srgbClr val="000000"/>
                          </a:solidFill>
                          <a:effectLst/>
                          <a:latin typeface="Calibri" panose="020F0502020204030204" pitchFamily="34" charset="0"/>
                        </a:rPr>
                        <a:t>Western Cape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509 609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442 417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86.81%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537 590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460 554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85.67%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533 839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449 208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84.15%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546 123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438 351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80.27%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3939376"/>
                  </a:ext>
                </a:extLst>
              </a:tr>
              <a:tr h="406793">
                <a:tc>
                  <a:txBody>
                    <a:bodyPr/>
                    <a:lstStyle/>
                    <a:p>
                      <a:pPr algn="l" fontAlgn="b"/>
                      <a:r>
                        <a:rPr lang="en-US" sz="1100" b="1" i="0" u="none" strike="noStrike">
                          <a:solidFill>
                            <a:srgbClr val="000000"/>
                          </a:solidFill>
                          <a:effectLst/>
                          <a:latin typeface="Calibri" panose="020F0502020204030204" pitchFamily="34" charset="0"/>
                        </a:rPr>
                        <a:t>Total</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7 425 726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6 614 982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89.08%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7 755 866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6 853 486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88.37%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7 635 241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6 654 976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87.16%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7 806 553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6 548 044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83.88%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1021787"/>
                  </a:ext>
                </a:extLst>
              </a:tr>
            </a:tbl>
          </a:graphicData>
        </a:graphic>
      </p:graphicFrame>
    </p:spTree>
    <p:extLst>
      <p:ext uri="{BB962C8B-B14F-4D97-AF65-F5344CB8AC3E}">
        <p14:creationId xmlns:p14="http://schemas.microsoft.com/office/powerpoint/2010/main" val="1139926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Payments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1262073"/>
              </p:ext>
            </p:extLst>
          </p:nvPr>
        </p:nvGraphicFramePr>
        <p:xfrm>
          <a:off x="5181600" y="1981200"/>
          <a:ext cx="3124200" cy="2819399"/>
        </p:xfrm>
        <a:graphic>
          <a:graphicData uri="http://schemas.openxmlformats.org/drawingml/2006/table">
            <a:tbl>
              <a:tblPr/>
              <a:tblGrid>
                <a:gridCol w="1341120">
                  <a:extLst>
                    <a:ext uri="{9D8B030D-6E8A-4147-A177-3AD203B41FA5}">
                      <a16:colId xmlns:a16="http://schemas.microsoft.com/office/drawing/2014/main" val="20000"/>
                    </a:ext>
                  </a:extLst>
                </a:gridCol>
                <a:gridCol w="929640">
                  <a:extLst>
                    <a:ext uri="{9D8B030D-6E8A-4147-A177-3AD203B41FA5}">
                      <a16:colId xmlns:a16="http://schemas.microsoft.com/office/drawing/2014/main" val="20001"/>
                    </a:ext>
                  </a:extLst>
                </a:gridCol>
                <a:gridCol w="853440">
                  <a:extLst>
                    <a:ext uri="{9D8B030D-6E8A-4147-A177-3AD203B41FA5}">
                      <a16:colId xmlns:a16="http://schemas.microsoft.com/office/drawing/2014/main" val="20002"/>
                    </a:ext>
                  </a:extLst>
                </a:gridCol>
              </a:tblGrid>
              <a:tr h="256309">
                <a:tc>
                  <a:txBody>
                    <a:bodyPr/>
                    <a:lstStyle/>
                    <a:p>
                      <a:pPr algn="l" fontAlgn="b"/>
                      <a:r>
                        <a:rPr lang="en-ZA" sz="1100" b="1" i="0" u="none" strike="noStrike" dirty="0">
                          <a:solidFill>
                            <a:srgbClr val="000000"/>
                          </a:solidFill>
                          <a:effectLst/>
                          <a:latin typeface="Calibri" panose="020F0502020204030204" pitchFamily="34" charset="0"/>
                        </a:rPr>
                        <a:t>Approved 202301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1" i="0" u="none" strike="noStrike">
                          <a:solidFill>
                            <a:srgbClr val="000000"/>
                          </a:solidFill>
                          <a:effectLst/>
                          <a:latin typeface="Calibri" panose="020F0502020204030204" pitchFamily="34" charset="0"/>
                        </a:rPr>
                        <a:t>Paid 202301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0" i="0" u="none" strike="noStrike" dirty="0">
                          <a:solidFill>
                            <a:srgbClr val="000000"/>
                          </a:solidFill>
                          <a:effectLst/>
                          <a:latin typeface="Calibri" panose="020F0502020204030204" pitchFamily="34" charset="0"/>
                        </a:rPr>
                        <a:t>% Paid Jan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56309">
                <a:tc>
                  <a:txBody>
                    <a:bodyPr/>
                    <a:lstStyle/>
                    <a:p>
                      <a:pPr algn="l" fontAlgn="b"/>
                      <a:r>
                        <a:rPr lang="en-ZA" sz="1100" b="0" i="0" u="none" strike="noStrike">
                          <a:solidFill>
                            <a:srgbClr val="000000"/>
                          </a:solidFill>
                          <a:effectLst/>
                          <a:latin typeface="Calibri" panose="020F0502020204030204" pitchFamily="34" charset="0"/>
                        </a:rPr>
                        <a:t>1067756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881741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82,58%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56309">
                <a:tc>
                  <a:txBody>
                    <a:bodyPr/>
                    <a:lstStyle/>
                    <a:p>
                      <a:pPr algn="l" fontAlgn="b"/>
                      <a:r>
                        <a:rPr lang="en-ZA" sz="1100" b="0" i="0" u="none" strike="noStrike">
                          <a:solidFill>
                            <a:srgbClr val="000000"/>
                          </a:solidFill>
                          <a:effectLst/>
                          <a:latin typeface="Calibri" panose="020F0502020204030204" pitchFamily="34" charset="0"/>
                        </a:rPr>
                        <a:t>474410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401358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84,60%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6309">
                <a:tc>
                  <a:txBody>
                    <a:bodyPr/>
                    <a:lstStyle/>
                    <a:p>
                      <a:pPr algn="l" fontAlgn="b"/>
                      <a:r>
                        <a:rPr lang="en-ZA" sz="1100" b="0" i="0" u="none" strike="noStrike">
                          <a:solidFill>
                            <a:srgbClr val="000000"/>
                          </a:solidFill>
                          <a:effectLst/>
                          <a:latin typeface="Calibri" panose="020F0502020204030204" pitchFamily="34" charset="0"/>
                        </a:rPr>
                        <a:t>1360113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1150850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84,61%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6309">
                <a:tc>
                  <a:txBody>
                    <a:bodyPr/>
                    <a:lstStyle/>
                    <a:p>
                      <a:pPr algn="l" fontAlgn="b"/>
                      <a:r>
                        <a:rPr lang="en-ZA" sz="1100" b="0" i="0" u="none" strike="noStrike">
                          <a:solidFill>
                            <a:srgbClr val="000000"/>
                          </a:solidFill>
                          <a:effectLst/>
                          <a:latin typeface="Calibri" panose="020F0502020204030204" pitchFamily="34" charset="0"/>
                        </a:rPr>
                        <a:t>1824232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1508582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82,70%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6309">
                <a:tc>
                  <a:txBody>
                    <a:bodyPr/>
                    <a:lstStyle/>
                    <a:p>
                      <a:pPr algn="l" fontAlgn="b"/>
                      <a:r>
                        <a:rPr lang="en-ZA" sz="1100" b="0" i="0" u="none" strike="noStrike">
                          <a:solidFill>
                            <a:srgbClr val="000000"/>
                          </a:solidFill>
                          <a:effectLst/>
                          <a:latin typeface="Calibri" panose="020F0502020204030204" pitchFamily="34" charset="0"/>
                        </a:rPr>
                        <a:t>904976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786811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86,94%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56309">
                <a:tc>
                  <a:txBody>
                    <a:bodyPr/>
                    <a:lstStyle/>
                    <a:p>
                      <a:pPr algn="l" fontAlgn="b"/>
                      <a:r>
                        <a:rPr lang="en-ZA" sz="1100" b="0" i="0" u="none" strike="noStrike">
                          <a:solidFill>
                            <a:srgbClr val="000000"/>
                          </a:solidFill>
                          <a:effectLst/>
                          <a:latin typeface="Calibri" panose="020F0502020204030204" pitchFamily="34" charset="0"/>
                        </a:rPr>
                        <a:t>624721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533455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85,39%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56309">
                <a:tc>
                  <a:txBody>
                    <a:bodyPr/>
                    <a:lstStyle/>
                    <a:p>
                      <a:pPr algn="l" fontAlgn="b"/>
                      <a:r>
                        <a:rPr lang="en-ZA" sz="1100" b="0" i="0" u="none" strike="noStrike">
                          <a:solidFill>
                            <a:srgbClr val="000000"/>
                          </a:solidFill>
                          <a:effectLst/>
                          <a:latin typeface="Calibri" panose="020F0502020204030204" pitchFamily="34" charset="0"/>
                        </a:rPr>
                        <a:t>569326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477533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83,88%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56309">
                <a:tc>
                  <a:txBody>
                    <a:bodyPr/>
                    <a:lstStyle/>
                    <a:p>
                      <a:pPr algn="l" fontAlgn="b"/>
                      <a:r>
                        <a:rPr lang="en-ZA" sz="1100" b="0" i="0" u="none" strike="noStrike">
                          <a:solidFill>
                            <a:srgbClr val="000000"/>
                          </a:solidFill>
                          <a:effectLst/>
                          <a:latin typeface="Calibri" panose="020F0502020204030204" pitchFamily="34" charset="0"/>
                        </a:rPr>
                        <a:t>152006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123449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81,21%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56309">
                <a:tc>
                  <a:txBody>
                    <a:bodyPr/>
                    <a:lstStyle/>
                    <a:p>
                      <a:pPr algn="l" fontAlgn="b"/>
                      <a:r>
                        <a:rPr lang="en-ZA" sz="1100" b="0" i="0" u="none" strike="noStrike">
                          <a:solidFill>
                            <a:srgbClr val="000000"/>
                          </a:solidFill>
                          <a:effectLst/>
                          <a:latin typeface="Calibri" panose="020F0502020204030204" pitchFamily="34" charset="0"/>
                        </a:rPr>
                        <a:t>509811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410707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80,56%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56309">
                <a:tc>
                  <a:txBody>
                    <a:bodyPr/>
                    <a:lstStyle/>
                    <a:p>
                      <a:pPr algn="l" fontAlgn="b"/>
                      <a:r>
                        <a:rPr lang="en-ZA" sz="1100" b="1" i="0" u="none" strike="noStrike">
                          <a:solidFill>
                            <a:srgbClr val="000000"/>
                          </a:solidFill>
                          <a:effectLst/>
                          <a:latin typeface="Calibri" panose="020F0502020204030204" pitchFamily="34" charset="0"/>
                        </a:rPr>
                        <a:t>7487351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1" i="0" u="none" strike="noStrike">
                          <a:solidFill>
                            <a:srgbClr val="000000"/>
                          </a:solidFill>
                          <a:effectLst/>
                          <a:latin typeface="Calibri" panose="020F0502020204030204" pitchFamily="34" charset="0"/>
                        </a:rPr>
                        <a:t>6274486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100" b="0" i="0" u="none" strike="noStrike" dirty="0">
                          <a:solidFill>
                            <a:srgbClr val="000000"/>
                          </a:solidFill>
                          <a:effectLst/>
                          <a:latin typeface="Calibri" panose="020F0502020204030204" pitchFamily="34" charset="0"/>
                        </a:rPr>
                        <a:t>83,80%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p:extLst/>
          </p:nvPr>
        </p:nvGraphicFramePr>
        <p:xfrm>
          <a:off x="691514" y="1919685"/>
          <a:ext cx="4224589" cy="2859582"/>
        </p:xfrm>
        <a:graphic>
          <a:graphicData uri="http://schemas.openxmlformats.org/drawingml/2006/table">
            <a:tbl>
              <a:tblPr/>
              <a:tblGrid>
                <a:gridCol w="1564823">
                  <a:extLst>
                    <a:ext uri="{9D8B030D-6E8A-4147-A177-3AD203B41FA5}">
                      <a16:colId xmlns:a16="http://schemas.microsoft.com/office/drawing/2014/main" val="601091196"/>
                    </a:ext>
                  </a:extLst>
                </a:gridCol>
                <a:gridCol w="1097200">
                  <a:extLst>
                    <a:ext uri="{9D8B030D-6E8A-4147-A177-3AD203B41FA5}">
                      <a16:colId xmlns:a16="http://schemas.microsoft.com/office/drawing/2014/main" val="322980603"/>
                    </a:ext>
                  </a:extLst>
                </a:gridCol>
                <a:gridCol w="1051011">
                  <a:extLst>
                    <a:ext uri="{9D8B030D-6E8A-4147-A177-3AD203B41FA5}">
                      <a16:colId xmlns:a16="http://schemas.microsoft.com/office/drawing/2014/main" val="3688949954"/>
                    </a:ext>
                  </a:extLst>
                </a:gridCol>
                <a:gridCol w="511555">
                  <a:extLst>
                    <a:ext uri="{9D8B030D-6E8A-4147-A177-3AD203B41FA5}">
                      <a16:colId xmlns:a16="http://schemas.microsoft.com/office/drawing/2014/main" val="707454717"/>
                    </a:ext>
                  </a:extLst>
                </a:gridCol>
              </a:tblGrid>
              <a:tr h="406793">
                <a:tc>
                  <a:txBody>
                    <a:bodyPr/>
                    <a:lstStyle/>
                    <a:p>
                      <a:pPr algn="l" fontAlgn="b"/>
                      <a:r>
                        <a:rPr lang="en-US" sz="1200" b="1" i="0" u="none" strike="noStrike">
                          <a:solidFill>
                            <a:srgbClr val="000000"/>
                          </a:solidFill>
                          <a:effectLst/>
                          <a:latin typeface="Calibri" panose="020F0502020204030204" pitchFamily="34" charset="0"/>
                        </a:rPr>
                        <a:t>Province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1" i="0" u="none" strike="noStrike" dirty="0">
                          <a:solidFill>
                            <a:srgbClr val="000000"/>
                          </a:solidFill>
                          <a:effectLst/>
                          <a:latin typeface="Calibri" panose="020F0502020204030204" pitchFamily="34" charset="0"/>
                        </a:rPr>
                        <a:t>Approved 202212</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1" i="0" u="none" strike="noStrike" dirty="0">
                          <a:solidFill>
                            <a:srgbClr val="000000"/>
                          </a:solidFill>
                          <a:effectLst/>
                          <a:latin typeface="Calibri" panose="020F0502020204030204" pitchFamily="34" charset="0"/>
                        </a:rPr>
                        <a:t>Paid 202212</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 Paid Aug</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66574126"/>
                  </a:ext>
                </a:extLst>
              </a:tr>
              <a:tr h="205662">
                <a:tc>
                  <a:txBody>
                    <a:bodyPr/>
                    <a:lstStyle/>
                    <a:p>
                      <a:pPr algn="l" fontAlgn="b"/>
                      <a:r>
                        <a:rPr lang="en-US" sz="1200" b="0" i="0" u="none" strike="noStrike">
                          <a:solidFill>
                            <a:srgbClr val="000000"/>
                          </a:solidFill>
                          <a:effectLst/>
                          <a:latin typeface="Calibri" panose="020F0502020204030204" pitchFamily="34" charset="0"/>
                        </a:rPr>
                        <a:t>Eastern Cape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1 099 992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900 780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81.89%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52692299"/>
                  </a:ext>
                </a:extLst>
              </a:tr>
              <a:tr h="288665">
                <a:tc>
                  <a:txBody>
                    <a:bodyPr/>
                    <a:lstStyle/>
                    <a:p>
                      <a:pPr algn="l" fontAlgn="b"/>
                      <a:r>
                        <a:rPr lang="en-US" sz="1200" b="0" i="0" u="none" strike="noStrike">
                          <a:solidFill>
                            <a:srgbClr val="000000"/>
                          </a:solidFill>
                          <a:effectLst/>
                          <a:latin typeface="Calibri" panose="020F0502020204030204" pitchFamily="34" charset="0"/>
                        </a:rPr>
                        <a:t>Free State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496 603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414 352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83.44%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1315930"/>
                  </a:ext>
                </a:extLst>
              </a:tr>
              <a:tr h="256258">
                <a:tc>
                  <a:txBody>
                    <a:bodyPr/>
                    <a:lstStyle/>
                    <a:p>
                      <a:pPr algn="l" fontAlgn="b"/>
                      <a:r>
                        <a:rPr lang="en-US" sz="1200" b="0" i="0" u="none" strike="noStrike">
                          <a:solidFill>
                            <a:srgbClr val="000000"/>
                          </a:solidFill>
                          <a:effectLst/>
                          <a:latin typeface="Calibri" panose="020F0502020204030204" pitchFamily="34" charset="0"/>
                        </a:rPr>
                        <a:t>Gauteng</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1 442 235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1 216 483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84.35%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6356026"/>
                  </a:ext>
                </a:extLst>
              </a:tr>
              <a:tr h="267101">
                <a:tc>
                  <a:txBody>
                    <a:bodyPr/>
                    <a:lstStyle/>
                    <a:p>
                      <a:pPr algn="l" fontAlgn="b"/>
                      <a:r>
                        <a:rPr lang="en-US" sz="1200" b="0" i="0" u="none" strike="noStrike">
                          <a:solidFill>
                            <a:srgbClr val="000000"/>
                          </a:solidFill>
                          <a:effectLst/>
                          <a:latin typeface="Calibri" panose="020F0502020204030204" pitchFamily="34" charset="0"/>
                        </a:rPr>
                        <a:t>KwaZulu Natal</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1 892 334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1 544 528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81.62%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33901985"/>
                  </a:ext>
                </a:extLst>
              </a:tr>
              <a:tr h="205662">
                <a:tc>
                  <a:txBody>
                    <a:bodyPr/>
                    <a:lstStyle/>
                    <a:p>
                      <a:pPr algn="l" fontAlgn="b"/>
                      <a:r>
                        <a:rPr lang="en-US" sz="1200" b="0" i="0" u="none" strike="noStrike">
                          <a:solidFill>
                            <a:srgbClr val="000000"/>
                          </a:solidFill>
                          <a:effectLst/>
                          <a:latin typeface="Calibri" panose="020F0502020204030204" pitchFamily="34" charset="0"/>
                        </a:rPr>
                        <a:t>Limpopo</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967 292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844 763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87.33%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98836194"/>
                  </a:ext>
                </a:extLst>
              </a:tr>
              <a:tr h="205662">
                <a:tc>
                  <a:txBody>
                    <a:bodyPr/>
                    <a:lstStyle/>
                    <a:p>
                      <a:pPr algn="l" fontAlgn="b"/>
                      <a:r>
                        <a:rPr lang="en-US" sz="1200" b="0" i="0" u="none" strike="noStrike">
                          <a:solidFill>
                            <a:srgbClr val="000000"/>
                          </a:solidFill>
                          <a:effectLst/>
                          <a:latin typeface="Calibri" panose="020F0502020204030204" pitchFamily="34" charset="0"/>
                        </a:rPr>
                        <a:t>Mpumalanga</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660 577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561 499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85.00%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0729128"/>
                  </a:ext>
                </a:extLst>
              </a:tr>
              <a:tr h="205662">
                <a:tc>
                  <a:txBody>
                    <a:bodyPr/>
                    <a:lstStyle/>
                    <a:p>
                      <a:pPr algn="l" fontAlgn="b"/>
                      <a:r>
                        <a:rPr lang="en-US" sz="1200" b="0" i="0" u="none" strike="noStrike">
                          <a:solidFill>
                            <a:srgbClr val="000000"/>
                          </a:solidFill>
                          <a:effectLst/>
                          <a:latin typeface="Calibri" panose="020F0502020204030204" pitchFamily="34" charset="0"/>
                        </a:rPr>
                        <a:t>North West</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596 946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496 983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83.25%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6307031"/>
                  </a:ext>
                </a:extLst>
              </a:tr>
              <a:tr h="205662">
                <a:tc>
                  <a:txBody>
                    <a:bodyPr/>
                    <a:lstStyle/>
                    <a:p>
                      <a:pPr algn="l" fontAlgn="b"/>
                      <a:r>
                        <a:rPr lang="en-US" sz="1200" b="0" i="0" u="none" strike="noStrike">
                          <a:solidFill>
                            <a:srgbClr val="000000"/>
                          </a:solidFill>
                          <a:effectLst/>
                          <a:latin typeface="Calibri" panose="020F0502020204030204" pitchFamily="34" charset="0"/>
                        </a:rPr>
                        <a:t>Northern Cape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160 866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129 283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80.37%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4621315"/>
                  </a:ext>
                </a:extLst>
              </a:tr>
              <a:tr h="205662">
                <a:tc>
                  <a:txBody>
                    <a:bodyPr/>
                    <a:lstStyle/>
                    <a:p>
                      <a:pPr algn="l" fontAlgn="b"/>
                      <a:r>
                        <a:rPr lang="en-US" sz="1200" b="0" i="0" u="none" strike="noStrike">
                          <a:solidFill>
                            <a:srgbClr val="000000"/>
                          </a:solidFill>
                          <a:effectLst/>
                          <a:latin typeface="Calibri" panose="020F0502020204030204" pitchFamily="34" charset="0"/>
                        </a:rPr>
                        <a:t>Western Cape</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534 745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424 338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79.35%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3939376"/>
                  </a:ext>
                </a:extLst>
              </a:tr>
              <a:tr h="406793">
                <a:tc>
                  <a:txBody>
                    <a:bodyPr/>
                    <a:lstStyle/>
                    <a:p>
                      <a:pPr algn="l" fontAlgn="b"/>
                      <a:r>
                        <a:rPr lang="en-US" sz="1200" b="1" i="0" u="none" strike="noStrike">
                          <a:solidFill>
                            <a:srgbClr val="000000"/>
                          </a:solidFill>
                          <a:effectLst/>
                          <a:latin typeface="Calibri" panose="020F0502020204030204" pitchFamily="34" charset="0"/>
                        </a:rPr>
                        <a:t>Total</a:t>
                      </a:r>
                    </a:p>
                  </a:txBody>
                  <a:tcPr marL="3863" marR="3863" marT="3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1" i="0" u="none" strike="noStrike" dirty="0">
                          <a:solidFill>
                            <a:srgbClr val="000000"/>
                          </a:solidFill>
                          <a:effectLst/>
                          <a:latin typeface="Calibri" panose="020F0502020204030204" pitchFamily="34" charset="0"/>
                        </a:rPr>
                        <a:t>7 851</a:t>
                      </a:r>
                      <a:r>
                        <a:rPr lang="en-US" sz="1200" b="1" i="0" u="none" strike="noStrike" baseline="0"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590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1" i="0" u="none" strike="noStrike" dirty="0">
                          <a:solidFill>
                            <a:srgbClr val="000000"/>
                          </a:solidFill>
                          <a:effectLst/>
                          <a:latin typeface="Calibri" panose="020F0502020204030204" pitchFamily="34" charset="0"/>
                        </a:rPr>
                        <a:t>6 533 009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dirty="0">
                          <a:solidFill>
                            <a:srgbClr val="000000"/>
                          </a:solidFill>
                          <a:effectLst/>
                          <a:latin typeface="Calibri" panose="020F0502020204030204" pitchFamily="34" charset="0"/>
                        </a:rPr>
                        <a:t>83.21%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1021787"/>
                  </a:ext>
                </a:extLst>
              </a:tr>
            </a:tbl>
          </a:graphicData>
        </a:graphic>
      </p:graphicFrame>
    </p:spTree>
    <p:extLst>
      <p:ext uri="{BB962C8B-B14F-4D97-AF65-F5344CB8AC3E}">
        <p14:creationId xmlns:p14="http://schemas.microsoft.com/office/powerpoint/2010/main" val="663806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715000"/>
            <a:ext cx="9144000" cy="11430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a:xfrm>
            <a:off x="76200" y="76200"/>
            <a:ext cx="8991600" cy="914400"/>
          </a:xfrm>
        </p:spPr>
        <p:txBody>
          <a:bodyPr>
            <a:normAutofit/>
          </a:bodyPr>
          <a:lstStyle/>
          <a:p>
            <a:r>
              <a:rPr lang="en-US" dirty="0" smtClean="0"/>
              <a:t>CURRENT MONTH PAYMENT STATUS</a:t>
            </a:r>
            <a:endParaRPr lang="en-US" dirty="0"/>
          </a:p>
        </p:txBody>
      </p:sp>
      <p:sp>
        <p:nvSpPr>
          <p:cNvPr id="3" name="Content Placeholder 2"/>
          <p:cNvSpPr>
            <a:spLocks noGrp="1"/>
          </p:cNvSpPr>
          <p:nvPr>
            <p:ph idx="1"/>
          </p:nvPr>
        </p:nvSpPr>
        <p:spPr>
          <a:xfrm>
            <a:off x="76200" y="914400"/>
            <a:ext cx="8991600" cy="5867400"/>
          </a:xfrm>
        </p:spPr>
        <p:txBody>
          <a:bodyPr>
            <a:normAutofit/>
          </a:bodyPr>
          <a:lstStyle/>
          <a:p>
            <a:pPr marL="0" lvl="1" indent="0">
              <a:buNone/>
            </a:pPr>
            <a:endParaRPr lang="en-US" sz="1800" b="1" dirty="0" smtClean="0"/>
          </a:p>
          <a:p>
            <a:pPr marL="342900" lvl="1" indent="-342900">
              <a:buFont typeface="Arial" panose="020B0604020202020204" pitchFamily="34" charset="0"/>
              <a:buChar char="•"/>
            </a:pPr>
            <a:r>
              <a:rPr lang="en-US" sz="2400" b="1" dirty="0" smtClean="0"/>
              <a:t>Payments for January </a:t>
            </a:r>
            <a:endParaRPr lang="en-US" sz="2400" b="1" dirty="0"/>
          </a:p>
          <a:p>
            <a:pPr lvl="1">
              <a:buFont typeface="Courier New" panose="02070309020205020404" pitchFamily="49" charset="0"/>
              <a:buChar char="o"/>
            </a:pPr>
            <a:r>
              <a:rPr lang="en-US" sz="2400" dirty="0" smtClean="0"/>
              <a:t>January outcomes completed</a:t>
            </a:r>
          </a:p>
          <a:p>
            <a:pPr lvl="1">
              <a:buFont typeface="Courier New" panose="02070309020205020404" pitchFamily="49" charset="0"/>
              <a:buChar char="o"/>
            </a:pPr>
            <a:r>
              <a:rPr lang="en-US" sz="2400" dirty="0" smtClean="0"/>
              <a:t>Payments for January completed</a:t>
            </a:r>
          </a:p>
          <a:p>
            <a:pPr lvl="1">
              <a:buFont typeface="Courier New" panose="02070309020205020404" pitchFamily="49" charset="0"/>
              <a:buChar char="o"/>
            </a:pPr>
            <a:r>
              <a:rPr lang="en-US" sz="2400" dirty="0" smtClean="0"/>
              <a:t>84 % total approved applications paid</a:t>
            </a:r>
          </a:p>
          <a:p>
            <a:pPr marL="457200" lvl="1" indent="0">
              <a:buNone/>
            </a:pPr>
            <a:endParaRPr lang="en-US" sz="2400" dirty="0" smtClean="0"/>
          </a:p>
          <a:p>
            <a:pPr marL="342900" lvl="1" indent="-342900">
              <a:buFont typeface="Arial" panose="020B0604020202020204" pitchFamily="34" charset="0"/>
              <a:buChar char="•"/>
            </a:pPr>
            <a:r>
              <a:rPr lang="en-US" sz="2400" b="1" dirty="0"/>
              <a:t>Payments for February</a:t>
            </a:r>
          </a:p>
          <a:p>
            <a:pPr lvl="1">
              <a:buFont typeface="Courier New" panose="02070309020205020404" pitchFamily="49" charset="0"/>
              <a:buChar char="o"/>
            </a:pPr>
            <a:r>
              <a:rPr lang="en-US" sz="2400" dirty="0" smtClean="0"/>
              <a:t>February clients will be paid after the standard grants payments have been completed and will commence from 13 February 2023.</a:t>
            </a:r>
          </a:p>
          <a:p>
            <a:pPr marL="457200" lvl="1" indent="0">
              <a:buNone/>
            </a:pPr>
            <a:endParaRPr lang="en-US"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3520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715000"/>
            <a:ext cx="9144000" cy="11430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a:xfrm>
            <a:off x="76200" y="76200"/>
            <a:ext cx="8991600" cy="914400"/>
          </a:xfrm>
        </p:spPr>
        <p:txBody>
          <a:bodyPr>
            <a:normAutofit/>
          </a:bodyPr>
          <a:lstStyle/>
          <a:p>
            <a:r>
              <a:rPr lang="en-US" dirty="0" smtClean="0"/>
              <a:t>HISTORIC PAYMENTS</a:t>
            </a:r>
            <a:endParaRPr lang="en-US" dirty="0"/>
          </a:p>
        </p:txBody>
      </p:sp>
      <p:sp>
        <p:nvSpPr>
          <p:cNvPr id="3" name="Content Placeholder 2"/>
          <p:cNvSpPr>
            <a:spLocks noGrp="1"/>
          </p:cNvSpPr>
          <p:nvPr>
            <p:ph idx="1"/>
          </p:nvPr>
        </p:nvSpPr>
        <p:spPr>
          <a:xfrm>
            <a:off x="76200" y="914400"/>
            <a:ext cx="8991600" cy="5867400"/>
          </a:xfrm>
        </p:spPr>
        <p:txBody>
          <a:bodyPr>
            <a:normAutofit/>
          </a:bodyPr>
          <a:lstStyle/>
          <a:p>
            <a:r>
              <a:rPr lang="en-US" dirty="0"/>
              <a:t>Historic payments are </a:t>
            </a:r>
            <a:r>
              <a:rPr lang="en-US" dirty="0" smtClean="0"/>
              <a:t>made every month </a:t>
            </a:r>
            <a:r>
              <a:rPr lang="en-US" dirty="0"/>
              <a:t>after the </a:t>
            </a:r>
            <a:r>
              <a:rPr lang="en-US" dirty="0" smtClean="0"/>
              <a:t>monthly pay period </a:t>
            </a:r>
            <a:r>
              <a:rPr lang="en-US" dirty="0"/>
              <a:t>payments are </a:t>
            </a:r>
            <a:r>
              <a:rPr lang="en-US" dirty="0" smtClean="0"/>
              <a:t>completed</a:t>
            </a:r>
          </a:p>
          <a:p>
            <a:r>
              <a:rPr lang="en-US" dirty="0" smtClean="0"/>
              <a:t>Thus far the average payment percentage since April 2022 is almost at 90% to 95% of clients being paid per month</a:t>
            </a:r>
            <a:endParaRPr lang="en-US" dirty="0"/>
          </a:p>
          <a:p>
            <a:r>
              <a:rPr lang="en-US" dirty="0" smtClean="0"/>
              <a:t>Payments that could not be done for the specific approval month are due to amongst others the following:</a:t>
            </a:r>
          </a:p>
          <a:p>
            <a:pPr marL="914400" lvl="1" indent="-457200">
              <a:buFont typeface="+mj-lt"/>
              <a:buAutoNum type="arabicPeriod"/>
            </a:pPr>
            <a:r>
              <a:rPr lang="en-US" sz="2400" b="1" dirty="0" smtClean="0"/>
              <a:t>Payment details changed and new account pending bank account verification </a:t>
            </a:r>
          </a:p>
          <a:p>
            <a:pPr marL="1347788" lvl="2" indent="-433388">
              <a:buFont typeface="Arial" panose="020B0604020202020204" pitchFamily="34" charset="0"/>
              <a:buChar char="─"/>
            </a:pPr>
            <a:r>
              <a:rPr lang="en-US" sz="2000" dirty="0" smtClean="0"/>
              <a:t>New accounts submitted are sent daily for account verification to National Treasury who submit such to the banks for verification.</a:t>
            </a:r>
          </a:p>
          <a:p>
            <a:pPr marL="1347788" lvl="2" indent="-433388">
              <a:buFont typeface="Arial" panose="020B0604020202020204" pitchFamily="34" charset="0"/>
              <a:buChar char="─"/>
            </a:pPr>
            <a:r>
              <a:rPr lang="en-US" sz="2000" dirty="0" smtClean="0"/>
              <a:t>Standard time to receive response from the banks through National Treasury is 3 - 5 days, however some banks may take longer due to internal verification controls</a:t>
            </a:r>
          </a:p>
          <a:p>
            <a:pPr marL="1347788" lvl="2" indent="-433388">
              <a:buFont typeface="Arial" panose="020B0604020202020204" pitchFamily="34" charset="0"/>
              <a:buChar char="─"/>
            </a:pPr>
            <a:r>
              <a:rPr lang="en-US" sz="2000" dirty="0" smtClean="0"/>
              <a:t>Accounts not verified are re-extracted every 5 days by SASSA and resent for account verification to National Treasury.</a:t>
            </a:r>
          </a:p>
          <a:p>
            <a:pPr lvl="3">
              <a:buFont typeface="Wingdings" panose="05000000000000000000" pitchFamily="2" charset="2"/>
              <a:buChar char="v"/>
            </a:pPr>
            <a:endParaRPr lang="en-US" sz="2200" dirty="0" smtClean="0"/>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350989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715000"/>
            <a:ext cx="9144000" cy="11430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a:xfrm>
            <a:off x="76200" y="76200"/>
            <a:ext cx="8991600" cy="914400"/>
          </a:xfrm>
        </p:spPr>
        <p:txBody>
          <a:bodyPr>
            <a:normAutofit/>
          </a:bodyPr>
          <a:lstStyle/>
          <a:p>
            <a:r>
              <a:rPr lang="en-US" dirty="0"/>
              <a:t>HISTORIC PAYMENTS </a:t>
            </a:r>
            <a:r>
              <a:rPr lang="en-US" dirty="0" smtClean="0"/>
              <a:t>… continue</a:t>
            </a:r>
            <a:endParaRPr lang="en-US" dirty="0"/>
          </a:p>
        </p:txBody>
      </p:sp>
      <p:sp>
        <p:nvSpPr>
          <p:cNvPr id="3" name="Content Placeholder 2"/>
          <p:cNvSpPr>
            <a:spLocks noGrp="1"/>
          </p:cNvSpPr>
          <p:nvPr>
            <p:ph idx="1"/>
          </p:nvPr>
        </p:nvSpPr>
        <p:spPr>
          <a:xfrm>
            <a:off x="76200" y="914400"/>
            <a:ext cx="8991600" cy="5867400"/>
          </a:xfrm>
        </p:spPr>
        <p:txBody>
          <a:bodyPr>
            <a:normAutofit lnSpcReduction="10000"/>
          </a:bodyPr>
          <a:lstStyle/>
          <a:p>
            <a:pPr marL="914400" lvl="1" indent="-457200">
              <a:buFont typeface="+mj-lt"/>
              <a:buAutoNum type="arabicPeriod" startAt="2"/>
            </a:pPr>
            <a:r>
              <a:rPr lang="en-US" sz="2400" b="1" dirty="0"/>
              <a:t>Referred cases </a:t>
            </a:r>
          </a:p>
          <a:p>
            <a:pPr marL="1347788" lvl="2" indent="-433388">
              <a:buFont typeface="Arial" panose="020B0604020202020204" pitchFamily="34" charset="0"/>
              <a:buChar char="─"/>
            </a:pPr>
            <a:r>
              <a:rPr lang="en-US" sz="2000" dirty="0"/>
              <a:t>These are approved applications that cannot be paid due to a challenge with identity verification </a:t>
            </a:r>
            <a:r>
              <a:rPr lang="en-US" sz="2000" dirty="0" smtClean="0"/>
              <a:t>i.e. </a:t>
            </a:r>
            <a:r>
              <a:rPr lang="en-US" sz="2000" dirty="0"/>
              <a:t>ID number has been </a:t>
            </a:r>
            <a:r>
              <a:rPr lang="en-US" sz="2000" u="sng" dirty="0" smtClean="0"/>
              <a:t>confirmed</a:t>
            </a:r>
            <a:r>
              <a:rPr lang="en-US" sz="2000" dirty="0" smtClean="0"/>
              <a:t> </a:t>
            </a:r>
            <a:r>
              <a:rPr lang="en-US" sz="2000" dirty="0"/>
              <a:t>to </a:t>
            </a:r>
            <a:r>
              <a:rPr lang="en-US" sz="2000" dirty="0" smtClean="0"/>
              <a:t>have been </a:t>
            </a:r>
            <a:r>
              <a:rPr lang="en-US" sz="2000" dirty="0"/>
              <a:t>used </a:t>
            </a:r>
            <a:r>
              <a:rPr lang="en-US" sz="2000" dirty="0" smtClean="0"/>
              <a:t>in fraudulent matters such as </a:t>
            </a:r>
            <a:r>
              <a:rPr lang="en-US" sz="2000" dirty="0"/>
              <a:t>Identity </a:t>
            </a:r>
            <a:r>
              <a:rPr lang="en-US" sz="2000" dirty="0" smtClean="0"/>
              <a:t>theft</a:t>
            </a:r>
            <a:endParaRPr lang="en-US" sz="2000" dirty="0"/>
          </a:p>
          <a:p>
            <a:pPr marL="1347788" lvl="2" indent="-433388">
              <a:buFont typeface="Arial" panose="020B0604020202020204" pitchFamily="34" charset="0"/>
              <a:buChar char="─"/>
            </a:pPr>
            <a:r>
              <a:rPr lang="en-US" sz="2000" dirty="0"/>
              <a:t>These </a:t>
            </a:r>
            <a:r>
              <a:rPr lang="en-US" sz="2000" dirty="0" smtClean="0"/>
              <a:t>clients </a:t>
            </a:r>
            <a:r>
              <a:rPr lang="en-US" sz="2000" dirty="0"/>
              <a:t>are sent </a:t>
            </a:r>
            <a:r>
              <a:rPr lang="en-US" sz="2000" dirty="0" smtClean="0"/>
              <a:t>a SMS message </a:t>
            </a:r>
            <a:r>
              <a:rPr lang="en-US" sz="2000" dirty="0"/>
              <a:t>with a link that the client must use to confirm </a:t>
            </a:r>
            <a:r>
              <a:rPr lang="en-US" sz="2000" dirty="0" smtClean="0"/>
              <a:t>their identity</a:t>
            </a:r>
            <a:endParaRPr lang="en-US" sz="2000" dirty="0"/>
          </a:p>
          <a:p>
            <a:pPr marL="1347788" lvl="2" indent="-433388">
              <a:buFont typeface="Arial" panose="020B0604020202020204" pitchFamily="34" charset="0"/>
              <a:buChar char="─"/>
            </a:pPr>
            <a:r>
              <a:rPr lang="en-US" sz="2000" dirty="0"/>
              <a:t>The total number of referred cases </a:t>
            </a:r>
            <a:r>
              <a:rPr lang="en-US" sz="2000" dirty="0" smtClean="0"/>
              <a:t>are 82 949 clients.</a:t>
            </a:r>
          </a:p>
          <a:p>
            <a:pPr marL="1347788" lvl="2" indent="-433388">
              <a:buFont typeface="Arial" panose="020B0604020202020204" pitchFamily="34" charset="0"/>
              <a:buChar char="─"/>
            </a:pPr>
            <a:r>
              <a:rPr lang="en-US" sz="2000" dirty="0" smtClean="0"/>
              <a:t>13 247 clients of the above number have already verified their identity and their payments have </a:t>
            </a:r>
            <a:r>
              <a:rPr lang="en-US" sz="2000" dirty="0"/>
              <a:t>been </a:t>
            </a:r>
            <a:r>
              <a:rPr lang="en-US" sz="2000" dirty="0" smtClean="0"/>
              <a:t>resolved</a:t>
            </a:r>
            <a:endParaRPr lang="en-US" sz="2000" dirty="0"/>
          </a:p>
          <a:p>
            <a:pPr marL="914400" lvl="1" indent="-457200">
              <a:buFont typeface="+mj-lt"/>
              <a:buAutoNum type="arabicPeriod" startAt="3"/>
            </a:pPr>
            <a:r>
              <a:rPr lang="en-US" sz="2400" b="1" dirty="0"/>
              <a:t>Payments returned by the bank due to </a:t>
            </a:r>
            <a:r>
              <a:rPr lang="en-US" sz="2400" b="1" dirty="0" smtClean="0"/>
              <a:t>challenges </a:t>
            </a:r>
            <a:r>
              <a:rPr lang="en-US" sz="2400" b="1" dirty="0"/>
              <a:t>with a bank account (EF70</a:t>
            </a:r>
            <a:r>
              <a:rPr lang="en-US" sz="2400" b="1" dirty="0" smtClean="0"/>
              <a:t>)</a:t>
            </a:r>
            <a:endParaRPr lang="en-US" sz="2400" b="1" dirty="0"/>
          </a:p>
          <a:p>
            <a:pPr marL="1347788" lvl="2" indent="-433388">
              <a:buFont typeface="Arial" panose="020B0604020202020204" pitchFamily="34" charset="0"/>
              <a:buChar char="─"/>
            </a:pPr>
            <a:r>
              <a:rPr lang="en-US" sz="2000" dirty="0"/>
              <a:t>Most common reasons are account closed, account does not accept credits, account pending FICA</a:t>
            </a:r>
          </a:p>
          <a:p>
            <a:pPr marL="1347788" lvl="2" indent="-433388">
              <a:buFont typeface="Arial" panose="020B0604020202020204" pitchFamily="34" charset="0"/>
              <a:buChar char="─"/>
            </a:pPr>
            <a:r>
              <a:rPr lang="en-US" sz="2000" dirty="0"/>
              <a:t>Affected clients are sent </a:t>
            </a:r>
            <a:r>
              <a:rPr lang="en-US" sz="2000" dirty="0" smtClean="0"/>
              <a:t>a SMS message to resolve the </a:t>
            </a:r>
            <a:r>
              <a:rPr lang="en-US" sz="2000" dirty="0"/>
              <a:t>issue with </a:t>
            </a:r>
            <a:r>
              <a:rPr lang="en-US" sz="2000" dirty="0" smtClean="0"/>
              <a:t>banks and then to </a:t>
            </a:r>
            <a:r>
              <a:rPr lang="en-US" sz="2000" u="sng" dirty="0"/>
              <a:t>re-upload the account </a:t>
            </a:r>
            <a:r>
              <a:rPr lang="en-US" sz="2000" dirty="0"/>
              <a:t>or a new account</a:t>
            </a:r>
          </a:p>
          <a:p>
            <a:pPr marL="1347788" lvl="2" indent="-433388">
              <a:buFont typeface="Arial" panose="020B0604020202020204" pitchFamily="34" charset="0"/>
              <a:buChar char="─"/>
            </a:pPr>
            <a:r>
              <a:rPr lang="en-US" sz="2000" dirty="0"/>
              <a:t>Average cases as such </a:t>
            </a:r>
            <a:r>
              <a:rPr lang="en-US" sz="2000" dirty="0" smtClean="0"/>
              <a:t>are about </a:t>
            </a:r>
            <a:r>
              <a:rPr lang="en-US" sz="2000" dirty="0"/>
              <a:t>0.15% of the total approved applications per month</a:t>
            </a:r>
          </a:p>
          <a:p>
            <a:pPr marL="342900" lvl="2" indent="-342900">
              <a:buFont typeface="Wingdings" panose="05000000000000000000" pitchFamily="2" charset="2"/>
              <a:buChar char="ü"/>
            </a:pPr>
            <a:endParaRPr lang="en-US" sz="2400" dirty="0"/>
          </a:p>
          <a:p>
            <a:pPr lvl="2">
              <a:buFont typeface="Courier New" panose="02070309020205020404" pitchFamily="49" charset="0"/>
              <a:buChar char="o"/>
            </a:pPr>
            <a:endParaRPr lang="en-US" sz="2200"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9550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411162"/>
          </a:xfrm>
        </p:spPr>
        <p:txBody>
          <a:bodyPr/>
          <a:lstStyle/>
          <a:p>
            <a:r>
              <a:rPr lang="en-ZA" dirty="0" smtClean="0"/>
              <a:t>1. SAPO/ SASSA –SLA </a:t>
            </a:r>
            <a:endParaRPr lang="en-ZA" dirty="0"/>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3</a:t>
            </a:fld>
            <a:endParaRPr lang="en-US" dirty="0">
              <a:solidFill>
                <a:srgbClr val="000000"/>
              </a:solidFill>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433540692"/>
              </p:ext>
            </p:extLst>
          </p:nvPr>
        </p:nvGraphicFramePr>
        <p:xfrm>
          <a:off x="76200" y="715963"/>
          <a:ext cx="9067800" cy="6080760"/>
        </p:xfrm>
        <a:graphic>
          <a:graphicData uri="http://schemas.openxmlformats.org/drawingml/2006/table">
            <a:tbl>
              <a:tblPr firstRow="1" firstCol="1" bandRow="1">
                <a:tableStyleId>{5C22544A-7EE6-4342-B048-85BDC9FD1C3A}</a:tableStyleId>
              </a:tblPr>
              <a:tblGrid>
                <a:gridCol w="6248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67071">
                <a:tc>
                  <a:txBody>
                    <a:bodyPr/>
                    <a:lstStyle/>
                    <a:p>
                      <a:pPr marL="0" marR="0" algn="ctr">
                        <a:lnSpc>
                          <a:spcPct val="150000"/>
                        </a:lnSpc>
                        <a:spcBef>
                          <a:spcPts val="0"/>
                        </a:spcBef>
                        <a:spcAft>
                          <a:spcPts val="0"/>
                        </a:spcAft>
                      </a:pPr>
                      <a:r>
                        <a:rPr lang="en-US" sz="1400" dirty="0">
                          <a:solidFill>
                            <a:schemeClr val="tx1"/>
                          </a:solidFill>
                          <a:effectLst/>
                        </a:rPr>
                        <a:t>SERVICE STANDARD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708" marR="46708" marT="0" marB="0"/>
                </a:tc>
                <a:tc>
                  <a:txBody>
                    <a:bodyPr/>
                    <a:lstStyle/>
                    <a:p>
                      <a:pPr marL="0" marR="0" algn="ctr">
                        <a:lnSpc>
                          <a:spcPct val="150000"/>
                        </a:lnSpc>
                        <a:spcBef>
                          <a:spcPts val="0"/>
                        </a:spcBef>
                        <a:spcAft>
                          <a:spcPts val="0"/>
                        </a:spcAft>
                      </a:pPr>
                      <a:r>
                        <a:rPr lang="en-US" sz="1400" dirty="0">
                          <a:solidFill>
                            <a:schemeClr val="tx1"/>
                          </a:solidFill>
                          <a:effectLst/>
                        </a:rPr>
                        <a:t>METHOD OF MEASUREMENT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708" marR="46708" marT="0" marB="0"/>
                </a:tc>
                <a:tc>
                  <a:txBody>
                    <a:bodyPr/>
                    <a:lstStyle/>
                    <a:p>
                      <a:pPr marL="0" marR="0" algn="ctr">
                        <a:lnSpc>
                          <a:spcPct val="150000"/>
                        </a:lnSpc>
                        <a:spcBef>
                          <a:spcPts val="0"/>
                        </a:spcBef>
                        <a:spcAft>
                          <a:spcPts val="0"/>
                        </a:spcAft>
                      </a:pPr>
                      <a:r>
                        <a:rPr lang="en-US" sz="1400" dirty="0">
                          <a:solidFill>
                            <a:schemeClr val="tx1"/>
                          </a:solidFill>
                          <a:effectLst/>
                        </a:rPr>
                        <a:t>APPLICATION OF PENALTY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708" marR="46708" marT="0" marB="0"/>
                </a:tc>
                <a:extLst>
                  <a:ext uri="{0D108BD9-81ED-4DB2-BD59-A6C34878D82A}">
                    <a16:rowId xmlns:a16="http://schemas.microsoft.com/office/drawing/2014/main" val="10000"/>
                  </a:ext>
                </a:extLst>
              </a:tr>
              <a:tr h="4936767">
                <a:tc>
                  <a:txBody>
                    <a:bodyPr/>
                    <a:lstStyle/>
                    <a:p>
                      <a:pPr marL="0" marR="0">
                        <a:lnSpc>
                          <a:spcPct val="115000"/>
                        </a:lnSpc>
                        <a:spcBef>
                          <a:spcPts val="0"/>
                        </a:spcBef>
                        <a:spcAft>
                          <a:spcPts val="0"/>
                        </a:spcAft>
                      </a:pPr>
                      <a:r>
                        <a:rPr lang="en-US" sz="1400" dirty="0">
                          <a:solidFill>
                            <a:schemeClr val="tx1"/>
                          </a:solidFill>
                          <a:effectLst/>
                        </a:rPr>
                        <a:t>All SAPO Branches and Cash Pay Points shall have basic facilities such as:</a:t>
                      </a:r>
                    </a:p>
                    <a:p>
                      <a:pPr marL="0" marR="0">
                        <a:lnSpc>
                          <a:spcPct val="115000"/>
                        </a:lnSpc>
                        <a:spcBef>
                          <a:spcPts val="0"/>
                        </a:spcBef>
                        <a:spcAft>
                          <a:spcPts val="0"/>
                        </a:spcAft>
                      </a:pPr>
                      <a:r>
                        <a:rPr lang="en-US" sz="1400" dirty="0">
                          <a:solidFill>
                            <a:schemeClr val="tx1"/>
                          </a:solidFill>
                          <a:effectLst/>
                        </a:rPr>
                        <a:t> </a:t>
                      </a:r>
                    </a:p>
                    <a:p>
                      <a:pPr marL="0" marR="0">
                        <a:lnSpc>
                          <a:spcPct val="115000"/>
                        </a:lnSpc>
                        <a:spcBef>
                          <a:spcPts val="0"/>
                        </a:spcBef>
                        <a:spcAft>
                          <a:spcPts val="0"/>
                        </a:spcAft>
                      </a:pPr>
                      <a:r>
                        <a:rPr lang="en-US" sz="1400" dirty="0">
                          <a:solidFill>
                            <a:schemeClr val="tx1"/>
                          </a:solidFill>
                          <a:effectLst/>
                        </a:rPr>
                        <a:t>SAPO </a:t>
                      </a:r>
                      <a:r>
                        <a:rPr lang="en-US" sz="1400" dirty="0" smtClean="0">
                          <a:solidFill>
                            <a:schemeClr val="tx1"/>
                          </a:solidFill>
                          <a:effectLst/>
                        </a:rPr>
                        <a:t>Branches</a:t>
                      </a:r>
                      <a:r>
                        <a:rPr lang="en-US" sz="1400" dirty="0">
                          <a:solidFill>
                            <a:schemeClr val="tx1"/>
                          </a:solidFill>
                          <a:effectLst/>
                        </a:rPr>
                        <a:t> </a:t>
                      </a:r>
                    </a:p>
                    <a:p>
                      <a:pPr marL="342900" marR="0" lvl="0" indent="-342900" algn="just">
                        <a:lnSpc>
                          <a:spcPct val="150000"/>
                        </a:lnSpc>
                        <a:spcBef>
                          <a:spcPts val="0"/>
                        </a:spcBef>
                        <a:spcAft>
                          <a:spcPts val="0"/>
                        </a:spcAft>
                        <a:buFont typeface="Wingdings" panose="05000000000000000000" pitchFamily="2" charset="2"/>
                        <a:buChar char=""/>
                      </a:pPr>
                      <a:r>
                        <a:rPr lang="en-US" sz="1400" dirty="0">
                          <a:solidFill>
                            <a:schemeClr val="tx1"/>
                          </a:solidFill>
                          <a:effectLst/>
                        </a:rPr>
                        <a:t>Seating (minimum of 100 sturdy chairs at SAPO </a:t>
                      </a:r>
                      <a:r>
                        <a:rPr lang="en-US" sz="1400" dirty="0" smtClean="0">
                          <a:solidFill>
                            <a:schemeClr val="tx1"/>
                          </a:solidFill>
                          <a:effectLst/>
                        </a:rPr>
                        <a:t>Branch  </a:t>
                      </a:r>
                      <a:r>
                        <a:rPr lang="en-US" sz="1400" dirty="0">
                          <a:solidFill>
                            <a:schemeClr val="tx1"/>
                          </a:solidFill>
                          <a:effectLst/>
                        </a:rPr>
                        <a:t>(depending on the size of the branch) </a:t>
                      </a:r>
                      <a:r>
                        <a:rPr lang="en-US" sz="1400" dirty="0" smtClean="0">
                          <a:solidFill>
                            <a:schemeClr val="tx1"/>
                          </a:solidFill>
                          <a:effectLst/>
                        </a:rPr>
                        <a:t>and </a:t>
                      </a:r>
                      <a:r>
                        <a:rPr lang="en-US" sz="1400" dirty="0">
                          <a:solidFill>
                            <a:schemeClr val="tx1"/>
                          </a:solidFill>
                          <a:effectLst/>
                        </a:rPr>
                        <a:t>Cash Pay Points, </a:t>
                      </a:r>
                    </a:p>
                    <a:p>
                      <a:pPr marL="0" marR="0" algn="just">
                        <a:lnSpc>
                          <a:spcPct val="150000"/>
                        </a:lnSpc>
                        <a:spcBef>
                          <a:spcPts val="0"/>
                        </a:spcBef>
                        <a:spcAft>
                          <a:spcPts val="0"/>
                        </a:spcAft>
                      </a:pPr>
                      <a:r>
                        <a:rPr lang="en-US" sz="1400" dirty="0">
                          <a:solidFill>
                            <a:schemeClr val="tx1"/>
                          </a:solidFill>
                          <a:effectLst/>
                        </a:rPr>
                        <a:t> </a:t>
                      </a:r>
                    </a:p>
                    <a:p>
                      <a:pPr marL="0" marR="0" algn="just">
                        <a:lnSpc>
                          <a:spcPct val="150000"/>
                        </a:lnSpc>
                        <a:spcBef>
                          <a:spcPts val="0"/>
                        </a:spcBef>
                        <a:spcAft>
                          <a:spcPts val="0"/>
                        </a:spcAft>
                      </a:pPr>
                      <a:r>
                        <a:rPr lang="en-US" sz="1400" dirty="0">
                          <a:solidFill>
                            <a:schemeClr val="tx1"/>
                          </a:solidFill>
                          <a:effectLst/>
                        </a:rPr>
                        <a:t>CASH PAY POINTS (open and closed structures)</a:t>
                      </a:r>
                    </a:p>
                    <a:p>
                      <a:pPr marL="342900" marR="0" lvl="0" indent="-342900" algn="just">
                        <a:lnSpc>
                          <a:spcPct val="150000"/>
                        </a:lnSpc>
                        <a:spcBef>
                          <a:spcPts val="0"/>
                        </a:spcBef>
                        <a:spcAft>
                          <a:spcPts val="0"/>
                        </a:spcAft>
                        <a:buFont typeface="Wingdings" panose="05000000000000000000" pitchFamily="2" charset="2"/>
                        <a:buChar char=""/>
                      </a:pPr>
                      <a:r>
                        <a:rPr lang="en-US" sz="1400" dirty="0">
                          <a:solidFill>
                            <a:schemeClr val="tx1"/>
                          </a:solidFill>
                          <a:effectLst/>
                        </a:rPr>
                        <a:t>Seating (minimum of 100 sturdy chairs at cash pay points)</a:t>
                      </a:r>
                    </a:p>
                    <a:p>
                      <a:pPr marL="342900" marR="0" lvl="0" indent="-342900" algn="just">
                        <a:lnSpc>
                          <a:spcPct val="115000"/>
                        </a:lnSpc>
                        <a:spcBef>
                          <a:spcPts val="0"/>
                        </a:spcBef>
                        <a:spcAft>
                          <a:spcPts val="0"/>
                        </a:spcAft>
                        <a:buFont typeface="Wingdings" panose="05000000000000000000" pitchFamily="2" charset="2"/>
                        <a:buChar char=""/>
                      </a:pPr>
                      <a:r>
                        <a:rPr lang="en-US" sz="1400" dirty="0">
                          <a:solidFill>
                            <a:schemeClr val="tx1"/>
                          </a:solidFill>
                          <a:effectLst/>
                        </a:rPr>
                        <a:t>Ablution facilities for male, female and people with disabilities,  </a:t>
                      </a:r>
                    </a:p>
                    <a:p>
                      <a:pPr marL="342900" marR="0" lvl="0" indent="-342900">
                        <a:lnSpc>
                          <a:spcPct val="115000"/>
                        </a:lnSpc>
                        <a:spcBef>
                          <a:spcPts val="0"/>
                        </a:spcBef>
                        <a:spcAft>
                          <a:spcPts val="0"/>
                        </a:spcAft>
                        <a:buFont typeface="Wingdings" panose="05000000000000000000" pitchFamily="2" charset="2"/>
                        <a:buChar char=""/>
                      </a:pPr>
                      <a:r>
                        <a:rPr lang="en-US" sz="1400" dirty="0">
                          <a:solidFill>
                            <a:schemeClr val="tx1"/>
                          </a:solidFill>
                          <a:effectLst/>
                        </a:rPr>
                        <a:t>Fresh drinking water to be provided in a dignified way (water bottles or water coolers with paper cups)</a:t>
                      </a:r>
                    </a:p>
                    <a:p>
                      <a:pPr marL="0" marR="0">
                        <a:lnSpc>
                          <a:spcPct val="115000"/>
                        </a:lnSpc>
                        <a:spcBef>
                          <a:spcPts val="0"/>
                        </a:spcBef>
                        <a:spcAft>
                          <a:spcPts val="0"/>
                        </a:spcAft>
                      </a:pPr>
                      <a:r>
                        <a:rPr lang="en-US" sz="1400" dirty="0">
                          <a:solidFill>
                            <a:schemeClr val="tx1"/>
                          </a:solidFill>
                          <a:effectLst/>
                        </a:rPr>
                        <a:t> </a:t>
                      </a:r>
                    </a:p>
                    <a:p>
                      <a:pPr marL="342900" marR="0" lvl="0" indent="-342900">
                        <a:lnSpc>
                          <a:spcPct val="115000"/>
                        </a:lnSpc>
                        <a:spcBef>
                          <a:spcPts val="0"/>
                        </a:spcBef>
                        <a:spcAft>
                          <a:spcPts val="0"/>
                        </a:spcAft>
                        <a:buFont typeface="Wingdings" panose="05000000000000000000" pitchFamily="2" charset="2"/>
                        <a:buChar char=""/>
                      </a:pPr>
                      <a:r>
                        <a:rPr lang="en-US" sz="1400" dirty="0">
                          <a:solidFill>
                            <a:schemeClr val="tx1"/>
                          </a:solidFill>
                          <a:effectLst/>
                        </a:rPr>
                        <a:t>One (1) OHSA approved medical first aid kit per site,</a:t>
                      </a:r>
                    </a:p>
                    <a:p>
                      <a:pPr marL="0" marR="0">
                        <a:lnSpc>
                          <a:spcPct val="115000"/>
                        </a:lnSpc>
                        <a:spcBef>
                          <a:spcPts val="0"/>
                        </a:spcBef>
                        <a:spcAft>
                          <a:spcPts val="0"/>
                        </a:spcAft>
                      </a:pPr>
                      <a:r>
                        <a:rPr lang="en-US" sz="1400" dirty="0">
                          <a:solidFill>
                            <a:schemeClr val="tx1"/>
                          </a:solidFill>
                          <a:effectLst/>
                        </a:rPr>
                        <a:t> </a:t>
                      </a:r>
                    </a:p>
                    <a:p>
                      <a:pPr marL="342900" marR="0" lvl="0" indent="-342900">
                        <a:lnSpc>
                          <a:spcPct val="115000"/>
                        </a:lnSpc>
                        <a:spcBef>
                          <a:spcPts val="0"/>
                        </a:spcBef>
                        <a:spcAft>
                          <a:spcPts val="0"/>
                        </a:spcAft>
                        <a:buFont typeface="Wingdings" panose="05000000000000000000" pitchFamily="2" charset="2"/>
                        <a:buChar char=""/>
                      </a:pPr>
                      <a:r>
                        <a:rPr lang="en-US" sz="1400" dirty="0">
                          <a:solidFill>
                            <a:schemeClr val="tx1"/>
                          </a:solidFill>
                          <a:effectLst/>
                        </a:rPr>
                        <a:t>Minimum of one (1) wheel chair per </a:t>
                      </a:r>
                      <a:r>
                        <a:rPr lang="en-US" sz="1400" dirty="0" smtClean="0">
                          <a:solidFill>
                            <a:schemeClr val="tx1"/>
                          </a:solidFill>
                          <a:effectLst/>
                        </a:rPr>
                        <a:t>dedicated </a:t>
                      </a:r>
                      <a:r>
                        <a:rPr lang="en-US" sz="1400" dirty="0">
                          <a:solidFill>
                            <a:schemeClr val="tx1"/>
                          </a:solidFill>
                          <a:effectLst/>
                        </a:rPr>
                        <a:t>payment site</a:t>
                      </a:r>
                    </a:p>
                    <a:p>
                      <a:pPr marL="0" marR="0">
                        <a:lnSpc>
                          <a:spcPct val="115000"/>
                        </a:lnSpc>
                        <a:spcBef>
                          <a:spcPts val="0"/>
                        </a:spcBef>
                        <a:spcAft>
                          <a:spcPts val="0"/>
                        </a:spcAft>
                      </a:pPr>
                      <a:r>
                        <a:rPr lang="en-US" sz="1400" dirty="0">
                          <a:solidFill>
                            <a:schemeClr val="tx1"/>
                          </a:solidFill>
                          <a:effectLst/>
                        </a:rPr>
                        <a:t> </a:t>
                      </a:r>
                    </a:p>
                    <a:p>
                      <a:pPr marL="342900" marR="0" lvl="0" indent="-342900">
                        <a:lnSpc>
                          <a:spcPct val="115000"/>
                        </a:lnSpc>
                        <a:spcBef>
                          <a:spcPts val="0"/>
                        </a:spcBef>
                        <a:spcAft>
                          <a:spcPts val="0"/>
                        </a:spcAft>
                        <a:buFont typeface="Wingdings" panose="05000000000000000000" pitchFamily="2" charset="2"/>
                        <a:buChar char=""/>
                      </a:pPr>
                      <a:r>
                        <a:rPr lang="en-US" sz="1400" dirty="0">
                          <a:solidFill>
                            <a:schemeClr val="tx1"/>
                          </a:solidFill>
                          <a:effectLst/>
                        </a:rPr>
                        <a:t>Adequate shelter during payment times </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708" marR="46708" marT="0" marB="0"/>
                </a:tc>
                <a:tc>
                  <a:txBody>
                    <a:bodyPr/>
                    <a:lstStyle/>
                    <a:p>
                      <a:pPr marL="0" marR="0">
                        <a:lnSpc>
                          <a:spcPct val="150000"/>
                        </a:lnSpc>
                        <a:spcBef>
                          <a:spcPts val="0"/>
                        </a:spcBef>
                        <a:spcAft>
                          <a:spcPts val="0"/>
                        </a:spcAft>
                      </a:pPr>
                      <a:r>
                        <a:rPr lang="en-US" sz="1400" dirty="0">
                          <a:solidFill>
                            <a:schemeClr val="tx1"/>
                          </a:solidFill>
                          <a:effectLst/>
                        </a:rPr>
                        <a:t>Availability of dignity  services during payment of social grants </a:t>
                      </a: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708" marR="46708" marT="0" marB="0"/>
                </a:tc>
                <a:tc>
                  <a:txBody>
                    <a:bodyPr/>
                    <a:lstStyle/>
                    <a:p>
                      <a:pPr marL="0" marR="0">
                        <a:lnSpc>
                          <a:spcPct val="150000"/>
                        </a:lnSpc>
                        <a:spcBef>
                          <a:spcPts val="0"/>
                        </a:spcBef>
                        <a:spcAft>
                          <a:spcPts val="0"/>
                        </a:spcAft>
                      </a:pPr>
                      <a:r>
                        <a:rPr lang="en-US" sz="1400" dirty="0">
                          <a:solidFill>
                            <a:schemeClr val="tx1"/>
                          </a:solidFill>
                          <a:effectLst/>
                        </a:rPr>
                        <a:t>5% of monthly service fee for each SAPO Branch and Cash Pay Point not meeting the standard</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708" marR="46708"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168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715000"/>
            <a:ext cx="9144000" cy="11430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a:xfrm>
            <a:off x="76200" y="76200"/>
            <a:ext cx="8991600" cy="914400"/>
          </a:xfrm>
        </p:spPr>
        <p:txBody>
          <a:bodyPr>
            <a:normAutofit/>
          </a:bodyPr>
          <a:lstStyle/>
          <a:p>
            <a:r>
              <a:rPr lang="en-US" dirty="0"/>
              <a:t>HISTORIC PAYMENTS … continue</a:t>
            </a:r>
          </a:p>
        </p:txBody>
      </p:sp>
      <p:sp>
        <p:nvSpPr>
          <p:cNvPr id="3" name="Content Placeholder 2"/>
          <p:cNvSpPr>
            <a:spLocks noGrp="1"/>
          </p:cNvSpPr>
          <p:nvPr>
            <p:ph idx="1"/>
          </p:nvPr>
        </p:nvSpPr>
        <p:spPr>
          <a:xfrm>
            <a:off x="76200" y="914400"/>
            <a:ext cx="8991600" cy="5867400"/>
          </a:xfrm>
        </p:spPr>
        <p:txBody>
          <a:bodyPr>
            <a:normAutofit/>
          </a:bodyPr>
          <a:lstStyle/>
          <a:p>
            <a:pPr marL="914400" lvl="1" indent="-457200">
              <a:buFont typeface="+mj-lt"/>
              <a:buAutoNum type="arabicPeriod" startAt="4"/>
            </a:pPr>
            <a:r>
              <a:rPr lang="en-US" sz="2400" b="1" dirty="0"/>
              <a:t>Cash send clients </a:t>
            </a:r>
          </a:p>
          <a:p>
            <a:pPr marL="1347788" lvl="2" indent="-433388">
              <a:buFont typeface="Arial" panose="020B0604020202020204" pitchFamily="34" charset="0"/>
              <a:buChar char="─"/>
            </a:pPr>
            <a:r>
              <a:rPr lang="en-US" sz="2000" dirty="0"/>
              <a:t>There are currently over 350 000 clients awaiting payment from this channel since August 2022</a:t>
            </a:r>
          </a:p>
          <a:p>
            <a:pPr marL="1347788" lvl="2" indent="-433388">
              <a:buFont typeface="Arial" panose="020B0604020202020204" pitchFamily="34" charset="0"/>
              <a:buChar char="─"/>
            </a:pPr>
            <a:r>
              <a:rPr lang="en-US" sz="2000" dirty="0"/>
              <a:t>Procurement process are being concluded to reactivate this payment channel</a:t>
            </a:r>
          </a:p>
          <a:p>
            <a:pPr marL="1347788" lvl="2" indent="-433388">
              <a:buFont typeface="Arial" panose="020B0604020202020204" pitchFamily="34" charset="0"/>
              <a:buChar char="─"/>
            </a:pPr>
            <a:r>
              <a:rPr lang="en-US" sz="2000" dirty="0"/>
              <a:t>There was initially over 500 000 clients but </a:t>
            </a:r>
            <a:r>
              <a:rPr lang="en-US" sz="2000" dirty="0" smtClean="0"/>
              <a:t>the number was </a:t>
            </a:r>
            <a:r>
              <a:rPr lang="en-US" sz="2000" dirty="0"/>
              <a:t>reduced due to the below interventions</a:t>
            </a:r>
          </a:p>
          <a:p>
            <a:pPr lvl="3">
              <a:buFont typeface="Wingdings" panose="05000000000000000000" pitchFamily="2" charset="2"/>
              <a:buChar char="§"/>
            </a:pPr>
            <a:r>
              <a:rPr lang="en-US" sz="2000" dirty="0"/>
              <a:t>Clients who responded to the communication sent to upload their own bank accounts</a:t>
            </a:r>
          </a:p>
          <a:p>
            <a:pPr lvl="3">
              <a:buFont typeface="Wingdings" panose="05000000000000000000" pitchFamily="2" charset="2"/>
              <a:buChar char="§"/>
            </a:pPr>
            <a:r>
              <a:rPr lang="en-US" sz="2000" dirty="0"/>
              <a:t>Collaborations with some of the banks to assist whilst procurement processes are still being concluded. This process saw over 100 000 clients per month being </a:t>
            </a:r>
            <a:r>
              <a:rPr lang="en-US" sz="2000" dirty="0" smtClean="0"/>
              <a:t>paid (for the months of August 2022 to December 2022).  Payment was made for all these months in December 2022. </a:t>
            </a:r>
          </a:p>
          <a:p>
            <a:pPr lvl="3">
              <a:buFont typeface="Wingdings" panose="05000000000000000000" pitchFamily="2" charset="2"/>
              <a:buChar char="§"/>
            </a:pPr>
            <a:r>
              <a:rPr lang="en-US" sz="2000" dirty="0" smtClean="0"/>
              <a:t>Additional payments will be made in February 2023 for January and February 2023 as well as some of the historic periods (August 2022 to December 2022).</a:t>
            </a:r>
            <a:endParaRPr lang="en-US" sz="2000" dirty="0"/>
          </a:p>
          <a:p>
            <a:pPr>
              <a:buFont typeface="Wingdings" panose="05000000000000000000" pitchFamily="2" charset="2"/>
              <a:buChar char="ü"/>
            </a:pPr>
            <a:endParaRPr lang="en-US" sz="2400" dirty="0"/>
          </a:p>
          <a:p>
            <a:pPr lvl="2">
              <a:buFont typeface="Courier New" panose="02070309020205020404" pitchFamily="49" charset="0"/>
              <a:buChar char="o"/>
            </a:pPr>
            <a:endParaRPr lang="en-US" sz="2200"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3514751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715000"/>
            <a:ext cx="9144000" cy="11430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a:xfrm>
            <a:off x="76200" y="76200"/>
            <a:ext cx="8991600" cy="914400"/>
          </a:xfrm>
        </p:spPr>
        <p:txBody>
          <a:bodyPr>
            <a:normAutofit/>
          </a:bodyPr>
          <a:lstStyle/>
          <a:p>
            <a:r>
              <a:rPr lang="en-US" dirty="0"/>
              <a:t>HISTORIC PAYMENTS … continue</a:t>
            </a:r>
          </a:p>
        </p:txBody>
      </p:sp>
      <p:sp>
        <p:nvSpPr>
          <p:cNvPr id="3" name="Content Placeholder 2"/>
          <p:cNvSpPr>
            <a:spLocks noGrp="1"/>
          </p:cNvSpPr>
          <p:nvPr>
            <p:ph idx="1"/>
          </p:nvPr>
        </p:nvSpPr>
        <p:spPr>
          <a:xfrm>
            <a:off x="76200" y="914400"/>
            <a:ext cx="8991600" cy="5867400"/>
          </a:xfrm>
        </p:spPr>
        <p:txBody>
          <a:bodyPr>
            <a:normAutofit/>
          </a:bodyPr>
          <a:lstStyle/>
          <a:p>
            <a:pPr marL="914400" lvl="1" indent="-457200">
              <a:buFont typeface="+mj-lt"/>
              <a:buAutoNum type="arabicPeriod" startAt="5"/>
            </a:pPr>
            <a:r>
              <a:rPr lang="en-US" sz="2400" b="1" dirty="0"/>
              <a:t>Post bank clients </a:t>
            </a:r>
          </a:p>
          <a:p>
            <a:pPr marL="1347788" lvl="2" indent="-433388">
              <a:buFont typeface="Arial" panose="020B0604020202020204" pitchFamily="34" charset="0"/>
              <a:buChar char="─"/>
            </a:pPr>
            <a:r>
              <a:rPr lang="en-US" sz="2000" dirty="0"/>
              <a:t>There are </a:t>
            </a:r>
            <a:r>
              <a:rPr lang="en-US" sz="2000" dirty="0" smtClean="0"/>
              <a:t>489 837 clients </a:t>
            </a:r>
            <a:r>
              <a:rPr lang="en-US" sz="2000" dirty="0"/>
              <a:t>awaiting payment from this channel </a:t>
            </a:r>
          </a:p>
          <a:p>
            <a:pPr marL="1347788" lvl="2" indent="-433388">
              <a:buFont typeface="Arial" panose="020B0604020202020204" pitchFamily="34" charset="0"/>
              <a:buChar char="─"/>
            </a:pPr>
            <a:r>
              <a:rPr lang="en-US" sz="2000" dirty="0"/>
              <a:t>These </a:t>
            </a:r>
            <a:r>
              <a:rPr lang="en-US" sz="2000" dirty="0" smtClean="0"/>
              <a:t>are largely </a:t>
            </a:r>
            <a:r>
              <a:rPr lang="en-US" sz="2000" dirty="0"/>
              <a:t>clients who were not recipients of the </a:t>
            </a:r>
            <a:r>
              <a:rPr lang="en-US" sz="2000" dirty="0" smtClean="0"/>
              <a:t>grant </a:t>
            </a:r>
            <a:r>
              <a:rPr lang="en-US" sz="2000" dirty="0"/>
              <a:t>prior to April 2022 who have now selected this </a:t>
            </a:r>
            <a:r>
              <a:rPr lang="en-US" sz="2000" dirty="0" smtClean="0"/>
              <a:t>Post Bank channel</a:t>
            </a:r>
            <a:r>
              <a:rPr lang="en-US" sz="2000" dirty="0"/>
              <a:t>.</a:t>
            </a:r>
          </a:p>
          <a:p>
            <a:pPr marL="1347788" lvl="2" indent="-433388">
              <a:buFont typeface="Arial" panose="020B0604020202020204" pitchFamily="34" charset="0"/>
              <a:buChar char="─"/>
            </a:pPr>
            <a:r>
              <a:rPr lang="en-US" sz="2000" dirty="0"/>
              <a:t>With the new method of disbursement through retailers implemented since April </a:t>
            </a:r>
            <a:r>
              <a:rPr lang="en-US" sz="2000" dirty="0" smtClean="0"/>
              <a:t>2022, Postbank </a:t>
            </a:r>
            <a:r>
              <a:rPr lang="en-US" sz="2000" dirty="0"/>
              <a:t>is unable to do FICA processes which is a banking </a:t>
            </a:r>
            <a:r>
              <a:rPr lang="en-US" sz="2000" dirty="0" smtClean="0"/>
              <a:t>requirement which SASSA is obliged to follow. </a:t>
            </a:r>
          </a:p>
          <a:p>
            <a:pPr marL="1347788" lvl="2" indent="-433388">
              <a:buFont typeface="Arial" panose="020B0604020202020204" pitchFamily="34" charset="0"/>
              <a:buChar char="─"/>
            </a:pPr>
            <a:r>
              <a:rPr lang="en-US" sz="2000" dirty="0" smtClean="0"/>
              <a:t>SASSA </a:t>
            </a:r>
            <a:r>
              <a:rPr lang="en-US" sz="2000" dirty="0"/>
              <a:t>is thus forced to </a:t>
            </a:r>
            <a:r>
              <a:rPr lang="en-US" sz="2000" dirty="0" smtClean="0"/>
              <a:t>ensure that the </a:t>
            </a:r>
            <a:r>
              <a:rPr lang="en-US" sz="2000" dirty="0"/>
              <a:t>identity of the account </a:t>
            </a:r>
            <a:r>
              <a:rPr lang="en-US" sz="2000" dirty="0" smtClean="0"/>
              <a:t>holder is confirmed.  In this regard a new solution </a:t>
            </a:r>
            <a:r>
              <a:rPr lang="en-US" sz="2000" dirty="0"/>
              <a:t>is currently at the final stages of </a:t>
            </a:r>
            <a:r>
              <a:rPr lang="en-US" sz="2000" dirty="0" smtClean="0"/>
              <a:t>development and will be implemented as soon as possible.</a:t>
            </a:r>
            <a:endParaRPr lang="en-US" sz="2000" dirty="0"/>
          </a:p>
          <a:p>
            <a:pPr>
              <a:buFont typeface="Wingdings" panose="05000000000000000000" pitchFamily="2" charset="2"/>
              <a:buChar char="ü"/>
            </a:pPr>
            <a:endParaRPr lang="en-US" sz="2400" dirty="0"/>
          </a:p>
          <a:p>
            <a:pPr lvl="2">
              <a:buFont typeface="Courier New" panose="02070309020205020404" pitchFamily="49" charset="0"/>
              <a:buChar char="o"/>
            </a:pPr>
            <a:endParaRPr lang="en-US" sz="2200"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607919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715000"/>
            <a:ext cx="9144000" cy="11430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a:xfrm>
            <a:off x="457200" y="76200"/>
            <a:ext cx="8229600" cy="1143000"/>
          </a:xfrm>
        </p:spPr>
        <p:txBody>
          <a:bodyPr>
            <a:normAutofit/>
          </a:bodyPr>
          <a:lstStyle/>
          <a:p>
            <a:r>
              <a:rPr lang="en-US" dirty="0" smtClean="0"/>
              <a:t>OTHER MATTERS TO NOTE</a:t>
            </a:r>
            <a:endParaRPr lang="en-US" dirty="0"/>
          </a:p>
        </p:txBody>
      </p:sp>
      <p:sp>
        <p:nvSpPr>
          <p:cNvPr id="3" name="Content Placeholder 2"/>
          <p:cNvSpPr>
            <a:spLocks noGrp="1"/>
          </p:cNvSpPr>
          <p:nvPr>
            <p:ph idx="1"/>
          </p:nvPr>
        </p:nvSpPr>
        <p:spPr>
          <a:xfrm>
            <a:off x="152400" y="1066800"/>
            <a:ext cx="8839200" cy="5791200"/>
          </a:xfrm>
        </p:spPr>
        <p:txBody>
          <a:bodyPr>
            <a:normAutofit fontScale="92500"/>
          </a:bodyPr>
          <a:lstStyle/>
          <a:p>
            <a:pPr marL="342900" lvl="1" indent="-342900">
              <a:buFont typeface="Arial" panose="020B0604020202020204" pitchFamily="34" charset="0"/>
              <a:buChar char="•"/>
            </a:pPr>
            <a:r>
              <a:rPr lang="en-US" sz="2400" b="1" dirty="0" smtClean="0"/>
              <a:t>Fraud </a:t>
            </a:r>
            <a:r>
              <a:rPr lang="en-US" sz="2400" b="1" dirty="0"/>
              <a:t>related: Cellphone changes</a:t>
            </a:r>
          </a:p>
          <a:p>
            <a:pPr lvl="1">
              <a:buFont typeface="Courier New" panose="02070309020205020404" pitchFamily="49" charset="0"/>
              <a:buChar char="o"/>
            </a:pPr>
            <a:r>
              <a:rPr lang="en-US" sz="2200" dirty="0" smtClean="0"/>
              <a:t>Cellphone number changes are currently done fraudulently. </a:t>
            </a:r>
          </a:p>
          <a:p>
            <a:pPr lvl="1">
              <a:buFont typeface="Courier New" panose="02070309020205020404" pitchFamily="49" charset="0"/>
              <a:buChar char="o"/>
            </a:pPr>
            <a:r>
              <a:rPr lang="en-US" sz="2200" dirty="0" smtClean="0"/>
              <a:t>To curb this, SASSA decided on a EKYC </a:t>
            </a:r>
            <a:r>
              <a:rPr lang="en-US" sz="2200" dirty="0"/>
              <a:t>process </a:t>
            </a:r>
            <a:r>
              <a:rPr lang="en-US" sz="2200" dirty="0" smtClean="0"/>
              <a:t>which is currently </a:t>
            </a:r>
            <a:r>
              <a:rPr lang="en-US" sz="2200" dirty="0"/>
              <a:t>in </a:t>
            </a:r>
            <a:r>
              <a:rPr lang="en-US" sz="2200" dirty="0" smtClean="0"/>
              <a:t>technical development</a:t>
            </a:r>
            <a:endParaRPr lang="en-US" sz="2200" dirty="0"/>
          </a:p>
          <a:p>
            <a:pPr lvl="1">
              <a:buFont typeface="Courier New" panose="02070309020205020404" pitchFamily="49" charset="0"/>
              <a:buChar char="o"/>
            </a:pPr>
            <a:r>
              <a:rPr lang="en-US" sz="2200" dirty="0" smtClean="0"/>
              <a:t>In the meantime, when a </a:t>
            </a:r>
            <a:r>
              <a:rPr lang="en-US" sz="2200" dirty="0"/>
              <a:t>client inform </a:t>
            </a:r>
            <a:r>
              <a:rPr lang="en-US" sz="2200" dirty="0" smtClean="0"/>
              <a:t>us of a cellphone number change, </a:t>
            </a:r>
            <a:r>
              <a:rPr lang="en-US" sz="2200" dirty="0"/>
              <a:t>we revert </a:t>
            </a:r>
            <a:r>
              <a:rPr lang="en-US" sz="2200" dirty="0" smtClean="0"/>
              <a:t>to the </a:t>
            </a:r>
            <a:r>
              <a:rPr lang="en-US" sz="2200" dirty="0"/>
              <a:t>original number and block the incorrect / fraudulent </a:t>
            </a:r>
            <a:r>
              <a:rPr lang="en-US" sz="2200" dirty="0" smtClean="0"/>
              <a:t>number.</a:t>
            </a:r>
            <a:endParaRPr lang="en-US" sz="2200" dirty="0"/>
          </a:p>
          <a:p>
            <a:pPr marL="342900" lvl="1" indent="-342900">
              <a:buFont typeface="Arial" panose="020B0604020202020204" pitchFamily="34" charset="0"/>
              <a:buChar char="•"/>
            </a:pPr>
            <a:endParaRPr lang="en-US" sz="2400" b="1" dirty="0" smtClean="0"/>
          </a:p>
          <a:p>
            <a:pPr marL="342900" lvl="1" indent="-342900">
              <a:buFont typeface="Arial" panose="020B0604020202020204" pitchFamily="34" charset="0"/>
              <a:buChar char="•"/>
            </a:pPr>
            <a:r>
              <a:rPr lang="en-US" sz="2400" b="1" dirty="0" smtClean="0"/>
              <a:t>Asylum Seekers</a:t>
            </a:r>
            <a:endParaRPr lang="en-US" sz="2400" b="1" dirty="0"/>
          </a:p>
          <a:p>
            <a:pPr lvl="1">
              <a:buFont typeface="Courier New" panose="02070309020205020404" pitchFamily="49" charset="0"/>
              <a:buChar char="o"/>
            </a:pPr>
            <a:r>
              <a:rPr lang="en-US" sz="2200" dirty="0" smtClean="0"/>
              <a:t>These clients could initially not be paid pending the enhancement of the Post Bank retailer solution to accommodate the special ID numbers (clients do not have SA ID numbers).</a:t>
            </a:r>
          </a:p>
          <a:p>
            <a:pPr lvl="1">
              <a:buFont typeface="Courier New" panose="02070309020205020404" pitchFamily="49" charset="0"/>
              <a:buChar char="o"/>
            </a:pPr>
            <a:r>
              <a:rPr lang="en-US" sz="2200" dirty="0" smtClean="0"/>
              <a:t>This enhancement has now been completed and the Asylum </a:t>
            </a:r>
            <a:r>
              <a:rPr lang="en-US" sz="2200" dirty="0"/>
              <a:t>Seekers payments </a:t>
            </a:r>
            <a:r>
              <a:rPr lang="en-US" sz="2200" dirty="0" smtClean="0"/>
              <a:t>resumed.</a:t>
            </a:r>
          </a:p>
          <a:p>
            <a:pPr lvl="1">
              <a:buFont typeface="Courier New" panose="02070309020205020404" pitchFamily="49" charset="0"/>
              <a:buChar char="o"/>
            </a:pPr>
            <a:r>
              <a:rPr lang="en-US" sz="2200" dirty="0" smtClean="0"/>
              <a:t>In the month of December payments first payments were made to Asylum seekers after the enhancements</a:t>
            </a:r>
            <a:endParaRPr lang="en-US" sz="2200" dirty="0"/>
          </a:p>
          <a:p>
            <a:pPr marL="457200" lvl="1" indent="0">
              <a:buNone/>
            </a:pPr>
            <a:endParaRPr lang="en-US" dirty="0" smtClean="0"/>
          </a:p>
        </p:txBody>
      </p:sp>
    </p:spTree>
    <p:extLst>
      <p:ext uri="{BB962C8B-B14F-4D97-AF65-F5344CB8AC3E}">
        <p14:creationId xmlns:p14="http://schemas.microsoft.com/office/powerpoint/2010/main" val="32062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715000"/>
            <a:ext cx="9144000" cy="11430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a:xfrm>
            <a:off x="457200" y="76200"/>
            <a:ext cx="8229600" cy="1143000"/>
          </a:xfrm>
        </p:spPr>
        <p:txBody>
          <a:bodyPr>
            <a:normAutofit fontScale="90000"/>
          </a:bodyPr>
          <a:lstStyle/>
          <a:p>
            <a:r>
              <a:rPr lang="en-US" dirty="0"/>
              <a:t>OTHER </a:t>
            </a:r>
            <a:r>
              <a:rPr lang="en-US" dirty="0" smtClean="0"/>
              <a:t>MATTERS </a:t>
            </a:r>
            <a:r>
              <a:rPr lang="en-US" dirty="0"/>
              <a:t>TO </a:t>
            </a:r>
            <a:r>
              <a:rPr lang="en-US" dirty="0" smtClean="0"/>
              <a:t>NOTE… continue</a:t>
            </a:r>
            <a:endParaRPr lang="en-US" dirty="0"/>
          </a:p>
        </p:txBody>
      </p:sp>
      <p:sp>
        <p:nvSpPr>
          <p:cNvPr id="3" name="Content Placeholder 2"/>
          <p:cNvSpPr>
            <a:spLocks noGrp="1"/>
          </p:cNvSpPr>
          <p:nvPr>
            <p:ph idx="1"/>
          </p:nvPr>
        </p:nvSpPr>
        <p:spPr>
          <a:xfrm>
            <a:off x="152400" y="1066800"/>
            <a:ext cx="8839200" cy="5638800"/>
          </a:xfrm>
        </p:spPr>
        <p:txBody>
          <a:bodyPr>
            <a:normAutofit/>
          </a:bodyPr>
          <a:lstStyle/>
          <a:p>
            <a:pPr marL="342900" lvl="1" indent="-342900">
              <a:buFont typeface="Arial" panose="020B0604020202020204" pitchFamily="34" charset="0"/>
              <a:buChar char="•"/>
            </a:pPr>
            <a:r>
              <a:rPr lang="en-US" sz="2400" b="1" dirty="0" smtClean="0"/>
              <a:t>UIF Database</a:t>
            </a:r>
            <a:endParaRPr lang="en-US" sz="2400" b="1" dirty="0"/>
          </a:p>
          <a:p>
            <a:pPr lvl="1">
              <a:buFont typeface="Courier New" panose="02070309020205020404" pitchFamily="49" charset="0"/>
              <a:buChar char="o"/>
            </a:pPr>
            <a:r>
              <a:rPr lang="en-US" dirty="0" smtClean="0"/>
              <a:t>Re-verification </a:t>
            </a:r>
            <a:r>
              <a:rPr lang="en-US" dirty="0"/>
              <a:t>of the data relating to UIF databases being </a:t>
            </a:r>
            <a:r>
              <a:rPr lang="en-US" dirty="0" smtClean="0"/>
              <a:t>outdated already </a:t>
            </a:r>
            <a:r>
              <a:rPr lang="en-US" dirty="0"/>
              <a:t>commenced (during historic rework) and where verified payments were </a:t>
            </a:r>
            <a:r>
              <a:rPr lang="en-US" dirty="0" smtClean="0"/>
              <a:t>made</a:t>
            </a:r>
          </a:p>
          <a:p>
            <a:pPr lvl="1">
              <a:buFont typeface="Courier New" panose="02070309020205020404" pitchFamily="49" charset="0"/>
              <a:buChar char="o"/>
            </a:pPr>
            <a:r>
              <a:rPr lang="en-US" dirty="0" smtClean="0"/>
              <a:t>The month of January will also have to be reworked.  This is very unfortunate and consume time and resources which we can hardly afford.</a:t>
            </a:r>
          </a:p>
          <a:p>
            <a:pPr lvl="1">
              <a:buFont typeface="Courier New" panose="02070309020205020404" pitchFamily="49" charset="0"/>
              <a:buChar char="o"/>
            </a:pPr>
            <a:r>
              <a:rPr lang="en-US" dirty="0" smtClean="0"/>
              <a:t>This also impact on Appeals as it does not assist to provide Appeals team with the verification data if not fully reworked and updated.</a:t>
            </a:r>
            <a:endParaRPr lang="en-US" dirty="0"/>
          </a:p>
          <a:p>
            <a:pPr lvl="1">
              <a:buFont typeface="Courier New" panose="02070309020205020404" pitchFamily="49" charset="0"/>
              <a:buChar char="o"/>
            </a:pPr>
            <a:r>
              <a:rPr lang="en-US" dirty="0"/>
              <a:t>Database is currently </a:t>
            </a:r>
            <a:r>
              <a:rPr lang="en-US" dirty="0" smtClean="0"/>
              <a:t>outdated – November file was latest received.</a:t>
            </a:r>
          </a:p>
          <a:p>
            <a:pPr lvl="1">
              <a:buFont typeface="Courier New" panose="02070309020205020404" pitchFamily="49" charset="0"/>
              <a:buChar char="o"/>
            </a:pPr>
            <a:r>
              <a:rPr lang="en-US" dirty="0" smtClean="0"/>
              <a:t>SASSA was promised that December files will be provided by tomorrow and January in the following week</a:t>
            </a:r>
          </a:p>
          <a:p>
            <a:pPr lvl="1">
              <a:buFont typeface="Courier New" panose="02070309020205020404" pitchFamily="49" charset="0"/>
              <a:buChar char="o"/>
            </a:pPr>
            <a:r>
              <a:rPr lang="en-US" dirty="0" smtClean="0"/>
              <a:t>Challenges </a:t>
            </a:r>
            <a:r>
              <a:rPr lang="en-US" dirty="0"/>
              <a:t>to receive data </a:t>
            </a:r>
            <a:r>
              <a:rPr lang="en-US" dirty="0" smtClean="0"/>
              <a:t>monthly remains and reminders </a:t>
            </a:r>
            <a:r>
              <a:rPr lang="en-US" dirty="0"/>
              <a:t>must be sent and </a:t>
            </a:r>
            <a:r>
              <a:rPr lang="en-US" dirty="0" smtClean="0"/>
              <a:t>followed-up on monthly basis.</a:t>
            </a:r>
            <a:endParaRPr lang="en-US" dirty="0"/>
          </a:p>
          <a:p>
            <a:pPr lvl="1">
              <a:buFont typeface="Courier New" panose="02070309020205020404" pitchFamily="49" charset="0"/>
              <a:buChar char="o"/>
            </a:pPr>
            <a:endParaRPr lang="en-US" dirty="0" smtClean="0"/>
          </a:p>
          <a:p>
            <a:pPr lvl="1">
              <a:buFont typeface="Courier New" panose="02070309020205020404" pitchFamily="49" charset="0"/>
              <a:buChar char="o"/>
            </a:pPr>
            <a:endParaRPr lang="en-US" dirty="0" smtClean="0"/>
          </a:p>
        </p:txBody>
      </p:sp>
    </p:spTree>
    <p:extLst>
      <p:ext uri="{BB962C8B-B14F-4D97-AF65-F5344CB8AC3E}">
        <p14:creationId xmlns:p14="http://schemas.microsoft.com/office/powerpoint/2010/main" val="3619193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 y="2362200"/>
            <a:ext cx="9144000" cy="1189038"/>
          </a:xfrm>
          <a:solidFill>
            <a:schemeClr val="accent6">
              <a:lumMod val="40000"/>
              <a:lumOff val="60000"/>
            </a:schemeClr>
          </a:solidFill>
        </p:spPr>
        <p:txBody>
          <a:bodyPr>
            <a:normAutofit/>
          </a:bodyPr>
          <a:lstStyle/>
          <a:p>
            <a:r>
              <a:rPr lang="en-US" sz="3000" dirty="0" smtClean="0">
                <a:solidFill>
                  <a:schemeClr val="tx2">
                    <a:lumMod val="60000"/>
                    <a:lumOff val="40000"/>
                  </a:schemeClr>
                </a:solidFill>
              </a:rPr>
              <a:t>COVID SRD - APPEALS</a:t>
            </a:r>
            <a:endParaRPr lang="en-US" sz="3000" dirty="0">
              <a:solidFill>
                <a:schemeClr val="tx2">
                  <a:lumMod val="60000"/>
                  <a:lumOff val="40000"/>
                </a:schemeClr>
              </a:solidFill>
            </a:endParaRPr>
          </a:p>
        </p:txBody>
      </p:sp>
      <p:sp>
        <p:nvSpPr>
          <p:cNvPr id="5" name="Slide Number Placeholder 4"/>
          <p:cNvSpPr>
            <a:spLocks noGrp="1"/>
          </p:cNvSpPr>
          <p:nvPr>
            <p:ph type="sldNum" sz="quarter" idx="12"/>
          </p:nvPr>
        </p:nvSpPr>
        <p:spPr/>
        <p:txBody>
          <a:bodyPr/>
          <a:lstStyle/>
          <a:p>
            <a:fld id="{14DD5B9B-BD38-45E9-8FFA-D5BF89BBF026}" type="slidenum">
              <a:rPr lang="en-US" smtClean="0"/>
              <a:t>34</a:t>
            </a:fld>
            <a:endParaRPr lang="en-US"/>
          </a:p>
        </p:txBody>
      </p:sp>
    </p:spTree>
    <p:extLst>
      <p:ext uri="{BB962C8B-B14F-4D97-AF65-F5344CB8AC3E}">
        <p14:creationId xmlns:p14="http://schemas.microsoft.com/office/powerpoint/2010/main" val="3512704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33469" y="938893"/>
            <a:ext cx="9077063" cy="432707"/>
          </a:xfrm>
          <a:prstGeom prst="rect">
            <a:avLst/>
          </a:prstGeom>
          <a:solidFill>
            <a:srgbClr val="FFC000"/>
          </a:solid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2700"/>
            </a:pPr>
            <a:r>
              <a:rPr lang="en-US" b="1" dirty="0"/>
              <a:t>STATUS OF APPEALS – APRIL 2022</a:t>
            </a:r>
            <a:endParaRPr b="1" dirty="0"/>
          </a:p>
        </p:txBody>
      </p:sp>
      <p:sp>
        <p:nvSpPr>
          <p:cNvPr id="66" name="Google Shape;66;p2"/>
          <p:cNvSpPr txBox="1">
            <a:spLocks noGrp="1"/>
          </p:cNvSpPr>
          <p:nvPr>
            <p:ph type="body" idx="1"/>
          </p:nvPr>
        </p:nvSpPr>
        <p:spPr>
          <a:xfrm>
            <a:off x="171451" y="1396093"/>
            <a:ext cx="8716241" cy="3790703"/>
          </a:xfrm>
          <a:prstGeom prst="rect">
            <a:avLst/>
          </a:prstGeom>
          <a:noFill/>
          <a:ln>
            <a:noFill/>
          </a:ln>
        </p:spPr>
        <p:txBody>
          <a:bodyPr spcFirstLastPara="1" vert="horz" wrap="square" lIns="68569" tIns="34275" rIns="68569" bIns="34275" rtlCol="0" anchor="t" anchorCtr="0">
            <a:noAutofit/>
          </a:bodyPr>
          <a:lstStyle/>
          <a:p>
            <a:pPr marL="257175" algn="just">
              <a:lnSpc>
                <a:spcPct val="115000"/>
              </a:lnSpc>
              <a:spcBef>
                <a:spcPts val="0"/>
              </a:spcBef>
              <a:buClr>
                <a:schemeClr val="dk1"/>
              </a:buClr>
              <a:buSzPts val="1100"/>
            </a:pPr>
            <a:r>
              <a:rPr lang="en-US" sz="1800" dirty="0"/>
              <a:t>The Tribunal adjudicated a total of 910 307 appeals for the month of April 2022.</a:t>
            </a:r>
          </a:p>
          <a:p>
            <a:pPr marL="257175" algn="just">
              <a:lnSpc>
                <a:spcPct val="115000"/>
              </a:lnSpc>
              <a:spcBef>
                <a:spcPts val="0"/>
              </a:spcBef>
              <a:buClr>
                <a:schemeClr val="dk1"/>
              </a:buClr>
              <a:buSzPts val="1100"/>
            </a:pPr>
            <a:r>
              <a:rPr lang="en-US" sz="1800" dirty="0"/>
              <a:t>The following is the detailed breakdown of outcomes.</a:t>
            </a:r>
          </a:p>
          <a:p>
            <a:pPr marL="942975" lvl="2" algn="just">
              <a:lnSpc>
                <a:spcPct val="107000"/>
              </a:lnSpc>
              <a:buFont typeface="Symbol" panose="05050102010706020507" pitchFamily="18" charset="2"/>
              <a:buChar char=""/>
            </a:pPr>
            <a:r>
              <a:rPr lang="en-ZA" sz="1600" dirty="0">
                <a:latin typeface="+mj-lt"/>
                <a:ea typeface="Calibri" panose="020F0502020204030204" pitchFamily="34" charset="0"/>
                <a:cs typeface="Times New Roman" panose="02020603050405020304" pitchFamily="18" charset="0"/>
              </a:rPr>
              <a:t>SOCPEN	all </a:t>
            </a:r>
            <a:r>
              <a:rPr lang="en-ZA" sz="1600" b="1" dirty="0">
                <a:latin typeface="+mj-lt"/>
                <a:ea typeface="Calibri" panose="020F0502020204030204" pitchFamily="34" charset="0"/>
                <a:cs typeface="Times New Roman" panose="02020603050405020304" pitchFamily="18" charset="0"/>
              </a:rPr>
              <a:t>1164 </a:t>
            </a:r>
            <a:r>
              <a:rPr lang="en-ZA" sz="1600" dirty="0">
                <a:latin typeface="+mj-lt"/>
                <a:ea typeface="Calibri" panose="020F0502020204030204" pitchFamily="34" charset="0"/>
                <a:cs typeface="Times New Roman" panose="02020603050405020304" pitchFamily="18" charset="0"/>
              </a:rPr>
              <a:t>appeals declined.</a:t>
            </a:r>
          </a:p>
          <a:p>
            <a:pPr marL="942975" lvl="2" algn="just">
              <a:lnSpc>
                <a:spcPct val="107000"/>
              </a:lnSpc>
              <a:buFont typeface="Symbol" panose="05050102010706020507" pitchFamily="18" charset="2"/>
              <a:buChar char=""/>
            </a:pPr>
            <a:r>
              <a:rPr lang="en-ZA" sz="1600" dirty="0">
                <a:latin typeface="+mj-lt"/>
                <a:ea typeface="Calibri" panose="020F0502020204030204" pitchFamily="34" charset="0"/>
                <a:cs typeface="Times New Roman" panose="02020603050405020304" pitchFamily="18" charset="0"/>
              </a:rPr>
              <a:t>UIF	</a:t>
            </a:r>
            <a:r>
              <a:rPr lang="en-ZA" sz="1600" b="1" dirty="0">
                <a:latin typeface="+mj-lt"/>
                <a:ea typeface="Calibri" panose="020F0502020204030204" pitchFamily="34" charset="0"/>
                <a:cs typeface="Times New Roman" panose="02020603050405020304" pitchFamily="18" charset="0"/>
              </a:rPr>
              <a:t>1635</a:t>
            </a:r>
            <a:r>
              <a:rPr lang="en-ZA" sz="1600" dirty="0">
                <a:latin typeface="+mj-lt"/>
                <a:ea typeface="Calibri" panose="020F0502020204030204" pitchFamily="34" charset="0"/>
                <a:cs typeface="Times New Roman" panose="02020603050405020304" pitchFamily="18" charset="0"/>
              </a:rPr>
              <a:t> approved and 7962 declined.</a:t>
            </a:r>
          </a:p>
          <a:p>
            <a:pPr marL="942975" lvl="2" algn="just">
              <a:lnSpc>
                <a:spcPct val="107000"/>
              </a:lnSpc>
              <a:buFont typeface="Symbol" panose="05050102010706020507" pitchFamily="18" charset="2"/>
              <a:buChar char=""/>
            </a:pPr>
            <a:r>
              <a:rPr lang="en-ZA" sz="1600" dirty="0">
                <a:latin typeface="+mj-lt"/>
                <a:ea typeface="Calibri" panose="020F0502020204030204" pitchFamily="34" charset="0"/>
                <a:cs typeface="Times New Roman" panose="02020603050405020304" pitchFamily="18" charset="0"/>
              </a:rPr>
              <a:t>NSFAS	all </a:t>
            </a:r>
            <a:r>
              <a:rPr lang="en-ZA" sz="1600" b="1" dirty="0">
                <a:latin typeface="+mj-lt"/>
                <a:ea typeface="Calibri" panose="020F0502020204030204" pitchFamily="34" charset="0"/>
                <a:cs typeface="Times New Roman" panose="02020603050405020304" pitchFamily="18" charset="0"/>
              </a:rPr>
              <a:t>18 169</a:t>
            </a:r>
            <a:r>
              <a:rPr lang="en-ZA" sz="1600" dirty="0">
                <a:latin typeface="+mj-lt"/>
                <a:ea typeface="Calibri" panose="020F0502020204030204" pitchFamily="34" charset="0"/>
                <a:cs typeface="Times New Roman" panose="02020603050405020304" pitchFamily="18" charset="0"/>
              </a:rPr>
              <a:t> declined.</a:t>
            </a:r>
          </a:p>
          <a:p>
            <a:pPr marL="942975" lvl="2" algn="just">
              <a:lnSpc>
                <a:spcPct val="107000"/>
              </a:lnSpc>
              <a:buFont typeface="Symbol" panose="05050102010706020507" pitchFamily="18" charset="2"/>
              <a:buChar char=""/>
            </a:pPr>
            <a:r>
              <a:rPr lang="en-ZA" sz="1600" dirty="0">
                <a:latin typeface="+mj-lt"/>
                <a:ea typeface="Calibri" panose="020F0502020204030204" pitchFamily="34" charset="0"/>
                <a:cs typeface="Times New Roman" panose="02020603050405020304" pitchFamily="18" charset="0"/>
              </a:rPr>
              <a:t>PERSOL	all </a:t>
            </a:r>
            <a:r>
              <a:rPr lang="en-ZA" sz="1600" b="1" dirty="0">
                <a:latin typeface="+mj-lt"/>
                <a:ea typeface="Calibri" panose="020F0502020204030204" pitchFamily="34" charset="0"/>
                <a:cs typeface="Times New Roman" panose="02020603050405020304" pitchFamily="18" charset="0"/>
              </a:rPr>
              <a:t>6</a:t>
            </a:r>
            <a:r>
              <a:rPr lang="en-ZA" sz="1600" dirty="0">
                <a:latin typeface="+mj-lt"/>
                <a:ea typeface="Calibri" panose="020F0502020204030204" pitchFamily="34" charset="0"/>
                <a:cs typeface="Times New Roman" panose="02020603050405020304" pitchFamily="18" charset="0"/>
              </a:rPr>
              <a:t> appeals declined.</a:t>
            </a:r>
          </a:p>
          <a:p>
            <a:pPr marL="942975" lvl="2" algn="just">
              <a:lnSpc>
                <a:spcPct val="107000"/>
              </a:lnSpc>
              <a:buFont typeface="Symbol" panose="05050102010706020507" pitchFamily="18" charset="2"/>
              <a:buChar char=""/>
            </a:pPr>
            <a:r>
              <a:rPr lang="en-ZA" sz="1600" dirty="0">
                <a:latin typeface="+mj-lt"/>
                <a:ea typeface="Calibri" panose="020F0502020204030204" pitchFamily="34" charset="0"/>
                <a:cs typeface="Times New Roman" panose="02020603050405020304" pitchFamily="18" charset="0"/>
              </a:rPr>
              <a:t>GEPF	all </a:t>
            </a:r>
            <a:r>
              <a:rPr lang="en-ZA" sz="1600" b="1" dirty="0">
                <a:latin typeface="+mj-lt"/>
                <a:ea typeface="Calibri" panose="020F0502020204030204" pitchFamily="34" charset="0"/>
                <a:cs typeface="Times New Roman" panose="02020603050405020304" pitchFamily="18" charset="0"/>
              </a:rPr>
              <a:t>402</a:t>
            </a:r>
            <a:r>
              <a:rPr lang="en-ZA" sz="1600" dirty="0">
                <a:latin typeface="+mj-lt"/>
                <a:ea typeface="Calibri" panose="020F0502020204030204" pitchFamily="34" charset="0"/>
                <a:cs typeface="Times New Roman" panose="02020603050405020304" pitchFamily="18" charset="0"/>
              </a:rPr>
              <a:t> appeals declined.</a:t>
            </a:r>
            <a:endParaRPr lang="en-US" sz="1600" dirty="0">
              <a:latin typeface="+mj-lt"/>
            </a:endParaRPr>
          </a:p>
          <a:p>
            <a:pPr marL="942975" lvl="2" algn="just">
              <a:lnSpc>
                <a:spcPct val="107000"/>
              </a:lnSpc>
              <a:buFont typeface="Symbol" panose="05050102010706020507" pitchFamily="18" charset="2"/>
              <a:buChar char=""/>
            </a:pPr>
            <a:r>
              <a:rPr lang="en-ZA" sz="1600" dirty="0">
                <a:latin typeface="+mj-lt"/>
                <a:ea typeface="Calibri" panose="020F0502020204030204" pitchFamily="34" charset="0"/>
                <a:cs typeface="Times New Roman" panose="02020603050405020304" pitchFamily="18" charset="0"/>
              </a:rPr>
              <a:t>INMATES	all </a:t>
            </a:r>
            <a:r>
              <a:rPr lang="en-ZA" sz="1600" b="1" dirty="0">
                <a:latin typeface="+mj-lt"/>
                <a:ea typeface="Calibri" panose="020F0502020204030204" pitchFamily="34" charset="0"/>
                <a:cs typeface="Times New Roman" panose="02020603050405020304" pitchFamily="18" charset="0"/>
              </a:rPr>
              <a:t>140 </a:t>
            </a:r>
            <a:r>
              <a:rPr lang="en-ZA" sz="1600" dirty="0">
                <a:latin typeface="+mj-lt"/>
                <a:ea typeface="Calibri" panose="020F0502020204030204" pitchFamily="34" charset="0"/>
                <a:cs typeface="Times New Roman" panose="02020603050405020304" pitchFamily="18" charset="0"/>
              </a:rPr>
              <a:t>appeals declined.</a:t>
            </a:r>
          </a:p>
          <a:p>
            <a:pPr marL="942975" lvl="2" algn="just">
              <a:lnSpc>
                <a:spcPct val="107000"/>
              </a:lnSpc>
              <a:buFont typeface="Symbol" panose="05050102010706020507" pitchFamily="18" charset="2"/>
              <a:buChar char=""/>
            </a:pPr>
            <a:r>
              <a:rPr lang="en-ZA" sz="1600" dirty="0">
                <a:latin typeface="+mj-lt"/>
                <a:ea typeface="Calibri" panose="020F0502020204030204" pitchFamily="34" charset="0"/>
                <a:cs typeface="Times New Roman" panose="02020603050405020304" pitchFamily="18" charset="0"/>
              </a:rPr>
              <a:t>PERSAL	</a:t>
            </a:r>
            <a:r>
              <a:rPr lang="en-ZA" sz="1600" b="1" dirty="0">
                <a:latin typeface="+mj-lt"/>
                <a:ea typeface="Calibri" panose="020F0502020204030204" pitchFamily="34" charset="0"/>
                <a:cs typeface="Times New Roman" panose="02020603050405020304" pitchFamily="18" charset="0"/>
              </a:rPr>
              <a:t>441 </a:t>
            </a:r>
            <a:r>
              <a:rPr lang="en-ZA" sz="1600" dirty="0">
                <a:latin typeface="+mj-lt"/>
                <a:ea typeface="Calibri" panose="020F0502020204030204" pitchFamily="34" charset="0"/>
                <a:cs typeface="Times New Roman" panose="02020603050405020304" pitchFamily="18" charset="0"/>
              </a:rPr>
              <a:t>approved and </a:t>
            </a:r>
            <a:r>
              <a:rPr lang="en-ZA" sz="1600" b="1" dirty="0">
                <a:latin typeface="+mj-lt"/>
                <a:ea typeface="Calibri" panose="020F0502020204030204" pitchFamily="34" charset="0"/>
                <a:cs typeface="Times New Roman" panose="02020603050405020304" pitchFamily="18" charset="0"/>
              </a:rPr>
              <a:t>9530</a:t>
            </a:r>
            <a:r>
              <a:rPr lang="en-ZA" sz="1600" dirty="0">
                <a:latin typeface="+mj-lt"/>
                <a:ea typeface="Calibri" panose="020F0502020204030204" pitchFamily="34" charset="0"/>
                <a:cs typeface="Times New Roman" panose="02020603050405020304" pitchFamily="18" charset="0"/>
              </a:rPr>
              <a:t> declined.</a:t>
            </a:r>
          </a:p>
          <a:p>
            <a:pPr marL="942975" lvl="2" algn="just">
              <a:lnSpc>
                <a:spcPct val="107000"/>
              </a:lnSpc>
              <a:buFont typeface="Symbol" panose="05050102010706020507" pitchFamily="18" charset="2"/>
              <a:buChar char=""/>
            </a:pPr>
            <a:r>
              <a:rPr lang="en-ZA" sz="1600" dirty="0">
                <a:latin typeface="+mj-lt"/>
                <a:ea typeface="Calibri" panose="020F0502020204030204" pitchFamily="34" charset="0"/>
                <a:cs typeface="Times New Roman" panose="02020603050405020304" pitchFamily="18" charset="0"/>
              </a:rPr>
              <a:t>MEANS	</a:t>
            </a:r>
            <a:r>
              <a:rPr lang="en-ZA" sz="1600" b="1" dirty="0">
                <a:latin typeface="+mj-lt"/>
                <a:ea typeface="Calibri" panose="020F0502020204030204" pitchFamily="34" charset="0"/>
                <a:cs typeface="Times New Roman" panose="02020603050405020304" pitchFamily="18" charset="0"/>
              </a:rPr>
              <a:t>172 776 </a:t>
            </a:r>
            <a:r>
              <a:rPr lang="en-ZA" sz="1600" dirty="0">
                <a:latin typeface="+mj-lt"/>
                <a:ea typeface="Calibri" panose="020F0502020204030204" pitchFamily="34" charset="0"/>
                <a:cs typeface="Times New Roman" panose="02020603050405020304" pitchFamily="18" charset="0"/>
              </a:rPr>
              <a:t>approved and </a:t>
            </a:r>
            <a:r>
              <a:rPr lang="en-ZA" sz="1600" b="1" dirty="0">
                <a:latin typeface="+mj-lt"/>
                <a:ea typeface="Calibri" panose="020F0502020204030204" pitchFamily="34" charset="0"/>
                <a:cs typeface="Times New Roman" panose="02020603050405020304" pitchFamily="18" charset="0"/>
              </a:rPr>
              <a:t>695 338 </a:t>
            </a:r>
            <a:r>
              <a:rPr lang="en-ZA" sz="1600" dirty="0">
                <a:latin typeface="+mj-lt"/>
                <a:ea typeface="Calibri" panose="020F0502020204030204" pitchFamily="34" charset="0"/>
                <a:cs typeface="Times New Roman" panose="02020603050405020304" pitchFamily="18" charset="0"/>
              </a:rPr>
              <a:t>declined.</a:t>
            </a:r>
          </a:p>
          <a:p>
            <a:pPr marL="942975" lvl="2" algn="just">
              <a:lnSpc>
                <a:spcPct val="107000"/>
              </a:lnSpc>
              <a:spcAft>
                <a:spcPts val="600"/>
              </a:spcAft>
              <a:buFont typeface="Symbol" panose="05050102010706020507" pitchFamily="18" charset="2"/>
              <a:buChar char=""/>
            </a:pPr>
            <a:r>
              <a:rPr lang="en-ZA" sz="1600" dirty="0">
                <a:latin typeface="+mj-lt"/>
                <a:ea typeface="Calibri" panose="020F0502020204030204" pitchFamily="34" charset="0"/>
                <a:cs typeface="Times New Roman" panose="02020603050405020304" pitchFamily="18" charset="0"/>
              </a:rPr>
              <a:t>SARS	all </a:t>
            </a:r>
            <a:r>
              <a:rPr lang="en-ZA" sz="1600" b="1" dirty="0">
                <a:latin typeface="+mj-lt"/>
                <a:ea typeface="Calibri" panose="020F0502020204030204" pitchFamily="34" charset="0"/>
                <a:cs typeface="Times New Roman" panose="02020603050405020304" pitchFamily="18" charset="0"/>
              </a:rPr>
              <a:t>3014 </a:t>
            </a:r>
            <a:r>
              <a:rPr lang="en-ZA" sz="1600" dirty="0">
                <a:latin typeface="+mj-lt"/>
                <a:ea typeface="Calibri" panose="020F0502020204030204" pitchFamily="34" charset="0"/>
                <a:cs typeface="Times New Roman" panose="02020603050405020304" pitchFamily="18" charset="0"/>
              </a:rPr>
              <a:t>appeals declined.</a:t>
            </a:r>
          </a:p>
          <a:p>
            <a:pPr marL="257175" algn="just">
              <a:lnSpc>
                <a:spcPct val="115000"/>
              </a:lnSpc>
              <a:spcBef>
                <a:spcPts val="0"/>
              </a:spcBef>
              <a:buClr>
                <a:schemeClr val="dk1"/>
              </a:buClr>
              <a:buSzPts val="1100"/>
            </a:pPr>
            <a:r>
              <a:rPr lang="en-ZA" sz="1800" dirty="0">
                <a:latin typeface="+mj-lt"/>
                <a:ea typeface="Calibri" panose="020F0502020204030204" pitchFamily="34" charset="0"/>
                <a:cs typeface="Times New Roman" panose="02020603050405020304" pitchFamily="18" charset="0"/>
              </a:rPr>
              <a:t>Thus, a total of </a:t>
            </a:r>
            <a:r>
              <a:rPr lang="en-ZA" sz="1800" b="1" dirty="0">
                <a:latin typeface="+mj-lt"/>
                <a:ea typeface="Calibri" panose="020F0502020204030204" pitchFamily="34" charset="0"/>
                <a:cs typeface="Times New Roman" panose="02020603050405020304" pitchFamily="18" charset="0"/>
              </a:rPr>
              <a:t>177 770 </a:t>
            </a:r>
            <a:r>
              <a:rPr lang="en-ZA" sz="1800" dirty="0">
                <a:latin typeface="+mj-lt"/>
                <a:ea typeface="Calibri" panose="020F0502020204030204" pitchFamily="34" charset="0"/>
                <a:cs typeface="Times New Roman" panose="02020603050405020304" pitchFamily="18" charset="0"/>
              </a:rPr>
              <a:t>(representing </a:t>
            </a:r>
            <a:r>
              <a:rPr lang="en-ZA" sz="1800" b="1" dirty="0">
                <a:latin typeface="+mj-lt"/>
                <a:ea typeface="Calibri" panose="020F0502020204030204" pitchFamily="34" charset="0"/>
                <a:cs typeface="Times New Roman" panose="02020603050405020304" pitchFamily="18" charset="0"/>
              </a:rPr>
              <a:t>19%</a:t>
            </a:r>
            <a:r>
              <a:rPr lang="en-ZA" sz="1800" dirty="0">
                <a:latin typeface="+mj-lt"/>
                <a:ea typeface="Calibri" panose="020F0502020204030204" pitchFamily="34" charset="0"/>
                <a:cs typeface="Times New Roman" panose="02020603050405020304" pitchFamily="18" charset="0"/>
              </a:rPr>
              <a:t> of appeals received for April 2022) were approved for payment by SASSA.</a:t>
            </a:r>
            <a:r>
              <a:rPr lang="en-US" sz="1800" dirty="0"/>
              <a:t>  </a:t>
            </a:r>
          </a:p>
          <a:p>
            <a:pPr marL="0" indent="0" algn="just">
              <a:lnSpc>
                <a:spcPct val="115000"/>
              </a:lnSpc>
              <a:spcBef>
                <a:spcPts val="0"/>
              </a:spcBef>
              <a:buClr>
                <a:schemeClr val="dk1"/>
              </a:buClr>
              <a:buSzPts val="1100"/>
              <a:buNone/>
            </a:pPr>
            <a:endParaRPr lang="en-US" sz="1800" i="1"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r>
              <a:rPr lang="en-US" sz="1800" dirty="0"/>
              <a:t> </a:t>
            </a:r>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sz="1800" dirty="0"/>
          </a:p>
          <a:p>
            <a:pPr marL="0" indent="0">
              <a:lnSpc>
                <a:spcPct val="90000"/>
              </a:lnSpc>
              <a:spcBef>
                <a:spcPts val="525"/>
              </a:spcBef>
              <a:buClr>
                <a:srgbClr val="B48138"/>
              </a:buClr>
              <a:buSzPts val="1500"/>
              <a:buNone/>
            </a:pPr>
            <a:endParaRPr dirty="0"/>
          </a:p>
          <a:p>
            <a:pPr marL="128588" indent="-57150">
              <a:lnSpc>
                <a:spcPct val="90000"/>
              </a:lnSpc>
              <a:spcBef>
                <a:spcPts val="563"/>
              </a:spcBef>
              <a:buClr>
                <a:srgbClr val="B48138"/>
              </a:buClr>
              <a:buSzPts val="1500"/>
              <a:buNone/>
            </a:pPr>
            <a:endParaRPr sz="1125" dirty="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55152830-0A52-4C7F-8A36-843DEB6CD2D6}"/>
              </a:ext>
            </a:extLst>
          </p:cNvPr>
          <p:cNvSpPr/>
          <p:nvPr/>
        </p:nvSpPr>
        <p:spPr>
          <a:xfrm>
            <a:off x="0" y="1469571"/>
            <a:ext cx="9144000" cy="729430"/>
          </a:xfrm>
          <a:prstGeom prst="rect">
            <a:avLst/>
          </a:prstGeom>
        </p:spPr>
        <p:txBody>
          <a:bodyPr wrap="square">
            <a:spAutoFit/>
          </a:bodyPr>
          <a:lstStyle/>
          <a:p>
            <a:pPr lvl="0" algn="just">
              <a:lnSpc>
                <a:spcPct val="115000"/>
              </a:lnSpc>
              <a:buSzPts val="1100"/>
            </a:pPr>
            <a:endParaRPr lang="en-US" dirty="0"/>
          </a:p>
          <a:p>
            <a:pPr lvl="0" algn="just">
              <a:lnSpc>
                <a:spcPct val="115000"/>
              </a:lnSpc>
              <a:buSzPts val="1100"/>
            </a:pPr>
            <a:endParaRPr lang="en-US" dirty="0"/>
          </a:p>
        </p:txBody>
      </p:sp>
    </p:spTree>
    <p:extLst>
      <p:ext uri="{BB962C8B-B14F-4D97-AF65-F5344CB8AC3E}">
        <p14:creationId xmlns:p14="http://schemas.microsoft.com/office/powerpoint/2010/main" val="290185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33469" y="938893"/>
            <a:ext cx="9077063" cy="432707"/>
          </a:xfrm>
          <a:prstGeom prst="rect">
            <a:avLst/>
          </a:prstGeom>
          <a:solidFill>
            <a:srgbClr val="FFC000"/>
          </a:solid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2700"/>
            </a:pPr>
            <a:r>
              <a:rPr lang="en-US" b="1" dirty="0"/>
              <a:t>STATUS OF APPEALS – MAY 2022</a:t>
            </a:r>
            <a:endParaRPr b="1" dirty="0"/>
          </a:p>
        </p:txBody>
      </p:sp>
      <p:sp>
        <p:nvSpPr>
          <p:cNvPr id="66" name="Google Shape;66;p2"/>
          <p:cNvSpPr txBox="1">
            <a:spLocks noGrp="1"/>
          </p:cNvSpPr>
          <p:nvPr>
            <p:ph type="body" idx="1"/>
          </p:nvPr>
        </p:nvSpPr>
        <p:spPr>
          <a:xfrm>
            <a:off x="171451" y="1396092"/>
            <a:ext cx="8716241" cy="4073980"/>
          </a:xfrm>
          <a:prstGeom prst="rect">
            <a:avLst/>
          </a:prstGeom>
          <a:noFill/>
          <a:ln>
            <a:noFill/>
          </a:ln>
        </p:spPr>
        <p:txBody>
          <a:bodyPr spcFirstLastPara="1" vert="horz" wrap="square" lIns="68569" tIns="34275" rIns="68569" bIns="34275" rtlCol="0" anchor="t" anchorCtr="0">
            <a:noAutofit/>
          </a:bodyPr>
          <a:lstStyle/>
          <a:p>
            <a:pPr marL="257175" algn="just">
              <a:lnSpc>
                <a:spcPct val="115000"/>
              </a:lnSpc>
              <a:spcBef>
                <a:spcPts val="0"/>
              </a:spcBef>
              <a:buClr>
                <a:schemeClr val="dk1"/>
              </a:buClr>
              <a:buSzPts val="1100"/>
            </a:pPr>
            <a:r>
              <a:rPr lang="en-US" sz="1800" dirty="0"/>
              <a:t>The Tribunal adjudicated a total of 1 296 235 appeals for the month of May 2022.</a:t>
            </a:r>
          </a:p>
          <a:p>
            <a:pPr marL="257175" algn="just">
              <a:lnSpc>
                <a:spcPct val="115000"/>
              </a:lnSpc>
              <a:spcBef>
                <a:spcPts val="0"/>
              </a:spcBef>
              <a:buClr>
                <a:schemeClr val="dk1"/>
              </a:buClr>
              <a:buSzPts val="1100"/>
            </a:pPr>
            <a:r>
              <a:rPr lang="en-US" sz="1800" dirty="0"/>
              <a:t>The following is the detailed breakdown of outcomes.</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SOCPEN	all </a:t>
            </a:r>
            <a:r>
              <a:rPr lang="en-ZA" sz="1400" b="1" dirty="0">
                <a:latin typeface="+mj-lt"/>
                <a:ea typeface="Calibri" panose="020F0502020204030204" pitchFamily="34" charset="0"/>
                <a:cs typeface="Times New Roman" panose="02020603050405020304" pitchFamily="18" charset="0"/>
              </a:rPr>
              <a:t>1330 </a:t>
            </a:r>
            <a:r>
              <a:rPr lang="en-ZA" sz="1400" dirty="0">
                <a:latin typeface="+mj-lt"/>
                <a:ea typeface="Calibri" panose="020F0502020204030204" pitchFamily="34" charset="0"/>
                <a:cs typeface="Times New Roman" panose="02020603050405020304" pitchFamily="18" charset="0"/>
              </a:rPr>
              <a:t>appeals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UIF	</a:t>
            </a:r>
            <a:r>
              <a:rPr lang="en-ZA" sz="1400" b="1" dirty="0">
                <a:latin typeface="+mj-lt"/>
                <a:ea typeface="Calibri" panose="020F0502020204030204" pitchFamily="34" charset="0"/>
                <a:cs typeface="Times New Roman" panose="02020603050405020304" pitchFamily="18" charset="0"/>
              </a:rPr>
              <a:t>3075</a:t>
            </a:r>
            <a:r>
              <a:rPr lang="en-ZA" sz="1400" dirty="0">
                <a:latin typeface="+mj-lt"/>
                <a:ea typeface="Calibri" panose="020F0502020204030204" pitchFamily="34" charset="0"/>
                <a:cs typeface="Times New Roman" panose="02020603050405020304" pitchFamily="18" charset="0"/>
              </a:rPr>
              <a:t> approved and </a:t>
            </a:r>
            <a:r>
              <a:rPr lang="en-ZA" sz="1400" b="1" dirty="0">
                <a:latin typeface="+mj-lt"/>
                <a:ea typeface="Calibri" panose="020F0502020204030204" pitchFamily="34" charset="0"/>
                <a:cs typeface="Times New Roman" panose="02020603050405020304" pitchFamily="18" charset="0"/>
              </a:rPr>
              <a:t>6974</a:t>
            </a:r>
            <a:r>
              <a:rPr lang="en-ZA" sz="1400" dirty="0">
                <a:latin typeface="+mj-lt"/>
                <a:ea typeface="Calibri" panose="020F0502020204030204" pitchFamily="34" charset="0"/>
                <a:cs typeface="Times New Roman" panose="02020603050405020304" pitchFamily="18" charset="0"/>
              </a:rPr>
              <a:t>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NSFAS	all </a:t>
            </a:r>
            <a:r>
              <a:rPr lang="en-ZA" sz="1400" b="1" dirty="0">
                <a:latin typeface="+mj-lt"/>
                <a:ea typeface="Calibri" panose="020F0502020204030204" pitchFamily="34" charset="0"/>
                <a:cs typeface="Times New Roman" panose="02020603050405020304" pitchFamily="18" charset="0"/>
              </a:rPr>
              <a:t>2397</a:t>
            </a:r>
            <a:r>
              <a:rPr lang="en-ZA" sz="1400" dirty="0">
                <a:latin typeface="+mj-lt"/>
                <a:ea typeface="Calibri" panose="020F0502020204030204" pitchFamily="34" charset="0"/>
                <a:cs typeface="Times New Roman" panose="02020603050405020304" pitchFamily="18" charset="0"/>
              </a:rPr>
              <a:t>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PERSOL	all </a:t>
            </a:r>
            <a:r>
              <a:rPr lang="en-ZA" sz="1400" b="1" dirty="0">
                <a:latin typeface="+mj-lt"/>
                <a:ea typeface="Calibri" panose="020F0502020204030204" pitchFamily="34" charset="0"/>
                <a:cs typeface="Times New Roman" panose="02020603050405020304" pitchFamily="18" charset="0"/>
              </a:rPr>
              <a:t>12</a:t>
            </a:r>
            <a:r>
              <a:rPr lang="en-ZA" sz="1400" dirty="0">
                <a:latin typeface="+mj-lt"/>
                <a:ea typeface="Calibri" panose="020F0502020204030204" pitchFamily="34" charset="0"/>
                <a:cs typeface="Times New Roman" panose="02020603050405020304" pitchFamily="18" charset="0"/>
              </a:rPr>
              <a:t> appeals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GEPF	all </a:t>
            </a:r>
            <a:r>
              <a:rPr lang="en-ZA" sz="1400" b="1" dirty="0">
                <a:latin typeface="+mj-lt"/>
                <a:ea typeface="Calibri" panose="020F0502020204030204" pitchFamily="34" charset="0"/>
                <a:cs typeface="Times New Roman" panose="02020603050405020304" pitchFamily="18" charset="0"/>
              </a:rPr>
              <a:t>254</a:t>
            </a:r>
            <a:r>
              <a:rPr lang="en-ZA" sz="1400" dirty="0">
                <a:latin typeface="+mj-lt"/>
                <a:ea typeface="Calibri" panose="020F0502020204030204" pitchFamily="34" charset="0"/>
                <a:cs typeface="Times New Roman" panose="02020603050405020304" pitchFamily="18" charset="0"/>
              </a:rPr>
              <a:t> appeals declined.</a:t>
            </a:r>
            <a:endParaRPr lang="en-US" sz="1400" dirty="0">
              <a:latin typeface="+mj-lt"/>
            </a:endParaRP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INMATES	all </a:t>
            </a:r>
            <a:r>
              <a:rPr lang="en-ZA" sz="1400" b="1" dirty="0">
                <a:latin typeface="+mj-lt"/>
                <a:ea typeface="Calibri" panose="020F0502020204030204" pitchFamily="34" charset="0"/>
                <a:cs typeface="Times New Roman" panose="02020603050405020304" pitchFamily="18" charset="0"/>
              </a:rPr>
              <a:t>193</a:t>
            </a:r>
            <a:r>
              <a:rPr lang="en-ZA" sz="1400" dirty="0">
                <a:latin typeface="+mj-lt"/>
                <a:ea typeface="Calibri" panose="020F0502020204030204" pitchFamily="34" charset="0"/>
                <a:cs typeface="Times New Roman" panose="02020603050405020304" pitchFamily="18" charset="0"/>
              </a:rPr>
              <a:t> appeals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PERSAL	</a:t>
            </a:r>
            <a:r>
              <a:rPr lang="en-ZA" sz="1400" b="1" dirty="0">
                <a:latin typeface="+mj-lt"/>
                <a:ea typeface="Calibri" panose="020F0502020204030204" pitchFamily="34" charset="0"/>
                <a:cs typeface="Times New Roman" panose="02020603050405020304" pitchFamily="18" charset="0"/>
              </a:rPr>
              <a:t>1110</a:t>
            </a:r>
            <a:r>
              <a:rPr lang="en-ZA" sz="1400" dirty="0">
                <a:latin typeface="+mj-lt"/>
                <a:ea typeface="Calibri" panose="020F0502020204030204" pitchFamily="34" charset="0"/>
                <a:cs typeface="Times New Roman" panose="02020603050405020304" pitchFamily="18" charset="0"/>
              </a:rPr>
              <a:t> recommended pending validation and </a:t>
            </a:r>
            <a:r>
              <a:rPr lang="en-ZA" sz="1400" b="1" dirty="0">
                <a:latin typeface="+mj-lt"/>
                <a:ea typeface="Calibri" panose="020F0502020204030204" pitchFamily="34" charset="0"/>
                <a:cs typeface="Times New Roman" panose="02020603050405020304" pitchFamily="18" charset="0"/>
              </a:rPr>
              <a:t>8820</a:t>
            </a:r>
            <a:r>
              <a:rPr lang="en-ZA" sz="1400" dirty="0">
                <a:latin typeface="+mj-lt"/>
                <a:ea typeface="Calibri" panose="020F0502020204030204" pitchFamily="34" charset="0"/>
                <a:cs typeface="Times New Roman" panose="02020603050405020304" pitchFamily="18" charset="0"/>
              </a:rPr>
              <a:t>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MEANS	</a:t>
            </a:r>
            <a:r>
              <a:rPr lang="en-ZA" sz="1400" b="1" dirty="0">
                <a:latin typeface="+mj-lt"/>
                <a:ea typeface="Calibri" panose="020F0502020204030204" pitchFamily="34" charset="0"/>
                <a:cs typeface="Times New Roman" panose="02020603050405020304" pitchFamily="18" charset="0"/>
              </a:rPr>
              <a:t>15 829</a:t>
            </a:r>
            <a:r>
              <a:rPr lang="en-ZA" sz="1400" dirty="0">
                <a:latin typeface="+mj-lt"/>
                <a:ea typeface="Calibri" panose="020F0502020204030204" pitchFamily="34" charset="0"/>
                <a:cs typeface="Times New Roman" panose="02020603050405020304" pitchFamily="18" charset="0"/>
              </a:rPr>
              <a:t> approved and </a:t>
            </a:r>
            <a:r>
              <a:rPr lang="en-ZA" sz="1400" b="1" dirty="0">
                <a:latin typeface="+mj-lt"/>
                <a:ea typeface="Calibri" panose="020F0502020204030204" pitchFamily="34" charset="0"/>
                <a:cs typeface="Times New Roman" panose="02020603050405020304" pitchFamily="18" charset="0"/>
              </a:rPr>
              <a:t>1 250 268</a:t>
            </a:r>
            <a:r>
              <a:rPr lang="en-ZA" sz="1400" dirty="0">
                <a:latin typeface="+mj-lt"/>
                <a:ea typeface="Calibri" panose="020F0502020204030204" pitchFamily="34" charset="0"/>
                <a:cs typeface="Times New Roman" panose="02020603050405020304" pitchFamily="18" charset="0"/>
              </a:rPr>
              <a:t> declined.</a:t>
            </a:r>
          </a:p>
          <a:p>
            <a:pPr marL="942975" lvl="2" algn="just">
              <a:lnSpc>
                <a:spcPct val="107000"/>
              </a:lnSpc>
              <a:spcAft>
                <a:spcPts val="600"/>
              </a:spcAft>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SARS	all </a:t>
            </a:r>
            <a:r>
              <a:rPr lang="en-ZA" sz="1400" b="1" dirty="0">
                <a:latin typeface="+mj-lt"/>
                <a:ea typeface="Calibri" panose="020F0502020204030204" pitchFamily="34" charset="0"/>
                <a:cs typeface="Times New Roman" panose="02020603050405020304" pitchFamily="18" charset="0"/>
              </a:rPr>
              <a:t>3312 </a:t>
            </a:r>
            <a:r>
              <a:rPr lang="en-ZA" sz="1400" dirty="0">
                <a:latin typeface="+mj-lt"/>
                <a:ea typeface="Calibri" panose="020F0502020204030204" pitchFamily="34" charset="0"/>
                <a:cs typeface="Times New Roman" panose="02020603050405020304" pitchFamily="18" charset="0"/>
              </a:rPr>
              <a:t>appeals declined.</a:t>
            </a:r>
          </a:p>
          <a:p>
            <a:pPr marL="257175" algn="just">
              <a:lnSpc>
                <a:spcPct val="115000"/>
              </a:lnSpc>
              <a:spcBef>
                <a:spcPts val="0"/>
              </a:spcBef>
              <a:buClr>
                <a:schemeClr val="dk1"/>
              </a:buClr>
              <a:buSzPts val="1100"/>
            </a:pPr>
            <a:r>
              <a:rPr lang="en-ZA" sz="1800" dirty="0">
                <a:latin typeface="+mj-lt"/>
                <a:ea typeface="Calibri" panose="020F0502020204030204" pitchFamily="34" charset="0"/>
                <a:cs typeface="Times New Roman" panose="02020603050405020304" pitchFamily="18" charset="0"/>
              </a:rPr>
              <a:t>Thus, a total of </a:t>
            </a:r>
            <a:r>
              <a:rPr lang="en-ZA" sz="1800" b="1" dirty="0">
                <a:latin typeface="+mj-lt"/>
                <a:ea typeface="Calibri" panose="020F0502020204030204" pitchFamily="34" charset="0"/>
                <a:cs typeface="Times New Roman" panose="02020603050405020304" pitchFamily="18" charset="0"/>
              </a:rPr>
              <a:t>20 014 </a:t>
            </a:r>
            <a:r>
              <a:rPr lang="en-ZA" sz="1800" dirty="0">
                <a:latin typeface="+mj-lt"/>
                <a:ea typeface="Calibri" panose="020F0502020204030204" pitchFamily="34" charset="0"/>
                <a:cs typeface="Times New Roman" panose="02020603050405020304" pitchFamily="18" charset="0"/>
              </a:rPr>
              <a:t>(representing </a:t>
            </a:r>
            <a:r>
              <a:rPr lang="en-ZA" sz="1800" b="1" dirty="0">
                <a:latin typeface="+mj-lt"/>
                <a:ea typeface="Calibri" panose="020F0502020204030204" pitchFamily="34" charset="0"/>
                <a:cs typeface="Times New Roman" panose="02020603050405020304" pitchFamily="18" charset="0"/>
              </a:rPr>
              <a:t>1.54%</a:t>
            </a:r>
            <a:r>
              <a:rPr lang="en-ZA" sz="1800" dirty="0">
                <a:latin typeface="+mj-lt"/>
                <a:ea typeface="Calibri" panose="020F0502020204030204" pitchFamily="34" charset="0"/>
                <a:cs typeface="Times New Roman" panose="02020603050405020304" pitchFamily="18" charset="0"/>
              </a:rPr>
              <a:t> of appeals received for May 2022) were approved for payment by SASSA.</a:t>
            </a:r>
            <a:r>
              <a:rPr lang="en-US" sz="1800" dirty="0"/>
              <a:t>  </a:t>
            </a:r>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i="1"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r>
              <a:rPr lang="en-US" sz="1800" dirty="0"/>
              <a:t> </a:t>
            </a:r>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sz="1800" dirty="0"/>
          </a:p>
          <a:p>
            <a:pPr marL="0" indent="0">
              <a:lnSpc>
                <a:spcPct val="90000"/>
              </a:lnSpc>
              <a:spcBef>
                <a:spcPts val="525"/>
              </a:spcBef>
              <a:buClr>
                <a:srgbClr val="B48138"/>
              </a:buClr>
              <a:buSzPts val="1500"/>
              <a:buNone/>
            </a:pPr>
            <a:endParaRPr dirty="0"/>
          </a:p>
          <a:p>
            <a:pPr marL="128588" indent="-57150">
              <a:lnSpc>
                <a:spcPct val="90000"/>
              </a:lnSpc>
              <a:spcBef>
                <a:spcPts val="563"/>
              </a:spcBef>
              <a:buClr>
                <a:srgbClr val="B48138"/>
              </a:buClr>
              <a:buSzPts val="1500"/>
              <a:buNone/>
            </a:pPr>
            <a:endParaRPr sz="1125" dirty="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55152830-0A52-4C7F-8A36-843DEB6CD2D6}"/>
              </a:ext>
            </a:extLst>
          </p:cNvPr>
          <p:cNvSpPr/>
          <p:nvPr/>
        </p:nvSpPr>
        <p:spPr>
          <a:xfrm>
            <a:off x="0" y="1469571"/>
            <a:ext cx="9144000" cy="729430"/>
          </a:xfrm>
          <a:prstGeom prst="rect">
            <a:avLst/>
          </a:prstGeom>
        </p:spPr>
        <p:txBody>
          <a:bodyPr wrap="square">
            <a:spAutoFit/>
          </a:bodyPr>
          <a:lstStyle/>
          <a:p>
            <a:pPr lvl="0" algn="just">
              <a:lnSpc>
                <a:spcPct val="115000"/>
              </a:lnSpc>
              <a:buSzPts val="1100"/>
            </a:pPr>
            <a:endParaRPr lang="en-US" dirty="0"/>
          </a:p>
          <a:p>
            <a:pPr lvl="0" algn="just">
              <a:lnSpc>
                <a:spcPct val="115000"/>
              </a:lnSpc>
              <a:buSzPts val="1100"/>
            </a:pPr>
            <a:endParaRPr lang="en-US" dirty="0"/>
          </a:p>
        </p:txBody>
      </p:sp>
    </p:spTree>
    <p:extLst>
      <p:ext uri="{BB962C8B-B14F-4D97-AF65-F5344CB8AC3E}">
        <p14:creationId xmlns:p14="http://schemas.microsoft.com/office/powerpoint/2010/main" val="131556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33469" y="938893"/>
            <a:ext cx="9077063" cy="432707"/>
          </a:xfrm>
          <a:prstGeom prst="rect">
            <a:avLst/>
          </a:prstGeom>
          <a:solidFill>
            <a:srgbClr val="FFC000"/>
          </a:solid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2700"/>
            </a:pPr>
            <a:r>
              <a:rPr lang="en-US" b="1" dirty="0"/>
              <a:t>STATUS OF APPEALS – JUNE 2022</a:t>
            </a:r>
            <a:endParaRPr b="1" dirty="0"/>
          </a:p>
        </p:txBody>
      </p:sp>
      <p:sp>
        <p:nvSpPr>
          <p:cNvPr id="66" name="Google Shape;66;p2"/>
          <p:cNvSpPr txBox="1">
            <a:spLocks noGrp="1"/>
          </p:cNvSpPr>
          <p:nvPr>
            <p:ph type="body" idx="1"/>
          </p:nvPr>
        </p:nvSpPr>
        <p:spPr>
          <a:xfrm>
            <a:off x="157597" y="1345622"/>
            <a:ext cx="8716241" cy="3820392"/>
          </a:xfrm>
          <a:prstGeom prst="rect">
            <a:avLst/>
          </a:prstGeom>
          <a:noFill/>
          <a:ln>
            <a:noFill/>
          </a:ln>
        </p:spPr>
        <p:txBody>
          <a:bodyPr spcFirstLastPara="1" vert="horz" wrap="square" lIns="68569" tIns="34275" rIns="68569" bIns="34275" rtlCol="0" anchor="t" anchorCtr="0">
            <a:noAutofit/>
          </a:bodyPr>
          <a:lstStyle/>
          <a:p>
            <a:pPr marL="257175" algn="just">
              <a:lnSpc>
                <a:spcPct val="115000"/>
              </a:lnSpc>
              <a:spcBef>
                <a:spcPts val="0"/>
              </a:spcBef>
              <a:buClr>
                <a:schemeClr val="dk1"/>
              </a:buClr>
              <a:buSzPts val="1100"/>
            </a:pPr>
            <a:r>
              <a:rPr lang="en-US" sz="1800" dirty="0"/>
              <a:t>The Tribunal adjudicated a total of 516 199 appeals for the month of June 2022. The balance was excluded due to challenges with erroneous exclusions of caregivers</a:t>
            </a:r>
          </a:p>
          <a:p>
            <a:pPr marL="257175" algn="just">
              <a:lnSpc>
                <a:spcPct val="115000"/>
              </a:lnSpc>
              <a:spcBef>
                <a:spcPts val="0"/>
              </a:spcBef>
              <a:buClr>
                <a:schemeClr val="dk1"/>
              </a:buClr>
              <a:buSzPts val="1100"/>
            </a:pPr>
            <a:r>
              <a:rPr lang="en-US" sz="1800" dirty="0"/>
              <a:t>The following is the detailed breakdown of outcomes.</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SOCPEN	all </a:t>
            </a:r>
            <a:r>
              <a:rPr lang="en-ZA" sz="1400" b="1" dirty="0">
                <a:latin typeface="+mj-lt"/>
                <a:ea typeface="Calibri" panose="020F0502020204030204" pitchFamily="34" charset="0"/>
                <a:cs typeface="Times New Roman" panose="02020603050405020304" pitchFamily="18" charset="0"/>
              </a:rPr>
              <a:t>1134 </a:t>
            </a:r>
            <a:r>
              <a:rPr lang="en-ZA" sz="1400" dirty="0">
                <a:latin typeface="+mj-lt"/>
                <a:ea typeface="Calibri" panose="020F0502020204030204" pitchFamily="34" charset="0"/>
                <a:cs typeface="Times New Roman" panose="02020603050405020304" pitchFamily="18" charset="0"/>
              </a:rPr>
              <a:t>appeals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UIF	</a:t>
            </a:r>
            <a:r>
              <a:rPr lang="en-ZA" sz="1400" b="1" dirty="0">
                <a:latin typeface="+mj-lt"/>
                <a:ea typeface="Calibri" panose="020F0502020204030204" pitchFamily="34" charset="0"/>
                <a:cs typeface="Times New Roman" panose="02020603050405020304" pitchFamily="18" charset="0"/>
              </a:rPr>
              <a:t>6141</a:t>
            </a:r>
            <a:r>
              <a:rPr lang="en-ZA" sz="1400" dirty="0">
                <a:latin typeface="+mj-lt"/>
                <a:ea typeface="Calibri" panose="020F0502020204030204" pitchFamily="34" charset="0"/>
                <a:cs typeface="Times New Roman" panose="02020603050405020304" pitchFamily="18" charset="0"/>
              </a:rPr>
              <a:t> approved and 1559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NSFAS	all </a:t>
            </a:r>
            <a:r>
              <a:rPr lang="en-ZA" sz="1400" b="1" dirty="0">
                <a:latin typeface="+mj-lt"/>
                <a:ea typeface="Calibri" panose="020F0502020204030204" pitchFamily="34" charset="0"/>
                <a:cs typeface="Times New Roman" panose="02020603050405020304" pitchFamily="18" charset="0"/>
              </a:rPr>
              <a:t>2596</a:t>
            </a:r>
            <a:r>
              <a:rPr lang="en-ZA" sz="1400" dirty="0">
                <a:latin typeface="+mj-lt"/>
                <a:ea typeface="Calibri" panose="020F0502020204030204" pitchFamily="34" charset="0"/>
                <a:cs typeface="Times New Roman" panose="02020603050405020304" pitchFamily="18" charset="0"/>
              </a:rPr>
              <a:t>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PERSOL	all </a:t>
            </a:r>
            <a:r>
              <a:rPr lang="en-ZA" sz="1400" b="1" dirty="0">
                <a:latin typeface="+mj-lt"/>
                <a:ea typeface="Calibri" panose="020F0502020204030204" pitchFamily="34" charset="0"/>
                <a:cs typeface="Times New Roman" panose="02020603050405020304" pitchFamily="18" charset="0"/>
              </a:rPr>
              <a:t>24</a:t>
            </a:r>
            <a:r>
              <a:rPr lang="en-ZA" sz="1400" dirty="0">
                <a:latin typeface="+mj-lt"/>
                <a:ea typeface="Calibri" panose="020F0502020204030204" pitchFamily="34" charset="0"/>
                <a:cs typeface="Times New Roman" panose="02020603050405020304" pitchFamily="18" charset="0"/>
              </a:rPr>
              <a:t> appeals declined.</a:t>
            </a: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GEPF	all </a:t>
            </a:r>
            <a:r>
              <a:rPr lang="en-ZA" sz="1400" b="1" dirty="0">
                <a:latin typeface="+mj-lt"/>
                <a:ea typeface="Calibri" panose="020F0502020204030204" pitchFamily="34" charset="0"/>
                <a:cs typeface="Times New Roman" panose="02020603050405020304" pitchFamily="18" charset="0"/>
              </a:rPr>
              <a:t>630</a:t>
            </a:r>
            <a:r>
              <a:rPr lang="en-ZA" sz="1400" dirty="0">
                <a:latin typeface="+mj-lt"/>
                <a:ea typeface="Calibri" panose="020F0502020204030204" pitchFamily="34" charset="0"/>
                <a:cs typeface="Times New Roman" panose="02020603050405020304" pitchFamily="18" charset="0"/>
              </a:rPr>
              <a:t> appeals declined.</a:t>
            </a:r>
            <a:endParaRPr lang="en-US" sz="1400" dirty="0">
              <a:latin typeface="+mj-lt"/>
            </a:endParaRPr>
          </a:p>
          <a:p>
            <a:pPr marL="942975" lvl="2" algn="just">
              <a:lnSpc>
                <a:spcPct val="107000"/>
              </a:lnSpc>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INMATES	all </a:t>
            </a:r>
            <a:r>
              <a:rPr lang="en-ZA" sz="1400" b="1" dirty="0">
                <a:latin typeface="+mj-lt"/>
                <a:ea typeface="Calibri" panose="020F0502020204030204" pitchFamily="34" charset="0"/>
                <a:cs typeface="Times New Roman" panose="02020603050405020304" pitchFamily="18" charset="0"/>
              </a:rPr>
              <a:t>219</a:t>
            </a:r>
            <a:r>
              <a:rPr lang="en-ZA" sz="1400" dirty="0">
                <a:latin typeface="+mj-lt"/>
                <a:ea typeface="Calibri" panose="020F0502020204030204" pitchFamily="34" charset="0"/>
                <a:cs typeface="Times New Roman" panose="02020603050405020304" pitchFamily="18" charset="0"/>
              </a:rPr>
              <a:t> appeals declined.</a:t>
            </a:r>
          </a:p>
          <a:p>
            <a:pPr marL="942975" lvl="2" algn="just">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PERSAL	</a:t>
            </a:r>
            <a:r>
              <a:rPr lang="en-ZA" sz="1400" b="1" dirty="0">
                <a:latin typeface="+mj-lt"/>
                <a:ea typeface="Calibri" panose="020F0502020204030204" pitchFamily="34" charset="0"/>
                <a:cs typeface="Times New Roman" panose="02020603050405020304" pitchFamily="18" charset="0"/>
              </a:rPr>
              <a:t>549</a:t>
            </a:r>
            <a:r>
              <a:rPr lang="en-ZA" sz="1400" dirty="0">
                <a:latin typeface="+mj-lt"/>
                <a:ea typeface="Calibri" panose="020F0502020204030204" pitchFamily="34" charset="0"/>
                <a:cs typeface="Times New Roman" panose="02020603050405020304" pitchFamily="18" charset="0"/>
              </a:rPr>
              <a:t> approved and </a:t>
            </a:r>
            <a:r>
              <a:rPr lang="en-ZA" sz="1400" b="1" dirty="0">
                <a:latin typeface="+mj-lt"/>
                <a:ea typeface="Calibri" panose="020F0502020204030204" pitchFamily="34" charset="0"/>
                <a:cs typeface="Times New Roman" panose="02020603050405020304" pitchFamily="18" charset="0"/>
              </a:rPr>
              <a:t>3299</a:t>
            </a:r>
            <a:r>
              <a:rPr lang="en-ZA" sz="1400" dirty="0">
                <a:latin typeface="+mj-lt"/>
                <a:ea typeface="Calibri" panose="020F0502020204030204" pitchFamily="34" charset="0"/>
                <a:cs typeface="Times New Roman" panose="02020603050405020304" pitchFamily="18" charset="0"/>
              </a:rPr>
              <a:t> declined.</a:t>
            </a:r>
          </a:p>
          <a:p>
            <a:pPr marL="942975" lvl="2" algn="just">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MEANS	all </a:t>
            </a:r>
            <a:r>
              <a:rPr lang="en-ZA" sz="1400" b="1" dirty="0">
                <a:latin typeface="+mj-lt"/>
                <a:ea typeface="Calibri" panose="020F0502020204030204" pitchFamily="34" charset="0"/>
                <a:cs typeface="Times New Roman" panose="02020603050405020304" pitchFamily="18" charset="0"/>
              </a:rPr>
              <a:t>490 925</a:t>
            </a:r>
            <a:r>
              <a:rPr lang="en-ZA" sz="1400" dirty="0">
                <a:latin typeface="+mj-lt"/>
                <a:ea typeface="Calibri" panose="020F0502020204030204" pitchFamily="34" charset="0"/>
                <a:cs typeface="Times New Roman" panose="02020603050405020304" pitchFamily="18" charset="0"/>
              </a:rPr>
              <a:t> appeals declined.</a:t>
            </a:r>
          </a:p>
          <a:p>
            <a:pPr marL="942975" lvl="2" algn="just">
              <a:spcAft>
                <a:spcPts val="600"/>
              </a:spcAft>
              <a:buFont typeface="Symbol" panose="05050102010706020507" pitchFamily="18" charset="2"/>
              <a:buChar char=""/>
            </a:pPr>
            <a:r>
              <a:rPr lang="en-ZA" sz="1400" dirty="0">
                <a:latin typeface="+mj-lt"/>
                <a:ea typeface="Calibri" panose="020F0502020204030204" pitchFamily="34" charset="0"/>
                <a:cs typeface="Times New Roman" panose="02020603050405020304" pitchFamily="18" charset="0"/>
              </a:rPr>
              <a:t>SARS	all </a:t>
            </a:r>
            <a:r>
              <a:rPr lang="en-ZA" sz="1400" b="1" dirty="0">
                <a:latin typeface="+mj-lt"/>
                <a:ea typeface="Calibri" panose="020F0502020204030204" pitchFamily="34" charset="0"/>
                <a:cs typeface="Times New Roman" panose="02020603050405020304" pitchFamily="18" charset="0"/>
              </a:rPr>
              <a:t>8539 and 827 </a:t>
            </a:r>
            <a:r>
              <a:rPr lang="en-ZA" sz="1400" dirty="0">
                <a:latin typeface="+mj-lt"/>
                <a:ea typeface="Calibri" panose="020F0502020204030204" pitchFamily="34" charset="0"/>
                <a:cs typeface="Times New Roman" panose="02020603050405020304" pitchFamily="18" charset="0"/>
              </a:rPr>
              <a:t>appeals declined.</a:t>
            </a:r>
          </a:p>
          <a:p>
            <a:pPr marL="257175" algn="just">
              <a:lnSpc>
                <a:spcPct val="115000"/>
              </a:lnSpc>
              <a:spcBef>
                <a:spcPts val="0"/>
              </a:spcBef>
              <a:buClr>
                <a:schemeClr val="dk1"/>
              </a:buClr>
              <a:buSzPts val="1100"/>
            </a:pPr>
            <a:r>
              <a:rPr lang="en-ZA" sz="1800" dirty="0">
                <a:latin typeface="+mj-lt"/>
                <a:ea typeface="Calibri" panose="020F0502020204030204" pitchFamily="34" charset="0"/>
                <a:cs typeface="Times New Roman" panose="02020603050405020304" pitchFamily="18" charset="0"/>
              </a:rPr>
              <a:t>Thus a total of </a:t>
            </a:r>
            <a:r>
              <a:rPr lang="en-ZA" sz="1800" b="1" u="sng" dirty="0">
                <a:latin typeface="+mj-lt"/>
                <a:ea typeface="Calibri" panose="020F0502020204030204" pitchFamily="34" charset="0"/>
                <a:cs typeface="Times New Roman" panose="02020603050405020304" pitchFamily="18" charset="0"/>
              </a:rPr>
              <a:t>15 229 </a:t>
            </a:r>
            <a:r>
              <a:rPr lang="en-ZA" sz="1800" dirty="0">
                <a:latin typeface="+mj-lt"/>
                <a:ea typeface="Calibri" panose="020F0502020204030204" pitchFamily="34" charset="0"/>
                <a:cs typeface="Times New Roman" panose="02020603050405020304" pitchFamily="18" charset="0"/>
              </a:rPr>
              <a:t>(representing </a:t>
            </a:r>
            <a:r>
              <a:rPr lang="en-ZA" sz="1800" b="1" dirty="0">
                <a:latin typeface="+mj-lt"/>
                <a:ea typeface="Calibri" panose="020F0502020204030204" pitchFamily="34" charset="0"/>
                <a:cs typeface="Times New Roman" panose="02020603050405020304" pitchFamily="18" charset="0"/>
              </a:rPr>
              <a:t>2.9%</a:t>
            </a:r>
            <a:r>
              <a:rPr lang="en-ZA" sz="1800" dirty="0">
                <a:latin typeface="+mj-lt"/>
                <a:ea typeface="Calibri" panose="020F0502020204030204" pitchFamily="34" charset="0"/>
                <a:cs typeface="Times New Roman" panose="02020603050405020304" pitchFamily="18" charset="0"/>
              </a:rPr>
              <a:t> of appeals received for June 2022) were approved for payment by SASSA.</a:t>
            </a:r>
            <a:r>
              <a:rPr lang="en-US" sz="1800" dirty="0"/>
              <a:t>  </a:t>
            </a:r>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i="1"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r>
              <a:rPr lang="en-US" sz="1800" dirty="0"/>
              <a:t> </a:t>
            </a:r>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sz="1800" dirty="0"/>
          </a:p>
          <a:p>
            <a:pPr marL="0" indent="0">
              <a:lnSpc>
                <a:spcPct val="90000"/>
              </a:lnSpc>
              <a:spcBef>
                <a:spcPts val="525"/>
              </a:spcBef>
              <a:buClr>
                <a:srgbClr val="B48138"/>
              </a:buClr>
              <a:buSzPts val="1500"/>
              <a:buNone/>
            </a:pPr>
            <a:endParaRPr dirty="0"/>
          </a:p>
          <a:p>
            <a:pPr marL="128588" indent="-57150">
              <a:lnSpc>
                <a:spcPct val="90000"/>
              </a:lnSpc>
              <a:spcBef>
                <a:spcPts val="563"/>
              </a:spcBef>
              <a:buClr>
                <a:srgbClr val="B48138"/>
              </a:buClr>
              <a:buSzPts val="1500"/>
              <a:buNone/>
            </a:pPr>
            <a:endParaRPr sz="1125" dirty="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55152830-0A52-4C7F-8A36-843DEB6CD2D6}"/>
              </a:ext>
            </a:extLst>
          </p:cNvPr>
          <p:cNvSpPr/>
          <p:nvPr/>
        </p:nvSpPr>
        <p:spPr>
          <a:xfrm>
            <a:off x="0" y="1469571"/>
            <a:ext cx="9144000" cy="729430"/>
          </a:xfrm>
          <a:prstGeom prst="rect">
            <a:avLst/>
          </a:prstGeom>
        </p:spPr>
        <p:txBody>
          <a:bodyPr wrap="square">
            <a:spAutoFit/>
          </a:bodyPr>
          <a:lstStyle/>
          <a:p>
            <a:pPr lvl="0" algn="just">
              <a:lnSpc>
                <a:spcPct val="115000"/>
              </a:lnSpc>
              <a:buSzPts val="1100"/>
            </a:pPr>
            <a:endParaRPr lang="en-US" dirty="0"/>
          </a:p>
          <a:p>
            <a:pPr lvl="0" algn="just">
              <a:lnSpc>
                <a:spcPct val="115000"/>
              </a:lnSpc>
              <a:buSzPts val="1100"/>
            </a:pPr>
            <a:endParaRPr lang="en-US" dirty="0"/>
          </a:p>
        </p:txBody>
      </p:sp>
    </p:spTree>
    <p:extLst>
      <p:ext uri="{BB962C8B-B14F-4D97-AF65-F5344CB8AC3E}">
        <p14:creationId xmlns:p14="http://schemas.microsoft.com/office/powerpoint/2010/main" val="3267177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33469" y="938893"/>
            <a:ext cx="9077063" cy="432707"/>
          </a:xfrm>
          <a:prstGeom prst="rect">
            <a:avLst/>
          </a:prstGeom>
          <a:solidFill>
            <a:srgbClr val="FFC000"/>
          </a:solid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2700"/>
            </a:pPr>
            <a:r>
              <a:rPr lang="en-US" b="1" dirty="0"/>
              <a:t>STATUS OF APPEALS</a:t>
            </a:r>
            <a:endParaRPr b="1" dirty="0"/>
          </a:p>
        </p:txBody>
      </p:sp>
      <p:sp>
        <p:nvSpPr>
          <p:cNvPr id="66" name="Google Shape;66;p2"/>
          <p:cNvSpPr txBox="1">
            <a:spLocks noGrp="1"/>
          </p:cNvSpPr>
          <p:nvPr>
            <p:ph type="body" idx="1"/>
          </p:nvPr>
        </p:nvSpPr>
        <p:spPr>
          <a:xfrm>
            <a:off x="139216" y="1469572"/>
            <a:ext cx="8645237" cy="4016828"/>
          </a:xfrm>
          <a:prstGeom prst="rect">
            <a:avLst/>
          </a:prstGeom>
          <a:noFill/>
          <a:ln>
            <a:noFill/>
          </a:ln>
        </p:spPr>
        <p:txBody>
          <a:bodyPr spcFirstLastPara="1" vert="horz" wrap="square" lIns="68569" tIns="34275" rIns="68569" bIns="34275" rtlCol="0" anchor="t" anchorCtr="0">
            <a:noAutofit/>
          </a:bodyPr>
          <a:lstStyle/>
          <a:p>
            <a:pPr marL="657225" lvl="1" algn="just">
              <a:lnSpc>
                <a:spcPct val="115000"/>
              </a:lnSpc>
              <a:spcBef>
                <a:spcPts val="0"/>
              </a:spcBef>
              <a:buClr>
                <a:schemeClr val="dk1"/>
              </a:buClr>
              <a:buSzPts val="1100"/>
            </a:pPr>
            <a:r>
              <a:rPr lang="en-US" sz="1800" dirty="0"/>
              <a:t>The Tribunal is currently busy with adjudication for July 2022 and will also adjudicate outstanding matters for June 2022.</a:t>
            </a:r>
          </a:p>
          <a:p>
            <a:pPr marL="657225" lvl="1" algn="just">
              <a:lnSpc>
                <a:spcPct val="115000"/>
              </a:lnSpc>
              <a:spcBef>
                <a:spcPts val="0"/>
              </a:spcBef>
              <a:buClr>
                <a:schemeClr val="dk1"/>
              </a:buClr>
              <a:buSzPts val="1100"/>
            </a:pPr>
            <a:r>
              <a:rPr lang="en-US" sz="1800" dirty="0"/>
              <a:t>Tribunal plans to ensure that appeals for the period August – October are adjudicated before the end of March 2023.</a:t>
            </a:r>
          </a:p>
          <a:p>
            <a:pPr marL="657225" lvl="1" algn="just">
              <a:lnSpc>
                <a:spcPct val="115000"/>
              </a:lnSpc>
              <a:spcBef>
                <a:spcPts val="0"/>
              </a:spcBef>
              <a:buClr>
                <a:schemeClr val="dk1"/>
              </a:buClr>
              <a:buSzPts val="1100"/>
            </a:pPr>
            <a:r>
              <a:rPr lang="en-US" sz="1800" dirty="0"/>
              <a:t>The Tribunal conducts adjudication with updated databases of the specific month received from SASSA. Thus, adjudication processes for each month would start approximately 60 days down the line.</a:t>
            </a:r>
          </a:p>
          <a:p>
            <a:pPr marL="657225" lvl="1" algn="just">
              <a:lnSpc>
                <a:spcPct val="115000"/>
              </a:lnSpc>
              <a:spcBef>
                <a:spcPts val="0"/>
              </a:spcBef>
              <a:buClr>
                <a:schemeClr val="dk1"/>
              </a:buClr>
              <a:buSzPts val="1100"/>
            </a:pPr>
            <a:r>
              <a:rPr lang="en-US" sz="1800" dirty="0"/>
              <a:t>Outcomes for each month would be communicated to SASSA for immediate implementation. </a:t>
            </a:r>
            <a:endParaRPr lang="en-US" sz="1800" i="1"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gn="just">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r>
              <a:rPr lang="en-US" sz="1800" dirty="0"/>
              <a:t> </a:t>
            </a:r>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lang="en-US" sz="1800" dirty="0"/>
          </a:p>
          <a:p>
            <a:pPr marL="0" indent="0">
              <a:lnSpc>
                <a:spcPct val="115000"/>
              </a:lnSpc>
              <a:spcBef>
                <a:spcPts val="0"/>
              </a:spcBef>
              <a:buClr>
                <a:schemeClr val="dk1"/>
              </a:buClr>
              <a:buSzPts val="1100"/>
              <a:buNone/>
            </a:pPr>
            <a:endParaRPr sz="1800" dirty="0"/>
          </a:p>
          <a:p>
            <a:pPr marL="0" indent="0">
              <a:lnSpc>
                <a:spcPct val="90000"/>
              </a:lnSpc>
              <a:spcBef>
                <a:spcPts val="525"/>
              </a:spcBef>
              <a:buClr>
                <a:srgbClr val="B48138"/>
              </a:buClr>
              <a:buSzPts val="1500"/>
              <a:buNone/>
            </a:pPr>
            <a:endParaRPr dirty="0"/>
          </a:p>
          <a:p>
            <a:pPr marL="128588" indent="-57150">
              <a:lnSpc>
                <a:spcPct val="90000"/>
              </a:lnSpc>
              <a:spcBef>
                <a:spcPts val="563"/>
              </a:spcBef>
              <a:buClr>
                <a:srgbClr val="B48138"/>
              </a:buClr>
              <a:buSzPts val="1500"/>
              <a:buNone/>
            </a:pPr>
            <a:endParaRPr sz="1125" dirty="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55152830-0A52-4C7F-8A36-843DEB6CD2D6}"/>
              </a:ext>
            </a:extLst>
          </p:cNvPr>
          <p:cNvSpPr/>
          <p:nvPr/>
        </p:nvSpPr>
        <p:spPr>
          <a:xfrm>
            <a:off x="0" y="1469571"/>
            <a:ext cx="9144000" cy="729430"/>
          </a:xfrm>
          <a:prstGeom prst="rect">
            <a:avLst/>
          </a:prstGeom>
        </p:spPr>
        <p:txBody>
          <a:bodyPr wrap="square">
            <a:spAutoFit/>
          </a:bodyPr>
          <a:lstStyle/>
          <a:p>
            <a:pPr lvl="0" algn="just">
              <a:lnSpc>
                <a:spcPct val="115000"/>
              </a:lnSpc>
              <a:buSzPts val="1100"/>
            </a:pPr>
            <a:endParaRPr lang="en-US" dirty="0"/>
          </a:p>
          <a:p>
            <a:pPr lvl="0" algn="just">
              <a:lnSpc>
                <a:spcPct val="115000"/>
              </a:lnSpc>
              <a:buSzPts val="1100"/>
            </a:pPr>
            <a:endParaRPr lang="en-US" dirty="0"/>
          </a:p>
        </p:txBody>
      </p:sp>
    </p:spTree>
    <p:extLst>
      <p:ext uri="{BB962C8B-B14F-4D97-AF65-F5344CB8AC3E}">
        <p14:creationId xmlns:p14="http://schemas.microsoft.com/office/powerpoint/2010/main" val="156096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pPr algn="l"/>
            <a:r>
              <a:rPr lang="en-ZA" sz="3200" dirty="0" smtClean="0">
                <a:solidFill>
                  <a:schemeClr val="tx2">
                    <a:lumMod val="60000"/>
                    <a:lumOff val="40000"/>
                  </a:schemeClr>
                </a:solidFill>
              </a:rPr>
              <a:t>Together as one, we can do more for our clients</a:t>
            </a:r>
            <a:endParaRPr lang="en-US" sz="3200" dirty="0">
              <a:solidFill>
                <a:schemeClr val="tx2">
                  <a:lumMod val="60000"/>
                  <a:lumOff val="40000"/>
                </a:schemeClr>
              </a:solidFill>
            </a:endParaRPr>
          </a:p>
        </p:txBody>
      </p:sp>
      <p:pic>
        <p:nvPicPr>
          <p:cNvPr id="5" name="Content Placeholder 4"/>
          <p:cNvPicPr>
            <a:picLocks noGrp="1" noChangeAspect="1"/>
          </p:cNvPicPr>
          <p:nvPr>
            <p:ph idx="1"/>
          </p:nvPr>
        </p:nvPicPr>
        <p:blipFill>
          <a:blip r:embed="rId2"/>
          <a:stretch>
            <a:fillRect/>
          </a:stretch>
        </p:blipFill>
        <p:spPr>
          <a:xfrm>
            <a:off x="1828800" y="1143000"/>
            <a:ext cx="5060652" cy="4525963"/>
          </a:xfrm>
          <a:prstGeom prst="rect">
            <a:avLst/>
          </a:prstGeom>
        </p:spPr>
      </p:pic>
      <p:sp>
        <p:nvSpPr>
          <p:cNvPr id="3" name="Slide Number Placeholder 2"/>
          <p:cNvSpPr>
            <a:spLocks noGrp="1"/>
          </p:cNvSpPr>
          <p:nvPr>
            <p:ph type="sldNum" sz="quarter" idx="12"/>
          </p:nvPr>
        </p:nvSpPr>
        <p:spPr/>
        <p:txBody>
          <a:bodyPr/>
          <a:lstStyle/>
          <a:p>
            <a:fld id="{14DD5B9B-BD38-45E9-8FFA-D5BF89BBF026}"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96757398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143000"/>
          </a:xfrm>
        </p:spPr>
        <p:txBody>
          <a:bodyPr/>
          <a:lstStyle/>
          <a:p>
            <a:r>
              <a:rPr lang="en-ZA" dirty="0" smtClean="0"/>
              <a:t>1. SAPO/ SASSA –SLA (</a:t>
            </a:r>
            <a:r>
              <a:rPr lang="en-ZA" dirty="0" err="1" smtClean="0"/>
              <a:t>cont</a:t>
            </a:r>
            <a:r>
              <a:rPr lang="en-ZA" dirty="0" smtClean="0"/>
              <a:t>)</a:t>
            </a:r>
            <a:endParaRPr lang="en-ZA" dirty="0"/>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4</a:t>
            </a:fld>
            <a:endParaRPr lang="en-US" dirty="0">
              <a:solidFill>
                <a:srgbClr val="000000"/>
              </a:solidFill>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732161378"/>
              </p:ext>
            </p:extLst>
          </p:nvPr>
        </p:nvGraphicFramePr>
        <p:xfrm>
          <a:off x="7886" y="496341"/>
          <a:ext cx="9143997" cy="6080760"/>
        </p:xfrm>
        <a:graphic>
          <a:graphicData uri="http://schemas.openxmlformats.org/drawingml/2006/table">
            <a:tbl>
              <a:tblPr firstRow="1" firstCol="1" bandRow="1">
                <a:tableStyleId>{5C22544A-7EE6-4342-B048-85BDC9FD1C3A}</a:tableStyleId>
              </a:tblPr>
              <a:tblGrid>
                <a:gridCol w="5257798">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tblGrid>
              <a:tr h="635419">
                <a:tc>
                  <a:txBody>
                    <a:bodyPr/>
                    <a:lstStyle/>
                    <a:p>
                      <a:pPr marL="0" marR="0" algn="ctr">
                        <a:lnSpc>
                          <a:spcPct val="150000"/>
                        </a:lnSpc>
                        <a:spcBef>
                          <a:spcPts val="0"/>
                        </a:spcBef>
                        <a:spcAft>
                          <a:spcPts val="0"/>
                        </a:spcAft>
                      </a:pPr>
                      <a:r>
                        <a:rPr lang="en-US" sz="1400" dirty="0" smtClean="0">
                          <a:solidFill>
                            <a:schemeClr val="tx1"/>
                          </a:solidFill>
                          <a:effectLst/>
                        </a:rPr>
                        <a:t>SERVICE STANDARD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METHOD OF  MEASUREMENT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APPLICATION OF PENALTY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31981">
                <a:tc>
                  <a:txBody>
                    <a:bodyPr/>
                    <a:lstStyle/>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Adequate equipment to comply with SASSA Norms &amp; Standards as outlined in the SAPO 5-year Infra-structure Procurement and Maintenance Plan. </a:t>
                      </a:r>
                    </a:p>
                    <a:p>
                      <a:pPr marL="800100" marR="0" lvl="1" indent="-342900">
                        <a:lnSpc>
                          <a:spcPct val="150000"/>
                        </a:lnSpc>
                        <a:spcBef>
                          <a:spcPts val="0"/>
                        </a:spcBef>
                        <a:spcAft>
                          <a:spcPts val="0"/>
                        </a:spcAft>
                        <a:buFont typeface="Arial" panose="020B0604020202020204" pitchFamily="34" charset="0"/>
                        <a:buChar char="-"/>
                      </a:pPr>
                      <a:r>
                        <a:rPr lang="en-US" sz="1400" dirty="0">
                          <a:solidFill>
                            <a:schemeClr val="tx1"/>
                          </a:solidFill>
                          <a:effectLst/>
                        </a:rPr>
                        <a:t>Cash Dispensing Machines</a:t>
                      </a:r>
                    </a:p>
                    <a:p>
                      <a:pPr marL="800100" marR="0" lvl="1" indent="-342900">
                        <a:lnSpc>
                          <a:spcPct val="150000"/>
                        </a:lnSpc>
                        <a:spcBef>
                          <a:spcPts val="0"/>
                        </a:spcBef>
                        <a:spcAft>
                          <a:spcPts val="0"/>
                        </a:spcAft>
                        <a:buFont typeface="Arial" panose="020B0604020202020204" pitchFamily="34" charset="0"/>
                        <a:buChar char="-"/>
                      </a:pPr>
                      <a:r>
                        <a:rPr lang="en-US" sz="1400" dirty="0">
                          <a:solidFill>
                            <a:schemeClr val="tx1"/>
                          </a:solidFill>
                          <a:effectLst/>
                        </a:rPr>
                        <a:t>Money Counting machines</a:t>
                      </a:r>
                    </a:p>
                    <a:p>
                      <a:pPr marL="800100" marR="0" lvl="1" indent="-342900">
                        <a:lnSpc>
                          <a:spcPct val="150000"/>
                        </a:lnSpc>
                        <a:spcBef>
                          <a:spcPts val="0"/>
                        </a:spcBef>
                        <a:spcAft>
                          <a:spcPts val="0"/>
                        </a:spcAft>
                        <a:buFont typeface="Arial" panose="020B0604020202020204" pitchFamily="34" charset="0"/>
                        <a:buChar char="-"/>
                      </a:pPr>
                      <a:r>
                        <a:rPr lang="en-US" sz="1400" dirty="0">
                          <a:solidFill>
                            <a:schemeClr val="tx1"/>
                          </a:solidFill>
                          <a:effectLst/>
                        </a:rPr>
                        <a:t>Adequate staff</a:t>
                      </a:r>
                      <a:r>
                        <a:rPr lang="en-US" sz="1400" dirty="0" smtClean="0">
                          <a:solidFill>
                            <a:schemeClr val="tx1"/>
                          </a:solidFill>
                          <a:effectLst/>
                        </a:rPr>
                        <a:t>.</a:t>
                      </a:r>
                    </a:p>
                    <a:p>
                      <a:pPr marL="800100" marR="0" lvl="1" indent="-342900">
                        <a:lnSpc>
                          <a:spcPct val="150000"/>
                        </a:lnSpc>
                        <a:spcBef>
                          <a:spcPts val="0"/>
                        </a:spcBef>
                        <a:spcAft>
                          <a:spcPts val="0"/>
                        </a:spcAft>
                        <a:buFont typeface="Arial" panose="020B0604020202020204" pitchFamily="34" charset="0"/>
                        <a:buChar char="-"/>
                      </a:pPr>
                      <a:endParaRPr lang="en-US" sz="1400" dirty="0" smtClean="0">
                        <a:solidFill>
                          <a:schemeClr val="tx1"/>
                        </a:solidFill>
                        <a:effectLst/>
                      </a:endParaRPr>
                    </a:p>
                    <a:p>
                      <a:pPr marL="457200" marR="0" lvl="1" indent="0">
                        <a:lnSpc>
                          <a:spcPct val="150000"/>
                        </a:lnSpc>
                        <a:spcBef>
                          <a:spcPts val="0"/>
                        </a:spcBef>
                        <a:spcAft>
                          <a:spcPts val="0"/>
                        </a:spcAft>
                        <a:buFont typeface="Arial" panose="020B0604020202020204" pitchFamily="34" charset="0"/>
                        <a:buNone/>
                      </a:pPr>
                      <a:endParaRPr lang="en-US" sz="1400" dirty="0">
                        <a:solidFill>
                          <a:schemeClr val="tx1"/>
                        </a:solidFill>
                        <a:effectLst/>
                      </a:endParaRPr>
                    </a:p>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The number of cash dispensing machines at a Cash Pay Point must be deployed</a:t>
                      </a:r>
                      <a:r>
                        <a:rPr lang="en-US" sz="1400" dirty="0" smtClean="0">
                          <a:solidFill>
                            <a:schemeClr val="tx1"/>
                          </a:solidFill>
                          <a:effectLst/>
                        </a:rPr>
                        <a:t>.</a:t>
                      </a:r>
                    </a:p>
                    <a:p>
                      <a:pPr marL="342900" marR="0" lvl="0" indent="-342900">
                        <a:lnSpc>
                          <a:spcPct val="150000"/>
                        </a:lnSpc>
                        <a:spcBef>
                          <a:spcPts val="0"/>
                        </a:spcBef>
                        <a:spcAft>
                          <a:spcPts val="0"/>
                        </a:spcAft>
                        <a:buFont typeface="Wingdings" panose="05000000000000000000" pitchFamily="2" charset="2"/>
                        <a:buChar char=""/>
                      </a:pPr>
                      <a:endParaRPr lang="en-US" sz="1400" dirty="0" smtClean="0">
                        <a:solidFill>
                          <a:schemeClr val="tx1"/>
                        </a:solidFill>
                        <a:effectLst/>
                      </a:endParaRPr>
                    </a:p>
                    <a:p>
                      <a:pPr marL="342900" marR="0" lvl="0" indent="-342900">
                        <a:lnSpc>
                          <a:spcPct val="150000"/>
                        </a:lnSpc>
                        <a:spcBef>
                          <a:spcPts val="0"/>
                        </a:spcBef>
                        <a:spcAft>
                          <a:spcPts val="0"/>
                        </a:spcAft>
                        <a:buFont typeface="Wingdings" panose="05000000000000000000" pitchFamily="2" charset="2"/>
                        <a:buChar char=""/>
                      </a:pPr>
                      <a:endParaRPr lang="en-US" sz="1400" dirty="0">
                        <a:solidFill>
                          <a:schemeClr val="tx1"/>
                        </a:solidFill>
                        <a:effectLst/>
                      </a:endParaRPr>
                    </a:p>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Downtime of the equipment must not exceed one (1) hour</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Availability of prescribed functional payment equipment during payment of </a:t>
                      </a:r>
                      <a:r>
                        <a:rPr lang="en-US" sz="1400" dirty="0" smtClean="0">
                          <a:solidFill>
                            <a:schemeClr val="tx1"/>
                          </a:solidFill>
                          <a:effectLst/>
                        </a:rPr>
                        <a:t>grants</a:t>
                      </a:r>
                    </a:p>
                    <a:p>
                      <a:pPr marL="342900" marR="0" lvl="0" indent="-342900">
                        <a:lnSpc>
                          <a:spcPct val="150000"/>
                        </a:lnSpc>
                        <a:spcBef>
                          <a:spcPts val="0"/>
                        </a:spcBef>
                        <a:spcAft>
                          <a:spcPts val="0"/>
                        </a:spcAft>
                        <a:buFont typeface="Wingdings" panose="05000000000000000000" pitchFamily="2" charset="2"/>
                        <a:buChar char=""/>
                      </a:pPr>
                      <a:endParaRPr lang="en-US" sz="1400" dirty="0" smtClean="0">
                        <a:solidFill>
                          <a:schemeClr val="tx1"/>
                        </a:solidFill>
                        <a:effectLst/>
                      </a:endParaRPr>
                    </a:p>
                    <a:p>
                      <a:pPr marL="342900" marR="0" lvl="0" indent="-342900">
                        <a:lnSpc>
                          <a:spcPct val="150000"/>
                        </a:lnSpc>
                        <a:spcBef>
                          <a:spcPts val="0"/>
                        </a:spcBef>
                        <a:spcAft>
                          <a:spcPts val="0"/>
                        </a:spcAft>
                        <a:buFont typeface="Wingdings" panose="05000000000000000000" pitchFamily="2" charset="2"/>
                        <a:buChar char=""/>
                      </a:pPr>
                      <a:endParaRPr lang="en-US" sz="1400" dirty="0" smtClean="0">
                        <a:solidFill>
                          <a:schemeClr val="tx1"/>
                        </a:solidFill>
                        <a:effectLst/>
                      </a:endParaRPr>
                    </a:p>
                    <a:p>
                      <a:pPr marL="342900" marR="0" lvl="0" indent="-342900">
                        <a:lnSpc>
                          <a:spcPct val="150000"/>
                        </a:lnSpc>
                        <a:spcBef>
                          <a:spcPts val="0"/>
                        </a:spcBef>
                        <a:spcAft>
                          <a:spcPts val="0"/>
                        </a:spcAft>
                        <a:buFont typeface="Wingdings" panose="05000000000000000000" pitchFamily="2" charset="2"/>
                        <a:buChar char=""/>
                      </a:pPr>
                      <a:endParaRPr lang="en-US" sz="1400" dirty="0" smtClean="0">
                        <a:solidFill>
                          <a:schemeClr val="tx1"/>
                        </a:solidFill>
                        <a:effectLst/>
                      </a:endParaRPr>
                    </a:p>
                    <a:p>
                      <a:pPr marL="342900" marR="0" lvl="0" indent="-342900">
                        <a:lnSpc>
                          <a:spcPct val="150000"/>
                        </a:lnSpc>
                        <a:spcBef>
                          <a:spcPts val="0"/>
                        </a:spcBef>
                        <a:spcAft>
                          <a:spcPts val="0"/>
                        </a:spcAft>
                        <a:buFont typeface="Wingdings" panose="05000000000000000000" pitchFamily="2" charset="2"/>
                        <a:buChar char=""/>
                      </a:pPr>
                      <a:r>
                        <a:rPr lang="en-US" sz="1400" dirty="0" smtClean="0">
                          <a:solidFill>
                            <a:schemeClr val="tx1"/>
                          </a:solidFill>
                          <a:effectLst/>
                        </a:rPr>
                        <a:t>Availability </a:t>
                      </a:r>
                      <a:r>
                        <a:rPr lang="en-US" sz="1400" dirty="0">
                          <a:solidFill>
                            <a:schemeClr val="tx1"/>
                          </a:solidFill>
                          <a:effectLst/>
                        </a:rPr>
                        <a:t>of adequate payment staff as </a:t>
                      </a:r>
                      <a:r>
                        <a:rPr lang="en-US" sz="1400" dirty="0" smtClean="0">
                          <a:solidFill>
                            <a:schemeClr val="tx1"/>
                          </a:solidFill>
                          <a:effectLst/>
                        </a:rPr>
                        <a:t>prescribed.</a:t>
                      </a:r>
                    </a:p>
                    <a:p>
                      <a:pPr marL="342900" marR="0" lvl="0" indent="-342900">
                        <a:lnSpc>
                          <a:spcPct val="150000"/>
                        </a:lnSpc>
                        <a:spcBef>
                          <a:spcPts val="0"/>
                        </a:spcBef>
                        <a:spcAft>
                          <a:spcPts val="0"/>
                        </a:spcAft>
                        <a:buFont typeface="Wingdings" panose="05000000000000000000" pitchFamily="2" charset="2"/>
                        <a:buChar char=""/>
                      </a:pPr>
                      <a:endParaRPr lang="en-US" sz="1400" dirty="0" smtClean="0">
                        <a:solidFill>
                          <a:schemeClr val="tx1"/>
                        </a:solidFill>
                        <a:effectLst/>
                      </a:endParaRPr>
                    </a:p>
                    <a:p>
                      <a:pPr marL="342900" marR="0" lvl="0" indent="-342900">
                        <a:lnSpc>
                          <a:spcPct val="150000"/>
                        </a:lnSpc>
                        <a:spcBef>
                          <a:spcPts val="0"/>
                        </a:spcBef>
                        <a:spcAft>
                          <a:spcPts val="0"/>
                        </a:spcAft>
                        <a:buFont typeface="Wingdings" panose="05000000000000000000" pitchFamily="2" charset="2"/>
                        <a:buChar char=""/>
                      </a:pPr>
                      <a:r>
                        <a:rPr lang="en-US" sz="1400" dirty="0" smtClean="0">
                          <a:solidFill>
                            <a:schemeClr val="tx1"/>
                          </a:solidFill>
                          <a:effectLst/>
                        </a:rPr>
                        <a:t>Time </a:t>
                      </a:r>
                      <a:r>
                        <a:rPr lang="en-US" sz="1400" dirty="0">
                          <a:solidFill>
                            <a:schemeClr val="tx1"/>
                          </a:solidFill>
                          <a:effectLst/>
                        </a:rPr>
                        <a:t>taken to restore network downtime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solidFill>
                            <a:schemeClr val="tx1"/>
                          </a:solidFill>
                          <a:effectLst/>
                        </a:rPr>
                        <a:t>5% of monthly service fee for each SAPO Branch and Cash Pay Point not meeting the standard relating to Facilities and Equipment</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832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715962"/>
          </a:xfrm>
        </p:spPr>
        <p:txBody>
          <a:bodyPr/>
          <a:lstStyle/>
          <a:p>
            <a:r>
              <a:rPr lang="en-ZA" dirty="0" smtClean="0"/>
              <a:t>1. SAPO/ SASSA –SLA (</a:t>
            </a:r>
            <a:r>
              <a:rPr lang="en-ZA" dirty="0" err="1" smtClean="0"/>
              <a:t>cont</a:t>
            </a:r>
            <a:r>
              <a:rPr lang="en-ZA" dirty="0" smtClean="0"/>
              <a:t>)</a:t>
            </a:r>
            <a:endParaRPr lang="en-ZA" dirty="0"/>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5</a:t>
            </a:fld>
            <a:endParaRPr lang="en-US" dirty="0">
              <a:solidFill>
                <a:srgbClr val="000000"/>
              </a:solidFill>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408728167"/>
              </p:ext>
            </p:extLst>
          </p:nvPr>
        </p:nvGraphicFramePr>
        <p:xfrm>
          <a:off x="0" y="704403"/>
          <a:ext cx="9143999" cy="5939887"/>
        </p:xfrm>
        <a:graphic>
          <a:graphicData uri="http://schemas.openxmlformats.org/drawingml/2006/table">
            <a:tbl>
              <a:tblPr firstRow="1" firstCol="1" bandRow="1">
                <a:tableStyleId>{5C22544A-7EE6-4342-B048-85BDC9FD1C3A}</a:tableStyleId>
              </a:tblPr>
              <a:tblGrid>
                <a:gridCol w="3047349">
                  <a:extLst>
                    <a:ext uri="{9D8B030D-6E8A-4147-A177-3AD203B41FA5}">
                      <a16:colId xmlns:a16="http://schemas.microsoft.com/office/drawing/2014/main" val="20000"/>
                    </a:ext>
                  </a:extLst>
                </a:gridCol>
                <a:gridCol w="3048325">
                  <a:extLst>
                    <a:ext uri="{9D8B030D-6E8A-4147-A177-3AD203B41FA5}">
                      <a16:colId xmlns:a16="http://schemas.microsoft.com/office/drawing/2014/main" val="20001"/>
                    </a:ext>
                  </a:extLst>
                </a:gridCol>
                <a:gridCol w="3048325">
                  <a:extLst>
                    <a:ext uri="{9D8B030D-6E8A-4147-A177-3AD203B41FA5}">
                      <a16:colId xmlns:a16="http://schemas.microsoft.com/office/drawing/2014/main" val="20002"/>
                    </a:ext>
                  </a:extLst>
                </a:gridCol>
              </a:tblGrid>
              <a:tr h="461837">
                <a:tc>
                  <a:txBody>
                    <a:bodyPr/>
                    <a:lstStyle/>
                    <a:p>
                      <a:pPr marL="0" marR="0" lvl="0" indent="0">
                        <a:lnSpc>
                          <a:spcPct val="150000"/>
                        </a:lnSpc>
                        <a:spcBef>
                          <a:spcPts val="0"/>
                        </a:spcBef>
                        <a:spcAft>
                          <a:spcPts val="0"/>
                        </a:spcAft>
                        <a:buFont typeface="Wingdings" panose="05000000000000000000" pitchFamily="2" charset="2"/>
                        <a:buNone/>
                      </a:pPr>
                      <a:r>
                        <a:rPr lang="en-US"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SERVICE STANDAD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66" marR="64966" marT="0" marB="0"/>
                </a:tc>
                <a:tc>
                  <a:txBody>
                    <a:bodyPr/>
                    <a:lstStyle/>
                    <a:p>
                      <a:pPr marL="0" marR="0">
                        <a:lnSpc>
                          <a:spcPct val="150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METHOD OF MEASUREMENT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66" marR="64966" marT="0" marB="0"/>
                </a:tc>
                <a:tc>
                  <a:txBody>
                    <a:bodyPr/>
                    <a:lstStyle/>
                    <a:p>
                      <a:pPr marL="0" marR="0">
                        <a:lnSpc>
                          <a:spcPct val="150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APPLICATION OF PENALTY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66" marR="64966" marT="0" marB="0"/>
                </a:tc>
                <a:extLst>
                  <a:ext uri="{0D108BD9-81ED-4DB2-BD59-A6C34878D82A}">
                    <a16:rowId xmlns:a16="http://schemas.microsoft.com/office/drawing/2014/main" val="10000"/>
                  </a:ext>
                </a:extLst>
              </a:tr>
              <a:tr h="2854836">
                <a:tc>
                  <a:txBody>
                    <a:bodyPr/>
                    <a:lstStyle/>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All SAPO Branches and Counter service points must be equipped with electronic cash dispensing machines</a:t>
                      </a:r>
                    </a:p>
                    <a:p>
                      <a:pPr marL="0" marR="0">
                        <a:lnSpc>
                          <a:spcPct val="150000"/>
                        </a:lnSpc>
                        <a:spcBef>
                          <a:spcPts val="0"/>
                        </a:spcBef>
                        <a:spcAft>
                          <a:spcPts val="0"/>
                        </a:spcAft>
                      </a:pPr>
                      <a:r>
                        <a:rPr lang="en-US" sz="1400" dirty="0">
                          <a:solidFill>
                            <a:schemeClr val="tx1"/>
                          </a:solidFill>
                          <a:effectLst/>
                        </a:rPr>
                        <a:t> </a:t>
                      </a:r>
                    </a:p>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Note counting machines</a:t>
                      </a:r>
                    </a:p>
                    <a:p>
                      <a:pPr marL="0" marR="0">
                        <a:lnSpc>
                          <a:spcPct val="150000"/>
                        </a:lnSpc>
                        <a:spcBef>
                          <a:spcPts val="0"/>
                        </a:spcBef>
                        <a:spcAft>
                          <a:spcPts val="0"/>
                        </a:spcAft>
                      </a:pPr>
                      <a:r>
                        <a:rPr lang="en-US" sz="1400" dirty="0">
                          <a:solidFill>
                            <a:schemeClr val="tx1"/>
                          </a:solidFill>
                          <a:effectLst/>
                        </a:rPr>
                        <a:t> </a:t>
                      </a:r>
                    </a:p>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Downtime of the equipment must not exceed one (1) hour</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66" marR="64966" marT="0" marB="0"/>
                </a:tc>
                <a:tc>
                  <a:txBody>
                    <a:bodyPr/>
                    <a:lstStyle/>
                    <a:p>
                      <a:pPr marL="0" marR="0">
                        <a:lnSpc>
                          <a:spcPct val="150000"/>
                        </a:lnSpc>
                        <a:spcBef>
                          <a:spcPts val="0"/>
                        </a:spcBef>
                        <a:spcAft>
                          <a:spcPts val="0"/>
                        </a:spcAft>
                      </a:pPr>
                      <a:r>
                        <a:rPr lang="en-US" sz="1400" dirty="0">
                          <a:solidFill>
                            <a:schemeClr val="tx1"/>
                          </a:solidFill>
                          <a:effectLst/>
                        </a:rPr>
                        <a:t>Availability of prescribed functional payment equipment during payment of </a:t>
                      </a:r>
                      <a:r>
                        <a:rPr lang="en-US" sz="1400" dirty="0" smtClean="0">
                          <a:solidFill>
                            <a:schemeClr val="tx1"/>
                          </a:solidFill>
                          <a:effectLst/>
                        </a:rPr>
                        <a:t>grants</a:t>
                      </a: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66" marR="64966" marT="0" marB="0"/>
                </a:tc>
                <a:tc>
                  <a:txBody>
                    <a:bodyPr/>
                    <a:lstStyle/>
                    <a:p>
                      <a:pPr marL="0" marR="0">
                        <a:lnSpc>
                          <a:spcPct val="150000"/>
                        </a:lnSpc>
                        <a:spcBef>
                          <a:spcPts val="0"/>
                        </a:spcBef>
                        <a:spcAft>
                          <a:spcPts val="0"/>
                        </a:spcAft>
                      </a:pPr>
                      <a:r>
                        <a:rPr lang="en-US" sz="1400" dirty="0">
                          <a:solidFill>
                            <a:schemeClr val="tx1"/>
                          </a:solidFill>
                          <a:effectLst/>
                        </a:rPr>
                        <a:t>5% of service fee based on number of targeted sites where equipment has not been implemented </a:t>
                      </a: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66" marR="64966" marT="0" marB="0"/>
                </a:tc>
                <a:extLst>
                  <a:ext uri="{0D108BD9-81ED-4DB2-BD59-A6C34878D82A}">
                    <a16:rowId xmlns:a16="http://schemas.microsoft.com/office/drawing/2014/main" val="10001"/>
                  </a:ext>
                </a:extLst>
              </a:tr>
              <a:tr h="2277650">
                <a:tc>
                  <a:txBody>
                    <a:bodyPr/>
                    <a:lstStyle/>
                    <a:p>
                      <a:pPr marL="0" marR="0">
                        <a:lnSpc>
                          <a:spcPct val="150000"/>
                        </a:lnSpc>
                        <a:spcBef>
                          <a:spcPts val="0"/>
                        </a:spcBef>
                        <a:spcAft>
                          <a:spcPts val="0"/>
                        </a:spcAft>
                      </a:pPr>
                      <a:r>
                        <a:rPr lang="en-US" sz="1400" dirty="0">
                          <a:solidFill>
                            <a:schemeClr val="tx1"/>
                          </a:solidFill>
                          <a:effectLst/>
                        </a:rPr>
                        <a:t>Availability of alternative power supply in the event of power failure or no power supply</a:t>
                      </a: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66" marR="64966" marT="0" marB="0"/>
                </a:tc>
                <a:tc>
                  <a:txBody>
                    <a:bodyPr/>
                    <a:lstStyle/>
                    <a:p>
                      <a:pPr marL="342900" marR="0" lvl="0" indent="-342900">
                        <a:lnSpc>
                          <a:spcPct val="150000"/>
                        </a:lnSpc>
                        <a:spcBef>
                          <a:spcPts val="0"/>
                        </a:spcBef>
                        <a:spcAft>
                          <a:spcPts val="0"/>
                        </a:spcAft>
                        <a:buFont typeface="Wingdings" panose="05000000000000000000" pitchFamily="2" charset="2"/>
                        <a:buChar char=""/>
                      </a:pPr>
                      <a:r>
                        <a:rPr lang="en-US" sz="1400">
                          <a:solidFill>
                            <a:schemeClr val="tx1"/>
                          </a:solidFill>
                          <a:effectLst/>
                        </a:rPr>
                        <a:t>Availability of a functional backup power supply  </a:t>
                      </a:r>
                    </a:p>
                    <a:p>
                      <a:pPr marL="178435" marR="0" indent="-228600">
                        <a:lnSpc>
                          <a:spcPct val="150000"/>
                        </a:lnSpc>
                        <a:spcBef>
                          <a:spcPts val="0"/>
                        </a:spcBef>
                        <a:spcAft>
                          <a:spcPts val="0"/>
                        </a:spcAft>
                      </a:pPr>
                      <a:r>
                        <a:rPr lang="en-US" sz="1400">
                          <a:solidFill>
                            <a:schemeClr val="tx1"/>
                          </a:solidFill>
                          <a:effectLst/>
                        </a:rPr>
                        <a:t> </a:t>
                      </a:r>
                    </a:p>
                    <a:p>
                      <a:pPr marL="342900" marR="0" lvl="0" indent="-342900">
                        <a:lnSpc>
                          <a:spcPct val="150000"/>
                        </a:lnSpc>
                        <a:spcBef>
                          <a:spcPts val="0"/>
                        </a:spcBef>
                        <a:spcAft>
                          <a:spcPts val="0"/>
                        </a:spcAft>
                        <a:buFont typeface="Wingdings" panose="05000000000000000000" pitchFamily="2" charset="2"/>
                        <a:buChar char=""/>
                      </a:pPr>
                      <a:r>
                        <a:rPr lang="en-US" sz="1400">
                          <a:solidFill>
                            <a:schemeClr val="tx1"/>
                          </a:solidFill>
                          <a:effectLst/>
                        </a:rPr>
                        <a:t>Number of beneficiaries paid in the event of power failure</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66" marR="64966" marT="0" marB="0"/>
                </a:tc>
                <a:tc>
                  <a:txBody>
                    <a:bodyPr/>
                    <a:lstStyle/>
                    <a:p>
                      <a:pPr marL="171450" marR="0" indent="-171450">
                        <a:lnSpc>
                          <a:spcPct val="150000"/>
                        </a:lnSpc>
                        <a:spcBef>
                          <a:spcPts val="0"/>
                        </a:spcBef>
                        <a:spcAft>
                          <a:spcPts val="0"/>
                        </a:spcAft>
                        <a:buFont typeface="Wingdings" panose="05000000000000000000" pitchFamily="2" charset="2"/>
                        <a:buChar char="Ø"/>
                      </a:pPr>
                      <a:r>
                        <a:rPr lang="en-US" sz="1400" dirty="0" smtClean="0">
                          <a:solidFill>
                            <a:schemeClr val="tx1"/>
                          </a:solidFill>
                          <a:effectLst/>
                        </a:rPr>
                        <a:t>Where alternative power supply is not supplied 5% of monthly service fee per affected Access Channel</a:t>
                      </a:r>
                    </a:p>
                    <a:p>
                      <a:pPr marL="171450" marR="0" indent="-171450" algn="just">
                        <a:lnSpc>
                          <a:spcPct val="150000"/>
                        </a:lnSpc>
                        <a:spcBef>
                          <a:spcPts val="0"/>
                        </a:spcBef>
                        <a:spcAft>
                          <a:spcPts val="0"/>
                        </a:spcAft>
                        <a:buFont typeface="Wingdings" panose="05000000000000000000" pitchFamily="2" charset="2"/>
                        <a:buChar char="Ø"/>
                      </a:pPr>
                      <a:r>
                        <a:rPr lang="en-US" sz="1400" dirty="0" smtClean="0">
                          <a:solidFill>
                            <a:schemeClr val="tx1"/>
                          </a:solidFill>
                          <a:effectLst/>
                        </a:rPr>
                        <a:t>Where delay in payment exceeds 1-hour waiting period, sandwiches and fresh drinking beverage must be provided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66" marR="64966"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4340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276"/>
            <a:ext cx="8229600" cy="487362"/>
          </a:xfrm>
        </p:spPr>
        <p:txBody>
          <a:bodyPr/>
          <a:lstStyle/>
          <a:p>
            <a:r>
              <a:rPr lang="en-ZA" dirty="0" smtClean="0"/>
              <a:t>1. SAPO/ SASSA –SLA (</a:t>
            </a:r>
            <a:r>
              <a:rPr lang="en-ZA" dirty="0" err="1" smtClean="0"/>
              <a:t>cont</a:t>
            </a:r>
            <a:r>
              <a:rPr lang="en-ZA" dirty="0" smtClean="0"/>
              <a:t>)</a:t>
            </a:r>
            <a:endParaRPr lang="en-ZA" dirty="0"/>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6</a:t>
            </a:fld>
            <a:endParaRPr lang="en-US" dirty="0">
              <a:solidFill>
                <a:srgbClr val="00000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24575664"/>
              </p:ext>
            </p:extLst>
          </p:nvPr>
        </p:nvGraphicFramePr>
        <p:xfrm>
          <a:off x="15766" y="990600"/>
          <a:ext cx="9117108" cy="5120640"/>
        </p:xfrm>
        <a:graphic>
          <a:graphicData uri="http://schemas.openxmlformats.org/drawingml/2006/table">
            <a:tbl>
              <a:tblPr firstRow="1" firstCol="1" bandRow="1">
                <a:tableStyleId>{5C22544A-7EE6-4342-B048-85BDC9FD1C3A}</a:tableStyleId>
              </a:tblPr>
              <a:tblGrid>
                <a:gridCol w="3038386">
                  <a:extLst>
                    <a:ext uri="{9D8B030D-6E8A-4147-A177-3AD203B41FA5}">
                      <a16:colId xmlns:a16="http://schemas.microsoft.com/office/drawing/2014/main" val="20000"/>
                    </a:ext>
                  </a:extLst>
                </a:gridCol>
                <a:gridCol w="3039361">
                  <a:extLst>
                    <a:ext uri="{9D8B030D-6E8A-4147-A177-3AD203B41FA5}">
                      <a16:colId xmlns:a16="http://schemas.microsoft.com/office/drawing/2014/main" val="20001"/>
                    </a:ext>
                  </a:extLst>
                </a:gridCol>
                <a:gridCol w="3039361">
                  <a:extLst>
                    <a:ext uri="{9D8B030D-6E8A-4147-A177-3AD203B41FA5}">
                      <a16:colId xmlns:a16="http://schemas.microsoft.com/office/drawing/2014/main" val="20002"/>
                    </a:ext>
                  </a:extLst>
                </a:gridCol>
              </a:tblGrid>
              <a:tr h="277553">
                <a:tc>
                  <a:txBody>
                    <a:bodyPr/>
                    <a:lstStyle/>
                    <a:p>
                      <a:pPr marL="0" marR="0" lvl="0" indent="0">
                        <a:lnSpc>
                          <a:spcPct val="150000"/>
                        </a:lnSpc>
                        <a:spcBef>
                          <a:spcPts val="0"/>
                        </a:spcBef>
                        <a:spcAft>
                          <a:spcPts val="0"/>
                        </a:spcAft>
                        <a:buFont typeface="Wingdings" panose="05000000000000000000" pitchFamily="2" charset="2"/>
                        <a:buNone/>
                      </a:pPr>
                      <a:r>
                        <a:rPr lang="en-US"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SERVICE</a:t>
                      </a:r>
                      <a:r>
                        <a:rPr lang="en-US" sz="14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STANDARD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METHOD OF MEAUREMENT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APPLICATION OF PENALTY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415256">
                <a:tc>
                  <a:txBody>
                    <a:bodyPr/>
                    <a:lstStyle/>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Deploy a minimum of 4 (four) armed registered security officers at Cash Pay Points</a:t>
                      </a:r>
                    </a:p>
                    <a:p>
                      <a:pPr marL="0" marR="0">
                        <a:lnSpc>
                          <a:spcPct val="150000"/>
                        </a:lnSpc>
                        <a:spcBef>
                          <a:spcPts val="0"/>
                        </a:spcBef>
                        <a:spcAft>
                          <a:spcPts val="0"/>
                        </a:spcAft>
                      </a:pPr>
                      <a:r>
                        <a:rPr lang="en-US" sz="1400" dirty="0">
                          <a:solidFill>
                            <a:schemeClr val="tx1"/>
                          </a:solidFill>
                          <a:effectLst/>
                        </a:rPr>
                        <a:t> </a:t>
                      </a:r>
                    </a:p>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Certificates of competence and SAPS firearm competency certificate must be available on-site</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50000"/>
                        </a:lnSpc>
                        <a:spcBef>
                          <a:spcPts val="0"/>
                        </a:spcBef>
                        <a:spcAft>
                          <a:spcPts val="0"/>
                        </a:spcAft>
                        <a:buFont typeface="Wingdings" panose="05000000000000000000" pitchFamily="2" charset="2"/>
                        <a:buChar char=""/>
                      </a:pPr>
                      <a:r>
                        <a:rPr lang="en-US" sz="1400" dirty="0">
                          <a:solidFill>
                            <a:schemeClr val="tx1"/>
                          </a:solidFill>
                          <a:effectLst/>
                        </a:rPr>
                        <a:t>Security Breach and Security Incident Monitoring reports must be submitted within 5 days after completion of the cash payment cycle</a:t>
                      </a: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smtClean="0">
                          <a:solidFill>
                            <a:schemeClr val="tx1"/>
                          </a:solidFill>
                          <a:effectLst/>
                        </a:rPr>
                        <a:t>R1 500 </a:t>
                      </a:r>
                      <a:r>
                        <a:rPr lang="en-US" sz="1400" dirty="0">
                          <a:solidFill>
                            <a:schemeClr val="tx1"/>
                          </a:solidFill>
                          <a:effectLst/>
                        </a:rPr>
                        <a:t>per payment team</a:t>
                      </a:r>
                    </a:p>
                    <a:p>
                      <a:pPr marL="0" marR="0">
                        <a:lnSpc>
                          <a:spcPct val="150000"/>
                        </a:lnSpc>
                        <a:spcBef>
                          <a:spcPts val="0"/>
                        </a:spcBef>
                        <a:spcAft>
                          <a:spcPts val="0"/>
                        </a:spcAft>
                      </a:pPr>
                      <a:r>
                        <a:rPr lang="en-US" sz="1400" dirty="0">
                          <a:solidFill>
                            <a:schemeClr val="tx1"/>
                          </a:solidFill>
                          <a:effectLst/>
                        </a:rPr>
                        <a:t> </a:t>
                      </a: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93144">
                <a:tc>
                  <a:txBody>
                    <a:bodyPr/>
                    <a:lstStyle/>
                    <a:p>
                      <a:pPr marL="0" marR="0">
                        <a:lnSpc>
                          <a:spcPct val="150000"/>
                        </a:lnSpc>
                        <a:spcBef>
                          <a:spcPts val="0"/>
                        </a:spcBef>
                        <a:spcAft>
                          <a:spcPts val="0"/>
                        </a:spcAft>
                      </a:pPr>
                      <a:r>
                        <a:rPr lang="en-ZA" sz="1400">
                          <a:solidFill>
                            <a:schemeClr val="tx1"/>
                          </a:solidFill>
                          <a:effectLst/>
                        </a:rPr>
                        <a:t>Visible access control in  a dignified manner</a:t>
                      </a:r>
                      <a:endParaRPr lang="en-US" sz="1400">
                        <a:solidFill>
                          <a:schemeClr val="tx1"/>
                        </a:solidFill>
                        <a:effectLst/>
                      </a:endParaRPr>
                    </a:p>
                    <a:p>
                      <a:pPr marL="0" marR="0">
                        <a:lnSpc>
                          <a:spcPct val="150000"/>
                        </a:lnSpc>
                        <a:spcBef>
                          <a:spcPts val="0"/>
                        </a:spcBef>
                        <a:spcAft>
                          <a:spcPts val="0"/>
                        </a:spcAft>
                      </a:pPr>
                      <a:r>
                        <a:rPr lang="en-US" sz="1400">
                          <a:solidFill>
                            <a:schemeClr val="tx1"/>
                          </a:solidFill>
                          <a:effectLst/>
                        </a:rPr>
                        <a:t> </a:t>
                      </a:r>
                    </a:p>
                    <a:p>
                      <a:pPr marL="0" marR="0">
                        <a:lnSpc>
                          <a:spcPct val="150000"/>
                        </a:lnSpc>
                        <a:spcBef>
                          <a:spcPts val="0"/>
                        </a:spcBef>
                        <a:spcAft>
                          <a:spcPts val="0"/>
                        </a:spcAft>
                      </a:pPr>
                      <a:r>
                        <a:rPr lang="en-US" sz="1400">
                          <a:solidFill>
                            <a:schemeClr val="tx1"/>
                          </a:solidFill>
                          <a:effectLst/>
                        </a:rPr>
                        <a:t>Certificates of competence and SAPS firearm competency certificate must be available on-site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ZA" sz="1400">
                          <a:solidFill>
                            <a:schemeClr val="tx1"/>
                          </a:solidFill>
                          <a:effectLst/>
                        </a:rPr>
                        <a:t>Security </a:t>
                      </a:r>
                      <a:r>
                        <a:rPr lang="en-US" sz="1400">
                          <a:solidFill>
                            <a:schemeClr val="tx1"/>
                          </a:solidFill>
                          <a:effectLst/>
                        </a:rPr>
                        <a:t>Breach and Security Incident Monitoring reports must be submitted within 5 days after completion of the cash payment cycle</a:t>
                      </a:r>
                    </a:p>
                    <a:p>
                      <a:pPr marL="0" marR="0">
                        <a:lnSpc>
                          <a:spcPct val="150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ZA" sz="1400" dirty="0" smtClean="0">
                          <a:solidFill>
                            <a:schemeClr val="tx1"/>
                          </a:solidFill>
                          <a:effectLst/>
                        </a:rPr>
                        <a:t>R1 500 </a:t>
                      </a:r>
                      <a:r>
                        <a:rPr lang="en-ZA" sz="1400" dirty="0">
                          <a:solidFill>
                            <a:schemeClr val="tx1"/>
                          </a:solidFill>
                          <a:effectLst/>
                        </a:rPr>
                        <a:t>per infringement</a:t>
                      </a:r>
                      <a:endParaRPr lang="en-US" sz="1400" dirty="0">
                        <a:solidFill>
                          <a:schemeClr val="tx1"/>
                        </a:solidFill>
                        <a:effectLst/>
                      </a:endParaRPr>
                    </a:p>
                    <a:p>
                      <a:pPr marL="0" marR="0">
                        <a:lnSpc>
                          <a:spcPct val="150000"/>
                        </a:lnSpc>
                        <a:spcBef>
                          <a:spcPts val="0"/>
                        </a:spcBef>
                        <a:spcAft>
                          <a:spcPts val="0"/>
                        </a:spcAft>
                      </a:pPr>
                      <a:r>
                        <a:rPr lang="en-ZA" sz="1400" dirty="0">
                          <a:solidFill>
                            <a:schemeClr val="tx1"/>
                          </a:solidFill>
                          <a:effectLst/>
                        </a:rPr>
                        <a:t> </a:t>
                      </a:r>
                      <a:endParaRPr lang="en-US" sz="1400" dirty="0">
                        <a:solidFill>
                          <a:schemeClr val="tx1"/>
                        </a:solidFill>
                        <a:effectLst/>
                      </a:endParaRPr>
                    </a:p>
                    <a:p>
                      <a:pPr marL="0" marR="0">
                        <a:lnSpc>
                          <a:spcPct val="15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61284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03" y="76200"/>
            <a:ext cx="8229600" cy="639762"/>
          </a:xfrm>
        </p:spPr>
        <p:txBody>
          <a:bodyPr/>
          <a:lstStyle/>
          <a:p>
            <a:r>
              <a:rPr lang="en-ZA" dirty="0" smtClean="0"/>
              <a:t>1. SAPO/ SASSA –SLA (</a:t>
            </a:r>
            <a:r>
              <a:rPr lang="en-ZA" dirty="0" err="1" smtClean="0"/>
              <a:t>cont</a:t>
            </a:r>
            <a:r>
              <a:rPr lang="en-ZA" dirty="0" smtClean="0"/>
              <a:t>)</a:t>
            </a:r>
            <a:endParaRPr lang="en-ZA" dirty="0"/>
          </a:p>
        </p:txBody>
      </p:sp>
      <p:sp>
        <p:nvSpPr>
          <p:cNvPr id="3" name="Content Placeholder 2"/>
          <p:cNvSpPr>
            <a:spLocks noGrp="1"/>
          </p:cNvSpPr>
          <p:nvPr>
            <p:ph idx="1"/>
          </p:nvPr>
        </p:nvSpPr>
        <p:spPr>
          <a:xfrm>
            <a:off x="486103" y="715962"/>
            <a:ext cx="8229600" cy="5380038"/>
          </a:xfrm>
        </p:spPr>
        <p:txBody>
          <a:bodyPr/>
          <a:lstStyle/>
          <a:p>
            <a:r>
              <a:rPr lang="en-ZA" dirty="0" smtClean="0"/>
              <a:t>Penalties applied during the current financial year</a:t>
            </a:r>
          </a:p>
          <a:p>
            <a:pPr lvl="1"/>
            <a:r>
              <a:rPr lang="en-US" dirty="0"/>
              <a:t>SAPO was </a:t>
            </a:r>
            <a:r>
              <a:rPr lang="en-US" dirty="0" err="1" smtClean="0"/>
              <a:t>penalised</a:t>
            </a:r>
            <a:r>
              <a:rPr lang="en-US" dirty="0" smtClean="0"/>
              <a:t> </a:t>
            </a:r>
            <a:r>
              <a:rPr lang="en-US" dirty="0"/>
              <a:t>5% of </a:t>
            </a:r>
            <a:r>
              <a:rPr lang="en-US" dirty="0" smtClean="0"/>
              <a:t>their </a:t>
            </a:r>
            <a:r>
              <a:rPr lang="en-US" dirty="0"/>
              <a:t>invoice in the following months :</a:t>
            </a:r>
          </a:p>
          <a:p>
            <a:pPr lvl="2"/>
            <a:r>
              <a:rPr lang="en-US" dirty="0"/>
              <a:t>April 2022</a:t>
            </a:r>
          </a:p>
          <a:p>
            <a:pPr lvl="2"/>
            <a:r>
              <a:rPr lang="en-US" dirty="0"/>
              <a:t>May 2022</a:t>
            </a:r>
          </a:p>
          <a:p>
            <a:pPr lvl="2"/>
            <a:r>
              <a:rPr lang="en-US" dirty="0"/>
              <a:t>June 2022</a:t>
            </a:r>
          </a:p>
          <a:p>
            <a:pPr lvl="2"/>
            <a:r>
              <a:rPr lang="en-US" dirty="0"/>
              <a:t>July 2022</a:t>
            </a:r>
          </a:p>
          <a:p>
            <a:pPr lvl="2"/>
            <a:r>
              <a:rPr lang="en-US" dirty="0"/>
              <a:t>August 2022</a:t>
            </a:r>
          </a:p>
          <a:p>
            <a:pPr lvl="2"/>
            <a:r>
              <a:rPr lang="en-US" dirty="0"/>
              <a:t>September 2022</a:t>
            </a:r>
          </a:p>
          <a:p>
            <a:r>
              <a:rPr lang="en-US" dirty="0"/>
              <a:t>In all the months SAPO failed to do the following :</a:t>
            </a:r>
          </a:p>
          <a:p>
            <a:pPr lvl="1"/>
            <a:r>
              <a:rPr lang="en-US" dirty="0"/>
              <a:t>Provide dignity services</a:t>
            </a:r>
          </a:p>
          <a:p>
            <a:pPr lvl="1"/>
            <a:r>
              <a:rPr lang="en-US" dirty="0"/>
              <a:t>Provide adequate equipment to comply with norms and standard</a:t>
            </a:r>
          </a:p>
          <a:p>
            <a:pPr lvl="1"/>
            <a:r>
              <a:rPr lang="en-US" dirty="0"/>
              <a:t>Adhere to payment scheduled time</a:t>
            </a:r>
          </a:p>
          <a:p>
            <a:endParaRPr lang="en-ZA" dirty="0"/>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611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1. SAPO/ SASSA –SLA (</a:t>
            </a:r>
            <a:r>
              <a:rPr lang="en-ZA" dirty="0" err="1" smtClean="0"/>
              <a:t>cont</a:t>
            </a:r>
            <a:r>
              <a:rPr lang="en-ZA" dirty="0" smtClean="0"/>
              <a:t>)</a:t>
            </a:r>
            <a:endParaRPr lang="en-ZA" dirty="0"/>
          </a:p>
        </p:txBody>
      </p:sp>
      <p:sp>
        <p:nvSpPr>
          <p:cNvPr id="3" name="Content Placeholder 2"/>
          <p:cNvSpPr>
            <a:spLocks noGrp="1"/>
          </p:cNvSpPr>
          <p:nvPr>
            <p:ph idx="1"/>
          </p:nvPr>
        </p:nvSpPr>
        <p:spPr>
          <a:xfrm>
            <a:off x="486103" y="1295400"/>
            <a:ext cx="8229600" cy="4800600"/>
          </a:xfrm>
        </p:spPr>
        <p:txBody>
          <a:bodyPr/>
          <a:lstStyle/>
          <a:p>
            <a:r>
              <a:rPr lang="en-US" dirty="0" smtClean="0"/>
              <a:t>The </a:t>
            </a:r>
            <a:r>
              <a:rPr lang="en-US" dirty="0"/>
              <a:t>service fee paid by SASSA for the disbursement of social grants are as follows:</a:t>
            </a:r>
          </a:p>
          <a:p>
            <a:pPr lvl="1"/>
            <a:r>
              <a:rPr lang="en-US" dirty="0"/>
              <a:t>Cash Pay Point (CPP) : </a:t>
            </a:r>
            <a:r>
              <a:rPr lang="en-US" b="1" dirty="0"/>
              <a:t>R188.81</a:t>
            </a:r>
            <a:r>
              <a:rPr lang="en-US" dirty="0"/>
              <a:t> per beneficiary</a:t>
            </a:r>
          </a:p>
          <a:p>
            <a:pPr lvl="1"/>
            <a:r>
              <a:rPr lang="en-US" dirty="0"/>
              <a:t>SAPO branches : </a:t>
            </a:r>
            <a:r>
              <a:rPr lang="en-US" b="1" dirty="0"/>
              <a:t>R72.95</a:t>
            </a:r>
            <a:r>
              <a:rPr lang="en-US" dirty="0"/>
              <a:t> per beneficiary </a:t>
            </a:r>
          </a:p>
          <a:p>
            <a:pPr lvl="1"/>
            <a:r>
              <a:rPr lang="en-US" dirty="0"/>
              <a:t>National Payment System (NPS) : </a:t>
            </a:r>
            <a:r>
              <a:rPr lang="en-US" b="1" dirty="0"/>
              <a:t>R7.14</a:t>
            </a:r>
            <a:r>
              <a:rPr lang="en-US" dirty="0"/>
              <a:t> per beneficiary </a:t>
            </a:r>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88064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7. What </a:t>
            </a:r>
            <a:r>
              <a:rPr lang="en-US" dirty="0"/>
              <a:t>payment method is being used </a:t>
            </a:r>
            <a:r>
              <a:rPr lang="en-US" dirty="0" smtClean="0"/>
              <a:t>/ options available </a:t>
            </a:r>
            <a:r>
              <a:rPr lang="en-US" dirty="0"/>
              <a:t>for beneficiaries</a:t>
            </a:r>
            <a:endParaRPr lang="en-ZA" dirty="0"/>
          </a:p>
        </p:txBody>
      </p:sp>
      <p:sp>
        <p:nvSpPr>
          <p:cNvPr id="4" name="Slide Number Placeholder 3"/>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9</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457200" y="1143000"/>
            <a:ext cx="8427530" cy="4876800"/>
          </a:xfrm>
          <a:prstGeom prst="rect">
            <a:avLst/>
          </a:prstGeom>
        </p:spPr>
      </p:pic>
    </p:spTree>
    <p:extLst>
      <p:ext uri="{BB962C8B-B14F-4D97-AF65-F5344CB8AC3E}">
        <p14:creationId xmlns:p14="http://schemas.microsoft.com/office/powerpoint/2010/main" val="303909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6207</TotalTime>
  <Words>4169</Words>
  <Application>Microsoft Office PowerPoint</Application>
  <PresentationFormat>On-screen Show (4:3)</PresentationFormat>
  <Paragraphs>1021</Paragraphs>
  <Slides>39</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39</vt:i4>
      </vt:variant>
    </vt:vector>
  </HeadingPairs>
  <TitlesOfParts>
    <vt:vector size="50" baseType="lpstr">
      <vt:lpstr>ＭＳ Ｐゴシック</vt:lpstr>
      <vt:lpstr>Arial</vt:lpstr>
      <vt:lpstr>Calibri</vt:lpstr>
      <vt:lpstr>Courier New</vt:lpstr>
      <vt:lpstr>Symbol</vt:lpstr>
      <vt:lpstr>Times New Roman</vt:lpstr>
      <vt:lpstr>Wingdings</vt:lpstr>
      <vt:lpstr>Office Theme</vt:lpstr>
      <vt:lpstr>Custom Design</vt:lpstr>
      <vt:lpstr>1_Office Theme</vt:lpstr>
      <vt:lpstr>2_Office Theme</vt:lpstr>
      <vt:lpstr>PowerPoint Presentation</vt:lpstr>
      <vt:lpstr>Contextual Background</vt:lpstr>
      <vt:lpstr>1. SAPO/ SASSA –SLA </vt:lpstr>
      <vt:lpstr>1. SAPO/ SASSA –SLA (cont)</vt:lpstr>
      <vt:lpstr>1. SAPO/ SASSA –SLA (cont)</vt:lpstr>
      <vt:lpstr>1. SAPO/ SASSA –SLA (cont)</vt:lpstr>
      <vt:lpstr>1. SAPO/ SASSA –SLA (cont)</vt:lpstr>
      <vt:lpstr>1. SAPO/ SASSA –SLA (cont)</vt:lpstr>
      <vt:lpstr>7. What payment method is being used / options available for beneficiaries</vt:lpstr>
      <vt:lpstr>7. What payment method is being used / options available for beneficiaries (cont)</vt:lpstr>
      <vt:lpstr>7. What payment method is being used / options available for beneficiaries (cont)</vt:lpstr>
      <vt:lpstr>4. MSA with Postbank</vt:lpstr>
      <vt:lpstr>POSTBANK  </vt:lpstr>
      <vt:lpstr>Background  </vt:lpstr>
      <vt:lpstr>SASSA/SAPO Service Level Agreement </vt:lpstr>
      <vt:lpstr>System failures </vt:lpstr>
      <vt:lpstr>Transition from SAPO to Postbank </vt:lpstr>
      <vt:lpstr>Current status regarding payment of social grants by Postbank  </vt:lpstr>
      <vt:lpstr>COVID SRD - SASSA</vt:lpstr>
      <vt:lpstr>Total Applications by gender and province as at 24 January 2023</vt:lpstr>
      <vt:lpstr>Total Applications by non- citizens as at 24 January 2023</vt:lpstr>
      <vt:lpstr>Total Applications Age and Gender as at 24 January 2023</vt:lpstr>
      <vt:lpstr>Level of education of applicants as at 24 January 2023</vt:lpstr>
      <vt:lpstr>Payments</vt:lpstr>
      <vt:lpstr>Payments</vt:lpstr>
      <vt:lpstr>Payments</vt:lpstr>
      <vt:lpstr>CURRENT MONTH PAYMENT STATUS</vt:lpstr>
      <vt:lpstr>HISTORIC PAYMENTS</vt:lpstr>
      <vt:lpstr>HISTORIC PAYMENTS … continue</vt:lpstr>
      <vt:lpstr>HISTORIC PAYMENTS … continue</vt:lpstr>
      <vt:lpstr>HISTORIC PAYMENTS … continue</vt:lpstr>
      <vt:lpstr>OTHER MATTERS TO NOTE</vt:lpstr>
      <vt:lpstr>OTHER MATTERS TO NOTE… continue</vt:lpstr>
      <vt:lpstr>COVID SRD - APPEALS</vt:lpstr>
      <vt:lpstr>STATUS OF APPEALS – APRIL 2022</vt:lpstr>
      <vt:lpstr>STATUS OF APPEALS – MAY 2022</vt:lpstr>
      <vt:lpstr>STATUS OF APPEALS – JUNE 2022</vt:lpstr>
      <vt:lpstr>STATUS OF APPEALS</vt:lpstr>
      <vt:lpstr>Together as one, we can do more for our clients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Lindiwe Ntsabo</cp:lastModifiedBy>
  <cp:revision>160</cp:revision>
  <dcterms:created xsi:type="dcterms:W3CDTF">2015-06-30T07:26:46Z</dcterms:created>
  <dcterms:modified xsi:type="dcterms:W3CDTF">2023-02-14T08:07:12Z</dcterms:modified>
</cp:coreProperties>
</file>