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Lst>
  <p:notesMasterIdLst>
    <p:notesMasterId r:id="rId46"/>
  </p:notesMasterIdLst>
  <p:sldIdLst>
    <p:sldId id="257" r:id="rId3"/>
    <p:sldId id="392" r:id="rId4"/>
    <p:sldId id="459" r:id="rId5"/>
    <p:sldId id="399" r:id="rId6"/>
    <p:sldId id="410" r:id="rId7"/>
    <p:sldId id="400" r:id="rId8"/>
    <p:sldId id="401" r:id="rId9"/>
    <p:sldId id="460" r:id="rId10"/>
    <p:sldId id="461" r:id="rId11"/>
    <p:sldId id="402" r:id="rId12"/>
    <p:sldId id="420" r:id="rId13"/>
    <p:sldId id="403" r:id="rId14"/>
    <p:sldId id="421" r:id="rId15"/>
    <p:sldId id="412" r:id="rId16"/>
    <p:sldId id="457" r:id="rId17"/>
    <p:sldId id="458" r:id="rId18"/>
    <p:sldId id="454" r:id="rId19"/>
    <p:sldId id="455" r:id="rId20"/>
    <p:sldId id="408" r:id="rId21"/>
    <p:sldId id="407" r:id="rId22"/>
    <p:sldId id="462" r:id="rId23"/>
    <p:sldId id="463" r:id="rId24"/>
    <p:sldId id="464" r:id="rId25"/>
    <p:sldId id="465" r:id="rId26"/>
    <p:sldId id="466" r:id="rId27"/>
    <p:sldId id="467" r:id="rId28"/>
    <p:sldId id="468" r:id="rId29"/>
    <p:sldId id="469" r:id="rId30"/>
    <p:sldId id="485" r:id="rId31"/>
    <p:sldId id="472" r:id="rId32"/>
    <p:sldId id="473" r:id="rId33"/>
    <p:sldId id="474" r:id="rId34"/>
    <p:sldId id="475" r:id="rId35"/>
    <p:sldId id="476" r:id="rId36"/>
    <p:sldId id="477" r:id="rId37"/>
    <p:sldId id="478" r:id="rId38"/>
    <p:sldId id="479" r:id="rId39"/>
    <p:sldId id="480" r:id="rId40"/>
    <p:sldId id="481" r:id="rId41"/>
    <p:sldId id="483" r:id="rId42"/>
    <p:sldId id="484" r:id="rId43"/>
    <p:sldId id="453" r:id="rId44"/>
    <p:sldId id="263" r:id="rId4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an Pillay" initials="DP" lastIdx="1" clrIdx="0">
    <p:extLst>
      <p:ext uri="{19B8F6BF-5375-455C-9EA6-DF929625EA0E}">
        <p15:presenceInfo xmlns:p15="http://schemas.microsoft.com/office/powerpoint/2012/main" userId="S-1-5-21-218121654-3283966679-327353353-11884" providerId="AD"/>
      </p:ext>
    </p:extLst>
  </p:cmAuthor>
  <p:cmAuthor id="2" name="Karabo Sebati" initials="KS" lastIdx="9" clrIdx="1">
    <p:extLst>
      <p:ext uri="{19B8F6BF-5375-455C-9EA6-DF929625EA0E}">
        <p15:presenceInfo xmlns:p15="http://schemas.microsoft.com/office/powerpoint/2012/main" userId="S-1-5-21-218121654-3283966679-327353353-158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01" autoAdjust="0"/>
  </p:normalViewPr>
  <p:slideViewPr>
    <p:cSldViewPr>
      <p:cViewPr varScale="1">
        <p:scale>
          <a:sx n="77" d="100"/>
          <a:sy n="77" d="100"/>
        </p:scale>
        <p:origin x="48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commentAuthors" Target="commentAuthors.xml" /><Relationship Id="rId50" Type="http://schemas.openxmlformats.org/officeDocument/2006/relationships/theme" Target="theme/them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viewProps" Target="viewProp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presProps" Target="presProps.xml" /><Relationship Id="rId8" Type="http://schemas.openxmlformats.org/officeDocument/2006/relationships/slide" Target="slides/slide6.xml" /><Relationship Id="rId51" Type="http://schemas.openxmlformats.org/officeDocument/2006/relationships/tableStyles" Target="tableStyles.xml" /></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1.xml" /><Relationship Id="rId1" Type="http://schemas.microsoft.com/office/2011/relationships/chartStyle" Target="style1.xml" /><Relationship Id="rId4" Type="http://schemas.openxmlformats.org/officeDocument/2006/relationships/package" Target="../embeddings/Microsoft_Excel_Worksheet1.xlsx" /></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oleObject" Target="file:///10.130.78.113\customer$\2.%20%20Financial%20Planning\Presentations\2022%202023%20Financial%20year\Portfolio%20Committee\Workings%20-%20Graphs%20%20Charts.xlsx" TargetMode="External"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oleObject" Target="file:///10.130.78.113\customer$\2.%20%20Financial%20Planning\Presentations\2022%202023%20Financial%20year\Portfolio%20Committee\Workings%20-%20Graphs%20%20Charts.xlsx" TargetMode="External" /><Relationship Id="rId2" Type="http://schemas.microsoft.com/office/2011/relationships/chartColorStyle" Target="colors5.xml" /><Relationship Id="rId1" Type="http://schemas.microsoft.com/office/2011/relationships/chartStyle" Target="style5.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'2022-23 FY'!$E$64:$E$65</c:f>
              <c:strCache>
                <c:ptCount val="2"/>
                <c:pt idx="0">
                  <c:v>Q3  2022/23 FY</c:v>
                </c:pt>
                <c:pt idx="1">
                  <c:v>% Performance</c:v>
                </c:pt>
              </c:strCache>
            </c:strRef>
          </c:tx>
          <c:spPr>
            <a:solidFill>
              <a:schemeClr val="accent3"/>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4E60-4F79-8C30-FFB408CC15BA}"/>
              </c:ext>
            </c:extLst>
          </c:dPt>
          <c:dPt>
            <c:idx val="2"/>
            <c:invertIfNegative val="0"/>
            <c:bubble3D val="0"/>
            <c:spPr>
              <a:solidFill>
                <a:srgbClr val="00B050"/>
              </a:solidFill>
              <a:ln>
                <a:noFill/>
              </a:ln>
              <a:effectLst/>
            </c:spPr>
            <c:extLst>
              <c:ext xmlns:c16="http://schemas.microsoft.com/office/drawing/2014/chart" uri="{C3380CC4-5D6E-409C-BE32-E72D297353CC}">
                <c16:uniqueId val="{00000003-4E60-4F79-8C30-FFB408CC15BA}"/>
              </c:ext>
            </c:extLst>
          </c:dPt>
          <c:dPt>
            <c:idx val="3"/>
            <c:invertIfNegative val="0"/>
            <c:bubble3D val="0"/>
            <c:spPr>
              <a:solidFill>
                <a:srgbClr val="FFC000"/>
              </a:solidFill>
              <a:ln>
                <a:noFill/>
              </a:ln>
              <a:effectLst/>
            </c:spPr>
            <c:extLst>
              <c:ext xmlns:c16="http://schemas.microsoft.com/office/drawing/2014/chart" uri="{C3380CC4-5D6E-409C-BE32-E72D297353CC}">
                <c16:uniqueId val="{00000005-4E60-4F79-8C30-FFB408CC15BA}"/>
              </c:ext>
            </c:extLst>
          </c:dPt>
          <c:dPt>
            <c:idx val="4"/>
            <c:invertIfNegative val="0"/>
            <c:bubble3D val="0"/>
            <c:spPr>
              <a:solidFill>
                <a:srgbClr val="00B050"/>
              </a:solidFill>
              <a:ln>
                <a:noFill/>
              </a:ln>
              <a:effectLst/>
            </c:spPr>
            <c:extLst>
              <c:ext xmlns:c16="http://schemas.microsoft.com/office/drawing/2014/chart" uri="{C3380CC4-5D6E-409C-BE32-E72D297353CC}">
                <c16:uniqueId val="{00000007-4E60-4F79-8C30-FFB408CC15BA}"/>
              </c:ext>
            </c:extLst>
          </c:dPt>
          <c:dPt>
            <c:idx val="8"/>
            <c:invertIfNegative val="0"/>
            <c:bubble3D val="0"/>
            <c:spPr>
              <a:solidFill>
                <a:srgbClr val="FFC000"/>
              </a:solidFill>
              <a:ln>
                <a:noFill/>
              </a:ln>
              <a:effectLst/>
            </c:spPr>
            <c:extLst>
              <c:ext xmlns:c16="http://schemas.microsoft.com/office/drawing/2014/chart" uri="{C3380CC4-5D6E-409C-BE32-E72D297353CC}">
                <c16:uniqueId val="{00000009-4E60-4F79-8C30-FFB408CC15BA}"/>
              </c:ext>
            </c:extLst>
          </c:dPt>
          <c:dPt>
            <c:idx val="9"/>
            <c:invertIfNegative val="0"/>
            <c:bubble3D val="0"/>
            <c:spPr>
              <a:solidFill>
                <a:srgbClr val="00B050"/>
              </a:solidFill>
              <a:ln>
                <a:noFill/>
              </a:ln>
              <a:effectLst/>
            </c:spPr>
            <c:extLst>
              <c:ext xmlns:c16="http://schemas.microsoft.com/office/drawing/2014/chart" uri="{C3380CC4-5D6E-409C-BE32-E72D297353CC}">
                <c16:uniqueId val="{0000000B-4E60-4F79-8C30-FFB408CC15BA}"/>
              </c:ext>
            </c:extLst>
          </c:dPt>
          <c:dPt>
            <c:idx val="10"/>
            <c:invertIfNegative val="0"/>
            <c:bubble3D val="0"/>
            <c:spPr>
              <a:solidFill>
                <a:srgbClr val="FFC000"/>
              </a:solidFill>
              <a:ln>
                <a:noFill/>
              </a:ln>
              <a:effectLst/>
            </c:spPr>
            <c:extLst>
              <c:ext xmlns:c16="http://schemas.microsoft.com/office/drawing/2014/chart" uri="{C3380CC4-5D6E-409C-BE32-E72D297353CC}">
                <c16:uniqueId val="{0000000D-4E60-4F79-8C30-FFB408CC15B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'2022-23 FY'!$B$66:$B$76</c:f>
              <c:strCache>
                <c:ptCount val="11"/>
                <c:pt idx="0">
                  <c:v>Prog 1 Administration </c:v>
                </c:pt>
                <c:pt idx="1">
                  <c:v>Prog 2 IGC</c:v>
                </c:pt>
                <c:pt idx="2">
                  <c:v>Prog 3 EPWP</c:v>
                </c:pt>
                <c:pt idx="3">
                  <c:v>Prog 4 Policy </c:v>
                </c:pt>
                <c:pt idx="4">
                  <c:v>Prog 5 Prestige </c:v>
                </c:pt>
                <c:pt idx="5">
                  <c:v>Prog 6 Finance (PMTE)</c:v>
                </c:pt>
                <c:pt idx="6">
                  <c:v>Prog 7 REIS </c:v>
                </c:pt>
                <c:pt idx="7">
                  <c:v>Prog 8 CPM </c:v>
                </c:pt>
                <c:pt idx="8">
                  <c:v>Prog 9 REMS</c:v>
                </c:pt>
                <c:pt idx="9">
                  <c:v>Prog 10 REIRS</c:v>
                </c:pt>
                <c:pt idx="10">
                  <c:v>Prog 11 FM </c:v>
                </c:pt>
              </c:strCache>
            </c:strRef>
          </c:cat>
          <c:val>
            <c:numRef>
              <c:f>'2022-23 FY'!$E$66:$E$76</c:f>
              <c:numCache>
                <c:formatCode>General</c:formatCode>
                <c:ptCount val="11"/>
                <c:pt idx="0" formatCode="0">
                  <c:v>20</c:v>
                </c:pt>
                <c:pt idx="2" formatCode="0">
                  <c:v>100</c:v>
                </c:pt>
                <c:pt idx="3" formatCode="0">
                  <c:v>25</c:v>
                </c:pt>
                <c:pt idx="4" formatCode="0">
                  <c:v>100</c:v>
                </c:pt>
                <c:pt idx="5" formatCode="0">
                  <c:v>0</c:v>
                </c:pt>
                <c:pt idx="7" formatCode="0">
                  <c:v>0</c:v>
                </c:pt>
                <c:pt idx="8" formatCode="0">
                  <c:v>20</c:v>
                </c:pt>
                <c:pt idx="9" formatCode="0">
                  <c:v>100</c:v>
                </c:pt>
                <c:pt idx="10" formatCode="0">
                  <c:v>33.333333333333329</c:v>
                </c:pt>
              </c:numCache>
            </c:numRef>
          </c:val>
          <c:extLst>
            <c:ext xmlns:c16="http://schemas.microsoft.com/office/drawing/2014/chart" uri="{C3380CC4-5D6E-409C-BE32-E72D297353CC}">
              <c16:uniqueId val="{0000000E-4E60-4F79-8C30-FFB408CC15BA}"/>
            </c:ext>
          </c:extLst>
        </c:ser>
        <c:dLbls>
          <c:showLegendKey val="0"/>
          <c:showVal val="0"/>
          <c:showCatName val="0"/>
          <c:showSerName val="0"/>
          <c:showPercent val="0"/>
          <c:showBubbleSize val="0"/>
        </c:dLbls>
        <c:gapWidth val="219"/>
        <c:overlap val="-27"/>
        <c:axId val="452084496"/>
        <c:axId val="452079400"/>
        <c:extLst>
          <c:ext xmlns:c15="http://schemas.microsoft.com/office/drawing/2012/chart" uri="{02D57815-91ED-43cb-92C2-25804820EDAC}">
            <c15:filteredBarSeries>
              <c15:ser>
                <c:idx val="0"/>
                <c:order val="0"/>
                <c:tx>
                  <c:strRef>
                    <c:extLst>
                      <c:ext uri="{02D57815-91ED-43cb-92C2-25804820EDAC}">
                        <c15:formulaRef>
                          <c15:sqref>'2022-23 FY'!$C$64:$C$65</c15:sqref>
                        </c15:formulaRef>
                      </c:ext>
                    </c:extLst>
                    <c:strCache>
                      <c:ptCount val="2"/>
                      <c:pt idx="0">
                        <c:v>Q3  2022/23 FY</c:v>
                      </c:pt>
                      <c:pt idx="1">
                        <c:v>No. Targets </c:v>
                      </c:pt>
                    </c:strCache>
                  </c:strRef>
                </c:tx>
                <c:spPr>
                  <a:solidFill>
                    <a:schemeClr val="accent1"/>
                  </a:solidFill>
                  <a:ln>
                    <a:noFill/>
                  </a:ln>
                  <a:effectLst/>
                </c:spPr>
                <c:invertIfNegative val="0"/>
                <c:cat>
                  <c:strRef>
                    <c:extLst>
                      <c:ext uri="{02D57815-91ED-43cb-92C2-25804820EDAC}">
                        <c15:formulaRef>
                          <c15:sqref>'2022-23 FY'!$B$66:$B$76</c15:sqref>
                        </c15:formulaRef>
                      </c:ext>
                    </c:extLst>
                    <c:strCache>
                      <c:ptCount val="11"/>
                      <c:pt idx="0">
                        <c:v>Prog 1 Administration </c:v>
                      </c:pt>
                      <c:pt idx="1">
                        <c:v>Prog 2 IGC</c:v>
                      </c:pt>
                      <c:pt idx="2">
                        <c:v>Prog 3 EPWP</c:v>
                      </c:pt>
                      <c:pt idx="3">
                        <c:v>Prog 4 Policy </c:v>
                      </c:pt>
                      <c:pt idx="4">
                        <c:v>Prog 5 Prestige </c:v>
                      </c:pt>
                      <c:pt idx="5">
                        <c:v>Prog 6 Finance (PMTE)</c:v>
                      </c:pt>
                      <c:pt idx="6">
                        <c:v>Prog 7 REIS </c:v>
                      </c:pt>
                      <c:pt idx="7">
                        <c:v>Prog 8 CPM </c:v>
                      </c:pt>
                      <c:pt idx="8">
                        <c:v>Prog 9 REMS</c:v>
                      </c:pt>
                      <c:pt idx="9">
                        <c:v>Prog 10 REIRS</c:v>
                      </c:pt>
                      <c:pt idx="10">
                        <c:v>Prog 11 FM </c:v>
                      </c:pt>
                    </c:strCache>
                  </c:strRef>
                </c:cat>
                <c:val>
                  <c:numRef>
                    <c:extLst>
                      <c:ext uri="{02D57815-91ED-43cb-92C2-25804820EDAC}">
                        <c15:formulaRef>
                          <c15:sqref>'2022-23 FY'!$C$66:$C$76</c15:sqref>
                        </c15:formulaRef>
                      </c:ext>
                    </c:extLst>
                    <c:numCache>
                      <c:formatCode>General</c:formatCode>
                      <c:ptCount val="11"/>
                      <c:pt idx="0">
                        <c:v>5</c:v>
                      </c:pt>
                      <c:pt idx="2">
                        <c:v>1</c:v>
                      </c:pt>
                      <c:pt idx="3">
                        <c:v>4</c:v>
                      </c:pt>
                      <c:pt idx="4">
                        <c:v>2</c:v>
                      </c:pt>
                      <c:pt idx="5">
                        <c:v>1</c:v>
                      </c:pt>
                      <c:pt idx="7">
                        <c:v>5</c:v>
                      </c:pt>
                      <c:pt idx="8">
                        <c:v>5</c:v>
                      </c:pt>
                      <c:pt idx="9">
                        <c:v>2</c:v>
                      </c:pt>
                      <c:pt idx="10">
                        <c:v>3</c:v>
                      </c:pt>
                    </c:numCache>
                  </c:numRef>
                </c:val>
                <c:extLst>
                  <c:ext xmlns:c16="http://schemas.microsoft.com/office/drawing/2014/chart" uri="{C3380CC4-5D6E-409C-BE32-E72D297353CC}">
                    <c16:uniqueId val="{0000000F-4E60-4F79-8C30-FFB408CC15B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'2022-23 FY'!$D$64:$D$65</c15:sqref>
                        </c15:formulaRef>
                      </c:ext>
                    </c:extLst>
                    <c:strCache>
                      <c:ptCount val="2"/>
                      <c:pt idx="0">
                        <c:v>Q3  2022/23 FY</c:v>
                      </c:pt>
                      <c:pt idx="1">
                        <c:v>Perfomance </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'2022-23 FY'!$B$66:$B$76</c15:sqref>
                        </c15:formulaRef>
                      </c:ext>
                    </c:extLst>
                    <c:strCache>
                      <c:ptCount val="11"/>
                      <c:pt idx="0">
                        <c:v>Prog 1 Administration </c:v>
                      </c:pt>
                      <c:pt idx="1">
                        <c:v>Prog 2 IGC</c:v>
                      </c:pt>
                      <c:pt idx="2">
                        <c:v>Prog 3 EPWP</c:v>
                      </c:pt>
                      <c:pt idx="3">
                        <c:v>Prog 4 Policy </c:v>
                      </c:pt>
                      <c:pt idx="4">
                        <c:v>Prog 5 Prestige </c:v>
                      </c:pt>
                      <c:pt idx="5">
                        <c:v>Prog 6 Finance (PMTE)</c:v>
                      </c:pt>
                      <c:pt idx="6">
                        <c:v>Prog 7 REIS </c:v>
                      </c:pt>
                      <c:pt idx="7">
                        <c:v>Prog 8 CPM </c:v>
                      </c:pt>
                      <c:pt idx="8">
                        <c:v>Prog 9 REMS</c:v>
                      </c:pt>
                      <c:pt idx="9">
                        <c:v>Prog 10 REIRS</c:v>
                      </c:pt>
                      <c:pt idx="10">
                        <c:v>Prog 11 FM </c:v>
                      </c:pt>
                    </c:strCache>
                  </c:strRef>
                </c:cat>
                <c:val>
                  <c:numRef>
                    <c:extLst xmlns:c15="http://schemas.microsoft.com/office/drawing/2012/chart">
                      <c:ext xmlns:c15="http://schemas.microsoft.com/office/drawing/2012/chart" uri="{02D57815-91ED-43cb-92C2-25804820EDAC}">
                        <c15:formulaRef>
                          <c15:sqref>'2022-23 FY'!$D$66:$D$76</c15:sqref>
                        </c15:formulaRef>
                      </c:ext>
                    </c:extLst>
                    <c:numCache>
                      <c:formatCode>General</c:formatCode>
                      <c:ptCount val="11"/>
                      <c:pt idx="0">
                        <c:v>1</c:v>
                      </c:pt>
                      <c:pt idx="2">
                        <c:v>1</c:v>
                      </c:pt>
                      <c:pt idx="3">
                        <c:v>1</c:v>
                      </c:pt>
                      <c:pt idx="4">
                        <c:v>2</c:v>
                      </c:pt>
                      <c:pt idx="5">
                        <c:v>0</c:v>
                      </c:pt>
                      <c:pt idx="7">
                        <c:v>0</c:v>
                      </c:pt>
                      <c:pt idx="8">
                        <c:v>1</c:v>
                      </c:pt>
                      <c:pt idx="9">
                        <c:v>2</c:v>
                      </c:pt>
                      <c:pt idx="10">
                        <c:v>1</c:v>
                      </c:pt>
                    </c:numCache>
                  </c:numRef>
                </c:val>
                <c:extLst xmlns:c15="http://schemas.microsoft.com/office/drawing/2012/chart">
                  <c:ext xmlns:c16="http://schemas.microsoft.com/office/drawing/2014/chart" uri="{C3380CC4-5D6E-409C-BE32-E72D297353CC}">
                    <c16:uniqueId val="{00000010-4E60-4F79-8C30-FFB408CC15BA}"/>
                  </c:ext>
                </c:extLst>
              </c15:ser>
            </c15:filteredBarSeries>
          </c:ext>
        </c:extLst>
      </c:barChart>
      <c:catAx>
        <c:axId val="45208449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079400"/>
        <c:crosses val="autoZero"/>
        <c:auto val="1"/>
        <c:lblAlgn val="ctr"/>
        <c:lblOffset val="100"/>
        <c:noMultiLvlLbl val="0"/>
      </c:catAx>
      <c:valAx>
        <c:axId val="4520794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084496"/>
        <c:crosses val="autoZero"/>
        <c:crossBetween val="between"/>
      </c:valAx>
      <c:spPr>
        <a:noFill/>
        <a:ln>
          <a:noFill/>
        </a:ln>
        <a:effectLst/>
      </c:spPr>
    </c:plotArea>
    <c:plotVisOnly val="1"/>
    <c:dispBlanksAs val="gap"/>
    <c:showDLblsOverMax val="0"/>
  </c:chart>
  <c:spPr>
    <a:noFill/>
    <a:ln>
      <a:solidFill>
        <a:srgbClr val="ED7D31"/>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ZA">
                <a:solidFill>
                  <a:sysClr val="windowText" lastClr="000000"/>
                </a:solidFill>
              </a:rPr>
              <a:t>Expenditure percentage per programme</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Sheet1!$C$11</c:f>
              <c:strCache>
                <c:ptCount val="1"/>
                <c:pt idx="0">
                  <c:v>First Quarter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Sheet1!$B$12:$B$16</c:f>
              <c:strCache>
                <c:ptCount val="5"/>
                <c:pt idx="0">
                  <c:v>Administration</c:v>
                </c:pt>
                <c:pt idx="1">
                  <c:v>Intergovernmental Coordination</c:v>
                </c:pt>
                <c:pt idx="2">
                  <c:v>Expanded Public Works Programme</c:v>
                </c:pt>
                <c:pt idx="3">
                  <c:v>Property and Construction Industry Policy  and Research</c:v>
                </c:pt>
                <c:pt idx="4">
                  <c:v>Prestige Policy</c:v>
                </c:pt>
              </c:strCache>
            </c:strRef>
          </c:cat>
          <c:val>
            <c:numRef>
              <c:f>Sheet1!$C$12:$C$16</c:f>
              <c:numCache>
                <c:formatCode>0%</c:formatCode>
                <c:ptCount val="5"/>
                <c:pt idx="0">
                  <c:v>0.2</c:v>
                </c:pt>
                <c:pt idx="1">
                  <c:v>0.18</c:v>
                </c:pt>
                <c:pt idx="2">
                  <c:v>0.08</c:v>
                </c:pt>
                <c:pt idx="3">
                  <c:v>0.27</c:v>
                </c:pt>
                <c:pt idx="4">
                  <c:v>0.1</c:v>
                </c:pt>
              </c:numCache>
            </c:numRef>
          </c:val>
          <c:extLst>
            <c:ext xmlns:c16="http://schemas.microsoft.com/office/drawing/2014/chart" uri="{C3380CC4-5D6E-409C-BE32-E72D297353CC}">
              <c16:uniqueId val="{00000000-9C74-4064-BD43-68FAD3649B1D}"/>
            </c:ext>
          </c:extLst>
        </c:ser>
        <c:ser>
          <c:idx val="1"/>
          <c:order val="1"/>
          <c:tx>
            <c:strRef>
              <c:f>Sheet1!$D$11</c:f>
              <c:strCache>
                <c:ptCount val="1"/>
                <c:pt idx="0">
                  <c:v>Second Quarter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Sheet1!$B$12:$B$16</c:f>
              <c:strCache>
                <c:ptCount val="5"/>
                <c:pt idx="0">
                  <c:v>Administration</c:v>
                </c:pt>
                <c:pt idx="1">
                  <c:v>Intergovernmental Coordination</c:v>
                </c:pt>
                <c:pt idx="2">
                  <c:v>Expanded Public Works Programme</c:v>
                </c:pt>
                <c:pt idx="3">
                  <c:v>Property and Construction Industry Policy  and Research</c:v>
                </c:pt>
                <c:pt idx="4">
                  <c:v>Prestige Policy</c:v>
                </c:pt>
              </c:strCache>
            </c:strRef>
          </c:cat>
          <c:val>
            <c:numRef>
              <c:f>Sheet1!$D$12:$D$16</c:f>
              <c:numCache>
                <c:formatCode>0%</c:formatCode>
                <c:ptCount val="5"/>
                <c:pt idx="0">
                  <c:v>0.4</c:v>
                </c:pt>
                <c:pt idx="1">
                  <c:v>0.42</c:v>
                </c:pt>
                <c:pt idx="2">
                  <c:v>0.35</c:v>
                </c:pt>
                <c:pt idx="3">
                  <c:v>0.59</c:v>
                </c:pt>
                <c:pt idx="4">
                  <c:v>0.26</c:v>
                </c:pt>
              </c:numCache>
            </c:numRef>
          </c:val>
          <c:extLst>
            <c:ext xmlns:c16="http://schemas.microsoft.com/office/drawing/2014/chart" uri="{C3380CC4-5D6E-409C-BE32-E72D297353CC}">
              <c16:uniqueId val="{00000001-9C74-4064-BD43-68FAD3649B1D}"/>
            </c:ext>
          </c:extLst>
        </c:ser>
        <c:ser>
          <c:idx val="2"/>
          <c:order val="2"/>
          <c:tx>
            <c:strRef>
              <c:f>Sheet1!$E$11</c:f>
              <c:strCache>
                <c:ptCount val="1"/>
                <c:pt idx="0">
                  <c:v>Third Quarter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balanced" dir="t">
                <a:rot lat="0" lon="0" rev="8700000"/>
              </a:lightRig>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Sheet1!$B$12:$B$16</c:f>
              <c:strCache>
                <c:ptCount val="5"/>
                <c:pt idx="0">
                  <c:v>Administration</c:v>
                </c:pt>
                <c:pt idx="1">
                  <c:v>Intergovernmental Coordination</c:v>
                </c:pt>
                <c:pt idx="2">
                  <c:v>Expanded Public Works Programme</c:v>
                </c:pt>
                <c:pt idx="3">
                  <c:v>Property and Construction Industry Policy  and Research</c:v>
                </c:pt>
                <c:pt idx="4">
                  <c:v>Prestige Policy</c:v>
                </c:pt>
              </c:strCache>
            </c:strRef>
          </c:cat>
          <c:val>
            <c:numRef>
              <c:f>Sheet1!$E$12:$E$16</c:f>
              <c:numCache>
                <c:formatCode>0%</c:formatCode>
                <c:ptCount val="5"/>
                <c:pt idx="0">
                  <c:v>0.64</c:v>
                </c:pt>
                <c:pt idx="1">
                  <c:v>0.59</c:v>
                </c:pt>
                <c:pt idx="2">
                  <c:v>0.67</c:v>
                </c:pt>
                <c:pt idx="3">
                  <c:v>0.84</c:v>
                </c:pt>
                <c:pt idx="4">
                  <c:v>0.26</c:v>
                </c:pt>
              </c:numCache>
            </c:numRef>
          </c:val>
          <c:extLst>
            <c:ext xmlns:c16="http://schemas.microsoft.com/office/drawing/2014/chart" uri="{C3380CC4-5D6E-409C-BE32-E72D297353CC}">
              <c16:uniqueId val="{00000002-9C74-4064-BD43-68FAD3649B1D}"/>
            </c:ext>
          </c:extLst>
        </c:ser>
        <c:dLbls>
          <c:showLegendKey val="0"/>
          <c:showVal val="0"/>
          <c:showCatName val="0"/>
          <c:showSerName val="0"/>
          <c:showPercent val="0"/>
          <c:showBubbleSize val="0"/>
        </c:dLbls>
        <c:gapWidth val="100"/>
        <c:overlap val="-24"/>
        <c:axId val="452081360"/>
        <c:axId val="459185320"/>
      </c:barChart>
      <c:catAx>
        <c:axId val="452081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59185320"/>
        <c:crosses val="autoZero"/>
        <c:auto val="1"/>
        <c:lblAlgn val="ctr"/>
        <c:lblOffset val="100"/>
        <c:noMultiLvlLbl val="0"/>
      </c:catAx>
      <c:valAx>
        <c:axId val="459185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5208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atte">
      <a:bevelT w="63500" h="63500" prst="artDeco"/>
      <a:contourClr>
        <a:srgbClr val="000000"/>
      </a:contourClr>
    </a:sp3d>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ZA" b="1">
                <a:solidFill>
                  <a:sysClr val="windowText" lastClr="000000"/>
                </a:solidFill>
              </a:rPr>
              <a:t>Expenditure percentage per economic classification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Sheet1!$C$19</c:f>
              <c:strCache>
                <c:ptCount val="1"/>
                <c:pt idx="0">
                  <c:v>First Quarter</c:v>
                </c:pt>
              </c:strCache>
            </c:strRef>
          </c:tx>
          <c:spPr>
            <a:solidFill>
              <a:schemeClr val="accent1"/>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Sheet1!$B$20:$B$23</c:f>
              <c:strCache>
                <c:ptCount val="4"/>
                <c:pt idx="0">
                  <c:v>Compensation of employees </c:v>
                </c:pt>
                <c:pt idx="1">
                  <c:v>Goods and services</c:v>
                </c:pt>
                <c:pt idx="2">
                  <c:v>Transfers and subsidies</c:v>
                </c:pt>
                <c:pt idx="3">
                  <c:v>Machinery and equipment</c:v>
                </c:pt>
              </c:strCache>
            </c:strRef>
          </c:cat>
          <c:val>
            <c:numRef>
              <c:f>Sheet1!$C$20:$C$23</c:f>
              <c:numCache>
                <c:formatCode>0%</c:formatCode>
                <c:ptCount val="4"/>
                <c:pt idx="0">
                  <c:v>0.21</c:v>
                </c:pt>
                <c:pt idx="1">
                  <c:v>0.08</c:v>
                </c:pt>
                <c:pt idx="2">
                  <c:v>0.2</c:v>
                </c:pt>
                <c:pt idx="3">
                  <c:v>0.03</c:v>
                </c:pt>
              </c:numCache>
            </c:numRef>
          </c:val>
          <c:extLst>
            <c:ext xmlns:c16="http://schemas.microsoft.com/office/drawing/2014/chart" uri="{C3380CC4-5D6E-409C-BE32-E72D297353CC}">
              <c16:uniqueId val="{00000000-4CE4-48A4-92D4-7D77AC6B2E80}"/>
            </c:ext>
          </c:extLst>
        </c:ser>
        <c:ser>
          <c:idx val="1"/>
          <c:order val="1"/>
          <c:tx>
            <c:strRef>
              <c:f>Sheet1!$D$19</c:f>
              <c:strCache>
                <c:ptCount val="1"/>
                <c:pt idx="0">
                  <c:v>Second Quarter</c:v>
                </c:pt>
              </c:strCache>
            </c:strRef>
          </c:tx>
          <c:spPr>
            <a:solidFill>
              <a:schemeClr val="accent2"/>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Sheet1!$B$20:$B$23</c:f>
              <c:strCache>
                <c:ptCount val="4"/>
                <c:pt idx="0">
                  <c:v>Compensation of employees </c:v>
                </c:pt>
                <c:pt idx="1">
                  <c:v>Goods and services</c:v>
                </c:pt>
                <c:pt idx="2">
                  <c:v>Transfers and subsidies</c:v>
                </c:pt>
                <c:pt idx="3">
                  <c:v>Machinery and equipment</c:v>
                </c:pt>
              </c:strCache>
            </c:strRef>
          </c:cat>
          <c:val>
            <c:numRef>
              <c:f>Sheet1!$D$20:$D$23</c:f>
              <c:numCache>
                <c:formatCode>0%</c:formatCode>
                <c:ptCount val="4"/>
                <c:pt idx="0">
                  <c:v>0.43</c:v>
                </c:pt>
                <c:pt idx="1">
                  <c:v>0.25</c:v>
                </c:pt>
                <c:pt idx="2">
                  <c:v>0.46</c:v>
                </c:pt>
                <c:pt idx="3">
                  <c:v>0.1</c:v>
                </c:pt>
              </c:numCache>
            </c:numRef>
          </c:val>
          <c:extLst>
            <c:ext xmlns:c16="http://schemas.microsoft.com/office/drawing/2014/chart" uri="{C3380CC4-5D6E-409C-BE32-E72D297353CC}">
              <c16:uniqueId val="{00000001-4CE4-48A4-92D4-7D77AC6B2E80}"/>
            </c:ext>
          </c:extLst>
        </c:ser>
        <c:ser>
          <c:idx val="2"/>
          <c:order val="2"/>
          <c:tx>
            <c:strRef>
              <c:f>Sheet1!$E$19</c:f>
              <c:strCache>
                <c:ptCount val="1"/>
                <c:pt idx="0">
                  <c:v>Third Quarter</c:v>
                </c:pt>
              </c:strCache>
            </c:strRef>
          </c:tx>
          <c:spPr>
            <a:solidFill>
              <a:schemeClr val="accent3"/>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Sheet1!$B$20:$B$23</c:f>
              <c:strCache>
                <c:ptCount val="4"/>
                <c:pt idx="0">
                  <c:v>Compensation of employees </c:v>
                </c:pt>
                <c:pt idx="1">
                  <c:v>Goods and services</c:v>
                </c:pt>
                <c:pt idx="2">
                  <c:v>Transfers and subsidies</c:v>
                </c:pt>
                <c:pt idx="3">
                  <c:v>Machinery and equipment</c:v>
                </c:pt>
              </c:strCache>
            </c:strRef>
          </c:cat>
          <c:val>
            <c:numRef>
              <c:f>Sheet1!$E$20:$E$23</c:f>
              <c:numCache>
                <c:formatCode>0%</c:formatCode>
                <c:ptCount val="4"/>
                <c:pt idx="0">
                  <c:v>0.64</c:v>
                </c:pt>
                <c:pt idx="1">
                  <c:v>0.54</c:v>
                </c:pt>
                <c:pt idx="2">
                  <c:v>0.79</c:v>
                </c:pt>
                <c:pt idx="3">
                  <c:v>0.23</c:v>
                </c:pt>
              </c:numCache>
            </c:numRef>
          </c:val>
          <c:extLst>
            <c:ext xmlns:c16="http://schemas.microsoft.com/office/drawing/2014/chart" uri="{C3380CC4-5D6E-409C-BE32-E72D297353CC}">
              <c16:uniqueId val="{00000002-4CE4-48A4-92D4-7D77AC6B2E80}"/>
            </c:ext>
          </c:extLst>
        </c:ser>
        <c:dLbls>
          <c:showLegendKey val="0"/>
          <c:showVal val="0"/>
          <c:showCatName val="0"/>
          <c:showSerName val="0"/>
          <c:showPercent val="0"/>
          <c:showBubbleSize val="0"/>
        </c:dLbls>
        <c:gapWidth val="219"/>
        <c:overlap val="-27"/>
        <c:axId val="459186104"/>
        <c:axId val="459186496"/>
      </c:barChart>
      <c:catAx>
        <c:axId val="45918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59186496"/>
        <c:crosses val="autoZero"/>
        <c:auto val="1"/>
        <c:lblAlgn val="ctr"/>
        <c:lblOffset val="100"/>
        <c:noMultiLvlLbl val="0"/>
      </c:catAx>
      <c:valAx>
        <c:axId val="459186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59186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Sheet3!$B$1</c:f>
              <c:strCache>
                <c:ptCount val="1"/>
                <c:pt idx="0">
                  <c:v>Q1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Sheet3!$A$2:$A$8</c:f>
              <c:strCache>
                <c:ptCount val="7"/>
                <c:pt idx="0">
                  <c:v>Accommodation Charges – State Owned</c:v>
                </c:pt>
                <c:pt idx="1">
                  <c:v>Accommodation Charges - Client projects</c:v>
                </c:pt>
                <c:pt idx="2">
                  <c:v>Accommodation Charges – Rental Debtors</c:v>
                </c:pt>
                <c:pt idx="3">
                  <c:v>Accommodation  Charges - Private Leases</c:v>
                </c:pt>
                <c:pt idx="4">
                  <c:v>Municipal Services Management Fees</c:v>
                </c:pt>
                <c:pt idx="5">
                  <c:v>Other</c:v>
                </c:pt>
                <c:pt idx="6">
                  <c:v>DPWI Transfer</c:v>
                </c:pt>
              </c:strCache>
            </c:strRef>
          </c:cat>
          <c:val>
            <c:numRef>
              <c:f>Sheet3!$B$2:$B$8</c:f>
              <c:numCache>
                <c:formatCode>0%</c:formatCode>
                <c:ptCount val="7"/>
                <c:pt idx="0">
                  <c:v>0.05</c:v>
                </c:pt>
                <c:pt idx="1">
                  <c:v>0.24</c:v>
                </c:pt>
                <c:pt idx="2">
                  <c:v>0.18</c:v>
                </c:pt>
                <c:pt idx="3">
                  <c:v>0.18</c:v>
                </c:pt>
                <c:pt idx="4">
                  <c:v>0.13</c:v>
                </c:pt>
                <c:pt idx="5">
                  <c:v>0.08</c:v>
                </c:pt>
                <c:pt idx="6">
                  <c:v>0.27</c:v>
                </c:pt>
              </c:numCache>
            </c:numRef>
          </c:val>
          <c:extLst>
            <c:ext xmlns:c16="http://schemas.microsoft.com/office/drawing/2014/chart" uri="{C3380CC4-5D6E-409C-BE32-E72D297353CC}">
              <c16:uniqueId val="{00000000-24FC-4112-814C-68FE9A306EE0}"/>
            </c:ext>
          </c:extLst>
        </c:ser>
        <c:ser>
          <c:idx val="1"/>
          <c:order val="1"/>
          <c:tx>
            <c:strRef>
              <c:f>Sheet3!$C$1</c:f>
              <c:strCache>
                <c:ptCount val="1"/>
                <c:pt idx="0">
                  <c:v>Q2</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Sheet3!$A$2:$A$8</c:f>
              <c:strCache>
                <c:ptCount val="7"/>
                <c:pt idx="0">
                  <c:v>Accommodation Charges – State Owned</c:v>
                </c:pt>
                <c:pt idx="1">
                  <c:v>Accommodation Charges - Client projects</c:v>
                </c:pt>
                <c:pt idx="2">
                  <c:v>Accommodation Charges – Rental Debtors</c:v>
                </c:pt>
                <c:pt idx="3">
                  <c:v>Accommodation  Charges - Private Leases</c:v>
                </c:pt>
                <c:pt idx="4">
                  <c:v>Municipal Services Management Fees</c:v>
                </c:pt>
                <c:pt idx="5">
                  <c:v>Other</c:v>
                </c:pt>
                <c:pt idx="6">
                  <c:v>DPWI Transfer</c:v>
                </c:pt>
              </c:strCache>
            </c:strRef>
          </c:cat>
          <c:val>
            <c:numRef>
              <c:f>Sheet3!$C$2:$C$8</c:f>
              <c:numCache>
                <c:formatCode>0%</c:formatCode>
                <c:ptCount val="7"/>
                <c:pt idx="0">
                  <c:v>0.32</c:v>
                </c:pt>
                <c:pt idx="1">
                  <c:v>0.4</c:v>
                </c:pt>
                <c:pt idx="2">
                  <c:v>0.37</c:v>
                </c:pt>
                <c:pt idx="3">
                  <c:v>0.45</c:v>
                </c:pt>
                <c:pt idx="4">
                  <c:v>0.3</c:v>
                </c:pt>
                <c:pt idx="5">
                  <c:v>0.09</c:v>
                </c:pt>
                <c:pt idx="6">
                  <c:v>0.54</c:v>
                </c:pt>
              </c:numCache>
            </c:numRef>
          </c:val>
          <c:extLst>
            <c:ext xmlns:c16="http://schemas.microsoft.com/office/drawing/2014/chart" uri="{C3380CC4-5D6E-409C-BE32-E72D297353CC}">
              <c16:uniqueId val="{00000001-24FC-4112-814C-68FE9A306EE0}"/>
            </c:ext>
          </c:extLst>
        </c:ser>
        <c:ser>
          <c:idx val="2"/>
          <c:order val="2"/>
          <c:tx>
            <c:strRef>
              <c:f>Sheet3!$D$1</c:f>
              <c:strCache>
                <c:ptCount val="1"/>
                <c:pt idx="0">
                  <c:v>Q3</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Sheet3!$A$2:$A$8</c:f>
              <c:strCache>
                <c:ptCount val="7"/>
                <c:pt idx="0">
                  <c:v>Accommodation Charges – State Owned</c:v>
                </c:pt>
                <c:pt idx="1">
                  <c:v>Accommodation Charges - Client projects</c:v>
                </c:pt>
                <c:pt idx="2">
                  <c:v>Accommodation Charges – Rental Debtors</c:v>
                </c:pt>
                <c:pt idx="3">
                  <c:v>Accommodation  Charges - Private Leases</c:v>
                </c:pt>
                <c:pt idx="4">
                  <c:v>Municipal Services Management Fees</c:v>
                </c:pt>
                <c:pt idx="5">
                  <c:v>Other</c:v>
                </c:pt>
                <c:pt idx="6">
                  <c:v>DPWI Transfer</c:v>
                </c:pt>
              </c:strCache>
            </c:strRef>
          </c:cat>
          <c:val>
            <c:numRef>
              <c:f>Sheet3!$D$2:$D$8</c:f>
              <c:numCache>
                <c:formatCode>0%</c:formatCode>
                <c:ptCount val="7"/>
                <c:pt idx="0">
                  <c:v>0.53</c:v>
                </c:pt>
                <c:pt idx="1">
                  <c:v>0.6</c:v>
                </c:pt>
                <c:pt idx="2">
                  <c:v>0.49</c:v>
                </c:pt>
                <c:pt idx="3">
                  <c:v>0.71</c:v>
                </c:pt>
                <c:pt idx="4">
                  <c:v>0.4</c:v>
                </c:pt>
                <c:pt idx="5">
                  <c:v>0.23</c:v>
                </c:pt>
                <c:pt idx="6">
                  <c:v>0.88</c:v>
                </c:pt>
              </c:numCache>
            </c:numRef>
          </c:val>
          <c:extLst>
            <c:ext xmlns:c16="http://schemas.microsoft.com/office/drawing/2014/chart" uri="{C3380CC4-5D6E-409C-BE32-E72D297353CC}">
              <c16:uniqueId val="{00000002-24FC-4112-814C-68FE9A306EE0}"/>
            </c:ext>
          </c:extLst>
        </c:ser>
        <c:dLbls>
          <c:showLegendKey val="0"/>
          <c:showVal val="0"/>
          <c:showCatName val="0"/>
          <c:showSerName val="0"/>
          <c:showPercent val="0"/>
          <c:showBubbleSize val="0"/>
        </c:dLbls>
        <c:gapWidth val="150"/>
        <c:shape val="box"/>
        <c:axId val="514744768"/>
        <c:axId val="514745160"/>
        <c:axId val="0"/>
      </c:bar3DChart>
      <c:catAx>
        <c:axId val="514744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745160"/>
        <c:crosses val="autoZero"/>
        <c:auto val="1"/>
        <c:lblAlgn val="ctr"/>
        <c:lblOffset val="100"/>
        <c:noMultiLvlLbl val="0"/>
      </c:catAx>
      <c:valAx>
        <c:axId val="5147451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1474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6"/>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Sheet3!$B$11</c:f>
              <c:strCache>
                <c:ptCount val="1"/>
                <c:pt idx="0">
                  <c:v>Q1</c:v>
                </c:pt>
              </c:strCache>
            </c:strRef>
          </c:tx>
          <c:spPr>
            <a:solidFill>
              <a:schemeClr val="accent1"/>
            </a:solidFill>
            <a:ln>
              <a:noFill/>
            </a:ln>
            <a:effectLst/>
            <a:sp3d/>
          </c:spPr>
          <c:invertIfNegative val="0"/>
          <c:dLbls>
            <c:dLbl>
              <c:idx val="3"/>
              <c:layout>
                <c:manualLayout>
                  <c:x val="0"/>
                  <c:y val="1.3623978201634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E9-4DE5-B0DB-252E5FBFDC45}"/>
                </c:ext>
              </c:extLst>
            </c:dLbl>
            <c:dLbl>
              <c:idx val="7"/>
              <c:layout>
                <c:manualLayout>
                  <c:x val="-1.3785497656465398E-3"/>
                  <c:y val="1.3623978201634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E9-4DE5-B0DB-252E5FBFDC45}"/>
                </c:ext>
              </c:extLst>
            </c:dLbl>
            <c:dLbl>
              <c:idx val="8"/>
              <c:layout>
                <c:manualLayout>
                  <c:x val="-1.0109248165177166E-16"/>
                  <c:y val="9.08265213442325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E9-4DE5-B0DB-252E5FBFDC45}"/>
                </c:ext>
              </c:extLst>
            </c:dLbl>
            <c:dLbl>
              <c:idx val="9"/>
              <c:layout>
                <c:manualLayout>
                  <c:x val="-1.3785497656465398E-3"/>
                  <c:y val="1.3623978201634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E9-4DE5-B0DB-252E5FBFDC45}"/>
                </c:ext>
              </c:extLst>
            </c:dLbl>
            <c:dLbl>
              <c:idx val="10"/>
              <c:layout>
                <c:manualLayout>
                  <c:x val="0"/>
                  <c:y val="1.3623978201634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E9-4DE5-B0DB-252E5FBFDC45}"/>
                </c:ext>
              </c:extLst>
            </c:dLbl>
            <c:dLbl>
              <c:idx val="11"/>
              <c:layout>
                <c:manualLayout>
                  <c:x val="-1.3785497656467419E-3"/>
                  <c:y val="2.2706630336058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E9-4DE5-B0DB-252E5FBFDC4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Sheet3!$A$12:$A$23</c:f>
              <c:strCache>
                <c:ptCount val="12"/>
                <c:pt idx="0">
                  <c:v>Cleaning and Gardening</c:v>
                </c:pt>
                <c:pt idx="1">
                  <c:v>Leases</c:v>
                </c:pt>
                <c:pt idx="2">
                  <c:v>Maintenance</c:v>
                </c:pt>
                <c:pt idx="3">
                  <c:v>Repair</c:v>
                </c:pt>
                <c:pt idx="4">
                  <c:v>Municipal Services - PMTE</c:v>
                </c:pt>
                <c:pt idx="5">
                  <c:v>Compensation of Employees</c:v>
                </c:pt>
                <c:pt idx="6">
                  <c:v>Goods and Services</c:v>
                </c:pt>
                <c:pt idx="7">
                  <c:v>Property Rates</c:v>
                </c:pt>
                <c:pt idx="8">
                  <c:v>Refurbishments</c:v>
                </c:pt>
                <c:pt idx="9">
                  <c:v>DPW Capital</c:v>
                </c:pt>
                <c:pt idx="10">
                  <c:v>Machinery and Equipment</c:v>
                </c:pt>
                <c:pt idx="11">
                  <c:v>Client Capital</c:v>
                </c:pt>
              </c:strCache>
            </c:strRef>
          </c:cat>
          <c:val>
            <c:numRef>
              <c:f>Sheet3!$B$12:$B$23</c:f>
              <c:numCache>
                <c:formatCode>0%</c:formatCode>
                <c:ptCount val="12"/>
                <c:pt idx="0">
                  <c:v>0.23</c:v>
                </c:pt>
                <c:pt idx="1">
                  <c:v>0.24</c:v>
                </c:pt>
                <c:pt idx="2">
                  <c:v>0.33</c:v>
                </c:pt>
                <c:pt idx="3">
                  <c:v>0.08</c:v>
                </c:pt>
                <c:pt idx="4">
                  <c:v>0.28999999999999998</c:v>
                </c:pt>
                <c:pt idx="5">
                  <c:v>0.23</c:v>
                </c:pt>
                <c:pt idx="6">
                  <c:v>0.11</c:v>
                </c:pt>
                <c:pt idx="7">
                  <c:v>0.23</c:v>
                </c:pt>
                <c:pt idx="8">
                  <c:v>0.11</c:v>
                </c:pt>
                <c:pt idx="9">
                  <c:v>0.11</c:v>
                </c:pt>
                <c:pt idx="10">
                  <c:v>0.06</c:v>
                </c:pt>
                <c:pt idx="11">
                  <c:v>0.17</c:v>
                </c:pt>
              </c:numCache>
            </c:numRef>
          </c:val>
          <c:extLst>
            <c:ext xmlns:c16="http://schemas.microsoft.com/office/drawing/2014/chart" uri="{C3380CC4-5D6E-409C-BE32-E72D297353CC}">
              <c16:uniqueId val="{00000006-6CE9-4DE5-B0DB-252E5FBFDC45}"/>
            </c:ext>
          </c:extLst>
        </c:ser>
        <c:ser>
          <c:idx val="1"/>
          <c:order val="1"/>
          <c:tx>
            <c:strRef>
              <c:f>Sheet3!$C$11</c:f>
              <c:strCache>
                <c:ptCount val="1"/>
                <c:pt idx="0">
                  <c:v>Q2</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Sheet3!$A$12:$A$23</c:f>
              <c:strCache>
                <c:ptCount val="12"/>
                <c:pt idx="0">
                  <c:v>Cleaning and Gardening</c:v>
                </c:pt>
                <c:pt idx="1">
                  <c:v>Leases</c:v>
                </c:pt>
                <c:pt idx="2">
                  <c:v>Maintenance</c:v>
                </c:pt>
                <c:pt idx="3">
                  <c:v>Repair</c:v>
                </c:pt>
                <c:pt idx="4">
                  <c:v>Municipal Services - PMTE</c:v>
                </c:pt>
                <c:pt idx="5">
                  <c:v>Compensation of Employees</c:v>
                </c:pt>
                <c:pt idx="6">
                  <c:v>Goods and Services</c:v>
                </c:pt>
                <c:pt idx="7">
                  <c:v>Property Rates</c:v>
                </c:pt>
                <c:pt idx="8">
                  <c:v>Refurbishments</c:v>
                </c:pt>
                <c:pt idx="9">
                  <c:v>DPW Capital</c:v>
                </c:pt>
                <c:pt idx="10">
                  <c:v>Machinery and Equipment</c:v>
                </c:pt>
                <c:pt idx="11">
                  <c:v>Client Capital</c:v>
                </c:pt>
              </c:strCache>
            </c:strRef>
          </c:cat>
          <c:val>
            <c:numRef>
              <c:f>Sheet3!$C$12:$C$23</c:f>
              <c:numCache>
                <c:formatCode>0%</c:formatCode>
                <c:ptCount val="12"/>
                <c:pt idx="0">
                  <c:v>0.43</c:v>
                </c:pt>
                <c:pt idx="1">
                  <c:v>0.52</c:v>
                </c:pt>
                <c:pt idx="2">
                  <c:v>0.5</c:v>
                </c:pt>
                <c:pt idx="3">
                  <c:v>0.25</c:v>
                </c:pt>
                <c:pt idx="4">
                  <c:v>0.53</c:v>
                </c:pt>
                <c:pt idx="5">
                  <c:v>0.44</c:v>
                </c:pt>
                <c:pt idx="6">
                  <c:v>0.28999999999999998</c:v>
                </c:pt>
                <c:pt idx="7">
                  <c:v>0.42</c:v>
                </c:pt>
                <c:pt idx="8">
                  <c:v>0.33</c:v>
                </c:pt>
                <c:pt idx="9">
                  <c:v>0.25</c:v>
                </c:pt>
                <c:pt idx="10">
                  <c:v>0.18</c:v>
                </c:pt>
                <c:pt idx="11">
                  <c:v>0.3</c:v>
                </c:pt>
              </c:numCache>
            </c:numRef>
          </c:val>
          <c:extLst>
            <c:ext xmlns:c16="http://schemas.microsoft.com/office/drawing/2014/chart" uri="{C3380CC4-5D6E-409C-BE32-E72D297353CC}">
              <c16:uniqueId val="{00000007-6CE9-4DE5-B0DB-252E5FBFDC45}"/>
            </c:ext>
          </c:extLst>
        </c:ser>
        <c:ser>
          <c:idx val="2"/>
          <c:order val="2"/>
          <c:tx>
            <c:strRef>
              <c:f>Sheet3!$D$11</c:f>
              <c:strCache>
                <c:ptCount val="1"/>
                <c:pt idx="0">
                  <c:v>Q3</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Sheet3!$A$12:$A$23</c:f>
              <c:strCache>
                <c:ptCount val="12"/>
                <c:pt idx="0">
                  <c:v>Cleaning and Gardening</c:v>
                </c:pt>
                <c:pt idx="1">
                  <c:v>Leases</c:v>
                </c:pt>
                <c:pt idx="2">
                  <c:v>Maintenance</c:v>
                </c:pt>
                <c:pt idx="3">
                  <c:v>Repair</c:v>
                </c:pt>
                <c:pt idx="4">
                  <c:v>Municipal Services - PMTE</c:v>
                </c:pt>
                <c:pt idx="5">
                  <c:v>Compensation of Employees</c:v>
                </c:pt>
                <c:pt idx="6">
                  <c:v>Goods and Services</c:v>
                </c:pt>
                <c:pt idx="7">
                  <c:v>Property Rates</c:v>
                </c:pt>
                <c:pt idx="8">
                  <c:v>Refurbishments</c:v>
                </c:pt>
                <c:pt idx="9">
                  <c:v>DPW Capital</c:v>
                </c:pt>
                <c:pt idx="10">
                  <c:v>Machinery and Equipment</c:v>
                </c:pt>
                <c:pt idx="11">
                  <c:v>Client Capital</c:v>
                </c:pt>
              </c:strCache>
            </c:strRef>
          </c:cat>
          <c:val>
            <c:numRef>
              <c:f>Sheet3!$D$12:$D$23</c:f>
              <c:numCache>
                <c:formatCode>0%</c:formatCode>
                <c:ptCount val="12"/>
                <c:pt idx="0">
                  <c:v>0.65</c:v>
                </c:pt>
                <c:pt idx="1">
                  <c:v>0.8</c:v>
                </c:pt>
                <c:pt idx="2">
                  <c:v>0.76</c:v>
                </c:pt>
                <c:pt idx="3">
                  <c:v>0.43</c:v>
                </c:pt>
                <c:pt idx="4">
                  <c:v>0.68</c:v>
                </c:pt>
                <c:pt idx="5">
                  <c:v>0.7</c:v>
                </c:pt>
                <c:pt idx="6">
                  <c:v>0.54</c:v>
                </c:pt>
                <c:pt idx="7">
                  <c:v>0.73</c:v>
                </c:pt>
                <c:pt idx="8">
                  <c:v>0.49</c:v>
                </c:pt>
                <c:pt idx="9">
                  <c:v>0.62</c:v>
                </c:pt>
                <c:pt idx="10">
                  <c:v>0.3</c:v>
                </c:pt>
                <c:pt idx="11">
                  <c:v>0.5</c:v>
                </c:pt>
              </c:numCache>
            </c:numRef>
          </c:val>
          <c:extLst>
            <c:ext xmlns:c16="http://schemas.microsoft.com/office/drawing/2014/chart" uri="{C3380CC4-5D6E-409C-BE32-E72D297353CC}">
              <c16:uniqueId val="{00000008-6CE9-4DE5-B0DB-252E5FBFDC45}"/>
            </c:ext>
          </c:extLst>
        </c:ser>
        <c:dLbls>
          <c:showLegendKey val="0"/>
          <c:showVal val="0"/>
          <c:showCatName val="0"/>
          <c:showSerName val="0"/>
          <c:showPercent val="0"/>
          <c:showBubbleSize val="0"/>
        </c:dLbls>
        <c:gapWidth val="150"/>
        <c:shape val="box"/>
        <c:axId val="720951376"/>
        <c:axId val="720951768"/>
        <c:axId val="0"/>
      </c:bar3DChart>
      <c:catAx>
        <c:axId val="720951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0951768"/>
        <c:crosses val="autoZero"/>
        <c:auto val="1"/>
        <c:lblAlgn val="ctr"/>
        <c:lblOffset val="100"/>
        <c:noMultiLvlLbl val="0"/>
      </c:catAx>
      <c:valAx>
        <c:axId val="720951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95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6"/>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en-ZA"/>
          </a:p>
        </p:txBody>
      </p:sp>
      <p:sp>
        <p:nvSpPr>
          <p:cNvPr id="3" name="Date Placeholder 2"/>
          <p:cNvSpPr>
            <a:spLocks noGrp="1"/>
          </p:cNvSpPr>
          <p:nvPr>
            <p:ph type="dt" idx="1"/>
          </p:nvPr>
        </p:nvSpPr>
        <p:spPr>
          <a:xfrm>
            <a:off x="3851343" y="0"/>
            <a:ext cx="2946347" cy="498215"/>
          </a:xfrm>
          <a:prstGeom prst="rect">
            <a:avLst/>
          </a:prstGeom>
        </p:spPr>
        <p:txBody>
          <a:bodyPr vert="horz" lIns="91458" tIns="45729" rIns="91458" bIns="45729" rtlCol="0"/>
          <a:lstStyle>
            <a:lvl1pPr algn="r">
              <a:defRPr sz="1200"/>
            </a:lvl1pPr>
          </a:lstStyle>
          <a:p>
            <a:fld id="{55C97752-201E-462A-BC2B-25DA0C25222C}" type="datetimeFigureOut">
              <a:rPr lang="en-ZA" smtClean="0"/>
              <a:t>2023/02/14</a:t>
            </a:fld>
            <a:endParaRPr lang="en-ZA"/>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58" tIns="45729" rIns="91458" bIns="45729" rtlCol="0" anchor="ctr"/>
          <a:lstStyle/>
          <a:p>
            <a:endParaRPr lang="en-ZA"/>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58" tIns="45729" rIns="91458" bIns="457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31600"/>
            <a:ext cx="2946347" cy="498214"/>
          </a:xfrm>
          <a:prstGeom prst="rect">
            <a:avLst/>
          </a:prstGeom>
        </p:spPr>
        <p:txBody>
          <a:bodyPr vert="horz" lIns="91458" tIns="45729" rIns="91458" bIns="45729" rtlCol="0" anchor="b"/>
          <a:lstStyle>
            <a:lvl1pPr algn="l">
              <a:defRPr sz="1200"/>
            </a:lvl1pPr>
          </a:lstStyle>
          <a:p>
            <a:endParaRPr lang="en-ZA"/>
          </a:p>
        </p:txBody>
      </p:sp>
      <p:sp>
        <p:nvSpPr>
          <p:cNvPr id="7" name="Slide Number Placeholder 6"/>
          <p:cNvSpPr>
            <a:spLocks noGrp="1"/>
          </p:cNvSpPr>
          <p:nvPr>
            <p:ph type="sldNum" sz="quarter" idx="5"/>
          </p:nvPr>
        </p:nvSpPr>
        <p:spPr>
          <a:xfrm>
            <a:off x="3851343" y="9431600"/>
            <a:ext cx="2946347" cy="498214"/>
          </a:xfrm>
          <a:prstGeom prst="rect">
            <a:avLst/>
          </a:prstGeom>
        </p:spPr>
        <p:txBody>
          <a:bodyPr vert="horz" lIns="91458" tIns="45729" rIns="91458" bIns="45729" rtlCol="0" anchor="b"/>
          <a:lstStyle>
            <a:lvl1pPr algn="r">
              <a:defRPr sz="1200"/>
            </a:lvl1pPr>
          </a:lstStyle>
          <a:p>
            <a:fld id="{3453B4BA-F7BF-4276-8537-D95870D5C511}" type="slidenum">
              <a:rPr lang="en-ZA" smtClean="0"/>
              <a:t>‹#›</a:t>
            </a:fld>
            <a:endParaRPr lang="en-ZA"/>
          </a:p>
        </p:txBody>
      </p:sp>
    </p:spTree>
    <p:extLst>
      <p:ext uri="{BB962C8B-B14F-4D97-AF65-F5344CB8AC3E}">
        <p14:creationId xmlns:p14="http://schemas.microsoft.com/office/powerpoint/2010/main" val="136534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53B4BA-F7BF-4276-8537-D95870D5C511}" type="slidenum">
              <a:rPr lang="en-ZA" smtClean="0"/>
              <a:t>3</a:t>
            </a:fld>
            <a:endParaRPr lang="en-ZA"/>
          </a:p>
        </p:txBody>
      </p:sp>
    </p:spTree>
    <p:extLst>
      <p:ext uri="{BB962C8B-B14F-4D97-AF65-F5344CB8AC3E}">
        <p14:creationId xmlns:p14="http://schemas.microsoft.com/office/powerpoint/2010/main" val="326185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25DFE4B-5C09-4E09-B72D-6367A4349B71}"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424856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25DFE4B-5C09-4E09-B72D-6367A4349B71}"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98946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25DFE4B-5C09-4E09-B72D-6367A4349B71}"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93215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B05A599-5BDF-4A62-A1EC-E357E1C9ADD4}" type="slidenum">
              <a:rPr lang="en-ZA" smtClean="0">
                <a:solidFill>
                  <a:prstClr val="black"/>
                </a:solidFill>
              </a:rPr>
              <a:pPr/>
              <a:t>34</a:t>
            </a:fld>
            <a:endParaRPr lang="en-ZA">
              <a:solidFill>
                <a:prstClr val="black"/>
              </a:solidFill>
            </a:endParaRPr>
          </a:p>
        </p:txBody>
      </p:sp>
    </p:spTree>
    <p:extLst>
      <p:ext uri="{BB962C8B-B14F-4D97-AF65-F5344CB8AC3E}">
        <p14:creationId xmlns:p14="http://schemas.microsoft.com/office/powerpoint/2010/main" val="25587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B05A599-5BDF-4A62-A1EC-E357E1C9ADD4}" type="slidenum">
              <a:rPr lang="en-ZA" smtClean="0">
                <a:solidFill>
                  <a:prstClr val="black"/>
                </a:solidFill>
              </a:rPr>
              <a:pPr/>
              <a:t>35</a:t>
            </a:fld>
            <a:endParaRPr lang="en-ZA">
              <a:solidFill>
                <a:prstClr val="black"/>
              </a:solidFill>
            </a:endParaRPr>
          </a:p>
        </p:txBody>
      </p:sp>
    </p:spTree>
    <p:extLst>
      <p:ext uri="{BB962C8B-B14F-4D97-AF65-F5344CB8AC3E}">
        <p14:creationId xmlns:p14="http://schemas.microsoft.com/office/powerpoint/2010/main" val="416447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53B4BA-F7BF-4276-8537-D95870D5C511}" type="slidenum">
              <a:rPr lang="en-ZA" smtClean="0"/>
              <a:t>37</a:t>
            </a:fld>
            <a:endParaRPr lang="en-ZA"/>
          </a:p>
        </p:txBody>
      </p:sp>
    </p:spTree>
    <p:extLst>
      <p:ext uri="{BB962C8B-B14F-4D97-AF65-F5344CB8AC3E}">
        <p14:creationId xmlns:p14="http://schemas.microsoft.com/office/powerpoint/2010/main" val="361728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B05A599-5BDF-4A62-A1EC-E357E1C9ADD4}" type="slidenum">
              <a:rPr lang="en-ZA" smtClean="0">
                <a:solidFill>
                  <a:prstClr val="black"/>
                </a:solidFill>
              </a:rPr>
              <a:pPr/>
              <a:t>40</a:t>
            </a:fld>
            <a:endParaRPr lang="en-ZA">
              <a:solidFill>
                <a:prstClr val="black"/>
              </a:solidFill>
            </a:endParaRPr>
          </a:p>
        </p:txBody>
      </p:sp>
    </p:spTree>
    <p:extLst>
      <p:ext uri="{BB962C8B-B14F-4D97-AF65-F5344CB8AC3E}">
        <p14:creationId xmlns:p14="http://schemas.microsoft.com/office/powerpoint/2010/main" val="520224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B05A599-5BDF-4A62-A1EC-E357E1C9ADD4}" type="slidenum">
              <a:rPr lang="en-ZA" smtClean="0">
                <a:solidFill>
                  <a:prstClr val="black"/>
                </a:solidFill>
              </a:rPr>
              <a:pPr/>
              <a:t>41</a:t>
            </a:fld>
            <a:endParaRPr lang="en-ZA">
              <a:solidFill>
                <a:prstClr val="black"/>
              </a:solidFill>
            </a:endParaRPr>
          </a:p>
        </p:txBody>
      </p:sp>
    </p:spTree>
    <p:extLst>
      <p:ext uri="{BB962C8B-B14F-4D97-AF65-F5344CB8AC3E}">
        <p14:creationId xmlns:p14="http://schemas.microsoft.com/office/powerpoint/2010/main" val="283237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B442D7A-D44C-4F69-8E44-791B9C505C1B}" type="datetime1">
              <a:rPr lang="en-ZA" smtClean="0"/>
              <a:t>2023/02/14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383691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6DD6E9E-4636-4BC0-AF46-39A39507D7D0}" type="datetime1">
              <a:rPr lang="en-ZA" smtClean="0"/>
              <a:t>2023/02/14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343981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F1FD7AD-6AFB-421F-8DB4-6A7DD2DF7C25}" type="datetime1">
              <a:rPr lang="en-ZA" smtClean="0"/>
              <a:t>2023/02/14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112206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4DF6EFB-60FF-4C2B-A2C4-42AFBB78ABDC}" type="datetime1">
              <a:rPr lang="en-US">
                <a:solidFill>
                  <a:prstClr val="black">
                    <a:tint val="75000"/>
                  </a:prstClr>
                </a:solidFill>
              </a:rPr>
              <a:pPr>
                <a:defRPr/>
              </a:pPr>
              <a:t>2/14/2023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BCF493-0C19-43FF-9BE9-FCA9C635A7D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4483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6773F3-AA87-4EC8-BDB3-2EB8256FCE9B}" type="datetime1">
              <a:rPr lang="en-US">
                <a:solidFill>
                  <a:prstClr val="black">
                    <a:tint val="75000"/>
                  </a:prstClr>
                </a:solidFill>
              </a:rPr>
              <a:pPr>
                <a:defRPr/>
              </a:pPr>
              <a:t>2/14/2023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34E5DE-2D3A-4242-AFE4-7938A366CA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096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68E8CA-7E79-4AD0-A6E8-6D292CC5BE63}" type="datetime1">
              <a:rPr lang="en-US">
                <a:solidFill>
                  <a:prstClr val="black">
                    <a:tint val="75000"/>
                  </a:prstClr>
                </a:solidFill>
              </a:rPr>
              <a:pPr>
                <a:defRPr/>
              </a:pPr>
              <a:t>2/14/2023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D5F183-4F0F-4336-B3B2-2C971B2B18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343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656ABCF-3925-41B8-B393-E4ECDE6E7FA0}" type="datetime1">
              <a:rPr lang="en-US">
                <a:solidFill>
                  <a:prstClr val="black">
                    <a:tint val="75000"/>
                  </a:prstClr>
                </a:solidFill>
              </a:rPr>
              <a:pPr>
                <a:defRPr/>
              </a:pPr>
              <a:t>2/14/2023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7AFEDE-FEFC-4E0B-B184-0619F40D82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8644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26F907B-0D29-4DA6-B796-BB0799BF9D42}" type="datetime1">
              <a:rPr lang="en-US">
                <a:solidFill>
                  <a:prstClr val="black">
                    <a:tint val="75000"/>
                  </a:prstClr>
                </a:solidFill>
              </a:rPr>
              <a:pPr>
                <a:defRPr/>
              </a:pPr>
              <a:t>2/14/2023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6735F33-E96F-42CD-A92A-D9890B14FC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707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3294371-EB55-41DD-9A73-457DA4AD40C2}" type="datetime1">
              <a:rPr lang="en-US">
                <a:solidFill>
                  <a:prstClr val="black">
                    <a:tint val="75000"/>
                  </a:prstClr>
                </a:solidFill>
              </a:rPr>
              <a:pPr>
                <a:defRPr/>
              </a:pPr>
              <a:t>2/14/2023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CF36E13-D873-486C-993B-62AEFD7EC2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2386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8609B2-007E-41D5-889B-AB92A4A2AF4C}" type="datetime1">
              <a:rPr lang="en-US">
                <a:solidFill>
                  <a:prstClr val="black">
                    <a:tint val="75000"/>
                  </a:prstClr>
                </a:solidFill>
              </a:rPr>
              <a:pPr>
                <a:defRPr/>
              </a:pPr>
              <a:t>2/14/2023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8897483-AC5C-4B70-AB4F-0E2AE86227D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8519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8012CD-4854-49B5-9C46-F0FD42BC615B}" type="datetime1">
              <a:rPr lang="en-US">
                <a:solidFill>
                  <a:prstClr val="black">
                    <a:tint val="75000"/>
                  </a:prstClr>
                </a:solidFill>
              </a:rPr>
              <a:pPr>
                <a:defRPr/>
              </a:pPr>
              <a:t>2/14/2023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D98C5B-5043-4CFE-BDA6-607FC383E4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984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45634BC-D51F-4BCA-8B9F-D9DCDF4F8935}" type="datetime1">
              <a:rPr lang="en-ZA" smtClean="0"/>
              <a:t>2023/02/14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244678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D8EA62-5564-4AE2-B065-E4D684CAC794}" type="datetime1">
              <a:rPr lang="en-US">
                <a:solidFill>
                  <a:prstClr val="black">
                    <a:tint val="75000"/>
                  </a:prstClr>
                </a:solidFill>
              </a:rPr>
              <a:pPr>
                <a:defRPr/>
              </a:pPr>
              <a:t>2/14/2023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9B14C9-E2F8-4897-B8BB-316CD4B087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3868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EE984A-7251-47D1-8CE1-8051A903FE1C}" type="datetime1">
              <a:rPr lang="en-US">
                <a:solidFill>
                  <a:prstClr val="black">
                    <a:tint val="75000"/>
                  </a:prstClr>
                </a:solidFill>
              </a:rPr>
              <a:pPr>
                <a:defRPr/>
              </a:pPr>
              <a:t>2/14/2023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342D2F-9EAE-4215-9660-F94D56C6CF2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724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352676-482E-4D2B-86A3-DA2630DEF85E}" type="datetime1">
              <a:rPr lang="en-US">
                <a:solidFill>
                  <a:prstClr val="black">
                    <a:tint val="75000"/>
                  </a:prstClr>
                </a:solidFill>
              </a:rPr>
              <a:pPr>
                <a:defRPr/>
              </a:pPr>
              <a:t>2/14/2023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5494D-7838-44B8-AFC0-6095702825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36282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5317" cy="5340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54D3B53A-5BDB-4C34-AF61-4579874852E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17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63D5C-6459-4EB9-B4C3-BB87BB3D4462}" type="datetime1">
              <a:rPr lang="en-ZA" smtClean="0"/>
              <a:t>2023/02/14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368593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EFA0723-C569-4BD3-A891-F18CF33C1C19}" type="datetime1">
              <a:rPr lang="en-ZA" smtClean="0"/>
              <a:t>2023/02/14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401057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D67D31F-1F81-47D2-808E-4E428AA29FC9}" type="datetime1">
              <a:rPr lang="en-ZA" smtClean="0"/>
              <a:t>2023/02/14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44766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5C25AC3-9411-4606-AC5D-29BBAB2D771C}" type="datetime1">
              <a:rPr lang="en-ZA" smtClean="0"/>
              <a:t>2023/02/14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1805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3BED0-7736-42EA-8E6B-75C53005D1E9}" type="datetime1">
              <a:rPr lang="en-ZA" smtClean="0"/>
              <a:t>2023/02/14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142851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38154-CE90-4772-8547-A7BC78F23852}" type="datetime1">
              <a:rPr lang="en-ZA" smtClean="0"/>
              <a:t>2023/02/14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406549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FFDF-DB6E-44AC-9C93-A52670923553}" type="datetime1">
              <a:rPr lang="en-ZA" smtClean="0"/>
              <a:t>2023/02/14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45220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theme" Target="../theme/theme2.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9CDF4-BE95-492B-A99C-1C605EC2A3E0}" type="datetime1">
              <a:rPr lang="en-ZA" smtClean="0"/>
              <a:t>2023/02/14</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3F3B9-69D9-423D-8A04-C6634F52A627}" type="slidenum">
              <a:rPr lang="en-ZA" smtClean="0"/>
              <a:t>‹#›</a:t>
            </a:fld>
            <a:endParaRPr lang="en-ZA"/>
          </a:p>
        </p:txBody>
      </p:sp>
    </p:spTree>
    <p:extLst>
      <p:ext uri="{BB962C8B-B14F-4D97-AF65-F5344CB8AC3E}">
        <p14:creationId xmlns:p14="http://schemas.microsoft.com/office/powerpoint/2010/main" val="8719829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226625A-F60F-46F7-B5BA-D4664A0A25F5}" type="datetime1">
              <a:rPr lang="en-US">
                <a:solidFill>
                  <a:prstClr val="black">
                    <a:tint val="75000"/>
                  </a:prstClr>
                </a:solidFill>
              </a:rPr>
              <a:pPr>
                <a:defRPr/>
              </a:pPr>
              <a:t>2/14/2023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22CA308-1C07-464D-AE1F-1CACC0EAB56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760253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3" Type="http://schemas.openxmlformats.org/officeDocument/2006/relationships/chart" Target="../charts/chart2.xml" /><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3" Type="http://schemas.openxmlformats.org/officeDocument/2006/relationships/chart" Target="../charts/chart3.xml" /><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5.xml" /><Relationship Id="rId1" Type="http://schemas.openxmlformats.org/officeDocument/2006/relationships/slideLayout" Target="../slideLayouts/slideLayout23.xml" /></Relationships>
</file>

<file path=ppt/slides/_rels/slide3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6.xml" /><Relationship Id="rId1" Type="http://schemas.openxmlformats.org/officeDocument/2006/relationships/slideLayout" Target="../slideLayouts/slideLayout23.xml" /></Relationships>
</file>

<file path=ppt/slides/_rels/slide3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3.xml" /></Relationships>
</file>

<file path=ppt/slides/_rels/slide37.xml.rels><?xml version="1.0" encoding="UTF-8" standalone="yes"?>
<Relationships xmlns="http://schemas.openxmlformats.org/package/2006/relationships"><Relationship Id="rId3" Type="http://schemas.openxmlformats.org/officeDocument/2006/relationships/chart" Target="../charts/chart4.xml" /><Relationship Id="rId2" Type="http://schemas.openxmlformats.org/officeDocument/2006/relationships/notesSlide" Target="../notesSlides/notesSlide7.xml" /><Relationship Id="rId1" Type="http://schemas.openxmlformats.org/officeDocument/2006/relationships/slideLayout" Target="../slideLayouts/slideLayout13.xml" /><Relationship Id="rId4" Type="http://schemas.openxmlformats.org/officeDocument/2006/relationships/image" Target="../media/image6.jpeg" /></Relationships>
</file>

<file path=ppt/slides/_rels/slide38.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chart" Target="../charts/chart5.xml" /><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3.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3.xml" /></Relationships>
</file>

<file path=ppt/slides/_rels/slide4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43.xml.rels><?xml version="1.0" encoding="UTF-8" standalone="yes"?>
<Relationships xmlns="http://schemas.openxmlformats.org/package/2006/relationships"><Relationship Id="rId3" Type="http://schemas.openxmlformats.org/officeDocument/2006/relationships/hyperlink" Target="http://www.publicworks.gov.za/" TargetMode="External"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352" y="260648"/>
            <a:ext cx="4968552" cy="1872208"/>
          </a:xfrm>
          <a:prstGeom prst="rect">
            <a:avLst/>
          </a:prstGeom>
        </p:spPr>
      </p:pic>
      <p:sp>
        <p:nvSpPr>
          <p:cNvPr id="4" name="Slide Number Placeholder 3"/>
          <p:cNvSpPr>
            <a:spLocks noGrp="1"/>
          </p:cNvSpPr>
          <p:nvPr>
            <p:ph type="sldNum" sz="quarter" idx="12"/>
          </p:nvPr>
        </p:nvSpPr>
        <p:spPr/>
        <p:txBody>
          <a:bodyPr/>
          <a:lstStyle/>
          <a:p>
            <a:fld id="{7383F3B9-69D9-423D-8A04-C6634F52A627}" type="slidenum">
              <a:rPr lang="en-ZA" smtClean="0"/>
              <a:t>1</a:t>
            </a:fld>
            <a:endParaRPr lang="en-ZA"/>
          </a:p>
        </p:txBody>
      </p:sp>
      <p:sp>
        <p:nvSpPr>
          <p:cNvPr id="5" name="TextBox 4"/>
          <p:cNvSpPr txBox="1"/>
          <p:nvPr/>
        </p:nvSpPr>
        <p:spPr>
          <a:xfrm>
            <a:off x="1991544" y="5804455"/>
            <a:ext cx="9433048" cy="369332"/>
          </a:xfrm>
          <a:prstGeom prst="rect">
            <a:avLst/>
          </a:prstGeom>
          <a:noFill/>
        </p:spPr>
        <p:txBody>
          <a:bodyPr wrap="square" rtlCol="0">
            <a:spAutoFit/>
          </a:bodyPr>
          <a:lstStyle/>
          <a:p>
            <a:pPr algn="ctr"/>
            <a:r>
              <a:rPr lang="en-US" b="1" dirty="0"/>
              <a:t>Office of the Director-General </a:t>
            </a:r>
            <a:endParaRPr lang="en-ZA" b="1" dirty="0"/>
          </a:p>
        </p:txBody>
      </p:sp>
      <p:sp>
        <p:nvSpPr>
          <p:cNvPr id="6" name="Rectangle 5"/>
          <p:cNvSpPr/>
          <p:nvPr/>
        </p:nvSpPr>
        <p:spPr>
          <a:xfrm>
            <a:off x="1991544" y="3333053"/>
            <a:ext cx="10200456" cy="228884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DPWI Q1, Q2 and Q3 Performance Report </a:t>
            </a:r>
          </a:p>
          <a:p>
            <a:r>
              <a:rPr lang="en-US" sz="2800" b="1" dirty="0">
                <a:solidFill>
                  <a:schemeClr val="bg1"/>
                </a:solidFill>
              </a:rPr>
              <a:t>Portfolio Committee on Public Works and Infrastructure </a:t>
            </a:r>
          </a:p>
        </p:txBody>
      </p:sp>
    </p:spTree>
    <p:extLst>
      <p:ext uri="{BB962C8B-B14F-4D97-AF65-F5344CB8AC3E}">
        <p14:creationId xmlns:p14="http://schemas.microsoft.com/office/powerpoint/2010/main" val="228420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36706"/>
            <a:ext cx="1333145" cy="521294"/>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923997119"/>
              </p:ext>
            </p:extLst>
          </p:nvPr>
        </p:nvGraphicFramePr>
        <p:xfrm>
          <a:off x="191344" y="1"/>
          <a:ext cx="11881322" cy="6790931"/>
        </p:xfrm>
        <a:graphic>
          <a:graphicData uri="http://schemas.openxmlformats.org/drawingml/2006/table">
            <a:tbl>
              <a:tblPr firstRow="1" firstCol="1" bandRow="1">
                <a:tableStyleId>{5C22544A-7EE6-4342-B048-85BDC9FD1C3A}</a:tableStyleId>
              </a:tblPr>
              <a:tblGrid>
                <a:gridCol w="1889113">
                  <a:extLst>
                    <a:ext uri="{9D8B030D-6E8A-4147-A177-3AD203B41FA5}">
                      <a16:colId xmlns:a16="http://schemas.microsoft.com/office/drawing/2014/main" val="20000"/>
                    </a:ext>
                  </a:extLst>
                </a:gridCol>
                <a:gridCol w="1063001">
                  <a:extLst>
                    <a:ext uri="{9D8B030D-6E8A-4147-A177-3AD203B41FA5}">
                      <a16:colId xmlns:a16="http://schemas.microsoft.com/office/drawing/2014/main" val="20001"/>
                    </a:ext>
                  </a:extLst>
                </a:gridCol>
                <a:gridCol w="1204734">
                  <a:extLst>
                    <a:ext uri="{9D8B030D-6E8A-4147-A177-3AD203B41FA5}">
                      <a16:colId xmlns:a16="http://schemas.microsoft.com/office/drawing/2014/main" val="20002"/>
                    </a:ext>
                  </a:extLst>
                </a:gridCol>
                <a:gridCol w="1559068">
                  <a:extLst>
                    <a:ext uri="{9D8B030D-6E8A-4147-A177-3AD203B41FA5}">
                      <a16:colId xmlns:a16="http://schemas.microsoft.com/office/drawing/2014/main" val="20003"/>
                    </a:ext>
                  </a:extLst>
                </a:gridCol>
                <a:gridCol w="1346468">
                  <a:extLst>
                    <a:ext uri="{9D8B030D-6E8A-4147-A177-3AD203B41FA5}">
                      <a16:colId xmlns:a16="http://schemas.microsoft.com/office/drawing/2014/main" val="20004"/>
                    </a:ext>
                  </a:extLst>
                </a:gridCol>
                <a:gridCol w="1629934">
                  <a:extLst>
                    <a:ext uri="{9D8B030D-6E8A-4147-A177-3AD203B41FA5}">
                      <a16:colId xmlns:a16="http://schemas.microsoft.com/office/drawing/2014/main" val="20005"/>
                    </a:ext>
                  </a:extLst>
                </a:gridCol>
                <a:gridCol w="1488201">
                  <a:extLst>
                    <a:ext uri="{9D8B030D-6E8A-4147-A177-3AD203B41FA5}">
                      <a16:colId xmlns:a16="http://schemas.microsoft.com/office/drawing/2014/main" val="20006"/>
                    </a:ext>
                  </a:extLst>
                </a:gridCol>
                <a:gridCol w="1700803">
                  <a:extLst>
                    <a:ext uri="{9D8B030D-6E8A-4147-A177-3AD203B41FA5}">
                      <a16:colId xmlns:a16="http://schemas.microsoft.com/office/drawing/2014/main" val="20007"/>
                    </a:ext>
                  </a:extLst>
                </a:gridCol>
              </a:tblGrid>
              <a:tr h="386043">
                <a:tc gridSpan="8">
                  <a:txBody>
                    <a:bodyPr/>
                    <a:lstStyle/>
                    <a:p>
                      <a:pPr algn="ct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Property and Construction Industry Policy and Research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94588">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839406">
                <a:tc>
                  <a:txBody>
                    <a:bodyPr/>
                    <a:lstStyle/>
                    <a:p>
                      <a:pPr marL="0" lvl="0" indent="0" algn="l">
                        <a:lnSpc>
                          <a:spcPct val="110000"/>
                        </a:lnSpc>
                        <a:spcBef>
                          <a:spcPts val="25"/>
                        </a:spcBef>
                        <a:spcAft>
                          <a:spcPts val="0"/>
                        </a:spcAft>
                        <a:buFont typeface="+mj-lt"/>
                        <a:buNone/>
                      </a:pPr>
                      <a:r>
                        <a:rPr lang="en-US" sz="1100" dirty="0">
                          <a:solidFill>
                            <a:srgbClr val="000000"/>
                          </a:solidFill>
                          <a:effectLst/>
                          <a:latin typeface="Arial" panose="020B0604020202020204" pitchFamily="34" charset="0"/>
                          <a:ea typeface="Century Gothic" panose="020B0502020202020204" pitchFamily="34" charset="0"/>
                          <a:cs typeface="Arial" panose="020B0604020202020204" pitchFamily="34" charset="0"/>
                        </a:rPr>
                        <a:t>Public Works Bill submitted to Minister to introduce to Parliament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Century Gothic" panose="020B0502020202020204" pitchFamily="34" charset="0"/>
                          <a:cs typeface="Arial" panose="020B0604020202020204" pitchFamily="34" charset="0"/>
                        </a:rPr>
                        <a:t>Public Works Bill Gazetted</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lumMod val="90000"/>
                      </a:schemeClr>
                    </a:solidFill>
                  </a:tcPr>
                </a:tc>
                <a:tc>
                  <a:txBody>
                    <a:bodyPr/>
                    <a:lstStyle/>
                    <a:p>
                      <a:r>
                        <a:rPr lang="en-ZA" sz="1100" dirty="0">
                          <a:latin typeface="Arial" panose="020B0604020202020204" pitchFamily="34" charset="0"/>
                          <a:cs typeface="Arial" panose="020B0604020202020204" pitchFamily="34" charset="0"/>
                        </a:rPr>
                        <a:t>New legal drafter</a:t>
                      </a:r>
                      <a:r>
                        <a:rPr lang="en-ZA" sz="1100" baseline="0" dirty="0">
                          <a:latin typeface="Arial" panose="020B0604020202020204" pitchFamily="34" charset="0"/>
                          <a:cs typeface="Arial" panose="020B0604020202020204" pitchFamily="34" charset="0"/>
                        </a:rPr>
                        <a:t> appointed </a:t>
                      </a:r>
                      <a:endParaRPr lang="en-ZA" sz="1100" dirty="0">
                        <a:latin typeface="Arial" panose="020B0604020202020204" pitchFamily="34" charset="0"/>
                        <a:cs typeface="Arial" panose="020B0604020202020204" pitchFamily="34" charset="0"/>
                      </a:endParaRPr>
                    </a:p>
                  </a:txBody>
                  <a:tcPr marL="68580" marR="68580" marT="0" marB="0" anchor="ctr">
                    <a:solidFill>
                      <a:schemeClr val="bg2">
                        <a:lumMod val="9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Public Works Bill not gazetted for public comment.</a:t>
                      </a:r>
                    </a:p>
                  </a:txBody>
                  <a:tcPr marL="9525" marR="9525" marT="9525" marB="0" anchor="ctr">
                    <a:solidFill>
                      <a:schemeClr val="bg2">
                        <a:lumMod val="90000"/>
                      </a:schemeClr>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NQT</a:t>
                      </a:r>
                    </a:p>
                  </a:txBody>
                  <a:tcPr marL="9525" marR="9525" marT="9525" marB="0" anchor="ctr">
                    <a:solidFill>
                      <a:schemeClr val="bg2">
                        <a:lumMod val="90000"/>
                      </a:schemeClr>
                    </a:solidFill>
                  </a:tcPr>
                </a:tc>
                <a:tc>
                  <a:txBody>
                    <a:bodyPr/>
                    <a:lstStyle/>
                    <a:p>
                      <a:r>
                        <a:rPr lang="en-ZA" sz="1100" dirty="0">
                          <a:latin typeface="Arial" panose="020B0604020202020204" pitchFamily="34" charset="0"/>
                          <a:cs typeface="Arial" panose="020B0604020202020204" pitchFamily="34" charset="0"/>
                        </a:rPr>
                        <a:t>Draft Public Works Bill developed for additional input and submitted to DPWI on 03 Oct 2022.</a:t>
                      </a:r>
                    </a:p>
                  </a:txBody>
                  <a:tcPr marL="9525" marR="9525" marT="9525" marB="0" anchor="ctr">
                    <a:solidFill>
                      <a:schemeClr val="bg2">
                        <a:lumMod val="90000"/>
                      </a:schemeClr>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N/A</a:t>
                      </a:r>
                    </a:p>
                  </a:txBody>
                  <a:tcPr marL="0" marR="0" marT="0" marB="0" anchor="ctr">
                    <a:solidFill>
                      <a:schemeClr val="bg2">
                        <a:lumMod val="90000"/>
                      </a:schemeClr>
                    </a:solidFill>
                  </a:tcPr>
                </a:tc>
                <a:tc>
                  <a:txBody>
                    <a:bodyPr/>
                    <a:lstStyle/>
                    <a:p>
                      <a:pPr algn="l" fontAlgn="t"/>
                      <a:r>
                        <a:rPr lang="en-ZA" sz="1100" b="0" i="0" u="none" strike="noStrike" dirty="0">
                          <a:solidFill>
                            <a:schemeClr val="tx1"/>
                          </a:solidFill>
                          <a:effectLst/>
                          <a:latin typeface="Arial" panose="020B0604020202020204" pitchFamily="34" charset="0"/>
                          <a:cs typeface="Arial" panose="020B0604020202020204" pitchFamily="34" charset="0"/>
                        </a:rPr>
                        <a:t>The</a:t>
                      </a:r>
                      <a:r>
                        <a:rPr lang="en-ZA" sz="1100" b="0" i="0" u="none" strike="noStrike" baseline="0" dirty="0">
                          <a:solidFill>
                            <a:schemeClr val="tx1"/>
                          </a:solidFill>
                          <a:effectLst/>
                          <a:latin typeface="Arial" panose="020B0604020202020204" pitchFamily="34" charset="0"/>
                          <a:cs typeface="Arial" panose="020B0604020202020204" pitchFamily="34" charset="0"/>
                        </a:rPr>
                        <a:t> Bill will be introduced to Parliament before the end of March.</a:t>
                      </a:r>
                      <a:endParaRPr lang="en-ZA"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4"/>
                    </a:solidFill>
                  </a:tcPr>
                </a:tc>
                <a:extLst>
                  <a:ext uri="{0D108BD9-81ED-4DB2-BD59-A6C34878D82A}">
                    <a16:rowId xmlns:a16="http://schemas.microsoft.com/office/drawing/2014/main" val="10002"/>
                  </a:ext>
                </a:extLst>
              </a:tr>
              <a:tr h="112795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Amendment of the Construction Industry Development Board Act, 2000 (Act 38 of 2000)</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Century Gothic" panose="020B0502020202020204" pitchFamily="34" charset="0"/>
                          <a:cs typeface="Arial" panose="020B0604020202020204" pitchFamily="34" charset="0"/>
                        </a:rPr>
                        <a:t>CIDB Amendment Bill submitted to Minister.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Draft CIDB Amendment Bill developed.</a:t>
                      </a:r>
                      <a:endParaRPr lang="en-ZA" sz="1100" dirty="0">
                        <a:latin typeface="Arial" panose="020B060402020202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88900" indent="0" algn="l" fontAlgn="t"/>
                      <a:r>
                        <a:rPr lang="en-ZA" sz="1100" b="0" i="0" u="none" strike="noStrike" dirty="0">
                          <a:solidFill>
                            <a:srgbClr val="000000"/>
                          </a:solidFill>
                          <a:effectLst/>
                          <a:latin typeface="Arial" panose="020B0604020202020204" pitchFamily="34" charset="0"/>
                          <a:cs typeface="Arial" panose="020B0604020202020204" pitchFamily="34" charset="0"/>
                        </a:rPr>
                        <a:t>Consultations with key stakeholders not undertaken, due to revisions required by the OCSLA, which were addressed</a:t>
                      </a:r>
                    </a:p>
                  </a:txBody>
                  <a:tcPr marL="9525" marR="9525" marT="9525" marB="0" anchor="ctr">
                    <a:solidFill>
                      <a:srgbClr val="FFC000"/>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Draft CIDB Amendment Bill Revised</a:t>
                      </a:r>
                    </a:p>
                  </a:txBody>
                  <a:tcPr marL="9525" marR="9525" marT="9525" marB="0" anchor="ctr">
                    <a:solidFill>
                      <a:schemeClr val="accent1">
                        <a:lumMod val="20000"/>
                        <a:lumOff val="80000"/>
                      </a:schemeClr>
                    </a:solidFill>
                  </a:tcPr>
                </a:tc>
                <a:tc>
                  <a:txBody>
                    <a:bodyPr/>
                    <a:lstStyle/>
                    <a:p>
                      <a:pPr marL="88900" indent="0"/>
                      <a:r>
                        <a:rPr lang="en-ZA" sz="1100" dirty="0">
                          <a:latin typeface="Arial" panose="020B0604020202020204" pitchFamily="34" charset="0"/>
                          <a:cs typeface="Arial" panose="020B0604020202020204" pitchFamily="34" charset="0"/>
                        </a:rPr>
                        <a:t>CIDB Amendment Bill final consultations with the Departments of Justice and Finance.</a:t>
                      </a:r>
                      <a:r>
                        <a:rPr lang="en-ZA" sz="1100" baseline="0" dirty="0">
                          <a:latin typeface="Arial" panose="020B0604020202020204" pitchFamily="34" charset="0"/>
                          <a:cs typeface="Arial" panose="020B0604020202020204" pitchFamily="34" charset="0"/>
                        </a:rPr>
                        <a:t> </a:t>
                      </a:r>
                      <a:endParaRPr lang="en-ZA" sz="1100" dirty="0">
                        <a:latin typeface="Arial" panose="020B0604020202020204" pitchFamily="34" charset="0"/>
                        <a:cs typeface="Arial" panose="020B0604020202020204" pitchFamily="34" charset="0"/>
                      </a:endParaRPr>
                    </a:p>
                  </a:txBody>
                  <a:tcPr marL="9525" marR="9525" marT="9525" marB="0" anchor="ctr">
                    <a:solidFill>
                      <a:schemeClr val="accent4"/>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The OCSLA’s additional input in September 2022 was considered and responded to &amp; additional inter-departmental consultations held</a:t>
                      </a:r>
                    </a:p>
                  </a:txBody>
                  <a:tcPr marL="0" marR="0" marT="0" marB="0" anchor="ctr">
                    <a:solidFill>
                      <a:schemeClr val="accent1">
                        <a:lumMod val="20000"/>
                        <a:lumOff val="80000"/>
                      </a:schemeClr>
                    </a:solidFill>
                  </a:tcPr>
                </a:tc>
                <a:tc>
                  <a:txBody>
                    <a:bodyPr/>
                    <a:lstStyle/>
                    <a:p>
                      <a:pPr marL="88900" indent="0" algn="l" fontAlgn="t">
                        <a:tabLst>
                          <a:tab pos="88900" algn="l"/>
                        </a:tabLst>
                      </a:pPr>
                      <a:r>
                        <a:rPr lang="en-ZA" sz="1100" b="0" i="0" u="none" strike="noStrike" dirty="0">
                          <a:solidFill>
                            <a:schemeClr val="tx1"/>
                          </a:solidFill>
                          <a:effectLst/>
                          <a:latin typeface="Arial" panose="020B0604020202020204" pitchFamily="34" charset="0"/>
                          <a:cs typeface="Arial" panose="020B0604020202020204" pitchFamily="34" charset="0"/>
                        </a:rPr>
                        <a:t>Bill to be introduced to Cabinet for public comment in March</a:t>
                      </a:r>
                      <a:r>
                        <a:rPr lang="en-ZA" sz="1100" b="0" i="0" u="none" strike="noStrike" baseline="0" dirty="0">
                          <a:solidFill>
                            <a:schemeClr val="tx1"/>
                          </a:solidFill>
                          <a:effectLst/>
                          <a:latin typeface="Arial" panose="020B0604020202020204" pitchFamily="34" charset="0"/>
                          <a:cs typeface="Arial" panose="020B0604020202020204" pitchFamily="34" charset="0"/>
                        </a:rPr>
                        <a:t> 2023.</a:t>
                      </a:r>
                      <a:endParaRPr lang="en-ZA"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4"/>
                    </a:solidFill>
                  </a:tcPr>
                </a:tc>
                <a:extLst>
                  <a:ext uri="{0D108BD9-81ED-4DB2-BD59-A6C34878D82A}">
                    <a16:rowId xmlns:a16="http://schemas.microsoft.com/office/drawing/2014/main" val="10003"/>
                  </a:ext>
                </a:extLst>
              </a:tr>
              <a:tr h="1545146">
                <a:tc>
                  <a:txBody>
                    <a:bodyPr/>
                    <a:lstStyle/>
                    <a:p>
                      <a:pPr>
                        <a:lnSpc>
                          <a:spcPct val="107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Infrastructure Development Act Regulations Gazetted</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dirty="0">
                          <a:effectLst/>
                          <a:latin typeface="Arial" panose="020B0604020202020204" pitchFamily="34" charset="0"/>
                          <a:ea typeface="Times New Roman" panose="02020603050405020304" pitchFamily="18" charset="0"/>
                          <a:cs typeface="Arial" panose="020B0604020202020204" pitchFamily="34" charset="0"/>
                        </a:rPr>
                        <a:t>Infrastructure Development Act Regulations gazetted</a:t>
                      </a:r>
                    </a:p>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latin typeface="Arial" panose="020B0604020202020204" pitchFamily="34" charset="0"/>
                          <a:cs typeface="Arial" panose="020B0604020202020204" pitchFamily="34" charset="0"/>
                        </a:rPr>
                        <a:t>- IDA Regulations submitted for consideration at PICC                                                                                                              - Draft IDA Regulations gazetted 2</a:t>
                      </a:r>
                      <a:r>
                        <a:rPr lang="en-ZA" sz="1100" baseline="30000" dirty="0">
                          <a:latin typeface="Arial" panose="020B0604020202020204" pitchFamily="34" charset="0"/>
                          <a:cs typeface="Arial" panose="020B0604020202020204" pitchFamily="34" charset="0"/>
                        </a:rPr>
                        <a:t>nd</a:t>
                      </a:r>
                      <a:r>
                        <a:rPr lang="en-ZA" sz="1100" dirty="0">
                          <a:latin typeface="Arial" panose="020B0604020202020204" pitchFamily="34" charset="0"/>
                          <a:cs typeface="Arial" panose="020B0604020202020204" pitchFamily="34" charset="0"/>
                        </a:rPr>
                        <a:t> June 2022</a:t>
                      </a:r>
                    </a:p>
                  </a:txBody>
                  <a:tcPr marL="68580" marR="68580" marT="0" marB="0">
                    <a:solidFill>
                      <a:srgbClr val="00B050"/>
                    </a:solidFill>
                  </a:tcPr>
                </a:tc>
                <a:tc>
                  <a:txBody>
                    <a:bodyPr/>
                    <a:lstStyle/>
                    <a:p>
                      <a:pPr marL="171450" indent="-82550" algn="l" fontAlgn="t">
                        <a:buFont typeface="Arial" panose="020B0604020202020204" pitchFamily="34" charset="0"/>
                        <a:buChar char="•"/>
                      </a:pPr>
                      <a:r>
                        <a:rPr lang="en-ZA" sz="1100" b="0" i="0" u="none" strike="noStrike" dirty="0">
                          <a:solidFill>
                            <a:srgbClr val="000000"/>
                          </a:solidFill>
                          <a:effectLst/>
                          <a:latin typeface="Arial" panose="020B0604020202020204" pitchFamily="34" charset="0"/>
                          <a:cs typeface="Arial" panose="020B0604020202020204" pitchFamily="34" charset="0"/>
                        </a:rPr>
                        <a:t>Target was achieved in Q1</a:t>
                      </a:r>
                    </a:p>
                    <a:p>
                      <a:pPr marL="171450" indent="-82550" algn="l" fontAlgn="t">
                        <a:buFont typeface="Arial" panose="020B0604020202020204" pitchFamily="34" charset="0"/>
                        <a:buChar char="•"/>
                      </a:pPr>
                      <a:r>
                        <a:rPr lang="en-ZA" sz="1100" b="0" i="0" u="none" strike="noStrike" dirty="0">
                          <a:solidFill>
                            <a:srgbClr val="000000"/>
                          </a:solidFill>
                          <a:effectLst/>
                          <a:latin typeface="Arial" panose="020B0604020202020204" pitchFamily="34" charset="0"/>
                          <a:cs typeface="Arial" panose="020B0604020202020204" pitchFamily="34" charset="0"/>
                        </a:rPr>
                        <a:t>Gazetted Regulations were circulated to all national, provincial and local government stakeholders &amp; ISA for implementation</a:t>
                      </a:r>
                    </a:p>
                  </a:txBody>
                  <a:tcPr marL="0" marR="0" marT="0" marB="0" anchor="ctr">
                    <a:solidFill>
                      <a:srgbClr val="00B050"/>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Target Completed</a:t>
                      </a:r>
                    </a:p>
                  </a:txBody>
                  <a:tcPr marL="9525" marR="9525" marT="9525" marB="0" anchor="ctr">
                    <a:solidFill>
                      <a:srgbClr val="00B050"/>
                    </a:solidFill>
                  </a:tcPr>
                </a:tc>
                <a:tc>
                  <a:txBody>
                    <a:bodyPr/>
                    <a:lstStyle/>
                    <a:p>
                      <a:endParaRPr lang="en-ZA" sz="1100" dirty="0">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c>
                  <a:txBody>
                    <a:bodyPr/>
                    <a:lstStyle/>
                    <a:p>
                      <a:pPr marL="0" indent="92075" algn="l" fontAlgn="t"/>
                      <a:r>
                        <a:rPr lang="en-ZA" sz="11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solidFill>
                      <a:schemeClr val="accent1">
                        <a:lumMod val="20000"/>
                        <a:lumOff val="80000"/>
                      </a:schemeClr>
                    </a:solidFill>
                  </a:tcPr>
                </a:tc>
                <a:tc>
                  <a:txBody>
                    <a:bodyPr/>
                    <a:lstStyle/>
                    <a:p>
                      <a:pPr marL="0" indent="92075" algn="l" fontAlgn="t"/>
                      <a:r>
                        <a:rPr lang="en-ZA" sz="11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solidFill>
                      <a:schemeClr val="accent1">
                        <a:lumMod val="20000"/>
                        <a:lumOff val="80000"/>
                      </a:schemeClr>
                    </a:solidFill>
                  </a:tcPr>
                </a:tc>
                <a:extLst>
                  <a:ext uri="{0D108BD9-81ED-4DB2-BD59-A6C34878D82A}">
                    <a16:rowId xmlns:a16="http://schemas.microsoft.com/office/drawing/2014/main" val="10004"/>
                  </a:ext>
                </a:extLst>
              </a:tr>
              <a:tr h="20601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Infrastructure Development</a:t>
                      </a:r>
                      <a:r>
                        <a:rPr lang="en-US" sz="11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amendments submitted to Cabinet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Introduction of Infrastructure Development Amendment Bill to Parliament</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Calibri" panose="020F0502020204030204" pitchFamily="34" charset="0"/>
                          <a:cs typeface="Arial" panose="020B0604020202020204" pitchFamily="34" charset="0"/>
                        </a:rPr>
                        <a:t>Draft Infrastructure Development Amendment Bill developed  and the draft Business Case</a:t>
                      </a:r>
                      <a:endParaRPr lang="en-ZA" sz="1100" dirty="0">
                        <a:latin typeface="Arial" panose="020B0604020202020204" pitchFamily="34" charset="0"/>
                        <a:cs typeface="Arial" panose="020B0604020202020204" pitchFamily="34" charset="0"/>
                      </a:endParaRPr>
                    </a:p>
                  </a:txBody>
                  <a:tcPr marL="68580" marR="68580" marT="0" marB="0" anchor="ctr">
                    <a:solidFill>
                      <a:srgbClr val="00B050"/>
                    </a:solidFill>
                  </a:tcPr>
                </a:tc>
                <a:tc>
                  <a:txBody>
                    <a:bodyPr/>
                    <a:lstStyle/>
                    <a:p>
                      <a:pPr marL="88900" indent="0" algn="l" fontAlgn="t"/>
                      <a:r>
                        <a:rPr lang="en-ZA" sz="1100" b="0" i="0" u="none" strike="noStrike" dirty="0">
                          <a:solidFill>
                            <a:srgbClr val="000000"/>
                          </a:solidFill>
                          <a:effectLst/>
                          <a:latin typeface="Arial" panose="020B0604020202020204" pitchFamily="34" charset="0"/>
                          <a:cs typeface="Arial" panose="020B0604020202020204" pitchFamily="34" charset="0"/>
                        </a:rPr>
                        <a:t>Draft Infrastructure Development Amendment Bill &amp; Business Case  consulted with DPSA &amp; National Treasury</a:t>
                      </a:r>
                    </a:p>
                  </a:txBody>
                  <a:tcPr marL="0" marR="0" marT="0" marB="0" anchor="ctr">
                    <a:solidFill>
                      <a:srgbClr val="FFC000"/>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Stakeholder analysis and public consultations report development</a:t>
                      </a:r>
                    </a:p>
                  </a:txBody>
                  <a:tcPr marL="9525" marR="9525" marT="9525" marB="0" anchor="ctr">
                    <a:solidFill>
                      <a:srgbClr val="FFC000"/>
                    </a:solid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en-ZA" sz="1100" dirty="0">
                          <a:latin typeface="Arial" panose="020B0604020202020204" pitchFamily="34" charset="0"/>
                          <a:cs typeface="Arial" panose="020B0604020202020204" pitchFamily="34" charset="0"/>
                        </a:rPr>
                        <a:t>Internal stakeholders’ inputs received &amp; incorporated into the Bill &amp; Business Case, in terms of the 2018 guidelines, Public Service Act &amp; PFMA (Executive Authority, NT &amp; DPSA, etc). Public consultations are pre-emptive.</a:t>
                      </a:r>
                    </a:p>
                  </a:txBody>
                  <a:tcPr marL="0" marR="0" marT="0" marB="0" anchor="ctr">
                    <a:solidFill>
                      <a:srgbClr val="FFC000"/>
                    </a:solidFill>
                  </a:tcPr>
                </a:tc>
                <a:tc>
                  <a:txBody>
                    <a:bodyPr/>
                    <a:lstStyle/>
                    <a:p>
                      <a:pPr marL="88900" indent="0" algn="l" fontAlgn="t"/>
                      <a:r>
                        <a:rPr lang="en-ZA" sz="1100" b="0" i="0" u="none" strike="noStrike" dirty="0">
                          <a:solidFill>
                            <a:srgbClr val="000000"/>
                          </a:solidFill>
                          <a:effectLst/>
                          <a:latin typeface="Arial" panose="020B0604020202020204" pitchFamily="34" charset="0"/>
                          <a:cs typeface="Arial" panose="020B0604020202020204" pitchFamily="34" charset="0"/>
                        </a:rPr>
                        <a:t>Processes to establishment of ISA as a public entity and the gazetting of the draft Infrastructure Development Amendment Bill had to be aligned, as is prescribed. Bill to go for public consultation once MPSA &amp; MoF approve Business Case </a:t>
                      </a:r>
                    </a:p>
                  </a:txBody>
                  <a:tcPr marL="0" marR="0" marT="0" marB="0" anchor="ctr">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b="0" i="0" u="none" strike="noStrike" dirty="0">
                          <a:solidFill>
                            <a:schemeClr val="tx1"/>
                          </a:solidFill>
                          <a:effectLst/>
                          <a:latin typeface="Arial" panose="020B0604020202020204" pitchFamily="34" charset="0"/>
                          <a:cs typeface="Arial" panose="020B0604020202020204" pitchFamily="34" charset="0"/>
                        </a:rPr>
                        <a:t>Draft Business Case for the establishment of ISA as Entity and Infrastructure Development Bill will be submitted to the Minister of Public Service and Administration (MPSA) and Minister of Finance (MoF) for consideration &amp; approval by EA in Feb 2023</a:t>
                      </a:r>
                    </a:p>
                  </a:txBody>
                  <a:tcPr marL="0" marR="0" marT="0" marB="0">
                    <a:solidFill>
                      <a:schemeClr val="accent4"/>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7383F3B9-69D9-423D-8A04-C6634F52A627}" type="slidenum">
              <a:rPr lang="en-ZA" smtClean="0"/>
              <a:t>10</a:t>
            </a:fld>
            <a:endParaRPr lang="en-ZA"/>
          </a:p>
        </p:txBody>
      </p:sp>
    </p:spTree>
    <p:extLst>
      <p:ext uri="{BB962C8B-B14F-4D97-AF65-F5344CB8AC3E}">
        <p14:creationId xmlns:p14="http://schemas.microsoft.com/office/powerpoint/2010/main" val="131347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3777356"/>
              </p:ext>
            </p:extLst>
          </p:nvPr>
        </p:nvGraphicFramePr>
        <p:xfrm>
          <a:off x="-24680" y="0"/>
          <a:ext cx="12216680" cy="5669636"/>
        </p:xfrm>
        <a:graphic>
          <a:graphicData uri="http://schemas.openxmlformats.org/drawingml/2006/table">
            <a:tbl>
              <a:tblPr firstRow="1" firstCol="1" bandRow="1">
                <a:tableStyleId>{5C22544A-7EE6-4342-B048-85BDC9FD1C3A}</a:tableStyleId>
              </a:tblPr>
              <a:tblGrid>
                <a:gridCol w="2668728">
                  <a:extLst>
                    <a:ext uri="{9D8B030D-6E8A-4147-A177-3AD203B41FA5}">
                      <a16:colId xmlns:a16="http://schemas.microsoft.com/office/drawing/2014/main" val="20000"/>
                    </a:ext>
                  </a:extLst>
                </a:gridCol>
                <a:gridCol w="1101686">
                  <a:extLst>
                    <a:ext uri="{9D8B030D-6E8A-4147-A177-3AD203B41FA5}">
                      <a16:colId xmlns:a16="http://schemas.microsoft.com/office/drawing/2014/main" val="20001"/>
                    </a:ext>
                  </a:extLst>
                </a:gridCol>
                <a:gridCol w="1248578">
                  <a:extLst>
                    <a:ext uri="{9D8B030D-6E8A-4147-A177-3AD203B41FA5}">
                      <a16:colId xmlns:a16="http://schemas.microsoft.com/office/drawing/2014/main" val="20002"/>
                    </a:ext>
                  </a:extLst>
                </a:gridCol>
                <a:gridCol w="1468916">
                  <a:extLst>
                    <a:ext uri="{9D8B030D-6E8A-4147-A177-3AD203B41FA5}">
                      <a16:colId xmlns:a16="http://schemas.microsoft.com/office/drawing/2014/main" val="20003"/>
                    </a:ext>
                  </a:extLst>
                </a:gridCol>
                <a:gridCol w="1175132">
                  <a:extLst>
                    <a:ext uri="{9D8B030D-6E8A-4147-A177-3AD203B41FA5}">
                      <a16:colId xmlns:a16="http://schemas.microsoft.com/office/drawing/2014/main" val="20004"/>
                    </a:ext>
                  </a:extLst>
                </a:gridCol>
                <a:gridCol w="1468916">
                  <a:extLst>
                    <a:ext uri="{9D8B030D-6E8A-4147-A177-3AD203B41FA5}">
                      <a16:colId xmlns:a16="http://schemas.microsoft.com/office/drawing/2014/main" val="20005"/>
                    </a:ext>
                  </a:extLst>
                </a:gridCol>
                <a:gridCol w="1542362">
                  <a:extLst>
                    <a:ext uri="{9D8B030D-6E8A-4147-A177-3AD203B41FA5}">
                      <a16:colId xmlns:a16="http://schemas.microsoft.com/office/drawing/2014/main" val="20006"/>
                    </a:ext>
                  </a:extLst>
                </a:gridCol>
                <a:gridCol w="1542362">
                  <a:extLst>
                    <a:ext uri="{9D8B030D-6E8A-4147-A177-3AD203B41FA5}">
                      <a16:colId xmlns:a16="http://schemas.microsoft.com/office/drawing/2014/main" val="20007"/>
                    </a:ext>
                  </a:extLst>
                </a:gridCol>
              </a:tblGrid>
              <a:tr h="552897">
                <a:tc gridSpan="8">
                  <a:txBody>
                    <a:bodyPr/>
                    <a:lstStyle/>
                    <a:p>
                      <a:pPr algn="ctr">
                        <a:lnSpc>
                          <a:spcPct val="107000"/>
                        </a:lnSpc>
                        <a:spcAft>
                          <a:spcPts val="0"/>
                        </a:spcAft>
                      </a:pPr>
                      <a:r>
                        <a:rPr lang="en-ZA" sz="2400" dirty="0">
                          <a:solidFill>
                            <a:schemeClr val="tx1"/>
                          </a:solidFill>
                          <a:effectLst/>
                          <a:latin typeface="+mn-lt"/>
                          <a:cs typeface="Arial" panose="020B0604020202020204" pitchFamily="34" charset="0"/>
                        </a:rPr>
                        <a:t>Programme: Property and Construction Industry Policy and Research </a:t>
                      </a:r>
                      <a:endParaRPr lang="en-ZA"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79255">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980824">
                <a:tc>
                  <a:txBody>
                    <a:bodyPr/>
                    <a:lstStyle/>
                    <a:p>
                      <a:pPr marL="0" marR="0" lvl="0" indent="0" algn="l" defTabSz="914400" rtl="0" eaLnBrk="1" fontAlgn="auto" latinLnBrk="0" hangingPunct="1">
                        <a:lnSpc>
                          <a:spcPct val="110000"/>
                        </a:lnSpc>
                        <a:spcBef>
                          <a:spcPts val="25"/>
                        </a:spcBef>
                        <a:spcAft>
                          <a:spcPts val="0"/>
                        </a:spcAft>
                        <a:buClrTx/>
                        <a:buSzTx/>
                        <a:buFont typeface="+mj-lt"/>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integrated reports on the status of Strategic Integrated Projects (SIPs)</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88900" indent="0" algn="l" fontAlgn="t">
                        <a:tabLst>
                          <a:tab pos="88900" algn="l"/>
                        </a:tabLst>
                      </a:pPr>
                      <a:r>
                        <a:rPr lang="en-ZA" sz="12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solidFill>
                      <a:schemeClr val="accent1">
                        <a:lumMod val="20000"/>
                        <a:lumOff val="80000"/>
                      </a:schemeClr>
                    </a:solidFill>
                  </a:tcPr>
                </a:tc>
                <a:tc>
                  <a:txBody>
                    <a:bodyPr/>
                    <a:lstStyle/>
                    <a:p>
                      <a:pPr marL="0" marR="0" lvl="1" indent="0" algn="l" defTabSz="914400" rtl="0" eaLnBrk="1" fontAlgn="t"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1 Integrated Report on the status of Strategic Integrated Projects (SIPs) (</a:t>
                      </a:r>
                      <a:r>
                        <a:rPr lang="en-ZA" sz="1200" b="0" i="0" u="none" strike="noStrike" dirty="0">
                          <a:solidFill>
                            <a:srgbClr val="000000"/>
                          </a:solidFill>
                          <a:effectLst/>
                          <a:latin typeface="Arial" panose="020B0604020202020204" pitchFamily="34" charset="0"/>
                          <a:cs typeface="Arial" panose="020B0604020202020204" pitchFamily="34" charset="0"/>
                        </a:rPr>
                        <a:t>100% achievement)</a:t>
                      </a:r>
                    </a:p>
                    <a:p>
                      <a:pPr marL="0" marR="0" lvl="1" indent="0" algn="l" defTabSz="914400" rtl="0" eaLnBrk="1" fontAlgn="t" latinLnBrk="0" hangingPunct="1">
                        <a:lnSpc>
                          <a:spcPct val="100000"/>
                        </a:lnSpc>
                        <a:spcBef>
                          <a:spcPts val="0"/>
                        </a:spcBef>
                        <a:spcAft>
                          <a:spcPts val="0"/>
                        </a:spcAft>
                        <a:buClrTx/>
                        <a:buSzTx/>
                        <a:buFontTx/>
                        <a:buNone/>
                        <a:tabLst/>
                        <a:defRPr/>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fontAlgn="t"/>
                      <a:endParaRPr lang="en-US" sz="1200" b="0" i="0" u="none" strike="noStrike" dirty="0">
                        <a:solidFill>
                          <a:srgbClr val="1A1A1A"/>
                        </a:solidFill>
                        <a:effectLst/>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1 Integrated Report on the status of Strategic Integrated Projects (SIPs) has been developed and submitted</a:t>
                      </a:r>
                    </a:p>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(100% achievement)</a:t>
                      </a:r>
                    </a:p>
                  </a:txBody>
                  <a:tcPr marL="9525" marR="9525" marT="9525" marB="0">
                    <a:solidFill>
                      <a:srgbClr val="00B050"/>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  Integrated Report on the status of Strategic Integrated Projects (SIPs) submitted</a:t>
                      </a:r>
                    </a:p>
                  </a:txBody>
                  <a:tcPr marL="9525" marR="9525" marT="9525"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1 Integrated Report on the status of Strategic Integrated Projects (SIPs) has been submitted</a:t>
                      </a:r>
                    </a:p>
                  </a:txBody>
                  <a:tcPr marL="9525" marR="9525" marT="9525"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Target Achieved </a:t>
                      </a:r>
                    </a:p>
                  </a:txBody>
                  <a:tcPr marL="68580" marR="68580" marT="0" marB="0">
                    <a:solidFill>
                      <a:schemeClr val="accent1">
                        <a:lumMod val="20000"/>
                        <a:lumOff val="80000"/>
                      </a:schemeClr>
                    </a:solidFill>
                  </a:tcPr>
                </a:tc>
                <a:tc>
                  <a:txBody>
                    <a:bodyPr/>
                    <a:lstStyle/>
                    <a:p>
                      <a:pPr>
                        <a:lnSpc>
                          <a:spcPct val="107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2456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NIP 2050 Phase 2: Social and Distributed Infrastructure submitted to Cabinet</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indent="88900" algn="l" fontAlgn="t"/>
                      <a:r>
                        <a:rPr lang="en-ZA" sz="12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1A1A1A"/>
                          </a:solidFill>
                          <a:effectLst/>
                          <a:latin typeface="Arial" panose="020B0604020202020204" pitchFamily="34" charset="0"/>
                          <a:cs typeface="Arial" panose="020B0604020202020204" pitchFamily="34" charset="0"/>
                        </a:rPr>
                        <a:t>Draft </a:t>
                      </a:r>
                      <a:r>
                        <a:rPr lang="en-US" sz="1200" dirty="0">
                          <a:effectLst/>
                          <a:latin typeface="Arial" panose="020B0604020202020204" pitchFamily="34" charset="0"/>
                          <a:ea typeface="Times New Roman" panose="02020603050405020304" pitchFamily="18" charset="0"/>
                          <a:cs typeface="Arial" panose="020B0604020202020204" pitchFamily="34" charset="0"/>
                        </a:rPr>
                        <a:t>NIP 2050 Phase 2: Social and Distributed Infrastructure developed </a:t>
                      </a:r>
                      <a:endParaRPr lang="en-US" sz="1200" b="0" i="0" u="none" strike="noStrike" dirty="0">
                        <a:solidFill>
                          <a:srgbClr val="1A1A1A"/>
                        </a:solidFill>
                        <a:effectLst/>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1A1A1A"/>
                          </a:solidFill>
                          <a:effectLst/>
                          <a:latin typeface="Arial" panose="020B0604020202020204" pitchFamily="34" charset="0"/>
                          <a:cs typeface="Arial" panose="020B0604020202020204" pitchFamily="34" charset="0"/>
                        </a:rPr>
                        <a:t>Draft </a:t>
                      </a:r>
                      <a:r>
                        <a:rPr lang="en-US" sz="1200" dirty="0">
                          <a:effectLst/>
                          <a:latin typeface="Arial" panose="020B0604020202020204" pitchFamily="34" charset="0"/>
                          <a:ea typeface="Times New Roman" panose="02020603050405020304" pitchFamily="18" charset="0"/>
                          <a:cs typeface="Arial" panose="020B0604020202020204" pitchFamily="34" charset="0"/>
                        </a:rPr>
                        <a:t>NIP 2050 Phase 2: Social and Distributed Infrastructure gazetted for public consultation</a:t>
                      </a:r>
                      <a:endParaRPr lang="en-US" sz="1200" b="0" i="0" u="none" strike="noStrike" dirty="0">
                        <a:solidFill>
                          <a:srgbClr val="1A1A1A"/>
                        </a:solidFill>
                        <a:effectLst/>
                        <a:latin typeface="Arial" panose="020B0604020202020204" pitchFamily="34" charset="0"/>
                        <a:cs typeface="Arial" panose="020B0604020202020204" pitchFamily="34" charset="0"/>
                      </a:endParaRPr>
                    </a:p>
                  </a:txBody>
                  <a:tcPr marL="9525" marR="9525" marT="9525" marB="0">
                    <a:solidFill>
                      <a:schemeClr val="bg2">
                        <a:lumMod val="90000"/>
                      </a:schemeClr>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NQT</a:t>
                      </a:r>
                    </a:p>
                  </a:txBody>
                  <a:tcPr marL="9525" marR="9525" marT="9525" marB="0">
                    <a:solidFill>
                      <a:schemeClr val="bg2">
                        <a:lumMod val="75000"/>
                      </a:schemeClr>
                    </a:solidFill>
                  </a:tcPr>
                </a:tc>
                <a:tc>
                  <a:txBody>
                    <a:bodyPr/>
                    <a:lstStyle/>
                    <a:p>
                      <a:r>
                        <a:rPr lang="en-ZA" sz="1200" dirty="0">
                          <a:latin typeface="Arial" panose="020B0604020202020204" pitchFamily="34" charset="0"/>
                          <a:cs typeface="Arial" panose="020B0604020202020204" pitchFamily="34" charset="0"/>
                        </a:rPr>
                        <a:t>Stakeholder analysis and public consultation report developed.</a:t>
                      </a:r>
                    </a:p>
                  </a:txBody>
                  <a:tcPr marL="9525" marR="9525" marT="9525" marB="0">
                    <a:solidFill>
                      <a:schemeClr val="bg2">
                        <a:lumMod val="90000"/>
                      </a:schemeClr>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On Target</a:t>
                      </a:r>
                    </a:p>
                  </a:txBody>
                  <a:tcPr marL="0" marR="0" marT="0" marB="0">
                    <a:solidFill>
                      <a:schemeClr val="accent1">
                        <a:lumMod val="20000"/>
                        <a:lumOff val="80000"/>
                      </a:schemeClr>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0" marR="0"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11</a:t>
            </a:fld>
            <a:endParaRPr lang="en-ZA"/>
          </a:p>
        </p:txBody>
      </p:sp>
    </p:spTree>
    <p:extLst>
      <p:ext uri="{BB962C8B-B14F-4D97-AF65-F5344CB8AC3E}">
        <p14:creationId xmlns:p14="http://schemas.microsoft.com/office/powerpoint/2010/main" val="251586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5286897"/>
              </p:ext>
            </p:extLst>
          </p:nvPr>
        </p:nvGraphicFramePr>
        <p:xfrm>
          <a:off x="119336" y="-1"/>
          <a:ext cx="11881320" cy="5819669"/>
        </p:xfrm>
        <a:graphic>
          <a:graphicData uri="http://schemas.openxmlformats.org/drawingml/2006/table">
            <a:tbl>
              <a:tblPr firstRow="1" firstCol="1" bandRow="1">
                <a:tableStyleId>{5C22544A-7EE6-4342-B048-85BDC9FD1C3A}</a:tableStyleId>
              </a:tblPr>
              <a:tblGrid>
                <a:gridCol w="2592288">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728192">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1440160">
                  <a:extLst>
                    <a:ext uri="{9D8B030D-6E8A-4147-A177-3AD203B41FA5}">
                      <a16:colId xmlns:a16="http://schemas.microsoft.com/office/drawing/2014/main" val="20007"/>
                    </a:ext>
                  </a:extLst>
                </a:gridCol>
              </a:tblGrid>
              <a:tr h="620857">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Prestige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863928">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113293">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Number of </a:t>
                      </a:r>
                      <a:r>
                        <a:rPr lang="en-US" sz="1200" b="1" i="0" u="none" strike="noStrike" dirty="0">
                          <a:solidFill>
                            <a:schemeClr val="tx1"/>
                          </a:solidFill>
                          <a:effectLst/>
                          <a:latin typeface="Arial" panose="020B0604020202020204" pitchFamily="34" charset="0"/>
                          <a:cs typeface="Arial" panose="020B0604020202020204" pitchFamily="34" charset="0"/>
                        </a:rPr>
                        <a:t>planned</a:t>
                      </a:r>
                      <a:r>
                        <a:rPr lang="en-US" sz="1200" b="1" i="0" u="none" strike="noStrike" dirty="0">
                          <a:solidFill>
                            <a:srgbClr val="FF0000"/>
                          </a:solidFill>
                          <a:effectLst/>
                          <a:latin typeface="Arial" panose="020B0604020202020204" pitchFamily="34" charset="0"/>
                          <a:cs typeface="Arial" panose="020B0604020202020204" pitchFamily="34" charset="0"/>
                        </a:rPr>
                        <a:t> </a:t>
                      </a:r>
                      <a:r>
                        <a:rPr lang="en-US" sz="1200" b="1" i="0" u="none" strike="noStrike" dirty="0">
                          <a:solidFill>
                            <a:srgbClr val="000000"/>
                          </a:solidFill>
                          <a:effectLst/>
                          <a:latin typeface="Arial" panose="020B0604020202020204" pitchFamily="34" charset="0"/>
                          <a:cs typeface="Arial" panose="020B0604020202020204" pitchFamily="34" charset="0"/>
                        </a:rPr>
                        <a:t>state event supported with movable structures </a:t>
                      </a:r>
                    </a:p>
                  </a:txBody>
                  <a:tcPr marL="68580" marR="68580" marT="0" marB="0">
                    <a:solidFill>
                      <a:schemeClr val="bg2">
                        <a:lumMod val="75000"/>
                      </a:schemeClr>
                    </a:solidFill>
                  </a:tcPr>
                </a:tc>
                <a:tc>
                  <a:txBody>
                    <a:bodyPr/>
                    <a:lstStyle/>
                    <a:p>
                      <a:pPr>
                        <a:lnSpc>
                          <a:spcPct val="107000"/>
                        </a:lnSpc>
                        <a:spcAft>
                          <a:spcPts val="0"/>
                        </a:spcAft>
                      </a:pPr>
                      <a:r>
                        <a:rPr lang="en-US" sz="12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endParaRPr lang="en-ZA" sz="12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88900" indent="0" algn="l" fontAlgn="t"/>
                      <a:r>
                        <a:rPr lang="en-ZA" sz="1200" b="0" i="0" u="none" strike="noStrike" dirty="0">
                          <a:solidFill>
                            <a:schemeClr val="tx1"/>
                          </a:solidFill>
                          <a:effectLst/>
                          <a:latin typeface="Arial" panose="020B0604020202020204" pitchFamily="34" charset="0"/>
                          <a:cs typeface="Arial" panose="020B0604020202020204" pitchFamily="34" charset="0"/>
                        </a:rPr>
                        <a:t>1 Event supported with movable structures</a:t>
                      </a:r>
                    </a:p>
                  </a:txBody>
                  <a:tcPr marL="7620" marR="7620" marT="7620" marB="0">
                    <a:solidFill>
                      <a:schemeClr val="bg2">
                        <a:lumMod val="90000"/>
                      </a:schemeClr>
                    </a:solidFill>
                  </a:tcPr>
                </a:tc>
                <a:tc>
                  <a:txBody>
                    <a:bodyPr/>
                    <a:lstStyle/>
                    <a:p>
                      <a:pPr marL="88900" indent="0" algn="l" fontAlgn="b"/>
                      <a:r>
                        <a:rPr lang="en-ZA" sz="1200" b="0" i="0" u="none" strike="noStrike" kern="1200" dirty="0">
                          <a:solidFill>
                            <a:schemeClr val="tx1"/>
                          </a:solidFill>
                          <a:effectLst/>
                          <a:latin typeface="Arial" panose="020B0604020202020204" pitchFamily="34" charset="0"/>
                          <a:ea typeface="+mn-ea"/>
                          <a:cs typeface="Arial" panose="020B0604020202020204" pitchFamily="34" charset="0"/>
                        </a:rPr>
                        <a:t>2 Events</a:t>
                      </a:r>
                      <a:r>
                        <a:rPr lang="en-ZA" sz="1200" b="0" i="0" u="none" strike="noStrike" kern="1200" baseline="0" dirty="0">
                          <a:solidFill>
                            <a:schemeClr val="tx1"/>
                          </a:solidFill>
                          <a:effectLst/>
                          <a:latin typeface="Arial" panose="020B0604020202020204" pitchFamily="34" charset="0"/>
                          <a:ea typeface="+mn-ea"/>
                          <a:cs typeface="Arial" panose="020B0604020202020204" pitchFamily="34" charset="0"/>
                        </a:rPr>
                        <a:t> supported with movable structures</a:t>
                      </a:r>
                    </a:p>
                    <a:p>
                      <a:pPr algn="l" fontAlgn="b"/>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algn="l" fontAlgn="b"/>
                      <a:endParaRPr lang="en-ZA"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b"/>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b"/>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b"/>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b"/>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b"/>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solidFill>
                      <a:schemeClr val="bg2">
                        <a:lumMod val="90000"/>
                      </a:schemeClr>
                    </a:solidFill>
                  </a:tcPr>
                </a:tc>
                <a:tc>
                  <a:txBody>
                    <a:bodyPr/>
                    <a:lstStyle/>
                    <a:p>
                      <a:pPr>
                        <a:lnSpc>
                          <a:spcPct val="107000"/>
                        </a:lnSpc>
                        <a:spcAft>
                          <a:spcPts val="0"/>
                        </a:spcAft>
                      </a:pPr>
                      <a:r>
                        <a:rPr lang="en-ZA" sz="1200" b="0" i="0" u="none" strike="noStrike" kern="1200" dirty="0">
                          <a:solidFill>
                            <a:schemeClr val="tx1"/>
                          </a:solidFill>
                          <a:effectLst/>
                          <a:latin typeface="Arial" panose="020B0604020202020204" pitchFamily="34" charset="0"/>
                          <a:ea typeface="+mn-ea"/>
                          <a:cs typeface="Arial" panose="020B0604020202020204" pitchFamily="34" charset="0"/>
                        </a:rPr>
                        <a:t>NQT</a:t>
                      </a:r>
                    </a:p>
                  </a:txBody>
                  <a:tcPr marL="68580" marR="68580" marT="0" marB="0">
                    <a:solidFill>
                      <a:schemeClr val="bg2">
                        <a:lumMod val="75000"/>
                      </a:schemeClr>
                    </a:solidFill>
                  </a:tcPr>
                </a:tc>
                <a:tc>
                  <a:txBody>
                    <a:bodyPr/>
                    <a:lstStyle/>
                    <a:p>
                      <a:pPr marL="88900" indent="0"/>
                      <a:r>
                        <a:rPr lang="en-ZA" sz="1200" dirty="0">
                          <a:solidFill>
                            <a:schemeClr val="tx1"/>
                          </a:solidFill>
                          <a:latin typeface="Arial" panose="020B0604020202020204" pitchFamily="34" charset="0"/>
                          <a:cs typeface="Arial" panose="020B0604020202020204" pitchFamily="34" charset="0"/>
                        </a:rPr>
                        <a:t>2 Events supported with movable structures</a:t>
                      </a:r>
                    </a:p>
                    <a:p>
                      <a:pPr marL="88900" indent="0"/>
                      <a:r>
                        <a:rPr lang="en-ZA" sz="1200" dirty="0">
                          <a:solidFill>
                            <a:schemeClr val="tx1"/>
                          </a:solidFill>
                          <a:latin typeface="Arial" panose="020B0604020202020204" pitchFamily="34" charset="0"/>
                          <a:cs typeface="Arial" panose="020B0604020202020204" pitchFamily="34" charset="0"/>
                        </a:rPr>
                        <a:t>(Spanish Visit,</a:t>
                      </a:r>
                      <a:r>
                        <a:rPr lang="en-ZA" sz="1200" baseline="0" dirty="0">
                          <a:solidFill>
                            <a:schemeClr val="tx1"/>
                          </a:solidFill>
                          <a:latin typeface="Arial" panose="020B0604020202020204" pitchFamily="34" charset="0"/>
                          <a:cs typeface="Arial" panose="020B0604020202020204" pitchFamily="34" charset="0"/>
                        </a:rPr>
                        <a:t> Special Cabinet Lekgotla)</a:t>
                      </a:r>
                      <a:endParaRPr lang="en-ZA" sz="1200" dirty="0">
                        <a:solidFill>
                          <a:schemeClr val="tx1"/>
                        </a:solidFill>
                        <a:latin typeface="Arial" panose="020B0604020202020204" pitchFamily="34" charset="0"/>
                        <a:cs typeface="Arial" panose="020B0604020202020204" pitchFamily="34" charset="0"/>
                      </a:endParaRPr>
                    </a:p>
                    <a:p>
                      <a:pPr marL="88900" indent="0"/>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endParaRPr lang="en-ZA" sz="1200" dirty="0">
                        <a:solidFill>
                          <a:schemeClr val="tx1"/>
                        </a:solidFill>
                        <a:latin typeface="Arial" panose="020B0604020202020204" pitchFamily="34" charset="0"/>
                        <a:cs typeface="Arial" panose="020B0604020202020204" pitchFamily="34" charset="0"/>
                      </a:endParaRPr>
                    </a:p>
                  </a:txBody>
                  <a:tcPr marL="0" marR="0" marT="0" marB="0" anchor="b">
                    <a:solidFill>
                      <a:schemeClr val="bg2">
                        <a:lumMod val="90000"/>
                      </a:schemeClr>
                    </a:solidFill>
                  </a:tcPr>
                </a:tc>
                <a:tc>
                  <a:txBody>
                    <a:bodyPr/>
                    <a:lstStyle/>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extLst>
                  <a:ext uri="{0D108BD9-81ED-4DB2-BD59-A6C34878D82A}">
                    <a16:rowId xmlns:a16="http://schemas.microsoft.com/office/drawing/2014/main" val="10002"/>
                  </a:ext>
                </a:extLst>
              </a:tr>
              <a:tr h="1250002">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Percentage of movable assets provided within 60</a:t>
                      </a:r>
                      <a:r>
                        <a:rPr lang="en-US" sz="1200" b="1" i="0" u="none" strike="noStrike" dirty="0">
                          <a:solidFill>
                            <a:srgbClr val="FF0000"/>
                          </a:solidFill>
                          <a:effectLst/>
                          <a:latin typeface="Arial" panose="020B0604020202020204" pitchFamily="34" charset="0"/>
                          <a:cs typeface="Arial" panose="020B0604020202020204" pitchFamily="34" charset="0"/>
                        </a:rPr>
                        <a:t> </a:t>
                      </a:r>
                      <a:r>
                        <a:rPr lang="en-US" sz="1200" b="1" i="0" u="none" strike="noStrike" dirty="0">
                          <a:solidFill>
                            <a:srgbClr val="000000"/>
                          </a:solidFill>
                          <a:effectLst/>
                          <a:latin typeface="Arial" panose="020B0604020202020204" pitchFamily="34" charset="0"/>
                          <a:cs typeface="Arial" panose="020B0604020202020204" pitchFamily="34" charset="0"/>
                        </a:rPr>
                        <a:t>working days</a:t>
                      </a: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a:solidFill>
                            <a:schemeClr val="tx1"/>
                          </a:solidFill>
                          <a:effectLst/>
                          <a:latin typeface="Arial" panose="020B0604020202020204" pitchFamily="34" charset="0"/>
                          <a:cs typeface="Arial" panose="020B0604020202020204" pitchFamily="34" charset="0"/>
                        </a:rPr>
                        <a:t>100% (2 of 2)</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solidFill>
                      <a:schemeClr val="accent1">
                        <a:lumMod val="20000"/>
                        <a:lumOff val="80000"/>
                      </a:schemeClr>
                    </a:solidFill>
                  </a:tcPr>
                </a:tc>
                <a:tc>
                  <a:txBody>
                    <a:bodyPr/>
                    <a:lstStyle/>
                    <a:p>
                      <a:r>
                        <a:rPr lang="en-US" sz="1200" dirty="0">
                          <a:solidFill>
                            <a:schemeClr val="tx1"/>
                          </a:solidFill>
                          <a:latin typeface="Arial" panose="020B0604020202020204" pitchFamily="34" charset="0"/>
                          <a:cs typeface="Arial" panose="020B0604020202020204" pitchFamily="34" charset="0"/>
                        </a:rPr>
                        <a:t>100%</a:t>
                      </a:r>
                      <a:endParaRPr lang="en-ZA" sz="1200" dirty="0">
                        <a:solidFill>
                          <a:schemeClr val="tx1"/>
                        </a:solidFill>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Target Achieved </a:t>
                      </a: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1256082">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Percentage  of provision of moveable assets from a condition assessment register of moveable assets </a:t>
                      </a:r>
                      <a:endParaRPr lang="en-US" sz="1200" b="1" i="0" u="none" strike="noStrike" dirty="0">
                        <a:solidFill>
                          <a:srgbClr val="000000"/>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 80%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 20%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 20%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tc>
                <a:tc>
                  <a:txBody>
                    <a:bodyPr/>
                    <a:lstStyle/>
                    <a:p>
                      <a:r>
                        <a:rPr lang="en-US" sz="1200" dirty="0">
                          <a:solidFill>
                            <a:schemeClr val="tx1"/>
                          </a:solidFill>
                          <a:latin typeface="Arial" panose="020B0604020202020204" pitchFamily="34" charset="0"/>
                          <a:cs typeface="Arial" panose="020B0604020202020204" pitchFamily="34" charset="0"/>
                        </a:rPr>
                        <a:t>20%</a:t>
                      </a:r>
                      <a:endParaRPr lang="en-ZA" sz="1200" dirty="0">
                        <a:solidFill>
                          <a:schemeClr val="tx1"/>
                        </a:solidFill>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Target Achieved </a:t>
                      </a: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12</a:t>
            </a:fld>
            <a:endParaRPr lang="en-ZA"/>
          </a:p>
        </p:txBody>
      </p:sp>
    </p:spTree>
    <p:extLst>
      <p:ext uri="{BB962C8B-B14F-4D97-AF65-F5344CB8AC3E}">
        <p14:creationId xmlns:p14="http://schemas.microsoft.com/office/powerpoint/2010/main" val="396425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93749"/>
              </p:ext>
            </p:extLst>
          </p:nvPr>
        </p:nvGraphicFramePr>
        <p:xfrm>
          <a:off x="0" y="0"/>
          <a:ext cx="12192000" cy="4616096"/>
        </p:xfrm>
        <a:graphic>
          <a:graphicData uri="http://schemas.openxmlformats.org/drawingml/2006/table">
            <a:tbl>
              <a:tblPr firstRow="1" firstCol="1" bandRow="1">
                <a:tableStyleId>{5C22544A-7EE6-4342-B048-85BDC9FD1C3A}</a:tableStyleId>
              </a:tblPr>
              <a:tblGrid>
                <a:gridCol w="206355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2075892">
                  <a:extLst>
                    <a:ext uri="{9D8B030D-6E8A-4147-A177-3AD203B41FA5}">
                      <a16:colId xmlns:a16="http://schemas.microsoft.com/office/drawing/2014/main" val="20006"/>
                    </a:ext>
                  </a:extLst>
                </a:gridCol>
                <a:gridCol w="1715852">
                  <a:extLst>
                    <a:ext uri="{9D8B030D-6E8A-4147-A177-3AD203B41FA5}">
                      <a16:colId xmlns:a16="http://schemas.microsoft.com/office/drawing/2014/main" val="20007"/>
                    </a:ext>
                  </a:extLst>
                </a:gridCol>
              </a:tblGrid>
              <a:tr h="805805">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PMTE Finance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78979">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9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62197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Percentage Finance Performance Level </a:t>
                      </a:r>
                    </a:p>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algn="l" fontAlgn="t"/>
                      <a:r>
                        <a:rPr lang="en-ZA" sz="1200" b="0" i="0" u="none" strike="noStrike" dirty="0">
                          <a:solidFill>
                            <a:schemeClr val="tx1"/>
                          </a:solidFill>
                          <a:effectLst/>
                          <a:latin typeface="Arial" panose="020B0604020202020204" pitchFamily="34" charset="0"/>
                          <a:cs typeface="Arial" panose="020B0604020202020204" pitchFamily="34" charset="0"/>
                        </a:rPr>
                        <a:t>100%</a:t>
                      </a:r>
                    </a:p>
                  </a:txBody>
                  <a:tcPr marL="9525" marR="9525" marT="9525"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21% (78% achievement)</a:t>
                      </a:r>
                    </a:p>
                  </a:txBody>
                  <a:tcPr marL="68580" marR="68580" marT="0" marB="0">
                    <a:solidFill>
                      <a:srgbClr val="FFFF0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42% (79% achievement)</a:t>
                      </a:r>
                    </a:p>
                  </a:txBody>
                  <a:tcPr marL="68580" marR="68580" marT="0" marB="0">
                    <a:solidFill>
                      <a:srgbClr val="FFFF0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87%</a:t>
                      </a:r>
                    </a:p>
                  </a:txBody>
                  <a:tcPr marL="68580" marR="68580" marT="0" marB="0">
                    <a:solidFill>
                      <a:schemeClr val="accent1">
                        <a:lumMod val="20000"/>
                        <a:lumOff val="80000"/>
                      </a:schemeClr>
                    </a:solidFill>
                  </a:tcPr>
                </a:tc>
                <a:tc>
                  <a:txBody>
                    <a:bodyPr/>
                    <a:lstStyle/>
                    <a:p>
                      <a:r>
                        <a:rPr lang="en-ZA" sz="1200" dirty="0">
                          <a:solidFill>
                            <a:schemeClr val="tx1"/>
                          </a:solidFill>
                          <a:latin typeface="Arial" panose="020B0604020202020204" pitchFamily="34" charset="0"/>
                          <a:cs typeface="Arial" panose="020B0604020202020204" pitchFamily="34" charset="0"/>
                        </a:rPr>
                        <a:t>68%</a:t>
                      </a:r>
                    </a:p>
                  </a:txBody>
                  <a:tcPr marL="68580" marR="68580" marT="0" marB="0">
                    <a:solidFill>
                      <a:srgbClr val="FFFF00"/>
                    </a:solidFill>
                  </a:tcPr>
                </a:tc>
                <a:tc>
                  <a:txBody>
                    <a:bodyPr/>
                    <a:lstStyle/>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70% of the R2.1 billion budget was spent. 499 vacancies in PMTE causing under expenditure..</a:t>
                      </a:r>
                    </a:p>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 straight line projection indicates a possible underspending of R 157m</a:t>
                      </a:r>
                    </a:p>
                    <a:p>
                      <a:pPr>
                        <a:lnSpc>
                          <a:spcPct val="107000"/>
                        </a:lnSpc>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 amount of R 152m was transferred to IDT and ISA through National Treasury due to reprioritization. It is projected that an amount of R 129 million will be underspent.</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Filling of vacant positions has been prioritised </a:t>
                      </a:r>
                    </a:p>
                    <a:p>
                      <a:pPr>
                        <a:lnSpc>
                          <a:spcPct val="107000"/>
                        </a:lnSpc>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Procurement process enhanced so that the committed budget is spent by end of the financial year.</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13</a:t>
            </a:fld>
            <a:endParaRPr lang="en-ZA"/>
          </a:p>
        </p:txBody>
      </p:sp>
    </p:spTree>
    <p:extLst>
      <p:ext uri="{BB962C8B-B14F-4D97-AF65-F5344CB8AC3E}">
        <p14:creationId xmlns:p14="http://schemas.microsoft.com/office/powerpoint/2010/main" val="1156588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9539282"/>
              </p:ext>
            </p:extLst>
          </p:nvPr>
        </p:nvGraphicFramePr>
        <p:xfrm>
          <a:off x="119336" y="188640"/>
          <a:ext cx="11784631" cy="5805263"/>
        </p:xfrm>
        <a:graphic>
          <a:graphicData uri="http://schemas.openxmlformats.org/drawingml/2006/table">
            <a:tbl>
              <a:tblPr firstRow="1" firstCol="1" bandRow="1">
                <a:tableStyleId>{5C22544A-7EE6-4342-B048-85BDC9FD1C3A}</a:tableStyleId>
              </a:tblPr>
              <a:tblGrid>
                <a:gridCol w="2881890">
                  <a:extLst>
                    <a:ext uri="{9D8B030D-6E8A-4147-A177-3AD203B41FA5}">
                      <a16:colId xmlns:a16="http://schemas.microsoft.com/office/drawing/2014/main" val="20000"/>
                    </a:ext>
                  </a:extLst>
                </a:gridCol>
                <a:gridCol w="1194930">
                  <a:extLst>
                    <a:ext uri="{9D8B030D-6E8A-4147-A177-3AD203B41FA5}">
                      <a16:colId xmlns:a16="http://schemas.microsoft.com/office/drawing/2014/main" val="20001"/>
                    </a:ext>
                  </a:extLst>
                </a:gridCol>
                <a:gridCol w="1258679">
                  <a:extLst>
                    <a:ext uri="{9D8B030D-6E8A-4147-A177-3AD203B41FA5}">
                      <a16:colId xmlns:a16="http://schemas.microsoft.com/office/drawing/2014/main" val="20002"/>
                    </a:ext>
                  </a:extLst>
                </a:gridCol>
                <a:gridCol w="1433253">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440160">
                  <a:extLst>
                    <a:ext uri="{9D8B030D-6E8A-4147-A177-3AD203B41FA5}">
                      <a16:colId xmlns:a16="http://schemas.microsoft.com/office/drawing/2014/main" val="20005"/>
                    </a:ext>
                  </a:extLst>
                </a:gridCol>
                <a:gridCol w="1173852">
                  <a:extLst>
                    <a:ext uri="{9D8B030D-6E8A-4147-A177-3AD203B41FA5}">
                      <a16:colId xmlns:a16="http://schemas.microsoft.com/office/drawing/2014/main" val="20006"/>
                    </a:ext>
                  </a:extLst>
                </a:gridCol>
                <a:gridCol w="1393755">
                  <a:extLst>
                    <a:ext uri="{9D8B030D-6E8A-4147-A177-3AD203B41FA5}">
                      <a16:colId xmlns:a16="http://schemas.microsoft.com/office/drawing/2014/main" val="20007"/>
                    </a:ext>
                  </a:extLst>
                </a:gridCol>
              </a:tblGrid>
              <a:tr h="771245">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Real Estate Investment Services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40065">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2441070">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Number of Government Precinct Development Plans aligned to NSDF, IUDF and Smart City principles </a:t>
                      </a: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1 Government Precinct Development Plans aligned to NSDF, IUDF and Smart City principles</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a:solidFill>
                            <a:schemeClr val="tx1"/>
                          </a:solidFill>
                          <a:effectLst/>
                          <a:latin typeface="Arial" panose="020B0604020202020204" pitchFamily="34" charset="0"/>
                          <a:cs typeface="Arial" panose="020B0604020202020204" pitchFamily="34" charset="0"/>
                        </a:rPr>
                        <a:t>Integrated government precinct proposal revised supporting Smart City Principles for Polokwane Government Precinct Draft</a:t>
                      </a:r>
                    </a:p>
                  </a:txBody>
                  <a:tcPr marL="68580" marR="68580" marT="0" marB="0">
                    <a:solidFill>
                      <a:schemeClr val="bg2">
                        <a:lumMod val="90000"/>
                      </a:schemeClr>
                    </a:solidFill>
                  </a:tcPr>
                </a:tc>
                <a:tc>
                  <a:txBody>
                    <a:bodyPr/>
                    <a:lstStyle/>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Integrated government precinct proposal revised supporting Smart City Principles for Polokwane Government Precinct Draft</a:t>
                      </a: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NQT – </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US" sz="1200" dirty="0">
                          <a:solidFill>
                            <a:schemeClr val="tx1"/>
                          </a:solidFill>
                          <a:latin typeface="Arial" panose="020B0604020202020204" pitchFamily="34" charset="0"/>
                          <a:cs typeface="Arial" panose="020B0604020202020204" pitchFamily="34" charset="0"/>
                        </a:rPr>
                        <a:t>2 costed concept designs for government precincts </a:t>
                      </a:r>
                      <a:endParaRPr lang="en-ZA" sz="1200" dirty="0">
                        <a:solidFill>
                          <a:schemeClr val="tx1"/>
                        </a:solidFill>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bg2">
                        <a:lumMod val="90000"/>
                      </a:schemeClr>
                    </a:solidFill>
                  </a:tcPr>
                </a:tc>
                <a:extLst>
                  <a:ext uri="{0D108BD9-81ED-4DB2-BD59-A6C34878D82A}">
                    <a16:rowId xmlns:a16="http://schemas.microsoft.com/office/drawing/2014/main" val="10002"/>
                  </a:ext>
                </a:extLst>
              </a:tr>
              <a:tr h="1952883">
                <a:tc>
                  <a:txBody>
                    <a:bodyPr/>
                    <a:lstStyle/>
                    <a:p>
                      <a:pPr algn="l" fontAlgn="t"/>
                      <a:r>
                        <a:rPr lang="en-US" sz="1200" b="1" i="0" u="none" strike="noStrike" dirty="0">
                          <a:solidFill>
                            <a:srgbClr val="1A1A1A"/>
                          </a:solidFill>
                          <a:effectLst/>
                          <a:latin typeface="Arial" panose="020B0604020202020204" pitchFamily="34" charset="0"/>
                          <a:cs typeface="Arial" panose="020B0604020202020204" pitchFamily="34" charset="0"/>
                        </a:rPr>
                        <a:t>Number of approved C-AMP submitted to the National Treasury </a:t>
                      </a: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1 C-AMP submitted to the National Treasury</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The 2024/25 C-AMP Chapters of six (6) Small User Departments were completed by 30 June 2022</a:t>
                      </a:r>
                      <a:r>
                        <a:rPr lang="en-US" sz="120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C-AMP submitted to the National Treasury (100% achievement)</a:t>
                      </a: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NQT</a:t>
                      </a:r>
                    </a:p>
                  </a:txBody>
                  <a:tcPr marL="68580" marR="68580" marT="0" marB="0">
                    <a:solidFill>
                      <a:schemeClr val="bg2">
                        <a:lumMod val="75000"/>
                      </a:schemeClr>
                    </a:solidFill>
                  </a:tcPr>
                </a:tc>
                <a:tc>
                  <a:txBody>
                    <a:bodyPr/>
                    <a:lstStyle/>
                    <a:p>
                      <a:r>
                        <a:rPr lang="en-ZA" sz="1200" dirty="0">
                          <a:latin typeface="Arial" panose="020B0604020202020204" pitchFamily="34" charset="0"/>
                          <a:cs typeface="Arial" panose="020B0604020202020204" pitchFamily="34" charset="0"/>
                        </a:rPr>
                        <a:t>Completion of Custodian Asset Management Plan chapters for 08 Medium User Departments</a:t>
                      </a: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bg2">
                        <a:lumMod val="90000"/>
                      </a:schemeClr>
                    </a:solidFill>
                  </a:tcPr>
                </a:tc>
                <a:extLst>
                  <a:ext uri="{0D108BD9-81ED-4DB2-BD59-A6C34878D82A}">
                    <a16:rowId xmlns:a16="http://schemas.microsoft.com/office/drawing/2014/main" val="10003"/>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14</a:t>
            </a:fld>
            <a:endParaRPr lang="en-ZA"/>
          </a:p>
        </p:txBody>
      </p:sp>
    </p:spTree>
    <p:extLst>
      <p:ext uri="{BB962C8B-B14F-4D97-AF65-F5344CB8AC3E}">
        <p14:creationId xmlns:p14="http://schemas.microsoft.com/office/powerpoint/2010/main" val="54202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3263480"/>
              </p:ext>
            </p:extLst>
          </p:nvPr>
        </p:nvGraphicFramePr>
        <p:xfrm>
          <a:off x="119335" y="26486"/>
          <a:ext cx="11953328" cy="5452319"/>
        </p:xfrm>
        <a:graphic>
          <a:graphicData uri="http://schemas.openxmlformats.org/drawingml/2006/table">
            <a:tbl>
              <a:tblPr firstRow="1" firstCol="1" bandRow="1">
                <a:tableStyleId>{5C22544A-7EE6-4342-B048-85BDC9FD1C3A}</a:tableStyleId>
              </a:tblPr>
              <a:tblGrid>
                <a:gridCol w="1584177">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263285">
                  <a:extLst>
                    <a:ext uri="{9D8B030D-6E8A-4147-A177-3AD203B41FA5}">
                      <a16:colId xmlns:a16="http://schemas.microsoft.com/office/drawing/2014/main" val="20002"/>
                    </a:ext>
                  </a:extLst>
                </a:gridCol>
                <a:gridCol w="1268203">
                  <a:extLst>
                    <a:ext uri="{9D8B030D-6E8A-4147-A177-3AD203B41FA5}">
                      <a16:colId xmlns:a16="http://schemas.microsoft.com/office/drawing/2014/main" val="20003"/>
                    </a:ext>
                  </a:extLst>
                </a:gridCol>
                <a:gridCol w="915925">
                  <a:extLst>
                    <a:ext uri="{9D8B030D-6E8A-4147-A177-3AD203B41FA5}">
                      <a16:colId xmlns:a16="http://schemas.microsoft.com/office/drawing/2014/main" val="20004"/>
                    </a:ext>
                  </a:extLst>
                </a:gridCol>
                <a:gridCol w="1377123">
                  <a:extLst>
                    <a:ext uri="{9D8B030D-6E8A-4147-A177-3AD203B41FA5}">
                      <a16:colId xmlns:a16="http://schemas.microsoft.com/office/drawing/2014/main" val="20005"/>
                    </a:ext>
                  </a:extLst>
                </a:gridCol>
                <a:gridCol w="2592288">
                  <a:extLst>
                    <a:ext uri="{9D8B030D-6E8A-4147-A177-3AD203B41FA5}">
                      <a16:colId xmlns:a16="http://schemas.microsoft.com/office/drawing/2014/main" val="20006"/>
                    </a:ext>
                  </a:extLst>
                </a:gridCol>
                <a:gridCol w="2160239">
                  <a:extLst>
                    <a:ext uri="{9D8B030D-6E8A-4147-A177-3AD203B41FA5}">
                      <a16:colId xmlns:a16="http://schemas.microsoft.com/office/drawing/2014/main" val="20007"/>
                    </a:ext>
                  </a:extLst>
                </a:gridCol>
              </a:tblGrid>
              <a:tr h="816383">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Construction Project Management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r h="785931">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527638">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Number of design solutions completed for identified user departments</a:t>
                      </a:r>
                    </a:p>
                  </a:txBody>
                  <a:tcPr marL="68580" marR="68580" marT="0" marB="0">
                    <a:solidFill>
                      <a:schemeClr val="bg2">
                        <a:lumMod val="75000"/>
                      </a:schemeClr>
                    </a:solidFill>
                  </a:tcPr>
                </a:tc>
                <a:tc>
                  <a:txBody>
                    <a:bodyPr/>
                    <a:lstStyle/>
                    <a:p>
                      <a:r>
                        <a:rPr lang="en-ZA" sz="1200" dirty="0">
                          <a:latin typeface="Arial" panose="020B0604020202020204" pitchFamily="34" charset="0"/>
                          <a:cs typeface="Arial" panose="020B0604020202020204" pitchFamily="34" charset="0"/>
                        </a:rPr>
                        <a:t>85</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10 </a:t>
                      </a:r>
                      <a:r>
                        <a:rPr lang="en-ZA" sz="1200" baseline="0" dirty="0">
                          <a:latin typeface="Arial" panose="020B0604020202020204" pitchFamily="34" charset="0"/>
                          <a:cs typeface="Arial" panose="020B0604020202020204" pitchFamily="34" charset="0"/>
                        </a:rPr>
                        <a:t> (</a:t>
                      </a:r>
                      <a:r>
                        <a:rPr lang="en-ZA" sz="1200" dirty="0">
                          <a:latin typeface="Arial" panose="020B0604020202020204" pitchFamily="34" charset="0"/>
                          <a:cs typeface="Arial" panose="020B0604020202020204" pitchFamily="34" charset="0"/>
                        </a:rPr>
                        <a:t>43% achievement)</a:t>
                      </a:r>
                    </a:p>
                  </a:txBody>
                  <a:tcPr marL="68580" marR="68580" marT="0" marB="0">
                    <a:solidFill>
                      <a:srgbClr val="FFC000"/>
                    </a:solidFill>
                  </a:tcPr>
                </a:tc>
                <a:tc>
                  <a:txBody>
                    <a:bodyPr/>
                    <a:lstStyle/>
                    <a:p>
                      <a:r>
                        <a:rPr lang="en-ZA" sz="1200" dirty="0">
                          <a:latin typeface="Arial" panose="020B0604020202020204" pitchFamily="34" charset="0"/>
                          <a:cs typeface="Arial" panose="020B0604020202020204" pitchFamily="34" charset="0"/>
                        </a:rPr>
                        <a:t>19 (76% achievement)</a:t>
                      </a:r>
                    </a:p>
                  </a:txBody>
                  <a:tcPr marL="68580" marR="68580" marT="0" marB="0">
                    <a:solidFill>
                      <a:srgbClr val="FFC000"/>
                    </a:solidFill>
                  </a:tcPr>
                </a:tc>
                <a:tc>
                  <a:txBody>
                    <a:bodyPr/>
                    <a:lstStyle/>
                    <a:p>
                      <a:r>
                        <a:rPr lang="en-ZA" sz="1200" dirty="0">
                          <a:latin typeface="Arial" panose="020B0604020202020204" pitchFamily="34" charset="0"/>
                          <a:cs typeface="Arial" panose="020B0604020202020204" pitchFamily="34" charset="0"/>
                        </a:rPr>
                        <a:t>19</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13 (Non-Cumulative) 68%</a:t>
                      </a:r>
                    </a:p>
                  </a:txBody>
                  <a:tcPr marL="68580" marR="68580" marT="0" marB="0">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There are project designs for Durban and Mthatha Regional offices that were scheduled to be completed in the quarter under review (quarter 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targets could not, however, be achieved due to the delays relating to poor performing consultants and replacement through departmental professionals due to under capacity.</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rowSpan="2">
                  <a:txBody>
                    <a:bodyPr/>
                    <a:lstStyle/>
                    <a:p>
                      <a:r>
                        <a:rPr lang="en-US" sz="1200" dirty="0">
                          <a:latin typeface="Arial" panose="020B0604020202020204" pitchFamily="34" charset="0"/>
                          <a:cs typeface="Arial" panose="020B0604020202020204" pitchFamily="34" charset="0"/>
                        </a:rPr>
                        <a:t>Continuous monitoring of projects and </a:t>
                      </a:r>
                      <a:r>
                        <a:rPr lang="en-US" sz="1200" baseline="0" dirty="0">
                          <a:latin typeface="Arial" panose="020B0604020202020204" pitchFamily="34" charset="0"/>
                          <a:cs typeface="Arial" panose="020B0604020202020204" pitchFamily="34" charset="0"/>
                        </a:rPr>
                        <a:t>contractor performance throughout the project to ensure that challenges are addressed as early as possible. </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829134">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Number of project completed within agreed construction period</a:t>
                      </a:r>
                    </a:p>
                  </a:txBody>
                  <a:tcPr marL="68580" marR="68580" marT="0" marB="0">
                    <a:solidFill>
                      <a:schemeClr val="bg2">
                        <a:lumMod val="75000"/>
                      </a:schemeClr>
                    </a:solidFill>
                  </a:tcPr>
                </a:tc>
                <a:tc>
                  <a:txBody>
                    <a:bodyPr/>
                    <a:lstStyle/>
                    <a:p>
                      <a:r>
                        <a:rPr lang="en-ZA" sz="1200" dirty="0">
                          <a:latin typeface="Arial" panose="020B0604020202020204" pitchFamily="34" charset="0"/>
                          <a:cs typeface="Arial" panose="020B0604020202020204" pitchFamily="34" charset="0"/>
                        </a:rPr>
                        <a:t>75</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6 (46% achievement)</a:t>
                      </a:r>
                    </a:p>
                  </a:txBody>
                  <a:tcPr marL="68580" marR="68580" marT="0" marB="0">
                    <a:solidFill>
                      <a:srgbClr val="FFC000"/>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7 Completed Projects</a:t>
                      </a:r>
                    </a:p>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24% achievement</a:t>
                      </a:r>
                    </a:p>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13 Cumulatively</a:t>
                      </a:r>
                      <a:r>
                        <a:rPr lang="en-ZA" sz="1200" b="0" i="0" u="none" strike="noStrike" baseline="0" dirty="0">
                          <a:solidFill>
                            <a:srgbClr val="000000"/>
                          </a:solidFill>
                          <a:effectLst/>
                          <a:latin typeface="Arial" panose="020B0604020202020204" pitchFamily="34" charset="0"/>
                          <a:cs typeface="Arial" panose="020B0604020202020204" pitchFamily="34" charset="0"/>
                        </a:rPr>
                        <a:t> 44% achievement cumulatively</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rgbClr val="FFC000"/>
                    </a:solidFill>
                  </a:tcPr>
                </a:tc>
                <a:tc>
                  <a:txBody>
                    <a:bodyPr/>
                    <a:lstStyle/>
                    <a:p>
                      <a:r>
                        <a:rPr lang="en-ZA" sz="1200" dirty="0">
                          <a:latin typeface="Arial" panose="020B0604020202020204" pitchFamily="34" charset="0"/>
                          <a:cs typeface="Arial" panose="020B0604020202020204" pitchFamily="34" charset="0"/>
                        </a:rPr>
                        <a:t>47</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12 Completed Projects</a:t>
                      </a:r>
                    </a:p>
                    <a:p>
                      <a:r>
                        <a:rPr lang="en-ZA" sz="1200" dirty="0">
                          <a:latin typeface="Arial" panose="020B0604020202020204" pitchFamily="34" charset="0"/>
                          <a:cs typeface="Arial" panose="020B0604020202020204" pitchFamily="34" charset="0"/>
                        </a:rPr>
                        <a:t>53% Achievement for Q2</a:t>
                      </a:r>
                    </a:p>
                    <a:p>
                      <a:endParaRPr lang="en-ZA" sz="1200" dirty="0">
                        <a:latin typeface="Arial" panose="020B0604020202020204" pitchFamily="34" charset="0"/>
                        <a:cs typeface="Arial" panose="020B0604020202020204" pitchFamily="34" charset="0"/>
                      </a:endParaRPr>
                    </a:p>
                    <a:p>
                      <a:r>
                        <a:rPr lang="en-ZA" sz="1200" dirty="0">
                          <a:latin typeface="Arial" panose="020B0604020202020204" pitchFamily="34" charset="0"/>
                          <a:cs typeface="Arial" panose="020B0604020202020204" pitchFamily="34" charset="0"/>
                        </a:rPr>
                        <a:t>25 Cumulative Achievement</a:t>
                      </a:r>
                    </a:p>
                    <a:p>
                      <a:r>
                        <a:rPr lang="en-ZA" sz="1200" dirty="0">
                          <a:latin typeface="Arial" panose="020B0604020202020204" pitchFamily="34" charset="0"/>
                          <a:cs typeface="Arial" panose="020B0604020202020204" pitchFamily="34" charset="0"/>
                        </a:rPr>
                        <a:t>(33% cumulative achievement)</a:t>
                      </a: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9525" marR="9525" marT="9525" marB="0">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Target not achieved due to slow performance and financial constraints of the contractors.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Under performing contractors placed on performance review. to ensure that the projects are accounted in quarter 4. </a:t>
                      </a:r>
                    </a:p>
                  </a:txBody>
                  <a:tcPr marL="68580" marR="68580" marT="0" marB="0">
                    <a:solidFill>
                      <a:schemeClr val="accent1">
                        <a:lumMod val="20000"/>
                        <a:lumOff val="80000"/>
                      </a:schemeClr>
                    </a:solidFill>
                  </a:tcPr>
                </a:tc>
                <a:tc vMerge="1">
                  <a:txBody>
                    <a:bodyPr/>
                    <a:lstStyle/>
                    <a:p>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15</a:t>
            </a:fld>
            <a:endParaRPr lang="en-ZA"/>
          </a:p>
        </p:txBody>
      </p:sp>
    </p:spTree>
    <p:extLst>
      <p:ext uri="{BB962C8B-B14F-4D97-AF65-F5344CB8AC3E}">
        <p14:creationId xmlns:p14="http://schemas.microsoft.com/office/powerpoint/2010/main" val="53218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1344302"/>
              </p:ext>
            </p:extLst>
          </p:nvPr>
        </p:nvGraphicFramePr>
        <p:xfrm>
          <a:off x="119335" y="26487"/>
          <a:ext cx="11953329" cy="6392451"/>
        </p:xfrm>
        <a:graphic>
          <a:graphicData uri="http://schemas.openxmlformats.org/drawingml/2006/table">
            <a:tbl>
              <a:tblPr firstRow="1" firstCol="1" bandRow="1">
                <a:tableStyleId>{5C22544A-7EE6-4342-B048-85BDC9FD1C3A}</a:tableStyleId>
              </a:tblPr>
              <a:tblGrid>
                <a:gridCol w="1596334">
                  <a:extLst>
                    <a:ext uri="{9D8B030D-6E8A-4147-A177-3AD203B41FA5}">
                      <a16:colId xmlns:a16="http://schemas.microsoft.com/office/drawing/2014/main" val="20000"/>
                    </a:ext>
                  </a:extLst>
                </a:gridCol>
                <a:gridCol w="775014">
                  <a:extLst>
                    <a:ext uri="{9D8B030D-6E8A-4147-A177-3AD203B41FA5}">
                      <a16:colId xmlns:a16="http://schemas.microsoft.com/office/drawing/2014/main" val="20001"/>
                    </a:ext>
                  </a:extLst>
                </a:gridCol>
                <a:gridCol w="1127292">
                  <a:extLst>
                    <a:ext uri="{9D8B030D-6E8A-4147-A177-3AD203B41FA5}">
                      <a16:colId xmlns:a16="http://schemas.microsoft.com/office/drawing/2014/main" val="20002"/>
                    </a:ext>
                  </a:extLst>
                </a:gridCol>
                <a:gridCol w="1127292">
                  <a:extLst>
                    <a:ext uri="{9D8B030D-6E8A-4147-A177-3AD203B41FA5}">
                      <a16:colId xmlns:a16="http://schemas.microsoft.com/office/drawing/2014/main" val="20003"/>
                    </a:ext>
                  </a:extLst>
                </a:gridCol>
                <a:gridCol w="845468">
                  <a:extLst>
                    <a:ext uri="{9D8B030D-6E8A-4147-A177-3AD203B41FA5}">
                      <a16:colId xmlns:a16="http://schemas.microsoft.com/office/drawing/2014/main" val="20004"/>
                    </a:ext>
                  </a:extLst>
                </a:gridCol>
                <a:gridCol w="1338660">
                  <a:extLst>
                    <a:ext uri="{9D8B030D-6E8A-4147-A177-3AD203B41FA5}">
                      <a16:colId xmlns:a16="http://schemas.microsoft.com/office/drawing/2014/main" val="20005"/>
                    </a:ext>
                  </a:extLst>
                </a:gridCol>
                <a:gridCol w="2465950">
                  <a:extLst>
                    <a:ext uri="{9D8B030D-6E8A-4147-A177-3AD203B41FA5}">
                      <a16:colId xmlns:a16="http://schemas.microsoft.com/office/drawing/2014/main" val="20006"/>
                    </a:ext>
                  </a:extLst>
                </a:gridCol>
                <a:gridCol w="2677319">
                  <a:extLst>
                    <a:ext uri="{9D8B030D-6E8A-4147-A177-3AD203B41FA5}">
                      <a16:colId xmlns:a16="http://schemas.microsoft.com/office/drawing/2014/main" val="20007"/>
                    </a:ext>
                  </a:extLst>
                </a:gridCol>
              </a:tblGrid>
              <a:tr h="670842">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Construction Project Management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r h="846014">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317876">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Number of infrastructure projects completed within approved budget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200" dirty="0">
                          <a:latin typeface="Arial" panose="020B0604020202020204" pitchFamily="34" charset="0"/>
                          <a:cs typeface="Arial" panose="020B0604020202020204" pitchFamily="34" charset="0"/>
                        </a:rPr>
                        <a:t>125</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9 (47% achievement) </a:t>
                      </a:r>
                    </a:p>
                  </a:txBody>
                  <a:tcPr marL="68580" marR="68580" marT="0" marB="0">
                    <a:solidFill>
                      <a:srgbClr val="FFC000"/>
                    </a:solidFill>
                  </a:tcPr>
                </a:tc>
                <a:tc>
                  <a:txBody>
                    <a:bodyPr/>
                    <a:lstStyle/>
                    <a:p>
                      <a:r>
                        <a:rPr lang="en-ZA" sz="1200" dirty="0">
                          <a:latin typeface="Arial" panose="020B0604020202020204" pitchFamily="34" charset="0"/>
                          <a:cs typeface="Arial" panose="020B0604020202020204" pitchFamily="34" charset="0"/>
                        </a:rPr>
                        <a:t>19 (47% achievement)</a:t>
                      </a:r>
                    </a:p>
                    <a:p>
                      <a:endParaRPr lang="en-ZA" sz="1200" dirty="0">
                        <a:latin typeface="Arial" panose="020B0604020202020204" pitchFamily="34" charset="0"/>
                        <a:cs typeface="Arial" panose="020B0604020202020204" pitchFamily="34" charset="0"/>
                      </a:endParaRPr>
                    </a:p>
                    <a:p>
                      <a:r>
                        <a:rPr lang="en-ZA" sz="1200" dirty="0">
                          <a:latin typeface="Arial" panose="020B0604020202020204" pitchFamily="34" charset="0"/>
                          <a:cs typeface="Arial" panose="020B0604020202020204" pitchFamily="34" charset="0"/>
                        </a:rPr>
                        <a:t>28 Projects cumulatively (70% achievement cumulatively)</a:t>
                      </a:r>
                    </a:p>
                  </a:txBody>
                  <a:tcPr marL="68580" marR="68580" marT="0" marB="0">
                    <a:solidFill>
                      <a:srgbClr val="FFFF00"/>
                    </a:solidFill>
                  </a:tcPr>
                </a:tc>
                <a:tc>
                  <a:txBody>
                    <a:bodyPr/>
                    <a:lstStyle/>
                    <a:p>
                      <a:r>
                        <a:rPr lang="en-ZA" sz="1200" dirty="0">
                          <a:latin typeface="Arial" panose="020B0604020202020204" pitchFamily="34" charset="0"/>
                          <a:cs typeface="Arial" panose="020B0604020202020204" pitchFamily="34" charset="0"/>
                        </a:rPr>
                        <a:t>66</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14 Projects completed within budget (21%)</a:t>
                      </a:r>
                    </a:p>
                    <a:p>
                      <a:endParaRPr lang="en-ZA" sz="1200" dirty="0">
                        <a:latin typeface="Arial" panose="020B0604020202020204" pitchFamily="34" charset="0"/>
                        <a:cs typeface="Arial" panose="020B0604020202020204" pitchFamily="34" charset="0"/>
                      </a:endParaRPr>
                    </a:p>
                    <a:p>
                      <a:r>
                        <a:rPr lang="en-ZA" sz="1200" dirty="0">
                          <a:latin typeface="Arial" panose="020B0604020202020204" pitchFamily="34" charset="0"/>
                          <a:cs typeface="Arial" panose="020B0604020202020204" pitchFamily="34" charset="0"/>
                        </a:rPr>
                        <a:t>42 Projects Cumulative</a:t>
                      </a:r>
                    </a:p>
                    <a:p>
                      <a:r>
                        <a:rPr lang="en-ZA" sz="1200" dirty="0">
                          <a:latin typeface="Arial" panose="020B0604020202020204" pitchFamily="34" charset="0"/>
                          <a:cs typeface="Arial" panose="020B0604020202020204" pitchFamily="34" charset="0"/>
                        </a:rPr>
                        <a:t>33.6% Cumulative</a:t>
                      </a:r>
                    </a:p>
                  </a:txBody>
                  <a:tcPr marL="68580" marR="68580" marT="0" marB="0">
                    <a:solidFill>
                      <a:srgbClr val="FFC000"/>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Poor designed specifications that result in multiple variation orders.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Client departments change specifications or delay in releasing budgets, contribute to projects budget over run and escalations. </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Joint task</a:t>
                      </a:r>
                      <a:r>
                        <a:rPr lang="en-US"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teams established with clients to address budget allocations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Increased oversight of projects.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612845">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Number of infrastructure sites handed over for construction</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200" dirty="0">
                          <a:latin typeface="Arial" panose="020B0604020202020204" pitchFamily="34" charset="0"/>
                          <a:cs typeface="Arial" panose="020B0604020202020204" pitchFamily="34" charset="0"/>
                        </a:rPr>
                        <a:t>90</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7 (30% achievement)</a:t>
                      </a:r>
                    </a:p>
                  </a:txBody>
                  <a:tcPr marL="68580" marR="68580" marT="0" marB="0">
                    <a:solidFill>
                      <a:srgbClr val="FFC000"/>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19 (82% achievement)</a:t>
                      </a:r>
                    </a:p>
                  </a:txBody>
                  <a:tcPr marL="9525" marR="9525" marT="9525" marB="0">
                    <a:solidFill>
                      <a:srgbClr val="FFFF00"/>
                    </a:solidFill>
                  </a:tcPr>
                </a:tc>
                <a:tc>
                  <a:txBody>
                    <a:bodyPr/>
                    <a:lstStyle/>
                    <a:p>
                      <a:r>
                        <a:rPr lang="en-ZA" sz="1200" dirty="0">
                          <a:latin typeface="Arial" panose="020B0604020202020204" pitchFamily="34" charset="0"/>
                          <a:cs typeface="Arial" panose="020B0604020202020204" pitchFamily="34" charset="0"/>
                        </a:rPr>
                        <a:t>21</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12 Sites handed over for construction (57%)</a:t>
                      </a: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r>
                        <a:rPr lang="en-ZA" sz="1200" dirty="0">
                          <a:latin typeface="Arial" panose="020B0604020202020204" pitchFamily="34" charset="0"/>
                          <a:cs typeface="Arial" panose="020B0604020202020204" pitchFamily="34" charset="0"/>
                        </a:rPr>
                        <a:t>30 Sites handed over cumulatively (42%)</a:t>
                      </a:r>
                    </a:p>
                  </a:txBody>
                  <a:tcPr marL="9525" marR="9525" marT="9525" marB="0">
                    <a:solidFill>
                      <a:srgbClr val="FFFF00"/>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latin typeface="Arial" panose="020B0604020202020204" pitchFamily="34" charset="0"/>
                          <a:cs typeface="Arial" panose="020B0604020202020204" pitchFamily="34" charset="0"/>
                        </a:rPr>
                        <a:t>Poor coordination between Branches and Client Departments resulting in delayed site handovers once NBAC approves the infrastructure project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approval by client departments after awarding of projects also contribute to the delays in handing over sites for construction.</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Development of improved coordination between Branches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Regular</a:t>
                      </a:r>
                      <a:r>
                        <a:rPr lang="en-US" sz="1200" baseline="0" dirty="0">
                          <a:latin typeface="Arial" panose="020B0604020202020204" pitchFamily="34" charset="0"/>
                          <a:cs typeface="Arial" panose="020B0604020202020204" pitchFamily="34" charset="0"/>
                        </a:rPr>
                        <a:t> extra </a:t>
                      </a:r>
                      <a:r>
                        <a:rPr lang="en-US" sz="1200" dirty="0">
                          <a:latin typeface="Arial" panose="020B0604020202020204" pitchFamily="34" charset="0"/>
                          <a:cs typeface="Arial" panose="020B0604020202020204" pitchFamily="34" charset="0"/>
                        </a:rPr>
                        <a:t>meetings scheduled for the adjudication committee to sit and address backlog of submissions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Joint task</a:t>
                      </a:r>
                      <a:r>
                        <a:rPr lang="en-US"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teams already sitting with clients to address late approval of projects.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140087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cs typeface="Arial" panose="020B0604020202020204" pitchFamily="34" charset="0"/>
                        </a:rPr>
                        <a:t>Number of infrastructure projects completed </a:t>
                      </a:r>
                    </a:p>
                  </a:txBody>
                  <a:tcPr marL="68580" marR="68580" marT="0" marB="0">
                    <a:solidFill>
                      <a:schemeClr val="bg2">
                        <a:lumMod val="75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125</a:t>
                      </a: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 (50% achievement)</a:t>
                      </a:r>
                    </a:p>
                  </a:txBody>
                  <a:tcPr marL="68580" marR="68580" marT="0" marB="0">
                    <a:solidFill>
                      <a:srgbClr val="FFC00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19 (44% achievement)</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29 (67% cumulative achievement)</a:t>
                      </a:r>
                    </a:p>
                  </a:txBody>
                  <a:tcPr marL="68580" marR="68580" marT="0" marB="0">
                    <a:solidFill>
                      <a:srgbClr val="FFFF0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72</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15 Projects completed (21%)</a:t>
                      </a:r>
                    </a:p>
                    <a:p>
                      <a:endParaRPr lang="en-ZA" sz="1200" dirty="0">
                        <a:latin typeface="Arial" panose="020B0604020202020204" pitchFamily="34" charset="0"/>
                        <a:cs typeface="Arial" panose="020B0604020202020204" pitchFamily="34" charset="0"/>
                      </a:endParaRPr>
                    </a:p>
                    <a:p>
                      <a:r>
                        <a:rPr lang="en-ZA" sz="1200" dirty="0">
                          <a:latin typeface="Arial" panose="020B0604020202020204" pitchFamily="34" charset="0"/>
                          <a:cs typeface="Arial" panose="020B0604020202020204" pitchFamily="34" charset="0"/>
                        </a:rPr>
                        <a:t>44 Infrastructure projects completed cumulative (35%)</a:t>
                      </a:r>
                    </a:p>
                  </a:txBody>
                  <a:tcPr marL="68580" marR="68580" marT="0" marB="0">
                    <a:solidFill>
                      <a:srgbClr val="FFC000"/>
                    </a:solidFill>
                  </a:tcPr>
                </a:tc>
                <a:tc>
                  <a:txBody>
                    <a:bodyPr/>
                    <a:lstStyle/>
                    <a:p>
                      <a:pPr>
                        <a:lnSpc>
                          <a:spcPct val="107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Frequent stoppage of projects by the local business forums contribute to projects budget over run (escalations and standing time)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Development of guidelines underway on how to deal with construction mafias and business forums</a:t>
                      </a:r>
                      <a:endParaRPr lang="en-ZA" sz="1200" dirty="0">
                        <a:latin typeface="Arial" panose="020B0604020202020204" pitchFamily="34"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6200181"/>
            <a:ext cx="1333145" cy="657819"/>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16</a:t>
            </a:fld>
            <a:endParaRPr lang="en-ZA"/>
          </a:p>
        </p:txBody>
      </p:sp>
    </p:spTree>
    <p:extLst>
      <p:ext uri="{BB962C8B-B14F-4D97-AF65-F5344CB8AC3E}">
        <p14:creationId xmlns:p14="http://schemas.microsoft.com/office/powerpoint/2010/main" val="2355596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3644083"/>
              </p:ext>
            </p:extLst>
          </p:nvPr>
        </p:nvGraphicFramePr>
        <p:xfrm>
          <a:off x="1" y="-45747"/>
          <a:ext cx="12072663" cy="6822877"/>
        </p:xfrm>
        <a:graphic>
          <a:graphicData uri="http://schemas.openxmlformats.org/drawingml/2006/table">
            <a:tbl>
              <a:tblPr firstRow="1" firstCol="1" bandRow="1">
                <a:tableStyleId>{5C22544A-7EE6-4342-B048-85BDC9FD1C3A}</a:tableStyleId>
              </a:tblPr>
              <a:tblGrid>
                <a:gridCol w="1919535">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gridCol w="1512168">
                  <a:extLst>
                    <a:ext uri="{9D8B030D-6E8A-4147-A177-3AD203B41FA5}">
                      <a16:colId xmlns:a16="http://schemas.microsoft.com/office/drawing/2014/main" val="20006"/>
                    </a:ext>
                  </a:extLst>
                </a:gridCol>
                <a:gridCol w="2088232">
                  <a:extLst>
                    <a:ext uri="{9D8B030D-6E8A-4147-A177-3AD203B41FA5}">
                      <a16:colId xmlns:a16="http://schemas.microsoft.com/office/drawing/2014/main" val="20007"/>
                    </a:ext>
                  </a:extLst>
                </a:gridCol>
              </a:tblGrid>
              <a:tr h="483431">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Real Estate Management Services</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r h="434580">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21160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Number of private leases reduced in the security cluster </a:t>
                      </a: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a:lnSpc>
                          <a:spcPct val="110000"/>
                        </a:lnSpc>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 private leases</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reduced within</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security</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Aft>
                          <a:spcPts val="60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cluster</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10000"/>
                        </a:lnSpc>
                        <a:spcAft>
                          <a:spcPts val="0"/>
                        </a:spcAft>
                      </a:pPr>
                      <a:r>
                        <a:rPr lang="en-US" sz="1200" b="0" kern="120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1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private leases</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reduced </a:t>
                      </a:r>
                      <a:endParaRPr lang="en-US" sz="1200" b="0" kern="12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9525" marR="9525" marT="9525" marB="0">
                    <a:solidFill>
                      <a:schemeClr val="bg2">
                        <a:lumMod val="9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 4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private leases</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NQT</a:t>
                      </a:r>
                    </a:p>
                  </a:txBody>
                  <a:tcPr marL="68580" marR="68580" marT="0" marB="0">
                    <a:solidFill>
                      <a:schemeClr val="bg2">
                        <a:lumMod val="90000"/>
                      </a:schemeClr>
                    </a:solidFill>
                  </a:tcPr>
                </a:tc>
                <a:tc>
                  <a:txBody>
                    <a:bodyPr/>
                    <a:lstStyle/>
                    <a:p>
                      <a:r>
                        <a:rPr lang="en-ZA" sz="1200" dirty="0">
                          <a:latin typeface="Arial" panose="020B0604020202020204" pitchFamily="34" charset="0"/>
                          <a:cs typeface="Arial" panose="020B0604020202020204" pitchFamily="34" charset="0"/>
                        </a:rPr>
                        <a:t>2</a:t>
                      </a:r>
                    </a:p>
                  </a:txBody>
                  <a:tcPr marL="68580" marR="68580" marT="0" marB="0">
                    <a:solidFill>
                      <a:schemeClr val="bg2">
                        <a:lumMod val="9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111002">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Saving realised on</a:t>
                      </a:r>
                      <a:r>
                        <a:rPr lang="en-US" sz="1200" b="1" i="0" u="none" strike="noStrike" baseline="0" dirty="0">
                          <a:solidFill>
                            <a:schemeClr val="tx1"/>
                          </a:solidFill>
                          <a:effectLst/>
                          <a:latin typeface="Arial" panose="020B0604020202020204" pitchFamily="34" charset="0"/>
                          <a:cs typeface="Arial" panose="020B0604020202020204" pitchFamily="34" charset="0"/>
                        </a:rPr>
                        <a:t> identified private leases </a:t>
                      </a:r>
                      <a:endParaRPr lang="en-US" sz="1200" b="1" i="0" u="none" strike="noStrike"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R100 million</a:t>
                      </a:r>
                      <a:r>
                        <a:rPr lang="en-US" sz="1200" b="0" spc="5"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lang="en-US" sz="12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Savings</a:t>
                      </a:r>
                      <a:r>
                        <a:rPr lang="en-US" sz="1200" b="0" spc="5"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lang="en-US" sz="12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realised on</a:t>
                      </a:r>
                      <a:r>
                        <a:rPr lang="en-US" sz="1200" b="0" spc="-235"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lang="en-US" sz="12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identified</a:t>
                      </a:r>
                      <a:r>
                        <a:rPr lang="en-US" sz="1200" b="0" spc="5"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lang="en-US" sz="12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private</a:t>
                      </a:r>
                      <a:r>
                        <a:rPr lang="en-US" sz="1200" b="0" spc="5"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lang="en-US" sz="12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leases</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fontAlgn="t"/>
                      <a:r>
                        <a:rPr lang="en-US" sz="1200" b="0" i="0" u="none" strike="noStrike" dirty="0">
                          <a:solidFill>
                            <a:schemeClr val="tx1"/>
                          </a:solidFill>
                          <a:effectLst/>
                          <a:latin typeface="Arial" panose="020B0604020202020204" pitchFamily="34" charset="0"/>
                          <a:cs typeface="Arial" panose="020B0604020202020204" pitchFamily="34" charset="0"/>
                        </a:rPr>
                        <a:t>R45 252 497.48</a:t>
                      </a:r>
                    </a:p>
                  </a:txBody>
                  <a:tcPr marL="0" marR="0" marT="0" marB="0">
                    <a:solidFill>
                      <a:schemeClr val="bg2">
                        <a:lumMod val="90000"/>
                      </a:schemeClr>
                    </a:solidFill>
                  </a:tcPr>
                </a:tc>
                <a:tc>
                  <a:txBody>
                    <a:bodyPr/>
                    <a:lstStyle/>
                    <a:p>
                      <a:pPr>
                        <a:lnSpc>
                          <a:spcPct val="107000"/>
                        </a:lnSpc>
                        <a:spcAft>
                          <a:spcPts val="0"/>
                        </a:spcAf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R72 613 151.55</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NQT</a:t>
                      </a:r>
                    </a:p>
                  </a:txBody>
                  <a:tcPr marL="68580" marR="68580" marT="0" marB="0">
                    <a:solidFill>
                      <a:schemeClr val="bg2">
                        <a:lumMod val="90000"/>
                      </a:schemeClr>
                    </a:solidFill>
                  </a:tcPr>
                </a:tc>
                <a:tc>
                  <a:txBody>
                    <a:bodyPr/>
                    <a:lstStyle/>
                    <a:p>
                      <a:r>
                        <a:rPr lang="en-ZA" sz="1200" dirty="0">
                          <a:latin typeface="Arial" panose="020B0604020202020204" pitchFamily="34" charset="0"/>
                          <a:cs typeface="Arial" panose="020B0604020202020204" pitchFamily="34" charset="0"/>
                        </a:rPr>
                        <a:t>R 31 114 567,39</a:t>
                      </a:r>
                    </a:p>
                  </a:txBody>
                  <a:tcPr marL="68580" marR="68580" marT="0" marB="0">
                    <a:solidFill>
                      <a:schemeClr val="bg2">
                        <a:lumMod val="9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Protracted </a:t>
                      </a:r>
                      <a:r>
                        <a:rPr lang="en-ZA"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negotiations of month-to-month leases with landlords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Conclude negotiations as soon as possible with the landlords and the target to be reviewed based on leases</a:t>
                      </a:r>
                      <a:r>
                        <a:rPr lang="en-ZA"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that are expiring per financial year</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1561951">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Percentage increase in revenue generation through letting of state-owned properties (excluding harbor</a:t>
                      </a:r>
                      <a:r>
                        <a:rPr lang="en-US" sz="1200" b="1" i="0" u="none" strike="noStrike" baseline="0" dirty="0">
                          <a:solidFill>
                            <a:schemeClr val="tx1"/>
                          </a:solidFill>
                          <a:effectLst/>
                          <a:latin typeface="Arial" panose="020B0604020202020204" pitchFamily="34" charset="0"/>
                          <a:cs typeface="Arial" panose="020B0604020202020204" pitchFamily="34" charset="0"/>
                        </a:rPr>
                        <a:t> properties)</a:t>
                      </a:r>
                      <a:endParaRPr lang="en-US" sz="1200" b="1" i="0" u="none" strike="noStrike"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8% increase in revenue generation through letting of state-owned properties </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pt-BR" sz="1200" b="0" kern="120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(R15 120 000) X 1% =   R1 512 000) R 115 781 470.20 =  18.3% 20 000/2= R (R2 781 470.20)</a:t>
                      </a:r>
                    </a:p>
                  </a:txBody>
                  <a:tcPr marL="68580" marR="68580" marT="0" marB="0">
                    <a:solidFill>
                      <a:schemeClr val="bg2">
                        <a:lumMod val="90000"/>
                      </a:schemeClr>
                    </a:solidFill>
                  </a:tcPr>
                </a:tc>
                <a:tc>
                  <a:txBody>
                    <a:bodyPr/>
                    <a:lstStyle/>
                    <a:p>
                      <a:r>
                        <a:rPr lang="pt-BR" sz="1200" b="0" i="0" u="none" strike="noStrike" kern="1200" baseline="0" dirty="0">
                          <a:solidFill>
                            <a:schemeClr val="tx1"/>
                          </a:solidFill>
                          <a:latin typeface="Arial" panose="020B0604020202020204" pitchFamily="34" charset="0"/>
                          <a:ea typeface="+mn-ea"/>
                          <a:cs typeface="Arial" panose="020B0604020202020204" pitchFamily="34" charset="0"/>
                        </a:rPr>
                        <a:t>11.11% </a:t>
                      </a:r>
                    </a:p>
                    <a:p>
                      <a:endParaRPr lang="pt-BR"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pt-BR" sz="1200" b="0" i="0" u="none" strike="noStrike" kern="1200" baseline="0" dirty="0">
                          <a:solidFill>
                            <a:schemeClr val="tx1"/>
                          </a:solidFill>
                          <a:latin typeface="Arial" panose="020B0604020202020204" pitchFamily="34" charset="0"/>
                          <a:ea typeface="+mn-ea"/>
                          <a:cs typeface="Arial" panose="020B0604020202020204" pitchFamily="34" charset="0"/>
                        </a:rPr>
                        <a:t>R15 120 000X 2% = 302 400 . R3 359 649.15/R302 400 =11.11% 	</a:t>
                      </a:r>
                    </a:p>
                  </a:txBody>
                  <a:tcPr marL="9525" marR="9525" marT="9525" marB="0">
                    <a:solidFill>
                      <a:srgbClr val="00B05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8% (200%)</a:t>
                      </a:r>
                    </a:p>
                  </a:txBody>
                  <a:tcPr marL="9525" marR="9525" marT="9525" marB="0">
                    <a:solidFill>
                      <a:srgbClr val="00B05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 </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More Leases signed than anticipated</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the target for next financial year linked to the fast tracking of the  Implementation of letting out</a:t>
                      </a:r>
                      <a:r>
                        <a:rPr lang="en-ZA"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circulars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r h="133647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Number of unutilized vacant state-owned properties let out</a:t>
                      </a: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a:solidFill>
                            <a:schemeClr val="tx1"/>
                          </a:solidFill>
                          <a:effectLst/>
                          <a:latin typeface="Arial" panose="020B0604020202020204" pitchFamily="34" charset="0"/>
                          <a:cs typeface="Arial" panose="020B0604020202020204" pitchFamily="34" charset="0"/>
                        </a:rPr>
                        <a:t>100 unutilised vacant state-owned properties let out</a:t>
                      </a:r>
                      <a:endParaRPr lang="en-US" sz="1200" b="0" i="0" u="none" strike="noStrike"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solidFill>
                      <a:schemeClr val="bg2">
                        <a:lumMod val="90000"/>
                      </a:schemeClr>
                    </a:solidFill>
                  </a:tcPr>
                </a:tc>
                <a:tc>
                  <a:txBody>
                    <a:bodyPr/>
                    <a:lstStyle/>
                    <a:p>
                      <a:pPr>
                        <a:lnSpc>
                          <a:spcPct val="107000"/>
                        </a:lnSpc>
                        <a:spcAft>
                          <a:spcPts val="0"/>
                        </a:spcAf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 leases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solidFill>
                      <a:srgbClr val="FFFF0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12 leases (20%)</a:t>
                      </a: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r>
                        <a:rPr lang="en-ZA" sz="1200" dirty="0">
                          <a:latin typeface="Arial" panose="020B0604020202020204" pitchFamily="34" charset="0"/>
                          <a:cs typeface="Arial" panose="020B0604020202020204" pitchFamily="34" charset="0"/>
                        </a:rPr>
                        <a:t>(26% Cumulative Target achieved)</a:t>
                      </a:r>
                    </a:p>
                  </a:txBody>
                  <a:tcPr marL="9525" marR="9525" marT="9525" marB="0">
                    <a:solidFill>
                      <a:srgbClr val="FFC000"/>
                    </a:solidFill>
                  </a:tcPr>
                </a:tc>
                <a:tc>
                  <a:txBody>
                    <a:bodyPr/>
                    <a:lstStyle/>
                    <a:p>
                      <a:pPr algn="l" fontAlgn="t"/>
                      <a:r>
                        <a:rPr lang="en-ZA" sz="1200" b="0" i="0" u="none" strike="noStrike" dirty="0">
                          <a:solidFill>
                            <a:schemeClr val="tx1"/>
                          </a:solidFill>
                          <a:effectLst/>
                          <a:latin typeface="Arial" panose="020B0604020202020204" pitchFamily="34" charset="0"/>
                          <a:cs typeface="Arial" panose="020B0604020202020204" pitchFamily="34" charset="0"/>
                        </a:rPr>
                        <a:t>Delays in signing of Lease Agreements</a:t>
                      </a:r>
                    </a:p>
                  </a:txBody>
                  <a:tcPr marL="9525" marR="9525" marT="9525"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 circular on letting-out</a:t>
                      </a:r>
                      <a:r>
                        <a:rPr lang="en-ZA"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procedures has been developed and circulated to practitioners to implement. The circular seeks to address the delays experienced in signing leases through delegation of authority</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17</a:t>
            </a:fld>
            <a:endParaRPr lang="en-ZA"/>
          </a:p>
        </p:txBody>
      </p:sp>
    </p:spTree>
    <p:extLst>
      <p:ext uri="{BB962C8B-B14F-4D97-AF65-F5344CB8AC3E}">
        <p14:creationId xmlns:p14="http://schemas.microsoft.com/office/powerpoint/2010/main" val="305011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4061039017"/>
              </p:ext>
            </p:extLst>
          </p:nvPr>
        </p:nvGraphicFramePr>
        <p:xfrm>
          <a:off x="1" y="-45747"/>
          <a:ext cx="12216679" cy="6760671"/>
        </p:xfrm>
        <a:graphic>
          <a:graphicData uri="http://schemas.openxmlformats.org/drawingml/2006/table">
            <a:tbl>
              <a:tblPr firstRow="1" firstCol="1" bandRow="1">
                <a:tableStyleId>{5C22544A-7EE6-4342-B048-85BDC9FD1C3A}</a:tableStyleId>
              </a:tblPr>
              <a:tblGrid>
                <a:gridCol w="2423591">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728192">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1800200">
                  <a:extLst>
                    <a:ext uri="{9D8B030D-6E8A-4147-A177-3AD203B41FA5}">
                      <a16:colId xmlns:a16="http://schemas.microsoft.com/office/drawing/2014/main" val="20007"/>
                    </a:ext>
                  </a:extLst>
                </a:gridCol>
              </a:tblGrid>
              <a:tr h="620689">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Real Estate Management Services</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r h="621810">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7857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Number of unutilised vacant state-owned properties let out for GBV-F purposes</a:t>
                      </a:r>
                      <a:endParaRPr lang="en-US" sz="1200" b="1" i="0" u="none" strike="noStrike" dirty="0">
                        <a:solidFill>
                          <a:srgbClr val="000000"/>
                        </a:solidFill>
                        <a:effectLst/>
                        <a:latin typeface="Arial" panose="020B0604020202020204" pitchFamily="34" charset="0"/>
                        <a:cs typeface="Arial" panose="020B0604020202020204" pitchFamily="34" charset="0"/>
                      </a:endParaRPr>
                    </a:p>
                    <a:p>
                      <a:endParaRPr lang="en-ZA" sz="1200" b="1" dirty="0">
                        <a:solidFill>
                          <a:schemeClr val="tx1"/>
                        </a:solidFill>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200" dirty="0">
                          <a:latin typeface="Arial" panose="020B0604020202020204" pitchFamily="34" charset="0"/>
                          <a:cs typeface="Arial" panose="020B0604020202020204" pitchFamily="34" charset="0"/>
                        </a:rPr>
                        <a:t>10</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No</a:t>
                      </a:r>
                      <a:r>
                        <a:rPr lang="en-ZA" sz="1200" baseline="0" dirty="0">
                          <a:latin typeface="Arial" panose="020B0604020202020204" pitchFamily="34" charset="0"/>
                          <a:cs typeface="Arial" panose="020B0604020202020204" pitchFamily="34" charset="0"/>
                        </a:rPr>
                        <a:t> information provided </a:t>
                      </a:r>
                      <a:endParaRPr lang="en-ZA" sz="1200" dirty="0">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Assessments</a:t>
                      </a:r>
                      <a:r>
                        <a:rPr lang="en-ZA"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of 62 buildings, 40 of which have been approved by DSD as suitable.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solidFill>
                  </a:tcPr>
                </a:tc>
                <a:tc>
                  <a:txBody>
                    <a:bodyPr/>
                    <a:lstStyle/>
                    <a:p>
                      <a:r>
                        <a:rPr lang="en-ZA" sz="1200" strike="noStrike" dirty="0">
                          <a:solidFill>
                            <a:schemeClr val="tx1"/>
                          </a:solidFill>
                          <a:latin typeface="Arial" panose="020B0604020202020204" pitchFamily="34" charset="0"/>
                          <a:cs typeface="Arial" panose="020B0604020202020204" pitchFamily="34" charset="0"/>
                        </a:rPr>
                        <a:t>5</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2 (One User Agreement in Free State with two (2) properties) (40%)</a:t>
                      </a:r>
                    </a:p>
                  </a:txBody>
                  <a:tcPr marL="68580" marR="68580" marT="0" marB="0">
                    <a:solidFill>
                      <a:srgbClr val="FFC0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User Agreements signed by the ADG and only 1 signed by User Department</a:t>
                      </a: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Continuous engagements with  User</a:t>
                      </a:r>
                      <a:r>
                        <a:rPr lang="en-ZA"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Departments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append their signatures</a:t>
                      </a: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522824">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cs typeface="Arial" panose="020B0604020202020204" pitchFamily="34" charset="0"/>
                        </a:rPr>
                        <a:t>Percentage of leases awarded to companies with categories A, B and D of the approved Property Empowerment Policy </a:t>
                      </a: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35%</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pt-BR" sz="1200" b="0" i="0" u="none" strike="noStrike" kern="1200" dirty="0">
                          <a:solidFill>
                            <a:srgbClr val="000000"/>
                          </a:solidFill>
                          <a:effectLst/>
                          <a:latin typeface="Arial" panose="020B0604020202020204" pitchFamily="34" charset="0"/>
                          <a:ea typeface="+mn-ea"/>
                          <a:cs typeface="Arial" panose="020B0604020202020204" pitchFamily="34" charset="0"/>
                        </a:rPr>
                        <a:t>R15 120 000X 5% = 756 000.   R233 039/R765 000 =0.03%</a:t>
                      </a:r>
                    </a:p>
                  </a:txBody>
                  <a:tcPr marL="68580" marR="68580" marT="0" marB="0">
                    <a:solidFill>
                      <a:schemeClr val="bg2">
                        <a:lumMod val="90000"/>
                      </a:schemeClr>
                    </a:solidFill>
                  </a:tcPr>
                </a:tc>
                <a:tc>
                  <a:txBody>
                    <a:bodyPr/>
                    <a:lstStyle/>
                    <a:p>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50% (7/14 awards made - one award was made during the 1st quarter however this is bi-annual target)	</a:t>
                      </a:r>
                    </a:p>
                  </a:txBody>
                  <a:tcPr marL="0" marR="0" marT="0" marB="0">
                    <a:solidFill>
                      <a:srgbClr val="00B05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NQT</a:t>
                      </a:r>
                    </a:p>
                  </a:txBody>
                  <a:tcPr marL="68580" marR="68580" marT="0" marB="0">
                    <a:solidFill>
                      <a:schemeClr val="bg2">
                        <a:lumMod val="75000"/>
                      </a:schemeClr>
                    </a:solidFill>
                  </a:tcPr>
                </a:tc>
                <a:tc>
                  <a:txBody>
                    <a:bodyPr/>
                    <a:lstStyle/>
                    <a:p>
                      <a:r>
                        <a:rPr lang="en-ZA" sz="1200" dirty="0">
                          <a:latin typeface="Arial" panose="020B0604020202020204" pitchFamily="34" charset="0"/>
                          <a:cs typeface="Arial" panose="020B0604020202020204" pitchFamily="34" charset="0"/>
                        </a:rPr>
                        <a:t>67% (2/3) </a:t>
                      </a:r>
                    </a:p>
                  </a:txBody>
                  <a:tcPr marL="0" marR="0" marT="0" marB="0">
                    <a:solidFill>
                      <a:schemeClr val="bg2">
                        <a:lumMod val="9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86403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cs typeface="Arial" panose="020B0604020202020204" pitchFamily="34" charset="0"/>
                        </a:rPr>
                        <a:t>Percentage of new private leases signed with a maintenance plan</a:t>
                      </a: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solidFill>
                      <a:srgbClr val="00B050"/>
                    </a:solidFill>
                  </a:tcPr>
                </a:tc>
                <a:tc>
                  <a:txBody>
                    <a:bodyPr/>
                    <a:lstStyle/>
                    <a:p>
                      <a:pPr>
                        <a:lnSpc>
                          <a:spcPct val="107000"/>
                        </a:lnSpc>
                        <a:spcAft>
                          <a:spcPts val="0"/>
                        </a:spcAf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17% (12 leases signed and 2 were for companies with B-BBEE level 4 and above) </a:t>
                      </a:r>
                    </a:p>
                  </a:txBody>
                  <a:tcPr marL="68580" marR="68580" marT="0" marB="0">
                    <a:solidFill>
                      <a:srgbClr val="FFC0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Availability</a:t>
                      </a:r>
                      <a:r>
                        <a:rPr lang="en-US"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BBBEE landlords in certain areas – linked to lease periods</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As and</a:t>
                      </a:r>
                      <a:r>
                        <a:rPr lang="en-ZA"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when new leases are concluded, all will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have maintenance</a:t>
                      </a:r>
                      <a:r>
                        <a:rPr lang="en-ZA"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plan.</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86403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cs typeface="Arial" panose="020B0604020202020204" pitchFamily="34" charset="0"/>
                        </a:rPr>
                        <a:t>Percentage of leases let out to Companies with B-BEEE of 4 and above </a:t>
                      </a: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solidFill>
                      <a:schemeClr val="bg1">
                        <a:lumMod val="8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25%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en-GB"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leases signed out of 8 received</a:t>
                      </a:r>
                    </a:p>
                  </a:txBody>
                  <a:tcPr marL="68580" marR="68580" marT="0" marB="0">
                    <a:solidFill>
                      <a:srgbClr val="00B050"/>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0%</a:t>
                      </a:r>
                    </a:p>
                  </a:txBody>
                  <a:tcPr marL="68580" marR="68580" marT="0" marB="0">
                    <a:solidFill>
                      <a:srgbClr val="FF00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No New Leases were signed in Q3</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Engage clients to review lease periods to attract</a:t>
                      </a:r>
                      <a:r>
                        <a:rPr lang="en-ZA"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more B-BBEE compliant Landlords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r h="50977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Ha released from the DPWI portfolio for development of Infrastructure programs and socio-economic objectives</a:t>
                      </a:r>
                      <a:endParaRPr lang="en-US" sz="1200" b="1" i="0" u="none" strike="noStrike" dirty="0">
                        <a:solidFill>
                          <a:srgbClr val="000000"/>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cs typeface="Arial" panose="020B0604020202020204" pitchFamily="34" charset="0"/>
                        </a:rPr>
                        <a:t>161 913   hectares</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1542,7105 ha</a:t>
                      </a:r>
                    </a:p>
                  </a:txBody>
                  <a:tcPr marL="68580" marR="68580" marT="0" marB="0">
                    <a:solidFill>
                      <a:schemeClr val="bg1">
                        <a:lumMod val="8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8,1482 ha</a:t>
                      </a:r>
                    </a:p>
                  </a:txBody>
                  <a:tcPr marL="68580" marR="68580" marT="0" marB="0">
                    <a:solidFill>
                      <a:schemeClr val="bg1">
                        <a:lumMod val="75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NQT</a:t>
                      </a:r>
                    </a:p>
                  </a:txBody>
                  <a:tcPr marL="68580" marR="68580" marT="0" marB="0">
                    <a:solidFill>
                      <a:schemeClr val="bg2">
                        <a:lumMod val="75000"/>
                      </a:schemeClr>
                    </a:solidFill>
                  </a:tcPr>
                </a:tc>
                <a:tc>
                  <a:txBody>
                    <a:bodyPr/>
                    <a:lstStyle/>
                    <a:p>
                      <a:r>
                        <a:rPr lang="en-ZA" sz="1200" dirty="0">
                          <a:solidFill>
                            <a:schemeClr val="tx1"/>
                          </a:solidFill>
                          <a:latin typeface="Arial" panose="020B0604020202020204" pitchFamily="34" charset="0"/>
                          <a:cs typeface="Arial" panose="020B0604020202020204" pitchFamily="34" charset="0"/>
                        </a:rPr>
                        <a:t>1792,0067 hectares</a:t>
                      </a:r>
                    </a:p>
                    <a:p>
                      <a:endParaRPr lang="en-ZA" sz="1200" dirty="0">
                        <a:solidFill>
                          <a:schemeClr val="tx1"/>
                        </a:solidFill>
                        <a:latin typeface="Arial" panose="020B0604020202020204" pitchFamily="34" charset="0"/>
                        <a:cs typeface="Arial" panose="020B0604020202020204" pitchFamily="34" charset="0"/>
                      </a:endParaRPr>
                    </a:p>
                    <a:p>
                      <a:r>
                        <a:rPr lang="en-ZA" sz="1200" dirty="0">
                          <a:solidFill>
                            <a:schemeClr val="tx1"/>
                          </a:solidFill>
                          <a:latin typeface="Arial" panose="020B0604020202020204" pitchFamily="34" charset="0"/>
                          <a:cs typeface="Arial" panose="020B0604020202020204" pitchFamily="34" charset="0"/>
                        </a:rPr>
                        <a:t>(Only 2% of this target has been achieved as at end Q3)</a:t>
                      </a:r>
                    </a:p>
                  </a:txBody>
                  <a:tcPr marL="68580" marR="68580" marT="0" marB="0">
                    <a:solidFill>
                      <a:schemeClr val="bg2">
                        <a:lumMod val="9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 </a:t>
                      </a: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7383F3B9-69D9-423D-8A04-C6634F52A627}" type="slidenum">
              <a:rPr lang="en-ZA" smtClean="0"/>
              <a:t>18</a:t>
            </a:fld>
            <a:endParaRPr lang="en-ZA"/>
          </a:p>
        </p:txBody>
      </p:sp>
    </p:spTree>
    <p:extLst>
      <p:ext uri="{BB962C8B-B14F-4D97-AF65-F5344CB8AC3E}">
        <p14:creationId xmlns:p14="http://schemas.microsoft.com/office/powerpoint/2010/main" val="2618605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9360492"/>
              </p:ext>
            </p:extLst>
          </p:nvPr>
        </p:nvGraphicFramePr>
        <p:xfrm>
          <a:off x="119335" y="18156"/>
          <a:ext cx="12076704" cy="5361239"/>
        </p:xfrm>
        <a:graphic>
          <a:graphicData uri="http://schemas.openxmlformats.org/drawingml/2006/table">
            <a:tbl>
              <a:tblPr firstRow="1" firstCol="1" bandRow="1">
                <a:tableStyleId>{5C22544A-7EE6-4342-B048-85BDC9FD1C3A}</a:tableStyleId>
              </a:tblPr>
              <a:tblGrid>
                <a:gridCol w="2322868">
                  <a:extLst>
                    <a:ext uri="{9D8B030D-6E8A-4147-A177-3AD203B41FA5}">
                      <a16:colId xmlns:a16="http://schemas.microsoft.com/office/drawing/2014/main" val="20000"/>
                    </a:ext>
                  </a:extLst>
                </a:gridCol>
                <a:gridCol w="1425587">
                  <a:extLst>
                    <a:ext uri="{9D8B030D-6E8A-4147-A177-3AD203B41FA5}">
                      <a16:colId xmlns:a16="http://schemas.microsoft.com/office/drawing/2014/main" val="20001"/>
                    </a:ext>
                  </a:extLst>
                </a:gridCol>
                <a:gridCol w="1364114">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440160">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1635543">
                  <a:extLst>
                    <a:ext uri="{9D8B030D-6E8A-4147-A177-3AD203B41FA5}">
                      <a16:colId xmlns:a16="http://schemas.microsoft.com/office/drawing/2014/main" val="20007"/>
                    </a:ext>
                  </a:extLst>
                </a:gridCol>
              </a:tblGrid>
              <a:tr h="726384">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Real Estate Information Registry Services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35557">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58886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Number of provincial immovable asset registers assessed for compliance </a:t>
                      </a:r>
                      <a:endParaRPr lang="en-US" sz="1200" b="1" i="0" u="none" strike="noStrike" dirty="0">
                        <a:solidFill>
                          <a:srgbClr val="000000"/>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9 Provincial immovable asset registers assessed for compliance</a:t>
                      </a:r>
                      <a:endParaRPr lang="en-US" sz="1200" b="0" i="0" u="none" strike="noStrike" dirty="0">
                        <a:solidFill>
                          <a:srgbClr val="000000"/>
                        </a:solidFill>
                        <a:effectLst/>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 2 Provincial immovable asset registers assessed for compliance (FS and MP) – (100% performance)</a:t>
                      </a:r>
                    </a:p>
                  </a:txBody>
                  <a:tcPr marL="68580" marR="68580" marT="0" marB="0">
                    <a:solidFill>
                      <a:srgbClr val="00B050"/>
                    </a:solidFill>
                  </a:tcPr>
                </a:tc>
                <a:tc>
                  <a:txBody>
                    <a:bodyPr/>
                    <a:lstStyle/>
                    <a:p>
                      <a:r>
                        <a:rPr lang="en-ZA" sz="1200" dirty="0">
                          <a:latin typeface="Arial" panose="020B0604020202020204" pitchFamily="34" charset="0"/>
                          <a:cs typeface="Arial" panose="020B0604020202020204" pitchFamily="34" charset="0"/>
                        </a:rPr>
                        <a:t>2 Provincial immovable asset registers assessed</a:t>
                      </a:r>
                    </a:p>
                    <a:p>
                      <a:r>
                        <a:rPr lang="en-ZA" sz="1200" dirty="0">
                          <a:latin typeface="Arial" panose="020B0604020202020204" pitchFamily="34" charset="0"/>
                          <a:cs typeface="Arial" panose="020B0604020202020204" pitchFamily="34" charset="0"/>
                        </a:rPr>
                        <a:t>for compliance (LP and KZN) (100% achievement)</a:t>
                      </a:r>
                    </a:p>
                  </a:txBody>
                  <a:tcPr marL="68580" marR="68580" marT="0" marB="0">
                    <a:solidFill>
                      <a:srgbClr val="00B050"/>
                    </a:solidFill>
                  </a:tcPr>
                </a:tc>
                <a:tc>
                  <a:txBody>
                    <a:bodyPr/>
                    <a:lstStyle/>
                    <a:p>
                      <a:r>
                        <a:rPr lang="en-ZA" sz="1200" dirty="0">
                          <a:latin typeface="Arial" panose="020B0604020202020204" pitchFamily="34" charset="0"/>
                          <a:cs typeface="Arial" panose="020B0604020202020204" pitchFamily="34" charset="0"/>
                        </a:rPr>
                        <a:t>2 provincial immovable asset registers assessed for compliance</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2 Provincial immovable asset registers assessed</a:t>
                      </a:r>
                    </a:p>
                    <a:p>
                      <a:r>
                        <a:rPr lang="en-ZA" sz="1200" dirty="0">
                          <a:latin typeface="Arial" panose="020B0604020202020204" pitchFamily="34" charset="0"/>
                          <a:cs typeface="Arial" panose="020B0604020202020204" pitchFamily="34" charset="0"/>
                        </a:rPr>
                        <a:t>for compliance ( WC and NC ) (100%)</a:t>
                      </a: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Target Achieved </a:t>
                      </a: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231043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Number of immovable Assets physically verified to validate existence and assess conditions</a:t>
                      </a:r>
                      <a:endParaRPr lang="en-US" sz="12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US" sz="1200" b="1" i="0" u="none" strike="noStrike" dirty="0">
                        <a:solidFill>
                          <a:srgbClr val="000000"/>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23</a:t>
                      </a:r>
                      <a:r>
                        <a:rPr lang="en-ZA" sz="1200" b="0" i="0" u="none" strike="noStrike" baseline="0" dirty="0">
                          <a:solidFill>
                            <a:srgbClr val="000000"/>
                          </a:solidFill>
                          <a:effectLst/>
                          <a:latin typeface="Arial" panose="020B0604020202020204" pitchFamily="34" charset="0"/>
                          <a:cs typeface="Arial" panose="020B0604020202020204" pitchFamily="34" charset="0"/>
                        </a:rPr>
                        <a:t> 860</a:t>
                      </a:r>
                      <a:r>
                        <a:rPr lang="en-ZA" sz="1200" b="0" i="0" u="none" strike="noStrike" dirty="0">
                          <a:solidFill>
                            <a:srgbClr val="000000"/>
                          </a:solidFill>
                          <a:effectLst/>
                          <a:latin typeface="Arial" panose="020B0604020202020204" pitchFamily="34" charset="0"/>
                          <a:cs typeface="Arial" panose="020B0604020202020204" pitchFamily="34" charset="0"/>
                        </a:rPr>
                        <a:t> immovable assets physically verified to validate existence</a:t>
                      </a:r>
                      <a:endParaRPr lang="en-US" sz="1200" b="0" i="0" u="none" strike="noStrike" dirty="0">
                        <a:solidFill>
                          <a:srgbClr val="000000"/>
                        </a:solidFill>
                        <a:effectLst/>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0" i="0" u="none" strike="noStrike" kern="1200" dirty="0">
                          <a:solidFill>
                            <a:schemeClr val="tx1"/>
                          </a:solidFill>
                          <a:effectLst/>
                          <a:latin typeface="Arial" panose="020B0604020202020204" pitchFamily="34" charset="0"/>
                          <a:ea typeface="+mn-ea"/>
                          <a:cs typeface="Arial" panose="020B0604020202020204" pitchFamily="34" charset="0"/>
                        </a:rPr>
                        <a:t>5347</a:t>
                      </a:r>
                      <a:r>
                        <a:rPr lang="en-ZA" sz="1200" b="0" i="0" u="none" strike="noStrike" kern="1200" baseline="0" dirty="0">
                          <a:solidFill>
                            <a:schemeClr val="tx1"/>
                          </a:solidFill>
                          <a:effectLst/>
                          <a:latin typeface="Arial" panose="020B0604020202020204" pitchFamily="34" charset="0"/>
                          <a:ea typeface="+mn-ea"/>
                          <a:cs typeface="Arial" panose="020B0604020202020204" pitchFamily="34" charset="0"/>
                        </a:rPr>
                        <a:t> </a:t>
                      </a:r>
                      <a:r>
                        <a:rPr lang="en-ZA" sz="1200" b="0" i="0" u="none" strike="noStrike" kern="1200" dirty="0">
                          <a:solidFill>
                            <a:schemeClr val="tx1"/>
                          </a:solidFill>
                          <a:effectLst/>
                          <a:latin typeface="Arial" panose="020B0604020202020204" pitchFamily="34" charset="0"/>
                          <a:ea typeface="+mn-ea"/>
                          <a:cs typeface="Arial" panose="020B0604020202020204" pitchFamily="34" charset="0"/>
                        </a:rPr>
                        <a:t>Immovable assets physically verified to validate existence. </a:t>
                      </a:r>
                    </a:p>
                    <a:p>
                      <a:pPr marL="0" marR="0" indent="0" algn="l" defTabSz="914400" rtl="0" eaLnBrk="1" fontAlgn="t" latinLnBrk="0" hangingPunct="1">
                        <a:lnSpc>
                          <a:spcPct val="100000"/>
                        </a:lnSpc>
                        <a:spcBef>
                          <a:spcPts val="0"/>
                        </a:spcBef>
                        <a:spcAft>
                          <a:spcPts val="0"/>
                        </a:spcAft>
                        <a:buClrTx/>
                        <a:buSzTx/>
                        <a:buFontTx/>
                        <a:buNone/>
                        <a:tabLst/>
                        <a:defRPr/>
                      </a:pPr>
                      <a:r>
                        <a:rPr lang="en-ZA" sz="1200" b="0" i="0" u="none" strike="noStrike" kern="1200" dirty="0">
                          <a:solidFill>
                            <a:schemeClr val="tx1"/>
                          </a:solidFill>
                          <a:effectLst/>
                          <a:latin typeface="Arial" panose="020B0604020202020204" pitchFamily="34" charset="0"/>
                          <a:ea typeface="+mn-ea"/>
                          <a:cs typeface="Arial" panose="020B0604020202020204" pitchFamily="34" charset="0"/>
                        </a:rPr>
                        <a:t>(89% achievement) performance)</a:t>
                      </a:r>
                      <a:endParaRPr lang="en-ZA" sz="1200" dirty="0">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r>
                        <a:rPr lang="en-ZA" sz="1200" dirty="0">
                          <a:latin typeface="Arial" panose="020B0604020202020204" pitchFamily="34" charset="0"/>
                          <a:cs typeface="Arial" panose="020B0604020202020204" pitchFamily="34" charset="0"/>
                        </a:rPr>
                        <a:t>5380 Immovable Assets physically verified to validate existence, ownership, and access condition. (90% achievement) </a:t>
                      </a:r>
                    </a:p>
                  </a:txBody>
                  <a:tcPr marL="68580" marR="68580" marT="0" marB="0">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5965 </a:t>
                      </a:r>
                      <a:r>
                        <a:rPr lang="en-ZA" sz="1200" b="0" i="0" u="none" strike="noStrike" dirty="0">
                          <a:solidFill>
                            <a:srgbClr val="000000"/>
                          </a:solidFill>
                          <a:effectLst/>
                          <a:latin typeface="Arial" panose="020B0604020202020204" pitchFamily="34" charset="0"/>
                          <a:cs typeface="Arial" panose="020B0604020202020204" pitchFamily="34" charset="0"/>
                        </a:rPr>
                        <a:t>immovable assets physically verified to validate existence</a:t>
                      </a:r>
                      <a:endParaRPr lang="en-US" sz="1200" b="0" i="0" u="none" strike="noStrike" dirty="0">
                        <a:solidFill>
                          <a:srgbClr val="000000"/>
                        </a:solidFill>
                        <a:effectLst/>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5687 Immovable Assets physically verified to validate existence, ownership, and access condition.</a:t>
                      </a:r>
                    </a:p>
                    <a:p>
                      <a:r>
                        <a:rPr lang="en-ZA" sz="1200" dirty="0">
                          <a:latin typeface="Arial" panose="020B0604020202020204" pitchFamily="34" charset="0"/>
                          <a:cs typeface="Arial" panose="020B0604020202020204" pitchFamily="34" charset="0"/>
                        </a:rPr>
                        <a:t>(95%)</a:t>
                      </a: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Target Achieved </a:t>
                      </a: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19</a:t>
            </a:fld>
            <a:endParaRPr lang="en-ZA"/>
          </a:p>
        </p:txBody>
      </p:sp>
    </p:spTree>
    <p:extLst>
      <p:ext uri="{BB962C8B-B14F-4D97-AF65-F5344CB8AC3E}">
        <p14:creationId xmlns:p14="http://schemas.microsoft.com/office/powerpoint/2010/main" val="169858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latin typeface="Times" pitchFamily="18" charset="0"/>
              </a:rPr>
              <a:pPr/>
              <a:t>2</a:t>
            </a:fld>
            <a:endParaRPr lang="en-US" altLang="en-US" sz="1400">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latin typeface="Arial" pitchFamily="34" charset="0"/>
              <a:cs typeface="Arial" pitchFamily="34" charset="0"/>
            </a:endParaRPr>
          </a:p>
        </p:txBody>
      </p:sp>
      <p:sp>
        <p:nvSpPr>
          <p:cNvPr id="2" name="Rectangle 1"/>
          <p:cNvSpPr/>
          <p:nvPr/>
        </p:nvSpPr>
        <p:spPr>
          <a:xfrm>
            <a:off x="494415" y="1374779"/>
            <a:ext cx="11018440" cy="830997"/>
          </a:xfrm>
          <a:prstGeom prst="rect">
            <a:avLst/>
          </a:prstGeom>
          <a:noFill/>
        </p:spPr>
        <p:txBody>
          <a:bodyPr wrap="square">
            <a:spAutoFit/>
          </a:bodyPr>
          <a:lstStyle/>
          <a:p>
            <a:pPr marL="285750" indent="-285750">
              <a:buFont typeface="Arial" panose="020B0604020202020204" pitchFamily="34" charset="0"/>
              <a:buChar char="•"/>
            </a:pPr>
            <a:r>
              <a:rPr lang="en-ZA" sz="2400" dirty="0"/>
              <a:t>To present the 1</a:t>
            </a:r>
            <a:r>
              <a:rPr lang="en-ZA" sz="2400" baseline="30000" dirty="0"/>
              <a:t>st</a:t>
            </a:r>
            <a:r>
              <a:rPr lang="en-ZA" sz="2400" dirty="0"/>
              <a:t>, 2</a:t>
            </a:r>
            <a:r>
              <a:rPr lang="en-ZA" sz="2400" baseline="30000" dirty="0"/>
              <a:t>nd</a:t>
            </a:r>
            <a:r>
              <a:rPr lang="en-ZA" sz="2400" dirty="0"/>
              <a:t> and 3</a:t>
            </a:r>
            <a:r>
              <a:rPr lang="en-ZA" sz="2400" baseline="30000" dirty="0"/>
              <a:t>rd</a:t>
            </a:r>
            <a:r>
              <a:rPr lang="en-ZA" sz="2400" dirty="0"/>
              <a:t> Quarter Non-Financial and Financial Performance of the Department to Portfolio Committee on Public Works and Infrastructure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400" y="2996952"/>
            <a:ext cx="6624736" cy="251387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08167" y="4017354"/>
            <a:ext cx="180020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25000"/>
                  </a:schemeClr>
                </a:solidFill>
              </a:rPr>
              <a:t>Not a Quarter Target (NQT)</a:t>
            </a:r>
            <a:endParaRPr lang="en-ZA" sz="1400" dirty="0">
              <a:solidFill>
                <a:schemeClr val="bg2">
                  <a:lumMod val="25000"/>
                </a:schemeClr>
              </a:solidFill>
            </a:endParaRPr>
          </a:p>
        </p:txBody>
      </p:sp>
      <p:sp>
        <p:nvSpPr>
          <p:cNvPr id="5" name="TextBox 4"/>
          <p:cNvSpPr txBox="1"/>
          <p:nvPr/>
        </p:nvSpPr>
        <p:spPr>
          <a:xfrm>
            <a:off x="610505" y="2515454"/>
            <a:ext cx="6493607" cy="400110"/>
          </a:xfrm>
          <a:prstGeom prst="rect">
            <a:avLst/>
          </a:prstGeom>
          <a:noFill/>
        </p:spPr>
        <p:txBody>
          <a:bodyPr wrap="square" rtlCol="0">
            <a:spAutoFit/>
          </a:bodyPr>
          <a:lstStyle/>
          <a:p>
            <a:r>
              <a:rPr lang="en-US" sz="2000" b="1" dirty="0">
                <a:solidFill>
                  <a:schemeClr val="tx1">
                    <a:lumMod val="65000"/>
                    <a:lumOff val="35000"/>
                  </a:schemeClr>
                </a:solidFill>
              </a:rPr>
              <a:t>Performance Colour Coding Guide </a:t>
            </a:r>
            <a:endParaRPr lang="en-ZA" sz="2000" b="1" dirty="0">
              <a:solidFill>
                <a:schemeClr val="tx1">
                  <a:lumMod val="65000"/>
                  <a:lumOff val="35000"/>
                </a:schemeClr>
              </a:solidFill>
            </a:endParaRPr>
          </a:p>
        </p:txBody>
      </p:sp>
      <p:sp>
        <p:nvSpPr>
          <p:cNvPr id="10" name="Rectangle 9"/>
          <p:cNvSpPr/>
          <p:nvPr/>
        </p:nvSpPr>
        <p:spPr>
          <a:xfrm>
            <a:off x="0" y="0"/>
            <a:ext cx="12192000" cy="90872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Purpose </a:t>
            </a:r>
          </a:p>
        </p:txBody>
      </p:sp>
      <p:sp>
        <p:nvSpPr>
          <p:cNvPr id="6" name="TextBox 5"/>
          <p:cNvSpPr txBox="1"/>
          <p:nvPr/>
        </p:nvSpPr>
        <p:spPr>
          <a:xfrm>
            <a:off x="606342" y="5574303"/>
            <a:ext cx="7001825"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1">
                    <a:lumMod val="65000"/>
                    <a:lumOff val="35000"/>
                  </a:schemeClr>
                </a:solidFill>
              </a:rPr>
              <a:t>Performance is calculated on the Number of Targets Achieved (i.e.. 90% above) </a:t>
            </a:r>
          </a:p>
          <a:p>
            <a:pPr marL="285750" indent="-285750">
              <a:buFont typeface="Arial" panose="020B0604020202020204" pitchFamily="34" charset="0"/>
              <a:buChar char="•"/>
            </a:pPr>
            <a:r>
              <a:rPr lang="en-US" sz="1400" dirty="0">
                <a:solidFill>
                  <a:schemeClr val="tx1">
                    <a:lumMod val="65000"/>
                    <a:lumOff val="35000"/>
                  </a:schemeClr>
                </a:solidFill>
              </a:rPr>
              <a:t>Progress is based on the Actual versus target (it is possible for a programme to be reported as 0% in terms of performance, but progress is reported at 80% - meaning it has moved 80% towards the target but falls short of the 90% level to be regarded achieved)</a:t>
            </a:r>
            <a:endParaRPr lang="en-ZA" sz="1400" dirty="0">
              <a:solidFill>
                <a:schemeClr val="tx1">
                  <a:lumMod val="65000"/>
                  <a:lumOff val="35000"/>
                </a:schemeClr>
              </a:solidFill>
            </a:endParaRPr>
          </a:p>
        </p:txBody>
      </p:sp>
    </p:spTree>
    <p:extLst>
      <p:ext uri="{BB962C8B-B14F-4D97-AF65-F5344CB8AC3E}">
        <p14:creationId xmlns:p14="http://schemas.microsoft.com/office/powerpoint/2010/main" val="174054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4071800461"/>
              </p:ext>
            </p:extLst>
          </p:nvPr>
        </p:nvGraphicFramePr>
        <p:xfrm>
          <a:off x="1" y="3"/>
          <a:ext cx="12191999" cy="5960914"/>
        </p:xfrm>
        <a:graphic>
          <a:graphicData uri="http://schemas.openxmlformats.org/drawingml/2006/table">
            <a:tbl>
              <a:tblPr firstRow="1" firstCol="1" bandRow="1">
                <a:tableStyleId>{5C22544A-7EE6-4342-B048-85BDC9FD1C3A}</a:tableStyleId>
              </a:tblPr>
              <a:tblGrid>
                <a:gridCol w="2351583">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2016224">
                  <a:extLst>
                    <a:ext uri="{9D8B030D-6E8A-4147-A177-3AD203B41FA5}">
                      <a16:colId xmlns:a16="http://schemas.microsoft.com/office/drawing/2014/main" val="20006"/>
                    </a:ext>
                  </a:extLst>
                </a:gridCol>
                <a:gridCol w="2207568">
                  <a:extLst>
                    <a:ext uri="{9D8B030D-6E8A-4147-A177-3AD203B41FA5}">
                      <a16:colId xmlns:a16="http://schemas.microsoft.com/office/drawing/2014/main" val="20007"/>
                    </a:ext>
                  </a:extLst>
                </a:gridCol>
              </a:tblGrid>
              <a:tr h="364388">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Facilities Management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33390">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827163">
                <a:tc>
                  <a:txBody>
                    <a:bodyPr/>
                    <a:lstStyle/>
                    <a:p>
                      <a:pPr algn="l" fontAlgn="t"/>
                      <a:r>
                        <a:rPr lang="en-ZA" sz="1100" b="1" i="0" u="none" strike="noStrike" dirty="0">
                          <a:solidFill>
                            <a:schemeClr val="tx1"/>
                          </a:solidFill>
                          <a:effectLst/>
                          <a:latin typeface="Arial" panose="020B0604020202020204" pitchFamily="34" charset="0"/>
                          <a:cs typeface="Arial" panose="020B0604020202020204" pitchFamily="34" charset="0"/>
                        </a:rPr>
                        <a:t>Number of condition</a:t>
                      </a:r>
                    </a:p>
                    <a:p>
                      <a:pPr algn="l" fontAlgn="t"/>
                      <a:r>
                        <a:rPr lang="en-ZA" sz="1100" b="1" i="0" u="none" strike="noStrike" dirty="0">
                          <a:solidFill>
                            <a:schemeClr val="tx1"/>
                          </a:solidFill>
                          <a:effectLst/>
                          <a:latin typeface="Arial" panose="020B0604020202020204" pitchFamily="34" charset="0"/>
                          <a:cs typeface="Arial" panose="020B0604020202020204" pitchFamily="34" charset="0"/>
                        </a:rPr>
                        <a:t>assessments conducted on</a:t>
                      </a:r>
                    </a:p>
                    <a:p>
                      <a:pPr algn="l" fontAlgn="t"/>
                      <a:r>
                        <a:rPr lang="en-ZA" sz="1100" b="1" i="0" u="none" strike="noStrike" dirty="0">
                          <a:solidFill>
                            <a:schemeClr val="tx1"/>
                          </a:solidFill>
                          <a:effectLst/>
                          <a:latin typeface="Arial" panose="020B0604020202020204" pitchFamily="34" charset="0"/>
                          <a:cs typeface="Arial" panose="020B0604020202020204" pitchFamily="34" charset="0"/>
                        </a:rPr>
                        <a:t>identified / prioritised properties</a:t>
                      </a:r>
                      <a:endParaRPr lang="en-US" sz="1100" b="1" i="0" u="none" strike="noStrike"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100" dirty="0">
                          <a:latin typeface="Arial" panose="020B0604020202020204" pitchFamily="34" charset="0"/>
                          <a:cs typeface="Arial" panose="020B0604020202020204" pitchFamily="34" charset="0"/>
                        </a:rPr>
                        <a:t>220</a:t>
                      </a:r>
                    </a:p>
                  </a:txBody>
                  <a:tcPr marL="68580" marR="68580" marT="0" marB="0">
                    <a:solidFill>
                      <a:schemeClr val="accent1">
                        <a:lumMod val="20000"/>
                        <a:lumOff val="80000"/>
                      </a:schemeClr>
                    </a:solidFill>
                  </a:tcPr>
                </a:tc>
                <a:tc>
                  <a:txBody>
                    <a:bodyPr/>
                    <a:lstStyle/>
                    <a:p>
                      <a:r>
                        <a:rPr lang="en-ZA" sz="1100" dirty="0">
                          <a:latin typeface="Arial" panose="020B0604020202020204" pitchFamily="34" charset="0"/>
                          <a:cs typeface="Arial" panose="020B0604020202020204" pitchFamily="34" charset="0"/>
                        </a:rPr>
                        <a:t>16 (64% achievement) </a:t>
                      </a:r>
                    </a:p>
                  </a:txBody>
                  <a:tcPr marL="68580" marR="68580" marT="0" marB="0">
                    <a:solidFill>
                      <a:srgbClr val="FFFF00"/>
                    </a:solidFill>
                  </a:tcPr>
                </a:tc>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22 (49% achievement)</a:t>
                      </a:r>
                    </a:p>
                  </a:txBody>
                  <a:tcPr marL="9525" marR="9525" marT="9525" marB="0">
                    <a:solidFill>
                      <a:srgbClr val="FFC000"/>
                    </a:solidFill>
                  </a:tcPr>
                </a:tc>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75</a:t>
                      </a:r>
                    </a:p>
                  </a:txBody>
                  <a:tcPr marL="9525" marR="9525" marT="9525" marB="0">
                    <a:solidFill>
                      <a:schemeClr val="accent1">
                        <a:lumMod val="20000"/>
                        <a:lumOff val="80000"/>
                      </a:schemeClr>
                    </a:solidFill>
                  </a:tcPr>
                </a:tc>
                <a:tc>
                  <a:txBody>
                    <a:bodyPr/>
                    <a:lstStyle/>
                    <a:p>
                      <a:r>
                        <a:rPr lang="en-ZA" sz="1100" dirty="0">
                          <a:latin typeface="Arial" panose="020B0604020202020204" pitchFamily="34" charset="0"/>
                          <a:cs typeface="Arial" panose="020B0604020202020204" pitchFamily="34" charset="0"/>
                        </a:rPr>
                        <a:t>33 (44%)</a:t>
                      </a:r>
                    </a:p>
                  </a:txBody>
                  <a:tcPr marL="9525" marR="9525" marT="9525" marB="0">
                    <a:solidFill>
                      <a:srgbClr val="FFC000"/>
                    </a:solidFill>
                  </a:tcPr>
                </a:tc>
                <a:tc rowSpan="2">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Delays experienced in the roll-out of the Multi-disciplinary Technical Team Panel. There were 79 facilities targeted for condition assessments, maintenance plans and development of specifications for term contracts implementation. However, the National Bid Adjudication Committee dealt with a significant amount of backlog, which resulted in delays on FM rollout. It is expected that FM to report on those targeted facilities for Q4.</a:t>
                      </a:r>
                    </a:p>
                  </a:txBody>
                  <a:tcPr marL="0" marR="0" marT="0" marB="0" anchor="ctr">
                    <a:solidFill>
                      <a:schemeClr val="accent1">
                        <a:lumMod val="20000"/>
                        <a:lumOff val="80000"/>
                      </a:schemeClr>
                    </a:solidFill>
                  </a:tcPr>
                </a:tc>
                <a:tc rowSpan="2">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DPWI is currently busy with the procurement of thirteen professionals from various disciplines. These professionals will be deployed to assist the Regions in the implementation of condition assessment and specifications for term contracts implementation. </a:t>
                      </a:r>
                    </a:p>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National Bid Adjudication Committee approved the rollout of the Multi-disciplinary Technical Team Panel, to target 79 facilities across the country. </a:t>
                      </a:r>
                    </a:p>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FM Branch has received some Management Trainees resources which are assisting with high level FCAs.</a:t>
                      </a:r>
                    </a:p>
                  </a:txBody>
                  <a:tcPr marL="0" marR="0" marT="0" marB="0">
                    <a:solidFill>
                      <a:schemeClr val="accent1">
                        <a:lumMod val="20000"/>
                        <a:lumOff val="80000"/>
                      </a:schemeClr>
                    </a:solidFill>
                  </a:tcPr>
                </a:tc>
                <a:extLst>
                  <a:ext uri="{0D108BD9-81ED-4DB2-BD59-A6C34878D82A}">
                    <a16:rowId xmlns:a16="http://schemas.microsoft.com/office/drawing/2014/main" val="10002"/>
                  </a:ext>
                </a:extLst>
              </a:tr>
              <a:tr h="1504505">
                <a:tc>
                  <a:txBody>
                    <a:bodyPr/>
                    <a:lstStyle/>
                    <a:p>
                      <a:pPr algn="l" fontAlgn="t"/>
                      <a:r>
                        <a:rPr lang="en-ZA" sz="1100" b="1" i="0" u="none" strike="noStrike" dirty="0">
                          <a:solidFill>
                            <a:schemeClr val="tx1"/>
                          </a:solidFill>
                          <a:effectLst/>
                          <a:latin typeface="Arial" panose="020B0604020202020204" pitchFamily="34" charset="0"/>
                          <a:cs typeface="Arial" panose="020B0604020202020204" pitchFamily="34" charset="0"/>
                        </a:rPr>
                        <a:t>Number of critical components </a:t>
                      </a:r>
                    </a:p>
                    <a:p>
                      <a:pPr algn="l" fontAlgn="t"/>
                      <a:r>
                        <a:rPr lang="en-ZA" sz="1100" b="1" i="0" u="none" strike="noStrike" dirty="0">
                          <a:solidFill>
                            <a:schemeClr val="tx1"/>
                          </a:solidFill>
                          <a:effectLst/>
                          <a:latin typeface="Arial" panose="020B0604020202020204" pitchFamily="34" charset="0"/>
                          <a:cs typeface="Arial" panose="020B0604020202020204" pitchFamily="34" charset="0"/>
                        </a:rPr>
                        <a:t>assessed to determine the</a:t>
                      </a:r>
                    </a:p>
                    <a:p>
                      <a:pPr algn="l" fontAlgn="t"/>
                      <a:r>
                        <a:rPr lang="en-ZA" sz="1100" b="1" i="0" u="none" strike="noStrike" dirty="0">
                          <a:solidFill>
                            <a:schemeClr val="tx1"/>
                          </a:solidFill>
                          <a:effectLst/>
                          <a:latin typeface="Arial" panose="020B0604020202020204" pitchFamily="34" charset="0"/>
                          <a:cs typeface="Arial" panose="020B0604020202020204" pitchFamily="34" charset="0"/>
                        </a:rPr>
                        <a:t>conditions of components (lifts,</a:t>
                      </a:r>
                    </a:p>
                    <a:p>
                      <a:pPr algn="l" fontAlgn="t"/>
                      <a:r>
                        <a:rPr lang="en-ZA" sz="1100" b="1" i="0" u="none" strike="noStrike" dirty="0">
                          <a:solidFill>
                            <a:schemeClr val="tx1"/>
                          </a:solidFill>
                          <a:effectLst/>
                          <a:latin typeface="Arial" panose="020B0604020202020204" pitchFamily="34" charset="0"/>
                          <a:cs typeface="Arial" panose="020B0604020202020204" pitchFamily="34" charset="0"/>
                        </a:rPr>
                        <a:t>boilers, HVAC and Gensets and </a:t>
                      </a:r>
                    </a:p>
                    <a:p>
                      <a:pPr algn="l" fontAlgn="t"/>
                      <a:r>
                        <a:rPr lang="en-ZA" sz="1100" b="1" i="0" u="none" strike="noStrike" dirty="0">
                          <a:solidFill>
                            <a:schemeClr val="tx1"/>
                          </a:solidFill>
                          <a:effectLst/>
                          <a:latin typeface="Arial" panose="020B0604020202020204" pitchFamily="34" charset="0"/>
                          <a:cs typeface="Arial" panose="020B0604020202020204" pitchFamily="34" charset="0"/>
                        </a:rPr>
                        <a:t>Water systems)</a:t>
                      </a:r>
                      <a:endParaRPr lang="en-US" sz="1100" b="1" i="0" u="none" strike="noStrike"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100" dirty="0">
                          <a:latin typeface="Arial" panose="020B0604020202020204" pitchFamily="34" charset="0"/>
                          <a:cs typeface="Arial" panose="020B0604020202020204" pitchFamily="34" charset="0"/>
                        </a:rPr>
                        <a:t>440</a:t>
                      </a:r>
                    </a:p>
                  </a:txBody>
                  <a:tcPr marL="68580" marR="68580" marT="0" marB="0">
                    <a:solidFill>
                      <a:schemeClr val="accent1">
                        <a:lumMod val="20000"/>
                        <a:lumOff val="80000"/>
                      </a:schemeClr>
                    </a:solidFill>
                  </a:tcPr>
                </a:tc>
                <a:tc>
                  <a:txBody>
                    <a:bodyPr/>
                    <a:lstStyle/>
                    <a:p>
                      <a:r>
                        <a:rPr lang="en-ZA" sz="1100" dirty="0">
                          <a:latin typeface="Arial" panose="020B0604020202020204" pitchFamily="34" charset="0"/>
                          <a:cs typeface="Arial" panose="020B0604020202020204" pitchFamily="34" charset="0"/>
                        </a:rPr>
                        <a:t>87 (174% achievement)</a:t>
                      </a:r>
                    </a:p>
                  </a:txBody>
                  <a:tcPr marL="68580" marR="68580" marT="0" marB="0">
                    <a:solidFill>
                      <a:srgbClr val="00B050"/>
                    </a:solidFill>
                  </a:tcPr>
                </a:tc>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3  (3% achievement). Conclusion of Q1</a:t>
                      </a:r>
                      <a:r>
                        <a:rPr lang="en-US" sz="1100" b="0" i="0" u="none" strike="noStrike" baseline="0" dirty="0">
                          <a:solidFill>
                            <a:srgbClr val="000000"/>
                          </a:solidFill>
                          <a:effectLst/>
                          <a:latin typeface="Arial" panose="020B0604020202020204" pitchFamily="34" charset="0"/>
                          <a:cs typeface="Arial" panose="020B0604020202020204" pitchFamily="34" charset="0"/>
                        </a:rPr>
                        <a:t> achievement.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4"/>
                    </a:solidFill>
                  </a:tcPr>
                </a:tc>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145</a:t>
                      </a:r>
                    </a:p>
                  </a:txBody>
                  <a:tcPr marL="9525" marR="9525" marT="9525" marB="0">
                    <a:solidFill>
                      <a:schemeClr val="accent1">
                        <a:lumMod val="20000"/>
                        <a:lumOff val="80000"/>
                      </a:schemeClr>
                    </a:solidFill>
                  </a:tcPr>
                </a:tc>
                <a:tc>
                  <a:txBody>
                    <a:bodyPr/>
                    <a:lstStyle/>
                    <a:p>
                      <a:r>
                        <a:rPr lang="en-ZA" sz="1100" dirty="0">
                          <a:latin typeface="Arial" panose="020B0604020202020204" pitchFamily="34" charset="0"/>
                          <a:cs typeface="Arial" panose="020B0604020202020204" pitchFamily="34" charset="0"/>
                        </a:rPr>
                        <a:t>19 (13%)</a:t>
                      </a:r>
                    </a:p>
                  </a:txBody>
                  <a:tcPr marL="9525" marR="9525" marT="9525" marB="0">
                    <a:solidFill>
                      <a:srgbClr val="FFC000"/>
                    </a:solidFill>
                  </a:tcPr>
                </a:tc>
                <a:tc vMerge="1">
                  <a:txBody>
                    <a:bodyPr/>
                    <a:lstStyle/>
                    <a:p>
                      <a:pPr algn="l" fontAlgn="t"/>
                      <a:endParaRPr lang="en-US" sz="1600" b="0" i="0" u="none" strike="noStrike" dirty="0">
                        <a:solidFill>
                          <a:srgbClr val="000000"/>
                        </a:solidFill>
                        <a:effectLst/>
                        <a:latin typeface="Calibri" panose="020F0502020204030204" pitchFamily="34" charset="0"/>
                      </a:endParaRPr>
                    </a:p>
                  </a:txBody>
                  <a:tcPr marL="9525" marR="9525" marT="9525" marB="0">
                    <a:solidFill>
                      <a:schemeClr val="accent1">
                        <a:lumMod val="20000"/>
                        <a:lumOff val="80000"/>
                      </a:schemeClr>
                    </a:solidFill>
                  </a:tcPr>
                </a:tc>
                <a:tc vMerge="1">
                  <a:txBody>
                    <a:bodyPr/>
                    <a:lstStyle/>
                    <a:p>
                      <a:endParaRPr lang="en-ZA" dirty="0"/>
                    </a:p>
                  </a:txBody>
                  <a:tcPr marL="9525" marR="9525" marT="9525" marB="0">
                    <a:solidFill>
                      <a:schemeClr val="accent1">
                        <a:lumMod val="20000"/>
                        <a:lumOff val="80000"/>
                      </a:schemeClr>
                    </a:solidFill>
                  </a:tcPr>
                </a:tc>
                <a:extLst>
                  <a:ext uri="{0D108BD9-81ED-4DB2-BD59-A6C34878D82A}">
                    <a16:rowId xmlns:a16="http://schemas.microsoft.com/office/drawing/2014/main" val="10003"/>
                  </a:ext>
                </a:extLst>
              </a:tr>
              <a:tr h="150450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b="1" i="0" u="none" strike="noStrike" dirty="0">
                          <a:solidFill>
                            <a:srgbClr val="000000"/>
                          </a:solidFill>
                          <a:effectLst/>
                          <a:latin typeface="Arial" panose="020B0604020202020204" pitchFamily="34" charset="0"/>
                          <a:cs typeface="Arial" panose="020B0604020202020204" pitchFamily="34" charset="0"/>
                        </a:rPr>
                        <a:t>Number of preventative term contracts awarded to reduce reactive maintenance level </a:t>
                      </a:r>
                    </a:p>
                    <a:p>
                      <a:pPr>
                        <a:lnSpc>
                          <a:spcPct val="107000"/>
                        </a:lnSpc>
                        <a:spcAft>
                          <a:spcPts val="0"/>
                        </a:spcAft>
                      </a:pP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strike="noStrike" dirty="0">
                          <a:solidFill>
                            <a:schemeClr val="tx1"/>
                          </a:solidFill>
                          <a:latin typeface="Arial" panose="020B0604020202020204" pitchFamily="34" charset="0"/>
                          <a:cs typeface="Arial" panose="020B0604020202020204" pitchFamily="34" charset="0"/>
                        </a:rPr>
                        <a:t>180</a:t>
                      </a:r>
                    </a:p>
                    <a:p>
                      <a:endParaRPr lang="en-ZA" sz="11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latin typeface="Arial" panose="020B0604020202020204" pitchFamily="34" charset="0"/>
                          <a:cs typeface="Arial" panose="020B0604020202020204" pitchFamily="34" charset="0"/>
                        </a:rPr>
                        <a:t>No</a:t>
                      </a:r>
                      <a:r>
                        <a:rPr lang="en-ZA" sz="1100" baseline="0" dirty="0">
                          <a:latin typeface="Arial" panose="020B0604020202020204" pitchFamily="34" charset="0"/>
                          <a:cs typeface="Arial" panose="020B0604020202020204" pitchFamily="34" charset="0"/>
                        </a:rPr>
                        <a:t> information provided </a:t>
                      </a:r>
                      <a:endParaRPr lang="en-ZA" sz="1100" dirty="0">
                        <a:latin typeface="Arial" panose="020B0604020202020204" pitchFamily="34" charset="0"/>
                        <a:cs typeface="Arial" panose="020B0604020202020204" pitchFamily="34" charset="0"/>
                      </a:endParaRPr>
                    </a:p>
                    <a:p>
                      <a:endParaRPr lang="en-ZA" sz="1100" dirty="0">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dirty="0">
                          <a:latin typeface="Arial" panose="020B0604020202020204" pitchFamily="34" charset="0"/>
                          <a:cs typeface="Arial" panose="020B0604020202020204" pitchFamily="34" charset="0"/>
                        </a:rPr>
                        <a:t>29  (48% achievement)</a:t>
                      </a:r>
                    </a:p>
                    <a:p>
                      <a:pPr algn="l" fontAlgn="t"/>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rgbClr val="FFC000"/>
                    </a:solidFill>
                  </a:tcPr>
                </a:tc>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latin typeface="Arial" panose="020B0604020202020204" pitchFamily="34" charset="0"/>
                          <a:cs typeface="Arial" panose="020B0604020202020204" pitchFamily="34" charset="0"/>
                        </a:rPr>
                        <a:t>90 (150%)</a:t>
                      </a:r>
                    </a:p>
                    <a:p>
                      <a:endParaRPr lang="en-ZA" sz="1100" dirty="0">
                        <a:latin typeface="Arial" panose="020B0604020202020204" pitchFamily="34" charset="0"/>
                        <a:cs typeface="Arial" panose="020B0604020202020204" pitchFamily="34" charset="0"/>
                      </a:endParaRPr>
                    </a:p>
                  </a:txBody>
                  <a:tcPr marL="9525" marR="9525" marT="9525" marB="0">
                    <a:solidFill>
                      <a:srgbClr val="00B050"/>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Target</a:t>
                      </a:r>
                      <a:r>
                        <a:rPr lang="en-US" sz="1100" b="0" i="0" u="none" strike="noStrike" baseline="0" dirty="0">
                          <a:solidFill>
                            <a:srgbClr val="000000"/>
                          </a:solidFill>
                          <a:effectLst/>
                          <a:latin typeface="Arial" panose="020B0604020202020204" pitchFamily="34" charset="0"/>
                          <a:cs typeface="Arial" panose="020B0604020202020204" pitchFamily="34" charset="0"/>
                        </a:rPr>
                        <a:t> Achieved </a:t>
                      </a:r>
                    </a:p>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Most of the Term Contracts have now passed various procurement phases and some of them have  been awarded.</a:t>
                      </a:r>
                      <a:br>
                        <a:rPr lang="en-US" sz="1100" b="0" i="0" u="none" strike="noStrike" dirty="0">
                          <a:solidFill>
                            <a:srgbClr val="000000"/>
                          </a:solidFill>
                          <a:effectLst/>
                          <a:latin typeface="Arial" panose="020B0604020202020204" pitchFamily="34" charset="0"/>
                          <a:cs typeface="Arial" panose="020B0604020202020204" pitchFamily="34" charset="0"/>
                        </a:rPr>
                      </a:br>
                      <a:br>
                        <a:rPr lang="en-US" sz="1100" b="0" i="0" u="none" strike="noStrike" dirty="0">
                          <a:solidFill>
                            <a:srgbClr val="000000"/>
                          </a:solidFill>
                          <a:effectLst/>
                          <a:latin typeface="Arial" panose="020B0604020202020204" pitchFamily="34" charset="0"/>
                          <a:cs typeface="Arial" panose="020B0604020202020204" pitchFamily="34" charset="0"/>
                        </a:rPr>
                      </a:b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Continued support to be provided to the regions to ensure that the annual target for Term Contracts is maintained.</a:t>
                      </a:r>
                    </a:p>
                  </a:txBody>
                  <a:tcPr marL="0" marR="0" marT="0" marB="0">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a:xfrm flipH="1">
            <a:off x="11496600" y="6346526"/>
            <a:ext cx="432048" cy="365125"/>
          </a:xfrm>
        </p:spPr>
        <p:txBody>
          <a:bodyPr/>
          <a:lstStyle/>
          <a:p>
            <a:r>
              <a:rPr lang="en-ZA" dirty="0"/>
              <a:t>20</a:t>
            </a:r>
          </a:p>
        </p:txBody>
      </p:sp>
    </p:spTree>
    <p:extLst>
      <p:ext uri="{BB962C8B-B14F-4D97-AF65-F5344CB8AC3E}">
        <p14:creationId xmlns:p14="http://schemas.microsoft.com/office/powerpoint/2010/main" val="356708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824161"/>
            <a:ext cx="12192000" cy="132491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628" name="TextBox 10"/>
          <p:cNvSpPr txBox="1">
            <a:spLocks noChangeArrowheads="1"/>
          </p:cNvSpPr>
          <p:nvPr/>
        </p:nvSpPr>
        <p:spPr bwMode="auto">
          <a:xfrm>
            <a:off x="119336" y="2856898"/>
            <a:ext cx="10404648"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Tx/>
              <a:buNone/>
            </a:pPr>
            <a:r>
              <a:rPr lang="en-US" altLang="en-US" sz="2600" b="1" dirty="0">
                <a:solidFill>
                  <a:prstClr val="white"/>
                </a:solidFill>
              </a:rPr>
              <a:t>FINANCIAL INFORMATION</a:t>
            </a:r>
          </a:p>
          <a:p>
            <a:pPr fontAlgn="base">
              <a:spcAft>
                <a:spcPct val="0"/>
              </a:spcAft>
              <a:buFontTx/>
              <a:buNone/>
            </a:pPr>
            <a:r>
              <a:rPr lang="en-US" altLang="en-US" sz="2600" b="1" dirty="0">
                <a:solidFill>
                  <a:prstClr val="white"/>
                </a:solidFill>
              </a:rPr>
              <a:t>DPWI – Main Vote   </a:t>
            </a:r>
          </a:p>
        </p:txBody>
      </p:sp>
      <p:sp>
        <p:nvSpPr>
          <p:cNvPr id="4" name="Slide Number Placeholder 3"/>
          <p:cNvSpPr>
            <a:spLocks noGrp="1"/>
          </p:cNvSpPr>
          <p:nvPr>
            <p:ph type="sldNum" sz="quarter" idx="12"/>
          </p:nvPr>
        </p:nvSpPr>
        <p:spPr/>
        <p:txBody>
          <a:bodyPr/>
          <a:lstStyle/>
          <a:p>
            <a:pPr>
              <a:defRPr/>
            </a:pPr>
            <a:fld id="{ED63BE87-ADA3-45FA-8020-4532DCBFF47B}" type="slidenum">
              <a:rPr lang="en-US">
                <a:solidFill>
                  <a:prstClr val="black">
                    <a:tint val="75000"/>
                  </a:prstClr>
                </a:solidFill>
              </a:rPr>
              <a:pPr>
                <a:defRPr/>
              </a:pPr>
              <a:t>21</a:t>
            </a:fld>
            <a:endParaRPr lang="en-US" dirty="0">
              <a:solidFill>
                <a:prstClr val="black">
                  <a:tint val="75000"/>
                </a:prstClr>
              </a:solidFill>
            </a:endParaRPr>
          </a:p>
        </p:txBody>
      </p:sp>
      <p:pic>
        <p:nvPicPr>
          <p:cNvPr id="26630"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6140450"/>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0693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1999"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196" name="TextBox 10"/>
          <p:cNvSpPr txBox="1">
            <a:spLocks noChangeArrowheads="1"/>
          </p:cNvSpPr>
          <p:nvPr/>
        </p:nvSpPr>
        <p:spPr bwMode="auto">
          <a:xfrm>
            <a:off x="119336" y="128563"/>
            <a:ext cx="10091464"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Tx/>
              <a:buNone/>
            </a:pPr>
            <a:r>
              <a:rPr lang="en-US" altLang="en-US" sz="2600" b="1" dirty="0">
                <a:solidFill>
                  <a:prstClr val="white"/>
                </a:solidFill>
              </a:rPr>
              <a:t>Summary – Expenditure per Programme</a:t>
            </a:r>
          </a:p>
        </p:txBody>
      </p:sp>
      <p:sp>
        <p:nvSpPr>
          <p:cNvPr id="4" name="Slide Number Placeholder 3"/>
          <p:cNvSpPr>
            <a:spLocks noGrp="1"/>
          </p:cNvSpPr>
          <p:nvPr>
            <p:ph type="sldNum" sz="quarter" idx="12"/>
          </p:nvPr>
        </p:nvSpPr>
        <p:spPr/>
        <p:txBody>
          <a:bodyPr/>
          <a:lstStyle/>
          <a:p>
            <a:pPr>
              <a:defRPr/>
            </a:pPr>
            <a:fld id="{B5DEAEBB-9E6A-4324-B236-696B35E7E22C}" type="slidenum">
              <a:rPr lang="en-US">
                <a:solidFill>
                  <a:prstClr val="black">
                    <a:tint val="75000"/>
                  </a:prstClr>
                </a:solidFill>
              </a:rPr>
              <a:pPr>
                <a:defRPr/>
              </a:pPr>
              <a:t>22</a:t>
            </a:fld>
            <a:endParaRPr lang="en-US" dirty="0">
              <a:solidFill>
                <a:prstClr val="black">
                  <a:tint val="75000"/>
                </a:prst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044691857"/>
              </p:ext>
            </p:extLst>
          </p:nvPr>
        </p:nvGraphicFramePr>
        <p:xfrm>
          <a:off x="119336" y="836712"/>
          <a:ext cx="11881320" cy="3898086"/>
        </p:xfrm>
        <a:graphic>
          <a:graphicData uri="http://schemas.openxmlformats.org/drawingml/2006/table">
            <a:tbl>
              <a:tblPr/>
              <a:tblGrid>
                <a:gridCol w="4353115">
                  <a:extLst>
                    <a:ext uri="{9D8B030D-6E8A-4147-A177-3AD203B41FA5}">
                      <a16:colId xmlns:a16="http://schemas.microsoft.com/office/drawing/2014/main" val="20000"/>
                    </a:ext>
                  </a:extLst>
                </a:gridCol>
                <a:gridCol w="1233635">
                  <a:extLst>
                    <a:ext uri="{9D8B030D-6E8A-4147-A177-3AD203B41FA5}">
                      <a16:colId xmlns:a16="http://schemas.microsoft.com/office/drawing/2014/main" val="20001"/>
                    </a:ext>
                  </a:extLst>
                </a:gridCol>
                <a:gridCol w="1258914">
                  <a:extLst>
                    <a:ext uri="{9D8B030D-6E8A-4147-A177-3AD203B41FA5}">
                      <a16:colId xmlns:a16="http://schemas.microsoft.com/office/drawing/2014/main" val="20002"/>
                    </a:ext>
                  </a:extLst>
                </a:gridCol>
                <a:gridCol w="1258914">
                  <a:extLst>
                    <a:ext uri="{9D8B030D-6E8A-4147-A177-3AD203B41FA5}">
                      <a16:colId xmlns:a16="http://schemas.microsoft.com/office/drawing/2014/main" val="20003"/>
                    </a:ext>
                  </a:extLst>
                </a:gridCol>
                <a:gridCol w="1258914">
                  <a:extLst>
                    <a:ext uri="{9D8B030D-6E8A-4147-A177-3AD203B41FA5}">
                      <a16:colId xmlns:a16="http://schemas.microsoft.com/office/drawing/2014/main" val="20004"/>
                    </a:ext>
                  </a:extLst>
                </a:gridCol>
                <a:gridCol w="1258914">
                  <a:extLst>
                    <a:ext uri="{9D8B030D-6E8A-4147-A177-3AD203B41FA5}">
                      <a16:colId xmlns:a16="http://schemas.microsoft.com/office/drawing/2014/main" val="20005"/>
                    </a:ext>
                  </a:extLst>
                </a:gridCol>
                <a:gridCol w="1258914">
                  <a:extLst>
                    <a:ext uri="{9D8B030D-6E8A-4147-A177-3AD203B41FA5}">
                      <a16:colId xmlns:a16="http://schemas.microsoft.com/office/drawing/2014/main" val="20006"/>
                    </a:ext>
                  </a:extLst>
                </a:gridCol>
              </a:tblGrid>
              <a:tr h="1080120">
                <a:tc rowSpan="2">
                  <a:txBody>
                    <a:bodyPr/>
                    <a:lstStyle/>
                    <a:p>
                      <a:pPr algn="l" fontAlgn="b"/>
                      <a:r>
                        <a:rPr lang="en-US" sz="1500" b="1" i="0" u="none" strike="noStrike" dirty="0">
                          <a:solidFill>
                            <a:srgbClr val="FFFFFF"/>
                          </a:solidFill>
                          <a:effectLst/>
                          <a:latin typeface="Arial Narrow" panose="020B0606020202030204" pitchFamily="34" charset="0"/>
                        </a:rPr>
                        <a:t> </a:t>
                      </a:r>
                    </a:p>
                    <a:p>
                      <a:pPr algn="l" fontAlgn="t"/>
                      <a:r>
                        <a:rPr lang="en-US" sz="1500" b="1" i="0" u="none" strike="noStrike" dirty="0">
                          <a:solidFill>
                            <a:srgbClr val="000000"/>
                          </a:solidFill>
                          <a:effectLst/>
                          <a:latin typeface="Arial Narrow" panose="020B0606020202030204" pitchFamily="34" charset="0"/>
                        </a:rPr>
                        <a:t>Programme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500" b="1" i="0" u="none" strike="noStrike" dirty="0">
                          <a:solidFill>
                            <a:srgbClr val="000000"/>
                          </a:solidFill>
                          <a:effectLst/>
                          <a:latin typeface="+mn-lt"/>
                          <a:cs typeface="Arial" panose="020B0604020202020204" pitchFamily="34" charset="0"/>
                        </a:rPr>
                        <a:t>Adjusted Budget Allocation 2022/23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500" b="1" i="0" u="none" strike="noStrike" dirty="0">
                          <a:solidFill>
                            <a:srgbClr val="000000"/>
                          </a:solidFill>
                          <a:effectLst/>
                          <a:latin typeface="+mn-lt"/>
                          <a:cs typeface="Arial" panose="020B0604020202020204" pitchFamily="34" charset="0"/>
                        </a:rPr>
                        <a:t>Second quarter expenditure</a:t>
                      </a:r>
                    </a:p>
                    <a:p>
                      <a:pPr algn="ctr" rtl="0" fontAlgn="ctr"/>
                      <a:endParaRPr lang="en-US" sz="1500" b="1" i="0" u="none" strike="noStrike" baseline="0" dirty="0">
                        <a:solidFill>
                          <a:srgbClr val="000000"/>
                        </a:solidFill>
                        <a:effectLst/>
                        <a:latin typeface="+mn-lt"/>
                        <a:cs typeface="Arial" panose="020B0604020202020204" pitchFamily="34" charset="0"/>
                      </a:endParaRPr>
                    </a:p>
                    <a:p>
                      <a:pPr algn="ctr" rtl="0" fontAlgn="ctr"/>
                      <a:endParaRPr lang="en-ZA" sz="1500" b="1" i="0" u="none" strike="noStrike" baseline="0" dirty="0">
                        <a:solidFill>
                          <a:srgbClr val="000000"/>
                        </a:solidFill>
                        <a:effectLst/>
                        <a:latin typeface="+mn-lt"/>
                        <a:cs typeface="Arial" panose="020B0604020202020204" pitchFamily="34" charset="0"/>
                      </a:endParaRPr>
                    </a:p>
                    <a:p>
                      <a:pPr algn="ctr" rtl="0" fontAlgn="ctr"/>
                      <a:r>
                        <a:rPr lang="en-ZA" sz="1500" b="1" i="0" u="none" strike="noStrike" baseline="0" dirty="0">
                          <a:solidFill>
                            <a:srgbClr val="000000"/>
                          </a:solidFill>
                          <a:effectLst/>
                          <a:latin typeface="+mn-lt"/>
                          <a:cs typeface="Arial" panose="020B0604020202020204" pitchFamily="34" charset="0"/>
                        </a:rPr>
                        <a:t>(Cumulative)</a:t>
                      </a:r>
                      <a:endParaRPr lang="en-ZA" sz="1500" b="1" i="0" u="none" strike="noStrike" dirty="0">
                        <a:solidFill>
                          <a:srgbClr val="000000"/>
                        </a:solidFill>
                        <a:effectLst/>
                        <a:latin typeface="+mn-lt"/>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500" b="1" i="0" u="none" strike="noStrike" dirty="0">
                          <a:solidFill>
                            <a:srgbClr val="000000"/>
                          </a:solidFill>
                          <a:effectLst/>
                          <a:latin typeface="+mn-lt"/>
                          <a:cs typeface="Arial" panose="020B0604020202020204" pitchFamily="34" charset="0"/>
                        </a:rPr>
                        <a:t>Third</a:t>
                      </a:r>
                      <a:r>
                        <a:rPr lang="en-US" sz="1500" b="1" i="0" u="none" strike="noStrike" baseline="0" dirty="0">
                          <a:solidFill>
                            <a:srgbClr val="000000"/>
                          </a:solidFill>
                          <a:effectLst/>
                          <a:latin typeface="+mn-lt"/>
                          <a:cs typeface="Arial" panose="020B0604020202020204" pitchFamily="34" charset="0"/>
                        </a:rPr>
                        <a:t> </a:t>
                      </a:r>
                      <a:r>
                        <a:rPr lang="en-US" sz="1500" b="1" i="0" u="none" strike="noStrike" dirty="0">
                          <a:solidFill>
                            <a:srgbClr val="000000"/>
                          </a:solidFill>
                          <a:effectLst/>
                          <a:latin typeface="+mn-lt"/>
                          <a:cs typeface="Arial" panose="020B0604020202020204" pitchFamily="34" charset="0"/>
                        </a:rPr>
                        <a:t>quarter expenditure</a:t>
                      </a:r>
                      <a:endParaRPr lang="en-US" sz="1500" b="1" i="0" u="none" strike="noStrike" baseline="0" dirty="0">
                        <a:solidFill>
                          <a:srgbClr val="000000"/>
                        </a:solidFill>
                        <a:effectLst/>
                        <a:latin typeface="+mn-lt"/>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ZA" sz="1500" b="1" i="0" u="none" strike="noStrike" baseline="0" dirty="0">
                        <a:solidFill>
                          <a:srgbClr val="000000"/>
                        </a:solidFill>
                        <a:effectLst/>
                        <a:latin typeface="+mn-lt"/>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ZA" sz="1500" b="1" i="0" u="none" strike="noStrike" baseline="0" dirty="0">
                        <a:solidFill>
                          <a:srgbClr val="000000"/>
                        </a:solidFill>
                        <a:effectLst/>
                        <a:latin typeface="+mn-lt"/>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ZA" sz="1500" b="1" i="0" u="none" strike="noStrike" baseline="0" dirty="0">
                          <a:solidFill>
                            <a:srgbClr val="000000"/>
                          </a:solidFill>
                          <a:effectLst/>
                          <a:latin typeface="+mn-lt"/>
                          <a:cs typeface="Arial" panose="020B0604020202020204" pitchFamily="34" charset="0"/>
                        </a:rPr>
                        <a:t>(Cumulative)</a:t>
                      </a:r>
                      <a:endParaRPr lang="en-ZA" sz="1500" b="1" i="0" u="none" strike="noStrike" dirty="0">
                        <a:solidFill>
                          <a:srgbClr val="000000"/>
                        </a:solidFill>
                        <a:effectLst/>
                        <a:latin typeface="+mn-lt"/>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500" b="1" i="0" u="none" strike="noStrike" dirty="0">
                          <a:solidFill>
                            <a:srgbClr val="000000"/>
                          </a:solidFill>
                          <a:effectLst/>
                          <a:latin typeface="+mn-lt"/>
                          <a:cs typeface="Arial" panose="020B0604020202020204" pitchFamily="34" charset="0"/>
                        </a:rPr>
                        <a:t>Variance  as at  31 December 2022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500" b="1" u="none" strike="noStrike" dirty="0">
                          <a:effectLst/>
                          <a:latin typeface="+mn-lt"/>
                          <a:cs typeface="Arial" panose="020B0604020202020204" pitchFamily="34" charset="0"/>
                        </a:rPr>
                        <a:t> </a:t>
                      </a:r>
                      <a:r>
                        <a:rPr lang="en-US" sz="1500" b="1" i="0" u="none" strike="noStrike" dirty="0">
                          <a:solidFill>
                            <a:srgbClr val="000000"/>
                          </a:solidFill>
                          <a:effectLst/>
                          <a:latin typeface="+mn-lt"/>
                          <a:cs typeface="Arial" panose="020B0604020202020204" pitchFamily="34" charset="0"/>
                        </a:rPr>
                        <a:t>Second quarter expenditure</a:t>
                      </a:r>
                    </a:p>
                    <a:p>
                      <a:pPr algn="ctr" rtl="0" fontAlgn="ctr"/>
                      <a:r>
                        <a:rPr lang="en-ZA" sz="1500" b="1" u="none" strike="noStrike" dirty="0">
                          <a:effectLst/>
                          <a:latin typeface="+mn-lt"/>
                          <a:cs typeface="Arial" panose="020B0604020202020204" pitchFamily="34" charset="0"/>
                        </a:rPr>
                        <a:t>% </a:t>
                      </a:r>
                      <a:endParaRPr lang="en-ZA" sz="1500" b="1" u="none" strike="noStrike" baseline="0" dirty="0">
                        <a:effectLst/>
                        <a:latin typeface="+mn-lt"/>
                        <a:cs typeface="Arial" panose="020B0604020202020204" pitchFamily="34" charset="0"/>
                      </a:endParaRPr>
                    </a:p>
                    <a:p>
                      <a:pPr algn="ctr" rtl="0" fontAlgn="ctr"/>
                      <a:r>
                        <a:rPr lang="en-ZA" sz="1500" b="1" i="0" u="none" strike="noStrike" baseline="0" dirty="0">
                          <a:solidFill>
                            <a:srgbClr val="000000"/>
                          </a:solidFill>
                          <a:effectLst/>
                          <a:latin typeface="+mn-lt"/>
                          <a:cs typeface="Arial" panose="020B0604020202020204" pitchFamily="34" charset="0"/>
                        </a:rPr>
                        <a:t>(Cumulative)</a:t>
                      </a:r>
                      <a:endParaRPr lang="en-ZA" sz="1500" b="1" i="0" u="none" strike="noStrike" dirty="0">
                        <a:solidFill>
                          <a:srgbClr val="000000"/>
                        </a:solidFill>
                        <a:effectLst/>
                        <a:latin typeface="+mn-lt"/>
                        <a:cs typeface="Arial" panose="020B0604020202020204" pitchFamily="34" charset="0"/>
                      </a:endParaRPr>
                    </a:p>
                    <a:p>
                      <a:pPr algn="ctr" rtl="0" fontAlgn="ctr"/>
                      <a:endParaRPr lang="en-ZA" sz="1500" b="1" i="0" u="none" strike="noStrike" dirty="0">
                        <a:solidFill>
                          <a:srgbClr val="000000"/>
                        </a:solidFill>
                        <a:effectLst/>
                        <a:latin typeface="+mn-lt"/>
                        <a:cs typeface="Arial" panose="020B0604020202020204" pitchFamily="34" charset="0"/>
                      </a:endParaRPr>
                    </a:p>
                  </a:txBody>
                  <a:tcPr marL="9525" marR="9525" marT="95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500" b="1" i="0" u="none" strike="noStrike" dirty="0">
                          <a:solidFill>
                            <a:srgbClr val="000000"/>
                          </a:solidFill>
                          <a:effectLst/>
                          <a:latin typeface="+mn-lt"/>
                          <a:cs typeface="Arial" panose="020B0604020202020204" pitchFamily="34" charset="0"/>
                        </a:rPr>
                        <a:t>  Third</a:t>
                      </a:r>
                      <a:r>
                        <a:rPr lang="en-US" sz="1500" b="1" i="0" u="none" strike="noStrike" baseline="0" dirty="0">
                          <a:solidFill>
                            <a:srgbClr val="000000"/>
                          </a:solidFill>
                          <a:effectLst/>
                          <a:latin typeface="+mn-lt"/>
                          <a:cs typeface="Arial" panose="020B0604020202020204" pitchFamily="34" charset="0"/>
                        </a:rPr>
                        <a:t> </a:t>
                      </a:r>
                      <a:r>
                        <a:rPr lang="en-US" sz="1500" b="1" i="0" u="none" strike="noStrike" dirty="0">
                          <a:solidFill>
                            <a:srgbClr val="000000"/>
                          </a:solidFill>
                          <a:effectLst/>
                          <a:latin typeface="+mn-lt"/>
                          <a:cs typeface="Arial" panose="020B0604020202020204" pitchFamily="34" charset="0"/>
                        </a:rPr>
                        <a:t>quarter expenditure</a:t>
                      </a:r>
                      <a:endParaRPr lang="en-US" sz="1500" b="1" i="0" u="none" strike="noStrike" baseline="0" dirty="0">
                        <a:solidFill>
                          <a:srgbClr val="000000"/>
                        </a:solidFill>
                        <a:effectLst/>
                        <a:latin typeface="+mn-lt"/>
                        <a:cs typeface="Arial" panose="020B0604020202020204" pitchFamily="34" charset="0"/>
                      </a:endParaRPr>
                    </a:p>
                    <a:p>
                      <a:pPr algn="ctr" rtl="0" fontAlgn="ctr"/>
                      <a:r>
                        <a:rPr lang="en-US" sz="1500" b="1" i="0" u="none" strike="noStrike" dirty="0">
                          <a:solidFill>
                            <a:srgbClr val="000000"/>
                          </a:solidFill>
                          <a:effectLst/>
                          <a:latin typeface="+mn-lt"/>
                          <a:cs typeface="Arial" panose="020B0604020202020204" pitchFamily="34" charset="0"/>
                        </a:rPr>
                        <a:t> % </a:t>
                      </a:r>
                    </a:p>
                    <a:p>
                      <a:pPr algn="ctr" rtl="0" fontAlgn="ctr"/>
                      <a:endParaRPr lang="en-US" sz="1500" b="1" i="0" u="none" strike="noStrike" dirty="0">
                        <a:solidFill>
                          <a:srgbClr val="000000"/>
                        </a:solidFill>
                        <a:effectLst/>
                        <a:latin typeface="+mn-lt"/>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ZA" sz="1500" b="1" i="0" u="none" strike="noStrike" baseline="0" dirty="0">
                          <a:solidFill>
                            <a:srgbClr val="000000"/>
                          </a:solidFill>
                          <a:effectLst/>
                          <a:latin typeface="+mn-lt"/>
                          <a:cs typeface="Arial" panose="020B0604020202020204" pitchFamily="34" charset="0"/>
                        </a:rPr>
                        <a:t>(Cumulative)</a:t>
                      </a:r>
                      <a:br>
                        <a:rPr lang="en-US" sz="1500" b="1" i="0" u="none" strike="noStrike" dirty="0">
                          <a:solidFill>
                            <a:srgbClr val="000000"/>
                          </a:solidFill>
                          <a:effectLst/>
                          <a:latin typeface="+mn-lt"/>
                          <a:cs typeface="Arial" panose="020B0604020202020204" pitchFamily="34" charset="0"/>
                        </a:rPr>
                      </a:br>
                      <a:endParaRPr lang="en-US" sz="1500" b="1" i="0" u="none" strike="noStrike" dirty="0">
                        <a:solidFill>
                          <a:srgbClr val="000000"/>
                        </a:solidFill>
                        <a:effectLst/>
                        <a:latin typeface="+mn-lt"/>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72228">
                <a:tc vMerge="1">
                  <a:txBody>
                    <a:bodyPr/>
                    <a:lstStyle/>
                    <a:p>
                      <a:pPr algn="l" fontAlgn="t"/>
                      <a:endParaRPr lang="en-US" sz="10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i="0" u="none" strike="noStrike" kern="1200" dirty="0">
                          <a:solidFill>
                            <a:srgbClr val="000000"/>
                          </a:solidFill>
                          <a:effectLst/>
                          <a:latin typeface="Arial Narrow" panose="020B0606020202030204" pitchFamily="34" charset="0"/>
                          <a:ea typeface="+mn-ea"/>
                          <a:cs typeface="+mn-cs"/>
                        </a:rPr>
                        <a:t>R`000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1" i="0" u="none" strike="noStrike" kern="1200" dirty="0">
                          <a:solidFill>
                            <a:srgbClr val="000000"/>
                          </a:solidFill>
                          <a:effectLst/>
                          <a:latin typeface="Arial Narrow" panose="020B0606020202030204" pitchFamily="34" charset="0"/>
                          <a:ea typeface="+mn-ea"/>
                          <a:cs typeface="+mn-cs"/>
                        </a:rPr>
                        <a:t>R`000</a:t>
                      </a:r>
                    </a:p>
                  </a:txBody>
                  <a:tcPr marL="6637" marR="6637" marT="66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1" i="0" u="none" strike="noStrike" kern="1200" dirty="0">
                          <a:solidFill>
                            <a:srgbClr val="000000"/>
                          </a:solidFill>
                          <a:effectLst/>
                          <a:latin typeface="Arial Narrow" panose="020B0606020202030204" pitchFamily="34" charset="0"/>
                          <a:ea typeface="+mn-ea"/>
                          <a:cs typeface="+mn-cs"/>
                        </a:rPr>
                        <a:t>R`000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en-US" sz="1500" b="1" i="0" u="none" strike="noStrike" kern="1200" dirty="0">
                          <a:solidFill>
                            <a:srgbClr val="000000"/>
                          </a:solidFill>
                          <a:effectLst/>
                          <a:latin typeface="Arial Narrow" panose="020B0606020202030204" pitchFamily="34" charset="0"/>
                          <a:ea typeface="+mn-ea"/>
                          <a:cs typeface="+mn-cs"/>
                        </a:rPr>
                        <a:t>R`000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kern="1200" dirty="0">
                          <a:solidFill>
                            <a:srgbClr val="000000"/>
                          </a:solidFill>
                          <a:effectLst/>
                          <a:latin typeface="Arial Narrow" panose="020B0606020202030204" pitchFamily="34" charset="0"/>
                          <a:ea typeface="+mn-ea"/>
                          <a:cs typeface="+mn-cs"/>
                        </a:rPr>
                        <a:t>%</a:t>
                      </a:r>
                    </a:p>
                  </a:txBody>
                  <a:tcPr marL="6637" marR="6637" marT="66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1" i="0" u="none" strike="noStrike" kern="1200" dirty="0">
                          <a:solidFill>
                            <a:srgbClr val="000000"/>
                          </a:solidFill>
                          <a:effectLst/>
                          <a:latin typeface="Arial Narrow" panose="020B0606020202030204" pitchFamily="34" charset="0"/>
                          <a:ea typeface="+mn-ea"/>
                          <a:cs typeface="+mn-cs"/>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354501">
                <a:tc>
                  <a:txBody>
                    <a:bodyPr/>
                    <a:lstStyle/>
                    <a:p>
                      <a:pPr algn="l" fontAlgn="b"/>
                      <a:r>
                        <a:rPr lang="en-US" sz="1500" b="0" i="0" u="none" strike="noStrike" dirty="0">
                          <a:solidFill>
                            <a:srgbClr val="000000"/>
                          </a:solidFill>
                          <a:effectLst/>
                          <a:latin typeface="Arial Narrow" panose="020B0606020202030204" pitchFamily="34" charset="0"/>
                        </a:rPr>
                        <a:t> Administration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500" b="0" i="0" u="none" strike="noStrike" dirty="0">
                          <a:solidFill>
                            <a:srgbClr val="000000"/>
                          </a:solidFill>
                          <a:effectLst/>
                          <a:latin typeface="Arial Narrow" panose="020B0606020202030204" pitchFamily="34" charset="0"/>
                        </a:rPr>
                        <a:t>           555 009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ZA" sz="1500" b="0" i="0" u="none" strike="noStrike" kern="1200" dirty="0">
                          <a:solidFill>
                            <a:srgbClr val="000000"/>
                          </a:solidFill>
                          <a:effectLst/>
                          <a:latin typeface="Arial Narrow" panose="020B0606020202030204" pitchFamily="34" charset="0"/>
                          <a:ea typeface="+mn-ea"/>
                          <a:cs typeface="+mn-cs"/>
                        </a:rPr>
                        <a:t>       223 029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500" b="0" i="0" u="none" strike="noStrike" dirty="0">
                          <a:solidFill>
                            <a:srgbClr val="000000"/>
                          </a:solidFill>
                          <a:effectLst/>
                          <a:latin typeface="Arial Narrow" panose="020B0606020202030204" pitchFamily="34" charset="0"/>
                        </a:rPr>
                        <a:t>            355 809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b"/>
                      <a:r>
                        <a:rPr lang="en-US" sz="1500" b="0" i="0" u="none" strike="noStrike" dirty="0">
                          <a:solidFill>
                            <a:srgbClr val="000000"/>
                          </a:solidFill>
                          <a:effectLst/>
                          <a:latin typeface="Arial Narrow" panose="020B0606020202030204" pitchFamily="34" charset="0"/>
                        </a:rPr>
                        <a:t>            199 200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ZA" sz="1500" b="0" i="0" u="none" strike="noStrike" kern="1200" dirty="0">
                          <a:solidFill>
                            <a:srgbClr val="000000"/>
                          </a:solidFill>
                          <a:effectLst/>
                          <a:latin typeface="Arial Narrow" panose="020B0606020202030204" pitchFamily="34" charset="0"/>
                          <a:ea typeface="+mn-ea"/>
                          <a:cs typeface="+mn-cs"/>
                        </a:rPr>
                        <a:t>41%</a:t>
                      </a:r>
                    </a:p>
                  </a:txBody>
                  <a:tcPr marL="6350" marR="6350" marT="63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354501">
                <a:tc>
                  <a:txBody>
                    <a:bodyPr/>
                    <a:lstStyle/>
                    <a:p>
                      <a:pPr algn="l" fontAlgn="b"/>
                      <a:r>
                        <a:rPr lang="en-US" sz="1500" b="0" i="0" u="none" strike="noStrike">
                          <a:solidFill>
                            <a:srgbClr val="000000"/>
                          </a:solidFill>
                          <a:effectLst/>
                          <a:latin typeface="Arial Narrow" panose="020B0606020202030204" pitchFamily="34" charset="0"/>
                        </a:rPr>
                        <a:t> Intergovernmental Coordination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500" b="0" i="0" u="none" strike="noStrike" dirty="0">
                          <a:solidFill>
                            <a:srgbClr val="000000"/>
                          </a:solidFill>
                          <a:effectLst/>
                          <a:latin typeface="Arial Narrow" panose="020B0606020202030204" pitchFamily="34" charset="0"/>
                        </a:rPr>
                        <a:t>             62 205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ZA" sz="1500" b="0" i="0" u="none" strike="noStrike" kern="1200" dirty="0">
                          <a:solidFill>
                            <a:srgbClr val="000000"/>
                          </a:solidFill>
                          <a:effectLst/>
                          <a:latin typeface="Arial Narrow" panose="020B0606020202030204" pitchFamily="34" charset="0"/>
                          <a:ea typeface="+mn-ea"/>
                          <a:cs typeface="+mn-cs"/>
                        </a:rPr>
                        <a:t>  25 935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500" b="0" i="0" u="none" strike="noStrike" dirty="0">
                          <a:solidFill>
                            <a:srgbClr val="000000"/>
                          </a:solidFill>
                          <a:effectLst/>
                          <a:latin typeface="Arial Narrow" panose="020B0606020202030204" pitchFamily="34" charset="0"/>
                        </a:rPr>
                        <a:t>              36 869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b"/>
                      <a:r>
                        <a:rPr lang="en-US" sz="1500" b="0" i="0" u="none" strike="noStrike" dirty="0">
                          <a:solidFill>
                            <a:srgbClr val="000000"/>
                          </a:solidFill>
                          <a:effectLst/>
                          <a:latin typeface="Arial Narrow" panose="020B0606020202030204" pitchFamily="34" charset="0"/>
                        </a:rPr>
                        <a:t>              25 336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ZA" sz="1500" b="0" i="0" u="none" strike="noStrike" kern="1200" dirty="0">
                          <a:solidFill>
                            <a:srgbClr val="000000"/>
                          </a:solidFill>
                          <a:effectLst/>
                          <a:latin typeface="Arial Narrow" panose="020B0606020202030204" pitchFamily="34" charset="0"/>
                          <a:ea typeface="+mn-ea"/>
                          <a:cs typeface="+mn-cs"/>
                        </a:rPr>
                        <a:t>42%</a:t>
                      </a:r>
                    </a:p>
                  </a:txBody>
                  <a:tcPr marL="6350" marR="6350" marT="63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59%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354501">
                <a:tc>
                  <a:txBody>
                    <a:bodyPr/>
                    <a:lstStyle/>
                    <a:p>
                      <a:pPr algn="l" fontAlgn="b"/>
                      <a:r>
                        <a:rPr lang="en-US" sz="1500" b="0" i="0" u="none" strike="noStrike" dirty="0">
                          <a:solidFill>
                            <a:srgbClr val="000000"/>
                          </a:solidFill>
                          <a:effectLst/>
                          <a:latin typeface="Arial Narrow" panose="020B0606020202030204" pitchFamily="34" charset="0"/>
                        </a:rPr>
                        <a:t> Expanded Public Works Programme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500" b="0" i="0" u="none" strike="noStrike" dirty="0">
                          <a:solidFill>
                            <a:srgbClr val="000000"/>
                          </a:solidFill>
                          <a:effectLst/>
                          <a:latin typeface="Arial Narrow" panose="020B0606020202030204" pitchFamily="34" charset="0"/>
                        </a:rPr>
                        <a:t>        3,023,131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ZA" sz="1500" b="0" i="0" u="none" strike="noStrike" kern="1200" dirty="0">
                          <a:solidFill>
                            <a:srgbClr val="000000"/>
                          </a:solidFill>
                          <a:effectLst/>
                          <a:latin typeface="Arial Narrow" panose="020B0606020202030204" pitchFamily="34" charset="0"/>
                          <a:ea typeface="+mn-ea"/>
                          <a:cs typeface="+mn-cs"/>
                        </a:rPr>
                        <a:t>1 073 880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500" b="0" i="0" u="none" strike="noStrike" dirty="0">
                          <a:solidFill>
                            <a:srgbClr val="000000"/>
                          </a:solidFill>
                          <a:effectLst/>
                          <a:latin typeface="Arial Narrow" panose="020B0606020202030204" pitchFamily="34" charset="0"/>
                        </a:rPr>
                        <a:t>         2,019,106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b"/>
                      <a:r>
                        <a:rPr lang="en-US" sz="1500" b="0" i="0" u="none" strike="noStrike">
                          <a:solidFill>
                            <a:srgbClr val="000000"/>
                          </a:solidFill>
                          <a:effectLst/>
                          <a:latin typeface="Arial Narrow" panose="020B0606020202030204" pitchFamily="34" charset="0"/>
                        </a:rPr>
                        <a:t>         1,004,025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ZA" sz="1500" b="0" i="0" u="none" strike="noStrike" kern="1200" dirty="0">
                          <a:solidFill>
                            <a:srgbClr val="000000"/>
                          </a:solidFill>
                          <a:effectLst/>
                          <a:latin typeface="Arial Narrow" panose="020B0606020202030204" pitchFamily="34" charset="0"/>
                          <a:ea typeface="+mn-ea"/>
                          <a:cs typeface="+mn-cs"/>
                        </a:rPr>
                        <a:t>35%</a:t>
                      </a:r>
                    </a:p>
                  </a:txBody>
                  <a:tcPr marL="6350" marR="6350" marT="63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354501">
                <a:tc>
                  <a:txBody>
                    <a:bodyPr/>
                    <a:lstStyle/>
                    <a:p>
                      <a:pPr algn="l" fontAlgn="b"/>
                      <a:r>
                        <a:rPr lang="en-US" sz="1500" b="0" i="0" u="none" strike="noStrike">
                          <a:solidFill>
                            <a:srgbClr val="000000"/>
                          </a:solidFill>
                          <a:effectLst/>
                          <a:latin typeface="Arial Narrow" panose="020B0606020202030204" pitchFamily="34" charset="0"/>
                        </a:rPr>
                        <a:t> Property and Construction Industry Policy and Research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500" b="0" i="0" u="none" strike="noStrike">
                          <a:solidFill>
                            <a:srgbClr val="000000"/>
                          </a:solidFill>
                          <a:effectLst/>
                          <a:latin typeface="Arial Narrow" panose="020B0606020202030204" pitchFamily="34" charset="0"/>
                        </a:rPr>
                        <a:t>        4,444,519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ZA" sz="1500" b="0" i="0" u="none" strike="noStrike" kern="1200" dirty="0">
                          <a:solidFill>
                            <a:srgbClr val="000000"/>
                          </a:solidFill>
                          <a:effectLst/>
                          <a:latin typeface="Arial Narrow" panose="020B0606020202030204" pitchFamily="34" charset="0"/>
                          <a:ea typeface="+mn-ea"/>
                          <a:cs typeface="+mn-cs"/>
                        </a:rPr>
                        <a:t>2 589 733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500" b="0" i="0" u="none" strike="noStrike" dirty="0">
                          <a:solidFill>
                            <a:srgbClr val="000000"/>
                          </a:solidFill>
                          <a:effectLst/>
                          <a:latin typeface="Arial Narrow" panose="020B0606020202030204" pitchFamily="34" charset="0"/>
                        </a:rPr>
                        <a:t>         3,740,574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b"/>
                      <a:r>
                        <a:rPr lang="en-US" sz="1500" b="0" i="0" u="none" strike="noStrike" dirty="0">
                          <a:solidFill>
                            <a:srgbClr val="000000"/>
                          </a:solidFill>
                          <a:effectLst/>
                          <a:latin typeface="Arial Narrow" panose="020B0606020202030204" pitchFamily="34" charset="0"/>
                        </a:rPr>
                        <a:t>            703,945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ZA" sz="1500" b="0" i="0" u="none" strike="noStrike" kern="1200" dirty="0">
                          <a:solidFill>
                            <a:srgbClr val="000000"/>
                          </a:solidFill>
                          <a:effectLst/>
                          <a:latin typeface="Arial Narrow" panose="020B0606020202030204" pitchFamily="34" charset="0"/>
                          <a:ea typeface="+mn-ea"/>
                          <a:cs typeface="+mn-cs"/>
                        </a:rPr>
                        <a:t>59%</a:t>
                      </a:r>
                    </a:p>
                  </a:txBody>
                  <a:tcPr marL="6350" marR="6350" marT="63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354501">
                <a:tc>
                  <a:txBody>
                    <a:bodyPr/>
                    <a:lstStyle/>
                    <a:p>
                      <a:pPr algn="l" fontAlgn="b"/>
                      <a:r>
                        <a:rPr lang="en-US" sz="1500" b="0" i="0" u="none" strike="noStrike">
                          <a:solidFill>
                            <a:srgbClr val="000000"/>
                          </a:solidFill>
                          <a:effectLst/>
                          <a:latin typeface="Arial Narrow" panose="020B0606020202030204" pitchFamily="34" charset="0"/>
                        </a:rPr>
                        <a:t> Prestige Policy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500" b="0" i="0" u="none" strike="noStrike">
                          <a:solidFill>
                            <a:srgbClr val="000000"/>
                          </a:solidFill>
                          <a:effectLst/>
                          <a:latin typeface="Arial Narrow" panose="020B0606020202030204" pitchFamily="34" charset="0"/>
                        </a:rPr>
                        <a:t>             67 865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ZA" sz="1500" b="0" i="0" u="none" strike="noStrike" kern="1200" dirty="0">
                          <a:solidFill>
                            <a:srgbClr val="000000"/>
                          </a:solidFill>
                          <a:effectLst/>
                          <a:latin typeface="Arial Narrow" panose="020B0606020202030204" pitchFamily="34" charset="0"/>
                          <a:ea typeface="+mn-ea"/>
                          <a:cs typeface="+mn-cs"/>
                        </a:rPr>
                        <a:t>18 227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500" b="0" i="0" u="none" strike="noStrike" dirty="0">
                          <a:solidFill>
                            <a:srgbClr val="000000"/>
                          </a:solidFill>
                          <a:effectLst/>
                          <a:latin typeface="Arial Narrow" panose="020B0606020202030204" pitchFamily="34" charset="0"/>
                        </a:rPr>
                        <a:t>              35 282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sz="1500" b="0" i="0" u="none" strike="noStrike" dirty="0">
                          <a:solidFill>
                            <a:srgbClr val="000000"/>
                          </a:solidFill>
                          <a:effectLst/>
                          <a:latin typeface="Arial Narrow" panose="020B0606020202030204" pitchFamily="34" charset="0"/>
                        </a:rPr>
                        <a:t>              32 583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ZA" sz="1500" b="0" i="0" u="none" strike="noStrike" kern="1200" dirty="0">
                          <a:solidFill>
                            <a:srgbClr val="000000"/>
                          </a:solidFill>
                          <a:effectLst/>
                          <a:latin typeface="Arial Narrow" panose="020B0606020202030204" pitchFamily="34" charset="0"/>
                          <a:ea typeface="+mn-ea"/>
                          <a:cs typeface="+mn-cs"/>
                        </a:rPr>
                        <a:t>26%</a:t>
                      </a:r>
                    </a:p>
                  </a:txBody>
                  <a:tcPr marL="6350" marR="6350" marT="63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52%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372228">
                <a:tc>
                  <a:txBody>
                    <a:bodyPr/>
                    <a:lstStyle/>
                    <a:p>
                      <a:pPr algn="l" fontAlgn="b"/>
                      <a:r>
                        <a:rPr lang="en-US" sz="1500" b="0" i="0" u="none" strike="noStrike" dirty="0">
                          <a:solidFill>
                            <a:srgbClr val="000000"/>
                          </a:solidFill>
                          <a:effectLst/>
                          <a:latin typeface="Arial Narrow" panose="020B0606020202030204" pitchFamily="34" charset="0"/>
                        </a:rPr>
                        <a:t> </a:t>
                      </a:r>
                      <a:r>
                        <a:rPr lang="en-US" sz="1500" b="1" i="0" u="none" strike="noStrike" dirty="0">
                          <a:solidFill>
                            <a:srgbClr val="000000"/>
                          </a:solidFill>
                          <a:effectLst/>
                          <a:latin typeface="Arial Narrow" panose="020B060602020203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1" i="0" u="none" strike="noStrike" dirty="0">
                          <a:solidFill>
                            <a:srgbClr val="000000"/>
                          </a:solidFill>
                          <a:effectLst/>
                          <a:latin typeface="Arial Narrow" panose="020B0606020202030204" pitchFamily="34" charset="0"/>
                        </a:rPr>
                        <a:t>        8</a:t>
                      </a:r>
                      <a:r>
                        <a:rPr lang="en-US" sz="1500" b="1" i="0" u="none" strike="noStrike" baseline="0" dirty="0">
                          <a:solidFill>
                            <a:srgbClr val="000000"/>
                          </a:solidFill>
                          <a:effectLst/>
                          <a:latin typeface="Arial Narrow" panose="020B0606020202030204" pitchFamily="34" charset="0"/>
                        </a:rPr>
                        <a:t> </a:t>
                      </a:r>
                      <a:r>
                        <a:rPr lang="en-US" sz="1500" b="1" i="0" u="none" strike="noStrike" dirty="0">
                          <a:solidFill>
                            <a:srgbClr val="000000"/>
                          </a:solidFill>
                          <a:effectLst/>
                          <a:latin typeface="Arial Narrow" panose="020B0606020202030204" pitchFamily="34" charset="0"/>
                        </a:rPr>
                        <a:t>152</a:t>
                      </a:r>
                      <a:r>
                        <a:rPr lang="en-US" sz="1500" b="1" i="0" u="none" strike="noStrike" baseline="0" dirty="0">
                          <a:solidFill>
                            <a:srgbClr val="000000"/>
                          </a:solidFill>
                          <a:effectLst/>
                          <a:latin typeface="Arial Narrow" panose="020B0606020202030204" pitchFamily="34" charset="0"/>
                        </a:rPr>
                        <a:t> </a:t>
                      </a:r>
                      <a:r>
                        <a:rPr lang="en-US" sz="1500" b="1" i="0" u="none" strike="noStrike" dirty="0">
                          <a:solidFill>
                            <a:srgbClr val="000000"/>
                          </a:solidFill>
                          <a:effectLst/>
                          <a:latin typeface="Arial Narrow" panose="020B0606020202030204" pitchFamily="34" charset="0"/>
                        </a:rPr>
                        <a:t>729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1" i="0" u="none" strike="noStrike" dirty="0">
                          <a:solidFill>
                            <a:srgbClr val="000000"/>
                          </a:solidFill>
                          <a:effectLst/>
                          <a:latin typeface="Arial Narrow" panose="020B0606020202030204" pitchFamily="34" charset="0"/>
                        </a:rPr>
                        <a:t>3</a:t>
                      </a:r>
                      <a:r>
                        <a:rPr lang="en-US" sz="1500" b="1" i="0" u="none" strike="noStrike" baseline="0" dirty="0">
                          <a:solidFill>
                            <a:srgbClr val="000000"/>
                          </a:solidFill>
                          <a:effectLst/>
                          <a:latin typeface="Arial Narrow" panose="020B0606020202030204" pitchFamily="34" charset="0"/>
                        </a:rPr>
                        <a:t> </a:t>
                      </a:r>
                      <a:r>
                        <a:rPr lang="en-US" sz="1500" b="1" i="0" u="none" strike="noStrike" dirty="0">
                          <a:solidFill>
                            <a:srgbClr val="000000"/>
                          </a:solidFill>
                          <a:effectLst/>
                          <a:latin typeface="Arial Narrow" panose="020B0606020202030204" pitchFamily="34" charset="0"/>
                        </a:rPr>
                        <a:t>930</a:t>
                      </a:r>
                      <a:r>
                        <a:rPr lang="en-US" sz="1500" b="1" i="0" u="none" strike="noStrike" baseline="0" dirty="0">
                          <a:solidFill>
                            <a:srgbClr val="000000"/>
                          </a:solidFill>
                          <a:effectLst/>
                          <a:latin typeface="Arial Narrow" panose="020B0606020202030204" pitchFamily="34" charset="0"/>
                        </a:rPr>
                        <a:t> </a:t>
                      </a:r>
                      <a:r>
                        <a:rPr lang="en-US" sz="1500" b="1" i="0" u="none" strike="noStrike" dirty="0">
                          <a:solidFill>
                            <a:srgbClr val="000000"/>
                          </a:solidFill>
                          <a:effectLst/>
                          <a:latin typeface="Arial Narrow" panose="020B0606020202030204" pitchFamily="34" charset="0"/>
                        </a:rPr>
                        <a:t>804 </a:t>
                      </a:r>
                    </a:p>
                  </a:txBody>
                  <a:tcPr marL="9525" marR="9525" marT="95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1" i="0" u="none" strike="noStrike" dirty="0">
                          <a:solidFill>
                            <a:srgbClr val="000000"/>
                          </a:solidFill>
                          <a:effectLst/>
                          <a:latin typeface="Arial Narrow" panose="020B0606020202030204" pitchFamily="34" charset="0"/>
                        </a:rPr>
                        <a:t>         6</a:t>
                      </a:r>
                      <a:r>
                        <a:rPr lang="en-US" sz="1500" b="1" i="0" u="none" strike="noStrike" baseline="0" dirty="0">
                          <a:solidFill>
                            <a:srgbClr val="000000"/>
                          </a:solidFill>
                          <a:effectLst/>
                          <a:latin typeface="Arial Narrow" panose="020B0606020202030204" pitchFamily="34" charset="0"/>
                        </a:rPr>
                        <a:t> </a:t>
                      </a:r>
                      <a:r>
                        <a:rPr lang="en-US" sz="1500" b="1" i="0" u="none" strike="noStrike" dirty="0">
                          <a:solidFill>
                            <a:srgbClr val="000000"/>
                          </a:solidFill>
                          <a:effectLst/>
                          <a:latin typeface="Arial Narrow" panose="020B0606020202030204" pitchFamily="34" charset="0"/>
                        </a:rPr>
                        <a:t>187</a:t>
                      </a:r>
                      <a:r>
                        <a:rPr lang="en-US" sz="1500" b="1" i="0" u="none" strike="noStrike" baseline="0" dirty="0">
                          <a:solidFill>
                            <a:srgbClr val="000000"/>
                          </a:solidFill>
                          <a:effectLst/>
                          <a:latin typeface="Arial Narrow" panose="020B0606020202030204" pitchFamily="34" charset="0"/>
                        </a:rPr>
                        <a:t> </a:t>
                      </a:r>
                      <a:r>
                        <a:rPr lang="en-US" sz="1500" b="1" i="0" u="none" strike="noStrike" dirty="0">
                          <a:solidFill>
                            <a:srgbClr val="000000"/>
                          </a:solidFill>
                          <a:effectLst/>
                          <a:latin typeface="Arial Narrow" panose="020B0606020202030204" pitchFamily="34" charset="0"/>
                        </a:rPr>
                        <a:t>640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en-US" sz="1500" b="1" i="0" u="none" strike="noStrike" dirty="0">
                          <a:solidFill>
                            <a:srgbClr val="000000"/>
                          </a:solidFill>
                          <a:effectLst/>
                          <a:latin typeface="Arial Narrow" panose="020B0606020202030204" pitchFamily="34" charset="0"/>
                        </a:rPr>
                        <a:t>         1</a:t>
                      </a:r>
                      <a:r>
                        <a:rPr lang="en-US" sz="1500" b="1" i="0" u="none" strike="noStrike" baseline="0" dirty="0">
                          <a:solidFill>
                            <a:srgbClr val="000000"/>
                          </a:solidFill>
                          <a:effectLst/>
                          <a:latin typeface="Arial Narrow" panose="020B0606020202030204" pitchFamily="34" charset="0"/>
                        </a:rPr>
                        <a:t> </a:t>
                      </a:r>
                      <a:r>
                        <a:rPr lang="en-US" sz="1500" b="1" i="0" u="none" strike="noStrike" dirty="0">
                          <a:solidFill>
                            <a:srgbClr val="000000"/>
                          </a:solidFill>
                          <a:effectLst/>
                          <a:latin typeface="Arial Narrow" panose="020B0606020202030204" pitchFamily="34" charset="0"/>
                        </a:rPr>
                        <a:t>965</a:t>
                      </a:r>
                      <a:r>
                        <a:rPr lang="en-US" sz="1500" b="1" i="0" u="none" strike="noStrike" baseline="0" dirty="0">
                          <a:solidFill>
                            <a:srgbClr val="000000"/>
                          </a:solidFill>
                          <a:effectLst/>
                          <a:latin typeface="Arial Narrow" panose="020B0606020202030204" pitchFamily="34" charset="0"/>
                        </a:rPr>
                        <a:t> </a:t>
                      </a:r>
                      <a:r>
                        <a:rPr lang="en-US" sz="1500" b="1" i="0" u="none" strike="noStrike" dirty="0">
                          <a:solidFill>
                            <a:srgbClr val="000000"/>
                          </a:solidFill>
                          <a:effectLst/>
                          <a:latin typeface="Arial Narrow" panose="020B0606020202030204" pitchFamily="34" charset="0"/>
                        </a:rPr>
                        <a:t>089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1" i="0" u="none" strike="noStrike" dirty="0">
                          <a:solidFill>
                            <a:srgbClr val="000000"/>
                          </a:solidFill>
                          <a:effectLst/>
                          <a:latin typeface="Arial Narrow" panose="020B0606020202030204" pitchFamily="34" charset="0"/>
                        </a:rPr>
                        <a:t>48%</a:t>
                      </a:r>
                    </a:p>
                  </a:txBody>
                  <a:tcPr marL="9525" marR="9525" marT="95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1" i="0" u="none" strike="noStrike" dirty="0">
                          <a:solidFill>
                            <a:srgbClr val="000000"/>
                          </a:solidFill>
                          <a:effectLst/>
                          <a:latin typeface="Arial Narrow" panose="020B0606020202030204" pitchFamily="34" charset="0"/>
                        </a:rPr>
                        <a:t>76%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bl>
          </a:graphicData>
        </a:graphic>
      </p:graphicFrame>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spTree>
    <p:extLst>
      <p:ext uri="{BB962C8B-B14F-4D97-AF65-F5344CB8AC3E}">
        <p14:creationId xmlns:p14="http://schemas.microsoft.com/office/powerpoint/2010/main" val="27022535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220" name="TextBox 10"/>
          <p:cNvSpPr txBox="1">
            <a:spLocks noChangeArrowheads="1"/>
          </p:cNvSpPr>
          <p:nvPr/>
        </p:nvSpPr>
        <p:spPr bwMode="auto">
          <a:xfrm>
            <a:off x="0" y="31751"/>
            <a:ext cx="104884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Tx/>
              <a:buNone/>
            </a:pPr>
            <a:r>
              <a:rPr lang="en-US" altLang="en-US" sz="2600" b="1" dirty="0">
                <a:solidFill>
                  <a:prstClr val="white"/>
                </a:solidFill>
              </a:rPr>
              <a:t>Spending Analysis - Programmes</a:t>
            </a:r>
          </a:p>
        </p:txBody>
      </p:sp>
      <p:sp>
        <p:nvSpPr>
          <p:cNvPr id="4" name="Slide Number Placeholder 3"/>
          <p:cNvSpPr>
            <a:spLocks noGrp="1"/>
          </p:cNvSpPr>
          <p:nvPr>
            <p:ph type="sldNum" sz="quarter" idx="12"/>
          </p:nvPr>
        </p:nvSpPr>
        <p:spPr/>
        <p:txBody>
          <a:bodyPr/>
          <a:lstStyle/>
          <a:p>
            <a:pPr>
              <a:defRPr/>
            </a:pPr>
            <a:fld id="{AF91CC21-B7AF-498A-9CA9-C7C310481A79}" type="slidenum">
              <a:rPr lang="en-US">
                <a:solidFill>
                  <a:prstClr val="black">
                    <a:tint val="75000"/>
                  </a:prstClr>
                </a:solidFill>
              </a:rPr>
              <a:pPr>
                <a:defRPr/>
              </a:pPr>
              <a:t>23</a:t>
            </a:fld>
            <a:endParaRPr lang="en-US" dirty="0">
              <a:solidFill>
                <a:prstClr val="black">
                  <a:tint val="75000"/>
                </a:prstClr>
              </a:solidFill>
            </a:endParaRPr>
          </a:p>
        </p:txBody>
      </p:sp>
      <p:pic>
        <p:nvPicPr>
          <p:cNvPr id="9222"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7" y="6145043"/>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hart 8"/>
          <p:cNvGraphicFramePr>
            <a:graphicFrameLocks noGrp="1"/>
          </p:cNvGraphicFramePr>
          <p:nvPr>
            <p:extLst>
              <p:ext uri="{D42A27DB-BD31-4B8C-83A1-F6EECF244321}">
                <p14:modId xmlns:p14="http://schemas.microsoft.com/office/powerpoint/2010/main" val="2634962383"/>
              </p:ext>
            </p:extLst>
          </p:nvPr>
        </p:nvGraphicFramePr>
        <p:xfrm>
          <a:off x="191344" y="836712"/>
          <a:ext cx="11521280"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19552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1999" cy="69269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556" name="TextBox 10"/>
          <p:cNvSpPr txBox="1">
            <a:spLocks noChangeArrowheads="1"/>
          </p:cNvSpPr>
          <p:nvPr/>
        </p:nvSpPr>
        <p:spPr bwMode="auto">
          <a:xfrm>
            <a:off x="14063" y="128562"/>
            <a:ext cx="12177935" cy="4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Tx/>
              <a:buNone/>
              <a:defRPr/>
            </a:pPr>
            <a:r>
              <a:rPr lang="en-ZA" sz="2600" b="1" kern="0" dirty="0">
                <a:solidFill>
                  <a:srgbClr val="FFFFFF"/>
                </a:solidFill>
                <a:cs typeface="Arial" pitchFamily="34" charset="0"/>
              </a:rPr>
              <a:t>Summary- Expenditure per Economic Classification</a:t>
            </a:r>
            <a:endParaRPr lang="en-US" altLang="en-US" sz="2600" b="1" dirty="0">
              <a:solidFill>
                <a:prstClr val="white"/>
              </a:solidFill>
            </a:endParaRPr>
          </a:p>
        </p:txBody>
      </p:sp>
      <p:sp>
        <p:nvSpPr>
          <p:cNvPr id="4" name="Slide Number Placeholder 3"/>
          <p:cNvSpPr>
            <a:spLocks noGrp="1"/>
          </p:cNvSpPr>
          <p:nvPr>
            <p:ph type="sldNum" sz="quarter" idx="12"/>
          </p:nvPr>
        </p:nvSpPr>
        <p:spPr/>
        <p:txBody>
          <a:bodyPr/>
          <a:lstStyle/>
          <a:p>
            <a:pPr>
              <a:defRPr/>
            </a:pPr>
            <a:fld id="{6011C77D-368E-44E1-95AD-308C6143FEC2}" type="slidenum">
              <a:rPr lang="en-US">
                <a:solidFill>
                  <a:prstClr val="black">
                    <a:tint val="75000"/>
                  </a:prstClr>
                </a:solidFill>
              </a:rPr>
              <a:pPr>
                <a:defRPr/>
              </a:pPr>
              <a:t>24</a:t>
            </a:fld>
            <a:endParaRPr lang="en-US" dirty="0">
              <a:solidFill>
                <a:prstClr val="black">
                  <a:tint val="75000"/>
                </a:prstClr>
              </a:solidFill>
            </a:endParaRPr>
          </a:p>
        </p:txBody>
      </p:sp>
      <p:pic>
        <p:nvPicPr>
          <p:cNvPr id="10400"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132411"/>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468831332"/>
              </p:ext>
            </p:extLst>
          </p:nvPr>
        </p:nvGraphicFramePr>
        <p:xfrm>
          <a:off x="230087" y="764704"/>
          <a:ext cx="11626553" cy="5438373"/>
        </p:xfrm>
        <a:graphic>
          <a:graphicData uri="http://schemas.openxmlformats.org/drawingml/2006/table">
            <a:tbl>
              <a:tblPr/>
              <a:tblGrid>
                <a:gridCol w="4259770">
                  <a:extLst>
                    <a:ext uri="{9D8B030D-6E8A-4147-A177-3AD203B41FA5}">
                      <a16:colId xmlns:a16="http://schemas.microsoft.com/office/drawing/2014/main" val="20000"/>
                    </a:ext>
                  </a:extLst>
                </a:gridCol>
                <a:gridCol w="1207183">
                  <a:extLst>
                    <a:ext uri="{9D8B030D-6E8A-4147-A177-3AD203B41FA5}">
                      <a16:colId xmlns:a16="http://schemas.microsoft.com/office/drawing/2014/main" val="20001"/>
                    </a:ext>
                  </a:extLst>
                </a:gridCol>
                <a:gridCol w="1231920">
                  <a:extLst>
                    <a:ext uri="{9D8B030D-6E8A-4147-A177-3AD203B41FA5}">
                      <a16:colId xmlns:a16="http://schemas.microsoft.com/office/drawing/2014/main" val="20002"/>
                    </a:ext>
                  </a:extLst>
                </a:gridCol>
                <a:gridCol w="1231920">
                  <a:extLst>
                    <a:ext uri="{9D8B030D-6E8A-4147-A177-3AD203B41FA5}">
                      <a16:colId xmlns:a16="http://schemas.microsoft.com/office/drawing/2014/main" val="20003"/>
                    </a:ext>
                  </a:extLst>
                </a:gridCol>
                <a:gridCol w="1231920">
                  <a:extLst>
                    <a:ext uri="{9D8B030D-6E8A-4147-A177-3AD203B41FA5}">
                      <a16:colId xmlns:a16="http://schemas.microsoft.com/office/drawing/2014/main" val="20004"/>
                    </a:ext>
                  </a:extLst>
                </a:gridCol>
                <a:gridCol w="1231920">
                  <a:extLst>
                    <a:ext uri="{9D8B030D-6E8A-4147-A177-3AD203B41FA5}">
                      <a16:colId xmlns:a16="http://schemas.microsoft.com/office/drawing/2014/main" val="20005"/>
                    </a:ext>
                  </a:extLst>
                </a:gridCol>
                <a:gridCol w="1231920">
                  <a:extLst>
                    <a:ext uri="{9D8B030D-6E8A-4147-A177-3AD203B41FA5}">
                      <a16:colId xmlns:a16="http://schemas.microsoft.com/office/drawing/2014/main" val="20006"/>
                    </a:ext>
                  </a:extLst>
                </a:gridCol>
              </a:tblGrid>
              <a:tr h="936104">
                <a:tc rowSpan="2">
                  <a:txBody>
                    <a:bodyPr/>
                    <a:lstStyle/>
                    <a:p>
                      <a:pPr algn="l" fontAlgn="b"/>
                      <a:r>
                        <a:rPr lang="en-US" sz="1500" b="1" i="0" u="none" strike="noStrike" dirty="0">
                          <a:solidFill>
                            <a:srgbClr val="FFFFFF"/>
                          </a:solidFill>
                          <a:effectLst/>
                          <a:latin typeface="Arial Narrow" panose="020B0606020202030204" pitchFamily="34" charset="0"/>
                        </a:rPr>
                        <a:t> </a:t>
                      </a:r>
                    </a:p>
                    <a:p>
                      <a:pPr algn="l" fontAlgn="t"/>
                      <a:r>
                        <a:rPr lang="en-US" sz="1500" b="1" i="0" u="none" strike="noStrike" dirty="0">
                          <a:solidFill>
                            <a:srgbClr val="000000"/>
                          </a:solidFill>
                          <a:effectLst/>
                          <a:latin typeface="Arial Narrow" panose="020B0606020202030204" pitchFamily="34" charset="0"/>
                        </a:rPr>
                        <a:t>Economic Classification</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500" b="1" i="0" u="none" strike="noStrike" dirty="0">
                          <a:solidFill>
                            <a:srgbClr val="000000"/>
                          </a:solidFill>
                          <a:effectLst/>
                          <a:latin typeface="+mn-lt"/>
                        </a:rPr>
                        <a:t>Adjusted Budget Allocation 2022/23</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500" b="1" i="0" u="none" strike="noStrike" dirty="0">
                          <a:solidFill>
                            <a:srgbClr val="000000"/>
                          </a:solidFill>
                          <a:effectLst/>
                          <a:latin typeface="+mn-lt"/>
                          <a:cs typeface="Arial" panose="020B0604020202020204" pitchFamily="34" charset="0"/>
                        </a:rPr>
                        <a:t>Second quarter expenditure</a:t>
                      </a:r>
                    </a:p>
                    <a:p>
                      <a:pPr algn="ctr" rtl="0" fontAlgn="ctr"/>
                      <a:endParaRPr lang="en-US" sz="1500" b="1" i="0" u="none" strike="noStrike" baseline="0" dirty="0">
                        <a:solidFill>
                          <a:srgbClr val="000000"/>
                        </a:solidFill>
                        <a:effectLst/>
                        <a:latin typeface="+mn-lt"/>
                        <a:cs typeface="Arial" panose="020B0604020202020204" pitchFamily="34" charset="0"/>
                      </a:endParaRPr>
                    </a:p>
                    <a:p>
                      <a:pPr algn="ctr" rtl="0" fontAlgn="ctr"/>
                      <a:endParaRPr lang="en-ZA" sz="1500" b="1" i="0" u="none" strike="noStrike" baseline="0" dirty="0">
                        <a:solidFill>
                          <a:srgbClr val="000000"/>
                        </a:solidFill>
                        <a:effectLst/>
                        <a:latin typeface="+mn-lt"/>
                        <a:cs typeface="Arial" panose="020B0604020202020204" pitchFamily="34" charset="0"/>
                      </a:endParaRPr>
                    </a:p>
                    <a:p>
                      <a:pPr algn="ctr" rtl="0" fontAlgn="ctr"/>
                      <a:r>
                        <a:rPr lang="en-ZA" sz="1500" b="1" i="0" u="none" strike="noStrike" baseline="0" dirty="0">
                          <a:solidFill>
                            <a:srgbClr val="000000"/>
                          </a:solidFill>
                          <a:effectLst/>
                          <a:latin typeface="+mn-lt"/>
                          <a:cs typeface="Arial" panose="020B0604020202020204" pitchFamily="34" charset="0"/>
                        </a:rPr>
                        <a:t>(Cumulative)</a:t>
                      </a:r>
                      <a:endParaRPr lang="en-ZA" sz="1500" b="1" i="0" u="none" strike="noStrike" dirty="0">
                        <a:solidFill>
                          <a:srgbClr val="000000"/>
                        </a:solidFill>
                        <a:effectLst/>
                        <a:latin typeface="+mn-lt"/>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500" b="1" i="0" u="none" strike="noStrike" dirty="0">
                          <a:solidFill>
                            <a:srgbClr val="000000"/>
                          </a:solidFill>
                          <a:effectLst/>
                          <a:latin typeface="+mn-lt"/>
                          <a:cs typeface="Arial" panose="020B0604020202020204" pitchFamily="34" charset="0"/>
                        </a:rPr>
                        <a:t>Third</a:t>
                      </a:r>
                      <a:r>
                        <a:rPr lang="en-US" sz="1500" b="1" i="0" u="none" strike="noStrike" baseline="0" dirty="0">
                          <a:solidFill>
                            <a:srgbClr val="000000"/>
                          </a:solidFill>
                          <a:effectLst/>
                          <a:latin typeface="+mn-lt"/>
                          <a:cs typeface="Arial" panose="020B0604020202020204" pitchFamily="34" charset="0"/>
                        </a:rPr>
                        <a:t> </a:t>
                      </a:r>
                      <a:r>
                        <a:rPr lang="en-US" sz="1500" b="1" i="0" u="none" strike="noStrike" dirty="0">
                          <a:solidFill>
                            <a:srgbClr val="000000"/>
                          </a:solidFill>
                          <a:effectLst/>
                          <a:latin typeface="+mn-lt"/>
                          <a:cs typeface="Arial" panose="020B0604020202020204" pitchFamily="34" charset="0"/>
                        </a:rPr>
                        <a:t>quarter expenditure</a:t>
                      </a:r>
                      <a:endParaRPr lang="en-US" sz="1500" b="1" i="0" u="none" strike="noStrike" baseline="0" dirty="0">
                        <a:solidFill>
                          <a:srgbClr val="000000"/>
                        </a:solidFill>
                        <a:effectLst/>
                        <a:latin typeface="+mn-lt"/>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ZA" sz="1500" b="1" i="0" u="none" strike="noStrike" baseline="0" dirty="0">
                        <a:solidFill>
                          <a:srgbClr val="000000"/>
                        </a:solidFill>
                        <a:effectLst/>
                        <a:latin typeface="+mn-lt"/>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ZA" sz="1500" b="1" i="0" u="none" strike="noStrike" baseline="0" dirty="0">
                        <a:solidFill>
                          <a:srgbClr val="000000"/>
                        </a:solidFill>
                        <a:effectLst/>
                        <a:latin typeface="+mn-lt"/>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ZA" sz="1500" b="1" i="0" u="none" strike="noStrike" baseline="0" dirty="0">
                          <a:solidFill>
                            <a:srgbClr val="000000"/>
                          </a:solidFill>
                          <a:effectLst/>
                          <a:latin typeface="+mn-lt"/>
                          <a:cs typeface="Arial" panose="020B0604020202020204" pitchFamily="34" charset="0"/>
                        </a:rPr>
                        <a:t>(Cumulative)</a:t>
                      </a:r>
                      <a:endParaRPr lang="en-ZA" sz="1500" b="1" i="0" u="none" strike="noStrike" dirty="0">
                        <a:solidFill>
                          <a:srgbClr val="000000"/>
                        </a:solidFill>
                        <a:effectLst/>
                        <a:latin typeface="+mn-lt"/>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500" b="1" i="0" u="none" strike="noStrike" dirty="0">
                          <a:solidFill>
                            <a:srgbClr val="000000"/>
                          </a:solidFill>
                          <a:effectLst/>
                          <a:latin typeface="+mn-lt"/>
                          <a:cs typeface="Arial" panose="020B0604020202020204" pitchFamily="34" charset="0"/>
                        </a:rPr>
                        <a:t>Variance  as at  31 December 2022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500" b="1" u="none" strike="noStrike" dirty="0">
                          <a:effectLst/>
                          <a:latin typeface="+mn-lt"/>
                          <a:cs typeface="Arial" panose="020B0604020202020204" pitchFamily="34" charset="0"/>
                        </a:rPr>
                        <a:t> </a:t>
                      </a:r>
                      <a:r>
                        <a:rPr lang="en-US" sz="1500" b="1" i="0" u="none" strike="noStrike" dirty="0">
                          <a:solidFill>
                            <a:srgbClr val="000000"/>
                          </a:solidFill>
                          <a:effectLst/>
                          <a:latin typeface="+mn-lt"/>
                          <a:cs typeface="Arial" panose="020B0604020202020204" pitchFamily="34" charset="0"/>
                        </a:rPr>
                        <a:t>Second quarter expenditure</a:t>
                      </a:r>
                    </a:p>
                    <a:p>
                      <a:pPr algn="ctr" rtl="0" fontAlgn="ctr"/>
                      <a:r>
                        <a:rPr lang="en-ZA" sz="1500" b="1" u="none" strike="noStrike" dirty="0">
                          <a:effectLst/>
                          <a:latin typeface="+mn-lt"/>
                          <a:cs typeface="Arial" panose="020B0604020202020204" pitchFamily="34" charset="0"/>
                        </a:rPr>
                        <a:t>% </a:t>
                      </a:r>
                      <a:endParaRPr lang="en-ZA" sz="1500" b="1" u="none" strike="noStrike" baseline="0" dirty="0">
                        <a:effectLst/>
                        <a:latin typeface="+mn-lt"/>
                        <a:cs typeface="Arial" panose="020B0604020202020204" pitchFamily="34" charset="0"/>
                      </a:endParaRPr>
                    </a:p>
                    <a:p>
                      <a:pPr algn="ctr" rtl="0" fontAlgn="ctr"/>
                      <a:r>
                        <a:rPr lang="en-ZA" sz="1500" b="1" i="0" u="none" strike="noStrike" baseline="0" dirty="0">
                          <a:solidFill>
                            <a:srgbClr val="000000"/>
                          </a:solidFill>
                          <a:effectLst/>
                          <a:latin typeface="+mn-lt"/>
                          <a:cs typeface="Arial" panose="020B0604020202020204" pitchFamily="34" charset="0"/>
                        </a:rPr>
                        <a:t>(Cumulative)</a:t>
                      </a:r>
                      <a:endParaRPr lang="en-ZA" sz="1500" b="1" i="0" u="none" strike="noStrike" dirty="0">
                        <a:solidFill>
                          <a:srgbClr val="000000"/>
                        </a:solidFill>
                        <a:effectLst/>
                        <a:latin typeface="+mn-lt"/>
                        <a:cs typeface="Arial" panose="020B0604020202020204" pitchFamily="34" charset="0"/>
                      </a:endParaRPr>
                    </a:p>
                  </a:txBody>
                  <a:tcPr marL="9525" marR="9525" marT="95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500" b="1" i="0" u="none" strike="noStrike" dirty="0">
                          <a:solidFill>
                            <a:srgbClr val="000000"/>
                          </a:solidFill>
                          <a:effectLst/>
                          <a:latin typeface="+mn-lt"/>
                          <a:cs typeface="Arial" panose="020B0604020202020204" pitchFamily="34" charset="0"/>
                        </a:rPr>
                        <a:t>  Third</a:t>
                      </a:r>
                      <a:r>
                        <a:rPr lang="en-US" sz="1500" b="1" i="0" u="none" strike="noStrike" baseline="0" dirty="0">
                          <a:solidFill>
                            <a:srgbClr val="000000"/>
                          </a:solidFill>
                          <a:effectLst/>
                          <a:latin typeface="+mn-lt"/>
                          <a:cs typeface="Arial" panose="020B0604020202020204" pitchFamily="34" charset="0"/>
                        </a:rPr>
                        <a:t> </a:t>
                      </a:r>
                      <a:r>
                        <a:rPr lang="en-US" sz="1500" b="1" i="0" u="none" strike="noStrike" dirty="0">
                          <a:solidFill>
                            <a:srgbClr val="000000"/>
                          </a:solidFill>
                          <a:effectLst/>
                          <a:latin typeface="+mn-lt"/>
                          <a:cs typeface="Arial" panose="020B0604020202020204" pitchFamily="34" charset="0"/>
                        </a:rPr>
                        <a:t>quarter expenditure</a:t>
                      </a:r>
                      <a:endParaRPr lang="en-US" sz="1500" b="1" i="0" u="none" strike="noStrike" baseline="0" dirty="0">
                        <a:solidFill>
                          <a:srgbClr val="000000"/>
                        </a:solidFill>
                        <a:effectLst/>
                        <a:latin typeface="+mn-lt"/>
                        <a:cs typeface="Arial" panose="020B0604020202020204" pitchFamily="34" charset="0"/>
                      </a:endParaRPr>
                    </a:p>
                    <a:p>
                      <a:pPr algn="ctr" rtl="0" fontAlgn="ctr"/>
                      <a:r>
                        <a:rPr lang="en-US" sz="1500" b="1" i="0" u="none" strike="noStrike" dirty="0">
                          <a:solidFill>
                            <a:srgbClr val="000000"/>
                          </a:solidFill>
                          <a:effectLst/>
                          <a:latin typeface="+mn-lt"/>
                          <a:cs typeface="Arial" panose="020B0604020202020204" pitchFamily="34" charset="0"/>
                        </a:rPr>
                        <a:t> % </a:t>
                      </a:r>
                    </a:p>
                    <a:p>
                      <a:pPr algn="ctr" rtl="0" fontAlgn="ctr"/>
                      <a:endParaRPr lang="en-US" sz="1500" b="1" i="0" u="none" strike="noStrike" dirty="0">
                        <a:solidFill>
                          <a:srgbClr val="000000"/>
                        </a:solidFill>
                        <a:effectLst/>
                        <a:latin typeface="+mn-lt"/>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ZA" sz="1500" b="1" i="0" u="none" strike="noStrike" baseline="0" dirty="0">
                          <a:solidFill>
                            <a:srgbClr val="000000"/>
                          </a:solidFill>
                          <a:effectLst/>
                          <a:latin typeface="+mn-lt"/>
                          <a:cs typeface="Arial" panose="020B0604020202020204" pitchFamily="34" charset="0"/>
                        </a:rPr>
                        <a:t>(Cumulative)</a:t>
                      </a:r>
                      <a:endParaRPr lang="en-US" sz="1500" b="1" i="0" u="none" strike="noStrike" dirty="0">
                        <a:solidFill>
                          <a:srgbClr val="000000"/>
                        </a:solidFill>
                        <a:effectLst/>
                        <a:latin typeface="+mn-lt"/>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23063">
                <a:tc vMerge="1">
                  <a:txBody>
                    <a:bodyPr/>
                    <a:lstStyle/>
                    <a:p>
                      <a:pPr algn="l" fontAlgn="t"/>
                      <a:endParaRPr lang="en-US" sz="12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i="0" u="none" strike="noStrike" kern="1200" dirty="0">
                          <a:solidFill>
                            <a:srgbClr val="000000"/>
                          </a:solidFill>
                          <a:effectLst/>
                          <a:latin typeface="Arial Narrow" panose="020B0606020202030204" pitchFamily="34" charset="0"/>
                          <a:ea typeface="+mn-ea"/>
                          <a:cs typeface="+mn-cs"/>
                        </a:rPr>
                        <a:t>R`000</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1" i="0" u="none" strike="noStrike" kern="1200" dirty="0">
                          <a:solidFill>
                            <a:srgbClr val="000000"/>
                          </a:solidFill>
                          <a:effectLst/>
                          <a:latin typeface="Arial Narrow" panose="020B0606020202030204" pitchFamily="34" charset="0"/>
                          <a:ea typeface="+mn-ea"/>
                          <a:cs typeface="+mn-cs"/>
                        </a:rPr>
                        <a:t>R`000</a:t>
                      </a:r>
                    </a:p>
                  </a:txBody>
                  <a:tcPr marL="6637" marR="6637" marT="66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1" i="0" u="none" strike="noStrike" kern="1200" dirty="0">
                          <a:solidFill>
                            <a:srgbClr val="000000"/>
                          </a:solidFill>
                          <a:effectLst/>
                          <a:latin typeface="Arial Narrow" panose="020B0606020202030204" pitchFamily="34" charset="0"/>
                          <a:ea typeface="+mn-ea"/>
                          <a:cs typeface="+mn-cs"/>
                        </a:rPr>
                        <a:t>R`000</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en-US" sz="1500" b="1" i="0" u="none" strike="noStrike" kern="1200" dirty="0">
                          <a:solidFill>
                            <a:srgbClr val="000000"/>
                          </a:solidFill>
                          <a:effectLst/>
                          <a:latin typeface="Arial Narrow" panose="020B0606020202030204" pitchFamily="34" charset="0"/>
                          <a:ea typeface="+mn-ea"/>
                          <a:cs typeface="+mn-cs"/>
                        </a:rPr>
                        <a:t>R`000</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kern="1200" dirty="0">
                          <a:solidFill>
                            <a:srgbClr val="000000"/>
                          </a:solidFill>
                          <a:effectLst/>
                          <a:latin typeface="Arial Narrow" panose="020B0606020202030204" pitchFamily="34" charset="0"/>
                          <a:ea typeface="+mn-ea"/>
                          <a:cs typeface="+mn-cs"/>
                        </a:rPr>
                        <a:t>%</a:t>
                      </a:r>
                    </a:p>
                  </a:txBody>
                  <a:tcPr marL="6637" marR="6637" marT="66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1" i="0" u="none" strike="noStrike" kern="1200" dirty="0">
                          <a:solidFill>
                            <a:srgbClr val="000000"/>
                          </a:solidFill>
                          <a:effectLst/>
                          <a:latin typeface="Arial Narrow" panose="020B0606020202030204" pitchFamily="34" charset="0"/>
                          <a:ea typeface="+mn-ea"/>
                          <a:cs typeface="+mn-cs"/>
                        </a:rPr>
                        <a:t>%</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12441">
                <a:tc>
                  <a:txBody>
                    <a:bodyPr/>
                    <a:lstStyle/>
                    <a:p>
                      <a:pPr algn="l" fontAlgn="b"/>
                      <a:r>
                        <a:rPr lang="en-US" sz="1500" b="0" i="0" u="none" strike="noStrike" dirty="0">
                          <a:solidFill>
                            <a:srgbClr val="000000"/>
                          </a:solidFill>
                          <a:effectLst/>
                          <a:latin typeface="Calibri" panose="020F0502020204030204" pitchFamily="34" charset="0"/>
                        </a:rPr>
                        <a:t> </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 </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endParaRPr lang="en-US" sz="1500" b="1" i="0" u="none" strike="noStrike" dirty="0">
                        <a:solidFill>
                          <a:srgbClr val="000000"/>
                        </a:solidFill>
                        <a:effectLst/>
                        <a:latin typeface="Arial Narrow" panose="020B0606020202030204" pitchFamily="34"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500" b="1" i="0" u="none" strike="noStrike" dirty="0">
                          <a:solidFill>
                            <a:srgbClr val="000000"/>
                          </a:solidFill>
                          <a:effectLst/>
                          <a:latin typeface="Arial Narrow" panose="020B0606020202030204" pitchFamily="34" charset="0"/>
                        </a:rPr>
                        <a:t> </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l" fontAlgn="b"/>
                      <a:r>
                        <a:rPr lang="en-US" sz="1500" b="1" i="0" u="none" strike="noStrike" dirty="0">
                          <a:solidFill>
                            <a:srgbClr val="000000"/>
                          </a:solidFill>
                          <a:effectLst/>
                          <a:latin typeface="Arial Narrow" panose="020B0606020202030204" pitchFamily="34" charset="0"/>
                        </a:rPr>
                        <a:t> </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endParaRPr lang="en-ZA" sz="1500" b="1" i="0" u="none" strike="noStrike" kern="1200" dirty="0">
                        <a:solidFill>
                          <a:srgbClr val="000000"/>
                        </a:solidFill>
                        <a:effectLst/>
                        <a:latin typeface="Arial Narrow" panose="020B0606020202030204" pitchFamily="34" charset="0"/>
                        <a:ea typeface="+mn-ea"/>
                        <a:cs typeface="+mn-cs"/>
                      </a:endParaRP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500" b="1" i="0" u="none" strike="noStrike" dirty="0">
                          <a:solidFill>
                            <a:srgbClr val="000000"/>
                          </a:solidFill>
                          <a:effectLst/>
                          <a:latin typeface="Arial Narrow" panose="020B0606020202030204" pitchFamily="34" charset="0"/>
                        </a:rPr>
                        <a:t> </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212441">
                <a:tc>
                  <a:txBody>
                    <a:bodyPr/>
                    <a:lstStyle/>
                    <a:p>
                      <a:pPr algn="l" fontAlgn="t"/>
                      <a:r>
                        <a:rPr lang="en-US" sz="1500" b="1" i="0" u="none" strike="noStrike" dirty="0">
                          <a:solidFill>
                            <a:srgbClr val="000000"/>
                          </a:solidFill>
                          <a:effectLst/>
                          <a:latin typeface="Arial Narrow" panose="020B0606020202030204" pitchFamily="34" charset="0"/>
                        </a:rPr>
                        <a:t> Current payments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1" i="0" u="none" strike="noStrike" dirty="0">
                          <a:solidFill>
                            <a:srgbClr val="000000"/>
                          </a:solidFill>
                          <a:effectLst/>
                          <a:latin typeface="Arial Narrow" panose="020B0606020202030204" pitchFamily="34" charset="0"/>
                        </a:rPr>
                        <a:t>      1,078,117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1" i="0" u="none" strike="noStrike" dirty="0">
                          <a:solidFill>
                            <a:srgbClr val="000000"/>
                          </a:solidFill>
                          <a:effectLst/>
                          <a:latin typeface="Arial Narrow" panose="020B0606020202030204" pitchFamily="34" charset="0"/>
                        </a:rPr>
                        <a:t>          397</a:t>
                      </a:r>
                      <a:r>
                        <a:rPr lang="en-US" sz="1500" b="1" i="0" u="none" strike="noStrike" baseline="0" dirty="0">
                          <a:solidFill>
                            <a:srgbClr val="000000"/>
                          </a:solidFill>
                          <a:effectLst/>
                          <a:latin typeface="Arial Narrow" panose="020B0606020202030204" pitchFamily="34" charset="0"/>
                        </a:rPr>
                        <a:t>,</a:t>
                      </a:r>
                      <a:r>
                        <a:rPr lang="en-US" sz="1500" b="1" i="0" u="none" strike="noStrike" dirty="0">
                          <a:solidFill>
                            <a:srgbClr val="000000"/>
                          </a:solidFill>
                          <a:effectLst/>
                          <a:latin typeface="Arial Narrow" panose="020B0606020202030204" pitchFamily="34" charset="0"/>
                        </a:rPr>
                        <a:t>218 </a:t>
                      </a:r>
                    </a:p>
                  </a:txBody>
                  <a:tcPr marL="95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1" i="0" u="none" strike="noStrike" dirty="0">
                          <a:solidFill>
                            <a:srgbClr val="000000"/>
                          </a:solidFill>
                          <a:effectLst/>
                          <a:latin typeface="Arial Narrow" panose="020B0606020202030204" pitchFamily="34" charset="0"/>
                        </a:rPr>
                        <a:t>          642,558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          435,559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1" i="0" u="none" strike="noStrike" kern="1200" dirty="0">
                          <a:solidFill>
                            <a:srgbClr val="000000"/>
                          </a:solidFill>
                          <a:effectLst/>
                          <a:latin typeface="Arial Narrow" panose="020B0606020202030204" pitchFamily="34" charset="0"/>
                          <a:ea typeface="+mn-ea"/>
                          <a:cs typeface="+mn-cs"/>
                        </a:rPr>
                        <a:t>37%</a:t>
                      </a: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60%</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212441">
                <a:tc>
                  <a:txBody>
                    <a:bodyPr/>
                    <a:lstStyle/>
                    <a:p>
                      <a:pPr algn="l" fontAlgn="t"/>
                      <a:r>
                        <a:rPr lang="en-US" sz="1500" b="0" i="0" u="none" strike="noStrike" dirty="0">
                          <a:solidFill>
                            <a:srgbClr val="000000"/>
                          </a:solidFill>
                          <a:effectLst/>
                          <a:latin typeface="Arial Narrow" panose="020B0606020202030204" pitchFamily="34" charset="0"/>
                        </a:rPr>
                        <a:t> Compensation of employees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597,158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243,740 </a:t>
                      </a:r>
                    </a:p>
                  </a:txBody>
                  <a:tcPr marL="857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384,864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          212,294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0" i="0" u="none" strike="noStrike" kern="1200" dirty="0">
                          <a:solidFill>
                            <a:srgbClr val="000000"/>
                          </a:solidFill>
                          <a:effectLst/>
                          <a:latin typeface="Arial Narrow" panose="020B0606020202030204" pitchFamily="34" charset="0"/>
                          <a:ea typeface="+mn-ea"/>
                          <a:cs typeface="+mn-cs"/>
                        </a:rPr>
                        <a:t>42%</a:t>
                      </a: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64%</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212441">
                <a:tc>
                  <a:txBody>
                    <a:bodyPr/>
                    <a:lstStyle/>
                    <a:p>
                      <a:pPr algn="l" fontAlgn="t"/>
                      <a:r>
                        <a:rPr lang="en-US" sz="1500" b="0" i="0" u="none" strike="noStrike" dirty="0">
                          <a:solidFill>
                            <a:srgbClr val="000000"/>
                          </a:solidFill>
                          <a:effectLst/>
                          <a:latin typeface="Arial Narrow" panose="020B0606020202030204" pitchFamily="34" charset="0"/>
                        </a:rPr>
                        <a:t> Goods and Services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a:solidFill>
                            <a:srgbClr val="000000"/>
                          </a:solidFill>
                          <a:effectLst/>
                          <a:latin typeface="Arial Narrow" panose="020B0606020202030204" pitchFamily="34" charset="0"/>
                        </a:rPr>
                        <a:t>        480,959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153,478 </a:t>
                      </a:r>
                    </a:p>
                  </a:txBody>
                  <a:tcPr marL="857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257,695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          223,264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0" i="0" u="none" strike="noStrike" kern="1200" dirty="0">
                          <a:solidFill>
                            <a:srgbClr val="000000"/>
                          </a:solidFill>
                          <a:effectLst/>
                          <a:latin typeface="Arial Narrow" panose="020B0606020202030204" pitchFamily="34" charset="0"/>
                          <a:ea typeface="+mn-ea"/>
                          <a:cs typeface="+mn-cs"/>
                        </a:rPr>
                        <a:t>32%</a:t>
                      </a: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54%</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212441">
                <a:tc>
                  <a:txBody>
                    <a:bodyPr/>
                    <a:lstStyle/>
                    <a:p>
                      <a:pPr algn="l" fontAlgn="t"/>
                      <a:r>
                        <a:rPr lang="en-US" sz="1500" b="0" i="0" u="none" strike="noStrike">
                          <a:solidFill>
                            <a:srgbClr val="000000"/>
                          </a:solidFill>
                          <a:effectLst/>
                          <a:latin typeface="Arial Narrow" panose="020B0606020202030204" pitchFamily="34" charset="0"/>
                        </a:rPr>
                        <a:t>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a:solidFill>
                            <a:srgbClr val="000000"/>
                          </a:solidFill>
                          <a:effectLst/>
                          <a:latin typeface="Arial Narrow" panose="020B0606020202030204" pitchFamily="34" charset="0"/>
                        </a:rPr>
                        <a:t>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endParaRPr lang="en-US" sz="1500" b="1" i="0" u="none" strike="noStrike" dirty="0">
                        <a:solidFill>
                          <a:srgbClr val="000000"/>
                        </a:solidFill>
                        <a:effectLst/>
                        <a:latin typeface="Arial Narrow" panose="020B0606020202030204" pitchFamily="34" charset="0"/>
                      </a:endParaRPr>
                    </a:p>
                  </a:txBody>
                  <a:tcPr marL="95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a:solidFill>
                            <a:srgbClr val="000000"/>
                          </a:solidFill>
                          <a:effectLst/>
                          <a:latin typeface="Arial Narrow" panose="020B0606020202030204" pitchFamily="34" charset="0"/>
                        </a:rPr>
                        <a:t>                      -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endParaRPr lang="en-ZA" sz="1500" b="1" i="0" u="none" strike="noStrike" kern="1200" dirty="0">
                        <a:solidFill>
                          <a:srgbClr val="000000"/>
                        </a:solidFill>
                        <a:effectLst/>
                        <a:latin typeface="Arial Narrow" panose="020B0606020202030204" pitchFamily="34" charset="0"/>
                        <a:ea typeface="+mn-ea"/>
                        <a:cs typeface="+mn-cs"/>
                      </a:endParaRP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212441">
                <a:tc>
                  <a:txBody>
                    <a:bodyPr/>
                    <a:lstStyle/>
                    <a:p>
                      <a:pPr algn="l" fontAlgn="t"/>
                      <a:r>
                        <a:rPr lang="en-US" sz="1500" b="1" i="0" u="none" strike="noStrike" dirty="0">
                          <a:solidFill>
                            <a:srgbClr val="000000"/>
                          </a:solidFill>
                          <a:effectLst/>
                          <a:latin typeface="Arial Narrow" panose="020B0606020202030204" pitchFamily="34" charset="0"/>
                        </a:rPr>
                        <a:t> Transfers and Subsidies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1" i="0" u="none" strike="noStrike" dirty="0">
                          <a:solidFill>
                            <a:srgbClr val="000000"/>
                          </a:solidFill>
                          <a:effectLst/>
                          <a:latin typeface="Arial Narrow" panose="020B0606020202030204" pitchFamily="34" charset="0"/>
                        </a:rPr>
                        <a:t>      7,055,517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1" i="0" u="none" strike="noStrike" dirty="0">
                          <a:solidFill>
                            <a:srgbClr val="000000"/>
                          </a:solidFill>
                          <a:effectLst/>
                          <a:latin typeface="Arial Narrow" panose="020B0606020202030204" pitchFamily="34" charset="0"/>
                        </a:rPr>
                        <a:t> 3</a:t>
                      </a:r>
                      <a:r>
                        <a:rPr lang="en-US" sz="1500" b="1" i="0" u="none" strike="noStrike" baseline="0" dirty="0">
                          <a:solidFill>
                            <a:srgbClr val="000000"/>
                          </a:solidFill>
                          <a:effectLst/>
                          <a:latin typeface="Arial Narrow" panose="020B0606020202030204" pitchFamily="34" charset="0"/>
                        </a:rPr>
                        <a:t>,</a:t>
                      </a:r>
                      <a:r>
                        <a:rPr lang="en-US" sz="1500" b="1" i="0" u="none" strike="noStrike" dirty="0">
                          <a:solidFill>
                            <a:srgbClr val="000000"/>
                          </a:solidFill>
                          <a:effectLst/>
                          <a:latin typeface="Arial Narrow" panose="020B0606020202030204" pitchFamily="34" charset="0"/>
                        </a:rPr>
                        <a:t>532</a:t>
                      </a:r>
                      <a:r>
                        <a:rPr lang="en-US" sz="1500" b="1" i="0" u="none" strike="noStrike" baseline="0" dirty="0">
                          <a:solidFill>
                            <a:srgbClr val="000000"/>
                          </a:solidFill>
                          <a:effectLst/>
                          <a:latin typeface="Arial Narrow" panose="020B0606020202030204" pitchFamily="34" charset="0"/>
                        </a:rPr>
                        <a:t>,</a:t>
                      </a:r>
                      <a:r>
                        <a:rPr lang="en-US" sz="1500" b="1" i="0" u="none" strike="noStrike" dirty="0">
                          <a:solidFill>
                            <a:srgbClr val="000000"/>
                          </a:solidFill>
                          <a:effectLst/>
                          <a:latin typeface="Arial Narrow" panose="020B0606020202030204" pitchFamily="34" charset="0"/>
                        </a:rPr>
                        <a:t>346 </a:t>
                      </a:r>
                    </a:p>
                  </a:txBody>
                  <a:tcPr marL="95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1" i="0" u="none" strike="noStrike" dirty="0">
                          <a:solidFill>
                            <a:srgbClr val="000000"/>
                          </a:solidFill>
                          <a:effectLst/>
                          <a:latin typeface="Arial Narrow" panose="020B0606020202030204" pitchFamily="34" charset="0"/>
                        </a:rPr>
                        <a:t>       5,540,753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       1,514,764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1" i="0" u="none" strike="noStrike" kern="1200" dirty="0">
                          <a:solidFill>
                            <a:srgbClr val="000000"/>
                          </a:solidFill>
                          <a:effectLst/>
                          <a:latin typeface="Arial Narrow" panose="020B0606020202030204" pitchFamily="34" charset="0"/>
                          <a:ea typeface="+mn-ea"/>
                          <a:cs typeface="+mn-cs"/>
                        </a:rPr>
                        <a:t>50%</a:t>
                      </a: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79%</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r h="212441">
                <a:tc>
                  <a:txBody>
                    <a:bodyPr/>
                    <a:lstStyle/>
                    <a:p>
                      <a:pPr algn="l" fontAlgn="t"/>
                      <a:r>
                        <a:rPr lang="en-US" sz="1500" b="0" i="0" u="none" strike="noStrike">
                          <a:solidFill>
                            <a:srgbClr val="000000"/>
                          </a:solidFill>
                          <a:effectLst/>
                          <a:latin typeface="Arial Narrow" panose="020B0606020202030204" pitchFamily="34" charset="0"/>
                        </a:rPr>
                        <a:t> Provinces and Municipalities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a:solidFill>
                            <a:srgbClr val="000000"/>
                          </a:solidFill>
                          <a:effectLst/>
                          <a:latin typeface="Arial Narrow" panose="020B0606020202030204" pitchFamily="34" charset="0"/>
                        </a:rPr>
                        <a:t>     1,636,351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691</a:t>
                      </a:r>
                      <a:r>
                        <a:rPr lang="en-US" sz="1500" b="0" i="0" u="none" strike="noStrike" baseline="0" dirty="0">
                          <a:solidFill>
                            <a:srgbClr val="000000"/>
                          </a:solidFill>
                          <a:effectLst/>
                          <a:latin typeface="Arial Narrow" panose="020B0606020202030204" pitchFamily="34" charset="0"/>
                        </a:rPr>
                        <a:t>,</a:t>
                      </a:r>
                      <a:r>
                        <a:rPr lang="en-US" sz="1500" b="0" i="0" u="none" strike="noStrike" dirty="0">
                          <a:solidFill>
                            <a:srgbClr val="000000"/>
                          </a:solidFill>
                          <a:effectLst/>
                          <a:latin typeface="Arial Narrow" panose="020B0606020202030204" pitchFamily="34" charset="0"/>
                        </a:rPr>
                        <a:t>886 </a:t>
                      </a:r>
                    </a:p>
                  </a:txBody>
                  <a:tcPr marL="857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1,294,958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          341,393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0" i="0" u="none" strike="noStrike" kern="1200" dirty="0">
                          <a:solidFill>
                            <a:srgbClr val="000000"/>
                          </a:solidFill>
                          <a:effectLst/>
                          <a:latin typeface="Arial Narrow" panose="020B0606020202030204" pitchFamily="34" charset="0"/>
                          <a:ea typeface="+mn-ea"/>
                          <a:cs typeface="+mn-cs"/>
                        </a:rPr>
                        <a:t>42%</a:t>
                      </a: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79%</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r h="212441">
                <a:tc>
                  <a:txBody>
                    <a:bodyPr/>
                    <a:lstStyle/>
                    <a:p>
                      <a:pPr algn="l" fontAlgn="t"/>
                      <a:r>
                        <a:rPr lang="en-US" sz="1500" b="0" i="0" u="none" strike="noStrike" dirty="0">
                          <a:solidFill>
                            <a:srgbClr val="000000"/>
                          </a:solidFill>
                          <a:effectLst/>
                          <a:latin typeface="Arial Narrow" panose="020B0606020202030204" pitchFamily="34" charset="0"/>
                        </a:rPr>
                        <a:t> Departmental agencies and accounts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a:solidFill>
                            <a:srgbClr val="000000"/>
                          </a:solidFill>
                          <a:effectLst/>
                          <a:latin typeface="Arial Narrow" panose="020B0606020202030204" pitchFamily="34" charset="0"/>
                        </a:rPr>
                        <a:t>     4,087,700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2</a:t>
                      </a:r>
                      <a:r>
                        <a:rPr lang="en-US" sz="1500" b="0" i="0" u="none" strike="noStrike" baseline="0" dirty="0">
                          <a:solidFill>
                            <a:srgbClr val="000000"/>
                          </a:solidFill>
                          <a:effectLst/>
                          <a:latin typeface="Arial Narrow" panose="020B0606020202030204" pitchFamily="34" charset="0"/>
                        </a:rPr>
                        <a:t> </a:t>
                      </a:r>
                      <a:r>
                        <a:rPr lang="en-US" sz="1500" b="0" i="0" u="none" strike="noStrike" dirty="0">
                          <a:solidFill>
                            <a:srgbClr val="000000"/>
                          </a:solidFill>
                          <a:effectLst/>
                          <a:latin typeface="Arial Narrow" panose="020B0606020202030204" pitchFamily="34" charset="0"/>
                        </a:rPr>
                        <a:t>497</a:t>
                      </a:r>
                      <a:r>
                        <a:rPr lang="en-US" sz="1500" b="0" i="0" u="none" strike="noStrike" baseline="0" dirty="0">
                          <a:solidFill>
                            <a:srgbClr val="000000"/>
                          </a:solidFill>
                          <a:effectLst/>
                          <a:latin typeface="Arial Narrow" panose="020B0606020202030204" pitchFamily="34" charset="0"/>
                        </a:rPr>
                        <a:t>,</a:t>
                      </a:r>
                      <a:r>
                        <a:rPr lang="en-US" sz="1500" b="0" i="0" u="none" strike="noStrike" dirty="0">
                          <a:solidFill>
                            <a:srgbClr val="000000"/>
                          </a:solidFill>
                          <a:effectLst/>
                          <a:latin typeface="Arial Narrow" panose="020B0606020202030204" pitchFamily="34" charset="0"/>
                        </a:rPr>
                        <a:t>485 </a:t>
                      </a:r>
                    </a:p>
                  </a:txBody>
                  <a:tcPr marL="857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3,565,936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          521,764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0" i="0" u="none" strike="noStrike" kern="1200" dirty="0">
                          <a:solidFill>
                            <a:srgbClr val="000000"/>
                          </a:solidFill>
                          <a:effectLst/>
                          <a:latin typeface="Arial Narrow" panose="020B0606020202030204" pitchFamily="34" charset="0"/>
                          <a:ea typeface="+mn-ea"/>
                          <a:cs typeface="+mn-cs"/>
                        </a:rPr>
                        <a:t>61%</a:t>
                      </a: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87%</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9"/>
                  </a:ext>
                </a:extLst>
              </a:tr>
              <a:tr h="212441">
                <a:tc>
                  <a:txBody>
                    <a:bodyPr/>
                    <a:lstStyle/>
                    <a:p>
                      <a:pPr algn="l" fontAlgn="t"/>
                      <a:r>
                        <a:rPr lang="en-US" sz="1500" b="0" i="0" u="none" strike="noStrike" dirty="0">
                          <a:solidFill>
                            <a:srgbClr val="000000"/>
                          </a:solidFill>
                          <a:effectLst/>
                          <a:latin typeface="Arial Narrow" panose="020B0606020202030204" pitchFamily="34" charset="0"/>
                        </a:rPr>
                        <a:t> Foreign governments and international organisations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a:solidFill>
                            <a:srgbClr val="000000"/>
                          </a:solidFill>
                          <a:effectLst/>
                          <a:latin typeface="Arial Narrow" panose="020B0606020202030204" pitchFamily="34" charset="0"/>
                        </a:rPr>
                        <a:t>          28,432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28</a:t>
                      </a:r>
                      <a:r>
                        <a:rPr lang="en-US" sz="1500" b="0" i="0" u="none" strike="noStrike" baseline="0" dirty="0">
                          <a:solidFill>
                            <a:srgbClr val="000000"/>
                          </a:solidFill>
                          <a:effectLst/>
                          <a:latin typeface="Arial Narrow" panose="020B0606020202030204" pitchFamily="34" charset="0"/>
                        </a:rPr>
                        <a:t>,</a:t>
                      </a:r>
                      <a:r>
                        <a:rPr lang="en-US" sz="1500" b="0" i="0" u="none" strike="noStrike" dirty="0">
                          <a:solidFill>
                            <a:srgbClr val="000000"/>
                          </a:solidFill>
                          <a:effectLst/>
                          <a:latin typeface="Arial Narrow" panose="020B0606020202030204" pitchFamily="34" charset="0"/>
                        </a:rPr>
                        <a:t>432 </a:t>
                      </a:r>
                    </a:p>
                  </a:txBody>
                  <a:tcPr marL="857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28,432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0" i="0" u="none" strike="noStrike" kern="1200" dirty="0">
                          <a:solidFill>
                            <a:srgbClr val="000000"/>
                          </a:solidFill>
                          <a:effectLst/>
                          <a:latin typeface="Arial Narrow" panose="020B0606020202030204" pitchFamily="34" charset="0"/>
                          <a:ea typeface="+mn-ea"/>
                          <a:cs typeface="+mn-cs"/>
                        </a:rPr>
                        <a:t>100%</a:t>
                      </a: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100%</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0"/>
                  </a:ext>
                </a:extLst>
              </a:tr>
              <a:tr h="212441">
                <a:tc>
                  <a:txBody>
                    <a:bodyPr/>
                    <a:lstStyle/>
                    <a:p>
                      <a:pPr algn="l" fontAlgn="t"/>
                      <a:r>
                        <a:rPr lang="en-US" sz="1500" b="0" i="0" u="none" strike="noStrike">
                          <a:solidFill>
                            <a:srgbClr val="000000"/>
                          </a:solidFill>
                          <a:effectLst/>
                          <a:latin typeface="Arial Narrow" panose="020B0606020202030204" pitchFamily="34" charset="0"/>
                        </a:rPr>
                        <a:t> Public corporations and private enterprises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a:solidFill>
                            <a:srgbClr val="000000"/>
                          </a:solidFill>
                          <a:effectLst/>
                          <a:latin typeface="Arial Narrow" panose="020B0606020202030204" pitchFamily="34" charset="0"/>
                        </a:rPr>
                        <a:t>        260,675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45</a:t>
                      </a:r>
                      <a:r>
                        <a:rPr lang="en-US" sz="1500" b="0" i="0" u="none" strike="noStrike" baseline="0" dirty="0">
                          <a:solidFill>
                            <a:srgbClr val="000000"/>
                          </a:solidFill>
                          <a:effectLst/>
                          <a:latin typeface="Arial Narrow" panose="020B0606020202030204" pitchFamily="34" charset="0"/>
                        </a:rPr>
                        <a:t>,</a:t>
                      </a:r>
                      <a:r>
                        <a:rPr lang="en-US" sz="1500" b="0" i="0" u="none" strike="noStrike" dirty="0">
                          <a:solidFill>
                            <a:srgbClr val="000000"/>
                          </a:solidFill>
                          <a:effectLst/>
                          <a:latin typeface="Arial Narrow" panose="020B0606020202030204" pitchFamily="34" charset="0"/>
                        </a:rPr>
                        <a:t>187 </a:t>
                      </a:r>
                    </a:p>
                  </a:txBody>
                  <a:tcPr marL="857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118,781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          141,894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0" i="0" u="none" strike="noStrike" kern="1200" dirty="0">
                          <a:solidFill>
                            <a:srgbClr val="000000"/>
                          </a:solidFill>
                          <a:effectLst/>
                          <a:latin typeface="Arial Narrow" panose="020B0606020202030204" pitchFamily="34" charset="0"/>
                          <a:ea typeface="+mn-ea"/>
                          <a:cs typeface="+mn-cs"/>
                        </a:rPr>
                        <a:t>17%</a:t>
                      </a: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46%</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1"/>
                  </a:ext>
                </a:extLst>
              </a:tr>
              <a:tr h="212441">
                <a:tc>
                  <a:txBody>
                    <a:bodyPr/>
                    <a:lstStyle/>
                    <a:p>
                      <a:pPr algn="l" fontAlgn="t"/>
                      <a:r>
                        <a:rPr lang="en-US" sz="1500" b="0" i="0" u="none" strike="noStrike">
                          <a:solidFill>
                            <a:srgbClr val="000000"/>
                          </a:solidFill>
                          <a:effectLst/>
                          <a:latin typeface="Arial Narrow" panose="020B0606020202030204" pitchFamily="34" charset="0"/>
                        </a:rPr>
                        <a:t> Non-profit institutions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a:solidFill>
                            <a:srgbClr val="000000"/>
                          </a:solidFill>
                          <a:effectLst/>
                          <a:latin typeface="Arial Narrow" panose="020B0606020202030204" pitchFamily="34" charset="0"/>
                        </a:rPr>
                        <a:t>     1,032,693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262</a:t>
                      </a:r>
                      <a:r>
                        <a:rPr lang="en-US" sz="1500" b="0" i="0" u="none" strike="noStrike" baseline="0" dirty="0">
                          <a:solidFill>
                            <a:srgbClr val="000000"/>
                          </a:solidFill>
                          <a:effectLst/>
                          <a:latin typeface="Arial Narrow" panose="020B0606020202030204" pitchFamily="34" charset="0"/>
                        </a:rPr>
                        <a:t>,</a:t>
                      </a:r>
                      <a:r>
                        <a:rPr lang="en-US" sz="1500" b="0" i="0" u="none" strike="noStrike" dirty="0">
                          <a:solidFill>
                            <a:srgbClr val="000000"/>
                          </a:solidFill>
                          <a:effectLst/>
                          <a:latin typeface="Arial Narrow" panose="020B0606020202030204" pitchFamily="34" charset="0"/>
                        </a:rPr>
                        <a:t>100 </a:t>
                      </a:r>
                    </a:p>
                  </a:txBody>
                  <a:tcPr marL="857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524,200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          508,493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0" i="0" u="none" strike="noStrike" kern="1200" dirty="0">
                          <a:solidFill>
                            <a:srgbClr val="000000"/>
                          </a:solidFill>
                          <a:effectLst/>
                          <a:latin typeface="Arial Narrow" panose="020B0606020202030204" pitchFamily="34" charset="0"/>
                          <a:ea typeface="+mn-ea"/>
                          <a:cs typeface="+mn-cs"/>
                        </a:rPr>
                        <a:t>25%</a:t>
                      </a: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51%</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2"/>
                  </a:ext>
                </a:extLst>
              </a:tr>
              <a:tr h="212441">
                <a:tc>
                  <a:txBody>
                    <a:bodyPr/>
                    <a:lstStyle/>
                    <a:p>
                      <a:pPr algn="l" fontAlgn="t"/>
                      <a:r>
                        <a:rPr lang="en-US" sz="1500" b="0" i="0" u="none" strike="noStrike">
                          <a:solidFill>
                            <a:srgbClr val="000000"/>
                          </a:solidFill>
                          <a:effectLst/>
                          <a:latin typeface="Arial Narrow" panose="020B0606020202030204" pitchFamily="34" charset="0"/>
                        </a:rPr>
                        <a:t> Households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a:solidFill>
                            <a:srgbClr val="000000"/>
                          </a:solidFill>
                          <a:effectLst/>
                          <a:latin typeface="Arial Narrow" panose="020B0606020202030204" pitchFamily="34" charset="0"/>
                        </a:rPr>
                        <a:t>            9,666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7</a:t>
                      </a:r>
                      <a:r>
                        <a:rPr lang="en-US" sz="1500" b="0" i="0" u="none" strike="noStrike" baseline="0" dirty="0">
                          <a:solidFill>
                            <a:srgbClr val="000000"/>
                          </a:solidFill>
                          <a:effectLst/>
                          <a:latin typeface="Arial Narrow" panose="020B0606020202030204" pitchFamily="34" charset="0"/>
                        </a:rPr>
                        <a:t>,</a:t>
                      </a:r>
                      <a:r>
                        <a:rPr lang="en-US" sz="1500" b="0" i="0" u="none" strike="noStrike" dirty="0">
                          <a:solidFill>
                            <a:srgbClr val="000000"/>
                          </a:solidFill>
                          <a:effectLst/>
                          <a:latin typeface="Arial Narrow" panose="020B0606020202030204" pitchFamily="34" charset="0"/>
                        </a:rPr>
                        <a:t>256 </a:t>
                      </a:r>
                    </a:p>
                  </a:txBody>
                  <a:tcPr marL="857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8,446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              1,220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0" i="0" u="none" strike="noStrike" kern="1200" dirty="0">
                          <a:solidFill>
                            <a:srgbClr val="000000"/>
                          </a:solidFill>
                          <a:effectLst/>
                          <a:latin typeface="Arial Narrow" panose="020B0606020202030204" pitchFamily="34" charset="0"/>
                          <a:ea typeface="+mn-ea"/>
                          <a:cs typeface="+mn-cs"/>
                        </a:rPr>
                        <a:t>75%</a:t>
                      </a:r>
                    </a:p>
                  </a:txBody>
                  <a:tcPr marL="7620" marR="7620"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87%</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3"/>
                  </a:ext>
                </a:extLst>
              </a:tr>
              <a:tr h="212441">
                <a:tc>
                  <a:txBody>
                    <a:bodyPr/>
                    <a:lstStyle/>
                    <a:p>
                      <a:pPr algn="l" fontAlgn="t"/>
                      <a:r>
                        <a:rPr lang="en-US" sz="1500" b="0" i="0" u="none" strike="noStrike">
                          <a:solidFill>
                            <a:srgbClr val="000000"/>
                          </a:solidFill>
                          <a:effectLst/>
                          <a:latin typeface="Arial Narrow" panose="020B0606020202030204" pitchFamily="34" charset="0"/>
                        </a:rPr>
                        <a:t>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a:solidFill>
                            <a:srgbClr val="000000"/>
                          </a:solidFill>
                          <a:effectLst/>
                          <a:latin typeface="Arial Narrow" panose="020B0606020202030204" pitchFamily="34" charset="0"/>
                        </a:rPr>
                        <a:t>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endParaRPr lang="en-US" sz="1500" b="1" i="0" u="none" strike="noStrike" dirty="0">
                        <a:solidFill>
                          <a:srgbClr val="000000"/>
                        </a:solidFill>
                        <a:effectLst/>
                        <a:latin typeface="Arial Narrow" panose="020B0606020202030204" pitchFamily="34" charset="0"/>
                      </a:endParaRPr>
                    </a:p>
                  </a:txBody>
                  <a:tcPr marL="95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endParaRPr lang="en-ZA" sz="1500" b="1" i="0" u="none" strike="noStrike" kern="1200" dirty="0">
                        <a:solidFill>
                          <a:srgbClr val="000000"/>
                        </a:solidFill>
                        <a:effectLst/>
                        <a:latin typeface="Arial Narrow" panose="020B0606020202030204" pitchFamily="34" charset="0"/>
                        <a:ea typeface="+mn-ea"/>
                        <a:cs typeface="+mn-cs"/>
                      </a:endParaRPr>
                    </a:p>
                  </a:txBody>
                  <a:tcPr marL="7620" marR="7620" marT="7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4"/>
                  </a:ext>
                </a:extLst>
              </a:tr>
              <a:tr h="212441">
                <a:tc>
                  <a:txBody>
                    <a:bodyPr/>
                    <a:lstStyle/>
                    <a:p>
                      <a:pPr algn="l" fontAlgn="t"/>
                      <a:r>
                        <a:rPr lang="en-US" sz="1500" b="1" i="0" u="none" strike="noStrike">
                          <a:solidFill>
                            <a:srgbClr val="000000"/>
                          </a:solidFill>
                          <a:effectLst/>
                          <a:latin typeface="Arial Narrow" panose="020B0606020202030204" pitchFamily="34" charset="0"/>
                        </a:rPr>
                        <a:t> Payments for capital assets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1" i="0" u="none" strike="noStrike">
                          <a:solidFill>
                            <a:srgbClr val="000000"/>
                          </a:solidFill>
                          <a:effectLst/>
                          <a:latin typeface="Arial Narrow" panose="020B0606020202030204" pitchFamily="34" charset="0"/>
                        </a:rPr>
                        <a:t>             19,095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1" i="0" u="none" strike="noStrike" dirty="0">
                          <a:solidFill>
                            <a:srgbClr val="000000"/>
                          </a:solidFill>
                          <a:effectLst/>
                          <a:latin typeface="Arial Narrow" panose="020B0606020202030204" pitchFamily="34" charset="0"/>
                        </a:rPr>
                        <a:t> 1</a:t>
                      </a:r>
                      <a:r>
                        <a:rPr lang="en-US" sz="1500" b="1" i="0" u="none" strike="noStrike" baseline="0" dirty="0">
                          <a:solidFill>
                            <a:srgbClr val="000000"/>
                          </a:solidFill>
                          <a:effectLst/>
                          <a:latin typeface="Arial Narrow" panose="020B0606020202030204" pitchFamily="34" charset="0"/>
                        </a:rPr>
                        <a:t>,</a:t>
                      </a:r>
                      <a:r>
                        <a:rPr lang="en-US" sz="1500" b="1" i="0" u="none" strike="noStrike" dirty="0">
                          <a:solidFill>
                            <a:srgbClr val="000000"/>
                          </a:solidFill>
                          <a:effectLst/>
                          <a:latin typeface="Arial Narrow" panose="020B0606020202030204" pitchFamily="34" charset="0"/>
                        </a:rPr>
                        <a:t>239 </a:t>
                      </a:r>
                    </a:p>
                  </a:txBody>
                  <a:tcPr marL="95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1" i="0" u="none" strike="noStrike" dirty="0">
                          <a:solidFill>
                            <a:srgbClr val="000000"/>
                          </a:solidFill>
                          <a:effectLst/>
                          <a:latin typeface="Arial Narrow" panose="020B0606020202030204" pitchFamily="34" charset="0"/>
                        </a:rPr>
                        <a:t>                4,328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a:solidFill>
                            <a:srgbClr val="000000"/>
                          </a:solidFill>
                          <a:effectLst/>
                          <a:latin typeface="Arial Narrow" panose="020B0606020202030204" pitchFamily="34" charset="0"/>
                        </a:rPr>
                        <a:t>              14,766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1" i="0" u="none" strike="noStrike" kern="1200" dirty="0">
                          <a:solidFill>
                            <a:srgbClr val="000000"/>
                          </a:solidFill>
                          <a:effectLst/>
                          <a:latin typeface="Arial Narrow" panose="020B0606020202030204" pitchFamily="34" charset="0"/>
                          <a:ea typeface="+mn-ea"/>
                          <a:cs typeface="+mn-cs"/>
                        </a:rPr>
                        <a:t>6%</a:t>
                      </a:r>
                    </a:p>
                  </a:txBody>
                  <a:tcPr marL="7620" marR="7620" marT="7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23%</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5"/>
                  </a:ext>
                </a:extLst>
              </a:tr>
              <a:tr h="212441">
                <a:tc>
                  <a:txBody>
                    <a:bodyPr/>
                    <a:lstStyle/>
                    <a:p>
                      <a:pPr algn="l" fontAlgn="t"/>
                      <a:r>
                        <a:rPr lang="en-US" sz="1500" b="0" i="0" u="none" strike="noStrike">
                          <a:solidFill>
                            <a:srgbClr val="000000"/>
                          </a:solidFill>
                          <a:effectLst/>
                          <a:latin typeface="Arial Narrow" panose="020B0606020202030204" pitchFamily="34" charset="0"/>
                        </a:rPr>
                        <a:t> Machinery and equipment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a:solidFill>
                            <a:srgbClr val="000000"/>
                          </a:solidFill>
                          <a:effectLst/>
                          <a:latin typeface="Arial Narrow" panose="020B0606020202030204" pitchFamily="34" charset="0"/>
                        </a:rPr>
                        <a:t>          19,095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1</a:t>
                      </a:r>
                      <a:r>
                        <a:rPr lang="en-US" sz="1500" b="0" i="0" u="none" strike="noStrike" baseline="0" dirty="0">
                          <a:solidFill>
                            <a:srgbClr val="000000"/>
                          </a:solidFill>
                          <a:effectLst/>
                          <a:latin typeface="Arial Narrow" panose="020B0606020202030204" pitchFamily="34" charset="0"/>
                        </a:rPr>
                        <a:t>,</a:t>
                      </a:r>
                      <a:r>
                        <a:rPr lang="en-US" sz="1500" b="0" i="0" u="none" strike="noStrike" dirty="0">
                          <a:solidFill>
                            <a:srgbClr val="000000"/>
                          </a:solidFill>
                          <a:effectLst/>
                          <a:latin typeface="Arial Narrow" panose="020B0606020202030204" pitchFamily="34" charset="0"/>
                        </a:rPr>
                        <a:t>239 </a:t>
                      </a:r>
                    </a:p>
                  </a:txBody>
                  <a:tcPr marL="857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             4,328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fontAlgn="t"/>
                      <a:r>
                        <a:rPr lang="en-US" sz="1500" b="0" i="0" u="none" strike="noStrike">
                          <a:solidFill>
                            <a:srgbClr val="000000"/>
                          </a:solidFill>
                          <a:effectLst/>
                          <a:latin typeface="Arial Narrow" panose="020B0606020202030204" pitchFamily="34" charset="0"/>
                        </a:rPr>
                        <a:t>              14,766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500" b="0" i="0" u="none" strike="noStrike" kern="1200" dirty="0">
                          <a:solidFill>
                            <a:srgbClr val="000000"/>
                          </a:solidFill>
                          <a:effectLst/>
                          <a:latin typeface="Arial Narrow" panose="020B0606020202030204" pitchFamily="34" charset="0"/>
                          <a:ea typeface="+mn-ea"/>
                          <a:cs typeface="+mn-cs"/>
                        </a:rPr>
                        <a:t>6%</a:t>
                      </a:r>
                    </a:p>
                  </a:txBody>
                  <a:tcPr marL="7620" marR="7620" marT="7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500" b="0" i="0" u="none" strike="noStrike" dirty="0">
                          <a:solidFill>
                            <a:srgbClr val="000000"/>
                          </a:solidFill>
                          <a:effectLst/>
                          <a:latin typeface="Arial Narrow" panose="020B0606020202030204" pitchFamily="34" charset="0"/>
                        </a:rPr>
                        <a:t>23%</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6"/>
                  </a:ext>
                </a:extLst>
              </a:tr>
              <a:tr h="223063">
                <a:tc>
                  <a:txBody>
                    <a:bodyPr/>
                    <a:lstStyle/>
                    <a:p>
                      <a:pPr algn="l" fontAlgn="b"/>
                      <a:r>
                        <a:rPr lang="en-US" sz="1500" b="0" i="0" u="none" strike="noStrike">
                          <a:solidFill>
                            <a:srgbClr val="000000"/>
                          </a:solidFill>
                          <a:effectLst/>
                          <a:latin typeface="Arial Narrow" panose="020B0606020202030204" pitchFamily="34" charset="0"/>
                        </a:rPr>
                        <a:t> </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0" i="0" u="none" strike="noStrike">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lang="en-ZA" sz="15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en-US" sz="1500" b="0" i="0" u="none" strike="noStrike">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lang="en-ZA" sz="1500" b="0" i="0" u="none" strike="noStrike" kern="1200" dirty="0">
                        <a:solidFill>
                          <a:srgbClr val="000000"/>
                        </a:solidFill>
                        <a:effectLst/>
                        <a:latin typeface="Arial Narrow" panose="020B0606020202030204" pitchFamily="34" charset="0"/>
                        <a:ea typeface="+mn-ea"/>
                        <a:cs typeface="+mn-cs"/>
                      </a:endParaRPr>
                    </a:p>
                  </a:txBody>
                  <a:tcPr marL="6350" marR="6350" marT="6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7"/>
                  </a:ext>
                </a:extLst>
              </a:tr>
              <a:tr h="223063">
                <a:tc>
                  <a:txBody>
                    <a:bodyPr/>
                    <a:lstStyle/>
                    <a:p>
                      <a:pPr algn="l" fontAlgn="b"/>
                      <a:r>
                        <a:rPr lang="en-US" sz="1500" b="1" i="0" u="none" strike="noStrike" dirty="0">
                          <a:solidFill>
                            <a:srgbClr val="000000"/>
                          </a:solidFill>
                          <a:effectLst/>
                          <a:latin typeface="Arial Narrow" panose="020B0606020202030204" pitchFamily="34" charset="0"/>
                        </a:rPr>
                        <a:t> Total </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1" i="0" u="none" strike="noStrike">
                          <a:solidFill>
                            <a:srgbClr val="000000"/>
                          </a:solidFill>
                          <a:effectLst/>
                          <a:latin typeface="Arial Narrow" panose="020B0606020202030204" pitchFamily="34" charset="0"/>
                        </a:rPr>
                        <a:t>        8,152,729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1" i="0" u="none" strike="noStrike" dirty="0">
                          <a:solidFill>
                            <a:srgbClr val="000000"/>
                          </a:solidFill>
                          <a:effectLst/>
                          <a:latin typeface="Arial Narrow" panose="020B0606020202030204" pitchFamily="34" charset="0"/>
                        </a:rPr>
                        <a:t>3</a:t>
                      </a:r>
                      <a:r>
                        <a:rPr lang="en-US" sz="1500" b="1" i="0" u="none" strike="noStrike" baseline="0" dirty="0">
                          <a:solidFill>
                            <a:srgbClr val="000000"/>
                          </a:solidFill>
                          <a:effectLst/>
                          <a:latin typeface="Arial Narrow" panose="020B0606020202030204" pitchFamily="34" charset="0"/>
                        </a:rPr>
                        <a:t>,</a:t>
                      </a:r>
                      <a:r>
                        <a:rPr lang="en-US" sz="1500" b="1" i="0" u="none" strike="noStrike" dirty="0">
                          <a:solidFill>
                            <a:srgbClr val="000000"/>
                          </a:solidFill>
                          <a:effectLst/>
                          <a:latin typeface="Arial Narrow" panose="020B0606020202030204" pitchFamily="34" charset="0"/>
                        </a:rPr>
                        <a:t>930</a:t>
                      </a:r>
                      <a:r>
                        <a:rPr lang="en-US" sz="1500" b="1" i="0" u="none" strike="noStrike" baseline="0" dirty="0">
                          <a:solidFill>
                            <a:srgbClr val="000000"/>
                          </a:solidFill>
                          <a:effectLst/>
                          <a:latin typeface="Arial Narrow" panose="020B0606020202030204" pitchFamily="34" charset="0"/>
                        </a:rPr>
                        <a:t>,</a:t>
                      </a:r>
                      <a:r>
                        <a:rPr lang="en-US" sz="1500" b="1" i="0" u="none" strike="noStrike" dirty="0">
                          <a:solidFill>
                            <a:srgbClr val="000000"/>
                          </a:solidFill>
                          <a:effectLst/>
                          <a:latin typeface="Arial Narrow" panose="020B0606020202030204" pitchFamily="34" charset="0"/>
                        </a:rPr>
                        <a:t>804 </a:t>
                      </a:r>
                    </a:p>
                  </a:txBody>
                  <a:tcPr marL="9525" marR="9525"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1" i="0" u="none" strike="noStrike" dirty="0">
                          <a:solidFill>
                            <a:srgbClr val="000000"/>
                          </a:solidFill>
                          <a:effectLst/>
                          <a:latin typeface="Arial Narrow" panose="020B0606020202030204" pitchFamily="34" charset="0"/>
                        </a:rPr>
                        <a:t>         6,187,640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en-US" sz="1500" b="1" i="0" u="none" strike="noStrike">
                          <a:solidFill>
                            <a:srgbClr val="000000"/>
                          </a:solidFill>
                          <a:effectLst/>
                          <a:latin typeface="Arial Narrow" panose="020B0606020202030204" pitchFamily="34" charset="0"/>
                        </a:rPr>
                        <a:t>         1,965,089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1" i="0" u="none" strike="noStrike" dirty="0">
                          <a:solidFill>
                            <a:srgbClr val="000000"/>
                          </a:solidFill>
                          <a:effectLst/>
                          <a:latin typeface="Arial Narrow" panose="020B0606020202030204" pitchFamily="34" charset="0"/>
                        </a:rPr>
                        <a:t>48%</a:t>
                      </a: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500" b="1" i="0" u="none" strike="noStrike" dirty="0">
                          <a:solidFill>
                            <a:srgbClr val="000000"/>
                          </a:solidFill>
                          <a:effectLst/>
                          <a:latin typeface="Arial Narrow" panose="020B0606020202030204" pitchFamily="34" charset="0"/>
                        </a:rPr>
                        <a:t>76%</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6209423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92392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268" name="TextBox 10"/>
          <p:cNvSpPr txBox="1">
            <a:spLocks noChangeArrowheads="1"/>
          </p:cNvSpPr>
          <p:nvPr/>
        </p:nvSpPr>
        <p:spPr bwMode="auto">
          <a:xfrm>
            <a:off x="263352" y="200253"/>
            <a:ext cx="117373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Tx/>
              <a:buNone/>
            </a:pPr>
            <a:r>
              <a:rPr lang="en-US" altLang="en-US" sz="2600" b="1" dirty="0">
                <a:solidFill>
                  <a:prstClr val="white"/>
                </a:solidFill>
              </a:rPr>
              <a:t>Spending Analysis – Economic Classifications</a:t>
            </a:r>
          </a:p>
        </p:txBody>
      </p:sp>
      <p:sp>
        <p:nvSpPr>
          <p:cNvPr id="4" name="Slide Number Placeholder 3"/>
          <p:cNvSpPr>
            <a:spLocks noGrp="1"/>
          </p:cNvSpPr>
          <p:nvPr>
            <p:ph type="sldNum" sz="quarter" idx="12"/>
          </p:nvPr>
        </p:nvSpPr>
        <p:spPr/>
        <p:txBody>
          <a:bodyPr/>
          <a:lstStyle/>
          <a:p>
            <a:pPr>
              <a:defRPr/>
            </a:pPr>
            <a:fld id="{A4407D28-7B96-41B1-A389-F7DAA6588A24}" type="slidenum">
              <a:rPr lang="en-US">
                <a:solidFill>
                  <a:prstClr val="black">
                    <a:tint val="75000"/>
                  </a:prstClr>
                </a:solidFill>
              </a:rPr>
              <a:pPr>
                <a:defRPr/>
              </a:pPr>
              <a:t>25</a:t>
            </a:fld>
            <a:endParaRPr lang="en-US" dirty="0">
              <a:solidFill>
                <a:prstClr val="black">
                  <a:tint val="75000"/>
                </a:prstClr>
              </a:solidFill>
            </a:endParaRPr>
          </a:p>
        </p:txBody>
      </p:sp>
      <p:pic>
        <p:nvPicPr>
          <p:cNvPr id="11270"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6013451"/>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a:graphicFrameLocks noGrp="1"/>
          </p:cNvGraphicFramePr>
          <p:nvPr>
            <p:extLst>
              <p:ext uri="{D42A27DB-BD31-4B8C-83A1-F6EECF244321}">
                <p14:modId xmlns:p14="http://schemas.microsoft.com/office/powerpoint/2010/main" val="4009612947"/>
              </p:ext>
            </p:extLst>
          </p:nvPr>
        </p:nvGraphicFramePr>
        <p:xfrm>
          <a:off x="263352" y="1052736"/>
          <a:ext cx="11521280" cy="4960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38334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360" y="908720"/>
            <a:ext cx="11521280" cy="5688632"/>
          </a:xfrm>
          <a:solidFill>
            <a:schemeClr val="bg1"/>
          </a:solidFill>
        </p:spPr>
        <p:txBody>
          <a:bodyPr>
            <a:noAutofit/>
          </a:bodyPr>
          <a:lstStyle/>
          <a:p>
            <a:pPr marL="0" indent="0" algn="just">
              <a:lnSpc>
                <a:spcPct val="90000"/>
              </a:lnSpc>
              <a:buNone/>
              <a:defRPr/>
            </a:pPr>
            <a:r>
              <a:rPr lang="en-ZA" sz="1700" dirty="0">
                <a:solidFill>
                  <a:prstClr val="black"/>
                </a:solidFill>
              </a:rPr>
              <a:t>Total expenditure for the month ended December 2022 is R6.188 billion and is equivalent to 76% of the total adjusted budget allocation of R8.153 billion. The variance between expenditure and drawings amount to R563 million and spending variance relates to the below economic classification:</a:t>
            </a:r>
          </a:p>
          <a:p>
            <a:pPr marL="0" indent="0" algn="just">
              <a:lnSpc>
                <a:spcPct val="90000"/>
              </a:lnSpc>
              <a:buNone/>
              <a:defRPr/>
            </a:pPr>
            <a:endParaRPr lang="en-ZA" sz="1700" dirty="0">
              <a:solidFill>
                <a:prstClr val="black"/>
              </a:solidFill>
            </a:endParaRPr>
          </a:p>
          <a:p>
            <a:pPr lvl="0" algn="just">
              <a:lnSpc>
                <a:spcPct val="90000"/>
              </a:lnSpc>
              <a:defRPr/>
            </a:pPr>
            <a:r>
              <a:rPr lang="en-ZA" sz="1700" b="1" dirty="0">
                <a:solidFill>
                  <a:prstClr val="black"/>
                </a:solidFill>
              </a:rPr>
              <a:t>Compensation of Employees - </a:t>
            </a:r>
            <a:r>
              <a:rPr lang="en-ZA" sz="1700" dirty="0">
                <a:solidFill>
                  <a:prstClr val="black"/>
                </a:solidFill>
              </a:rPr>
              <a:t>expenditure as at the end of December 2022 amount to R384 million and is equivalent to 64% of the adjusted budget allocation of R597 million. The variance of R49 million against approved drawings of R434 million is attributed to delay in filling of vacant priority positions which were planned to be filled effective from April 2022 as well as positions that were vacated during the  financial year.  </a:t>
            </a:r>
          </a:p>
          <a:p>
            <a:pPr lvl="0" algn="just">
              <a:lnSpc>
                <a:spcPct val="90000"/>
              </a:lnSpc>
              <a:defRPr/>
            </a:pPr>
            <a:endParaRPr lang="en-ZA" sz="1700" dirty="0">
              <a:solidFill>
                <a:prstClr val="black"/>
              </a:solidFill>
            </a:endParaRPr>
          </a:p>
          <a:p>
            <a:pPr lvl="0" algn="just">
              <a:lnSpc>
                <a:spcPct val="90000"/>
              </a:lnSpc>
              <a:defRPr/>
            </a:pPr>
            <a:r>
              <a:rPr lang="en-ZA" sz="1700" b="1" dirty="0">
                <a:solidFill>
                  <a:prstClr val="black"/>
                </a:solidFill>
              </a:rPr>
              <a:t>Goods and Services</a:t>
            </a:r>
            <a:r>
              <a:rPr lang="en-ZA" sz="1700" dirty="0">
                <a:solidFill>
                  <a:prstClr val="black"/>
                </a:solidFill>
              </a:rPr>
              <a:t> - expenditure as at the end of December 2022 amount to R258 million and is equivalent to 54% of the adjusted budget allocation of R481 million. </a:t>
            </a:r>
            <a:r>
              <a:rPr lang="en-US" sz="1700" dirty="0">
                <a:solidFill>
                  <a:prstClr val="black"/>
                </a:solidFill>
              </a:rPr>
              <a:t>The variance of R80 million against approved drawings of R338 million mainly relate to:</a:t>
            </a:r>
          </a:p>
          <a:p>
            <a:pPr lvl="0" algn="just">
              <a:lnSpc>
                <a:spcPct val="90000"/>
              </a:lnSpc>
              <a:defRPr/>
            </a:pPr>
            <a:endParaRPr lang="en-US" sz="1700" dirty="0">
              <a:solidFill>
                <a:prstClr val="black"/>
              </a:solidFill>
            </a:endParaRPr>
          </a:p>
          <a:p>
            <a:pPr lvl="1" algn="just">
              <a:lnSpc>
                <a:spcPct val="115000"/>
              </a:lnSpc>
              <a:spcBef>
                <a:spcPts val="0"/>
              </a:spcBef>
              <a:buFont typeface="Wingdings" panose="05000000000000000000" pitchFamily="2" charset="2"/>
              <a:buChar char=""/>
            </a:pPr>
            <a:r>
              <a:rPr lang="en-US" sz="1600" dirty="0">
                <a:solidFill>
                  <a:prstClr val="black"/>
                </a:solidFill>
                <a:ea typeface="Times New Roman" panose="02020603050405020304" pitchFamily="18" charset="0"/>
                <a:cs typeface="Arial" panose="020B0604020202020204" pitchFamily="34" charset="0"/>
              </a:rPr>
              <a:t>Administrative fees - low spending variance is mainly due to payment relating to EPWP Non- State Sector Programme which was not paid as scheduled due to system challenges from IDT that impacted programme delivery and conditions for the tranche payment. </a:t>
            </a:r>
          </a:p>
          <a:p>
            <a:pPr lvl="1" algn="just">
              <a:lnSpc>
                <a:spcPct val="115000"/>
              </a:lnSpc>
              <a:spcBef>
                <a:spcPts val="0"/>
              </a:spcBef>
              <a:buFont typeface="Wingdings" panose="05000000000000000000" pitchFamily="2" charset="2"/>
              <a:buChar char=""/>
            </a:pPr>
            <a:r>
              <a:rPr lang="en-US" sz="1600" dirty="0">
                <a:solidFill>
                  <a:prstClr val="black"/>
                </a:solidFill>
                <a:ea typeface="Times New Roman" panose="02020603050405020304" pitchFamily="18" charset="0"/>
                <a:cs typeface="Times New Roman" panose="02020603050405020304" pitchFamily="18" charset="0"/>
              </a:rPr>
              <a:t>Computer services – low spending due to delays in finalising of procuring of software licenses and late submission of invoices from SITA.</a:t>
            </a:r>
          </a:p>
          <a:p>
            <a:pPr lvl="1" algn="just">
              <a:lnSpc>
                <a:spcPct val="115000"/>
              </a:lnSpc>
              <a:spcBef>
                <a:spcPts val="0"/>
              </a:spcBef>
              <a:buFont typeface="Wingdings" panose="05000000000000000000" pitchFamily="2" charset="2"/>
              <a:buChar char=""/>
            </a:pPr>
            <a:r>
              <a:rPr lang="en-US" sz="1600" dirty="0">
                <a:solidFill>
                  <a:prstClr val="black"/>
                </a:solidFill>
                <a:ea typeface="Times New Roman" panose="02020603050405020304" pitchFamily="18" charset="0"/>
                <a:cs typeface="Times New Roman" panose="02020603050405020304" pitchFamily="18" charset="0"/>
              </a:rPr>
              <a:t>Agency and support/outsourced services – low spending due to delays in appointing a service provider for EPWP technical support contracts to departments and municipalities implementing EPWP Infrastructure sector and IDT projects.</a:t>
            </a:r>
          </a:p>
          <a:p>
            <a:pPr lvl="1" algn="just">
              <a:lnSpc>
                <a:spcPct val="115000"/>
              </a:lnSpc>
              <a:spcBef>
                <a:spcPts val="0"/>
              </a:spcBef>
              <a:buFont typeface="Wingdings" panose="05000000000000000000" pitchFamily="2" charset="2"/>
              <a:buChar char=""/>
            </a:pPr>
            <a:r>
              <a:rPr lang="en-US" sz="1600" dirty="0">
                <a:solidFill>
                  <a:prstClr val="black"/>
                </a:solidFill>
                <a:ea typeface="Times New Roman" panose="02020603050405020304" pitchFamily="18" charset="0"/>
                <a:cs typeface="Times New Roman" panose="02020603050405020304" pitchFamily="18" charset="0"/>
              </a:rPr>
              <a:t>Communication – mainly due to revised usage packages.</a:t>
            </a:r>
            <a:endParaRPr lang="en-US" sz="1600" dirty="0"/>
          </a:p>
        </p:txBody>
      </p:sp>
      <p:sp>
        <p:nvSpPr>
          <p:cNvPr id="3" name="Title 2"/>
          <p:cNvSpPr>
            <a:spLocks noGrp="1"/>
          </p:cNvSpPr>
          <p:nvPr>
            <p:ph type="title"/>
          </p:nvPr>
        </p:nvSpPr>
        <p:spPr>
          <a:xfrm>
            <a:off x="0" y="0"/>
            <a:ext cx="12192000" cy="764704"/>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600" b="1" kern="0" dirty="0">
                <a:solidFill>
                  <a:srgbClr val="FFFFFF"/>
                </a:solidFill>
                <a:latin typeface="Calibri" panose="020F0502020204030204" pitchFamily="34" charset="0"/>
              </a:rPr>
              <a:t>Notes on Expenditure - Summary</a:t>
            </a:r>
          </a:p>
        </p:txBody>
      </p:sp>
    </p:spTree>
    <p:extLst>
      <p:ext uri="{BB962C8B-B14F-4D97-AF65-F5344CB8AC3E}">
        <p14:creationId xmlns:p14="http://schemas.microsoft.com/office/powerpoint/2010/main" val="701358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368" y="980728"/>
            <a:ext cx="11089232" cy="5256584"/>
          </a:xfrm>
          <a:solidFill>
            <a:schemeClr val="bg1"/>
          </a:solidFill>
        </p:spPr>
        <p:txBody>
          <a:bodyPr>
            <a:noAutofit/>
          </a:bodyPr>
          <a:lstStyle/>
          <a:p>
            <a:pPr algn="just">
              <a:lnSpc>
                <a:spcPct val="90000"/>
              </a:lnSpc>
              <a:defRPr/>
            </a:pPr>
            <a:r>
              <a:rPr lang="en-ZA" sz="1800" b="1" dirty="0"/>
              <a:t>Transfers and Subsidies </a:t>
            </a:r>
            <a:r>
              <a:rPr lang="en-ZA" sz="1800" dirty="0"/>
              <a:t>- expenditure as at the end of December 2022 amount to R5.541 billion and is equivalent to 79% of the adjusted budget allocation of R7.056 billion. The variance of R425 million against approved drawings of R5.965 billion </a:t>
            </a:r>
            <a:r>
              <a:rPr lang="en-US" sz="1800" dirty="0"/>
              <a:t>mainly relate to:</a:t>
            </a:r>
          </a:p>
          <a:p>
            <a:pPr algn="just">
              <a:lnSpc>
                <a:spcPct val="90000"/>
              </a:lnSpc>
              <a:defRPr/>
            </a:pPr>
            <a:endParaRPr lang="en-US" sz="1800" dirty="0"/>
          </a:p>
          <a:p>
            <a:pPr lvl="1" algn="just">
              <a:lnSpc>
                <a:spcPct val="90000"/>
              </a:lnSpc>
              <a:buFont typeface="Wingdings" panose="05000000000000000000" pitchFamily="2" charset="2"/>
              <a:buChar char="ü"/>
              <a:defRPr/>
            </a:pPr>
            <a:r>
              <a:rPr lang="en-US" sz="1800" dirty="0"/>
              <a:t>R362 million </a:t>
            </a:r>
            <a:r>
              <a:rPr lang="en-ZA" sz="1800" dirty="0"/>
              <a:t>the EPWP Non-State Sector Programme which was withheld due to non-compliance i.e. the provision of the service level agreement signed between IDT and NPO. The agreements has been signed after the conclusion of the induction as per requirement.</a:t>
            </a:r>
          </a:p>
          <a:p>
            <a:pPr lvl="1" algn="just">
              <a:lnSpc>
                <a:spcPct val="90000"/>
              </a:lnSpc>
              <a:buFont typeface="Wingdings" panose="05000000000000000000" pitchFamily="2" charset="2"/>
              <a:buChar char="ü"/>
              <a:defRPr/>
            </a:pPr>
            <a:r>
              <a:rPr lang="en-US" sz="1800" dirty="0"/>
              <a:t>R75 million relating to the EPWP Integrated Grant for Provinces was due to withholding of the second tranche payment for non-compliant departments that failed to spend at least 25% of transferred amount and report all their projects in the EPWP Reporting System.</a:t>
            </a:r>
          </a:p>
          <a:p>
            <a:pPr lvl="1" algn="just">
              <a:lnSpc>
                <a:spcPct val="90000"/>
              </a:lnSpc>
              <a:buFont typeface="Wingdings" panose="05000000000000000000" pitchFamily="2" charset="2"/>
              <a:buChar char="ü"/>
              <a:defRPr/>
            </a:pPr>
            <a:r>
              <a:rPr lang="en-US" sz="1800" dirty="0"/>
              <a:t>R29 million relating to the EPWP Integrated Grant for Municipalities was withheld due to non-compliant departments that failed to spend at least 25% of transferred amount and report all their projects in the EPWP reporting system.</a:t>
            </a:r>
          </a:p>
          <a:p>
            <a:pPr lvl="1" algn="just">
              <a:lnSpc>
                <a:spcPct val="90000"/>
              </a:lnSpc>
              <a:buFont typeface="Wingdings" panose="05000000000000000000" pitchFamily="2" charset="2"/>
              <a:buChar char="ü"/>
              <a:defRPr/>
            </a:pPr>
            <a:r>
              <a:rPr lang="en-US" sz="1800" dirty="0"/>
              <a:t>R4 million spending variance was due to withheld transfer payments for EPWP Social Sector Incentive Grant to Provinces due to non-reporting of grant funded projects and failure to spend 50% of transferred amount.</a:t>
            </a:r>
          </a:p>
          <a:p>
            <a:pPr marL="457200" lvl="1" indent="0" algn="just">
              <a:lnSpc>
                <a:spcPct val="90000"/>
              </a:lnSpc>
              <a:buNone/>
              <a:defRPr/>
            </a:pPr>
            <a:endParaRPr lang="en-US" sz="1800" dirty="0"/>
          </a:p>
          <a:p>
            <a:pPr marL="342900" lvl="1" indent="-342900" algn="just">
              <a:lnSpc>
                <a:spcPct val="90000"/>
              </a:lnSpc>
              <a:buFont typeface="Arial" panose="020B0604020202020204" pitchFamily="34" charset="0"/>
              <a:buChar char="•"/>
              <a:defRPr/>
            </a:pPr>
            <a:r>
              <a:rPr lang="en-ZA" sz="1800" b="1" dirty="0"/>
              <a:t>Machinery and Equipment - </a:t>
            </a:r>
            <a:r>
              <a:rPr lang="en-ZA" sz="1800" dirty="0"/>
              <a:t>expenditure as of December 2022 amount to R4.3 million and is equivalent to 23% of the adjusted budgeted allocation of R19 million. The positive variance of R9.2 million against approved drawings of R13 million is mainly </a:t>
            </a:r>
            <a:r>
              <a:rPr lang="en-US" sz="1800" dirty="0"/>
              <a:t>due to delay in planned acquisition of assets aligned to the projected filling of vacant priority positions.</a:t>
            </a:r>
            <a:endParaRPr lang="en-ZA" sz="1800" dirty="0"/>
          </a:p>
          <a:p>
            <a:pPr marL="457200" lvl="1" indent="0" algn="just">
              <a:lnSpc>
                <a:spcPct val="90000"/>
              </a:lnSpc>
              <a:buNone/>
              <a:defRPr/>
            </a:pPr>
            <a:endParaRPr lang="en-US" sz="1800" dirty="0"/>
          </a:p>
        </p:txBody>
      </p:sp>
      <p:sp>
        <p:nvSpPr>
          <p:cNvPr id="3" name="Title 2"/>
          <p:cNvSpPr>
            <a:spLocks noGrp="1"/>
          </p:cNvSpPr>
          <p:nvPr>
            <p:ph type="title"/>
          </p:nvPr>
        </p:nvSpPr>
        <p:spPr>
          <a:xfrm>
            <a:off x="0" y="-36576"/>
            <a:ext cx="12192000" cy="729272"/>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600" b="1" kern="0" dirty="0">
                <a:solidFill>
                  <a:srgbClr val="FFFFFF"/>
                </a:solidFill>
                <a:latin typeface="Calibri" panose="020F0502020204030204" pitchFamily="34" charset="0"/>
              </a:rPr>
              <a:t>Notes on Expenditure - Summary</a:t>
            </a:r>
          </a:p>
        </p:txBody>
      </p:sp>
    </p:spTree>
    <p:extLst>
      <p:ext uri="{BB962C8B-B14F-4D97-AF65-F5344CB8AC3E}">
        <p14:creationId xmlns:p14="http://schemas.microsoft.com/office/powerpoint/2010/main" val="824936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836712"/>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400" b="1" kern="0" dirty="0">
                <a:solidFill>
                  <a:srgbClr val="FFFFFF"/>
                </a:solidFill>
                <a:latin typeface="Calibri" panose="020F0502020204030204" pitchFamily="34" charset="0"/>
                <a:cs typeface="Arial" pitchFamily="34" charset="0"/>
              </a:rPr>
              <a:t>Detailed Report for Transfers and Subsidies </a:t>
            </a:r>
            <a:endParaRPr lang="en-US" sz="2400" b="1" kern="0" dirty="0">
              <a:solidFill>
                <a:srgbClr val="FFFFFF"/>
              </a:solidFill>
              <a:latin typeface="Calibri" panose="020F0502020204030204"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21069418"/>
              </p:ext>
            </p:extLst>
          </p:nvPr>
        </p:nvGraphicFramePr>
        <p:xfrm>
          <a:off x="335361" y="898491"/>
          <a:ext cx="11449272" cy="5780611"/>
        </p:xfrm>
        <a:graphic>
          <a:graphicData uri="http://schemas.openxmlformats.org/drawingml/2006/table">
            <a:tbl>
              <a:tblPr/>
              <a:tblGrid>
                <a:gridCol w="4099122">
                  <a:extLst>
                    <a:ext uri="{9D8B030D-6E8A-4147-A177-3AD203B41FA5}">
                      <a16:colId xmlns:a16="http://schemas.microsoft.com/office/drawing/2014/main" val="20000"/>
                    </a:ext>
                  </a:extLst>
                </a:gridCol>
                <a:gridCol w="1484165">
                  <a:extLst>
                    <a:ext uri="{9D8B030D-6E8A-4147-A177-3AD203B41FA5}">
                      <a16:colId xmlns:a16="http://schemas.microsoft.com/office/drawing/2014/main" val="20001"/>
                    </a:ext>
                  </a:extLst>
                </a:gridCol>
                <a:gridCol w="1329200">
                  <a:extLst>
                    <a:ext uri="{9D8B030D-6E8A-4147-A177-3AD203B41FA5}">
                      <a16:colId xmlns:a16="http://schemas.microsoft.com/office/drawing/2014/main" val="20002"/>
                    </a:ext>
                  </a:extLst>
                </a:gridCol>
                <a:gridCol w="1285757">
                  <a:extLst>
                    <a:ext uri="{9D8B030D-6E8A-4147-A177-3AD203B41FA5}">
                      <a16:colId xmlns:a16="http://schemas.microsoft.com/office/drawing/2014/main" val="20003"/>
                    </a:ext>
                  </a:extLst>
                </a:gridCol>
                <a:gridCol w="1550079">
                  <a:extLst>
                    <a:ext uri="{9D8B030D-6E8A-4147-A177-3AD203B41FA5}">
                      <a16:colId xmlns:a16="http://schemas.microsoft.com/office/drawing/2014/main" val="20004"/>
                    </a:ext>
                  </a:extLst>
                </a:gridCol>
                <a:gridCol w="1700949">
                  <a:extLst>
                    <a:ext uri="{9D8B030D-6E8A-4147-A177-3AD203B41FA5}">
                      <a16:colId xmlns:a16="http://schemas.microsoft.com/office/drawing/2014/main" val="20005"/>
                    </a:ext>
                  </a:extLst>
                </a:gridCol>
              </a:tblGrid>
              <a:tr h="930487">
                <a:tc>
                  <a:txBody>
                    <a:bodyPr/>
                    <a:lstStyle/>
                    <a:p>
                      <a:pPr algn="l" rtl="0" fontAlgn="b"/>
                      <a:r>
                        <a:rPr lang="en-US" sz="1600" b="1" i="0" u="none" strike="noStrike" dirty="0">
                          <a:solidFill>
                            <a:srgbClr val="000000"/>
                          </a:solidFill>
                          <a:effectLst/>
                          <a:latin typeface="+mn-lt"/>
                        </a:rPr>
                        <a:t>Transfers and Subsidies</a:t>
                      </a:r>
                    </a:p>
                  </a:txBody>
                  <a:tcPr marL="7620" marR="7620" marT="762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600" b="1" i="0" u="none" strike="noStrike" dirty="0">
                          <a:solidFill>
                            <a:srgbClr val="000000"/>
                          </a:solidFill>
                          <a:effectLst/>
                          <a:latin typeface="+mn-lt"/>
                        </a:rPr>
                        <a:t>Adjusted Budget Allocation 2022/23</a:t>
                      </a:r>
                    </a:p>
                  </a:txBody>
                  <a:tcPr marL="7620" marR="7620" marT="7620" marB="0">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600" b="1" i="0" u="none" strike="noStrike" dirty="0">
                          <a:solidFill>
                            <a:srgbClr val="000000"/>
                          </a:solidFill>
                          <a:effectLst/>
                          <a:latin typeface="+mn-lt"/>
                        </a:rPr>
                        <a:t>Second quarter expenditure</a:t>
                      </a:r>
                    </a:p>
                    <a:p>
                      <a:pPr marL="0" marR="0" indent="0" algn="ctr" defTabSz="914400" rtl="0" eaLnBrk="1" fontAlgn="ctr" latinLnBrk="0" hangingPunct="1">
                        <a:lnSpc>
                          <a:spcPct val="100000"/>
                        </a:lnSpc>
                        <a:spcBef>
                          <a:spcPts val="0"/>
                        </a:spcBef>
                        <a:spcAft>
                          <a:spcPts val="0"/>
                        </a:spcAft>
                        <a:buClrTx/>
                        <a:buSzTx/>
                        <a:buFontTx/>
                        <a:buNone/>
                        <a:tabLst/>
                        <a:defRPr/>
                      </a:pPr>
                      <a:endParaRPr lang="en-ZA" sz="1600" b="1" i="0" u="none" strike="noStrike" baseline="0">
                        <a:solidFill>
                          <a:srgbClr val="000000"/>
                        </a:solidFill>
                        <a:effectLst/>
                        <a:latin typeface="Arial Narrow" panose="020B0606020202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ZA" sz="1600" b="1" i="0" u="none" strike="noStrike" baseline="0">
                          <a:solidFill>
                            <a:srgbClr val="000000"/>
                          </a:solidFill>
                          <a:effectLst/>
                          <a:latin typeface="Arial Narrow" panose="020B0606020202030204" pitchFamily="34" charset="0"/>
                        </a:rPr>
                        <a:t>(</a:t>
                      </a:r>
                      <a:r>
                        <a:rPr lang="en-ZA" sz="1600" b="1" i="0" u="none" strike="noStrike" baseline="0" dirty="0">
                          <a:solidFill>
                            <a:srgbClr val="000000"/>
                          </a:solidFill>
                          <a:effectLst/>
                          <a:latin typeface="Arial Narrow" panose="020B0606020202030204" pitchFamily="34" charset="0"/>
                        </a:rPr>
                        <a:t>Cumulative)</a:t>
                      </a:r>
                      <a:endParaRPr lang="en-ZA" sz="1600" b="1" i="0" u="none" strike="noStrike" dirty="0">
                        <a:solidFill>
                          <a:srgbClr val="000000"/>
                        </a:solidFill>
                        <a:effectLst/>
                        <a:latin typeface="Arial Narrow" panose="020B0606020202030204" pitchFamily="34" charset="0"/>
                      </a:endParaRP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600" b="1" i="0" u="none" strike="noStrike" dirty="0">
                          <a:solidFill>
                            <a:srgbClr val="000000"/>
                          </a:solidFill>
                          <a:effectLst/>
                          <a:latin typeface="+mn-lt"/>
                        </a:rPr>
                        <a:t>Third</a:t>
                      </a:r>
                      <a:r>
                        <a:rPr lang="en-US" sz="1600" b="1" i="0" u="none" strike="noStrike" baseline="0" dirty="0">
                          <a:solidFill>
                            <a:srgbClr val="000000"/>
                          </a:solidFill>
                          <a:effectLst/>
                          <a:latin typeface="+mn-lt"/>
                        </a:rPr>
                        <a:t> </a:t>
                      </a:r>
                      <a:r>
                        <a:rPr lang="en-US" sz="1600" b="1" i="0" u="none" strike="noStrike" dirty="0">
                          <a:solidFill>
                            <a:srgbClr val="000000"/>
                          </a:solidFill>
                          <a:effectLst/>
                          <a:latin typeface="+mn-lt"/>
                        </a:rPr>
                        <a:t>quarter expenditure</a:t>
                      </a:r>
                      <a:endParaRPr lang="en-US" sz="1600" b="1" i="0" u="none" strike="noStrike" baseline="0" dirty="0">
                        <a:solidFill>
                          <a:srgbClr val="000000"/>
                        </a:solidFill>
                        <a:effectLst/>
                        <a:latin typeface="+mn-lt"/>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ZA" sz="1600" b="1" i="0" u="none" strike="noStrike" baseline="0" dirty="0">
                        <a:solidFill>
                          <a:srgbClr val="000000"/>
                        </a:solidFill>
                        <a:effectLst/>
                        <a:latin typeface="Arial Narrow" panose="020B0606020202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ZA" sz="1600" b="1" i="0" u="none" strike="noStrike" baseline="0" dirty="0">
                          <a:solidFill>
                            <a:srgbClr val="000000"/>
                          </a:solidFill>
                          <a:effectLst/>
                          <a:latin typeface="Arial Narrow" panose="020B0606020202030204" pitchFamily="34" charset="0"/>
                        </a:rPr>
                        <a:t>(Cumulative)</a:t>
                      </a:r>
                      <a:endParaRPr lang="en-ZA" sz="1600" b="1" i="0" u="none" strike="noStrike" dirty="0">
                        <a:solidFill>
                          <a:srgbClr val="000000"/>
                        </a:solidFill>
                        <a:effectLst/>
                        <a:latin typeface="Arial Narrow" panose="020B0606020202030204" pitchFamily="34" charset="0"/>
                      </a:endParaRP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600" b="1" u="none" strike="noStrike" dirty="0">
                          <a:effectLst/>
                          <a:latin typeface="+mn-lt"/>
                          <a:cs typeface="Arial" panose="020B0604020202020204" pitchFamily="34" charset="0"/>
                        </a:rPr>
                        <a:t> </a:t>
                      </a:r>
                      <a:r>
                        <a:rPr lang="en-US" sz="1600" b="1" i="0" u="none" strike="noStrike" dirty="0">
                          <a:solidFill>
                            <a:srgbClr val="000000"/>
                          </a:solidFill>
                          <a:effectLst/>
                          <a:latin typeface="+mn-lt"/>
                          <a:cs typeface="Arial" panose="020B0604020202020204" pitchFamily="34" charset="0"/>
                        </a:rPr>
                        <a:t>Second quarter expenditure</a:t>
                      </a:r>
                    </a:p>
                    <a:p>
                      <a:pPr algn="ctr" rtl="0" fontAlgn="ctr"/>
                      <a:r>
                        <a:rPr lang="en-ZA" sz="1600" b="1" u="none" strike="noStrike" dirty="0">
                          <a:effectLst/>
                          <a:latin typeface="+mn-lt"/>
                          <a:cs typeface="Arial" panose="020B0604020202020204" pitchFamily="34" charset="0"/>
                        </a:rPr>
                        <a:t>% </a:t>
                      </a:r>
                      <a:endParaRPr lang="en-ZA" sz="1600" b="1" u="none" strike="noStrike" baseline="0" dirty="0">
                        <a:effectLst/>
                        <a:latin typeface="+mn-lt"/>
                        <a:cs typeface="Arial" panose="020B0604020202020204" pitchFamily="34" charset="0"/>
                      </a:endParaRPr>
                    </a:p>
                    <a:p>
                      <a:pPr algn="ctr" rtl="0" fontAlgn="ctr"/>
                      <a:r>
                        <a:rPr lang="en-ZA" sz="1600" b="1" i="0" u="none" strike="noStrike" baseline="0" dirty="0">
                          <a:solidFill>
                            <a:srgbClr val="000000"/>
                          </a:solidFill>
                          <a:effectLst/>
                          <a:latin typeface="+mn-lt"/>
                          <a:cs typeface="Arial" panose="020B0604020202020204" pitchFamily="34" charset="0"/>
                        </a:rPr>
                        <a:t>(Cumulative)</a:t>
                      </a:r>
                      <a:endParaRPr lang="en-ZA" sz="1600" b="1" i="0" u="none" strike="noStrike" dirty="0">
                        <a:solidFill>
                          <a:srgbClr val="000000"/>
                        </a:solidFill>
                        <a:effectLst/>
                        <a:latin typeface="+mn-lt"/>
                        <a:cs typeface="Arial" panose="020B0604020202020204" pitchFamily="34" charset="0"/>
                      </a:endParaRPr>
                    </a:p>
                  </a:txBody>
                  <a:tcPr marL="9525" marR="9525" marT="95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cs typeface="Arial" panose="020B0604020202020204" pitchFamily="34" charset="0"/>
                        </a:rPr>
                        <a:t>  Third</a:t>
                      </a:r>
                      <a:r>
                        <a:rPr lang="en-US" sz="1600" b="1" i="0" u="none" strike="noStrike" baseline="0" dirty="0">
                          <a:solidFill>
                            <a:srgbClr val="000000"/>
                          </a:solidFill>
                          <a:effectLst/>
                          <a:latin typeface="+mn-lt"/>
                          <a:cs typeface="Arial" panose="020B0604020202020204" pitchFamily="34" charset="0"/>
                        </a:rPr>
                        <a:t> </a:t>
                      </a:r>
                      <a:r>
                        <a:rPr lang="en-US" sz="1600" b="1" i="0" u="none" strike="noStrike" dirty="0">
                          <a:solidFill>
                            <a:srgbClr val="000000"/>
                          </a:solidFill>
                          <a:effectLst/>
                          <a:latin typeface="+mn-lt"/>
                          <a:cs typeface="Arial" panose="020B0604020202020204" pitchFamily="34" charset="0"/>
                        </a:rPr>
                        <a:t>quarter expenditure</a:t>
                      </a:r>
                      <a:endParaRPr lang="en-US" sz="1600" b="1" i="0" u="none" strike="noStrike" baseline="0" dirty="0">
                        <a:solidFill>
                          <a:srgbClr val="000000"/>
                        </a:solidFill>
                        <a:effectLst/>
                        <a:latin typeface="+mn-lt"/>
                        <a:cs typeface="Arial" panose="020B0604020202020204" pitchFamily="34" charset="0"/>
                      </a:endParaRPr>
                    </a:p>
                    <a:p>
                      <a:pPr algn="ctr" rtl="0" fontAlgn="ctr"/>
                      <a:r>
                        <a:rPr lang="en-US" sz="1600" b="1" i="0" u="none" strike="noStrike" dirty="0">
                          <a:solidFill>
                            <a:srgbClr val="000000"/>
                          </a:solidFill>
                          <a:effectLst/>
                          <a:latin typeface="+mn-lt"/>
                          <a:cs typeface="Arial" panose="020B0604020202020204" pitchFamily="34" charset="0"/>
                        </a:rPr>
                        <a:t> % </a:t>
                      </a:r>
                    </a:p>
                    <a:p>
                      <a:pPr marL="0" marR="0" indent="0" algn="ctr" defTabSz="914400" rtl="0" eaLnBrk="1" fontAlgn="ctr" latinLnBrk="0" hangingPunct="1">
                        <a:lnSpc>
                          <a:spcPct val="100000"/>
                        </a:lnSpc>
                        <a:spcBef>
                          <a:spcPts val="0"/>
                        </a:spcBef>
                        <a:spcAft>
                          <a:spcPts val="0"/>
                        </a:spcAft>
                        <a:buClrTx/>
                        <a:buSzTx/>
                        <a:buFontTx/>
                        <a:buNone/>
                        <a:tabLst/>
                        <a:defRPr/>
                      </a:pPr>
                      <a:r>
                        <a:rPr lang="en-ZA" sz="1600" b="1" i="0" u="none" strike="noStrike" baseline="0" dirty="0">
                          <a:solidFill>
                            <a:srgbClr val="000000"/>
                          </a:solidFill>
                          <a:effectLst/>
                          <a:latin typeface="+mn-lt"/>
                          <a:cs typeface="Arial" panose="020B0604020202020204" pitchFamily="34" charset="0"/>
                        </a:rPr>
                        <a:t>(Cumulative)</a:t>
                      </a:r>
                      <a:endParaRPr lang="en-US" sz="1600" b="1" i="0" u="none" strike="noStrike" dirty="0">
                        <a:solidFill>
                          <a:srgbClr val="000000"/>
                        </a:solidFill>
                        <a:effectLst/>
                        <a:latin typeface="+mn-lt"/>
                        <a:cs typeface="Arial" panose="020B0604020202020204" pitchFamily="34" charset="0"/>
                      </a:endParaRPr>
                    </a:p>
                  </a:txBody>
                  <a:tcPr marL="9525" marR="9525" marT="9525" marB="0">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81784">
                <a:tc>
                  <a:txBody>
                    <a:bodyPr/>
                    <a:lstStyle/>
                    <a:p>
                      <a:pPr algn="l" rtl="0" fontAlgn="b"/>
                      <a:r>
                        <a:rPr lang="en-US" sz="1600" b="0" i="0" u="none" strike="noStrike" dirty="0">
                          <a:solidFill>
                            <a:srgbClr val="000000"/>
                          </a:solidFill>
                          <a:effectLst/>
                          <a:latin typeface="+mn-lt"/>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a:solidFill>
                            <a:srgbClr val="000000"/>
                          </a:solidFill>
                          <a:effectLst/>
                          <a:latin typeface="+mn-lt"/>
                        </a:rPr>
                        <a:t>R`000</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a:solidFill>
                            <a:srgbClr val="000000"/>
                          </a:solidFill>
                          <a:effectLst/>
                          <a:latin typeface="+mn-lt"/>
                        </a:rPr>
                        <a:t>R`000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a:solidFill>
                            <a:srgbClr val="000000"/>
                          </a:solidFill>
                          <a:effectLst/>
                          <a:latin typeface="+mn-lt"/>
                        </a:rPr>
                        <a:t>R`000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a:solidFill>
                            <a:srgbClr val="000000"/>
                          </a:solidFill>
                          <a:effectLst/>
                          <a:latin typeface="+mn-lt"/>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a:solidFill>
                            <a:srgbClr val="000000"/>
                          </a:solidFill>
                          <a:effectLst/>
                          <a:latin typeface="+mn-lt"/>
                        </a:rPr>
                        <a:t>%</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81784">
                <a:tc>
                  <a:txBody>
                    <a:bodyPr/>
                    <a:lstStyle/>
                    <a:p>
                      <a:pPr algn="l" rtl="0" fontAlgn="ctr"/>
                      <a:r>
                        <a:rPr lang="en-US" sz="1600" b="0" i="0" u="none" strike="noStrike" dirty="0">
                          <a:solidFill>
                            <a:srgbClr val="000000"/>
                          </a:solidFill>
                          <a:effectLst/>
                          <a:latin typeface="+mn-lt"/>
                        </a:rPr>
                        <a:t>Construction Industry Development Board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80,012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40,006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60,009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75%</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81784">
                <a:tc>
                  <a:txBody>
                    <a:bodyPr/>
                    <a:lstStyle/>
                    <a:p>
                      <a:pPr algn="l" rtl="0" fontAlgn="ctr"/>
                      <a:r>
                        <a:rPr lang="en-US" sz="1600" b="0" i="0" u="none" strike="noStrike">
                          <a:solidFill>
                            <a:srgbClr val="000000"/>
                          </a:solidFill>
                          <a:effectLst/>
                          <a:latin typeface="+mn-lt"/>
                        </a:rPr>
                        <a:t>Council for the Built Environment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54,495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27,248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40,872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75%</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81784">
                <a:tc>
                  <a:txBody>
                    <a:bodyPr/>
                    <a:lstStyle/>
                    <a:p>
                      <a:pPr algn="l" rtl="0" fontAlgn="ctr"/>
                      <a:r>
                        <a:rPr lang="en-US" sz="1600" b="0" i="0" u="none" strike="noStrike" dirty="0">
                          <a:solidFill>
                            <a:srgbClr val="000000"/>
                          </a:solidFill>
                          <a:effectLst/>
                          <a:latin typeface="+mn-lt"/>
                        </a:rPr>
                        <a:t>Agrėment South Africa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mn-lt"/>
                        </a:rPr>
                        <a:t>           33,951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16,975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25,463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75%</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81784">
                <a:tc>
                  <a:txBody>
                    <a:bodyPr/>
                    <a:lstStyle/>
                    <a:p>
                      <a:pPr algn="l" rtl="0" fontAlgn="ctr"/>
                      <a:r>
                        <a:rPr lang="en-US" sz="1600" b="0" i="0" u="none" strike="noStrike">
                          <a:solidFill>
                            <a:srgbClr val="000000"/>
                          </a:solidFill>
                          <a:effectLst/>
                          <a:latin typeface="+mn-lt"/>
                        </a:rPr>
                        <a:t>Property Trading Entity Management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3,912,823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2,412,675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3,433,173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55%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88%</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81784">
                <a:tc>
                  <a:txBody>
                    <a:bodyPr/>
                    <a:lstStyle/>
                    <a:p>
                      <a:pPr algn="l" rtl="0" fontAlgn="ctr"/>
                      <a:r>
                        <a:rPr lang="en-US" sz="1600" b="0" i="0" u="none" strike="noStrike">
                          <a:solidFill>
                            <a:srgbClr val="000000"/>
                          </a:solidFill>
                          <a:effectLst/>
                          <a:latin typeface="+mn-lt"/>
                        </a:rPr>
                        <a:t>Industrial Development Corporation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190,375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45,187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67,781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28%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36%</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81784">
                <a:tc>
                  <a:txBody>
                    <a:bodyPr/>
                    <a:lstStyle/>
                    <a:p>
                      <a:pPr algn="l" rtl="0" fontAlgn="ctr"/>
                      <a:r>
                        <a:rPr lang="en-US" sz="1600" b="0" i="0" u="none" strike="noStrike" dirty="0">
                          <a:solidFill>
                            <a:srgbClr val="000000"/>
                          </a:solidFill>
                          <a:effectLst/>
                          <a:latin typeface="+mn-lt"/>
                        </a:rPr>
                        <a:t>Commonwealth War Graves Commission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28,432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28,432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28,432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100%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100%</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281784">
                <a:tc>
                  <a:txBody>
                    <a:bodyPr/>
                    <a:lstStyle/>
                    <a:p>
                      <a:pPr algn="l" rtl="0" fontAlgn="ctr"/>
                      <a:r>
                        <a:rPr lang="en-US" sz="1600" b="0" i="0" u="none" strike="noStrike">
                          <a:solidFill>
                            <a:srgbClr val="000000"/>
                          </a:solidFill>
                          <a:effectLst/>
                          <a:latin typeface="+mn-lt"/>
                        </a:rPr>
                        <a:t>Construction Education and Training Authority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mn-lt"/>
                        </a:rPr>
                        <a:t>                581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581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581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100%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100%</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281784">
                <a:tc>
                  <a:txBody>
                    <a:bodyPr/>
                    <a:lstStyle/>
                    <a:p>
                      <a:pPr algn="l" rtl="0" fontAlgn="ctr"/>
                      <a:r>
                        <a:rPr lang="en-US" sz="1600" b="0" i="0" u="none" strike="noStrike">
                          <a:solidFill>
                            <a:srgbClr val="000000"/>
                          </a:solidFill>
                          <a:effectLst/>
                          <a:latin typeface="+mn-lt"/>
                        </a:rPr>
                        <a:t>Parliamentary Villages Management Board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5,838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5,838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100%</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281784">
                <a:tc>
                  <a:txBody>
                    <a:bodyPr/>
                    <a:lstStyle/>
                    <a:p>
                      <a:pPr algn="l" rtl="0" fontAlgn="ctr"/>
                      <a:r>
                        <a:rPr lang="en-US" sz="1600" b="0" i="0" u="none" strike="noStrike" dirty="0">
                          <a:solidFill>
                            <a:srgbClr val="000000"/>
                          </a:solidFill>
                          <a:effectLst/>
                          <a:latin typeface="+mn-lt"/>
                        </a:rPr>
                        <a:t> Independent Development Trust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70,300</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51,000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73%</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281784">
                <a:tc>
                  <a:txBody>
                    <a:bodyPr/>
                    <a:lstStyle/>
                    <a:p>
                      <a:pPr algn="l" rtl="0" fontAlgn="ctr"/>
                      <a:r>
                        <a:rPr lang="en-US" sz="1600" b="0" i="0" u="none" strike="noStrike">
                          <a:solidFill>
                            <a:srgbClr val="000000"/>
                          </a:solidFill>
                          <a:effectLst/>
                          <a:latin typeface="+mn-lt"/>
                        </a:rPr>
                        <a:t>EPWP  Integrated Grant for Provinces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mn-lt"/>
                        </a:rPr>
                        <a:t>         433,098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228,800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358,446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53%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83%</a:t>
                      </a: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335320">
                <a:tc>
                  <a:txBody>
                    <a:bodyPr/>
                    <a:lstStyle/>
                    <a:p>
                      <a:pPr algn="l" rtl="0" fontAlgn="ctr"/>
                      <a:r>
                        <a:rPr lang="en-US" sz="1600" b="0" i="0" u="none" strike="noStrike">
                          <a:solidFill>
                            <a:srgbClr val="000000"/>
                          </a:solidFill>
                          <a:effectLst/>
                          <a:latin typeface="+mn-lt"/>
                        </a:rPr>
                        <a:t>EPWP  Integrated Grant for Municipalities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778,395 </a:t>
                      </a:r>
                    </a:p>
                  </a:txBody>
                  <a:tcPr marL="7620" marR="7620" marT="7620" marB="0">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188,778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515,606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24%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66%</a:t>
                      </a:r>
                    </a:p>
                  </a:txBody>
                  <a:tcPr marL="7620" marR="7620" marT="7620" marB="0">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281784">
                <a:tc>
                  <a:txBody>
                    <a:bodyPr/>
                    <a:lstStyle/>
                    <a:p>
                      <a:pPr algn="l" rtl="0" fontAlgn="ctr"/>
                      <a:r>
                        <a:rPr lang="en-US" sz="1600" b="0" i="0" u="none" strike="noStrike">
                          <a:solidFill>
                            <a:srgbClr val="000000"/>
                          </a:solidFill>
                          <a:effectLst/>
                          <a:latin typeface="+mn-lt"/>
                        </a:rPr>
                        <a:t>EPWP Social Sector Incentive Grant for Provinces</a:t>
                      </a:r>
                    </a:p>
                  </a:txBody>
                  <a:tcPr marL="7620" marR="7620" marT="762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mn-lt"/>
                        </a:rPr>
                        <a:t>         424,848 </a:t>
                      </a:r>
                    </a:p>
                  </a:txBody>
                  <a:tcPr marL="7620" marR="7620" marT="7620" marB="0">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274,308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420,906</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65%</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99%</a:t>
                      </a:r>
                    </a:p>
                  </a:txBody>
                  <a:tcPr marL="7620" marR="7620" marT="7620" marB="0">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r h="467943">
                <a:tc>
                  <a:txBody>
                    <a:bodyPr/>
                    <a:lstStyle/>
                    <a:p>
                      <a:pPr algn="l" rtl="0" fontAlgn="ctr"/>
                      <a:r>
                        <a:rPr lang="en-US" sz="1600" b="0" i="0" u="none" strike="noStrike" dirty="0">
                          <a:solidFill>
                            <a:srgbClr val="000000"/>
                          </a:solidFill>
                          <a:effectLst/>
                          <a:latin typeface="+mn-lt"/>
                        </a:rPr>
                        <a:t>EPWP Non –State Sector Programme</a:t>
                      </a:r>
                    </a:p>
                  </a:txBody>
                  <a:tcPr marL="7620" marR="7620" marT="762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1,032,693 </a:t>
                      </a:r>
                    </a:p>
                  </a:txBody>
                  <a:tcPr marL="7620" marR="7620" marT="7620" marB="0">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262,100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524,200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25%</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mn-lt"/>
                        </a:rPr>
                        <a:t>51%</a:t>
                      </a:r>
                    </a:p>
                  </a:txBody>
                  <a:tcPr marL="7620" marR="7620" marT="7620" marB="0">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291849">
                <a:tc>
                  <a:txBody>
                    <a:bodyPr/>
                    <a:lstStyle/>
                    <a:p>
                      <a:pPr algn="l" rtl="0" fontAlgn="ctr"/>
                      <a:r>
                        <a:rPr lang="en-US" sz="1600" b="0" i="0" u="none" strike="noStrike">
                          <a:solidFill>
                            <a:srgbClr val="000000"/>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mn-lt"/>
                        </a:rPr>
                        <a:t>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600" b="0" i="0" u="none" strike="noStrike" dirty="0">
                          <a:solidFill>
                            <a:srgbClr val="000000"/>
                          </a:solidFill>
                          <a:effectLst/>
                          <a:latin typeface="+mn-lt"/>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0" i="0" u="none" strike="noStrike" dirty="0">
                          <a:solidFill>
                            <a:srgbClr val="000000"/>
                          </a:solidFill>
                          <a:effectLst/>
                          <a:latin typeface="+mn-lt"/>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endParaRPr lang="en-US" sz="1600" b="0" i="0" u="none" strike="noStrike" dirty="0">
                        <a:solidFill>
                          <a:srgbClr val="000000"/>
                        </a:solidFill>
                        <a:effectLst/>
                        <a:latin typeface="+mn-lt"/>
                      </a:endParaRPr>
                    </a:p>
                  </a:txBody>
                  <a:tcPr marL="7620" marR="7620" marT="7620"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91849">
                <a:tc>
                  <a:txBody>
                    <a:bodyPr/>
                    <a:lstStyle/>
                    <a:p>
                      <a:pPr algn="l" rtl="0" fontAlgn="b"/>
                      <a:r>
                        <a:rPr lang="en-US" sz="1600" b="1" i="0" u="none" strike="noStrike">
                          <a:solidFill>
                            <a:srgbClr val="000000"/>
                          </a:solidFill>
                          <a:effectLst/>
                          <a:latin typeface="+mn-lt"/>
                        </a:rPr>
                        <a:t>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600" b="1" i="0" u="none" strike="noStrike" dirty="0">
                          <a:solidFill>
                            <a:srgbClr val="000000"/>
                          </a:solidFill>
                          <a:effectLst/>
                          <a:latin typeface="+mn-lt"/>
                        </a:rPr>
                        <a:t>7,045,841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rgbClr val="000000"/>
                          </a:solidFill>
                          <a:effectLst/>
                          <a:latin typeface="+mn-lt"/>
                        </a:rPr>
                        <a:t>   3,525,090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rgbClr val="000000"/>
                          </a:solidFill>
                          <a:effectLst/>
                          <a:latin typeface="+mn-lt"/>
                        </a:rPr>
                        <a:t>5,532,307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a:solidFill>
                            <a:srgbClr val="000000"/>
                          </a:solidFill>
                          <a:effectLst/>
                          <a:latin typeface="+mn-lt"/>
                        </a:rPr>
                        <a:t>48%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rgbClr val="000000"/>
                          </a:solidFill>
                          <a:effectLst/>
                          <a:latin typeface="+mn-lt"/>
                        </a:rPr>
                        <a:t>79%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24256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824161"/>
            <a:ext cx="12192000" cy="132491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628" name="TextBox 10"/>
          <p:cNvSpPr txBox="1">
            <a:spLocks noChangeArrowheads="1"/>
          </p:cNvSpPr>
          <p:nvPr/>
        </p:nvSpPr>
        <p:spPr bwMode="auto">
          <a:xfrm>
            <a:off x="119336" y="2856898"/>
            <a:ext cx="10404648"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Tx/>
              <a:buNone/>
            </a:pPr>
            <a:r>
              <a:rPr lang="en-US" altLang="en-US" sz="2600" b="1" dirty="0">
                <a:solidFill>
                  <a:prstClr val="white"/>
                </a:solidFill>
              </a:rPr>
              <a:t>FINANCIAL INFORMATION</a:t>
            </a:r>
          </a:p>
          <a:p>
            <a:pPr fontAlgn="base">
              <a:spcAft>
                <a:spcPct val="0"/>
              </a:spcAft>
              <a:buFontTx/>
              <a:buNone/>
            </a:pPr>
            <a:r>
              <a:rPr lang="en-US" altLang="en-US" sz="2600" b="1" dirty="0">
                <a:solidFill>
                  <a:prstClr val="white"/>
                </a:solidFill>
              </a:rPr>
              <a:t>PMTE   </a:t>
            </a:r>
          </a:p>
        </p:txBody>
      </p:sp>
      <p:sp>
        <p:nvSpPr>
          <p:cNvPr id="4" name="Slide Number Placeholder 3"/>
          <p:cNvSpPr>
            <a:spLocks noGrp="1"/>
          </p:cNvSpPr>
          <p:nvPr>
            <p:ph type="sldNum" sz="quarter" idx="12"/>
          </p:nvPr>
        </p:nvSpPr>
        <p:spPr/>
        <p:txBody>
          <a:bodyPr/>
          <a:lstStyle/>
          <a:p>
            <a:pPr>
              <a:defRPr/>
            </a:pPr>
            <a:fld id="{ED63BE87-ADA3-45FA-8020-4532DCBFF47B}" type="slidenum">
              <a:rPr lang="en-US">
                <a:solidFill>
                  <a:prstClr val="black">
                    <a:tint val="75000"/>
                  </a:prstClr>
                </a:solidFill>
              </a:rPr>
              <a:pPr>
                <a:defRPr/>
              </a:pPr>
              <a:t>29</a:t>
            </a:fld>
            <a:endParaRPr lang="en-US" dirty="0">
              <a:solidFill>
                <a:prstClr val="black">
                  <a:tint val="75000"/>
                </a:prstClr>
              </a:solidFill>
            </a:endParaRPr>
          </a:p>
        </p:txBody>
      </p:sp>
      <p:pic>
        <p:nvPicPr>
          <p:cNvPr id="26630"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6140450"/>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7669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latin typeface="Times" pitchFamily="18" charset="0"/>
              </a:rPr>
              <a:pPr/>
              <a:t>3</a:t>
            </a:fld>
            <a:endParaRPr lang="en-US" altLang="en-US" sz="1400">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latin typeface="Arial" pitchFamily="34" charset="0"/>
              <a:cs typeface="Arial" pitchFamily="34" charset="0"/>
            </a:endParaRPr>
          </a:p>
        </p:txBody>
      </p:sp>
      <p:sp>
        <p:nvSpPr>
          <p:cNvPr id="10" name="Rectangle 9"/>
          <p:cNvSpPr/>
          <p:nvPr/>
        </p:nvSpPr>
        <p:spPr>
          <a:xfrm>
            <a:off x="0" y="0"/>
            <a:ext cx="12192000" cy="90872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Overview of Performance for Q1, Q2 and Q3</a:t>
            </a:r>
          </a:p>
        </p:txBody>
      </p:sp>
      <p:sp>
        <p:nvSpPr>
          <p:cNvPr id="8" name="TextBox 7"/>
          <p:cNvSpPr txBox="1"/>
          <p:nvPr/>
        </p:nvSpPr>
        <p:spPr>
          <a:xfrm>
            <a:off x="8328248" y="2518686"/>
            <a:ext cx="3600400" cy="1477328"/>
          </a:xfrm>
          <a:prstGeom prst="rect">
            <a:avLst/>
          </a:prstGeom>
          <a:noFill/>
        </p:spPr>
        <p:txBody>
          <a:bodyPr wrap="square" rtlCol="0">
            <a:spAutoFit/>
          </a:bodyPr>
          <a:lstStyle/>
          <a:p>
            <a:r>
              <a:rPr lang="en-US" b="1" dirty="0"/>
              <a:t>The Q1 performance stands at 52%</a:t>
            </a:r>
          </a:p>
          <a:p>
            <a:endParaRPr lang="en-US" b="1" dirty="0"/>
          </a:p>
          <a:p>
            <a:r>
              <a:rPr lang="en-US" b="1" dirty="0"/>
              <a:t>The Q2 performance stands at 50%</a:t>
            </a:r>
          </a:p>
          <a:p>
            <a:endParaRPr lang="en-US" b="1" dirty="0"/>
          </a:p>
          <a:p>
            <a:r>
              <a:rPr lang="en-US" b="1" dirty="0">
                <a:highlight>
                  <a:srgbClr val="FFFF00"/>
                </a:highlight>
              </a:rPr>
              <a:t>The Q3 performance stands at 32%</a:t>
            </a:r>
            <a:endParaRPr lang="en-ZA" b="1" dirty="0">
              <a:highlight>
                <a:srgbClr val="FFFF00"/>
              </a:highlight>
            </a:endParaRPr>
          </a:p>
        </p:txBody>
      </p:sp>
      <p:sp>
        <p:nvSpPr>
          <p:cNvPr id="11" name="Oval 10"/>
          <p:cNvSpPr/>
          <p:nvPr/>
        </p:nvSpPr>
        <p:spPr>
          <a:xfrm>
            <a:off x="8112224" y="1217163"/>
            <a:ext cx="1224136" cy="98313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Q1. No of targets </a:t>
            </a:r>
          </a:p>
          <a:p>
            <a:pPr algn="ctr"/>
            <a:r>
              <a:rPr lang="en-US" sz="1100" b="1" dirty="0">
                <a:solidFill>
                  <a:schemeClr val="tx1"/>
                </a:solidFill>
              </a:rPr>
              <a:t> 29</a:t>
            </a:r>
            <a:endParaRPr lang="en-ZA" sz="1100" b="1" dirty="0">
              <a:solidFill>
                <a:schemeClr val="tx1"/>
              </a:solidFill>
            </a:endParaRPr>
          </a:p>
        </p:txBody>
      </p:sp>
      <p:sp>
        <p:nvSpPr>
          <p:cNvPr id="13" name="Oval 12"/>
          <p:cNvSpPr/>
          <p:nvPr/>
        </p:nvSpPr>
        <p:spPr>
          <a:xfrm>
            <a:off x="9478965" y="1216705"/>
            <a:ext cx="1152129" cy="98313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Q2 No. of targets </a:t>
            </a:r>
          </a:p>
          <a:p>
            <a:pPr algn="ctr"/>
            <a:r>
              <a:rPr lang="en-US" sz="1100" b="1" dirty="0">
                <a:solidFill>
                  <a:schemeClr val="tx1"/>
                </a:solidFill>
              </a:rPr>
              <a:t> 32</a:t>
            </a:r>
            <a:endParaRPr lang="en-ZA" sz="1100" b="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88701202"/>
              </p:ext>
            </p:extLst>
          </p:nvPr>
        </p:nvGraphicFramePr>
        <p:xfrm>
          <a:off x="8274553" y="4437112"/>
          <a:ext cx="3744416" cy="952500"/>
        </p:xfrm>
        <a:graphic>
          <a:graphicData uri="http://schemas.openxmlformats.org/drawingml/2006/table">
            <a:tbl>
              <a:tblPr/>
              <a:tblGrid>
                <a:gridCol w="1979191">
                  <a:extLst>
                    <a:ext uri="{9D8B030D-6E8A-4147-A177-3AD203B41FA5}">
                      <a16:colId xmlns:a16="http://schemas.microsoft.com/office/drawing/2014/main" val="20000"/>
                    </a:ext>
                  </a:extLst>
                </a:gridCol>
                <a:gridCol w="1765225">
                  <a:extLst>
                    <a:ext uri="{9D8B030D-6E8A-4147-A177-3AD203B41FA5}">
                      <a16:colId xmlns:a16="http://schemas.microsoft.com/office/drawing/2014/main" val="20001"/>
                    </a:ext>
                  </a:extLst>
                </a:gridCol>
              </a:tblGrid>
              <a:tr h="190500">
                <a:tc>
                  <a:txBody>
                    <a:bodyPr/>
                    <a:lstStyle/>
                    <a:p>
                      <a:pPr algn="l" fontAlgn="b"/>
                      <a:r>
                        <a:rPr lang="en-ZA" sz="1100" b="0" i="0" u="none" strike="noStrike">
                          <a:solidFill>
                            <a:srgbClr val="000000"/>
                          </a:solidFill>
                          <a:effectLst/>
                          <a:latin typeface="Calibri" panose="020F0502020204030204" pitchFamily="34" charset="0"/>
                        </a:rPr>
                        <a:t>Targets NA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90500">
                <a:tc>
                  <a:txBody>
                    <a:bodyPr/>
                    <a:lstStyle/>
                    <a:p>
                      <a:pPr algn="l" fontAlgn="b"/>
                      <a:r>
                        <a:rPr lang="en-ZA" sz="1100" b="0" i="0" u="none" strike="noStrike">
                          <a:solidFill>
                            <a:srgbClr val="000000"/>
                          </a:solidFill>
                          <a:effectLst/>
                          <a:latin typeface="Calibri" panose="020F0502020204030204" pitchFamily="34" charset="0"/>
                        </a:rPr>
                        <a:t>Targets NA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190500">
                <a:tc>
                  <a:txBody>
                    <a:bodyPr/>
                    <a:lstStyle/>
                    <a:p>
                      <a:pPr algn="l" fontAlgn="b"/>
                      <a:r>
                        <a:rPr lang="en-ZA" sz="1100" b="0" i="0" u="none" strike="noStrike">
                          <a:solidFill>
                            <a:srgbClr val="000000"/>
                          </a:solidFill>
                          <a:effectLst/>
                          <a:latin typeface="Calibri" panose="020F0502020204030204" pitchFamily="34" charset="0"/>
                        </a:rPr>
                        <a:t>Targets 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90500">
                <a:tc>
                  <a:txBody>
                    <a:bodyPr/>
                    <a:lstStyle/>
                    <a:p>
                      <a:pPr algn="l" fontAlgn="b"/>
                      <a:r>
                        <a:rPr lang="en-ZA" sz="1100" b="0" i="0" u="none" strike="noStrike">
                          <a:solidFill>
                            <a:srgbClr val="000000"/>
                          </a:solidFill>
                          <a:effectLst/>
                          <a:latin typeface="Calibri" panose="020F0502020204030204" pitchFamily="34" charset="0"/>
                        </a:rPr>
                        <a:t>Targets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190500">
                <a:tc>
                  <a:txBody>
                    <a:bodyPr/>
                    <a:lstStyle/>
                    <a:p>
                      <a:pPr algn="l" fontAlgn="b"/>
                      <a:r>
                        <a:rPr lang="en-ZA" sz="1100" b="0" i="0" u="none" strike="noStrike" dirty="0">
                          <a:solidFill>
                            <a:srgbClr val="000000"/>
                          </a:solidFill>
                          <a:effectLst/>
                          <a:latin typeface="Calibri" panose="020F050202020403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Oval 11"/>
          <p:cNvSpPr/>
          <p:nvPr/>
        </p:nvSpPr>
        <p:spPr>
          <a:xfrm>
            <a:off x="10773699" y="1216705"/>
            <a:ext cx="1152129" cy="98313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Q3 No. of targets </a:t>
            </a:r>
          </a:p>
          <a:p>
            <a:pPr algn="ctr"/>
            <a:r>
              <a:rPr lang="en-US" sz="1100" b="1" dirty="0">
                <a:solidFill>
                  <a:schemeClr val="tx1"/>
                </a:solidFill>
                <a:highlight>
                  <a:srgbClr val="FFFF00"/>
                </a:highlight>
              </a:rPr>
              <a:t> 29</a:t>
            </a:r>
            <a:endParaRPr lang="en-ZA" sz="1100" b="1" dirty="0">
              <a:solidFill>
                <a:schemeClr val="tx1"/>
              </a:solidFill>
              <a:highlight>
                <a:srgbClr val="FFFF00"/>
              </a:highlight>
            </a:endParaRPr>
          </a:p>
        </p:txBody>
      </p:sp>
      <p:graphicFrame>
        <p:nvGraphicFramePr>
          <p:cNvPr id="4" name="Table 3"/>
          <p:cNvGraphicFramePr>
            <a:graphicFrameLocks noGrp="1"/>
          </p:cNvGraphicFramePr>
          <p:nvPr>
            <p:extLst>
              <p:ext uri="{D42A27DB-BD31-4B8C-83A1-F6EECF244321}">
                <p14:modId xmlns:p14="http://schemas.microsoft.com/office/powerpoint/2010/main" val="1581132133"/>
              </p:ext>
            </p:extLst>
          </p:nvPr>
        </p:nvGraphicFramePr>
        <p:xfrm>
          <a:off x="8328248" y="5830710"/>
          <a:ext cx="3724051" cy="381000"/>
        </p:xfrm>
        <a:graphic>
          <a:graphicData uri="http://schemas.openxmlformats.org/drawingml/2006/table">
            <a:tbl>
              <a:tblPr/>
              <a:tblGrid>
                <a:gridCol w="1245158">
                  <a:extLst>
                    <a:ext uri="{9D8B030D-6E8A-4147-A177-3AD203B41FA5}">
                      <a16:colId xmlns:a16="http://schemas.microsoft.com/office/drawing/2014/main" val="20000"/>
                    </a:ext>
                  </a:extLst>
                </a:gridCol>
                <a:gridCol w="699057">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87748">
                  <a:extLst>
                    <a:ext uri="{9D8B030D-6E8A-4147-A177-3AD203B41FA5}">
                      <a16:colId xmlns:a16="http://schemas.microsoft.com/office/drawing/2014/main" val="20003"/>
                    </a:ext>
                  </a:extLst>
                </a:gridCol>
              </a:tblGrid>
              <a:tr h="190500">
                <a:tc>
                  <a:txBody>
                    <a:bodyPr/>
                    <a:lstStyle/>
                    <a:p>
                      <a:pPr algn="l" fontAlgn="b"/>
                      <a:r>
                        <a:rPr lang="en-ZA" sz="1100" b="0" i="0" u="none" strike="noStrike" dirty="0">
                          <a:solidFill>
                            <a:srgbClr val="000000"/>
                          </a:solidFill>
                          <a:effectLst/>
                          <a:latin typeface="Calibri" panose="020F0502020204030204" pitchFamily="34" charset="0"/>
                        </a:rPr>
                        <a:t>Cumulatively Q1-Q3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No. Targets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Performance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en-ZA" sz="1100" b="0" i="0" u="none" strike="noStrike" dirty="0">
                          <a:solidFill>
                            <a:srgbClr val="000000"/>
                          </a:solidFill>
                          <a:effectLst/>
                          <a:latin typeface="Calibri" panose="020F0502020204030204" pitchFamily="34" charset="0"/>
                        </a:rPr>
                        <a:t>Average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bl>
          </a:graphicData>
        </a:graphic>
      </p:graphicFrame>
      <p:graphicFrame>
        <p:nvGraphicFramePr>
          <p:cNvPr id="16" name="Chart 15"/>
          <p:cNvGraphicFramePr>
            <a:graphicFrameLocks/>
          </p:cNvGraphicFramePr>
          <p:nvPr>
            <p:extLst>
              <p:ext uri="{D42A27DB-BD31-4B8C-83A1-F6EECF244321}">
                <p14:modId xmlns:p14="http://schemas.microsoft.com/office/powerpoint/2010/main" val="655557418"/>
              </p:ext>
            </p:extLst>
          </p:nvPr>
        </p:nvGraphicFramePr>
        <p:xfrm>
          <a:off x="335360" y="1628800"/>
          <a:ext cx="7632848"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ular Callout 16"/>
          <p:cNvSpPr/>
          <p:nvPr/>
        </p:nvSpPr>
        <p:spPr>
          <a:xfrm>
            <a:off x="1631504" y="4437112"/>
            <a:ext cx="432048" cy="504056"/>
          </a:xfrm>
          <a:prstGeom prst="wedgeRectCallout">
            <a:avLst>
              <a:gd name="adj1" fmla="val -10592"/>
              <a:gd name="adj2" fmla="val 106389"/>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NQT</a:t>
            </a:r>
            <a:endParaRPr lang="en-ZA" sz="800" dirty="0">
              <a:solidFill>
                <a:schemeClr val="tx1"/>
              </a:solidFill>
            </a:endParaRPr>
          </a:p>
        </p:txBody>
      </p:sp>
      <p:sp>
        <p:nvSpPr>
          <p:cNvPr id="18" name="Rectangular Callout 17"/>
          <p:cNvSpPr/>
          <p:nvPr/>
        </p:nvSpPr>
        <p:spPr>
          <a:xfrm>
            <a:off x="4871864" y="4418049"/>
            <a:ext cx="432048" cy="504056"/>
          </a:xfrm>
          <a:prstGeom prst="wedgeRectCallout">
            <a:avLst>
              <a:gd name="adj1" fmla="val -10592"/>
              <a:gd name="adj2" fmla="val 106389"/>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NQT</a:t>
            </a:r>
            <a:endParaRPr lang="en-ZA" sz="800" dirty="0">
              <a:solidFill>
                <a:schemeClr val="tx1"/>
              </a:solidFill>
            </a:endParaRPr>
          </a:p>
        </p:txBody>
      </p:sp>
      <p:sp>
        <p:nvSpPr>
          <p:cNvPr id="5" name="Oval 4">
            <a:extLst>
              <a:ext uri="{FF2B5EF4-FFF2-40B4-BE49-F238E27FC236}">
                <a16:creationId xmlns:a16="http://schemas.microsoft.com/office/drawing/2014/main" id="{DD51FE15-41D8-27D3-D176-6F7F931F366D}"/>
              </a:ext>
            </a:extLst>
          </p:cNvPr>
          <p:cNvSpPr/>
          <p:nvPr/>
        </p:nvSpPr>
        <p:spPr>
          <a:xfrm>
            <a:off x="8211463" y="5534252"/>
            <a:ext cx="3957620" cy="9831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a:extLst>
              <a:ext uri="{FF2B5EF4-FFF2-40B4-BE49-F238E27FC236}">
                <a16:creationId xmlns:a16="http://schemas.microsoft.com/office/drawing/2014/main" id="{6E8C8E45-59EC-5264-D309-8511893285F2}"/>
              </a:ext>
            </a:extLst>
          </p:cNvPr>
          <p:cNvSpPr/>
          <p:nvPr/>
        </p:nvSpPr>
        <p:spPr>
          <a:xfrm>
            <a:off x="2783632" y="4040196"/>
            <a:ext cx="576064" cy="149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2392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prstClr val="white"/>
                </a:solidFill>
              </a:rPr>
              <a:t>Budget &amp; Cash Flow Statement Summary</a:t>
            </a:r>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30</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123238959"/>
              </p:ext>
            </p:extLst>
          </p:nvPr>
        </p:nvGraphicFramePr>
        <p:xfrm>
          <a:off x="263352" y="1085496"/>
          <a:ext cx="11463064" cy="4579971"/>
        </p:xfrm>
        <a:graphic>
          <a:graphicData uri="http://schemas.openxmlformats.org/drawingml/2006/table">
            <a:tbl>
              <a:tblPr/>
              <a:tblGrid>
                <a:gridCol w="181399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gridCol w="1152128">
                  <a:extLst>
                    <a:ext uri="{9D8B030D-6E8A-4147-A177-3AD203B41FA5}">
                      <a16:colId xmlns:a16="http://schemas.microsoft.com/office/drawing/2014/main" val="20007"/>
                    </a:ext>
                  </a:extLst>
                </a:gridCol>
              </a:tblGrid>
              <a:tr h="720080">
                <a:tc rowSpan="2">
                  <a:txBody>
                    <a:bodyPr/>
                    <a:lstStyle/>
                    <a:p>
                      <a:pPr algn="ctr" fontAlgn="b"/>
                      <a:r>
                        <a:rPr lang="en-ZA" sz="1600" b="0" i="0" u="none" strike="noStrike" dirty="0">
                          <a:effectLst/>
                          <a:latin typeface="+mn-lt"/>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600" b="1" i="0" u="none" strike="noStrike" dirty="0">
                          <a:effectLst/>
                          <a:latin typeface="+mn-lt"/>
                          <a:cs typeface="Arial" panose="020B0604020202020204" pitchFamily="34" charset="0"/>
                        </a:rPr>
                        <a:t>Original Budget ENE</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effectLst/>
                          <a:latin typeface="+mn-lt"/>
                          <a:cs typeface="Arial" panose="020B0604020202020204" pitchFamily="34" charset="0"/>
                        </a:rPr>
                        <a:t> Revision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effectLst/>
                          <a:latin typeface="+mn-lt"/>
                          <a:cs typeface="Arial" panose="020B0604020202020204" pitchFamily="34" charset="0"/>
                        </a:rPr>
                        <a:t>Revised Budget</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effectLst/>
                          <a:latin typeface="+mn-lt"/>
                          <a:cs typeface="Arial" panose="020B0604020202020204" pitchFamily="34" charset="0"/>
                        </a:rPr>
                        <a:t> Actual Performance Q2 </a:t>
                      </a:r>
                    </a:p>
                    <a:p>
                      <a:pPr marL="0" marR="0" indent="0" algn="ctr" defTabSz="914400" rtl="0" eaLnBrk="1" fontAlgn="b" latinLnBrk="0" hangingPunct="1">
                        <a:lnSpc>
                          <a:spcPct val="100000"/>
                        </a:lnSpc>
                        <a:spcBef>
                          <a:spcPts val="0"/>
                        </a:spcBef>
                        <a:spcAft>
                          <a:spcPts val="0"/>
                        </a:spcAft>
                        <a:buClrTx/>
                        <a:buSzTx/>
                        <a:buFontTx/>
                        <a:buNone/>
                        <a:tabLst/>
                        <a:defRPr/>
                      </a:pPr>
                      <a:endParaRPr lang="en-ZA" sz="1600" b="1" i="0" u="none" strike="noStrike" baseline="0" dirty="0">
                        <a:solidFill>
                          <a:srgbClr val="000000"/>
                        </a:solidFill>
                        <a:effectLst/>
                        <a:latin typeface="+mn-lt"/>
                        <a:cs typeface="Arial" panose="020B060402020202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baseline="0" dirty="0">
                          <a:solidFill>
                            <a:srgbClr val="000000"/>
                          </a:solidFill>
                          <a:effectLst/>
                          <a:latin typeface="+mn-lt"/>
                          <a:cs typeface="Arial" panose="020B0604020202020204" pitchFamily="34" charset="0"/>
                        </a:rPr>
                        <a:t>(Cumulative)</a:t>
                      </a:r>
                      <a:endParaRPr lang="en-ZA" sz="1600" b="1" i="0" u="none" strike="noStrike" dirty="0">
                        <a:solidFill>
                          <a:srgbClr val="000000"/>
                        </a:solidFill>
                        <a:effectLst/>
                        <a:latin typeface="+mn-lt"/>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600" b="1" i="0" u="none" strike="noStrike" dirty="0">
                          <a:effectLst/>
                          <a:latin typeface="+mn-lt"/>
                          <a:cs typeface="Arial" panose="020B0604020202020204" pitchFamily="34" charset="0"/>
                        </a:rPr>
                        <a:t> Actual Performance Q3</a:t>
                      </a:r>
                    </a:p>
                    <a:p>
                      <a:pPr algn="ctr" fontAlgn="b"/>
                      <a:endParaRPr lang="en-ZA" sz="1600" b="1" i="0" u="none" strike="noStrike" dirty="0">
                        <a:effectLst/>
                        <a:latin typeface="+mn-lt"/>
                        <a:cs typeface="Arial" panose="020B060402020202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baseline="0" dirty="0">
                          <a:solidFill>
                            <a:srgbClr val="000000"/>
                          </a:solidFill>
                          <a:effectLst/>
                          <a:latin typeface="+mn-lt"/>
                          <a:cs typeface="Arial" panose="020B0604020202020204" pitchFamily="34" charset="0"/>
                        </a:rPr>
                        <a:t>(Cumulative)</a:t>
                      </a:r>
                      <a:endParaRPr lang="en-ZA" sz="1600" b="1" i="0" u="none" strike="noStrike" dirty="0">
                        <a:solidFill>
                          <a:srgbClr val="000000"/>
                        </a:solidFill>
                        <a:effectLst/>
                        <a:latin typeface="+mn-lt"/>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pPr algn="ctr" fontAlgn="b"/>
                      <a:r>
                        <a:rPr lang="en-ZA" sz="1600" b="1" i="0" u="none" strike="noStrike" dirty="0">
                          <a:effectLst/>
                          <a:latin typeface="+mn-lt"/>
                          <a:cs typeface="Arial" panose="020B0604020202020204" pitchFamily="34" charset="0"/>
                        </a:rPr>
                        <a:t>% </a:t>
                      </a:r>
                    </a:p>
                    <a:p>
                      <a:pPr algn="ctr" fontAlgn="b"/>
                      <a:r>
                        <a:rPr lang="en-ZA" sz="1600" b="1" i="0" u="none" strike="noStrike" dirty="0">
                          <a:effectLst/>
                          <a:latin typeface="+mn-lt"/>
                          <a:cs typeface="Arial" panose="020B0604020202020204" pitchFamily="34" charset="0"/>
                        </a:rPr>
                        <a:t>Quarter 2</a:t>
                      </a:r>
                    </a:p>
                    <a:p>
                      <a:pPr marL="0" marR="0" indent="0" algn="ctr" defTabSz="914400" rtl="0" eaLnBrk="1" fontAlgn="b" latinLnBrk="0" hangingPunct="1">
                        <a:lnSpc>
                          <a:spcPct val="100000"/>
                        </a:lnSpc>
                        <a:spcBef>
                          <a:spcPts val="0"/>
                        </a:spcBef>
                        <a:spcAft>
                          <a:spcPts val="0"/>
                        </a:spcAft>
                        <a:buClrTx/>
                        <a:buSzTx/>
                        <a:buFontTx/>
                        <a:buNone/>
                        <a:tabLst/>
                        <a:defRPr/>
                      </a:pPr>
                      <a:endParaRPr lang="en-ZA" sz="1600" b="1" i="0" u="none" strike="noStrike" baseline="0" dirty="0">
                        <a:solidFill>
                          <a:srgbClr val="000000"/>
                        </a:solidFill>
                        <a:effectLst/>
                        <a:latin typeface="+mn-lt"/>
                        <a:cs typeface="Arial" panose="020B060402020202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baseline="0" dirty="0">
                          <a:solidFill>
                            <a:srgbClr val="000000"/>
                          </a:solidFill>
                          <a:effectLst/>
                          <a:latin typeface="+mn-lt"/>
                          <a:cs typeface="Arial" panose="020B0604020202020204" pitchFamily="34" charset="0"/>
                        </a:rPr>
                        <a:t>(Cumulative)</a:t>
                      </a:r>
                      <a:endParaRPr lang="en-ZA" sz="1600" b="1" i="0" u="none" strike="noStrike" dirty="0">
                        <a:solidFill>
                          <a:srgbClr val="000000"/>
                        </a:solidFill>
                        <a:effectLst/>
                        <a:latin typeface="+mn-lt"/>
                        <a:cs typeface="Arial" panose="020B0604020202020204" pitchFamily="34" charset="0"/>
                      </a:endParaRPr>
                    </a:p>
                    <a:p>
                      <a:pPr algn="ctr" fontAlgn="b"/>
                      <a:endParaRPr lang="en-ZA" sz="1600" b="1" i="0" u="none" strike="noStrike" dirty="0">
                        <a:effectLst/>
                        <a:latin typeface="+mn-lt"/>
                        <a:cs typeface="Arial" panose="020B0604020202020204" pitchFamily="34" charset="0"/>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ZA" sz="1600" b="1" i="0" u="none" strike="noStrike" dirty="0">
                          <a:effectLst/>
                          <a:latin typeface="+mn-lt"/>
                          <a:cs typeface="Arial" panose="020B0604020202020204" pitchFamily="34" charset="0"/>
                        </a:rPr>
                        <a:t>% </a:t>
                      </a:r>
                    </a:p>
                    <a:p>
                      <a:pPr algn="ctr" fontAlgn="b"/>
                      <a:r>
                        <a:rPr lang="en-ZA" sz="1600" b="1" i="0" u="none" strike="noStrike" dirty="0">
                          <a:effectLst/>
                          <a:latin typeface="+mn-lt"/>
                          <a:cs typeface="Arial" panose="020B0604020202020204" pitchFamily="34" charset="0"/>
                        </a:rPr>
                        <a:t>Quarter 3</a:t>
                      </a:r>
                    </a:p>
                    <a:p>
                      <a:pPr algn="ctr" fontAlgn="b"/>
                      <a:endParaRPr lang="en-ZA" sz="1600" b="1" i="0" u="none" strike="noStrike" dirty="0">
                        <a:effectLst/>
                        <a:latin typeface="+mn-lt"/>
                        <a:cs typeface="Arial" panose="020B060402020202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baseline="0" dirty="0">
                          <a:solidFill>
                            <a:srgbClr val="000000"/>
                          </a:solidFill>
                          <a:effectLst/>
                          <a:latin typeface="+mn-lt"/>
                          <a:cs typeface="Arial" panose="020B0604020202020204" pitchFamily="34" charset="0"/>
                        </a:rPr>
                        <a:t>(Cumulative)</a:t>
                      </a:r>
                      <a:endParaRPr lang="en-ZA" sz="1600" b="1" i="0" u="none" strike="noStrike" dirty="0">
                        <a:solidFill>
                          <a:srgbClr val="000000"/>
                        </a:solidFill>
                        <a:effectLst/>
                        <a:latin typeface="+mn-lt"/>
                        <a:cs typeface="Arial" panose="020B0604020202020204" pitchFamily="34" charset="0"/>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272">
                <a:tc vMerge="1">
                  <a:txBody>
                    <a:bodyPr/>
                    <a:lstStyle/>
                    <a:p>
                      <a:pPr algn="ctr" fontAlgn="b"/>
                      <a:endParaRPr lang="en-ZA" sz="1000" b="0" i="0" u="none" strike="noStrike" dirty="0">
                        <a:effectLst/>
                        <a:latin typeface="+mn-lt"/>
                      </a:endParaRPr>
                    </a:p>
                  </a:txBody>
                  <a:tcPr marL="0" marR="0" marT="0" marB="0" anchor="b">
                    <a:lnL>
                      <a:noFill/>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b"/>
                      <a:r>
                        <a:rPr lang="en-ZA" sz="1600" b="1" i="0" u="none" strike="noStrike" dirty="0">
                          <a:effectLst/>
                          <a:latin typeface="+mn-lt"/>
                          <a:cs typeface="Arial" panose="020B0604020202020204" pitchFamily="34" charset="0"/>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effectLst/>
                          <a:latin typeface="+mn-lt"/>
                          <a:cs typeface="Arial" panose="020B0604020202020204" pitchFamily="34" charset="0"/>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effectLst/>
                          <a:latin typeface="+mn-lt"/>
                          <a:cs typeface="Arial" panose="020B0604020202020204" pitchFamily="34" charset="0"/>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effectLst/>
                          <a:latin typeface="+mn-lt"/>
                          <a:cs typeface="Arial" panose="020B0604020202020204" pitchFamily="34" charset="0"/>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600" b="1" i="0" u="none" strike="noStrike" dirty="0">
                          <a:effectLst/>
                          <a:latin typeface="+mn-lt"/>
                          <a:cs typeface="Arial" panose="020B0604020202020204" pitchFamily="34" charset="0"/>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vMerge="1">
                  <a:txBody>
                    <a:bodyPr/>
                    <a:lstStyle/>
                    <a:p>
                      <a:pPr algn="ctr" fontAlgn="b"/>
                      <a:endParaRPr lang="en-ZA" sz="1000" b="1" i="0" u="none" strike="noStrike" dirty="0">
                        <a:effectLst/>
                        <a:latin typeface="+mn-lt"/>
                      </a:endParaRP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10001"/>
                  </a:ext>
                </a:extLst>
              </a:tr>
              <a:tr h="216024">
                <a:tc>
                  <a:txBody>
                    <a:bodyPr/>
                    <a:lstStyle/>
                    <a:p>
                      <a:pPr algn="l" fontAlgn="b"/>
                      <a:endParaRPr lang="en-ZA" sz="1600" b="1" i="0" u="none" strike="noStrike" dirty="0">
                        <a:effectLst/>
                        <a:latin typeface="+mn-lt"/>
                        <a:cs typeface="Arial" panose="020B0604020202020204" pitchFamily="34" charset="0"/>
                      </a:endParaRPr>
                    </a:p>
                  </a:txBody>
                  <a:tcPr marL="0" marR="0" marT="0" marB="0" anchor="b">
                    <a:lnL w="6350" cap="flat" cmpd="sng" algn="ctr">
                      <a:solidFill>
                        <a:schemeClr val="tx1"/>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b"/>
                      <a:endParaRPr lang="en-ZA" sz="1600" b="0" i="0" u="none" strike="noStrike" dirty="0">
                        <a:effectLst/>
                        <a:latin typeface="+mn-lt"/>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600" b="0" i="0" u="none" strike="noStrike" dirty="0">
                        <a:effectLst/>
                        <a:latin typeface="+mn-lt"/>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600" b="0" i="0" u="none" strike="noStrike" dirty="0">
                        <a:effectLst/>
                        <a:latin typeface="+mn-lt"/>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600" b="0" i="0" u="none" strike="noStrike" dirty="0">
                        <a:effectLst/>
                        <a:latin typeface="+mn-lt"/>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en-ZA" sz="1600" b="0" i="0" u="none" strike="noStrike" dirty="0">
                        <a:effectLst/>
                        <a:latin typeface="+mn-lt"/>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l" fontAlgn="b"/>
                      <a:endParaRPr lang="en-ZA" sz="1600" b="0" i="0" u="none" strike="noStrike" dirty="0">
                        <a:effectLst/>
                        <a:latin typeface="+mn-lt"/>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600" b="0" i="0" u="none" strike="noStrike" dirty="0">
                        <a:effectLst/>
                        <a:latin typeface="+mn-lt"/>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204">
                <a:tc>
                  <a:txBody>
                    <a:bodyPr/>
                    <a:lstStyle/>
                    <a:p>
                      <a:pPr algn="l" fontAlgn="b"/>
                      <a:r>
                        <a:rPr lang="en-ZA" sz="1600" b="0" i="0" u="none" strike="noStrike" dirty="0">
                          <a:effectLst/>
                          <a:latin typeface="+mn-lt"/>
                          <a:cs typeface="Arial" panose="020B0604020202020204" pitchFamily="34" charset="0"/>
                        </a:rPr>
                        <a:t>Receipts</a:t>
                      </a:r>
                    </a:p>
                  </a:txBody>
                  <a:tcPr marL="36000" marR="3600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cs typeface="Arial" panose="020B0604020202020204" pitchFamily="34" charset="0"/>
                        </a:rPr>
                        <a:t>18 411 506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600" b="0" i="0" u="none" strike="noStrike" dirty="0">
                          <a:effectLst/>
                          <a:latin typeface="+mn-lt"/>
                          <a:cs typeface="Arial" panose="020B0604020202020204" pitchFamily="34" charset="0"/>
                        </a:rPr>
                        <a:t>-1 122 206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600" b="0" i="0" u="none" strike="noStrike" dirty="0">
                          <a:effectLst/>
                          <a:latin typeface="+mn-lt"/>
                          <a:cs typeface="Arial" panose="020B0604020202020204" pitchFamily="34" charset="0"/>
                        </a:rPr>
                        <a:t>17 289 300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600" b="0" i="0" u="none" strike="noStrike" dirty="0">
                          <a:effectLst/>
                          <a:latin typeface="+mn-lt"/>
                          <a:cs typeface="Arial" panose="020B0604020202020204" pitchFamily="34" charset="0"/>
                        </a:rPr>
                        <a:t>7 502 466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600" b="0" i="0" u="none" strike="noStrike" dirty="0">
                          <a:effectLst/>
                          <a:latin typeface="+mn-lt"/>
                          <a:cs typeface="Arial" panose="020B0604020202020204" pitchFamily="34" charset="0"/>
                        </a:rPr>
                        <a:t>11 572 450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42%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600" b="0" i="0" u="none" strike="noStrike" dirty="0">
                          <a:effectLst/>
                          <a:latin typeface="+mn-lt"/>
                          <a:cs typeface="Arial" panose="020B0604020202020204" pitchFamily="34" charset="0"/>
                        </a:rPr>
                        <a:t>67%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9052">
                <a:tc>
                  <a:txBody>
                    <a:bodyPr/>
                    <a:lstStyle/>
                    <a:p>
                      <a:pPr algn="l" fontAlgn="b"/>
                      <a:endParaRPr lang="en-ZA" sz="1600" b="1" i="0" u="none" strike="noStrike" dirty="0">
                        <a:effectLst/>
                        <a:latin typeface="+mn-lt"/>
                        <a:cs typeface="Arial" panose="020B0604020202020204" pitchFamily="34" charset="0"/>
                      </a:endParaRPr>
                    </a:p>
                  </a:txBody>
                  <a:tcPr marL="36000" marR="36000" marT="0" marB="0" anchor="b">
                    <a:lnL w="6350" cap="flat" cmpd="sng" algn="ctr">
                      <a:solidFill>
                        <a:schemeClr val="tx1"/>
                      </a:solidFill>
                      <a:prstDash val="solid"/>
                      <a:round/>
                      <a:headEnd type="none" w="med" len="med"/>
                      <a:tailEnd type="none" w="med" len="med"/>
                    </a:lnL>
                    <a:lnR>
                      <a:noFill/>
                    </a:lnR>
                    <a:lnT w="3175" cap="flat" cmpd="sng" algn="ctr">
                      <a:noFill/>
                      <a:prstDash val="solid"/>
                      <a:round/>
                      <a:headEnd type="none" w="med" len="med"/>
                      <a:tailEnd type="none" w="med" len="med"/>
                    </a:lnT>
                    <a:lnB w="25400" cap="flat" cmpd="dbl" algn="ctr">
                      <a:noFill/>
                      <a:prstDash val="solid"/>
                      <a:round/>
                      <a:headEnd type="none" w="med" len="med"/>
                      <a:tailEnd type="none" w="med" len="med"/>
                    </a:lnB>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endParaRPr lang="en-ZA" sz="1600" b="0" i="0" u="none" strike="noStrike" dirty="0">
                        <a:solidFill>
                          <a:schemeClr val="tx1"/>
                        </a:solidFill>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600" b="0" i="0" u="none" strike="noStrike" dirty="0">
                        <a:solidFill>
                          <a:schemeClr val="tx1"/>
                        </a:solidFill>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1953">
                <a:tc>
                  <a:txBody>
                    <a:bodyPr/>
                    <a:lstStyle/>
                    <a:p>
                      <a:pPr algn="l" fontAlgn="b"/>
                      <a:r>
                        <a:rPr lang="en-ZA" sz="1600" b="0" i="0" u="none" strike="noStrike" dirty="0">
                          <a:effectLst/>
                          <a:latin typeface="+mn-lt"/>
                          <a:cs typeface="Arial" panose="020B0604020202020204" pitchFamily="34" charset="0"/>
                        </a:rPr>
                        <a:t>Current/Transfer Expenditure</a:t>
                      </a:r>
                    </a:p>
                  </a:txBody>
                  <a:tcPr marL="36000" marR="3600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cs typeface="Arial" panose="020B0604020202020204" pitchFamily="34" charset="0"/>
                        </a:rPr>
                        <a:t>13 284 278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600" b="0" i="0" u="none" strike="noStrike">
                          <a:effectLst/>
                          <a:latin typeface="+mn-lt"/>
                          <a:cs typeface="Arial" panose="020B0604020202020204" pitchFamily="34" charset="0"/>
                        </a:rPr>
                        <a:t> 414 422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600" b="0" i="0" u="none" strike="noStrike">
                          <a:effectLst/>
                          <a:latin typeface="+mn-lt"/>
                          <a:cs typeface="Arial" panose="020B0604020202020204" pitchFamily="34" charset="0"/>
                        </a:rPr>
                        <a:t>13 698 700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600" b="0" i="0" u="none" strike="noStrike" dirty="0">
                          <a:effectLst/>
                          <a:latin typeface="+mn-lt"/>
                          <a:cs typeface="Arial" panose="020B0604020202020204" pitchFamily="34" charset="0"/>
                        </a:rPr>
                        <a:t>6 419 848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600" b="0" i="0" u="none" strike="noStrike" dirty="0">
                          <a:effectLst/>
                          <a:latin typeface="+mn-lt"/>
                          <a:cs typeface="Arial" panose="020B0604020202020204" pitchFamily="34" charset="0"/>
                        </a:rPr>
                        <a:t>9 945 995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46%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600" b="0" i="0" u="none" strike="noStrike" dirty="0">
                          <a:effectLst/>
                          <a:latin typeface="+mn-lt"/>
                          <a:cs typeface="Arial" panose="020B0604020202020204" pitchFamily="34" charset="0"/>
                        </a:rPr>
                        <a:t>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7612">
                <a:tc>
                  <a:txBody>
                    <a:bodyPr/>
                    <a:lstStyle/>
                    <a:p>
                      <a:pPr algn="l" fontAlgn="b"/>
                      <a:endParaRPr lang="en-ZA" sz="1600" b="0" i="0" u="none" strike="noStrike" dirty="0">
                        <a:effectLst/>
                        <a:latin typeface="+mn-lt"/>
                        <a:cs typeface="Arial" panose="020B0604020202020204" pitchFamily="34" charset="0"/>
                      </a:endParaRPr>
                    </a:p>
                  </a:txBody>
                  <a:tcPr marL="36000" marR="36000" marT="0" marB="0" anchor="b">
                    <a:lnL w="6350" cap="flat" cmpd="sng" algn="ctr">
                      <a:solidFill>
                        <a:schemeClr val="tx1"/>
                      </a:solidFill>
                      <a:prstDash val="solid"/>
                      <a:round/>
                      <a:headEnd type="none" w="med" len="med"/>
                      <a:tailEnd type="none" w="med" len="med"/>
                    </a:lnL>
                    <a:lnR>
                      <a:noFill/>
                    </a:lnR>
                    <a:lnT w="25400" cap="flat" cmpd="dbl" algn="ctr">
                      <a:noFill/>
                      <a:prstDash val="solid"/>
                      <a:round/>
                      <a:headEnd type="none" w="med" len="med"/>
                      <a:tailEnd type="none" w="med" len="med"/>
                    </a:lnT>
                    <a:lnB>
                      <a:noFill/>
                    </a:lnB>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endParaRPr lang="en-ZA" sz="1600" b="0" i="0" u="none" strike="noStrike" dirty="0">
                        <a:solidFill>
                          <a:schemeClr val="tx1"/>
                        </a:solidFill>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600" b="0" i="0" u="none" strike="noStrike" dirty="0">
                        <a:solidFill>
                          <a:schemeClr val="tx1"/>
                        </a:solidFill>
                        <a:effectLst/>
                        <a:latin typeface="+mn-lt"/>
                        <a:cs typeface="Arial" panose="020B0604020202020204" pitchFamily="34" charset="0"/>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1204">
                <a:tc>
                  <a:txBody>
                    <a:bodyPr/>
                    <a:lstStyle/>
                    <a:p>
                      <a:pPr algn="l" fontAlgn="b"/>
                      <a:r>
                        <a:rPr lang="en-ZA" sz="1600" b="1" i="0" u="none" strike="noStrike" dirty="0">
                          <a:effectLst/>
                          <a:latin typeface="+mn-lt"/>
                          <a:cs typeface="Arial" panose="020B0604020202020204" pitchFamily="34" charset="0"/>
                        </a:rPr>
                        <a:t>Surplus/(Deficit)</a:t>
                      </a:r>
                    </a:p>
                  </a:txBody>
                  <a:tcPr marL="36000" marR="3600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1" i="0" u="none" strike="noStrike" dirty="0">
                          <a:effectLst/>
                          <a:latin typeface="+mn-lt"/>
                          <a:cs typeface="Arial" panose="020B0604020202020204" pitchFamily="34" charset="0"/>
                        </a:rPr>
                        <a:t>5 127 228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1" i="0" u="none" strike="noStrike">
                          <a:effectLst/>
                          <a:latin typeface="+mn-lt"/>
                          <a:cs typeface="Arial" panose="020B0604020202020204" pitchFamily="34" charset="0"/>
                        </a:rPr>
                        <a:t>-1 536 628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1" i="0" u="none" strike="noStrike">
                          <a:effectLst/>
                          <a:latin typeface="+mn-lt"/>
                          <a:cs typeface="Arial" panose="020B0604020202020204" pitchFamily="34" charset="0"/>
                        </a:rPr>
                        <a:t>3 590 600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1" i="0" u="none" strike="noStrike" dirty="0">
                          <a:effectLst/>
                          <a:latin typeface="+mn-lt"/>
                          <a:cs typeface="Arial" panose="020B0604020202020204" pitchFamily="34" charset="0"/>
                        </a:rPr>
                        <a:t>1 082 618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600" b="1" i="0" u="none" strike="noStrike" dirty="0">
                          <a:effectLst/>
                          <a:latin typeface="+mn-lt"/>
                          <a:cs typeface="Arial" panose="020B0604020202020204" pitchFamily="34" charset="0"/>
                        </a:rPr>
                        <a:t>1 626 455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600" b="1" i="0" u="none" strike="noStrike" dirty="0">
                          <a:solidFill>
                            <a:schemeClr val="tx1"/>
                          </a:solidFill>
                          <a:effectLst/>
                          <a:latin typeface="+mn-lt"/>
                          <a:cs typeface="Arial" panose="020B0604020202020204" pitchFamily="34" charset="0"/>
                        </a:rPr>
                        <a:t>27%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1" i="0" u="none" strike="noStrike" dirty="0">
                          <a:effectLst/>
                          <a:latin typeface="+mn-lt"/>
                          <a:cs typeface="Arial" panose="020B0604020202020204" pitchFamily="34" charset="0"/>
                        </a:rPr>
                        <a:t>45%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90640">
                <a:tc>
                  <a:txBody>
                    <a:bodyPr/>
                    <a:lstStyle/>
                    <a:p>
                      <a:pPr algn="l" fontAlgn="b"/>
                      <a:endParaRPr lang="en-ZA" sz="1600" b="0" i="0" u="none" strike="noStrike" dirty="0">
                        <a:effectLst/>
                        <a:latin typeface="+mn-lt"/>
                        <a:cs typeface="Arial" panose="020B0604020202020204" pitchFamily="34" charset="0"/>
                      </a:endParaRPr>
                    </a:p>
                  </a:txBody>
                  <a:tcPr marL="36000" marR="36000" marT="0" marB="0" anchor="b">
                    <a:lnL w="63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endParaRPr lang="en-ZA" sz="1600" b="0" i="0" u="none" strike="noStrike" dirty="0">
                        <a:solidFill>
                          <a:schemeClr val="tx1"/>
                        </a:solidFill>
                        <a:effectLst/>
                        <a:latin typeface="+mn-lt"/>
                        <a:cs typeface="Arial" panose="020B0604020202020204" pitchFamily="34" charset="0"/>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dirty="0">
                        <a:effectLst/>
                        <a:latin typeface="+mn-lt"/>
                        <a:cs typeface="Arial" panose="020B0604020202020204" pitchFamily="34" charset="0"/>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11204">
                <a:tc>
                  <a:txBody>
                    <a:bodyPr/>
                    <a:lstStyle/>
                    <a:p>
                      <a:pPr algn="l" fontAlgn="b"/>
                      <a:r>
                        <a:rPr lang="en-ZA" sz="1600" b="0" i="0" u="none" strike="noStrike" dirty="0">
                          <a:effectLst/>
                          <a:latin typeface="+mn-lt"/>
                          <a:cs typeface="Arial" panose="020B0604020202020204" pitchFamily="34" charset="0"/>
                        </a:rPr>
                        <a:t>Capital Payments</a:t>
                      </a:r>
                    </a:p>
                  </a:txBody>
                  <a:tcPr marL="36000" marR="3600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cs typeface="Arial" panose="020B0604020202020204" pitchFamily="34" charset="0"/>
                        </a:rPr>
                        <a:t>5 127 228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effectLst/>
                          <a:latin typeface="+mn-lt"/>
                          <a:cs typeface="Arial" panose="020B0604020202020204" pitchFamily="34" charset="0"/>
                        </a:rPr>
                        <a:t>-1 536 629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effectLst/>
                          <a:latin typeface="+mn-lt"/>
                          <a:cs typeface="Arial" panose="020B0604020202020204" pitchFamily="34" charset="0"/>
                        </a:rPr>
                        <a:t>3 590 599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cs typeface="Arial" panose="020B0604020202020204" pitchFamily="34" charset="0"/>
                        </a:rPr>
                        <a:t>1 154 062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600" b="0" i="0" u="none" strike="noStrike" dirty="0">
                          <a:effectLst/>
                          <a:latin typeface="+mn-lt"/>
                          <a:cs typeface="Arial" panose="020B0604020202020204" pitchFamily="34" charset="0"/>
                        </a:rPr>
                        <a:t>1 858 874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29%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cs typeface="Arial" panose="020B0604020202020204" pitchFamily="34" charset="0"/>
                        </a:rPr>
                        <a:t>52%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84001">
                <a:tc>
                  <a:txBody>
                    <a:bodyPr/>
                    <a:lstStyle/>
                    <a:p>
                      <a:pPr algn="l" fontAlgn="b"/>
                      <a:endParaRPr lang="en-ZA" sz="1600" b="0" i="0" u="none" strike="noStrike" dirty="0">
                        <a:effectLst/>
                        <a:latin typeface="+mn-lt"/>
                        <a:cs typeface="Arial" panose="020B0604020202020204" pitchFamily="34" charset="0"/>
                      </a:endParaRPr>
                    </a:p>
                  </a:txBody>
                  <a:tcPr marL="36000" marR="36000" marT="0" marB="0" anchor="b">
                    <a:lnL w="6350" cap="flat" cmpd="sng" algn="ctr">
                      <a:solidFill>
                        <a:schemeClr val="tx1"/>
                      </a:solidFill>
                      <a:prstDash val="solid"/>
                      <a:round/>
                      <a:headEnd type="none" w="med" len="med"/>
                      <a:tailEnd type="none" w="med" len="med"/>
                    </a:lnL>
                    <a:lnR>
                      <a:noFill/>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dirty="0">
                        <a:effectLst/>
                        <a:latin typeface="+mn-lt"/>
                        <a:cs typeface="Arial" panose="020B0604020202020204" pitchFamily="34" charset="0"/>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600" b="0" i="0" u="none" strike="noStrike">
                        <a:effectLst/>
                        <a:latin typeface="+mn-lt"/>
                        <a:cs typeface="Arial" panose="020B0604020202020204" pitchFamily="34" charset="0"/>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600" b="0" i="0" u="none" strike="noStrike">
                        <a:effectLst/>
                        <a:latin typeface="+mn-lt"/>
                        <a:cs typeface="Arial" panose="020B0604020202020204" pitchFamily="34" charset="0"/>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600" b="0" i="0" u="none" strike="noStrike" dirty="0">
                        <a:effectLst/>
                        <a:latin typeface="+mn-lt"/>
                        <a:cs typeface="Arial" panose="020B0604020202020204" pitchFamily="34" charset="0"/>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600" b="0" i="0" u="none" strike="noStrike" dirty="0">
                        <a:effectLst/>
                        <a:latin typeface="+mn-lt"/>
                        <a:cs typeface="Arial" panose="020B0604020202020204" pitchFamily="34" charset="0"/>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solidFill>
                  </a:tcPr>
                </a:tc>
                <a:tc>
                  <a:txBody>
                    <a:bodyPr/>
                    <a:lstStyle/>
                    <a:p>
                      <a:pPr algn="l" fontAlgn="b"/>
                      <a:endParaRPr lang="en-ZA" sz="1600" b="0" i="0" u="none" strike="noStrike" dirty="0">
                        <a:solidFill>
                          <a:schemeClr val="tx1"/>
                        </a:solidFill>
                        <a:effectLst/>
                        <a:latin typeface="+mn-lt"/>
                        <a:cs typeface="Arial" panose="020B0604020202020204" pitchFamily="34" charset="0"/>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ZA" sz="1600" b="0" i="0" u="none" strike="noStrike" dirty="0">
                        <a:effectLst/>
                        <a:latin typeface="+mn-lt"/>
                        <a:cs typeface="Arial" panose="020B0604020202020204" pitchFamily="34" charset="0"/>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68686">
                <a:tc>
                  <a:txBody>
                    <a:bodyPr/>
                    <a:lstStyle/>
                    <a:p>
                      <a:pPr algn="l" fontAlgn="b"/>
                      <a:r>
                        <a:rPr lang="en-ZA" sz="1600" b="1" i="0" u="none" strike="noStrike" dirty="0">
                          <a:effectLst/>
                          <a:latin typeface="+mn-lt"/>
                          <a:cs typeface="Arial" panose="020B0604020202020204" pitchFamily="34" charset="0"/>
                        </a:rPr>
                        <a:t>Balance</a:t>
                      </a:r>
                    </a:p>
                  </a:txBody>
                  <a:tcPr marL="36000" marR="3600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600" b="1" i="0" u="none" strike="noStrike" dirty="0">
                          <a:effectLst/>
                          <a:latin typeface="+mn-lt"/>
                          <a:cs typeface="Arial" panose="020B0604020202020204" pitchFamily="34" charset="0"/>
                        </a:rPr>
                        <a:t>  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600" b="1" i="0" u="none" strike="noStrike" dirty="0">
                          <a:effectLst/>
                          <a:latin typeface="+mn-lt"/>
                          <a:cs typeface="Arial" panose="020B0604020202020204" pitchFamily="34" charset="0"/>
                        </a:rPr>
                        <a:t>  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600" b="1" i="0" u="none" strike="noStrike" dirty="0">
                          <a:effectLst/>
                          <a:latin typeface="+mn-lt"/>
                          <a:cs typeface="Arial" panose="020B0604020202020204" pitchFamily="34" charset="0"/>
                        </a:rPr>
                        <a:t>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600" b="1" i="0" u="none" strike="noStrike" dirty="0">
                          <a:effectLst/>
                          <a:latin typeface="+mn-lt"/>
                          <a:cs typeface="Arial" panose="020B0604020202020204" pitchFamily="34" charset="0"/>
                        </a:rPr>
                        <a:t>- 71 444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600" b="1" i="0" u="none" strike="noStrike" dirty="0">
                          <a:effectLst/>
                          <a:latin typeface="+mn-lt"/>
                          <a:cs typeface="Arial" panose="020B0604020202020204" pitchFamily="34" charset="0"/>
                        </a:rPr>
                        <a:t>- 232 419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600" b="1" i="0" u="none" strike="noStrike" dirty="0">
                          <a:solidFill>
                            <a:schemeClr val="tx1"/>
                          </a:solidFill>
                          <a:effectLst/>
                          <a:latin typeface="+mn-lt"/>
                          <a:cs typeface="Arial" panose="020B0604020202020204" pitchFamily="34" charset="0"/>
                        </a:rPr>
                        <a:t>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600" b="1" i="0" u="none" strike="noStrike" dirty="0">
                          <a:effectLst/>
                          <a:latin typeface="+mn-lt"/>
                          <a:cs typeface="Arial" panose="020B0604020202020204" pitchFamily="34" charset="0"/>
                        </a:rPr>
                        <a:t>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9"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143607"/>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215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99247"/>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prstClr val="white"/>
                </a:solidFill>
              </a:rPr>
              <a:t>Executive Expenditure Summary</a:t>
            </a:r>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31</a:t>
            </a:fld>
            <a:endParaRPr lang="en-US">
              <a:solidFill>
                <a:prstClr val="black">
                  <a:tint val="75000"/>
                </a:prstClr>
              </a:solidFill>
            </a:endParaRPr>
          </a:p>
        </p:txBody>
      </p:sp>
      <p:sp>
        <p:nvSpPr>
          <p:cNvPr id="10" name="Content Placeholder 2"/>
          <p:cNvSpPr txBox="1">
            <a:spLocks/>
          </p:cNvSpPr>
          <p:nvPr/>
        </p:nvSpPr>
        <p:spPr>
          <a:xfrm>
            <a:off x="609601" y="838200"/>
            <a:ext cx="10972800" cy="5257801"/>
          </a:xfrm>
          <a:prstGeom prst="rect">
            <a:avLst/>
          </a:prstGeom>
          <a:noFill/>
        </p:spPr>
        <p:txBody>
          <a:bodyPr vert="horz" wrap="square"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lvl="2" indent="-182563">
              <a:spcBef>
                <a:spcPts val="100"/>
              </a:spcBef>
            </a:pPr>
            <a:r>
              <a:rPr lang="en-ZA" sz="1800" b="1" dirty="0">
                <a:solidFill>
                  <a:prstClr val="black"/>
                </a:solidFill>
                <a:cs typeface="Calibri" pitchFamily="34" charset="0"/>
              </a:rPr>
              <a:t>Revenue/Receipts:</a:t>
            </a:r>
          </a:p>
          <a:p>
            <a:pPr marL="717550" lvl="1" indent="-358775" algn="just"/>
            <a:r>
              <a:rPr lang="en-US" sz="1600" dirty="0">
                <a:solidFill>
                  <a:prstClr val="black"/>
                </a:solidFill>
              </a:rPr>
              <a:t>The entity had invoiced R 8.8 billion of its budgeted R 17.3 billion revenue (excluding municipal services) as at the end of September 2022. This is equivalent to 51% of the total budgeted revenue. Actual receipts in relation to 2022/23 invoices amounted to R 6.7 billion (76% recovery rate). In addition to the budgeted revenue streams, the recovery rate on municipal services was 65%.</a:t>
            </a:r>
          </a:p>
          <a:p>
            <a:pPr marL="717550" lvl="1" indent="-358775" algn="just"/>
            <a:r>
              <a:rPr lang="en-US" sz="1600" dirty="0">
                <a:solidFill>
                  <a:prstClr val="black"/>
                </a:solidFill>
              </a:rPr>
              <a:t>At the end of December, the entity had invoiced R 13.2 billion. This is equivalent to 76% of the total budgeted revenue. Actual receipts in relation to 2022/23 invoices amounted to R 10.7 billion (81% recovery rate). In addition to the budgeted revenue streams, the recovery rate on municipal services was 58%. (which is a decrease for the second quarter)</a:t>
            </a:r>
          </a:p>
          <a:p>
            <a:pPr marL="717550" lvl="1" indent="-358775" algn="just"/>
            <a:endParaRPr lang="en-ZA" sz="1600" dirty="0">
              <a:solidFill>
                <a:prstClr val="black"/>
              </a:solidFill>
            </a:endParaRPr>
          </a:p>
          <a:p>
            <a:pPr marL="182563" lvl="2" indent="-182563" algn="just">
              <a:spcBef>
                <a:spcPts val="100"/>
              </a:spcBef>
            </a:pPr>
            <a:r>
              <a:rPr lang="en-ZA" sz="1800" b="1" dirty="0">
                <a:solidFill>
                  <a:prstClr val="black"/>
                </a:solidFill>
                <a:cs typeface="Calibri" pitchFamily="34" charset="0"/>
              </a:rPr>
              <a:t>Expenditure:</a:t>
            </a:r>
          </a:p>
          <a:p>
            <a:pPr marL="717550" lvl="1" indent="-355600" algn="just">
              <a:buFont typeface="Calibri" panose="020F0502020204030204" pitchFamily="34" charset="0"/>
              <a:buChar char="−"/>
            </a:pPr>
            <a:r>
              <a:rPr lang="en-ZA" sz="1600" dirty="0">
                <a:solidFill>
                  <a:prstClr val="black"/>
                </a:solidFill>
              </a:rPr>
              <a:t>The total expenditure for the second quarter was R 7.6 billion which represents 42% of the total budget. (50% time lapse)</a:t>
            </a:r>
          </a:p>
          <a:p>
            <a:pPr marL="717550" indent="-355600" algn="just">
              <a:buFont typeface="Calibri" panose="020F0502020204030204" pitchFamily="34" charset="0"/>
              <a:buChar char="−"/>
            </a:pPr>
            <a:r>
              <a:rPr lang="en-ZA" sz="1600" dirty="0">
                <a:solidFill>
                  <a:prstClr val="black"/>
                </a:solidFill>
              </a:rPr>
              <a:t>The total expenditure for the third quarter was R 11.8 billion which represents 68% of the total budget. (75% time lapse)</a:t>
            </a:r>
          </a:p>
          <a:p>
            <a:pPr marL="717550" indent="-355600" algn="just">
              <a:buFont typeface="Calibri" panose="020F0502020204030204" pitchFamily="34" charset="0"/>
              <a:buChar char="−"/>
            </a:pPr>
            <a:r>
              <a:rPr lang="en-US" sz="1600" dirty="0">
                <a:solidFill>
                  <a:prstClr val="black"/>
                </a:solidFill>
              </a:rPr>
              <a:t>Spending is in line with the prior financial year, but it is projects that the infrastructure budget will not be fully spent.</a:t>
            </a:r>
          </a:p>
          <a:p>
            <a:pPr marL="361950" indent="0" algn="just">
              <a:buNone/>
            </a:pPr>
            <a:endParaRPr lang="en-US" sz="1600" dirty="0">
              <a:solidFill>
                <a:prstClr val="black"/>
              </a:solidFill>
            </a:endParaRPr>
          </a:p>
          <a:p>
            <a:r>
              <a:rPr lang="en-ZA" sz="1800" b="1" dirty="0">
                <a:solidFill>
                  <a:prstClr val="black"/>
                </a:solidFill>
                <a:cs typeface="Calibri" pitchFamily="34" charset="0"/>
              </a:rPr>
              <a:t>Net Position:</a:t>
            </a:r>
          </a:p>
          <a:p>
            <a:pPr marL="717550" lvl="3" indent="-358775" algn="just">
              <a:spcBef>
                <a:spcPts val="100"/>
              </a:spcBef>
            </a:pPr>
            <a:r>
              <a:rPr lang="en-US" sz="1600" i="1" dirty="0">
                <a:solidFill>
                  <a:prstClr val="black"/>
                </a:solidFill>
              </a:rPr>
              <a:t>At the end of the Third Quarter, the PMTE had a negative cash flow of R 232 million on budgeted items consisting of a cash surplus of R 1.6 billion for operating activities and a cash outflow of R 1.8 billion from investing activities. This does not include the expenditure on Municipal Services. If that is added, the net cash flow reduces to negative R 1.3 billion. This is in comparison with the end of the second quarter at which time the cash flow was at negative R 72 million</a:t>
            </a:r>
            <a:endParaRPr lang="en-ZA" sz="1600" i="1" dirty="0">
              <a:solidFill>
                <a:prstClr val="black"/>
              </a:solidFill>
              <a:cs typeface="Calibri" pitchFamily="34" charset="0"/>
            </a:endParaRPr>
          </a:p>
        </p:txBody>
      </p:sp>
      <p:pic>
        <p:nvPicPr>
          <p:cNvPr id="8"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6013451"/>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910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prstClr val="white"/>
                </a:solidFill>
              </a:rPr>
              <a:t>Budget &amp; Cash Flow Statement Revenue</a:t>
            </a:r>
          </a:p>
        </p:txBody>
      </p:sp>
      <p:sp>
        <p:nvSpPr>
          <p:cNvPr id="8" name="Content Placeholder 2"/>
          <p:cNvSpPr>
            <a:spLocks noGrp="1"/>
          </p:cNvSpPr>
          <p:nvPr>
            <p:ph idx="1"/>
          </p:nvPr>
        </p:nvSpPr>
        <p:spPr/>
        <p:txBody>
          <a:bodyPr>
            <a:normAutofit/>
          </a:bodyPr>
          <a:lstStyle/>
          <a:p>
            <a:pPr fontAlgn="b"/>
            <a:endParaRPr lang="en-US" sz="2000" dirty="0"/>
          </a:p>
          <a:p>
            <a:pPr fontAlgn="b"/>
            <a:endParaRPr lang="en-US" sz="2000" dirty="0"/>
          </a:p>
          <a:p>
            <a:pPr fontAlgn="b"/>
            <a:endParaRPr lang="en-ZA" sz="2000" dirty="0"/>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32</a:t>
            </a:fld>
            <a:endParaRPr lang="en-US">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62703067"/>
              </p:ext>
            </p:extLst>
          </p:nvPr>
        </p:nvGraphicFramePr>
        <p:xfrm>
          <a:off x="371363" y="879329"/>
          <a:ext cx="11449274" cy="5246835"/>
        </p:xfrm>
        <a:graphic>
          <a:graphicData uri="http://schemas.openxmlformats.org/drawingml/2006/table">
            <a:tbl>
              <a:tblPr/>
              <a:tblGrid>
                <a:gridCol w="2592289">
                  <a:extLst>
                    <a:ext uri="{9D8B030D-6E8A-4147-A177-3AD203B41FA5}">
                      <a16:colId xmlns:a16="http://schemas.microsoft.com/office/drawing/2014/main" val="20000"/>
                    </a:ext>
                  </a:extLst>
                </a:gridCol>
                <a:gridCol w="1368152">
                  <a:extLst>
                    <a:ext uri="{9D8B030D-6E8A-4147-A177-3AD203B41FA5}">
                      <a16:colId xmlns:a16="http://schemas.microsoft.com/office/drawing/2014/main" val="1999323013"/>
                    </a:ext>
                  </a:extLst>
                </a:gridCol>
                <a:gridCol w="1440160">
                  <a:extLst>
                    <a:ext uri="{9D8B030D-6E8A-4147-A177-3AD203B41FA5}">
                      <a16:colId xmlns:a16="http://schemas.microsoft.com/office/drawing/2014/main" val="3297264372"/>
                    </a:ext>
                  </a:extLst>
                </a:gridCol>
                <a:gridCol w="1512168">
                  <a:extLst>
                    <a:ext uri="{9D8B030D-6E8A-4147-A177-3AD203B41FA5}">
                      <a16:colId xmlns:a16="http://schemas.microsoft.com/office/drawing/2014/main" val="2049286751"/>
                    </a:ext>
                  </a:extLst>
                </a:gridCol>
                <a:gridCol w="1152128">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gridCol w="1008113">
                  <a:extLst>
                    <a:ext uri="{9D8B030D-6E8A-4147-A177-3AD203B41FA5}">
                      <a16:colId xmlns:a16="http://schemas.microsoft.com/office/drawing/2014/main" val="20007"/>
                    </a:ext>
                  </a:extLst>
                </a:gridCol>
              </a:tblGrid>
              <a:tr h="565086">
                <a:tc rowSpan="2">
                  <a:txBody>
                    <a:bodyPr/>
                    <a:lstStyle/>
                    <a:p>
                      <a:pPr algn="ctr" fontAlgn="b"/>
                      <a:r>
                        <a:rPr lang="en-ZA" sz="1400" b="0" i="0" u="none" strike="noStrike" dirty="0">
                          <a:effectLst/>
                          <a:latin typeface="+mn-lt"/>
                        </a:rPr>
                        <a:t> </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1" i="0" u="none" strike="noStrike" dirty="0">
                          <a:effectLst/>
                          <a:latin typeface="+mn-lt"/>
                        </a:rPr>
                        <a:t>Original Budget ENE</a:t>
                      </a:r>
                    </a:p>
                  </a:txBody>
                  <a:tcPr marL="3401" marR="3401" marT="34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1" i="0" u="none" strike="noStrike" dirty="0">
                          <a:effectLst/>
                          <a:latin typeface="+mn-lt"/>
                        </a:rPr>
                        <a:t> Revision </a:t>
                      </a:r>
                    </a:p>
                  </a:txBody>
                  <a:tcPr marL="3401" marR="3401" marT="34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1" i="0" u="none" strike="noStrike" dirty="0">
                          <a:effectLst/>
                          <a:latin typeface="+mn-lt"/>
                        </a:rPr>
                        <a:t>Revised Budget</a:t>
                      </a:r>
                    </a:p>
                  </a:txBody>
                  <a:tcPr marL="3401" marR="3401" marT="34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1" i="0" u="none" strike="noStrike" dirty="0">
                          <a:effectLst/>
                          <a:latin typeface="+mn-lt"/>
                        </a:rPr>
                        <a:t> Actual Performance Q2</a:t>
                      </a: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a:solidFill>
                            <a:srgbClr val="000000"/>
                          </a:solidFill>
                          <a:effectLst/>
                          <a:latin typeface="+mn-lt"/>
                        </a:rPr>
                        <a:t>(Cumulative)</a:t>
                      </a:r>
                      <a:r>
                        <a:rPr lang="en-ZA" sz="1400" b="1" i="0" u="none" strike="noStrike" dirty="0">
                          <a:effectLst/>
                          <a:latin typeface="+mn-lt"/>
                        </a:rPr>
                        <a:t> </a:t>
                      </a: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400" b="1" i="0" u="none" strike="noStrike" dirty="0">
                          <a:effectLst/>
                          <a:latin typeface="+mn-lt"/>
                        </a:rPr>
                        <a:t> Actual Performance Q3</a:t>
                      </a: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a:solidFill>
                            <a:srgbClr val="000000"/>
                          </a:solidFill>
                          <a:effectLst/>
                          <a:latin typeface="+mn-lt"/>
                        </a:rPr>
                        <a:t>(Cumulative)</a:t>
                      </a:r>
                      <a:r>
                        <a:rPr lang="en-ZA" sz="1400" b="1" i="0" u="none" strike="noStrike" dirty="0">
                          <a:effectLst/>
                          <a:latin typeface="+mn-lt"/>
                        </a:rPr>
                        <a:t> </a:t>
                      </a: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algn="ctr" fontAlgn="b"/>
                      <a:r>
                        <a:rPr lang="en-ZA" sz="1400" b="1" i="0" u="none" strike="noStrike" dirty="0">
                          <a:effectLst/>
                          <a:latin typeface="+mn-lt"/>
                        </a:rPr>
                        <a:t>% </a:t>
                      </a:r>
                    </a:p>
                    <a:p>
                      <a:pPr algn="ctr" fontAlgn="b"/>
                      <a:r>
                        <a:rPr lang="en-ZA" sz="1400" b="1" i="0" u="none" strike="noStrike" dirty="0">
                          <a:effectLst/>
                          <a:latin typeface="+mn-lt"/>
                        </a:rPr>
                        <a:t>Quarter 2</a:t>
                      </a:r>
                    </a:p>
                    <a:p>
                      <a:pPr algn="ctr" fontAlgn="b"/>
                      <a:endParaRPr lang="en-ZA" sz="1400" b="1" i="0" u="none" strike="noStrike" dirty="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a:solidFill>
                            <a:srgbClr val="000000"/>
                          </a:solidFill>
                          <a:effectLst/>
                          <a:latin typeface="+mn-lt"/>
                        </a:rPr>
                        <a:t>(Cumulative)</a:t>
                      </a:r>
                      <a:endParaRPr lang="en-ZA" sz="1400" b="1" i="0" u="none" strike="noStrike" dirty="0">
                        <a:solidFill>
                          <a:srgbClr val="000000"/>
                        </a:solidFill>
                        <a:effectLst/>
                        <a:latin typeface="+mn-lt"/>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r>
                        <a:rPr lang="en-ZA" sz="1400" b="1" i="0" u="none" strike="noStrike" dirty="0">
                          <a:effectLst/>
                          <a:latin typeface="+mn-lt"/>
                        </a:rPr>
                        <a:t>% </a:t>
                      </a:r>
                    </a:p>
                    <a:p>
                      <a:pPr algn="ctr" fontAlgn="b"/>
                      <a:r>
                        <a:rPr lang="en-ZA" sz="1400" b="1" i="0" u="none" strike="noStrike" dirty="0">
                          <a:effectLst/>
                          <a:latin typeface="+mn-lt"/>
                        </a:rPr>
                        <a:t>Quarter 3</a:t>
                      </a:r>
                    </a:p>
                    <a:p>
                      <a:pPr algn="ctr" fontAlgn="b"/>
                      <a:endParaRPr lang="en-ZA" sz="1400" b="1" i="0" u="none" strike="noStrike" dirty="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a:solidFill>
                            <a:srgbClr val="000000"/>
                          </a:solidFill>
                          <a:effectLst/>
                          <a:latin typeface="+mn-lt"/>
                        </a:rPr>
                        <a:t>(Cumulative)</a:t>
                      </a:r>
                      <a:endParaRPr lang="en-ZA" sz="1400" b="1" i="0" u="none" strike="noStrike" dirty="0">
                        <a:solidFill>
                          <a:srgbClr val="000000"/>
                        </a:solidFill>
                        <a:effectLst/>
                        <a:latin typeface="+mn-lt"/>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5368">
                <a:tc vMerge="1">
                  <a:txBody>
                    <a:bodyPr/>
                    <a:lstStyle/>
                    <a:p>
                      <a:endParaRPr lang="en-ZA"/>
                    </a:p>
                  </a:txBody>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pPr algn="ctr" fontAlgn="b"/>
                      <a:endParaRPr lang="en-ZA" sz="1000" b="1" i="0" u="none" strike="noStrike" dirty="0">
                        <a:effectLst/>
                        <a:latin typeface="+mn-lt"/>
                      </a:endParaRPr>
                    </a:p>
                  </a:txBody>
                  <a:tcPr marL="3401" marR="3401" marT="3401" marB="0" anchor="b"/>
                </a:tc>
                <a:tc vMerge="1">
                  <a:txBody>
                    <a:bodyPr/>
                    <a:lstStyle/>
                    <a:p>
                      <a:endParaRPr lang="en-ZA"/>
                    </a:p>
                  </a:txBody>
                  <a:tcPr/>
                </a:tc>
                <a:extLst>
                  <a:ext uri="{0D108BD9-81ED-4DB2-BD59-A6C34878D82A}">
                    <a16:rowId xmlns:a16="http://schemas.microsoft.com/office/drawing/2014/main" val="10001"/>
                  </a:ext>
                </a:extLst>
              </a:tr>
              <a:tr h="304371">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i="0" u="none" strike="noStrike" dirty="0">
                          <a:effectLst/>
                          <a:latin typeface="+mn-lt"/>
                        </a:rPr>
                        <a:t>Revenue/Receipts Exchange Transactions</a:t>
                      </a: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lnL w="12700" cmpd="sng">
                      <a:noFill/>
                      <a:prstDash val="solid"/>
                    </a:lnL>
                    <a:lnT w="3175" cap="flat" cmpd="sng" algn="ctr">
                      <a:solidFill>
                        <a:schemeClr val="tx1"/>
                      </a:solidFill>
                      <a:prstDash val="solid"/>
                      <a:round/>
                      <a:headEnd type="none" w="med" len="med"/>
                      <a:tailEnd type="none" w="med" len="med"/>
                    </a:lnT>
                  </a:tcPr>
                </a:tc>
                <a:tc hMerge="1">
                  <a:txBody>
                    <a:bodyPr/>
                    <a:lstStyle/>
                    <a:p>
                      <a:endParaRPr lang="en-ZA"/>
                    </a:p>
                  </a:txBody>
                  <a:tcPr>
                    <a:lnL w="12700" cmpd="sng">
                      <a:noFill/>
                      <a:prstDash val="solid"/>
                    </a:lnL>
                    <a:lnT w="3175"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ZA" sz="1400" b="1"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2436">
                <a:tc>
                  <a:txBody>
                    <a:bodyPr/>
                    <a:lstStyle/>
                    <a:p>
                      <a:pPr algn="l" fontAlgn="b"/>
                      <a:r>
                        <a:rPr lang="en-ZA" sz="1400" b="0" i="0" u="none" strike="noStrike" dirty="0">
                          <a:effectLst/>
                          <a:latin typeface="+mn-lt"/>
                        </a:rPr>
                        <a:t>Accommodation Charges – State Owned</a:t>
                      </a: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5 877 897</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4 560</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5 882 457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mn-lt"/>
                        </a:rPr>
                        <a:t>1 879 740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solidFill>
                            <a:srgbClr val="000000"/>
                          </a:solidFill>
                          <a:effectLst/>
                          <a:latin typeface="+mn-lt"/>
                        </a:rPr>
                        <a:t>3 138 461</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400" b="0" i="0" u="none" strike="noStrike" dirty="0">
                          <a:solidFill>
                            <a:schemeClr val="tx1"/>
                          </a:solidFill>
                          <a:effectLst/>
                          <a:latin typeface="+mn-lt"/>
                        </a:rPr>
                        <a:t>32%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53%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32">
                <a:tc>
                  <a:txBody>
                    <a:bodyPr/>
                    <a:lstStyle/>
                    <a:p>
                      <a:pPr algn="l" fontAlgn="b"/>
                      <a:r>
                        <a:rPr lang="en-US" sz="1400" b="0" i="0" u="none" strike="noStrike" dirty="0">
                          <a:effectLst/>
                          <a:latin typeface="+mn-lt"/>
                        </a:rPr>
                        <a:t>Accommodation Charges</a:t>
                      </a:r>
                      <a:r>
                        <a:rPr lang="en-US" sz="1400" b="0" i="0" u="none" strike="noStrike" baseline="0" dirty="0">
                          <a:effectLst/>
                          <a:latin typeface="+mn-lt"/>
                        </a:rPr>
                        <a:t> </a:t>
                      </a:r>
                      <a:r>
                        <a:rPr lang="en-US" sz="1400" b="0" i="0" u="none" strike="noStrike" dirty="0">
                          <a:effectLst/>
                          <a:latin typeface="+mn-lt"/>
                        </a:rPr>
                        <a:t>- Client projects</a:t>
                      </a: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2 523 618</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- 480 809</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2 042 809</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mn-lt"/>
                        </a:rPr>
                        <a:t>812 099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solidFill>
                            <a:srgbClr val="000000"/>
                          </a:solidFill>
                          <a:effectLst/>
                          <a:latin typeface="+mn-lt"/>
                        </a:rPr>
                        <a:t>1 227 886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400" b="0" i="0" u="none" strike="noStrike" dirty="0">
                          <a:solidFill>
                            <a:schemeClr val="tx1"/>
                          </a:solidFill>
                          <a:effectLst/>
                          <a:latin typeface="+mn-lt"/>
                        </a:rPr>
                        <a:t>40%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60%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32">
                <a:tc>
                  <a:txBody>
                    <a:bodyPr/>
                    <a:lstStyle/>
                    <a:p>
                      <a:pPr algn="l" fontAlgn="b"/>
                      <a:r>
                        <a:rPr lang="en-ZA" sz="1400" b="0" i="0" u="none" strike="noStrike" dirty="0">
                          <a:effectLst/>
                          <a:latin typeface="+mn-lt"/>
                        </a:rPr>
                        <a:t>Accommodation Charges – Rental Debtors</a:t>
                      </a: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73 468</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73 468</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26 884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effectLst/>
                          <a:latin typeface="+mn-lt"/>
                        </a:rPr>
                        <a:t> 36 357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400" b="0" i="0" u="none" strike="noStrike" dirty="0">
                          <a:solidFill>
                            <a:schemeClr val="tx1"/>
                          </a:solidFill>
                          <a:effectLst/>
                          <a:latin typeface="+mn-lt"/>
                        </a:rPr>
                        <a:t>37%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49%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8032">
                <a:tc>
                  <a:txBody>
                    <a:bodyPr/>
                    <a:lstStyle/>
                    <a:p>
                      <a:pPr algn="l" fontAlgn="b"/>
                      <a:r>
                        <a:rPr lang="en-ZA" sz="1400" b="0" i="0" u="none" strike="noStrike" dirty="0">
                          <a:effectLst/>
                          <a:latin typeface="+mn-lt"/>
                        </a:rPr>
                        <a:t>Accommodation  Charges - Private Leases</a:t>
                      </a: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5 197 847</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- 105 110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5 092 737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mn-lt"/>
                        </a:rPr>
                        <a:t>2 292 178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solidFill>
                            <a:srgbClr val="000000"/>
                          </a:solidFill>
                          <a:effectLst/>
                          <a:latin typeface="+mn-lt"/>
                        </a:rPr>
                        <a:t>3 628 639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400" b="0" i="0" u="none" strike="noStrike" dirty="0">
                          <a:solidFill>
                            <a:schemeClr val="tx1"/>
                          </a:solidFill>
                          <a:effectLst/>
                          <a:latin typeface="+mn-lt"/>
                        </a:rPr>
                        <a:t>45%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71%</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88032">
                <a:tc>
                  <a:txBody>
                    <a:bodyPr/>
                    <a:lstStyle/>
                    <a:p>
                      <a:pPr algn="l" fontAlgn="b"/>
                      <a:r>
                        <a:rPr lang="en-ZA" sz="1400" b="0" i="0" u="none" strike="noStrike" dirty="0">
                          <a:effectLst/>
                          <a:latin typeface="+mn-lt"/>
                        </a:rPr>
                        <a:t>Municipal Services Management Fees</a:t>
                      </a: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255 006</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0</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255 006</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mn-lt"/>
                        </a:rPr>
                        <a:t>76 102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solidFill>
                            <a:srgbClr val="000000"/>
                          </a:solidFill>
                          <a:effectLst/>
                          <a:latin typeface="+mn-lt"/>
                        </a:rPr>
                        <a:t>100 884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400" b="0" i="0" u="none" strike="noStrike" dirty="0">
                          <a:solidFill>
                            <a:schemeClr val="tx1"/>
                          </a:solidFill>
                          <a:effectLst/>
                          <a:latin typeface="+mn-lt"/>
                        </a:rPr>
                        <a:t>30%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40%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88032">
                <a:tc>
                  <a:txBody>
                    <a:bodyPr/>
                    <a:lstStyle/>
                    <a:p>
                      <a:pPr algn="l" fontAlgn="b"/>
                      <a:r>
                        <a:rPr lang="en-ZA" sz="1400" b="0" i="0" u="none" strike="noStrike" dirty="0">
                          <a:effectLst/>
                          <a:latin typeface="+mn-lt"/>
                        </a:rPr>
                        <a:t>Other revenue</a:t>
                      </a: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30 000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0</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30 000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2 787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effectLst/>
                          <a:latin typeface="+mn-lt"/>
                        </a:rPr>
                        <a:t> 7 049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400" b="0" i="0" u="none" strike="noStrike" dirty="0">
                          <a:solidFill>
                            <a:schemeClr val="tx1"/>
                          </a:solidFill>
                          <a:effectLst/>
                          <a:latin typeface="+mn-lt"/>
                        </a:rPr>
                        <a:t>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23%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8681">
                <a:tc>
                  <a:txBody>
                    <a:bodyPr/>
                    <a:lstStyle/>
                    <a:p>
                      <a:pPr algn="l" fontAlgn="b"/>
                      <a:endParaRPr lang="en-ZA" sz="1400" b="0" i="0" u="none" strike="noStrike" dirty="0">
                        <a:effectLst/>
                        <a:latin typeface="+mn-lt"/>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13 957 836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- 581 359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13 376 477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5 089 790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1" i="0" u="none" strike="noStrike" dirty="0">
                          <a:effectLst/>
                          <a:latin typeface="+mn-lt"/>
                        </a:rPr>
                        <a:t>8 139 277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400" b="1" i="0" u="none" strike="noStrike" dirty="0">
                          <a:solidFill>
                            <a:schemeClr val="tx1"/>
                          </a:solidFill>
                          <a:effectLst/>
                          <a:latin typeface="+mn-lt"/>
                        </a:rPr>
                        <a:t>38%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61%</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5575">
                <a:tc gridSpan="4">
                  <a:txBody>
                    <a:bodyPr/>
                    <a:lstStyle/>
                    <a:p>
                      <a:pPr algn="l" fontAlgn="b"/>
                      <a:r>
                        <a:rPr lang="en-ZA" sz="1400" b="1" i="0" u="none" strike="noStrike" dirty="0">
                          <a:effectLst/>
                          <a:latin typeface="+mn-lt"/>
                        </a:rPr>
                        <a:t>Non-exchange Transactions</a:t>
                      </a:r>
                    </a:p>
                  </a:txBody>
                  <a:tcPr marL="3401" marR="3401" marT="3401"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lnL w="12700" cmpd="sng">
                      <a:noFill/>
                      <a:prstDash val="solid"/>
                    </a:lnL>
                    <a:lnT w="9525" cap="flat" cmpd="sng" algn="ctr">
                      <a:solidFill>
                        <a:schemeClr val="tx1"/>
                      </a:solidFill>
                      <a:prstDash val="solid"/>
                      <a:round/>
                      <a:headEnd type="none" w="med" len="med"/>
                      <a:tailEnd type="none" w="med" len="med"/>
                    </a:lnT>
                  </a:tcPr>
                </a:tc>
                <a:tc hMerge="1">
                  <a:txBody>
                    <a:bodyPr/>
                    <a:lstStyle/>
                    <a:p>
                      <a:endParaRPr lang="en-ZA"/>
                    </a:p>
                  </a:txBody>
                  <a:tcPr>
                    <a:lnL w="12700" cmpd="sng">
                      <a:noFill/>
                      <a:prstDash val="solid"/>
                    </a:lnL>
                    <a:lnT w="9525" cap="flat" cmpd="sng" algn="ctr">
                      <a:solidFill>
                        <a:schemeClr val="tx1"/>
                      </a:solidFill>
                      <a:prstDash val="solid"/>
                      <a:round/>
                      <a:headEnd type="none" w="med" len="med"/>
                      <a:tailEnd type="none" w="med" len="med"/>
                    </a:lnT>
                  </a:tcPr>
                </a:tc>
                <a:tc hMerge="1">
                  <a:txBody>
                    <a:bodyPr/>
                    <a:lstStyle/>
                    <a:p>
                      <a:pPr algn="l" fontAlgn="b"/>
                      <a:endParaRPr lang="en-ZA" sz="1400" b="1" i="0" u="none" strike="noStrike" dirty="0">
                        <a:effectLst/>
                        <a:latin typeface="+mn-lt"/>
                      </a:endParaRPr>
                    </a:p>
                  </a:txBody>
                  <a:tcPr marL="3401" marR="3401" marT="3401"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endParaRPr lang="en-ZA" sz="1400" b="0" i="0" u="none" strike="noStrike" dirty="0">
                        <a:solidFill>
                          <a:schemeClr val="tx1"/>
                        </a:solidFill>
                        <a:effectLst/>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8681">
                <a:tc>
                  <a:txBody>
                    <a:bodyPr/>
                    <a:lstStyle/>
                    <a:p>
                      <a:pPr algn="l" fontAlgn="b"/>
                      <a:r>
                        <a:rPr lang="en-ZA" sz="1400" b="0" i="0" u="none" strike="noStrike" dirty="0">
                          <a:effectLst/>
                          <a:latin typeface="+mn-lt"/>
                        </a:rPr>
                        <a:t>Augmentation – DPWI Transfer</a:t>
                      </a: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4 453 670</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- 540 847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3 912 823</a:t>
                      </a:r>
                      <a:endParaRPr lang="en-ZA" sz="1400" b="0" i="0" u="none" strike="noStrike" dirty="0">
                        <a:effectLst/>
                        <a:latin typeface="+mn-lt"/>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2 412 676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effectLst/>
                          <a:latin typeface="+mn-lt"/>
                        </a:rPr>
                        <a:t>3 433 173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400" b="0" i="0" u="none" strike="noStrike" dirty="0">
                          <a:solidFill>
                            <a:schemeClr val="tx1"/>
                          </a:solidFill>
                          <a:effectLst/>
                          <a:latin typeface="+mn-lt"/>
                        </a:rPr>
                        <a:t>54%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chemeClr val="tx1"/>
                          </a:solidFill>
                          <a:effectLst/>
                          <a:latin typeface="+mn-lt"/>
                        </a:rPr>
                        <a:t>88%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8681">
                <a:tc>
                  <a:txBody>
                    <a:bodyPr/>
                    <a:lstStyle/>
                    <a:p>
                      <a:pPr algn="l" fontAlgn="b"/>
                      <a:r>
                        <a:rPr lang="en-ZA" sz="1400" b="1" i="0" u="none" strike="noStrike" dirty="0">
                          <a:effectLst/>
                          <a:latin typeface="+mn-lt"/>
                        </a:rPr>
                        <a:t>Total Revenue</a:t>
                      </a:r>
                    </a:p>
                  </a:txBody>
                  <a:tcPr marL="3401" marR="3401" marT="3401" marB="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18 411 506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-1 122 206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17 289 300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7 502 466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1" i="0" u="none" strike="noStrike" dirty="0">
                          <a:effectLst/>
                          <a:latin typeface="+mn-lt"/>
                        </a:rPr>
                        <a:t>11 572 450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ZA" sz="1400" b="1" i="0" u="none" strike="noStrike" dirty="0">
                          <a:solidFill>
                            <a:schemeClr val="tx1"/>
                          </a:solidFill>
                          <a:effectLst/>
                          <a:latin typeface="+mn-lt"/>
                        </a:rPr>
                        <a:t>42%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67%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pic>
        <p:nvPicPr>
          <p:cNvPr id="9"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126164"/>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21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6388732"/>
            <a:ext cx="1152128" cy="4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prstClr val="white"/>
                </a:solidFill>
              </a:rPr>
              <a:t>Budget &amp; Cash Flow Statement Expenditure</a:t>
            </a:r>
          </a:p>
        </p:txBody>
      </p:sp>
      <p:sp>
        <p:nvSpPr>
          <p:cNvPr id="8" name="Content Placeholder 2"/>
          <p:cNvSpPr>
            <a:spLocks noGrp="1"/>
          </p:cNvSpPr>
          <p:nvPr>
            <p:ph idx="1"/>
          </p:nvPr>
        </p:nvSpPr>
        <p:spPr/>
        <p:txBody>
          <a:bodyPr>
            <a:normAutofit/>
          </a:bodyPr>
          <a:lstStyle/>
          <a:p>
            <a:pPr fontAlgn="b"/>
            <a:endParaRPr lang="en-US" sz="2000" dirty="0"/>
          </a:p>
          <a:p>
            <a:pPr fontAlgn="b"/>
            <a:endParaRPr lang="en-US" sz="2000" dirty="0"/>
          </a:p>
          <a:p>
            <a:pPr fontAlgn="b"/>
            <a:endParaRPr lang="en-ZA" sz="2000" dirty="0"/>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33</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90284277"/>
              </p:ext>
            </p:extLst>
          </p:nvPr>
        </p:nvGraphicFramePr>
        <p:xfrm>
          <a:off x="911424" y="771635"/>
          <a:ext cx="10843201" cy="5801617"/>
        </p:xfrm>
        <a:graphic>
          <a:graphicData uri="http://schemas.openxmlformats.org/drawingml/2006/table">
            <a:tbl>
              <a:tblPr/>
              <a:tblGrid>
                <a:gridCol w="2743201">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260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tblGrid>
              <a:tr h="440585">
                <a:tc rowSpan="2">
                  <a:txBody>
                    <a:bodyPr/>
                    <a:lstStyle/>
                    <a:p>
                      <a:pPr algn="ctr" fontAlgn="b"/>
                      <a:r>
                        <a:rPr lang="en-ZA" sz="1400" b="0" i="0" u="none" strike="noStrike" dirty="0">
                          <a:effectLst/>
                          <a:latin typeface="+mn-lt"/>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ZA" sz="1400" b="1" i="0" u="none" strike="noStrike" dirty="0">
                          <a:effectLst/>
                          <a:latin typeface="+mn-lt"/>
                        </a:rPr>
                        <a:t>Original Budget ENE</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 Revision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Revised Budget</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 Actual Performance Q2</a:t>
                      </a:r>
                    </a:p>
                    <a:p>
                      <a:pPr algn="ctr" fontAlgn="b"/>
                      <a:endParaRPr lang="en-ZA" sz="1400" b="1" i="0" u="none" strike="noStrike" dirty="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a:solidFill>
                            <a:srgbClr val="000000"/>
                          </a:solidFill>
                          <a:effectLst/>
                          <a:latin typeface="+mn-lt"/>
                        </a:rPr>
                        <a:t>(Cumulative)</a:t>
                      </a:r>
                      <a:r>
                        <a:rPr lang="en-ZA" sz="1400" b="1" i="0" u="none" strike="noStrike" dirty="0">
                          <a:effectLst/>
                          <a:latin typeface="+mn-lt"/>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effectLst/>
                          <a:latin typeface="+mn-lt"/>
                        </a:rPr>
                        <a:t> Actual Performance Q3</a:t>
                      </a:r>
                    </a:p>
                    <a:p>
                      <a:pPr algn="ctr" fontAlgn="b"/>
                      <a:endParaRPr lang="en-ZA" sz="1400" b="1" i="0" u="none" strike="noStrike" dirty="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a:solidFill>
                            <a:srgbClr val="000000"/>
                          </a:solidFill>
                          <a:effectLst/>
                          <a:latin typeface="+mn-lt"/>
                        </a:rPr>
                        <a:t>(Cumulative)</a:t>
                      </a:r>
                      <a:r>
                        <a:rPr lang="en-ZA" sz="1400" b="1" i="0" u="none" strike="noStrike" dirty="0">
                          <a:effectLst/>
                          <a:latin typeface="+mn-lt"/>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pPr algn="ctr" fontAlgn="b"/>
                      <a:r>
                        <a:rPr lang="en-ZA" sz="1400" b="1" i="0" u="none" strike="noStrike" dirty="0">
                          <a:effectLst/>
                          <a:latin typeface="+mn-lt"/>
                        </a:rPr>
                        <a:t>% </a:t>
                      </a:r>
                    </a:p>
                    <a:p>
                      <a:pPr algn="ctr" fontAlgn="b"/>
                      <a:r>
                        <a:rPr lang="en-ZA" sz="1400" b="1" i="0" u="none" strike="noStrike" dirty="0">
                          <a:effectLst/>
                          <a:latin typeface="+mn-lt"/>
                        </a:rPr>
                        <a:t>Quarter 2</a:t>
                      </a:r>
                    </a:p>
                    <a:p>
                      <a:pPr algn="ctr" fontAlgn="b"/>
                      <a:endParaRPr lang="en-ZA" sz="1400" b="1" i="0" u="none" strike="noStrike" dirty="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a:solidFill>
                            <a:srgbClr val="000000"/>
                          </a:solidFill>
                          <a:effectLst/>
                          <a:latin typeface="+mn-lt"/>
                        </a:rPr>
                        <a:t>(Cumulative)</a:t>
                      </a:r>
                      <a:endParaRPr lang="en-ZA" sz="1400" b="1" i="0" u="none" strike="noStrike" dirty="0">
                        <a:solidFill>
                          <a:srgbClr val="000000"/>
                        </a:solidFill>
                        <a:effectLst/>
                        <a:latin typeface="+mn-lt"/>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ZA" sz="1400" b="1" i="0" u="none" strike="noStrike" dirty="0">
                          <a:effectLst/>
                          <a:latin typeface="+mn-lt"/>
                        </a:rPr>
                        <a:t>% </a:t>
                      </a:r>
                    </a:p>
                    <a:p>
                      <a:pPr algn="ctr" fontAlgn="b"/>
                      <a:r>
                        <a:rPr lang="en-ZA" sz="1400" b="1" i="0" u="none" strike="noStrike" dirty="0">
                          <a:effectLst/>
                          <a:latin typeface="+mn-lt"/>
                        </a:rPr>
                        <a:t>Quarter 3</a:t>
                      </a:r>
                    </a:p>
                    <a:p>
                      <a:pPr algn="ctr" fontAlgn="b"/>
                      <a:endParaRPr lang="en-ZA" sz="1400" b="1" i="0" u="none" strike="noStrike" dirty="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a:solidFill>
                            <a:srgbClr val="000000"/>
                          </a:solidFill>
                          <a:effectLst/>
                          <a:latin typeface="+mn-lt"/>
                        </a:rPr>
                        <a:t>(Cumulative)</a:t>
                      </a:r>
                      <a:endParaRPr lang="en-ZA" sz="1400" b="1" i="0" u="none" strike="noStrike" dirty="0">
                        <a:solidFill>
                          <a:srgbClr val="000000"/>
                        </a:solidFill>
                        <a:effectLst/>
                        <a:latin typeface="+mn-lt"/>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4257">
                <a:tc vMerge="1">
                  <a:txBody>
                    <a:bodyPr/>
                    <a:lstStyle/>
                    <a:p>
                      <a:endParaRPr lang="en-ZA"/>
                    </a:p>
                  </a:txBody>
                  <a:tcPr/>
                </a:tc>
                <a:tc>
                  <a:txBody>
                    <a:bodyPr/>
                    <a:lstStyle/>
                    <a:p>
                      <a:pPr algn="ctr" fontAlgn="b"/>
                      <a:r>
                        <a:rPr lang="en-ZA" sz="14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vMerge="1">
                  <a:txBody>
                    <a:bodyPr/>
                    <a:lstStyle/>
                    <a:p>
                      <a:pPr algn="ctr" fontAlgn="b"/>
                      <a:endParaRPr lang="en-ZA" sz="1000" b="1" i="0" u="none" strike="noStrike" dirty="0">
                        <a:effectLst/>
                        <a:latin typeface="+mn-lt"/>
                      </a:endParaRPr>
                    </a:p>
                  </a:txBody>
                  <a:tcPr marL="3401" marR="3401" marT="3401" marB="0" anchor="b"/>
                </a:tc>
                <a:tc vMerge="1">
                  <a:txBody>
                    <a:bodyPr/>
                    <a:lstStyle/>
                    <a:p>
                      <a:endParaRPr lang="en-ZA"/>
                    </a:p>
                  </a:txBody>
                  <a:tcPr/>
                </a:tc>
                <a:extLst>
                  <a:ext uri="{0D108BD9-81ED-4DB2-BD59-A6C34878D82A}">
                    <a16:rowId xmlns:a16="http://schemas.microsoft.com/office/drawing/2014/main" val="10001"/>
                  </a:ext>
                </a:extLst>
              </a:tr>
              <a:tr h="198574">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i="0" u="none" strike="noStrike" dirty="0">
                          <a:effectLst/>
                          <a:latin typeface="+mn-lt"/>
                        </a:rPr>
                        <a:t>Expenditure Current Payments</a:t>
                      </a:r>
                    </a:p>
                  </a:txBody>
                  <a:tcPr marL="0" marR="0" marT="0" marB="0" anchor="ctr">
                    <a:lnL>
                      <a:noFill/>
                    </a:lnL>
                    <a:lnR>
                      <a:noFill/>
                    </a:lnR>
                    <a:lnT w="3175" cap="flat" cmpd="sng" algn="ctr">
                      <a:solidFill>
                        <a:schemeClr val="tx1"/>
                      </a:solidFill>
                      <a:prstDash val="solid"/>
                      <a:round/>
                      <a:headEnd type="none" w="med" len="med"/>
                      <a:tailEnd type="none" w="med" len="med"/>
                    </a:lnT>
                    <a:lnB>
                      <a:noFill/>
                    </a:lnB>
                  </a:tcPr>
                </a:tc>
                <a:tc hMerge="1">
                  <a:txBody>
                    <a:bodyPr/>
                    <a:lstStyle/>
                    <a:p>
                      <a:pPr algn="l" fontAlgn="b"/>
                      <a:endParaRPr lang="en-ZA" sz="14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ZA" sz="14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ZA" sz="14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40000"/>
                        <a:lumOff val="60000"/>
                      </a:schemeClr>
                    </a:solidFill>
                  </a:tcPr>
                </a:tc>
                <a:tc>
                  <a:txBody>
                    <a:bodyPr/>
                    <a:lstStyle/>
                    <a:p>
                      <a:pPr algn="l" fontAlgn="b"/>
                      <a:endParaRPr lang="en-ZA" sz="14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6"/>
                    </a:solidFill>
                  </a:tcPr>
                </a:tc>
                <a:tc>
                  <a:txBody>
                    <a:bodyPr/>
                    <a:lstStyle/>
                    <a:p>
                      <a:pPr algn="l" fontAlgn="b"/>
                      <a:endParaRPr lang="en-ZA" sz="1400" b="0" i="0" u="none" strike="noStrike">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82026">
                <a:tc>
                  <a:txBody>
                    <a:bodyPr/>
                    <a:lstStyle/>
                    <a:p>
                      <a:pPr algn="l" fontAlgn="b"/>
                      <a:r>
                        <a:rPr lang="en-ZA" sz="1400" b="0" i="0" u="none" strike="noStrike" dirty="0">
                          <a:effectLst/>
                          <a:latin typeface="+mn-lt"/>
                        </a:rPr>
                        <a:t>Cleaning and Gardening</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360 531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28 169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388 700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167 636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 252 605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43%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65%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2026">
                <a:tc>
                  <a:txBody>
                    <a:bodyPr/>
                    <a:lstStyle/>
                    <a:p>
                      <a:pPr algn="l" fontAlgn="b"/>
                      <a:r>
                        <a:rPr lang="en-ZA" sz="1400" b="0" i="0" u="none" strike="noStrike" dirty="0">
                          <a:effectLst/>
                          <a:latin typeface="+mn-lt"/>
                        </a:rPr>
                        <a:t>Leases</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5 364 450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- 105 110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5 259 340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2 756 323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4 232 373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52%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mn-lt"/>
                        </a:rPr>
                        <a:t>80%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82026">
                <a:tc>
                  <a:txBody>
                    <a:bodyPr/>
                    <a:lstStyle/>
                    <a:p>
                      <a:pPr algn="l" fontAlgn="b"/>
                      <a:r>
                        <a:rPr lang="en-ZA" sz="1400" b="0" i="0" u="none" strike="noStrike" dirty="0">
                          <a:effectLst/>
                          <a:latin typeface="+mn-lt"/>
                        </a:rPr>
                        <a:t>Maintenance</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1 415 835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814 163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2 229 998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1 123 858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1 698 374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76%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2026">
                <a:tc>
                  <a:txBody>
                    <a:bodyPr/>
                    <a:lstStyle/>
                    <a:p>
                      <a:pPr algn="l" fontAlgn="b"/>
                      <a:r>
                        <a:rPr lang="en-ZA" sz="1400" b="0" i="0" u="none" strike="noStrike" dirty="0">
                          <a:effectLst/>
                          <a:latin typeface="+mn-lt"/>
                        </a:rPr>
                        <a:t>Repair</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1 109 986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- 150 400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959 586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243 959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 410 522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25%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43%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2026">
                <a:tc>
                  <a:txBody>
                    <a:bodyPr/>
                    <a:lstStyle/>
                    <a:p>
                      <a:pPr algn="l" fontAlgn="b"/>
                      <a:r>
                        <a:rPr lang="en-ZA" sz="1400" b="0" i="0" u="none" strike="noStrike" dirty="0">
                          <a:effectLst/>
                          <a:latin typeface="+mn-lt"/>
                        </a:rPr>
                        <a:t>Municipal Services - PMTE</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468 851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11 794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480 645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252 535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 324 473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53%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68%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82026">
                <a:tc>
                  <a:txBody>
                    <a:bodyPr/>
                    <a:lstStyle/>
                    <a:p>
                      <a:pPr algn="l" fontAlgn="b"/>
                      <a:r>
                        <a:rPr lang="en-ZA" sz="1400" b="0" i="0" u="none" strike="noStrike" dirty="0">
                          <a:effectLst/>
                          <a:latin typeface="+mn-lt"/>
                        </a:rPr>
                        <a:t>Compensation of Employees</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effectLst/>
                          <a:latin typeface="+mn-lt"/>
                        </a:rPr>
                        <a:t>2 161 210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- 5 650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2 155 560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954 228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1 499 029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44%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70%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82026">
                <a:tc>
                  <a:txBody>
                    <a:bodyPr/>
                    <a:lstStyle/>
                    <a:p>
                      <a:pPr algn="l" fontAlgn="b"/>
                      <a:r>
                        <a:rPr lang="en-ZA" sz="1400" b="0" i="0" u="none" strike="noStrike" dirty="0">
                          <a:effectLst/>
                          <a:latin typeface="+mn-lt"/>
                        </a:rPr>
                        <a:t>Goods and Services</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effectLst/>
                          <a:latin typeface="+mn-lt"/>
                        </a:rPr>
                        <a:t>628 958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- 146 286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482 672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effectLst/>
                          <a:latin typeface="+mn-lt"/>
                        </a:rPr>
                        <a:t>183 668</a:t>
                      </a:r>
                      <a:endParaRPr lang="en-ZA" sz="1400" b="0"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258 460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30%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ZA" sz="1400" b="0" i="0" u="none" strike="noStrike" dirty="0">
                          <a:effectLst/>
                          <a:latin typeface="+mn-lt"/>
                        </a:rPr>
                        <a:t>54%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182026">
                <a:tc>
                  <a:txBody>
                    <a:bodyPr/>
                    <a:lstStyle/>
                    <a:p>
                      <a:pPr algn="l" fontAlgn="b"/>
                      <a:endParaRPr lang="en-ZA" sz="1400" b="0" i="0" u="none" strike="noStrike" dirty="0">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11 509 821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a:effectLst/>
                          <a:latin typeface="+mn-lt"/>
                        </a:rPr>
                        <a:t> 446 680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a:effectLst/>
                          <a:latin typeface="+mn-lt"/>
                        </a:rPr>
                        <a:t>11 956 501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5 682 207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1" i="0" u="none" strike="noStrike" dirty="0">
                          <a:effectLst/>
                          <a:latin typeface="+mn-lt"/>
                        </a:rPr>
                        <a:t>8 675 834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1" i="0" u="none" strike="noStrike" dirty="0">
                          <a:solidFill>
                            <a:schemeClr val="tx1"/>
                          </a:solidFill>
                          <a:effectLst/>
                          <a:latin typeface="+mn-lt"/>
                        </a:rPr>
                        <a:t>47%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82026">
                <a:tc>
                  <a:txBody>
                    <a:bodyPr/>
                    <a:lstStyle/>
                    <a:p>
                      <a:pPr algn="l" fontAlgn="b"/>
                      <a:r>
                        <a:rPr lang="en-ZA" sz="1400" b="1" i="0" u="none" strike="noStrike" dirty="0">
                          <a:effectLst/>
                          <a:latin typeface="+mn-lt"/>
                        </a:rPr>
                        <a:t>Transfer Payments</a:t>
                      </a: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l" fontAlgn="b"/>
                      <a:endParaRPr lang="en-ZA" sz="1400" b="0" i="0" u="none" strike="noStrike" dirty="0">
                        <a:solidFill>
                          <a:schemeClr val="tx1"/>
                        </a:solidFill>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400" b="0" i="0" u="none" strike="noStrike" dirty="0">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82026">
                <a:tc>
                  <a:txBody>
                    <a:bodyPr/>
                    <a:lstStyle/>
                    <a:p>
                      <a:pPr algn="l" fontAlgn="b"/>
                      <a:r>
                        <a:rPr lang="en-ZA" sz="1400" b="0" i="0" u="none" strike="noStrike" dirty="0">
                          <a:effectLst/>
                          <a:latin typeface="+mn-lt"/>
                        </a:rPr>
                        <a:t>Property Rates</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1 774 457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- 32 258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1 742 199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737 641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1 270 160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42%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82026">
                <a:tc>
                  <a:txBody>
                    <a:bodyPr/>
                    <a:lstStyle/>
                    <a:p>
                      <a:pPr algn="l" fontAlgn="b"/>
                      <a:endParaRPr lang="en-ZA" sz="1400" b="1"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25400" cap="flat" cmpd="dbl" algn="ctr">
                      <a:no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r" fontAlgn="b"/>
                      <a:endParaRPr lang="en-ZA" sz="1400" b="0" i="0" u="none" strike="noStrike" dirty="0">
                        <a:solidFill>
                          <a:schemeClr val="tx1"/>
                        </a:solidFill>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2026">
                <a:tc>
                  <a:txBody>
                    <a:bodyPr/>
                    <a:lstStyle/>
                    <a:p>
                      <a:pPr algn="l" fontAlgn="b"/>
                      <a:r>
                        <a:rPr lang="en-ZA" sz="1400" b="1" i="0" u="none" strike="noStrike" dirty="0">
                          <a:effectLst/>
                          <a:latin typeface="+mn-lt"/>
                        </a:rPr>
                        <a:t>Total Current / Transfer Expenditure</a:t>
                      </a:r>
                    </a:p>
                  </a:txBody>
                  <a:tcPr marL="36000" marR="36000" marT="0" marB="0" anchor="b">
                    <a:lnL>
                      <a:noFill/>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13 284 278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a:effectLst/>
                          <a:latin typeface="+mn-lt"/>
                        </a:rPr>
                        <a:t> 414 422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a:effectLst/>
                          <a:latin typeface="+mn-lt"/>
                        </a:rPr>
                        <a:t>13 698 700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dirty="0">
                          <a:effectLst/>
                          <a:latin typeface="+mn-lt"/>
                        </a:rPr>
                        <a:t>6 419 848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1" i="0" u="none" strike="noStrike" dirty="0">
                          <a:effectLst/>
                          <a:latin typeface="+mn-lt"/>
                        </a:rPr>
                        <a:t>9 945 995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solidFill>
                  </a:tcPr>
                </a:tc>
                <a:tc>
                  <a:txBody>
                    <a:bodyPr/>
                    <a:lstStyle/>
                    <a:p>
                      <a:pPr algn="r" fontAlgn="b"/>
                      <a:r>
                        <a:rPr lang="en-ZA" sz="1400" b="1" i="0" u="none" strike="noStrike" dirty="0">
                          <a:solidFill>
                            <a:schemeClr val="tx1"/>
                          </a:solidFill>
                          <a:effectLst/>
                          <a:latin typeface="+mn-lt"/>
                        </a:rPr>
                        <a:t>46%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dirty="0">
                          <a:effectLst/>
                          <a:latin typeface="+mn-lt"/>
                        </a:rPr>
                        <a:t>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2642">
                <a:tc>
                  <a:txBody>
                    <a:bodyPr/>
                    <a:lstStyle/>
                    <a:p>
                      <a:pPr algn="l" fontAlgn="b"/>
                      <a:endParaRPr lang="en-ZA" sz="1400" b="0" i="0" u="none" strike="noStrike" dirty="0">
                        <a:effectLst/>
                        <a:latin typeface="+mn-lt"/>
                      </a:endParaRPr>
                    </a:p>
                  </a:txBody>
                  <a:tcPr marL="36000" marR="36000" marT="0" marB="0" anchor="b">
                    <a:lnL>
                      <a:noFill/>
                    </a:lnL>
                    <a:lnR>
                      <a:noFill/>
                    </a:lnR>
                    <a:lnT w="25400" cap="flat" cmpd="dbl" algn="ctr">
                      <a:noFill/>
                      <a:prstDash val="solid"/>
                      <a:round/>
                      <a:headEnd type="none" w="med" len="med"/>
                      <a:tailEnd type="none" w="med" len="med"/>
                    </a:lnT>
                    <a:lnB>
                      <a:noFill/>
                    </a:lnB>
                  </a:tcPr>
                </a:tc>
                <a:tc>
                  <a:txBody>
                    <a:bodyPr/>
                    <a:lstStyle/>
                    <a:p>
                      <a:pPr algn="r" fontAlgn="b"/>
                      <a:endParaRPr lang="en-ZA" sz="14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solidFill>
                      <a:schemeClr val="accent6"/>
                    </a:solidFill>
                  </a:tcPr>
                </a:tc>
                <a:tc>
                  <a:txBody>
                    <a:bodyPr/>
                    <a:lstStyle/>
                    <a:p>
                      <a:pPr algn="r" fontAlgn="b"/>
                      <a:endParaRPr lang="en-ZA" sz="1400" b="0" i="0" u="none" strike="noStrike" dirty="0">
                        <a:solidFill>
                          <a:schemeClr val="tx1"/>
                        </a:solidFill>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r h="182026">
                <a:tc>
                  <a:txBody>
                    <a:bodyPr/>
                    <a:lstStyle/>
                    <a:p>
                      <a:pPr algn="l" fontAlgn="b"/>
                      <a:r>
                        <a:rPr lang="en-ZA" sz="1400" b="1" i="0" u="none" strike="noStrike" dirty="0">
                          <a:effectLst/>
                          <a:latin typeface="+mn-lt"/>
                        </a:rPr>
                        <a:t>Capital Payments</a:t>
                      </a: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endParaRPr lang="en-ZA" sz="1400" b="0" i="0" u="none" strike="noStrike" dirty="0">
                        <a:solidFill>
                          <a:schemeClr val="tx1"/>
                        </a:solidFill>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82026">
                <a:tc>
                  <a:txBody>
                    <a:bodyPr/>
                    <a:lstStyle/>
                    <a:p>
                      <a:pPr algn="l" fontAlgn="b"/>
                      <a:r>
                        <a:rPr lang="en-ZA" sz="1400" b="0" i="0" u="none" strike="noStrike" dirty="0">
                          <a:effectLst/>
                          <a:latin typeface="+mn-lt"/>
                        </a:rPr>
                        <a:t>Refurbishments</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1 574 936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- 666 910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908 026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296 354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 446 765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33%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49%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182026">
                <a:tc>
                  <a:txBody>
                    <a:bodyPr/>
                    <a:lstStyle/>
                    <a:p>
                      <a:pPr algn="l" fontAlgn="b"/>
                      <a:r>
                        <a:rPr lang="en-ZA" sz="1400" b="0" i="0" u="none" strike="noStrike" dirty="0">
                          <a:effectLst/>
                          <a:latin typeface="+mn-lt"/>
                        </a:rPr>
                        <a:t>DPWI Capital</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985 704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- 388 910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596 794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241 768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 368 014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25%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62%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182026">
                <a:tc>
                  <a:txBody>
                    <a:bodyPr/>
                    <a:lstStyle/>
                    <a:p>
                      <a:pPr algn="l" fontAlgn="b"/>
                      <a:r>
                        <a:rPr lang="en-ZA" sz="1400" b="0" i="0" u="none" strike="noStrike" dirty="0">
                          <a:effectLst/>
                          <a:latin typeface="+mn-lt"/>
                        </a:rPr>
                        <a:t>Machinery and Equipment</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42 970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 42 970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7 884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 13 102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18%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30%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182026">
                <a:tc>
                  <a:txBody>
                    <a:bodyPr/>
                    <a:lstStyle/>
                    <a:p>
                      <a:pPr algn="l" fontAlgn="b"/>
                      <a:r>
                        <a:rPr lang="en-ZA" sz="1400" b="0" i="0" u="none" strike="noStrike" dirty="0">
                          <a:effectLst/>
                          <a:latin typeface="+mn-lt"/>
                        </a:rPr>
                        <a:t>Client Capital</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2 523 618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- 480 809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2 042 809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608 055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1 030 993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0" i="0" u="none" strike="noStrike" dirty="0">
                          <a:solidFill>
                            <a:schemeClr val="tx1"/>
                          </a:solidFill>
                          <a:effectLst/>
                          <a:latin typeface="+mn-lt"/>
                        </a:rPr>
                        <a:t>30%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182026">
                <a:tc>
                  <a:txBody>
                    <a:bodyPr/>
                    <a:lstStyle/>
                    <a:p>
                      <a:pPr algn="l" fontAlgn="b"/>
                      <a:endParaRPr lang="en-ZA" sz="1400" b="0" i="0" u="none" strike="noStrike" dirty="0">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5 127 228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-1 536 629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3 590 599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1 154 062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1" i="0" u="none" strike="noStrike" dirty="0">
                          <a:effectLst/>
                          <a:latin typeface="+mn-lt"/>
                        </a:rPr>
                        <a:t>1 858 874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1" i="0" u="none" strike="noStrike" dirty="0">
                          <a:solidFill>
                            <a:schemeClr val="tx1"/>
                          </a:solidFill>
                          <a:effectLst/>
                          <a:latin typeface="+mn-lt"/>
                        </a:rPr>
                        <a:t>29%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52%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182026">
                <a:tc>
                  <a:txBody>
                    <a:bodyPr/>
                    <a:lstStyle/>
                    <a:p>
                      <a:pPr algn="l"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solidFill>
                  </a:tcPr>
                </a:tc>
                <a:tc>
                  <a:txBody>
                    <a:bodyPr/>
                    <a:lstStyle/>
                    <a:p>
                      <a:pPr algn="r" fontAlgn="b"/>
                      <a:endParaRPr lang="en-ZA" sz="1400" b="0" i="0" u="none" strike="noStrike" dirty="0">
                        <a:solidFill>
                          <a:schemeClr val="tx1"/>
                        </a:solidFill>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182026">
                <a:tc>
                  <a:txBody>
                    <a:bodyPr/>
                    <a:lstStyle/>
                    <a:p>
                      <a:pPr algn="l" fontAlgn="b"/>
                      <a:r>
                        <a:rPr lang="en-ZA" sz="1400" b="1" i="0" u="none" strike="noStrike" dirty="0">
                          <a:effectLst/>
                          <a:latin typeface="+mn-lt"/>
                        </a:rPr>
                        <a:t>Total Expenditure</a:t>
                      </a:r>
                    </a:p>
                  </a:txBody>
                  <a:tcPr marL="36000" marR="36000" marT="0" marB="0" anchor="b">
                    <a:lnL>
                      <a:noFill/>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r" fontAlgn="b"/>
                      <a:r>
                        <a:rPr lang="en-ZA" sz="1400" b="1" i="0" u="none" strike="noStrike" dirty="0">
                          <a:effectLst/>
                          <a:latin typeface="+mn-lt"/>
                        </a:rPr>
                        <a:t>18 411 506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-1 122 206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17 289 300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7 573 910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1" i="0" u="none" strike="noStrike" dirty="0">
                          <a:effectLst/>
                          <a:latin typeface="+mn-lt"/>
                        </a:rPr>
                        <a:t>11 804 869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solidFill>
                  </a:tcPr>
                </a:tc>
                <a:tc>
                  <a:txBody>
                    <a:bodyPr/>
                    <a:lstStyle/>
                    <a:p>
                      <a:pPr algn="r" fontAlgn="b"/>
                      <a:r>
                        <a:rPr lang="en-ZA" sz="1400" b="1" i="0" u="none" strike="noStrike" dirty="0">
                          <a:solidFill>
                            <a:schemeClr val="tx1"/>
                          </a:solidFill>
                          <a:effectLst/>
                          <a:latin typeface="+mn-lt"/>
                        </a:rPr>
                        <a:t>42%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68%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28692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ubli Works &amp; Infrastru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6237958"/>
            <a:ext cx="1584176" cy="58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p:nvPr>
        </p:nvSpPr>
        <p:spPr>
          <a:xfrm>
            <a:off x="911424" y="680329"/>
            <a:ext cx="10965488" cy="5418889"/>
          </a:xfrm>
        </p:spPr>
        <p:txBody>
          <a:bodyPr>
            <a:noAutofit/>
          </a:bodyPr>
          <a:lstStyle/>
          <a:p>
            <a:pPr marL="179388" indent="-179388">
              <a:lnSpc>
                <a:spcPct val="120000"/>
              </a:lnSpc>
              <a:spcBef>
                <a:spcPts val="0"/>
              </a:spcBef>
            </a:pPr>
            <a:r>
              <a:rPr lang="en-ZA" sz="1600" b="1" dirty="0"/>
              <a:t>Cleaning and Gardening:</a:t>
            </a:r>
          </a:p>
          <a:p>
            <a:pPr marL="179388" lvl="1" indent="0">
              <a:lnSpc>
                <a:spcPct val="120000"/>
              </a:lnSpc>
              <a:spcBef>
                <a:spcPts val="0"/>
              </a:spcBef>
              <a:buNone/>
            </a:pPr>
            <a:r>
              <a:rPr lang="en-ZA" sz="1600" dirty="0"/>
              <a:t>This budget was at 43% expenditure against a budget allocation of R 389 m at the end of the second quarter. This increased to 65% at the end of the third quarter. The expenditure is below the guideline, but executing units have confirmed their ability to spend the full budget although some contracts were concluded later than expected.</a:t>
            </a:r>
          </a:p>
          <a:p>
            <a:pPr marL="179388" lvl="1" indent="0">
              <a:lnSpc>
                <a:spcPct val="120000"/>
              </a:lnSpc>
              <a:spcBef>
                <a:spcPts val="0"/>
              </a:spcBef>
              <a:buNone/>
            </a:pPr>
            <a:endParaRPr lang="en-ZA" sz="800" dirty="0"/>
          </a:p>
          <a:p>
            <a:pPr marL="179388" indent="-179388">
              <a:lnSpc>
                <a:spcPct val="120000"/>
              </a:lnSpc>
              <a:spcBef>
                <a:spcPts val="0"/>
              </a:spcBef>
            </a:pPr>
            <a:r>
              <a:rPr lang="en-ZA" sz="1600" b="1" dirty="0"/>
              <a:t>Private Leases:</a:t>
            </a:r>
          </a:p>
          <a:p>
            <a:pPr marL="179388" lvl="1" indent="0">
              <a:lnSpc>
                <a:spcPct val="120000"/>
              </a:lnSpc>
              <a:spcBef>
                <a:spcPts val="0"/>
              </a:spcBef>
              <a:buNone/>
            </a:pPr>
            <a:r>
              <a:rPr lang="en-ZA" sz="1600" dirty="0"/>
              <a:t>Expenditure was at 52% at the end of the second quarter and increased to 80% at the end of the third quarter. </a:t>
            </a:r>
            <a:r>
              <a:rPr lang="en-US" sz="1600" dirty="0"/>
              <a:t>This is due to the moratorium that was placed on the payment of month-to-month leases. These leases were then in arrears and payment were made on outstanding amounts from the last financial year.  This caused an increase in the spending trend. The expenditure trend will decrease slightly as the arrears are caught up.</a:t>
            </a:r>
          </a:p>
          <a:p>
            <a:pPr marL="179388" lvl="1" indent="0">
              <a:lnSpc>
                <a:spcPct val="120000"/>
              </a:lnSpc>
              <a:spcBef>
                <a:spcPts val="0"/>
              </a:spcBef>
              <a:buNone/>
            </a:pPr>
            <a:endParaRPr lang="en-ZA" sz="800" dirty="0"/>
          </a:p>
          <a:p>
            <a:pPr marL="179388" indent="-179388">
              <a:lnSpc>
                <a:spcPct val="120000"/>
              </a:lnSpc>
              <a:spcBef>
                <a:spcPts val="0"/>
              </a:spcBef>
            </a:pPr>
            <a:r>
              <a:rPr lang="en-ZA" sz="1600" b="1" dirty="0"/>
              <a:t>Maintenance:</a:t>
            </a:r>
          </a:p>
          <a:p>
            <a:pPr marL="179388" lvl="1" indent="0">
              <a:lnSpc>
                <a:spcPct val="120000"/>
              </a:lnSpc>
              <a:spcBef>
                <a:spcPts val="0"/>
              </a:spcBef>
              <a:buNone/>
            </a:pPr>
            <a:r>
              <a:rPr lang="en-ZA" sz="1600" dirty="0"/>
              <a:t>This budget was at 50% expenditure against a budget of R 2.2b at the end of the second quarter. This increased to 76% at the end of the third quarter. </a:t>
            </a:r>
            <a:r>
              <a:rPr lang="en-US" sz="1600" dirty="0"/>
              <a:t>Reallocations were done during September and an amount of R 814 million was added based on inputs from the Regions. The increase was mainly due to repair projects that were late to implementation (necessitating ongoing maintenance) and accruals from previous years.</a:t>
            </a:r>
          </a:p>
          <a:p>
            <a:pPr marL="179388" lvl="1" indent="0">
              <a:lnSpc>
                <a:spcPct val="120000"/>
              </a:lnSpc>
              <a:spcBef>
                <a:spcPts val="0"/>
              </a:spcBef>
              <a:buNone/>
            </a:pPr>
            <a:endParaRPr lang="en-ZA" sz="800" dirty="0"/>
          </a:p>
          <a:p>
            <a:pPr marL="179388" indent="-179388">
              <a:lnSpc>
                <a:spcPct val="120000"/>
              </a:lnSpc>
              <a:spcBef>
                <a:spcPts val="0"/>
              </a:spcBef>
            </a:pPr>
            <a:r>
              <a:rPr lang="en-ZA" sz="1600" b="1" dirty="0"/>
              <a:t>Repair:</a:t>
            </a:r>
          </a:p>
          <a:p>
            <a:pPr marL="179388" lvl="1" indent="0">
              <a:lnSpc>
                <a:spcPct val="120000"/>
              </a:lnSpc>
              <a:spcBef>
                <a:spcPts val="0"/>
              </a:spcBef>
              <a:buNone/>
            </a:pPr>
            <a:r>
              <a:rPr lang="en-ZA" sz="1600" dirty="0"/>
              <a:t>25% of the budget was spend at the end of the second quarter and increased to 43% at the end of the third quarter. Delays are being experienced on several projects and an underspending is being projected at this stage. </a:t>
            </a:r>
            <a:r>
              <a:rPr lang="en-US" sz="1600" dirty="0"/>
              <a:t>Weekly meeting are being held between Finance and CPM and other units to unblock any bottle necks. The budget was reduced by R 150 m</a:t>
            </a:r>
            <a:endParaRPr lang="en-ZA" sz="1600" dirty="0"/>
          </a:p>
        </p:txBody>
      </p:sp>
      <p:sp>
        <p:nvSpPr>
          <p:cNvPr id="7" name="Slide Number Placeholder 1"/>
          <p:cNvSpPr>
            <a:spLocks noGrp="1"/>
          </p:cNvSpPr>
          <p:nvPr>
            <p:ph type="sldNum" sz="quarter" idx="12"/>
          </p:nvPr>
        </p:nvSpPr>
        <p:spPr/>
        <p:txBody>
          <a:bodyPr/>
          <a:lstStyle/>
          <a:p>
            <a:fld id="{BBE80165-7AFF-4203-87E3-74E46791BBFB}" type="slidenum">
              <a:rPr lang="en-US" smtClean="0">
                <a:solidFill>
                  <a:prstClr val="black">
                    <a:tint val="75000"/>
                  </a:prstClr>
                </a:solidFill>
              </a:rPr>
              <a:pPr/>
              <a:t>34</a:t>
            </a:fld>
            <a:endParaRPr lang="en-US" dirty="0">
              <a:solidFill>
                <a:prstClr val="black">
                  <a:tint val="75000"/>
                </a:prstClr>
              </a:solidFill>
            </a:endParaRPr>
          </a:p>
        </p:txBody>
      </p:sp>
      <p:sp>
        <p:nvSpPr>
          <p:cNvPr id="10" name="Rectangle 9"/>
          <p:cNvSpPr/>
          <p:nvPr/>
        </p:nvSpPr>
        <p:spPr>
          <a:xfrm>
            <a:off x="-19812" y="9525"/>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r>
              <a:rPr lang="en-ZA" sz="2800" b="1" dirty="0">
                <a:solidFill>
                  <a:prstClr val="white"/>
                </a:solidFill>
              </a:rPr>
              <a:t>Budget Analysis </a:t>
            </a:r>
            <a:endParaRPr lang="en-US" sz="2800" b="1" dirty="0">
              <a:solidFill>
                <a:prstClr val="white"/>
              </a:solidFill>
            </a:endParaRPr>
          </a:p>
        </p:txBody>
      </p:sp>
    </p:spTree>
    <p:extLst>
      <p:ext uri="{BB962C8B-B14F-4D97-AF65-F5344CB8AC3E}">
        <p14:creationId xmlns:p14="http://schemas.microsoft.com/office/powerpoint/2010/main" val="20539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p:nvPr>
        </p:nvSpPr>
        <p:spPr>
          <a:xfrm>
            <a:off x="347472" y="820716"/>
            <a:ext cx="11457432" cy="5418889"/>
          </a:xfrm>
        </p:spPr>
        <p:txBody>
          <a:bodyPr>
            <a:noAutofit/>
          </a:bodyPr>
          <a:lstStyle/>
          <a:p>
            <a:pPr marL="182563" lvl="1" indent="-182563">
              <a:lnSpc>
                <a:spcPct val="130000"/>
              </a:lnSpc>
              <a:spcBef>
                <a:spcPts val="0"/>
              </a:spcBef>
              <a:buFont typeface="Arial" panose="020B0604020202020204" pitchFamily="34" charset="0"/>
              <a:buChar char="•"/>
            </a:pPr>
            <a:r>
              <a:rPr lang="en-ZA" sz="1500" b="1" dirty="0"/>
              <a:t>Municipal Services:</a:t>
            </a:r>
          </a:p>
          <a:p>
            <a:pPr marL="179388" lvl="1" indent="0">
              <a:lnSpc>
                <a:spcPct val="130000"/>
              </a:lnSpc>
              <a:spcBef>
                <a:spcPts val="0"/>
              </a:spcBef>
              <a:buNone/>
            </a:pPr>
            <a:r>
              <a:rPr lang="en-ZA" sz="1500" dirty="0"/>
              <a:t>53% of the R 480 m budget was spent at the end of the second quarter and increased to 68% at the end of the third quarter. The expenditure is fluctuating based on consumption and the full budget will be spent by the end of the financial year</a:t>
            </a:r>
          </a:p>
          <a:p>
            <a:pPr marL="179388" lvl="1" indent="0">
              <a:lnSpc>
                <a:spcPct val="130000"/>
              </a:lnSpc>
              <a:spcBef>
                <a:spcPts val="0"/>
              </a:spcBef>
              <a:buNone/>
            </a:pPr>
            <a:endParaRPr lang="en-ZA" sz="1500" dirty="0"/>
          </a:p>
          <a:p>
            <a:pPr marL="179388" indent="-179388">
              <a:lnSpc>
                <a:spcPct val="130000"/>
              </a:lnSpc>
              <a:spcBef>
                <a:spcPts val="0"/>
              </a:spcBef>
            </a:pPr>
            <a:r>
              <a:rPr lang="en-ZA" sz="1500" b="1" dirty="0"/>
              <a:t>Compensation of Employees:</a:t>
            </a:r>
          </a:p>
          <a:p>
            <a:pPr marL="179388" lvl="1" indent="0">
              <a:lnSpc>
                <a:spcPct val="130000"/>
              </a:lnSpc>
              <a:spcBef>
                <a:spcPts val="0"/>
              </a:spcBef>
              <a:buNone/>
            </a:pPr>
            <a:r>
              <a:rPr lang="en-US" sz="1500" dirty="0"/>
              <a:t>44% of this R 2.1 billion budget was spent at the end of the second quarter and this increased to 70% at the end of the third quarter. Although recruitment are actively filling positions. there are still 499 vacancies as officials are leaving the department due to natural attrition. The expenditure is below the time-lapsed guideline and the budget will not be spent by the end of the financial year. </a:t>
            </a:r>
          </a:p>
          <a:p>
            <a:pPr marL="179388" lvl="1" indent="0">
              <a:lnSpc>
                <a:spcPct val="130000"/>
              </a:lnSpc>
              <a:spcBef>
                <a:spcPts val="0"/>
              </a:spcBef>
              <a:buNone/>
            </a:pPr>
            <a:endParaRPr lang="en-US" sz="1500" dirty="0"/>
          </a:p>
          <a:p>
            <a:pPr marL="179388" indent="-179388">
              <a:lnSpc>
                <a:spcPct val="130000"/>
              </a:lnSpc>
              <a:spcBef>
                <a:spcPts val="0"/>
              </a:spcBef>
            </a:pPr>
            <a:r>
              <a:rPr lang="en-ZA" sz="1500" b="1" dirty="0"/>
              <a:t>Goods and Services</a:t>
            </a:r>
          </a:p>
          <a:p>
            <a:pPr marL="179388" indent="0">
              <a:lnSpc>
                <a:spcPct val="130000"/>
              </a:lnSpc>
              <a:spcBef>
                <a:spcPts val="0"/>
              </a:spcBef>
              <a:buNone/>
            </a:pPr>
            <a:r>
              <a:rPr lang="en-US" sz="1500" dirty="0"/>
              <a:t>30% of this R 2.1 billion budget was spent at the end of the second quarter and this increased to 55% at the end of the third quarter. Several projects are experiencing challenges. The budget was reduced after funding was moved through the Adjustments Estimate to ISA and IDT.</a:t>
            </a:r>
          </a:p>
          <a:p>
            <a:pPr marL="179388" indent="0">
              <a:lnSpc>
                <a:spcPct val="130000"/>
              </a:lnSpc>
              <a:spcBef>
                <a:spcPts val="0"/>
              </a:spcBef>
              <a:buNone/>
            </a:pPr>
            <a:endParaRPr lang="en-US" sz="1500" dirty="0"/>
          </a:p>
          <a:p>
            <a:pPr marL="174625" indent="-174625">
              <a:lnSpc>
                <a:spcPct val="130000"/>
              </a:lnSpc>
              <a:spcBef>
                <a:spcPts val="0"/>
              </a:spcBef>
            </a:pPr>
            <a:r>
              <a:rPr lang="en-ZA" sz="1500" b="1" dirty="0"/>
              <a:t>Property Rates:</a:t>
            </a:r>
            <a:endParaRPr lang="en-ZA" sz="1500" dirty="0"/>
          </a:p>
          <a:p>
            <a:pPr marL="179388" indent="0" algn="just">
              <a:lnSpc>
                <a:spcPct val="130000"/>
              </a:lnSpc>
              <a:spcBef>
                <a:spcPts val="0"/>
              </a:spcBef>
              <a:buNone/>
            </a:pPr>
            <a:r>
              <a:rPr lang="en-US" sz="1500" dirty="0"/>
              <a:t>42% of this R 1.8 billion budget was spent at the end of the second quarter and this increased to 73% at the end of the third quarter. This is just below the guideline, but not a concern at this stage. Regions have indicated that they have not yet received all invoices and in some cases are disputing the valuations of the properties. Expenditure have been steadily increasing</a:t>
            </a:r>
          </a:p>
          <a:p>
            <a:pPr marL="179388" lvl="1" indent="0">
              <a:lnSpc>
                <a:spcPct val="120000"/>
              </a:lnSpc>
              <a:spcBef>
                <a:spcPts val="0"/>
              </a:spcBef>
              <a:buNone/>
            </a:pPr>
            <a:endParaRPr lang="en-ZA" sz="1500" dirty="0"/>
          </a:p>
        </p:txBody>
      </p:sp>
      <p:sp>
        <p:nvSpPr>
          <p:cNvPr id="7" name="Slide Number Placeholder 1"/>
          <p:cNvSpPr>
            <a:spLocks noGrp="1"/>
          </p:cNvSpPr>
          <p:nvPr>
            <p:ph type="sldNum" sz="quarter" idx="12"/>
          </p:nvPr>
        </p:nvSpPr>
        <p:spPr/>
        <p:txBody>
          <a:bodyPr/>
          <a:lstStyle/>
          <a:p>
            <a:fld id="{BBE80165-7AFF-4203-87E3-74E46791BBFB}" type="slidenum">
              <a:rPr lang="en-US" smtClean="0">
                <a:solidFill>
                  <a:prstClr val="black">
                    <a:tint val="75000"/>
                  </a:prstClr>
                </a:solidFill>
              </a:rPr>
              <a:pPr/>
              <a:t>35</a:t>
            </a:fld>
            <a:endParaRPr lang="en-US" dirty="0">
              <a:solidFill>
                <a:prstClr val="black">
                  <a:tint val="75000"/>
                </a:prstClr>
              </a:solidFill>
            </a:endParaRPr>
          </a:p>
        </p:txBody>
      </p:sp>
      <p:sp>
        <p:nvSpPr>
          <p:cNvPr id="10" name="Rectangle 9"/>
          <p:cNvSpPr/>
          <p:nvPr/>
        </p:nvSpPr>
        <p:spPr>
          <a:xfrm>
            <a:off x="-19812" y="9525"/>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r>
              <a:rPr lang="en-ZA" sz="2800" b="1" dirty="0">
                <a:solidFill>
                  <a:prstClr val="white"/>
                </a:solidFill>
              </a:rPr>
              <a:t>Budget Analysis </a:t>
            </a:r>
            <a:endParaRPr lang="en-US" sz="2800" b="1" dirty="0">
              <a:solidFill>
                <a:prstClr val="white"/>
              </a:solidFill>
            </a:endParaRPr>
          </a:p>
        </p:txBody>
      </p:sp>
      <p:pic>
        <p:nvPicPr>
          <p:cNvPr id="11" name="Picture 2" descr="Publi Works &amp; 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134100"/>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72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 y="6377575"/>
            <a:ext cx="1261075" cy="46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p:nvPr>
        </p:nvSpPr>
        <p:spPr>
          <a:xfrm>
            <a:off x="347472" y="685800"/>
            <a:ext cx="11539728" cy="6019800"/>
          </a:xfrm>
        </p:spPr>
        <p:txBody>
          <a:bodyPr>
            <a:noAutofit/>
          </a:bodyPr>
          <a:lstStyle/>
          <a:p>
            <a:pPr marL="179388" indent="-179388" algn="just">
              <a:lnSpc>
                <a:spcPct val="120000"/>
              </a:lnSpc>
              <a:spcBef>
                <a:spcPts val="0"/>
              </a:spcBef>
            </a:pPr>
            <a:r>
              <a:rPr lang="en-ZA" sz="1500" b="1" dirty="0"/>
              <a:t>Refurbishments:</a:t>
            </a:r>
          </a:p>
          <a:p>
            <a:pPr marL="179388" lvl="1" indent="0" algn="just">
              <a:lnSpc>
                <a:spcPct val="120000"/>
              </a:lnSpc>
              <a:spcBef>
                <a:spcPts val="0"/>
              </a:spcBef>
              <a:buNone/>
            </a:pPr>
            <a:r>
              <a:rPr lang="en-US" sz="1500" dirty="0"/>
              <a:t>33% of this budget was spent at the end of the second quarter and this increased to 49% at the end of the third quarter. </a:t>
            </a:r>
            <a:r>
              <a:rPr lang="en-ZA" sz="1500" dirty="0"/>
              <a:t>Delays are being experienced on several projects and an underspending is being projected at this stage. The department</a:t>
            </a:r>
            <a:r>
              <a:rPr lang="en-US" sz="1500" dirty="0"/>
              <a:t> is looking at possible ways to spend the unallocated funding on value added project e.g. the replacement of redundant lifts. The original allocation has been reduced by R 667 million and this funding was moved to the Maintenance budget.</a:t>
            </a:r>
          </a:p>
          <a:p>
            <a:pPr marL="179388" lvl="1" indent="0" algn="just">
              <a:lnSpc>
                <a:spcPct val="120000"/>
              </a:lnSpc>
              <a:spcBef>
                <a:spcPts val="0"/>
              </a:spcBef>
              <a:buNone/>
            </a:pPr>
            <a:endParaRPr lang="en-ZA" sz="1500" dirty="0"/>
          </a:p>
          <a:p>
            <a:pPr marL="179388" indent="-179388" algn="just">
              <a:lnSpc>
                <a:spcPct val="120000"/>
              </a:lnSpc>
              <a:spcBef>
                <a:spcPts val="0"/>
              </a:spcBef>
            </a:pPr>
            <a:r>
              <a:rPr lang="en-ZA" sz="1500" b="1" dirty="0"/>
              <a:t>DPWI Capital Infrastructure:</a:t>
            </a:r>
          </a:p>
          <a:p>
            <a:pPr marL="179388" lvl="1" indent="0">
              <a:lnSpc>
                <a:spcPct val="120000"/>
              </a:lnSpc>
              <a:spcBef>
                <a:spcPts val="0"/>
              </a:spcBef>
              <a:buNone/>
            </a:pPr>
            <a:r>
              <a:rPr lang="en-US" sz="1500" dirty="0"/>
              <a:t>33% of this budget was spent at the end of the second quarter and increased to 62% at the end of the third quarter.</a:t>
            </a:r>
            <a:r>
              <a:rPr lang="en-ZA" sz="1500" dirty="0"/>
              <a:t> Delays are being experienced on several projects and an underspending is being projected at this stage. </a:t>
            </a:r>
            <a:r>
              <a:rPr lang="en-US" sz="1500" dirty="0"/>
              <a:t>Weekly meeting are being held between Finance and CPM and other units to unblock any bottle necks. The majority of the underspending projection is allocated against PPD in relation to the Salvokop Project. </a:t>
            </a:r>
          </a:p>
          <a:p>
            <a:pPr marL="179388" lvl="1" indent="0">
              <a:lnSpc>
                <a:spcPct val="120000"/>
              </a:lnSpc>
              <a:spcBef>
                <a:spcPts val="0"/>
              </a:spcBef>
              <a:buNone/>
            </a:pPr>
            <a:endParaRPr lang="en-ZA" sz="1500" dirty="0"/>
          </a:p>
          <a:p>
            <a:pPr marL="179388" indent="-179388" algn="just">
              <a:lnSpc>
                <a:spcPct val="120000"/>
              </a:lnSpc>
              <a:spcBef>
                <a:spcPts val="0"/>
              </a:spcBef>
            </a:pPr>
            <a:r>
              <a:rPr lang="en-ZA" sz="1500" b="1" dirty="0"/>
              <a:t>Machinery and Equipment:</a:t>
            </a:r>
          </a:p>
          <a:p>
            <a:pPr marL="179388" lvl="1" indent="0" algn="just">
              <a:lnSpc>
                <a:spcPct val="120000"/>
              </a:lnSpc>
              <a:spcBef>
                <a:spcPts val="0"/>
              </a:spcBef>
              <a:buNone/>
            </a:pPr>
            <a:r>
              <a:rPr lang="en-US" sz="1500" dirty="0"/>
              <a:t>18% of this budget was spent at the end of the second quarter and this increased to only 30% at the end of the third quarter. This budget was reduced during the ENE process and will be monitored closely. Laptops and other computer equipment are being delivered and expenditure should increase although it is currently significantly lower than the same time last year.</a:t>
            </a:r>
          </a:p>
          <a:p>
            <a:pPr marL="179388" lvl="1" indent="0" algn="just">
              <a:lnSpc>
                <a:spcPct val="120000"/>
              </a:lnSpc>
              <a:spcBef>
                <a:spcPts val="0"/>
              </a:spcBef>
              <a:buNone/>
            </a:pPr>
            <a:endParaRPr lang="en-ZA" sz="1500" dirty="0"/>
          </a:p>
          <a:p>
            <a:pPr marL="179388" indent="-179388" algn="just">
              <a:lnSpc>
                <a:spcPct val="120000"/>
              </a:lnSpc>
              <a:spcBef>
                <a:spcPts val="0"/>
              </a:spcBef>
            </a:pPr>
            <a:r>
              <a:rPr lang="en-ZA" sz="1500" b="1" dirty="0"/>
              <a:t>Client Capital:</a:t>
            </a:r>
          </a:p>
          <a:p>
            <a:pPr marL="179388" lvl="1" indent="0">
              <a:lnSpc>
                <a:spcPct val="120000"/>
              </a:lnSpc>
              <a:spcBef>
                <a:spcPts val="0"/>
              </a:spcBef>
              <a:buNone/>
            </a:pPr>
            <a:r>
              <a:rPr lang="en-US" sz="1500" dirty="0"/>
              <a:t>30% of this budget was spent at the end of the second quarter and increased to only 55% at the end of the third quarter. </a:t>
            </a:r>
            <a:r>
              <a:rPr lang="en-ZA" sz="1500" dirty="0"/>
              <a:t>Delays are being experienced on several projects and an underspending is being projected at this stage. The budget was reduced by R 480 million during the financial year. </a:t>
            </a:r>
            <a:r>
              <a:rPr lang="en-US" sz="1500" dirty="0"/>
              <a:t>Sign-off of the 2023/24 allocations are still outstanding from most Clients.</a:t>
            </a:r>
            <a:endParaRPr lang="en-ZA" sz="1500" dirty="0"/>
          </a:p>
        </p:txBody>
      </p:sp>
      <p:sp>
        <p:nvSpPr>
          <p:cNvPr id="7" name="Slide Number Placeholder 1"/>
          <p:cNvSpPr>
            <a:spLocks noGrp="1"/>
          </p:cNvSpPr>
          <p:nvPr>
            <p:ph type="sldNum" sz="quarter" idx="12"/>
          </p:nvPr>
        </p:nvSpPr>
        <p:spPr/>
        <p:txBody>
          <a:bodyPr/>
          <a:lstStyle/>
          <a:p>
            <a:fld id="{BBE80165-7AFF-4203-87E3-74E46791BBFB}" type="slidenum">
              <a:rPr lang="en-US" smtClean="0">
                <a:solidFill>
                  <a:prstClr val="black">
                    <a:tint val="75000"/>
                  </a:prstClr>
                </a:solidFill>
              </a:rPr>
              <a:pPr/>
              <a:t>36</a:t>
            </a:fld>
            <a:endParaRPr lang="en-US" dirty="0">
              <a:solidFill>
                <a:prstClr val="black">
                  <a:tint val="75000"/>
                </a:prstClr>
              </a:solidFill>
            </a:endParaRPr>
          </a:p>
        </p:txBody>
      </p:sp>
      <p:sp>
        <p:nvSpPr>
          <p:cNvPr id="10" name="Rectangle 9"/>
          <p:cNvSpPr/>
          <p:nvPr/>
        </p:nvSpPr>
        <p:spPr>
          <a:xfrm>
            <a:off x="21336"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r>
              <a:rPr lang="en-ZA" sz="2800" b="1" dirty="0">
                <a:solidFill>
                  <a:prstClr val="white"/>
                </a:solidFill>
              </a:rPr>
              <a:t>Budget Analysis cont.</a:t>
            </a:r>
            <a:endParaRPr lang="en-US" sz="2800" b="1" dirty="0">
              <a:solidFill>
                <a:prstClr val="white"/>
              </a:solidFill>
            </a:endParaRPr>
          </a:p>
        </p:txBody>
      </p:sp>
    </p:spTree>
    <p:extLst>
      <p:ext uri="{BB962C8B-B14F-4D97-AF65-F5344CB8AC3E}">
        <p14:creationId xmlns:p14="http://schemas.microsoft.com/office/powerpoint/2010/main" val="4050642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698"/>
            <a:ext cx="12192000" cy="77469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652" name="TextBox 10"/>
          <p:cNvSpPr txBox="1">
            <a:spLocks noChangeArrowheads="1"/>
          </p:cNvSpPr>
          <p:nvPr/>
        </p:nvSpPr>
        <p:spPr bwMode="auto">
          <a:xfrm>
            <a:off x="119336" y="128588"/>
            <a:ext cx="10015264"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600" b="1" dirty="0">
                <a:solidFill>
                  <a:prstClr val="white"/>
                </a:solidFill>
              </a:rPr>
              <a:t>Quarterly Actual Revenue</a:t>
            </a:r>
          </a:p>
        </p:txBody>
      </p:sp>
      <p:sp>
        <p:nvSpPr>
          <p:cNvPr id="4" name="Slide Number Placeholder 3"/>
          <p:cNvSpPr>
            <a:spLocks noGrp="1"/>
          </p:cNvSpPr>
          <p:nvPr>
            <p:ph type="sldNum" sz="quarter" idx="12"/>
          </p:nvPr>
        </p:nvSpPr>
        <p:spPr/>
        <p:txBody>
          <a:bodyPr/>
          <a:lstStyle/>
          <a:p>
            <a:pPr>
              <a:defRPr/>
            </a:pPr>
            <a:fld id="{940074BD-4728-4AE7-8638-EC3BCB4E8732}" type="slidenum">
              <a:rPr lang="en-US">
                <a:solidFill>
                  <a:prstClr val="black">
                    <a:tint val="75000"/>
                  </a:prstClr>
                </a:solidFill>
              </a:rPr>
              <a:pPr>
                <a:defRPr/>
              </a:pPr>
              <a:t>37</a:t>
            </a:fld>
            <a:endParaRPr lang="en-US" dirty="0">
              <a:solidFill>
                <a:prstClr val="black">
                  <a:tint val="75000"/>
                </a:prstClr>
              </a:solidFill>
            </a:endParaRPr>
          </a:p>
        </p:txBody>
      </p:sp>
      <p:graphicFrame>
        <p:nvGraphicFramePr>
          <p:cNvPr id="11" name="Chart 10"/>
          <p:cNvGraphicFramePr>
            <a:graphicFrameLocks/>
          </p:cNvGraphicFramePr>
          <p:nvPr>
            <p:extLst>
              <p:ext uri="{D42A27DB-BD31-4B8C-83A1-F6EECF244321}">
                <p14:modId xmlns:p14="http://schemas.microsoft.com/office/powerpoint/2010/main" val="4019042205"/>
              </p:ext>
            </p:extLst>
          </p:nvPr>
        </p:nvGraphicFramePr>
        <p:xfrm>
          <a:off x="685800" y="903285"/>
          <a:ext cx="10820400" cy="502126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descr="Publi Works &amp; Infra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6134100"/>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76921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79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676" name="TextBox 10"/>
          <p:cNvSpPr txBox="1">
            <a:spLocks noChangeArrowheads="1"/>
          </p:cNvSpPr>
          <p:nvPr/>
        </p:nvSpPr>
        <p:spPr bwMode="auto">
          <a:xfrm>
            <a:off x="119336" y="96837"/>
            <a:ext cx="10542314"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600" b="1" dirty="0">
                <a:solidFill>
                  <a:prstClr val="white"/>
                </a:solidFill>
              </a:rPr>
              <a:t>Quarterly Expenditure</a:t>
            </a:r>
          </a:p>
        </p:txBody>
      </p:sp>
      <p:sp>
        <p:nvSpPr>
          <p:cNvPr id="4" name="Slide Number Placeholder 3"/>
          <p:cNvSpPr>
            <a:spLocks noGrp="1"/>
          </p:cNvSpPr>
          <p:nvPr>
            <p:ph type="sldNum" sz="quarter" idx="12"/>
          </p:nvPr>
        </p:nvSpPr>
        <p:spPr/>
        <p:txBody>
          <a:bodyPr/>
          <a:lstStyle/>
          <a:p>
            <a:pPr>
              <a:defRPr/>
            </a:pPr>
            <a:fld id="{6D70E2F8-1EF6-431C-A012-6BFB2C863C54}" type="slidenum">
              <a:rPr lang="en-US">
                <a:solidFill>
                  <a:prstClr val="black">
                    <a:tint val="75000"/>
                  </a:prstClr>
                </a:solidFill>
              </a:rPr>
              <a:pPr>
                <a:defRPr/>
              </a:pPr>
              <a:t>38</a:t>
            </a:fld>
            <a:endParaRPr lang="en-US" dirty="0">
              <a:solidFill>
                <a:prstClr val="black">
                  <a:tint val="75000"/>
                </a:prstClr>
              </a:solidFill>
            </a:endParaRPr>
          </a:p>
        </p:txBody>
      </p:sp>
      <p:graphicFrame>
        <p:nvGraphicFramePr>
          <p:cNvPr id="11" name="Chart 10"/>
          <p:cNvGraphicFramePr>
            <a:graphicFrameLocks/>
          </p:cNvGraphicFramePr>
          <p:nvPr>
            <p:extLst>
              <p:ext uri="{D42A27DB-BD31-4B8C-83A1-F6EECF244321}">
                <p14:modId xmlns:p14="http://schemas.microsoft.com/office/powerpoint/2010/main" val="1050825160"/>
              </p:ext>
            </p:extLst>
          </p:nvPr>
        </p:nvGraphicFramePr>
        <p:xfrm>
          <a:off x="685800" y="901699"/>
          <a:ext cx="10820400" cy="5141913"/>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Publi Works &amp; 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134100"/>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5034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prstClr val="white"/>
                </a:solidFill>
              </a:rPr>
              <a:t>Budget Adjustments</a:t>
            </a:r>
          </a:p>
        </p:txBody>
      </p:sp>
      <p:sp>
        <p:nvSpPr>
          <p:cNvPr id="8" name="Content Placeholder 2"/>
          <p:cNvSpPr>
            <a:spLocks noGrp="1"/>
          </p:cNvSpPr>
          <p:nvPr>
            <p:ph idx="1"/>
          </p:nvPr>
        </p:nvSpPr>
        <p:spPr/>
        <p:txBody>
          <a:bodyPr>
            <a:normAutofit/>
          </a:bodyPr>
          <a:lstStyle/>
          <a:p>
            <a:pPr fontAlgn="b"/>
            <a:endParaRPr lang="en-US" sz="2000" dirty="0"/>
          </a:p>
          <a:p>
            <a:pPr fontAlgn="b"/>
            <a:endParaRPr lang="en-US" sz="2000" dirty="0"/>
          </a:p>
          <a:p>
            <a:pPr fontAlgn="b"/>
            <a:endParaRPr lang="en-ZA" sz="2000" dirty="0"/>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39</a:t>
            </a:fld>
            <a:endParaRPr lang="en-US">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99502270"/>
              </p:ext>
            </p:extLst>
          </p:nvPr>
        </p:nvGraphicFramePr>
        <p:xfrm>
          <a:off x="152399" y="751001"/>
          <a:ext cx="11430001" cy="5383099"/>
        </p:xfrm>
        <a:graphic>
          <a:graphicData uri="http://schemas.openxmlformats.org/drawingml/2006/table">
            <a:tbl>
              <a:tblPr/>
              <a:tblGrid>
                <a:gridCol w="4968517">
                  <a:extLst>
                    <a:ext uri="{9D8B030D-6E8A-4147-A177-3AD203B41FA5}">
                      <a16:colId xmlns:a16="http://schemas.microsoft.com/office/drawing/2014/main" val="20000"/>
                    </a:ext>
                  </a:extLst>
                </a:gridCol>
                <a:gridCol w="2153828">
                  <a:extLst>
                    <a:ext uri="{9D8B030D-6E8A-4147-A177-3AD203B41FA5}">
                      <a16:colId xmlns:a16="http://schemas.microsoft.com/office/drawing/2014/main" val="20001"/>
                    </a:ext>
                  </a:extLst>
                </a:gridCol>
                <a:gridCol w="2153828">
                  <a:extLst>
                    <a:ext uri="{9D8B030D-6E8A-4147-A177-3AD203B41FA5}">
                      <a16:colId xmlns:a16="http://schemas.microsoft.com/office/drawing/2014/main" val="20002"/>
                    </a:ext>
                  </a:extLst>
                </a:gridCol>
                <a:gridCol w="2153828">
                  <a:extLst>
                    <a:ext uri="{9D8B030D-6E8A-4147-A177-3AD203B41FA5}">
                      <a16:colId xmlns:a16="http://schemas.microsoft.com/office/drawing/2014/main" val="20003"/>
                    </a:ext>
                  </a:extLst>
                </a:gridCol>
              </a:tblGrid>
              <a:tr h="574889">
                <a:tc rowSpan="2">
                  <a:txBody>
                    <a:bodyPr/>
                    <a:lstStyle/>
                    <a:p>
                      <a:pPr algn="ctr" fontAlgn="b"/>
                      <a:r>
                        <a:rPr lang="en-ZA" sz="1400" b="0" i="0" u="none" strike="noStrike" dirty="0">
                          <a:effectLst/>
                          <a:latin typeface="+mn-lt"/>
                        </a:rPr>
                        <a:t> </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1" i="0" u="none" strike="noStrike" dirty="0">
                          <a:effectLst/>
                          <a:latin typeface="+mn-lt"/>
                        </a:rPr>
                        <a:t>Original Budget ENE</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400" b="1" i="0" u="none" strike="noStrike" dirty="0">
                          <a:effectLst/>
                          <a:latin typeface="+mn-lt"/>
                        </a:rPr>
                        <a:t> Revision </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400" b="1" i="0" u="none" strike="noStrike" dirty="0">
                          <a:effectLst/>
                          <a:latin typeface="+mn-lt"/>
                        </a:rPr>
                        <a:t>Revised Budget</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290319">
                <a:tc vMerge="1">
                  <a:txBody>
                    <a:bodyPr/>
                    <a:lstStyle/>
                    <a:p>
                      <a:endParaRPr lang="en-ZA"/>
                    </a:p>
                  </a:txBody>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208794">
                <a:tc gridSpan="4">
                  <a:txBody>
                    <a:bodyPr/>
                    <a:lstStyle/>
                    <a:p>
                      <a:pPr algn="l" fontAlgn="b"/>
                      <a:r>
                        <a:rPr lang="en-ZA" sz="1400" b="1" i="0" u="none" strike="noStrike" dirty="0">
                          <a:effectLst/>
                          <a:latin typeface="+mn-lt"/>
                        </a:rPr>
                        <a:t>Revenue/Receipts</a:t>
                      </a:r>
                    </a:p>
                  </a:txBody>
                  <a:tcPr marL="3401" marR="3401" marT="3401"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ZA" sz="12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ZA" sz="12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ZA" sz="12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8794">
                <a:tc>
                  <a:txBody>
                    <a:bodyPr/>
                    <a:lstStyle/>
                    <a:p>
                      <a:pPr algn="l" fontAlgn="b"/>
                      <a:r>
                        <a:rPr lang="en-ZA" sz="1400" b="0" i="0" u="none" strike="noStrike" dirty="0">
                          <a:effectLst/>
                          <a:latin typeface="+mn-lt"/>
                        </a:rPr>
                        <a:t>Accommodation Charges – State Owned</a:t>
                      </a: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5 877 897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4 560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5 882 457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8794">
                <a:tc>
                  <a:txBody>
                    <a:bodyPr/>
                    <a:lstStyle/>
                    <a:p>
                      <a:pPr algn="l" fontAlgn="b"/>
                      <a:r>
                        <a:rPr lang="en-US" sz="1400" b="0" i="0" u="none" strike="noStrike" dirty="0">
                          <a:effectLst/>
                          <a:latin typeface="+mn-lt"/>
                        </a:rPr>
                        <a:t>Accommodation Charges</a:t>
                      </a:r>
                      <a:r>
                        <a:rPr lang="en-US" sz="1400" b="0" i="0" u="none" strike="noStrike" baseline="0" dirty="0">
                          <a:effectLst/>
                          <a:latin typeface="+mn-lt"/>
                        </a:rPr>
                        <a:t> </a:t>
                      </a:r>
                      <a:r>
                        <a:rPr lang="en-US" sz="1400" b="0" i="0" u="none" strike="noStrike" dirty="0">
                          <a:effectLst/>
                          <a:latin typeface="+mn-lt"/>
                        </a:rPr>
                        <a:t>- Client projects</a:t>
                      </a: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2 523 618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- 480 809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p>
                      <a:pPr algn="r" fontAlgn="b"/>
                      <a:r>
                        <a:rPr lang="en-ZA" sz="1400" b="0" i="0" u="none" strike="noStrike">
                          <a:effectLst/>
                          <a:latin typeface="+mn-lt"/>
                        </a:rPr>
                        <a:t>2 042 809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8794">
                <a:tc>
                  <a:txBody>
                    <a:bodyPr/>
                    <a:lstStyle/>
                    <a:p>
                      <a:pPr algn="l" fontAlgn="b"/>
                      <a:r>
                        <a:rPr lang="en-ZA" sz="1400" b="0" i="0" u="none" strike="noStrike" dirty="0">
                          <a:effectLst/>
                          <a:latin typeface="+mn-lt"/>
                        </a:rPr>
                        <a:t>Accommodation  Charges - Private Leases</a:t>
                      </a: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5 197 847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- 105 110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ZA" sz="1400" b="0" i="0" u="none" strike="noStrike" dirty="0">
                          <a:effectLst/>
                          <a:latin typeface="+mn-lt"/>
                        </a:rPr>
                        <a:t>5 092 737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8794">
                <a:tc>
                  <a:txBody>
                    <a:bodyPr/>
                    <a:lstStyle/>
                    <a:p>
                      <a:pPr algn="l" fontAlgn="b"/>
                      <a:r>
                        <a:rPr lang="en-ZA" sz="1400" b="0" i="0" u="none" strike="noStrike" dirty="0">
                          <a:effectLst/>
                          <a:latin typeface="+mn-lt"/>
                        </a:rPr>
                        <a:t>Augmentation</a:t>
                      </a: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4 453 670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- 540 847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3 912 823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8794">
                <a:tc>
                  <a:txBody>
                    <a:bodyPr/>
                    <a:lstStyle/>
                    <a:p>
                      <a:pPr algn="l" fontAlgn="b"/>
                      <a:r>
                        <a:rPr lang="en-ZA" sz="1400" b="1" i="0" u="none" strike="noStrike" dirty="0">
                          <a:effectLst/>
                          <a:latin typeface="+mn-lt"/>
                        </a:rPr>
                        <a:t>Total Revenue</a:t>
                      </a: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18 411 506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a:effectLst/>
                          <a:latin typeface="+mn-lt"/>
                        </a:rPr>
                        <a:t>-1 122 206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a:effectLst/>
                          <a:latin typeface="+mn-lt"/>
                        </a:rPr>
                        <a:t>17 289 300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8794">
                <a:tc gridSpan="4">
                  <a:txBody>
                    <a:bodyPr/>
                    <a:lstStyle/>
                    <a:p>
                      <a:pPr algn="l" fontAlgn="b"/>
                      <a:endParaRPr lang="en-ZA" sz="1400" b="1" i="0" u="none" strike="noStrike" dirty="0">
                        <a:effectLst/>
                        <a:latin typeface="+mn-lt"/>
                      </a:endParaRPr>
                    </a:p>
                  </a:txBody>
                  <a:tcPr marL="3401" marR="3401" marT="3401"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ZA" sz="1200" b="1"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ZA" sz="1200" b="1"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ZA" sz="1200" b="1"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5518">
                <a:tc>
                  <a:txBody>
                    <a:bodyPr/>
                    <a:lstStyle/>
                    <a:p>
                      <a:pPr algn="l" fontAlgn="b"/>
                      <a:r>
                        <a:rPr lang="en-US" sz="1400" b="1" i="0" u="none" strike="noStrike" dirty="0">
                          <a:effectLst/>
                          <a:latin typeface="+mn-lt"/>
                        </a:rPr>
                        <a:t>Expenditure</a:t>
                      </a:r>
                      <a:endParaRPr lang="en-ZA" sz="1400" b="1" i="0" u="none" strike="noStrike" dirty="0">
                        <a:effectLst/>
                        <a:latin typeface="+mn-lt"/>
                      </a:endParaRP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5518">
                <a:tc>
                  <a:txBody>
                    <a:bodyPr/>
                    <a:lstStyle/>
                    <a:p>
                      <a:pPr algn="l" fontAlgn="b"/>
                      <a:r>
                        <a:rPr lang="en-ZA" sz="1400" b="0" i="0" u="none" strike="noStrike" dirty="0">
                          <a:effectLst/>
                          <a:latin typeface="+mn-lt"/>
                        </a:rPr>
                        <a:t>Cleaning and Gardening</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360 531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28 169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388 700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05518">
                <a:tc>
                  <a:txBody>
                    <a:bodyPr/>
                    <a:lstStyle/>
                    <a:p>
                      <a:pPr algn="l" fontAlgn="b"/>
                      <a:r>
                        <a:rPr lang="en-ZA" sz="1400" b="0" i="0" u="none" strike="noStrike" dirty="0">
                          <a:effectLst/>
                          <a:latin typeface="+mn-lt"/>
                        </a:rPr>
                        <a:t>Leases</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5 364 450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- 105 110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ZA" sz="1400" b="0" i="0" u="none" strike="noStrike">
                          <a:effectLst/>
                          <a:latin typeface="+mn-lt"/>
                        </a:rPr>
                        <a:t>5 259 340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5518">
                <a:tc>
                  <a:txBody>
                    <a:bodyPr/>
                    <a:lstStyle/>
                    <a:p>
                      <a:pPr algn="l" fontAlgn="b"/>
                      <a:r>
                        <a:rPr lang="en-ZA" sz="1400" b="0" i="0" u="none" strike="noStrike" dirty="0">
                          <a:effectLst/>
                          <a:latin typeface="+mn-lt"/>
                        </a:rPr>
                        <a:t>Maintenance</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1 415 835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814 163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2 229 998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5518">
                <a:tc>
                  <a:txBody>
                    <a:bodyPr/>
                    <a:lstStyle/>
                    <a:p>
                      <a:pPr algn="l" fontAlgn="b"/>
                      <a:r>
                        <a:rPr lang="en-ZA" sz="1400" b="0" i="0" u="none" strike="noStrike" dirty="0">
                          <a:effectLst/>
                          <a:latin typeface="+mn-lt"/>
                        </a:rPr>
                        <a:t>Repair</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1 109 986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- 150 400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959 586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05518">
                <a:tc>
                  <a:txBody>
                    <a:bodyPr/>
                    <a:lstStyle/>
                    <a:p>
                      <a:pPr algn="l" fontAlgn="b"/>
                      <a:r>
                        <a:rPr lang="en-ZA" sz="1400" b="0" i="0" u="none" strike="noStrike" dirty="0">
                          <a:effectLst/>
                          <a:latin typeface="+mn-lt"/>
                        </a:rPr>
                        <a:t>Municipal Services - PMTE</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468 851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11 794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480 645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5518">
                <a:tc>
                  <a:txBody>
                    <a:bodyPr/>
                    <a:lstStyle/>
                    <a:p>
                      <a:pPr algn="l" fontAlgn="b"/>
                      <a:r>
                        <a:rPr lang="en-ZA" sz="1400" b="0" i="0" u="none" strike="noStrike" dirty="0">
                          <a:effectLst/>
                          <a:latin typeface="+mn-lt"/>
                        </a:rPr>
                        <a:t>Compensation of Employees</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2 161 210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- 5 650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2 155 560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05518">
                <a:tc>
                  <a:txBody>
                    <a:bodyPr/>
                    <a:lstStyle/>
                    <a:p>
                      <a:pPr algn="l" fontAlgn="b"/>
                      <a:r>
                        <a:rPr lang="en-ZA" sz="1400" b="0" i="0" u="none" strike="noStrike" dirty="0">
                          <a:effectLst/>
                          <a:latin typeface="+mn-lt"/>
                        </a:rPr>
                        <a:t>Goods and Services</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628 958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- 146 286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482 672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26884">
                <a:tc>
                  <a:txBody>
                    <a:bodyPr/>
                    <a:lstStyle/>
                    <a:p>
                      <a:pPr algn="l" fontAlgn="b"/>
                      <a:r>
                        <a:rPr lang="en-ZA" sz="1400" b="0" i="0" u="none" strike="noStrike" dirty="0">
                          <a:effectLst/>
                          <a:latin typeface="+mn-lt"/>
                        </a:rPr>
                        <a:t>Property Rates</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1 774 457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- 32 258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1 742 199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05518">
                <a:tc>
                  <a:txBody>
                    <a:bodyPr/>
                    <a:lstStyle/>
                    <a:p>
                      <a:pPr algn="l" fontAlgn="b"/>
                      <a:r>
                        <a:rPr lang="en-ZA" sz="1400" b="0" i="0" u="none" strike="noStrike" dirty="0">
                          <a:effectLst/>
                          <a:latin typeface="+mn-lt"/>
                        </a:rPr>
                        <a:t>Refurbishments</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1 574 936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- 666 910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908 026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05518">
                <a:tc>
                  <a:txBody>
                    <a:bodyPr/>
                    <a:lstStyle/>
                    <a:p>
                      <a:pPr algn="l" fontAlgn="b"/>
                      <a:r>
                        <a:rPr lang="en-ZA" sz="1400" b="0" i="0" u="none" strike="noStrike" dirty="0">
                          <a:effectLst/>
                          <a:latin typeface="+mn-lt"/>
                        </a:rPr>
                        <a:t>DPW Capital</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985 704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- 388 910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596 794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05518">
                <a:tc>
                  <a:txBody>
                    <a:bodyPr/>
                    <a:lstStyle/>
                    <a:p>
                      <a:pPr algn="l" fontAlgn="b"/>
                      <a:r>
                        <a:rPr lang="en-ZA" sz="1400" b="0" i="0" u="none" strike="noStrike" dirty="0">
                          <a:effectLst/>
                          <a:latin typeface="+mn-lt"/>
                        </a:rPr>
                        <a:t>Machinery and Equipment</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42 970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42 970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05518">
                <a:tc>
                  <a:txBody>
                    <a:bodyPr/>
                    <a:lstStyle/>
                    <a:p>
                      <a:pPr algn="l" fontAlgn="b"/>
                      <a:r>
                        <a:rPr lang="en-ZA" sz="1400" b="0" i="0" u="none" strike="noStrike" dirty="0">
                          <a:effectLst/>
                          <a:latin typeface="+mn-lt"/>
                        </a:rPr>
                        <a:t>Client Capital</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2 523 618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- 480 809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p>
                      <a:pPr algn="r" fontAlgn="b"/>
                      <a:r>
                        <a:rPr lang="en-ZA" sz="1400" b="0" i="0" u="none" strike="noStrike" dirty="0">
                          <a:effectLst/>
                          <a:latin typeface="+mn-lt"/>
                        </a:rPr>
                        <a:t>2 042 809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05518">
                <a:tc>
                  <a:txBody>
                    <a:bodyPr/>
                    <a:lstStyle/>
                    <a:p>
                      <a:pPr algn="l" fontAlgn="b"/>
                      <a:r>
                        <a:rPr lang="en-ZA" sz="1400" b="1" i="0" u="none" strike="noStrike" dirty="0">
                          <a:effectLst/>
                          <a:latin typeface="+mn-lt"/>
                        </a:rPr>
                        <a:t>Total Expenditure</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18 411 506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1" i="0" u="none" strike="noStrike" dirty="0">
                          <a:effectLst/>
                          <a:latin typeface="+mn-lt"/>
                        </a:rPr>
                        <a:t>-1 122 206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1" i="0" u="none" strike="noStrike" dirty="0">
                          <a:effectLst/>
                          <a:latin typeface="+mn-lt"/>
                        </a:rPr>
                        <a:t>17 289 300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22"/>
                  </a:ext>
                </a:extLst>
              </a:tr>
            </a:tbl>
          </a:graphicData>
        </a:graphic>
      </p:graphicFrame>
      <p:pic>
        <p:nvPicPr>
          <p:cNvPr id="9"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6134100"/>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50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3129546538"/>
              </p:ext>
            </p:extLst>
          </p:nvPr>
        </p:nvGraphicFramePr>
        <p:xfrm>
          <a:off x="2" y="23700"/>
          <a:ext cx="12191998" cy="6670080"/>
        </p:xfrm>
        <a:graphic>
          <a:graphicData uri="http://schemas.openxmlformats.org/drawingml/2006/table">
            <a:tbl>
              <a:tblPr firstRow="1" firstCol="1" bandRow="1">
                <a:tableStyleId>{5C22544A-7EE6-4342-B048-85BDC9FD1C3A}</a:tableStyleId>
              </a:tblPr>
              <a:tblGrid>
                <a:gridCol w="1415478">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440160">
                  <a:extLst>
                    <a:ext uri="{9D8B030D-6E8A-4147-A177-3AD203B41FA5}">
                      <a16:colId xmlns:a16="http://schemas.microsoft.com/office/drawing/2014/main" val="20005"/>
                    </a:ext>
                  </a:extLst>
                </a:gridCol>
                <a:gridCol w="2376264">
                  <a:extLst>
                    <a:ext uri="{9D8B030D-6E8A-4147-A177-3AD203B41FA5}">
                      <a16:colId xmlns:a16="http://schemas.microsoft.com/office/drawing/2014/main" val="20006"/>
                    </a:ext>
                  </a:extLst>
                </a:gridCol>
                <a:gridCol w="2639616">
                  <a:extLst>
                    <a:ext uri="{9D8B030D-6E8A-4147-A177-3AD203B41FA5}">
                      <a16:colId xmlns:a16="http://schemas.microsoft.com/office/drawing/2014/main" val="20007"/>
                    </a:ext>
                  </a:extLst>
                </a:gridCol>
              </a:tblGrid>
              <a:tr h="366931">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Management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532902">
                <a:tc>
                  <a:txBody>
                    <a:bodyPr/>
                    <a:lstStyle/>
                    <a:p>
                      <a:pPr>
                        <a:lnSpc>
                          <a:spcPct val="107000"/>
                        </a:lnSpc>
                        <a:spcAft>
                          <a:spcPts val="0"/>
                        </a:spcAft>
                      </a:pPr>
                      <a:r>
                        <a:rPr lang="en-ZA" sz="1000" b="1" dirty="0">
                          <a:solidFill>
                            <a:schemeClr val="tx1"/>
                          </a:solidFill>
                          <a:effectLst/>
                          <a:latin typeface="Arial" panose="020B0604020202020204" pitchFamily="34" charset="0"/>
                          <a:cs typeface="Arial" panose="020B0604020202020204" pitchFamily="34" charset="0"/>
                        </a:rPr>
                        <a:t>Performance Indicators</a:t>
                      </a:r>
                      <a:endPar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000" b="1" dirty="0">
                          <a:effectLst/>
                          <a:latin typeface="Arial" panose="020B0604020202020204" pitchFamily="34" charset="0"/>
                          <a:cs typeface="Arial" panose="020B0604020202020204" pitchFamily="34" charset="0"/>
                        </a:rPr>
                        <a:t>Annual Target </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000" b="1" dirty="0">
                          <a:effectLst/>
                          <a:latin typeface="Arial" panose="020B0604020202020204" pitchFamily="34" charset="0"/>
                          <a:cs typeface="Arial" panose="020B0604020202020204" pitchFamily="34" charset="0"/>
                        </a:rPr>
                        <a:t>Quarter 1 Performance</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000" b="1" dirty="0">
                          <a:effectLst/>
                          <a:latin typeface="Arial" panose="020B0604020202020204" pitchFamily="34" charset="0"/>
                          <a:cs typeface="Arial" panose="020B0604020202020204" pitchFamily="34" charset="0"/>
                        </a:rPr>
                        <a:t>Quarter 2 Performance</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000" b="1" dirty="0">
                          <a:effectLst/>
                          <a:latin typeface="Arial" panose="020B0604020202020204" pitchFamily="34" charset="0"/>
                          <a:cs typeface="Arial" panose="020B0604020202020204" pitchFamily="34" charset="0"/>
                        </a:rPr>
                        <a:t>Quarter 3 Target</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0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198279">
                <a:tc>
                  <a:txBody>
                    <a:bodyPr/>
                    <a:lstStyle/>
                    <a:p>
                      <a:pPr>
                        <a:lnSpc>
                          <a:spcPct val="107000"/>
                        </a:lnSpc>
                        <a:spcAft>
                          <a:spcPts val="0"/>
                        </a:spcAft>
                      </a:pPr>
                      <a:r>
                        <a:rPr lang="en-ZA" sz="1000" b="1" dirty="0">
                          <a:solidFill>
                            <a:schemeClr val="tx1"/>
                          </a:solidFill>
                          <a:effectLst/>
                          <a:latin typeface="Arial" panose="020B0604020202020204" pitchFamily="34" charset="0"/>
                          <a:cs typeface="Arial" panose="020B0604020202020204" pitchFamily="34" charset="0"/>
                        </a:rPr>
                        <a:t>Ethics and Fraud Perception Rating</a:t>
                      </a:r>
                      <a:endPar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ctr" fontAlgn="t"/>
                      <a:r>
                        <a:rPr lang="en-ZA" sz="1000" b="0" i="0" u="none" strike="noStrike" dirty="0">
                          <a:solidFill>
                            <a:schemeClr val="tx1"/>
                          </a:solidFill>
                          <a:effectLst/>
                          <a:latin typeface="Arial" panose="020B0604020202020204" pitchFamily="34" charset="0"/>
                          <a:cs typeface="Arial" panose="020B0604020202020204" pitchFamily="34" charset="0"/>
                        </a:rPr>
                        <a:t>41 - 60%</a:t>
                      </a:r>
                    </a:p>
                  </a:txBody>
                  <a:tcPr marL="9525" marR="9525" marT="9525" marB="0">
                    <a:solidFill>
                      <a:schemeClr val="accent1">
                        <a:lumMod val="20000"/>
                        <a:lumOff val="80000"/>
                      </a:schemeClr>
                    </a:solidFill>
                  </a:tcPr>
                </a:tc>
                <a:tc>
                  <a:txBody>
                    <a:bodyPr/>
                    <a:lstStyle/>
                    <a:p>
                      <a:pPr>
                        <a:lnSpc>
                          <a:spcPct val="107000"/>
                        </a:lnSpc>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r>
                        <a:rPr lang="en-ZA"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information provided </a:t>
                      </a: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bg2">
                        <a:lumMod val="90000"/>
                      </a:schemeClr>
                    </a:solidFill>
                  </a:tcPr>
                </a:tc>
                <a:tc>
                  <a:txBody>
                    <a:bodyPr/>
                    <a:lstStyle/>
                    <a:p>
                      <a:pPr>
                        <a:lnSpc>
                          <a:spcPct val="107000"/>
                        </a:lnSpc>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Survey questions developed and</a:t>
                      </a:r>
                      <a:r>
                        <a:rPr lang="en-ZA"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ready to be administered to participants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gn="ctr"/>
                      <a:r>
                        <a:rPr lang="en-ZA" sz="1000" dirty="0">
                          <a:latin typeface="Arial" panose="020B0604020202020204" pitchFamily="34" charset="0"/>
                          <a:cs typeface="Arial" panose="020B0604020202020204" pitchFamily="34" charset="0"/>
                        </a:rPr>
                        <a:t>NQT</a:t>
                      </a:r>
                    </a:p>
                  </a:txBody>
                  <a:tcPr marL="68580" marR="68580" marT="0" marB="0">
                    <a:solidFill>
                      <a:schemeClr val="bg2">
                        <a:lumMod val="90000"/>
                      </a:schemeClr>
                    </a:solidFill>
                  </a:tcPr>
                </a:tc>
                <a:tc>
                  <a:txBody>
                    <a:bodyPr/>
                    <a:lstStyle/>
                    <a:p>
                      <a:r>
                        <a:rPr lang="en-US" sz="1000" dirty="0">
                          <a:solidFill>
                            <a:schemeClr val="tx1"/>
                          </a:solidFill>
                          <a:latin typeface="Arial" panose="020B0604020202020204" pitchFamily="34" charset="0"/>
                          <a:cs typeface="Arial" panose="020B0604020202020204" pitchFamily="34" charset="0"/>
                        </a:rPr>
                        <a:t>ICT assisting with administering the Questionnaire to the Department</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4</a:t>
                      </a:r>
                      <a:r>
                        <a:rPr lang="en-US" sz="1000" baseline="0" dirty="0">
                          <a:solidFill>
                            <a:schemeClr val="tx1"/>
                          </a:solidFill>
                          <a:latin typeface="Arial" panose="020B0604020202020204" pitchFamily="34" charset="0"/>
                          <a:cs typeface="Arial" panose="020B0604020202020204" pitchFamily="34" charset="0"/>
                        </a:rPr>
                        <a:t> main categories developed and 20 questions in total.</a:t>
                      </a:r>
                      <a:endParaRPr lang="en-ZA" sz="1000" dirty="0">
                        <a:solidFill>
                          <a:schemeClr val="tx1"/>
                        </a:solidFill>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073078">
                <a:tc>
                  <a:txBody>
                    <a:bodyPr/>
                    <a:lstStyle/>
                    <a:p>
                      <a:pPr>
                        <a:lnSpc>
                          <a:spcPct val="107000"/>
                        </a:lnSpc>
                        <a:spcAft>
                          <a:spcPts val="0"/>
                        </a:spcAft>
                      </a:pPr>
                      <a:r>
                        <a:rPr lang="en-ZA" sz="1000" b="1" dirty="0">
                          <a:solidFill>
                            <a:schemeClr val="tx1"/>
                          </a:solidFill>
                          <a:effectLst/>
                          <a:latin typeface="Arial" panose="020B0604020202020204" pitchFamily="34" charset="0"/>
                          <a:cs typeface="Arial" panose="020B0604020202020204" pitchFamily="34" charset="0"/>
                        </a:rPr>
                        <a:t>Compliance Rate (management practices)</a:t>
                      </a:r>
                      <a:endPar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ctr" fontAlgn="t"/>
                      <a:r>
                        <a:rPr lang="en-US" sz="1000" b="0" i="0" u="none" strike="noStrike" dirty="0">
                          <a:solidFill>
                            <a:schemeClr val="tx1"/>
                          </a:solidFill>
                          <a:effectLst/>
                          <a:latin typeface="Arial" panose="020B0604020202020204" pitchFamily="34" charset="0"/>
                          <a:cs typeface="Arial" panose="020B0604020202020204" pitchFamily="34" charset="0"/>
                        </a:rPr>
                        <a:t>100%</a:t>
                      </a:r>
                      <a:endParaRPr lang="en-ZA"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a:lnSpc>
                          <a:spcPct val="107000"/>
                        </a:lnSpc>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93%</a:t>
                      </a: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93%</a:t>
                      </a:r>
                    </a:p>
                  </a:txBody>
                  <a:tcPr marL="68580" marR="68580" marT="0" marB="0">
                    <a:solidFill>
                      <a:srgbClr val="00B050"/>
                    </a:solidFill>
                  </a:tcPr>
                </a:tc>
                <a:tc>
                  <a:txBody>
                    <a:bodyPr/>
                    <a:lstStyle/>
                    <a:p>
                      <a:pPr algn="ctr"/>
                      <a:r>
                        <a:rPr lang="en-ZA" sz="1000" dirty="0">
                          <a:latin typeface="Arial" panose="020B0604020202020204" pitchFamily="34" charset="0"/>
                          <a:cs typeface="Arial" panose="020B0604020202020204" pitchFamily="34" charset="0"/>
                        </a:rPr>
                        <a:t>100%</a:t>
                      </a:r>
                    </a:p>
                  </a:txBody>
                  <a:tcPr marL="68580" marR="68580" marT="0" marB="0">
                    <a:solidFill>
                      <a:schemeClr val="accent1">
                        <a:lumMod val="20000"/>
                        <a:lumOff val="80000"/>
                      </a:schemeClr>
                    </a:solidFill>
                  </a:tcPr>
                </a:tc>
                <a:tc>
                  <a:txBody>
                    <a:bodyPr/>
                    <a:lstStyle/>
                    <a:p>
                      <a:r>
                        <a:rPr lang="en-US" sz="1000" dirty="0">
                          <a:solidFill>
                            <a:schemeClr val="tx1"/>
                          </a:solidFill>
                          <a:latin typeface="Arial" panose="020B0604020202020204" pitchFamily="34" charset="0"/>
                          <a:cs typeface="Arial" panose="020B0604020202020204" pitchFamily="34" charset="0"/>
                        </a:rPr>
                        <a:t>76% </a:t>
                      </a:r>
                    </a:p>
                    <a:p>
                      <a:r>
                        <a:rPr lang="en-US" sz="1000" dirty="0">
                          <a:solidFill>
                            <a:schemeClr val="tx1"/>
                          </a:solidFill>
                          <a:latin typeface="Arial" panose="020B0604020202020204" pitchFamily="34" charset="0"/>
                          <a:cs typeface="Arial" panose="020B0604020202020204" pitchFamily="34" charset="0"/>
                        </a:rPr>
                        <a:t>(Preliminary</a:t>
                      </a:r>
                      <a:r>
                        <a:rPr lang="en-US" sz="1000" baseline="0" dirty="0">
                          <a:solidFill>
                            <a:schemeClr val="tx1"/>
                          </a:solidFill>
                          <a:latin typeface="Arial" panose="020B0604020202020204" pitchFamily="34" charset="0"/>
                          <a:cs typeface="Arial" panose="020B0604020202020204" pitchFamily="34" charset="0"/>
                        </a:rPr>
                        <a:t> report) </a:t>
                      </a:r>
                      <a:endParaRPr lang="en-ZA" sz="1000" dirty="0">
                        <a:solidFill>
                          <a:schemeClr val="tx1"/>
                        </a:solidFill>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Some compliance</a:t>
                      </a:r>
                      <a:r>
                        <a:rPr lang="en-US" sz="1000" baseline="0" dirty="0">
                          <a:solidFill>
                            <a:schemeClr val="tx1"/>
                          </a:solidFill>
                          <a:latin typeface="Arial" panose="020B0604020202020204" pitchFamily="34" charset="0"/>
                          <a:cs typeface="Arial" panose="020B0604020202020204" pitchFamily="34" charset="0"/>
                        </a:rPr>
                        <a:t> matters are affected by delays in concluding matters such as disciplinary cases often being postponed and late submission of information</a:t>
                      </a:r>
                      <a:endParaRPr lang="en-ZA" sz="1000" dirty="0">
                        <a:solidFill>
                          <a:schemeClr val="tx1"/>
                        </a:solidFill>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Assess internal process to ensure full compliance within the specified timelines where possible</a:t>
                      </a:r>
                      <a:endParaRPr lang="en-ZA" sz="1000" dirty="0">
                        <a:solidFill>
                          <a:schemeClr val="tx1"/>
                        </a:solidFill>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916519">
                <a:tc>
                  <a:txBody>
                    <a:bodyPr/>
                    <a:lstStyle/>
                    <a:p>
                      <a:pPr>
                        <a:lnSpc>
                          <a:spcPct val="107000"/>
                        </a:lnSpc>
                        <a:spcAft>
                          <a:spcPts val="0"/>
                        </a:spcAft>
                      </a:pPr>
                      <a:r>
                        <a:rPr lang="en-ZA" sz="1000" b="1" dirty="0">
                          <a:solidFill>
                            <a:schemeClr val="tx1"/>
                          </a:solidFill>
                          <a:effectLst/>
                          <a:latin typeface="Arial" panose="020B0604020202020204" pitchFamily="34" charset="0"/>
                          <a:cs typeface="Arial" panose="020B0604020202020204" pitchFamily="34" charset="0"/>
                        </a:rPr>
                        <a:t>Percentage Performance Information Level</a:t>
                      </a:r>
                      <a:endPar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ctr" fontAlgn="t"/>
                      <a:r>
                        <a:rPr lang="en-US" sz="1000" b="0" i="0" u="none" strike="noStrike" dirty="0">
                          <a:solidFill>
                            <a:schemeClr val="tx1"/>
                          </a:solidFill>
                          <a:effectLst/>
                          <a:latin typeface="Arial" panose="020B0604020202020204" pitchFamily="34" charset="0"/>
                          <a:cs typeface="Arial" panose="020B0604020202020204" pitchFamily="34" charset="0"/>
                        </a:rPr>
                        <a:t>81-100%</a:t>
                      </a:r>
                      <a:endParaRPr lang="en-ZA"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ZA" sz="1000" b="0" i="0" u="none" strike="noStrike" dirty="0">
                          <a:solidFill>
                            <a:schemeClr val="tx1"/>
                          </a:solidFill>
                          <a:effectLst/>
                          <a:latin typeface="Arial" panose="020B0604020202020204" pitchFamily="34" charset="0"/>
                          <a:cs typeface="Arial" panose="020B0604020202020204" pitchFamily="34" charset="0"/>
                        </a:rPr>
                        <a:t>52%</a:t>
                      </a:r>
                    </a:p>
                  </a:txBody>
                  <a:tcPr marL="9525" marR="9525" marT="9525" marB="0">
                    <a:solidFill>
                      <a:srgbClr val="FFFF00"/>
                    </a:solidFill>
                  </a:tcPr>
                </a:tc>
                <a:tc>
                  <a:txBody>
                    <a:bodyPr/>
                    <a:lstStyle/>
                    <a:p>
                      <a:pPr>
                        <a:lnSpc>
                          <a:spcPct val="107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50%</a:t>
                      </a:r>
                    </a:p>
                    <a:p>
                      <a:pPr>
                        <a:lnSpc>
                          <a:spcPct val="107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(16</a:t>
                      </a:r>
                      <a:r>
                        <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targets achieved above 90% against a total of 32 targets for the quarter)</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r>
                        <a:rPr lang="en-ZA" sz="1000" dirty="0">
                          <a:latin typeface="Arial" panose="020B0604020202020204" pitchFamily="34" charset="0"/>
                          <a:cs typeface="Arial" panose="020B0604020202020204" pitchFamily="34" charset="0"/>
                        </a:rPr>
                        <a:t>81-100%</a:t>
                      </a:r>
                    </a:p>
                  </a:txBody>
                  <a:tcPr marL="68580" marR="68580" marT="0" marB="0">
                    <a:solidFill>
                      <a:schemeClr val="accent1">
                        <a:lumMod val="20000"/>
                        <a:lumOff val="80000"/>
                      </a:schemeClr>
                    </a:solidFill>
                  </a:tcPr>
                </a:tc>
                <a:tc>
                  <a:txBody>
                    <a:bodyPr/>
                    <a:lstStyle/>
                    <a:p>
                      <a:r>
                        <a:rPr lang="en-US" sz="1000" dirty="0">
                          <a:solidFill>
                            <a:schemeClr val="tx1"/>
                          </a:solidFill>
                          <a:latin typeface="Arial" panose="020B0604020202020204" pitchFamily="34" charset="0"/>
                          <a:cs typeface="Arial" panose="020B0604020202020204" pitchFamily="34" charset="0"/>
                        </a:rPr>
                        <a:t>32%</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Cumulative Average Performance (Q1-Q3) = 45%</a:t>
                      </a:r>
                      <a:endParaRPr lang="en-ZA" sz="1000" dirty="0">
                        <a:solidFill>
                          <a:schemeClr val="tx1"/>
                        </a:solidFill>
                        <a:latin typeface="Arial" panose="020B0604020202020204" pitchFamily="34" charset="0"/>
                        <a:cs typeface="Arial" panose="020B0604020202020204" pitchFamily="34" charset="0"/>
                      </a:endParaRPr>
                    </a:p>
                  </a:txBody>
                  <a:tcPr marL="68580" marR="68580" marT="0" marB="0">
                    <a:solidFill>
                      <a:srgbClr val="FFC000"/>
                    </a:solidFill>
                  </a:tcPr>
                </a:tc>
                <a:tc>
                  <a:txBody>
                    <a:bodyPr/>
                    <a:lstStyle/>
                    <a:p>
                      <a:pPr>
                        <a:lnSpc>
                          <a:spcPct val="107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a:t>
                      </a:r>
                      <a:r>
                        <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of </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programmes have not achieved the set targets</a:t>
                      </a:r>
                      <a:r>
                        <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resulting in low overall percentage </a:t>
                      </a:r>
                      <a:r>
                        <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level</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Warning letters have been issued for branches to explain their reasons for under-performance and measures in place to improve performance in Q4 and AR</a:t>
                      </a: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2537030">
                <a:tc>
                  <a:txBody>
                    <a:bodyPr/>
                    <a:lstStyle/>
                    <a:p>
                      <a:pPr>
                        <a:lnSpc>
                          <a:spcPct val="107000"/>
                        </a:lnSpc>
                        <a:spcAft>
                          <a:spcPts val="0"/>
                        </a:spcAft>
                      </a:pPr>
                      <a:r>
                        <a:rPr lang="en-ZA" sz="1000" b="1" dirty="0">
                          <a:solidFill>
                            <a:schemeClr val="tx1"/>
                          </a:solidFill>
                          <a:effectLst/>
                          <a:latin typeface="Arial" panose="020B0604020202020204" pitchFamily="34" charset="0"/>
                          <a:cs typeface="Arial" panose="020B0604020202020204" pitchFamily="34" charset="0"/>
                        </a:rPr>
                        <a:t>Percentage Financial Performance Level</a:t>
                      </a:r>
                      <a:endPar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ctr">
                        <a:lnSpc>
                          <a:spcPct val="107000"/>
                        </a:lnSpc>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solidFill>
                      <a:schemeClr val="accent1">
                        <a:lumMod val="20000"/>
                        <a:lumOff val="80000"/>
                      </a:schemeClr>
                    </a:solidFill>
                  </a:tcPr>
                </a:tc>
                <a:tc>
                  <a:txBody>
                    <a:bodyPr/>
                    <a:lstStyle/>
                    <a:p>
                      <a:pPr>
                        <a:lnSpc>
                          <a:spcPct val="107000"/>
                        </a:lnSpc>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20% (74% achievement)</a:t>
                      </a:r>
                    </a:p>
                  </a:txBody>
                  <a:tcPr marL="68580" marR="68580" marT="0" marB="0">
                    <a:solidFill>
                      <a:srgbClr val="FFFF00"/>
                    </a:solidFill>
                  </a:tcPr>
                </a:tc>
                <a:tc>
                  <a:txBody>
                    <a:bodyPr/>
                    <a:lstStyle/>
                    <a:p>
                      <a:pPr>
                        <a:lnSpc>
                          <a:spcPct val="107000"/>
                        </a:lnSpc>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48% (90% achievement)</a:t>
                      </a:r>
                    </a:p>
                  </a:txBody>
                  <a:tcPr marL="68580" marR="68580" marT="0" marB="0">
                    <a:solidFill>
                      <a:srgbClr val="00B050"/>
                    </a:solidFill>
                  </a:tcPr>
                </a:tc>
                <a:tc>
                  <a:txBody>
                    <a:bodyPr/>
                    <a:lstStyle/>
                    <a:p>
                      <a:pPr algn="ctr"/>
                      <a:r>
                        <a:rPr lang="en-ZA" sz="1000" dirty="0">
                          <a:latin typeface="Arial" panose="020B0604020202020204" pitchFamily="34" charset="0"/>
                          <a:cs typeface="Arial" panose="020B0604020202020204" pitchFamily="34" charset="0"/>
                        </a:rPr>
                        <a:t>87%</a:t>
                      </a:r>
                    </a:p>
                  </a:txBody>
                  <a:tcPr marL="68580" marR="68580" marT="0" marB="0">
                    <a:solidFill>
                      <a:schemeClr val="accent1">
                        <a:lumMod val="20000"/>
                        <a:lumOff val="80000"/>
                      </a:schemeClr>
                    </a:solidFill>
                  </a:tcPr>
                </a:tc>
                <a:tc>
                  <a:txBody>
                    <a:bodyPr/>
                    <a:lstStyle/>
                    <a:p>
                      <a:r>
                        <a:rPr lang="en-US" sz="1000" dirty="0">
                          <a:solidFill>
                            <a:schemeClr val="tx1"/>
                          </a:solidFill>
                          <a:latin typeface="Arial" panose="020B0604020202020204" pitchFamily="34" charset="0"/>
                          <a:cs typeface="Arial" panose="020B0604020202020204" pitchFamily="34" charset="0"/>
                        </a:rPr>
                        <a:t>76%</a:t>
                      </a:r>
                      <a:endParaRPr lang="en-ZA" sz="1000" dirty="0">
                        <a:solidFill>
                          <a:schemeClr val="tx1"/>
                        </a:solidFill>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a:lnSpc>
                          <a:spcPct val="107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Delays in filling of prioritised vacant funded positions</a:t>
                      </a:r>
                    </a:p>
                    <a:p>
                      <a:pPr>
                        <a:lnSpc>
                          <a:spcPct val="107000"/>
                        </a:lnSpc>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Non-transfer of R362 million for the Non-state Sector Programme by the EPWP due to delay in implementation of the programme which impacted the conditions for the tranche payment.</a:t>
                      </a:r>
                    </a:p>
                    <a:p>
                      <a:pPr>
                        <a:lnSpc>
                          <a:spcPct val="107000"/>
                        </a:lnSpc>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Withholding of the EPWP Integrated Grants for Provinces and Municipalities due to non-compliance to the </a:t>
                      </a: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DoRA</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Filling of vacant positions has been prioritised</a:t>
                      </a: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Interviews for executive management, including Director</a:t>
                      </a:r>
                      <a:r>
                        <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General,</a:t>
                      </a: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positions are scheduled for end February</a:t>
                      </a:r>
                      <a:r>
                        <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2023.</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programme was implemented from October 2022 and the 60% reporting of participants on EPWP-RS was achieved, with funds being planned to be transferred in January 2023</a:t>
                      </a:r>
                    </a:p>
                    <a:p>
                      <a:pPr>
                        <a:lnSpc>
                          <a:spcPct val="107000"/>
                        </a:lnSpc>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Engagement with the Provinces to ensure compliance for the funds to be rescheduled and transferred to Provinces.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7383F3B9-69D9-423D-8A04-C6634F52A627}" type="slidenum">
              <a:rPr lang="en-ZA" smtClean="0"/>
              <a:t>4</a:t>
            </a:fld>
            <a:endParaRPr lang="en-ZA"/>
          </a:p>
        </p:txBody>
      </p:sp>
    </p:spTree>
    <p:extLst>
      <p:ext uri="{BB962C8B-B14F-4D97-AF65-F5344CB8AC3E}">
        <p14:creationId xmlns:p14="http://schemas.microsoft.com/office/powerpoint/2010/main" val="3458031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12192000" cy="611820"/>
          </a:xfrm>
          <a:pattFill prst="dkHorz">
            <a:fgClr>
              <a:srgbClr val="FF6600"/>
            </a:fgClr>
            <a:bgClr>
              <a:srgbClr val="FF9933"/>
            </a:bgClr>
          </a:pattFill>
          <a:ln w="12700" cap="flat" cmpd="sng" algn="ctr">
            <a:solidFill>
              <a:srgbClr val="FF66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l"/>
            <a:r>
              <a:rPr lang="en-US" sz="2400" b="1" dirty="0">
                <a:solidFill>
                  <a:schemeClr val="bg1"/>
                </a:solidFill>
              </a:rPr>
              <a:t>Debtors Age Analysis 30 September 2022 – Quarter 2</a:t>
            </a:r>
          </a:p>
        </p:txBody>
      </p:sp>
      <p:graphicFrame>
        <p:nvGraphicFramePr>
          <p:cNvPr id="41133" name="Group 173"/>
          <p:cNvGraphicFramePr>
            <a:graphicFrameLocks noGrp="1"/>
          </p:cNvGraphicFramePr>
          <p:nvPr>
            <p:ph/>
            <p:extLst>
              <p:ext uri="{D42A27DB-BD31-4B8C-83A1-F6EECF244321}">
                <p14:modId xmlns:p14="http://schemas.microsoft.com/office/powerpoint/2010/main" val="95369362"/>
              </p:ext>
            </p:extLst>
          </p:nvPr>
        </p:nvGraphicFramePr>
        <p:xfrm>
          <a:off x="191344" y="980728"/>
          <a:ext cx="11640616" cy="5305160"/>
        </p:xfrm>
        <a:graphic>
          <a:graphicData uri="http://schemas.openxmlformats.org/drawingml/2006/table">
            <a:tbl>
              <a:tblPr>
                <a:tableStyleId>{284E427A-3D55-4303-BF80-6455036E1DE7}</a:tableStyleId>
              </a:tblPr>
              <a:tblGrid>
                <a:gridCol w="2504893">
                  <a:extLst>
                    <a:ext uri="{9D8B030D-6E8A-4147-A177-3AD203B41FA5}">
                      <a16:colId xmlns:a16="http://schemas.microsoft.com/office/drawing/2014/main" val="20000"/>
                    </a:ext>
                  </a:extLst>
                </a:gridCol>
                <a:gridCol w="1221068">
                  <a:extLst>
                    <a:ext uri="{9D8B030D-6E8A-4147-A177-3AD203B41FA5}">
                      <a16:colId xmlns:a16="http://schemas.microsoft.com/office/drawing/2014/main" val="20001"/>
                    </a:ext>
                  </a:extLst>
                </a:gridCol>
                <a:gridCol w="1582931">
                  <a:extLst>
                    <a:ext uri="{9D8B030D-6E8A-4147-A177-3AD203B41FA5}">
                      <a16:colId xmlns:a16="http://schemas.microsoft.com/office/drawing/2014/main" val="20002"/>
                    </a:ext>
                  </a:extLst>
                </a:gridCol>
                <a:gridCol w="1582931">
                  <a:extLst>
                    <a:ext uri="{9D8B030D-6E8A-4147-A177-3AD203B41FA5}">
                      <a16:colId xmlns:a16="http://schemas.microsoft.com/office/drawing/2014/main" val="20003"/>
                    </a:ext>
                  </a:extLst>
                </a:gridCol>
                <a:gridCol w="1582931">
                  <a:extLst>
                    <a:ext uri="{9D8B030D-6E8A-4147-A177-3AD203B41FA5}">
                      <a16:colId xmlns:a16="http://schemas.microsoft.com/office/drawing/2014/main" val="20004"/>
                    </a:ext>
                  </a:extLst>
                </a:gridCol>
                <a:gridCol w="1582931">
                  <a:extLst>
                    <a:ext uri="{9D8B030D-6E8A-4147-A177-3AD203B41FA5}">
                      <a16:colId xmlns:a16="http://schemas.microsoft.com/office/drawing/2014/main" val="20005"/>
                    </a:ext>
                  </a:extLst>
                </a:gridCol>
                <a:gridCol w="1582931">
                  <a:extLst>
                    <a:ext uri="{9D8B030D-6E8A-4147-A177-3AD203B41FA5}">
                      <a16:colId xmlns:a16="http://schemas.microsoft.com/office/drawing/2014/main" val="20006"/>
                    </a:ext>
                  </a:extLst>
                </a:gridCol>
              </a:tblGrid>
              <a:tr h="688426">
                <a:tc rowSpan="2">
                  <a:txBody>
                    <a:bodyPr/>
                    <a:lstStyle/>
                    <a:p>
                      <a:pPr algn="l" rtl="0" fontAlgn="ctr"/>
                      <a:r>
                        <a:rPr lang="en-ZA" sz="1800" b="1" i="0" u="none" strike="noStrike" dirty="0">
                          <a:solidFill>
                            <a:srgbClr val="000000"/>
                          </a:solidFill>
                          <a:effectLst/>
                          <a:latin typeface="Calibri" panose="020F0502020204030204" pitchFamily="34" charset="0"/>
                        </a:rPr>
                        <a:t>Categories</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Current</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30 Days</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60 Days+</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Total 2022/23</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err="1">
                          <a:solidFill>
                            <a:srgbClr val="000000"/>
                          </a:solidFill>
                          <a:effectLst/>
                          <a:latin typeface="Calibri" panose="020F0502020204030204" pitchFamily="34" charset="0"/>
                        </a:rPr>
                        <a:t>Prev</a:t>
                      </a:r>
                      <a:r>
                        <a:rPr lang="en-ZA" sz="1800" b="1" i="0" u="none" strike="noStrike" dirty="0">
                          <a:solidFill>
                            <a:srgbClr val="000000"/>
                          </a:solidFill>
                          <a:effectLst/>
                          <a:latin typeface="Calibri" panose="020F0502020204030204" pitchFamily="34" charset="0"/>
                        </a:rPr>
                        <a:t> Years</a:t>
                      </a:r>
                    </a:p>
                  </a:txBody>
                  <a:tcPr marL="6350" marR="6350" marT="6350" marB="0" anchor="ctr">
                    <a:solidFill>
                      <a:schemeClr val="accent6">
                        <a:lumMod val="40000"/>
                        <a:lumOff val="60000"/>
                      </a:schemeClr>
                    </a:solidFill>
                  </a:tcPr>
                </a:tc>
                <a:tc>
                  <a:txBody>
                    <a:bodyPr/>
                    <a:lstStyle/>
                    <a:p>
                      <a:pPr algn="ctr" rtl="0" fontAlgn="ctr"/>
                      <a:r>
                        <a:rPr lang="en-ZA" sz="1800" b="1" i="0" u="none" strike="noStrike">
                          <a:solidFill>
                            <a:srgbClr val="000000"/>
                          </a:solidFill>
                          <a:effectLst/>
                          <a:latin typeface="Calibri" panose="020F0502020204030204" pitchFamily="34" charset="0"/>
                        </a:rPr>
                        <a:t>Total</a:t>
                      </a:r>
                    </a:p>
                  </a:txBody>
                  <a:tcPr marL="6350" marR="6350" marT="6350" marB="0" anchor="ctr">
                    <a:solidFill>
                      <a:schemeClr val="accent6">
                        <a:lumMod val="40000"/>
                        <a:lumOff val="60000"/>
                      </a:schemeClr>
                    </a:solidFill>
                  </a:tcPr>
                </a:tc>
                <a:extLst>
                  <a:ext uri="{0D108BD9-81ED-4DB2-BD59-A6C34878D82A}">
                    <a16:rowId xmlns:a16="http://schemas.microsoft.com/office/drawing/2014/main" val="10000"/>
                  </a:ext>
                </a:extLst>
              </a:tr>
              <a:tr h="441402">
                <a:tc vMerge="1">
                  <a:txBody>
                    <a:bodyPr/>
                    <a:lstStyle/>
                    <a:p>
                      <a:endParaRPr lang="en-ZA"/>
                    </a:p>
                  </a:txBody>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extLst>
                  <a:ext uri="{0D108BD9-81ED-4DB2-BD59-A6C34878D82A}">
                    <a16:rowId xmlns:a16="http://schemas.microsoft.com/office/drawing/2014/main" val="10001"/>
                  </a:ext>
                </a:extLst>
              </a:tr>
              <a:tr h="637643">
                <a:tc>
                  <a:txBody>
                    <a:bodyPr/>
                    <a:lstStyle/>
                    <a:p>
                      <a:pPr algn="l" rtl="0" fontAlgn="ctr"/>
                      <a:r>
                        <a:rPr lang="en-ZA" sz="1800" b="0" i="0" u="none" strike="noStrike" dirty="0">
                          <a:solidFill>
                            <a:schemeClr val="tx1"/>
                          </a:solidFill>
                          <a:effectLst/>
                          <a:latin typeface="+mn-lt"/>
                        </a:rPr>
                        <a:t>Accommodation (State Owned)</a:t>
                      </a:r>
                    </a:p>
                  </a:txBody>
                  <a:tcPr marL="9525" marR="9525" marT="9525" marB="0" anchor="ctr">
                    <a:solidFill>
                      <a:schemeClr val="bg1"/>
                    </a:solidFill>
                  </a:tcPr>
                </a:tc>
                <a:tc>
                  <a:txBody>
                    <a:bodyPr/>
                    <a:lstStyle/>
                    <a:p>
                      <a:pPr algn="r"/>
                      <a:r>
                        <a:rPr lang="en-ZA" sz="1800" dirty="0">
                          <a:solidFill>
                            <a:schemeClr val="tx1"/>
                          </a:solidFill>
                          <a:latin typeface="+mn-lt"/>
                        </a:rPr>
                        <a:t>87 244</a:t>
                      </a:r>
                    </a:p>
                  </a:txBody>
                  <a:tcPr marL="9525" marR="9525" marT="9525" marB="0" anchor="ctr">
                    <a:solidFill>
                      <a:schemeClr val="bg1"/>
                    </a:solidFill>
                  </a:tcPr>
                </a:tc>
                <a:tc>
                  <a:txBody>
                    <a:bodyPr/>
                    <a:lstStyle/>
                    <a:p>
                      <a:pPr algn="r"/>
                      <a:r>
                        <a:rPr lang="en-ZA" sz="1800" dirty="0">
                          <a:solidFill>
                            <a:schemeClr val="tx1"/>
                          </a:solidFill>
                          <a:latin typeface="+mn-lt"/>
                        </a:rPr>
                        <a:t>10 586</a:t>
                      </a:r>
                    </a:p>
                  </a:txBody>
                  <a:tcPr marL="9525" marR="9525" marT="9525" marB="0" anchor="ctr">
                    <a:solidFill>
                      <a:schemeClr val="bg1"/>
                    </a:solidFill>
                  </a:tcPr>
                </a:tc>
                <a:tc>
                  <a:txBody>
                    <a:bodyPr/>
                    <a:lstStyle/>
                    <a:p>
                      <a:pPr algn="r"/>
                      <a:r>
                        <a:rPr lang="en-ZA" sz="1800" dirty="0">
                          <a:solidFill>
                            <a:schemeClr val="tx1"/>
                          </a:solidFill>
                          <a:latin typeface="+mn-lt"/>
                        </a:rPr>
                        <a:t>1 155 677</a:t>
                      </a:r>
                    </a:p>
                  </a:txBody>
                  <a:tcPr marL="9525" marR="9525" marT="9525" marB="0" anchor="ctr">
                    <a:solidFill>
                      <a:schemeClr val="bg1"/>
                    </a:solidFill>
                  </a:tcPr>
                </a:tc>
                <a:tc>
                  <a:txBody>
                    <a:bodyPr/>
                    <a:lstStyle/>
                    <a:p>
                      <a:pPr algn="r"/>
                      <a:r>
                        <a:rPr lang="en-ZA" sz="1800" dirty="0">
                          <a:solidFill>
                            <a:schemeClr val="tx1"/>
                          </a:solidFill>
                          <a:latin typeface="+mn-lt"/>
                        </a:rPr>
                        <a:t>1 253 507</a:t>
                      </a:r>
                    </a:p>
                  </a:txBody>
                  <a:tcPr marL="9525" marR="9525" marT="9525" marB="0" anchor="ctr">
                    <a:solidFill>
                      <a:schemeClr val="bg1"/>
                    </a:solidFill>
                  </a:tcPr>
                </a:tc>
                <a:tc>
                  <a:txBody>
                    <a:bodyPr/>
                    <a:lstStyle/>
                    <a:p>
                      <a:pPr algn="r" rtl="0" fontAlgn="b"/>
                      <a:r>
                        <a:rPr lang="en-ZA" sz="1800" b="0" i="0" u="none" strike="noStrike" dirty="0">
                          <a:solidFill>
                            <a:schemeClr val="tx1"/>
                          </a:solidFill>
                          <a:effectLst/>
                          <a:latin typeface="+mn-lt"/>
                        </a:rPr>
                        <a:t>1 542 414</a:t>
                      </a:r>
                    </a:p>
                  </a:txBody>
                  <a:tcPr marL="9525" marR="9525" marT="9525" marB="0" anchor="ctr">
                    <a:solidFill>
                      <a:schemeClr val="bg1"/>
                    </a:solidFill>
                  </a:tcPr>
                </a:tc>
                <a:tc>
                  <a:txBody>
                    <a:bodyPr/>
                    <a:lstStyle/>
                    <a:p>
                      <a:pPr algn="r" rtl="0" fontAlgn="b"/>
                      <a:r>
                        <a:rPr lang="en-ZA" sz="1800" b="1" i="0" u="none" strike="noStrike" kern="1200" baseline="0" dirty="0">
                          <a:solidFill>
                            <a:schemeClr val="tx1"/>
                          </a:solidFill>
                          <a:effectLst/>
                          <a:latin typeface="+mn-lt"/>
                          <a:ea typeface="+mn-ea"/>
                          <a:cs typeface="+mn-cs"/>
                        </a:rPr>
                        <a:t>2 795 921</a:t>
                      </a:r>
                    </a:p>
                  </a:txBody>
                  <a:tcPr marL="9525" marR="9525" marT="9525" marB="0" anchor="ctr">
                    <a:solidFill>
                      <a:schemeClr val="bg1"/>
                    </a:solidFill>
                  </a:tcPr>
                </a:tc>
                <a:extLst>
                  <a:ext uri="{0D108BD9-81ED-4DB2-BD59-A6C34878D82A}">
                    <a16:rowId xmlns:a16="http://schemas.microsoft.com/office/drawing/2014/main" val="10002"/>
                  </a:ext>
                </a:extLst>
              </a:tr>
              <a:tr h="637643">
                <a:tc>
                  <a:txBody>
                    <a:bodyPr/>
                    <a:lstStyle/>
                    <a:p>
                      <a:pPr algn="l" rtl="0" fontAlgn="ctr"/>
                      <a:r>
                        <a:rPr lang="en-ZA" sz="1800" b="0" i="0" u="none" strike="noStrike" dirty="0">
                          <a:solidFill>
                            <a:schemeClr val="tx1"/>
                          </a:solidFill>
                          <a:effectLst/>
                          <a:latin typeface="Calibri" panose="020F0502020204030204" pitchFamily="34" charset="0"/>
                        </a:rPr>
                        <a:t>Accommodation (Private)</a:t>
                      </a:r>
                    </a:p>
                  </a:txBody>
                  <a:tcPr marL="6350" marR="6350" marT="6350" marB="0" anchor="ctr">
                    <a:solidFill>
                      <a:schemeClr val="bg1"/>
                    </a:solidFill>
                  </a:tcPr>
                </a:tc>
                <a:tc>
                  <a:txBody>
                    <a:bodyPr/>
                    <a:lstStyle/>
                    <a:p>
                      <a:pPr algn="r" rtl="0" fontAlgn="ctr"/>
                      <a:r>
                        <a:rPr lang="en-US" sz="1800" b="0" i="0" u="none" strike="noStrike" dirty="0">
                          <a:solidFill>
                            <a:srgbClr val="000000"/>
                          </a:solidFill>
                          <a:effectLst/>
                          <a:latin typeface="+mn-lt"/>
                        </a:rPr>
                        <a:t>284</a:t>
                      </a:r>
                      <a:r>
                        <a:rPr lang="en-US" sz="1800" b="0" i="0" u="none" strike="noStrike" baseline="0" dirty="0">
                          <a:solidFill>
                            <a:srgbClr val="000000"/>
                          </a:solidFill>
                          <a:effectLst/>
                          <a:latin typeface="+mn-lt"/>
                        </a:rPr>
                        <a:t> </a:t>
                      </a:r>
                      <a:r>
                        <a:rPr lang="en-US" sz="1800" b="0" i="0" u="none" strike="noStrike" dirty="0">
                          <a:solidFill>
                            <a:srgbClr val="000000"/>
                          </a:solidFill>
                          <a:effectLst/>
                          <a:latin typeface="+mn-lt"/>
                        </a:rPr>
                        <a:t>182</a:t>
                      </a:r>
                    </a:p>
                  </a:txBody>
                  <a:tcPr marL="7620" marT="7620" marB="0" anchor="ctr">
                    <a:solidFill>
                      <a:schemeClr val="bg1"/>
                    </a:solidFill>
                  </a:tcPr>
                </a:tc>
                <a:tc>
                  <a:txBody>
                    <a:bodyPr/>
                    <a:lstStyle/>
                    <a:p>
                      <a:pPr algn="r" rtl="0" fontAlgn="ctr"/>
                      <a:r>
                        <a:rPr lang="en-US" sz="1800" b="0" i="0" u="none" strike="noStrike" dirty="0">
                          <a:solidFill>
                            <a:srgbClr val="000000"/>
                          </a:solidFill>
                          <a:effectLst/>
                          <a:latin typeface="+mn-lt"/>
                        </a:rPr>
                        <a:t>97</a:t>
                      </a:r>
                      <a:r>
                        <a:rPr lang="en-US" sz="1800" b="0" i="0" u="none" strike="noStrike" baseline="0" dirty="0">
                          <a:solidFill>
                            <a:srgbClr val="000000"/>
                          </a:solidFill>
                          <a:effectLst/>
                          <a:latin typeface="+mn-lt"/>
                        </a:rPr>
                        <a:t> </a:t>
                      </a:r>
                      <a:r>
                        <a:rPr lang="en-US" sz="1800" b="0" i="0" u="none" strike="noStrike" dirty="0">
                          <a:solidFill>
                            <a:srgbClr val="000000"/>
                          </a:solidFill>
                          <a:effectLst/>
                          <a:latin typeface="+mn-lt"/>
                        </a:rPr>
                        <a:t>266</a:t>
                      </a:r>
                    </a:p>
                  </a:txBody>
                  <a:tcPr marL="7620" marT="7620" marB="0" anchor="ctr">
                    <a:solidFill>
                      <a:schemeClr val="bg1"/>
                    </a:solidFill>
                  </a:tcPr>
                </a:tc>
                <a:tc>
                  <a:txBody>
                    <a:bodyPr/>
                    <a:lstStyle/>
                    <a:p>
                      <a:pPr algn="r" rtl="0" fontAlgn="ctr"/>
                      <a:r>
                        <a:rPr lang="en-US" sz="1800" b="0" i="0" u="none" strike="noStrike" dirty="0">
                          <a:solidFill>
                            <a:srgbClr val="000000"/>
                          </a:solidFill>
                          <a:effectLst/>
                          <a:latin typeface="+mn-lt"/>
                        </a:rPr>
                        <a:t>184</a:t>
                      </a:r>
                      <a:r>
                        <a:rPr lang="en-US" sz="1800" b="0" i="0" u="none" strike="noStrike" baseline="0" dirty="0">
                          <a:solidFill>
                            <a:srgbClr val="000000"/>
                          </a:solidFill>
                          <a:effectLst/>
                          <a:latin typeface="+mn-lt"/>
                        </a:rPr>
                        <a:t> </a:t>
                      </a:r>
                      <a:r>
                        <a:rPr lang="en-US" sz="1800" b="0" i="0" u="none" strike="noStrike" dirty="0">
                          <a:solidFill>
                            <a:srgbClr val="000000"/>
                          </a:solidFill>
                          <a:effectLst/>
                          <a:latin typeface="+mn-lt"/>
                        </a:rPr>
                        <a:t>180</a:t>
                      </a:r>
                    </a:p>
                  </a:txBody>
                  <a:tcPr marL="7620" marT="7620" marB="0" anchor="ctr">
                    <a:solidFill>
                      <a:schemeClr val="bg1"/>
                    </a:solidFill>
                  </a:tcPr>
                </a:tc>
                <a:tc>
                  <a:txBody>
                    <a:bodyPr/>
                    <a:lstStyle/>
                    <a:p>
                      <a:pPr algn="r" rtl="0" fontAlgn="ctr"/>
                      <a:r>
                        <a:rPr lang="en-US" sz="1800" b="0" i="0" u="none" strike="noStrike" dirty="0">
                          <a:solidFill>
                            <a:srgbClr val="000000"/>
                          </a:solidFill>
                          <a:effectLst/>
                          <a:latin typeface="+mn-lt"/>
                        </a:rPr>
                        <a:t>565</a:t>
                      </a:r>
                      <a:r>
                        <a:rPr lang="en-US" sz="1800" b="0" i="0" u="none" strike="noStrike" baseline="0" dirty="0">
                          <a:solidFill>
                            <a:srgbClr val="000000"/>
                          </a:solidFill>
                          <a:effectLst/>
                          <a:latin typeface="+mn-lt"/>
                        </a:rPr>
                        <a:t> </a:t>
                      </a:r>
                      <a:r>
                        <a:rPr lang="en-US" sz="1800" b="0" i="0" u="none" strike="noStrike" dirty="0">
                          <a:solidFill>
                            <a:srgbClr val="000000"/>
                          </a:solidFill>
                          <a:effectLst/>
                          <a:latin typeface="+mn-lt"/>
                        </a:rPr>
                        <a:t>628</a:t>
                      </a:r>
                    </a:p>
                  </a:txBody>
                  <a:tcPr marL="7620" marT="7620" marB="0" anchor="ctr">
                    <a:solidFill>
                      <a:schemeClr val="bg1"/>
                    </a:solidFill>
                  </a:tcPr>
                </a:tc>
                <a:tc>
                  <a:txBody>
                    <a:bodyPr/>
                    <a:lstStyle/>
                    <a:p>
                      <a:pPr algn="r" rtl="0" fontAlgn="ctr"/>
                      <a:r>
                        <a:rPr lang="en-US" sz="1800" b="0" i="0" u="none" strike="noStrike" dirty="0">
                          <a:solidFill>
                            <a:srgbClr val="000000"/>
                          </a:solidFill>
                          <a:effectLst/>
                          <a:latin typeface="+mn-lt"/>
                        </a:rPr>
                        <a:t>669</a:t>
                      </a:r>
                      <a:r>
                        <a:rPr lang="en-US" sz="1800" b="0" i="0" u="none" strike="noStrike" baseline="0" dirty="0">
                          <a:solidFill>
                            <a:srgbClr val="000000"/>
                          </a:solidFill>
                          <a:effectLst/>
                          <a:latin typeface="+mn-lt"/>
                        </a:rPr>
                        <a:t> </a:t>
                      </a:r>
                      <a:r>
                        <a:rPr lang="en-US" sz="1800" b="0" i="0" u="none" strike="noStrike" dirty="0">
                          <a:solidFill>
                            <a:srgbClr val="000000"/>
                          </a:solidFill>
                          <a:effectLst/>
                          <a:latin typeface="+mn-lt"/>
                        </a:rPr>
                        <a:t>585</a:t>
                      </a:r>
                    </a:p>
                  </a:txBody>
                  <a:tcPr marL="7620" marT="7620" marB="0" anchor="ctr">
                    <a:solidFill>
                      <a:schemeClr val="bg1"/>
                    </a:solidFill>
                  </a:tcPr>
                </a:tc>
                <a:tc>
                  <a:txBody>
                    <a:bodyPr/>
                    <a:lstStyle/>
                    <a:p>
                      <a:pPr algn="r" rtl="0" fontAlgn="ctr"/>
                      <a:r>
                        <a:rPr lang="en-US" sz="1800" b="1" i="0" u="none" strike="noStrike" dirty="0">
                          <a:solidFill>
                            <a:srgbClr val="000000"/>
                          </a:solidFill>
                          <a:effectLst/>
                          <a:latin typeface="+mn-lt"/>
                        </a:rPr>
                        <a:t>1</a:t>
                      </a:r>
                      <a:r>
                        <a:rPr lang="en-US" sz="1800" b="1" i="0" u="none" strike="noStrike" baseline="0" dirty="0">
                          <a:solidFill>
                            <a:srgbClr val="000000"/>
                          </a:solidFill>
                          <a:effectLst/>
                          <a:latin typeface="+mn-lt"/>
                        </a:rPr>
                        <a:t> </a:t>
                      </a:r>
                      <a:r>
                        <a:rPr lang="en-US" sz="1800" b="1" i="0" u="none" strike="noStrike" dirty="0">
                          <a:solidFill>
                            <a:srgbClr val="000000"/>
                          </a:solidFill>
                          <a:effectLst/>
                          <a:latin typeface="+mn-lt"/>
                        </a:rPr>
                        <a:t>235</a:t>
                      </a:r>
                      <a:r>
                        <a:rPr lang="en-US" sz="1800" b="1" i="0" u="none" strike="noStrike" baseline="0" dirty="0">
                          <a:solidFill>
                            <a:srgbClr val="000000"/>
                          </a:solidFill>
                          <a:effectLst/>
                          <a:latin typeface="+mn-lt"/>
                        </a:rPr>
                        <a:t> </a:t>
                      </a:r>
                      <a:r>
                        <a:rPr lang="en-US" sz="1800" b="1" i="0" u="none" strike="noStrike" dirty="0">
                          <a:solidFill>
                            <a:srgbClr val="000000"/>
                          </a:solidFill>
                          <a:effectLst/>
                          <a:latin typeface="+mn-lt"/>
                        </a:rPr>
                        <a:t>214</a:t>
                      </a:r>
                    </a:p>
                  </a:txBody>
                  <a:tcPr marL="7620" marT="7620" marB="0" anchor="ctr">
                    <a:solidFill>
                      <a:schemeClr val="bg1"/>
                    </a:solidFill>
                  </a:tcPr>
                </a:tc>
                <a:extLst>
                  <a:ext uri="{0D108BD9-81ED-4DB2-BD59-A6C34878D82A}">
                    <a16:rowId xmlns:a16="http://schemas.microsoft.com/office/drawing/2014/main" val="10003"/>
                  </a:ext>
                </a:extLst>
              </a:tr>
              <a:tr h="637643">
                <a:tc>
                  <a:txBody>
                    <a:bodyPr/>
                    <a:lstStyle/>
                    <a:p>
                      <a:pPr algn="l" rtl="0" fontAlgn="ctr"/>
                      <a:r>
                        <a:rPr lang="en-ZA" sz="1800" b="0" i="0" u="none" strike="noStrike" dirty="0">
                          <a:solidFill>
                            <a:schemeClr val="tx1"/>
                          </a:solidFill>
                          <a:effectLst/>
                          <a:latin typeface="Calibri" panose="020F0502020204030204" pitchFamily="34" charset="0"/>
                        </a:rPr>
                        <a:t>Municipal Services</a:t>
                      </a: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Calibri" panose="020F0502020204030204" pitchFamily="34" charset="0"/>
                        </a:rPr>
                        <a:t>323 414</a:t>
                      </a: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Calibri" panose="020F0502020204030204" pitchFamily="34" charset="0"/>
                        </a:rPr>
                        <a:t>147 276</a:t>
                      </a: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Calibri" panose="020F0502020204030204" pitchFamily="34" charset="0"/>
                        </a:rPr>
                        <a:t>393 637</a:t>
                      </a: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Calibri" panose="020F0502020204030204" pitchFamily="34" charset="0"/>
                        </a:rPr>
                        <a:t>864 327</a:t>
                      </a: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Calibri" panose="020F0502020204030204" pitchFamily="34" charset="0"/>
                        </a:rPr>
                        <a:t>4 667 238</a:t>
                      </a:r>
                    </a:p>
                  </a:txBody>
                  <a:tcPr marL="6350" marR="6350" marT="6350" marB="0" anchor="ctr">
                    <a:solidFill>
                      <a:schemeClr val="bg1"/>
                    </a:solidFill>
                  </a:tcPr>
                </a:tc>
                <a:tc>
                  <a:txBody>
                    <a:bodyPr/>
                    <a:lstStyle/>
                    <a:p>
                      <a:pPr algn="r" rtl="0" fontAlgn="b"/>
                      <a:r>
                        <a:rPr lang="en-ZA" sz="1800" b="1" i="0" u="none" strike="noStrike" dirty="0">
                          <a:solidFill>
                            <a:schemeClr val="tx1"/>
                          </a:solidFill>
                          <a:effectLst/>
                          <a:latin typeface="Calibri" panose="020F0502020204030204" pitchFamily="34" charset="0"/>
                        </a:rPr>
                        <a:t>5 531 565</a:t>
                      </a:r>
                    </a:p>
                  </a:txBody>
                  <a:tcPr marL="6350" marR="6350" marT="6350" marB="0" anchor="ctr">
                    <a:solidFill>
                      <a:schemeClr val="bg1"/>
                    </a:solidFill>
                  </a:tcPr>
                </a:tc>
                <a:extLst>
                  <a:ext uri="{0D108BD9-81ED-4DB2-BD59-A6C34878D82A}">
                    <a16:rowId xmlns:a16="http://schemas.microsoft.com/office/drawing/2014/main" val="10004"/>
                  </a:ext>
                </a:extLst>
              </a:tr>
              <a:tr h="642599">
                <a:tc>
                  <a:txBody>
                    <a:bodyPr/>
                    <a:lstStyle/>
                    <a:p>
                      <a:pPr algn="l" rtl="0" fontAlgn="ctr"/>
                      <a:r>
                        <a:rPr lang="en-ZA" sz="1800" b="0" i="0" u="none" strike="noStrike" dirty="0">
                          <a:solidFill>
                            <a:srgbClr val="000000"/>
                          </a:solidFill>
                          <a:effectLst/>
                          <a:latin typeface="Calibri" panose="020F0502020204030204" pitchFamily="34" charset="0"/>
                        </a:rPr>
                        <a:t>PACE</a:t>
                      </a:r>
                    </a:p>
                  </a:txBody>
                  <a:tcPr marL="6350" marR="6350" marT="6350"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88 644</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37 703</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69 000</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195 346</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103 536</a:t>
                      </a:r>
                    </a:p>
                  </a:txBody>
                  <a:tcPr marL="9525" marR="9525" marT="9525" marB="0" anchor="ctr">
                    <a:solidFill>
                      <a:schemeClr val="bg1"/>
                    </a:solidFill>
                  </a:tcPr>
                </a:tc>
                <a:tc>
                  <a:txBody>
                    <a:bodyPr/>
                    <a:lstStyle/>
                    <a:p>
                      <a:pPr marL="0" algn="r" defTabSz="914400" rtl="0" eaLnBrk="1" fontAlgn="b" latinLnBrk="0" hangingPunct="1"/>
                      <a:r>
                        <a:rPr lang="en-ZA" sz="1800" b="1" i="0" u="none" strike="noStrike" kern="1200" dirty="0">
                          <a:solidFill>
                            <a:schemeClr val="tx1"/>
                          </a:solidFill>
                          <a:effectLst/>
                          <a:latin typeface="+mn-lt"/>
                          <a:ea typeface="+mn-ea"/>
                          <a:cs typeface="+mn-cs"/>
                        </a:rPr>
                        <a:t>298 883</a:t>
                      </a:r>
                    </a:p>
                  </a:txBody>
                  <a:tcPr marL="6350" marR="6350" marT="6350" marB="0" anchor="ctr">
                    <a:solidFill>
                      <a:schemeClr val="bg1"/>
                    </a:solidFill>
                  </a:tcPr>
                </a:tc>
                <a:extLst>
                  <a:ext uri="{0D108BD9-81ED-4DB2-BD59-A6C34878D82A}">
                    <a16:rowId xmlns:a16="http://schemas.microsoft.com/office/drawing/2014/main" val="10005"/>
                  </a:ext>
                </a:extLst>
              </a:tr>
              <a:tr h="637643">
                <a:tc>
                  <a:txBody>
                    <a:bodyPr/>
                    <a:lstStyle/>
                    <a:p>
                      <a:pPr algn="l" rtl="0" fontAlgn="ctr"/>
                      <a:r>
                        <a:rPr lang="en-ZA" sz="1800" b="0" i="0" u="none" strike="noStrike" dirty="0">
                          <a:solidFill>
                            <a:schemeClr val="tx1"/>
                          </a:solidFill>
                          <a:effectLst/>
                          <a:latin typeface="+mn-lt"/>
                        </a:rPr>
                        <a:t>Recoverable: CA</a:t>
                      </a:r>
                    </a:p>
                  </a:txBody>
                  <a:tcPr marL="9525" marR="9525" marT="9525" marB="0" anchor="ctr">
                    <a:solidFill>
                      <a:schemeClr val="bg1"/>
                    </a:solidFill>
                  </a:tcPr>
                </a:tc>
                <a:tc>
                  <a:txBody>
                    <a:bodyPr/>
                    <a:lstStyle/>
                    <a:p>
                      <a:pPr algn="r" rtl="0" fontAlgn="b"/>
                      <a:r>
                        <a:rPr lang="en-ZA" sz="1800" b="0" i="0" u="none" strike="noStrike" dirty="0">
                          <a:solidFill>
                            <a:schemeClr val="tx1"/>
                          </a:solidFill>
                          <a:effectLst/>
                          <a:latin typeface="+mn-lt"/>
                        </a:rPr>
                        <a:t>3 718</a:t>
                      </a:r>
                    </a:p>
                  </a:txBody>
                  <a:tcPr marL="9525" marR="9525" marT="9525" marB="0" anchor="ctr">
                    <a:solidFill>
                      <a:schemeClr val="bg1"/>
                    </a:solidFill>
                  </a:tcPr>
                </a:tc>
                <a:tc>
                  <a:txBody>
                    <a:bodyPr/>
                    <a:lstStyle/>
                    <a:p>
                      <a:pPr algn="r" rtl="0" fontAlgn="b"/>
                      <a:r>
                        <a:rPr lang="en-ZA" sz="1800" b="0" i="0" u="none" strike="noStrike" dirty="0">
                          <a:solidFill>
                            <a:schemeClr val="tx1"/>
                          </a:solidFill>
                          <a:effectLst/>
                          <a:latin typeface="+mn-lt"/>
                        </a:rPr>
                        <a:t>6 689</a:t>
                      </a:r>
                    </a:p>
                  </a:txBody>
                  <a:tcPr marL="9525" marR="9525" marT="9525" marB="0" anchor="ctr">
                    <a:solidFill>
                      <a:schemeClr val="bg1"/>
                    </a:solidFill>
                  </a:tcPr>
                </a:tc>
                <a:tc>
                  <a:txBody>
                    <a:bodyPr/>
                    <a:lstStyle/>
                    <a:p>
                      <a:pPr algn="r" rtl="0" fontAlgn="b"/>
                      <a:r>
                        <a:rPr lang="en-ZA" sz="1800" b="0" i="0" u="none" strike="noStrike" dirty="0">
                          <a:solidFill>
                            <a:schemeClr val="tx1"/>
                          </a:solidFill>
                          <a:effectLst/>
                          <a:latin typeface="+mn-lt"/>
                        </a:rPr>
                        <a:t>3 862</a:t>
                      </a:r>
                    </a:p>
                  </a:txBody>
                  <a:tcPr marL="9525" marR="9525" marT="9525" marB="0" anchor="ctr">
                    <a:solidFill>
                      <a:schemeClr val="bg1"/>
                    </a:solidFill>
                  </a:tcPr>
                </a:tc>
                <a:tc>
                  <a:txBody>
                    <a:bodyPr/>
                    <a:lstStyle/>
                    <a:p>
                      <a:pPr algn="r" rtl="0" fontAlgn="b"/>
                      <a:r>
                        <a:rPr lang="en-ZA" sz="1800" b="0" i="0" u="none" strike="noStrike" dirty="0">
                          <a:solidFill>
                            <a:schemeClr val="tx1"/>
                          </a:solidFill>
                          <a:effectLst/>
                          <a:latin typeface="+mn-lt"/>
                        </a:rPr>
                        <a:t>14 269</a:t>
                      </a:r>
                    </a:p>
                  </a:txBody>
                  <a:tcPr marL="9525" marR="9525" marT="9525" marB="0" anchor="ctr">
                    <a:solidFill>
                      <a:schemeClr val="bg1"/>
                    </a:solidFill>
                  </a:tcPr>
                </a:tc>
                <a:tc>
                  <a:txBody>
                    <a:bodyPr/>
                    <a:lstStyle/>
                    <a:p>
                      <a:pPr algn="r" rtl="0" fontAlgn="b"/>
                      <a:r>
                        <a:rPr lang="en-ZA" sz="1800" b="0" i="0" u="none" strike="noStrike" dirty="0">
                          <a:solidFill>
                            <a:schemeClr val="tx1"/>
                          </a:solidFill>
                          <a:effectLst/>
                          <a:latin typeface="+mn-lt"/>
                        </a:rPr>
                        <a:t>207 813</a:t>
                      </a:r>
                    </a:p>
                  </a:txBody>
                  <a:tcPr marL="9525" marR="9525" marT="9525" marB="0" anchor="ctr">
                    <a:solidFill>
                      <a:schemeClr val="bg1"/>
                    </a:solidFill>
                  </a:tcPr>
                </a:tc>
                <a:tc>
                  <a:txBody>
                    <a:bodyPr/>
                    <a:lstStyle/>
                    <a:p>
                      <a:pPr algn="r" rtl="0" fontAlgn="b"/>
                      <a:r>
                        <a:rPr lang="en-ZA" sz="1800" b="1" i="0" u="none" strike="noStrike" dirty="0">
                          <a:solidFill>
                            <a:schemeClr val="tx1"/>
                          </a:solidFill>
                          <a:effectLst/>
                          <a:latin typeface="+mn-lt"/>
                        </a:rPr>
                        <a:t>222 082</a:t>
                      </a:r>
                    </a:p>
                  </a:txBody>
                  <a:tcPr marL="9525" marR="9525" marT="9525" marB="0" anchor="ctr">
                    <a:solidFill>
                      <a:schemeClr val="bg1"/>
                    </a:solidFill>
                  </a:tcPr>
                </a:tc>
                <a:extLst>
                  <a:ext uri="{0D108BD9-81ED-4DB2-BD59-A6C34878D82A}">
                    <a16:rowId xmlns:a16="http://schemas.microsoft.com/office/drawing/2014/main" val="10006"/>
                  </a:ext>
                </a:extLst>
              </a:tr>
              <a:tr h="637643">
                <a:tc>
                  <a:txBody>
                    <a:bodyPr/>
                    <a:lstStyle/>
                    <a:p>
                      <a:pPr algn="l" rtl="0" fontAlgn="ctr"/>
                      <a:r>
                        <a:rPr lang="en-ZA" sz="1800" b="1" i="0" u="none" strike="noStrike" dirty="0">
                          <a:solidFill>
                            <a:schemeClr val="tx1"/>
                          </a:solidFill>
                          <a:effectLst/>
                          <a:latin typeface="Calibri" panose="020F0502020204030204" pitchFamily="34" charset="0"/>
                        </a:rPr>
                        <a:t>Total</a:t>
                      </a:r>
                    </a:p>
                  </a:txBody>
                  <a:tcPr marL="6350" marR="6350" marT="6350" marB="0" anchor="ctr">
                    <a:solidFill>
                      <a:schemeClr val="accent6">
                        <a:lumMod val="40000"/>
                        <a:lumOff val="60000"/>
                      </a:schemeClr>
                    </a:solidFill>
                  </a:tcPr>
                </a:tc>
                <a:tc>
                  <a:txBody>
                    <a:bodyPr/>
                    <a:lstStyle/>
                    <a:p>
                      <a:pPr marL="0" marR="0" algn="r" fontAlgn="b">
                        <a:spcBef>
                          <a:spcPts val="0"/>
                        </a:spcBef>
                        <a:spcAft>
                          <a:spcPts val="0"/>
                        </a:spcAft>
                      </a:pPr>
                      <a:r>
                        <a:rPr lang="en-US" sz="1800" b="1" kern="1200" dirty="0">
                          <a:solidFill>
                            <a:schemeClr val="tx1"/>
                          </a:solidFill>
                          <a:effectLst/>
                          <a:latin typeface="Calibri" panose="020F0502020204030204" pitchFamily="34" charset="0"/>
                          <a:ea typeface="Times New Roman" panose="02020603050405020304" pitchFamily="18" charset="0"/>
                        </a:rPr>
                        <a:t>787 202</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r" fontAlgn="b">
                        <a:spcBef>
                          <a:spcPts val="0"/>
                        </a:spcBef>
                        <a:spcAft>
                          <a:spcPts val="0"/>
                        </a:spcAft>
                      </a:pPr>
                      <a:r>
                        <a:rPr lang="en-US" sz="1800" b="1" kern="1200" dirty="0">
                          <a:solidFill>
                            <a:schemeClr val="tx1"/>
                          </a:solidFill>
                          <a:effectLst/>
                          <a:latin typeface="Calibri" panose="020F0502020204030204" pitchFamily="34" charset="0"/>
                          <a:ea typeface="Times New Roman" panose="02020603050405020304" pitchFamily="18" charset="0"/>
                        </a:rPr>
                        <a:t>299</a:t>
                      </a:r>
                      <a:r>
                        <a:rPr lang="en-US" sz="1800" b="1" kern="1200" baseline="0" dirty="0">
                          <a:solidFill>
                            <a:schemeClr val="tx1"/>
                          </a:solidFill>
                          <a:effectLst/>
                          <a:latin typeface="Calibri" panose="020F0502020204030204" pitchFamily="34" charset="0"/>
                          <a:ea typeface="Times New Roman" panose="02020603050405020304" pitchFamily="18" charset="0"/>
                        </a:rPr>
                        <a:t> 520</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r" fontAlgn="b">
                        <a:spcBef>
                          <a:spcPts val="0"/>
                        </a:spcBef>
                        <a:spcAft>
                          <a:spcPts val="0"/>
                        </a:spcAft>
                      </a:pPr>
                      <a:r>
                        <a:rPr lang="en-US" sz="1800" b="1" kern="1200" dirty="0">
                          <a:solidFill>
                            <a:schemeClr val="tx1"/>
                          </a:solidFill>
                          <a:effectLst/>
                          <a:latin typeface="Calibri" panose="020F0502020204030204" pitchFamily="34" charset="0"/>
                          <a:ea typeface="Times New Roman" panose="02020603050405020304" pitchFamily="18" charset="0"/>
                        </a:rPr>
                        <a:t>1</a:t>
                      </a:r>
                      <a:r>
                        <a:rPr lang="en-US" sz="1800" b="1" kern="1200" baseline="0" dirty="0">
                          <a:solidFill>
                            <a:schemeClr val="tx1"/>
                          </a:solidFill>
                          <a:effectLst/>
                          <a:latin typeface="Calibri" panose="020F0502020204030204" pitchFamily="34" charset="0"/>
                          <a:ea typeface="Times New Roman" panose="02020603050405020304" pitchFamily="18" charset="0"/>
                        </a:rPr>
                        <a:t> 806 356</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r" fontAlgn="b">
                        <a:spcBef>
                          <a:spcPts val="0"/>
                        </a:spcBef>
                        <a:spcAft>
                          <a:spcPts val="0"/>
                        </a:spcAft>
                      </a:pPr>
                      <a:r>
                        <a:rPr lang="en-US" sz="1800" b="1" kern="1200" dirty="0">
                          <a:solidFill>
                            <a:schemeClr val="tx1"/>
                          </a:solidFill>
                          <a:effectLst/>
                          <a:latin typeface="Calibri" panose="020F0502020204030204" pitchFamily="34" charset="0"/>
                          <a:ea typeface="Times New Roman" panose="02020603050405020304" pitchFamily="18" charset="0"/>
                        </a:rPr>
                        <a:t>2 893</a:t>
                      </a:r>
                      <a:r>
                        <a:rPr lang="en-US" sz="1800" b="1" kern="1200" baseline="0" dirty="0">
                          <a:solidFill>
                            <a:schemeClr val="tx1"/>
                          </a:solidFill>
                          <a:effectLst/>
                          <a:latin typeface="Calibri" panose="020F0502020204030204" pitchFamily="34" charset="0"/>
                          <a:ea typeface="Times New Roman" panose="02020603050405020304" pitchFamily="18" charset="0"/>
                        </a:rPr>
                        <a:t> 077</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r" fontAlgn="b">
                        <a:spcBef>
                          <a:spcPts val="0"/>
                        </a:spcBef>
                        <a:spcAft>
                          <a:spcPts val="0"/>
                        </a:spcAft>
                      </a:pPr>
                      <a:r>
                        <a:rPr lang="en-US" sz="1800" b="1" kern="1200" dirty="0">
                          <a:solidFill>
                            <a:schemeClr val="tx1"/>
                          </a:solidFill>
                          <a:effectLst/>
                          <a:latin typeface="Calibri" panose="020F0502020204030204" pitchFamily="34" charset="0"/>
                          <a:ea typeface="Times New Roman" panose="02020603050405020304" pitchFamily="18" charset="0"/>
                        </a:rPr>
                        <a:t>7 190</a:t>
                      </a:r>
                      <a:r>
                        <a:rPr lang="en-US" sz="1800" b="1" kern="1200" baseline="0" dirty="0">
                          <a:solidFill>
                            <a:schemeClr val="tx1"/>
                          </a:solidFill>
                          <a:effectLst/>
                          <a:latin typeface="Calibri" panose="020F0502020204030204" pitchFamily="34" charset="0"/>
                          <a:ea typeface="Times New Roman" panose="02020603050405020304" pitchFamily="18" charset="0"/>
                        </a:rPr>
                        <a:t> 586</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r"/>
                      <a:r>
                        <a:rPr lang="en-US" sz="1800" b="1" kern="1200" dirty="0">
                          <a:solidFill>
                            <a:schemeClr val="tx1"/>
                          </a:solidFill>
                          <a:effectLst/>
                          <a:latin typeface="Calibri" panose="020F0502020204030204" pitchFamily="34" charset="0"/>
                          <a:ea typeface="Times New Roman" panose="02020603050405020304" pitchFamily="18" charset="0"/>
                        </a:rPr>
                        <a:t>10 083</a:t>
                      </a:r>
                      <a:r>
                        <a:rPr lang="en-US" sz="1800" b="1" kern="1200" baseline="0" dirty="0">
                          <a:solidFill>
                            <a:schemeClr val="tx1"/>
                          </a:solidFill>
                          <a:effectLst/>
                          <a:latin typeface="Calibri" panose="020F0502020204030204" pitchFamily="34" charset="0"/>
                          <a:ea typeface="Times New Roman" panose="02020603050405020304" pitchFamily="18" charset="0"/>
                        </a:rPr>
                        <a:t> 666</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10007"/>
                  </a:ext>
                </a:extLst>
              </a:tr>
              <a:tr h="344518">
                <a:tc>
                  <a:txBody>
                    <a:bodyPr/>
                    <a:lstStyle/>
                    <a:p>
                      <a:pPr algn="r" rtl="0" fontAlgn="ctr"/>
                      <a:r>
                        <a:rPr lang="en-ZA" sz="1800" b="0" i="0" u="none" strike="noStrike" dirty="0">
                          <a:solidFill>
                            <a:schemeClr val="tx1"/>
                          </a:solidFill>
                          <a:effectLst/>
                          <a:latin typeface="Calibri" panose="020F0502020204030204" pitchFamily="34" charset="0"/>
                        </a:rPr>
                        <a:t> </a:t>
                      </a:r>
                    </a:p>
                  </a:txBody>
                  <a:tcPr marL="6350" marR="6350" marT="6350" marB="0" anchor="c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solidFill>
                      <a:schemeClr val="bg1"/>
                    </a:solidFill>
                  </a:tcPr>
                </a:tc>
                <a:tc>
                  <a:txBody>
                    <a:bodyPr/>
                    <a:lstStyle/>
                    <a:p>
                      <a:pPr algn="r" rtl="0" fontAlgn="b"/>
                      <a:r>
                        <a:rPr lang="en-ZA" sz="1800" b="1" i="0" u="none" strike="noStrike" dirty="0">
                          <a:solidFill>
                            <a:schemeClr val="tx1"/>
                          </a:solidFill>
                          <a:effectLst/>
                          <a:latin typeface="Calibri" panose="020F0502020204030204" pitchFamily="34" charset="0"/>
                        </a:rPr>
                        <a:t>29%</a:t>
                      </a:r>
                    </a:p>
                  </a:txBody>
                  <a:tcPr marL="6350" marR="6350" marT="6350" marB="0" anchor="ctr">
                    <a:solidFill>
                      <a:schemeClr val="bg1"/>
                    </a:solidFill>
                  </a:tcPr>
                </a:tc>
                <a:tc>
                  <a:txBody>
                    <a:bodyPr/>
                    <a:lstStyle/>
                    <a:p>
                      <a:pPr algn="r" rtl="0" fontAlgn="b"/>
                      <a:r>
                        <a:rPr lang="en-ZA" sz="1800" b="1" i="0" u="none" strike="noStrike" dirty="0">
                          <a:solidFill>
                            <a:schemeClr val="tx1"/>
                          </a:solidFill>
                          <a:effectLst/>
                          <a:latin typeface="Calibri" panose="020F0502020204030204" pitchFamily="34" charset="0"/>
                        </a:rPr>
                        <a:t>71%</a:t>
                      </a:r>
                    </a:p>
                  </a:txBody>
                  <a:tcPr marL="6350" marR="6350" marT="6350" marB="0" anchor="c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solidFill>
                      <a:schemeClr val="bg1"/>
                    </a:solidFill>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a:xfrm>
            <a:off x="9532258" y="6509657"/>
            <a:ext cx="2540000" cy="457200"/>
          </a:xfrm>
        </p:spPr>
        <p:txBody>
          <a:bodyPr/>
          <a:lstStyle/>
          <a:p>
            <a:fld id="{54D3B53A-5BDB-4C34-AF61-4579874852E1}" type="slidenum">
              <a:rPr lang="en-US" smtClean="0">
                <a:solidFill>
                  <a:srgbClr val="000000"/>
                </a:solidFill>
              </a:rPr>
              <a:pPr/>
              <a:t>40</a:t>
            </a:fld>
            <a:endParaRPr lang="en-US" dirty="0">
              <a:solidFill>
                <a:srgbClr val="000000"/>
              </a:solidFill>
            </a:endParaRPr>
          </a:p>
        </p:txBody>
      </p:sp>
    </p:spTree>
    <p:extLst>
      <p:ext uri="{BB962C8B-B14F-4D97-AF65-F5344CB8AC3E}">
        <p14:creationId xmlns:p14="http://schemas.microsoft.com/office/powerpoint/2010/main" val="3418072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12192000" cy="611820"/>
          </a:xfrm>
          <a:pattFill prst="dkHorz">
            <a:fgClr>
              <a:srgbClr val="FF6600"/>
            </a:fgClr>
            <a:bgClr>
              <a:srgbClr val="FF9933"/>
            </a:bgClr>
          </a:pattFill>
          <a:ln w="12700" cap="flat" cmpd="sng" algn="ctr">
            <a:solidFill>
              <a:srgbClr val="FF66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l"/>
            <a:r>
              <a:rPr lang="en-US" sz="2400" b="1" dirty="0">
                <a:solidFill>
                  <a:schemeClr val="bg1"/>
                </a:solidFill>
              </a:rPr>
              <a:t>Debtors Age Analysis 31 December 2022 – Quarter 3</a:t>
            </a:r>
          </a:p>
        </p:txBody>
      </p:sp>
      <p:graphicFrame>
        <p:nvGraphicFramePr>
          <p:cNvPr id="41133" name="Group 173"/>
          <p:cNvGraphicFramePr>
            <a:graphicFrameLocks noGrp="1"/>
          </p:cNvGraphicFramePr>
          <p:nvPr>
            <p:ph/>
            <p:extLst>
              <p:ext uri="{D42A27DB-BD31-4B8C-83A1-F6EECF244321}">
                <p14:modId xmlns:p14="http://schemas.microsoft.com/office/powerpoint/2010/main" val="3523319911"/>
              </p:ext>
            </p:extLst>
          </p:nvPr>
        </p:nvGraphicFramePr>
        <p:xfrm>
          <a:off x="567891" y="836712"/>
          <a:ext cx="11484928" cy="5304205"/>
        </p:xfrm>
        <a:graphic>
          <a:graphicData uri="http://schemas.openxmlformats.org/drawingml/2006/table">
            <a:tbl>
              <a:tblPr>
                <a:tableStyleId>{284E427A-3D55-4303-BF80-6455036E1DE7}</a:tableStyleId>
              </a:tblPr>
              <a:tblGrid>
                <a:gridCol w="2478079">
                  <a:extLst>
                    <a:ext uri="{9D8B030D-6E8A-4147-A177-3AD203B41FA5}">
                      <a16:colId xmlns:a16="http://schemas.microsoft.com/office/drawing/2014/main" val="20000"/>
                    </a:ext>
                  </a:extLst>
                </a:gridCol>
                <a:gridCol w="1203844">
                  <a:extLst>
                    <a:ext uri="{9D8B030D-6E8A-4147-A177-3AD203B41FA5}">
                      <a16:colId xmlns:a16="http://schemas.microsoft.com/office/drawing/2014/main" val="20001"/>
                    </a:ext>
                  </a:extLst>
                </a:gridCol>
                <a:gridCol w="1560601">
                  <a:extLst>
                    <a:ext uri="{9D8B030D-6E8A-4147-A177-3AD203B41FA5}">
                      <a16:colId xmlns:a16="http://schemas.microsoft.com/office/drawing/2014/main" val="20002"/>
                    </a:ext>
                  </a:extLst>
                </a:gridCol>
                <a:gridCol w="1560601">
                  <a:extLst>
                    <a:ext uri="{9D8B030D-6E8A-4147-A177-3AD203B41FA5}">
                      <a16:colId xmlns:a16="http://schemas.microsoft.com/office/drawing/2014/main" val="20003"/>
                    </a:ext>
                  </a:extLst>
                </a:gridCol>
                <a:gridCol w="1560601">
                  <a:extLst>
                    <a:ext uri="{9D8B030D-6E8A-4147-A177-3AD203B41FA5}">
                      <a16:colId xmlns:a16="http://schemas.microsoft.com/office/drawing/2014/main" val="20004"/>
                    </a:ext>
                  </a:extLst>
                </a:gridCol>
                <a:gridCol w="1560601">
                  <a:extLst>
                    <a:ext uri="{9D8B030D-6E8A-4147-A177-3AD203B41FA5}">
                      <a16:colId xmlns:a16="http://schemas.microsoft.com/office/drawing/2014/main" val="20005"/>
                    </a:ext>
                  </a:extLst>
                </a:gridCol>
                <a:gridCol w="1560601">
                  <a:extLst>
                    <a:ext uri="{9D8B030D-6E8A-4147-A177-3AD203B41FA5}">
                      <a16:colId xmlns:a16="http://schemas.microsoft.com/office/drawing/2014/main" val="20006"/>
                    </a:ext>
                  </a:extLst>
                </a:gridCol>
              </a:tblGrid>
              <a:tr h="555852">
                <a:tc rowSpan="2">
                  <a:txBody>
                    <a:bodyPr/>
                    <a:lstStyle/>
                    <a:p>
                      <a:pPr algn="l" rtl="0" fontAlgn="ctr"/>
                      <a:r>
                        <a:rPr lang="en-ZA" sz="1800" b="1" i="0" u="none" strike="noStrike" dirty="0">
                          <a:solidFill>
                            <a:srgbClr val="000000"/>
                          </a:solidFill>
                          <a:effectLst/>
                          <a:latin typeface="Calibri" panose="020F0502020204030204" pitchFamily="34" charset="0"/>
                        </a:rPr>
                        <a:t>Categories</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Current</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30 Days</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60 Days+</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Total 2022/23</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err="1">
                          <a:solidFill>
                            <a:srgbClr val="000000"/>
                          </a:solidFill>
                          <a:effectLst/>
                          <a:latin typeface="Calibri" panose="020F0502020204030204" pitchFamily="34" charset="0"/>
                        </a:rPr>
                        <a:t>Prev</a:t>
                      </a:r>
                      <a:r>
                        <a:rPr lang="en-ZA" sz="1800" b="1" i="0" u="none" strike="noStrike" dirty="0">
                          <a:solidFill>
                            <a:srgbClr val="000000"/>
                          </a:solidFill>
                          <a:effectLst/>
                          <a:latin typeface="Calibri" panose="020F0502020204030204" pitchFamily="34" charset="0"/>
                        </a:rPr>
                        <a:t> Years</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Total</a:t>
                      </a:r>
                    </a:p>
                  </a:txBody>
                  <a:tcPr marL="6350" marR="6350" marT="6350" marB="0" anchor="ctr">
                    <a:solidFill>
                      <a:schemeClr val="accent6">
                        <a:lumMod val="40000"/>
                        <a:lumOff val="60000"/>
                      </a:schemeClr>
                    </a:solidFill>
                  </a:tcPr>
                </a:tc>
                <a:extLst>
                  <a:ext uri="{0D108BD9-81ED-4DB2-BD59-A6C34878D82A}">
                    <a16:rowId xmlns:a16="http://schemas.microsoft.com/office/drawing/2014/main" val="10000"/>
                  </a:ext>
                </a:extLst>
              </a:tr>
              <a:tr h="453987">
                <a:tc vMerge="1">
                  <a:txBody>
                    <a:bodyPr/>
                    <a:lstStyle/>
                    <a:p>
                      <a:endParaRPr lang="en-ZA"/>
                    </a:p>
                  </a:txBody>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solidFill>
                      <a:schemeClr val="accent6">
                        <a:lumMod val="40000"/>
                        <a:lumOff val="60000"/>
                      </a:schemeClr>
                    </a:solidFill>
                  </a:tcPr>
                </a:tc>
                <a:extLst>
                  <a:ext uri="{0D108BD9-81ED-4DB2-BD59-A6C34878D82A}">
                    <a16:rowId xmlns:a16="http://schemas.microsoft.com/office/drawing/2014/main" val="10001"/>
                  </a:ext>
                </a:extLst>
              </a:tr>
              <a:tr h="656671">
                <a:tc>
                  <a:txBody>
                    <a:bodyPr/>
                    <a:lstStyle/>
                    <a:p>
                      <a:pPr marL="0" algn="l" defTabSz="914400" rtl="0" eaLnBrk="1" fontAlgn="b" latinLnBrk="0" hangingPunct="1"/>
                      <a:r>
                        <a:rPr lang="en-ZA" sz="1800" b="0" i="0" u="none" strike="noStrike" kern="1200" dirty="0">
                          <a:solidFill>
                            <a:schemeClr val="tx1"/>
                          </a:solidFill>
                          <a:effectLst/>
                          <a:latin typeface="+mn-lt"/>
                          <a:ea typeface="+mn-ea"/>
                          <a:cs typeface="+mn-cs"/>
                        </a:rPr>
                        <a:t>Accommodation </a:t>
                      </a:r>
                    </a:p>
                    <a:p>
                      <a:pPr marL="0" algn="l" defTabSz="914400" rtl="0" eaLnBrk="1" fontAlgn="b" latinLnBrk="0" hangingPunct="1"/>
                      <a:r>
                        <a:rPr lang="en-ZA" sz="1800" b="0" i="0" u="none" strike="noStrike" kern="1200" dirty="0">
                          <a:solidFill>
                            <a:schemeClr val="tx1"/>
                          </a:solidFill>
                          <a:effectLst/>
                          <a:latin typeface="+mn-lt"/>
                          <a:ea typeface="+mn-ea"/>
                          <a:cs typeface="+mn-cs"/>
                        </a:rPr>
                        <a:t>(State Owned)</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Calibri" panose="020F0502020204030204" pitchFamily="34" charset="0"/>
                        </a:rPr>
                        <a:t>18</a:t>
                      </a:r>
                      <a:r>
                        <a:rPr lang="en-ZA" sz="1800" b="0" i="0" u="none" strike="noStrike" kern="1200" baseline="0" dirty="0">
                          <a:solidFill>
                            <a:schemeClr val="tx1"/>
                          </a:solidFill>
                          <a:effectLst/>
                          <a:latin typeface="+mn-lt"/>
                          <a:ea typeface="+mn-ea"/>
                          <a:cs typeface="Calibri" panose="020F0502020204030204" pitchFamily="34" charset="0"/>
                        </a:rPr>
                        <a:t> 712</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Calibri" panose="020F0502020204030204" pitchFamily="34" charset="0"/>
                        </a:rPr>
                        <a:t>17 334</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Calibri" panose="020F0502020204030204" pitchFamily="34" charset="0"/>
                        </a:rPr>
                        <a:t>1 493 406</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Calibri" panose="020F0502020204030204" pitchFamily="34" charset="0"/>
                        </a:rPr>
                        <a:t>1 529</a:t>
                      </a:r>
                      <a:r>
                        <a:rPr lang="en-ZA" sz="1800" b="0" i="0" u="none" strike="noStrike" kern="1200" baseline="0" dirty="0">
                          <a:solidFill>
                            <a:schemeClr val="tx1"/>
                          </a:solidFill>
                          <a:effectLst/>
                          <a:latin typeface="+mn-lt"/>
                          <a:ea typeface="+mn-ea"/>
                          <a:cs typeface="Calibri" panose="020F0502020204030204" pitchFamily="34" charset="0"/>
                        </a:rPr>
                        <a:t> 452</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Calibri" panose="020F0502020204030204" pitchFamily="34" charset="0"/>
                        </a:rPr>
                        <a:t>1 510 133</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baseline="0" dirty="0">
                          <a:solidFill>
                            <a:schemeClr val="tx1"/>
                          </a:solidFill>
                          <a:effectLst/>
                          <a:latin typeface="+mn-lt"/>
                          <a:ea typeface="+mn-ea"/>
                          <a:cs typeface="Calibri" panose="020F0502020204030204" pitchFamily="34" charset="0"/>
                        </a:rPr>
                        <a:t> 3 039 585</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0002"/>
                  </a:ext>
                </a:extLst>
              </a:tr>
              <a:tr h="656671">
                <a:tc>
                  <a:txBody>
                    <a:bodyPr/>
                    <a:lstStyle/>
                    <a:p>
                      <a:pPr algn="l" rtl="0" fontAlgn="ctr"/>
                      <a:r>
                        <a:rPr lang="en-ZA" sz="1800" b="0" i="0" u="none" strike="noStrike" dirty="0">
                          <a:solidFill>
                            <a:schemeClr val="tx1"/>
                          </a:solidFill>
                          <a:effectLst/>
                          <a:latin typeface="+mn-lt"/>
                        </a:rPr>
                        <a:t>Accommodation (Private)</a:t>
                      </a:r>
                    </a:p>
                  </a:txBody>
                  <a:tcPr marL="6350" marR="6350" marT="6350" marB="0" anchor="ctr">
                    <a:solidFill>
                      <a:schemeClr val="bg1"/>
                    </a:solidFill>
                  </a:tcPr>
                </a:tc>
                <a:tc>
                  <a:txBody>
                    <a:bodyPr/>
                    <a:lstStyle/>
                    <a:p>
                      <a:pPr algn="r" rtl="0" fontAlgn="ctr"/>
                      <a:r>
                        <a:rPr lang="en-US" sz="1800" b="0" i="0" u="none" strike="noStrike" dirty="0">
                          <a:solidFill>
                            <a:schemeClr val="tx1"/>
                          </a:solidFill>
                          <a:effectLst/>
                          <a:latin typeface="+mn-lt"/>
                          <a:cs typeface="Calibri" panose="020F0502020204030204" pitchFamily="34" charset="0"/>
                        </a:rPr>
                        <a:t>352</a:t>
                      </a:r>
                      <a:r>
                        <a:rPr lang="en-US" sz="1800" b="0" i="0" u="none" strike="noStrike" baseline="0" dirty="0">
                          <a:solidFill>
                            <a:schemeClr val="tx1"/>
                          </a:solidFill>
                          <a:effectLst/>
                          <a:latin typeface="+mn-lt"/>
                          <a:cs typeface="Calibri" panose="020F0502020204030204" pitchFamily="34" charset="0"/>
                        </a:rPr>
                        <a:t> 388</a:t>
                      </a:r>
                      <a:endParaRPr lang="en-US" sz="1800" b="0" i="0" u="none" strike="noStrike" dirty="0">
                        <a:solidFill>
                          <a:schemeClr val="tx1"/>
                        </a:solidFill>
                        <a:effectLst/>
                        <a:latin typeface="+mn-lt"/>
                        <a:cs typeface="Calibri" panose="020F0502020204030204" pitchFamily="34" charset="0"/>
                      </a:endParaRPr>
                    </a:p>
                  </a:txBody>
                  <a:tcPr marL="7620" marT="7620" marB="0" anchor="ctr">
                    <a:solidFill>
                      <a:schemeClr val="bg1"/>
                    </a:solidFill>
                  </a:tcPr>
                </a:tc>
                <a:tc>
                  <a:txBody>
                    <a:bodyPr/>
                    <a:lstStyle/>
                    <a:p>
                      <a:pPr algn="r" rtl="0" fontAlgn="ctr"/>
                      <a:r>
                        <a:rPr lang="en-US" sz="1800" b="0" i="0" u="none" strike="noStrike" baseline="0" dirty="0">
                          <a:solidFill>
                            <a:schemeClr val="tx1"/>
                          </a:solidFill>
                          <a:effectLst/>
                          <a:latin typeface="+mn-lt"/>
                          <a:cs typeface="Calibri" panose="020F0502020204030204" pitchFamily="34" charset="0"/>
                        </a:rPr>
                        <a:t>66 0</a:t>
                      </a:r>
                      <a:r>
                        <a:rPr lang="en-US" sz="1800" b="0" i="0" u="none" strike="noStrike" dirty="0">
                          <a:solidFill>
                            <a:schemeClr val="tx1"/>
                          </a:solidFill>
                          <a:effectLst/>
                          <a:latin typeface="+mn-lt"/>
                          <a:cs typeface="Calibri" panose="020F0502020204030204" pitchFamily="34" charset="0"/>
                        </a:rPr>
                        <a:t>36</a:t>
                      </a:r>
                    </a:p>
                  </a:txBody>
                  <a:tcPr marL="7620" marT="7620" marB="0" anchor="ctr">
                    <a:solidFill>
                      <a:schemeClr val="bg1"/>
                    </a:solidFill>
                  </a:tcPr>
                </a:tc>
                <a:tc>
                  <a:txBody>
                    <a:bodyPr/>
                    <a:lstStyle/>
                    <a:p>
                      <a:pPr algn="r" rtl="0" fontAlgn="ctr"/>
                      <a:r>
                        <a:rPr lang="en-US" sz="1800" b="0" i="0" u="none" strike="noStrike" dirty="0">
                          <a:solidFill>
                            <a:schemeClr val="tx1"/>
                          </a:solidFill>
                          <a:effectLst/>
                          <a:latin typeface="+mn-lt"/>
                          <a:cs typeface="Calibri" panose="020F0502020204030204" pitchFamily="34" charset="0"/>
                        </a:rPr>
                        <a:t>273</a:t>
                      </a:r>
                      <a:r>
                        <a:rPr lang="en-US" sz="1800" b="0" i="0" u="none" strike="noStrike" baseline="0" dirty="0">
                          <a:solidFill>
                            <a:schemeClr val="tx1"/>
                          </a:solidFill>
                          <a:effectLst/>
                          <a:latin typeface="+mn-lt"/>
                          <a:cs typeface="Calibri" panose="020F0502020204030204" pitchFamily="34" charset="0"/>
                        </a:rPr>
                        <a:t> 4</a:t>
                      </a:r>
                      <a:r>
                        <a:rPr lang="en-US" sz="1800" b="0" i="0" u="none" strike="noStrike" dirty="0">
                          <a:solidFill>
                            <a:schemeClr val="tx1"/>
                          </a:solidFill>
                          <a:effectLst/>
                          <a:latin typeface="+mn-lt"/>
                          <a:cs typeface="Calibri" panose="020F0502020204030204" pitchFamily="34" charset="0"/>
                        </a:rPr>
                        <a:t>77</a:t>
                      </a:r>
                    </a:p>
                  </a:txBody>
                  <a:tcPr marL="7620" marT="7620" marB="0" anchor="ctr">
                    <a:solidFill>
                      <a:schemeClr val="bg1"/>
                    </a:solidFill>
                  </a:tcPr>
                </a:tc>
                <a:tc>
                  <a:txBody>
                    <a:bodyPr/>
                    <a:lstStyle/>
                    <a:p>
                      <a:pPr algn="r" rtl="0" fontAlgn="ctr"/>
                      <a:r>
                        <a:rPr lang="en-US" sz="1800" b="0" i="0" u="none" strike="noStrike" dirty="0">
                          <a:solidFill>
                            <a:schemeClr val="tx1"/>
                          </a:solidFill>
                          <a:effectLst/>
                          <a:latin typeface="+mn-lt"/>
                          <a:cs typeface="Calibri" panose="020F0502020204030204" pitchFamily="34" charset="0"/>
                        </a:rPr>
                        <a:t>691 901</a:t>
                      </a:r>
                    </a:p>
                  </a:txBody>
                  <a:tcPr marL="7620" marT="7620" marB="0" anchor="ctr">
                    <a:solidFill>
                      <a:schemeClr val="bg1"/>
                    </a:solidFill>
                  </a:tcPr>
                </a:tc>
                <a:tc>
                  <a:txBody>
                    <a:bodyPr/>
                    <a:lstStyle/>
                    <a:p>
                      <a:pPr algn="r" rtl="0" fontAlgn="ctr"/>
                      <a:r>
                        <a:rPr lang="en-US" sz="1800" b="0" i="0" u="none" strike="noStrike" dirty="0">
                          <a:solidFill>
                            <a:schemeClr val="tx1"/>
                          </a:solidFill>
                          <a:effectLst/>
                          <a:latin typeface="+mn-lt"/>
                          <a:cs typeface="Calibri" panose="020F0502020204030204" pitchFamily="34" charset="0"/>
                        </a:rPr>
                        <a:t>634</a:t>
                      </a:r>
                      <a:r>
                        <a:rPr lang="en-US" sz="1800" b="0" i="0" u="none" strike="noStrike" baseline="0" dirty="0">
                          <a:solidFill>
                            <a:schemeClr val="tx1"/>
                          </a:solidFill>
                          <a:effectLst/>
                          <a:latin typeface="+mn-lt"/>
                          <a:cs typeface="Calibri" panose="020F0502020204030204" pitchFamily="34" charset="0"/>
                        </a:rPr>
                        <a:t> </a:t>
                      </a:r>
                      <a:r>
                        <a:rPr lang="en-US" sz="1800" b="0" i="0" u="none" strike="noStrike" dirty="0">
                          <a:solidFill>
                            <a:schemeClr val="tx1"/>
                          </a:solidFill>
                          <a:effectLst/>
                          <a:latin typeface="+mn-lt"/>
                          <a:cs typeface="Calibri" panose="020F0502020204030204" pitchFamily="34" charset="0"/>
                        </a:rPr>
                        <a:t>196</a:t>
                      </a:r>
                    </a:p>
                  </a:txBody>
                  <a:tcPr marL="7620" marT="7620" marB="0" anchor="ctr">
                    <a:solidFill>
                      <a:schemeClr val="bg1"/>
                    </a:solidFill>
                  </a:tcPr>
                </a:tc>
                <a:tc>
                  <a:txBody>
                    <a:bodyPr/>
                    <a:lstStyle/>
                    <a:p>
                      <a:pPr algn="r" rtl="0" fontAlgn="ctr"/>
                      <a:r>
                        <a:rPr lang="en-US" sz="1800" b="0" i="0" u="none" strike="noStrike" dirty="0">
                          <a:solidFill>
                            <a:schemeClr val="tx1"/>
                          </a:solidFill>
                          <a:effectLst/>
                          <a:latin typeface="+mn-lt"/>
                          <a:cs typeface="Calibri" panose="020F0502020204030204" pitchFamily="34" charset="0"/>
                        </a:rPr>
                        <a:t>   1</a:t>
                      </a:r>
                      <a:r>
                        <a:rPr lang="en-US" sz="1800" b="0" i="0" u="none" strike="noStrike" baseline="0" dirty="0">
                          <a:solidFill>
                            <a:schemeClr val="tx1"/>
                          </a:solidFill>
                          <a:effectLst/>
                          <a:latin typeface="+mn-lt"/>
                          <a:cs typeface="Calibri" panose="020F0502020204030204" pitchFamily="34" charset="0"/>
                        </a:rPr>
                        <a:t> 326 0</a:t>
                      </a:r>
                      <a:r>
                        <a:rPr lang="en-US" sz="1800" b="0" i="0" u="none" strike="noStrike" dirty="0">
                          <a:solidFill>
                            <a:schemeClr val="tx1"/>
                          </a:solidFill>
                          <a:effectLst/>
                          <a:latin typeface="+mn-lt"/>
                          <a:cs typeface="Calibri" panose="020F0502020204030204" pitchFamily="34" charset="0"/>
                        </a:rPr>
                        <a:t>98</a:t>
                      </a:r>
                    </a:p>
                  </a:txBody>
                  <a:tcPr marL="7620" marT="7620" marB="0" anchor="ctr">
                    <a:solidFill>
                      <a:schemeClr val="bg1"/>
                    </a:solidFill>
                  </a:tcPr>
                </a:tc>
                <a:extLst>
                  <a:ext uri="{0D108BD9-81ED-4DB2-BD59-A6C34878D82A}">
                    <a16:rowId xmlns:a16="http://schemas.microsoft.com/office/drawing/2014/main" val="10003"/>
                  </a:ext>
                </a:extLst>
              </a:tr>
              <a:tr h="656671">
                <a:tc>
                  <a:txBody>
                    <a:bodyPr/>
                    <a:lstStyle/>
                    <a:p>
                      <a:pPr algn="l" rtl="0" fontAlgn="ctr"/>
                      <a:r>
                        <a:rPr lang="en-ZA" sz="1800" b="0" i="0" u="none" strike="noStrike" dirty="0">
                          <a:solidFill>
                            <a:schemeClr val="tx1"/>
                          </a:solidFill>
                          <a:effectLst/>
                          <a:latin typeface="+mn-lt"/>
                        </a:rPr>
                        <a:t>Municipal Services</a:t>
                      </a: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mn-lt"/>
                          <a:cs typeface="Calibri" panose="020F0502020204030204" pitchFamily="34" charset="0"/>
                        </a:rPr>
                        <a:t>244 245</a:t>
                      </a: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mn-lt"/>
                          <a:cs typeface="Calibri" panose="020F0502020204030204" pitchFamily="34" charset="0"/>
                        </a:rPr>
                        <a:t> 354</a:t>
                      </a:r>
                      <a:r>
                        <a:rPr lang="en-ZA" sz="1800" b="0" i="0" u="none" strike="noStrike" baseline="0" dirty="0">
                          <a:solidFill>
                            <a:schemeClr val="tx1"/>
                          </a:solidFill>
                          <a:effectLst/>
                          <a:latin typeface="+mn-lt"/>
                          <a:cs typeface="Calibri" panose="020F0502020204030204" pitchFamily="34" charset="0"/>
                        </a:rPr>
                        <a:t> 433</a:t>
                      </a:r>
                      <a:r>
                        <a:rPr lang="en-ZA" sz="1800" b="0" i="0" u="none" strike="noStrike" dirty="0">
                          <a:solidFill>
                            <a:schemeClr val="tx1"/>
                          </a:solidFill>
                          <a:effectLst/>
                          <a:latin typeface="+mn-lt"/>
                          <a:cs typeface="Calibri" panose="020F0502020204030204" pitchFamily="34" charset="0"/>
                        </a:rPr>
                        <a:t>  </a:t>
                      </a: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mn-lt"/>
                          <a:cs typeface="Calibri" panose="020F0502020204030204" pitchFamily="34" charset="0"/>
                        </a:rPr>
                        <a:t>762 014</a:t>
                      </a: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mn-lt"/>
                          <a:cs typeface="Calibri" panose="020F0502020204030204" pitchFamily="34" charset="0"/>
                        </a:rPr>
                        <a:t>1 360 692</a:t>
                      </a: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mn-lt"/>
                          <a:cs typeface="Calibri" panose="020F0502020204030204" pitchFamily="34" charset="0"/>
                        </a:rPr>
                        <a:t>4</a:t>
                      </a:r>
                      <a:r>
                        <a:rPr lang="en-ZA" sz="1800" b="0" i="0" u="none" strike="noStrike" baseline="0" dirty="0">
                          <a:solidFill>
                            <a:schemeClr val="tx1"/>
                          </a:solidFill>
                          <a:effectLst/>
                          <a:latin typeface="+mn-lt"/>
                          <a:cs typeface="Calibri" panose="020F0502020204030204" pitchFamily="34" charset="0"/>
                        </a:rPr>
                        <a:t> 657 939</a:t>
                      </a:r>
                      <a:endParaRPr lang="en-ZA" sz="1800" b="0" i="0" u="none" strike="noStrike" dirty="0">
                        <a:solidFill>
                          <a:schemeClr val="tx1"/>
                        </a:solidFill>
                        <a:effectLst/>
                        <a:latin typeface="+mn-lt"/>
                        <a:cs typeface="Calibri" panose="020F0502020204030204" pitchFamily="34" charset="0"/>
                      </a:endParaRPr>
                    </a:p>
                  </a:txBody>
                  <a:tcPr marL="6350" marR="6350" marT="6350" marB="0" anchor="ctr">
                    <a:solidFill>
                      <a:schemeClr val="bg1"/>
                    </a:solidFill>
                  </a:tcPr>
                </a:tc>
                <a:tc>
                  <a:txBody>
                    <a:bodyPr/>
                    <a:lstStyle/>
                    <a:p>
                      <a:pPr algn="r" rtl="0" fontAlgn="b"/>
                      <a:r>
                        <a:rPr lang="en-ZA" sz="1800" b="0" i="0" u="none" strike="noStrike" dirty="0">
                          <a:solidFill>
                            <a:schemeClr val="tx1"/>
                          </a:solidFill>
                          <a:effectLst/>
                          <a:latin typeface="+mn-lt"/>
                          <a:cs typeface="Calibri" panose="020F0502020204030204" pitchFamily="34" charset="0"/>
                        </a:rPr>
                        <a:t>6 018 631 </a:t>
                      </a:r>
                    </a:p>
                  </a:txBody>
                  <a:tcPr marL="6350" marR="6350" marT="6350" marB="0" anchor="ctr">
                    <a:solidFill>
                      <a:schemeClr val="bg1"/>
                    </a:solidFill>
                  </a:tcPr>
                </a:tc>
                <a:extLst>
                  <a:ext uri="{0D108BD9-81ED-4DB2-BD59-A6C34878D82A}">
                    <a16:rowId xmlns:a16="http://schemas.microsoft.com/office/drawing/2014/main" val="10004"/>
                  </a:ext>
                </a:extLst>
              </a:tr>
              <a:tr h="65667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PACE</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124 596</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10 567</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33 010</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168 173</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103 536</a:t>
                      </a:r>
                    </a:p>
                  </a:txBody>
                  <a:tcPr marL="9525" marR="9525" marT="9525" marB="0" anchor="ctr">
                    <a:solidFill>
                      <a:schemeClr val="bg1"/>
                    </a:solidFill>
                  </a:tcPr>
                </a:tc>
                <a:tc>
                  <a:txBody>
                    <a:bodyPr/>
                    <a:lstStyle/>
                    <a:p>
                      <a:pPr marL="0" algn="r" defTabSz="914400" rtl="0" eaLnBrk="1" fontAlgn="b" latinLnBrk="0" hangingPunct="1"/>
                      <a:r>
                        <a:rPr lang="en-ZA" sz="1800" b="0" i="0" u="none" strike="noStrike" kern="1200" dirty="0">
                          <a:solidFill>
                            <a:schemeClr val="tx1"/>
                          </a:solidFill>
                          <a:effectLst/>
                          <a:latin typeface="+mn-lt"/>
                          <a:ea typeface="+mn-ea"/>
                          <a:cs typeface="+mn-cs"/>
                        </a:rPr>
                        <a:t>271 710</a:t>
                      </a:r>
                    </a:p>
                  </a:txBody>
                  <a:tcPr marL="6350" marR="6350" marT="6350" marB="0" anchor="ctr">
                    <a:solidFill>
                      <a:schemeClr val="bg1"/>
                    </a:solidFill>
                  </a:tcPr>
                </a:tc>
                <a:extLst>
                  <a:ext uri="{0D108BD9-81ED-4DB2-BD59-A6C34878D82A}">
                    <a16:rowId xmlns:a16="http://schemas.microsoft.com/office/drawing/2014/main" val="10005"/>
                  </a:ext>
                </a:extLst>
              </a:tr>
              <a:tr h="656671">
                <a:tc>
                  <a:txBody>
                    <a:bodyPr/>
                    <a:lstStyle/>
                    <a:p>
                      <a:pPr algn="l" rtl="0" fontAlgn="ctr"/>
                      <a:r>
                        <a:rPr lang="en-ZA" sz="1800" b="0" i="0" u="none" strike="noStrike" kern="1200" dirty="0">
                          <a:solidFill>
                            <a:schemeClr val="tx1"/>
                          </a:solidFill>
                          <a:effectLst/>
                          <a:latin typeface="+mn-lt"/>
                          <a:ea typeface="+mn-ea"/>
                          <a:cs typeface="+mn-cs"/>
                        </a:rPr>
                        <a:t>Recoverable: CA</a:t>
                      </a:r>
                    </a:p>
                  </a:txBody>
                  <a:tcPr marL="9525" marR="9525" marT="9525" marB="0" anchor="ctr">
                    <a:solidFill>
                      <a:schemeClr val="bg1"/>
                    </a:solidFill>
                  </a:tcPr>
                </a:tc>
                <a:tc>
                  <a:txBody>
                    <a:bodyPr/>
                    <a:lstStyle/>
                    <a:p>
                      <a:pPr algn="r" rtl="0" fontAlgn="b"/>
                      <a:r>
                        <a:rPr lang="en-ZA" sz="1800" b="0" i="0" u="none" strike="noStrike" kern="1200" dirty="0">
                          <a:solidFill>
                            <a:schemeClr val="tx1"/>
                          </a:solidFill>
                          <a:effectLst/>
                          <a:latin typeface="+mn-lt"/>
                          <a:ea typeface="+mn-ea"/>
                          <a:cs typeface="Calibri" panose="020F0502020204030204" pitchFamily="34" charset="0"/>
                        </a:rPr>
                        <a:t>63</a:t>
                      </a:r>
                      <a:r>
                        <a:rPr lang="en-ZA" sz="1800" b="0" i="0" u="none" strike="noStrike" kern="1200" baseline="0" dirty="0">
                          <a:solidFill>
                            <a:schemeClr val="tx1"/>
                          </a:solidFill>
                          <a:effectLst/>
                          <a:latin typeface="+mn-lt"/>
                          <a:ea typeface="+mn-ea"/>
                          <a:cs typeface="Calibri" panose="020F0502020204030204" pitchFamily="34" charset="0"/>
                        </a:rPr>
                        <a:t> 753</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solidFill>
                      <a:schemeClr val="bg1"/>
                    </a:solidFill>
                  </a:tcPr>
                </a:tc>
                <a:tc>
                  <a:txBody>
                    <a:bodyPr/>
                    <a:lstStyle/>
                    <a:p>
                      <a:pPr algn="r" rtl="0" fontAlgn="b"/>
                      <a:r>
                        <a:rPr lang="en-ZA" sz="1800" b="0" i="0" u="none" strike="noStrike" kern="1200" dirty="0">
                          <a:solidFill>
                            <a:schemeClr val="tx1"/>
                          </a:solidFill>
                          <a:effectLst/>
                          <a:latin typeface="+mn-lt"/>
                          <a:ea typeface="+mn-ea"/>
                          <a:cs typeface="Calibri" panose="020F0502020204030204" pitchFamily="34" charset="0"/>
                        </a:rPr>
                        <a:t>2</a:t>
                      </a:r>
                      <a:r>
                        <a:rPr lang="en-ZA" sz="1800" b="0" i="0" u="none" strike="noStrike" kern="1200" baseline="0" dirty="0">
                          <a:solidFill>
                            <a:schemeClr val="tx1"/>
                          </a:solidFill>
                          <a:effectLst/>
                          <a:latin typeface="+mn-lt"/>
                          <a:ea typeface="+mn-ea"/>
                          <a:cs typeface="Calibri" panose="020F0502020204030204" pitchFamily="34" charset="0"/>
                        </a:rPr>
                        <a:t> 063</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solidFill>
                      <a:schemeClr val="bg1"/>
                    </a:solidFill>
                  </a:tcPr>
                </a:tc>
                <a:tc>
                  <a:txBody>
                    <a:bodyPr/>
                    <a:lstStyle/>
                    <a:p>
                      <a:pPr algn="r" rtl="0" fontAlgn="b"/>
                      <a:r>
                        <a:rPr lang="en-ZA" sz="1800" b="0" i="0" u="none" strike="noStrike" kern="1200" dirty="0">
                          <a:solidFill>
                            <a:schemeClr val="tx1"/>
                          </a:solidFill>
                          <a:effectLst/>
                          <a:latin typeface="+mn-lt"/>
                          <a:ea typeface="+mn-ea"/>
                          <a:cs typeface="Calibri" panose="020F0502020204030204" pitchFamily="34" charset="0"/>
                        </a:rPr>
                        <a:t>32</a:t>
                      </a:r>
                      <a:r>
                        <a:rPr lang="en-ZA" sz="1800" b="0" i="0" u="none" strike="noStrike" kern="1200" baseline="0" dirty="0">
                          <a:solidFill>
                            <a:schemeClr val="tx1"/>
                          </a:solidFill>
                          <a:effectLst/>
                          <a:latin typeface="+mn-lt"/>
                          <a:ea typeface="+mn-ea"/>
                          <a:cs typeface="Calibri" panose="020F0502020204030204" pitchFamily="34" charset="0"/>
                        </a:rPr>
                        <a:t> 839</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solidFill>
                      <a:schemeClr val="bg1"/>
                    </a:solidFill>
                  </a:tcPr>
                </a:tc>
                <a:tc>
                  <a:txBody>
                    <a:bodyPr/>
                    <a:lstStyle/>
                    <a:p>
                      <a:pPr algn="r" rtl="0" fontAlgn="b"/>
                      <a:r>
                        <a:rPr lang="en-ZA" sz="1800" b="0" i="0" u="none" strike="noStrike" kern="1200" dirty="0">
                          <a:solidFill>
                            <a:schemeClr val="tx1"/>
                          </a:solidFill>
                          <a:effectLst/>
                          <a:latin typeface="+mn-lt"/>
                          <a:ea typeface="+mn-ea"/>
                          <a:cs typeface="Calibri" panose="020F0502020204030204" pitchFamily="34" charset="0"/>
                        </a:rPr>
                        <a:t>98</a:t>
                      </a:r>
                      <a:r>
                        <a:rPr lang="en-ZA" sz="1800" b="0" i="0" u="none" strike="noStrike" kern="1200" baseline="0" dirty="0">
                          <a:solidFill>
                            <a:schemeClr val="tx1"/>
                          </a:solidFill>
                          <a:effectLst/>
                          <a:latin typeface="+mn-lt"/>
                          <a:ea typeface="+mn-ea"/>
                          <a:cs typeface="Calibri" panose="020F0502020204030204" pitchFamily="34" charset="0"/>
                        </a:rPr>
                        <a:t> 655</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solidFill>
                      <a:schemeClr val="bg1"/>
                    </a:solidFill>
                  </a:tcPr>
                </a:tc>
                <a:tc>
                  <a:txBody>
                    <a:bodyPr/>
                    <a:lstStyle/>
                    <a:p>
                      <a:pPr algn="r" rtl="0" fontAlgn="b"/>
                      <a:r>
                        <a:rPr lang="en-ZA" sz="1800" b="0" i="0" u="none" strike="noStrike" kern="1200" dirty="0">
                          <a:solidFill>
                            <a:schemeClr val="tx1"/>
                          </a:solidFill>
                          <a:effectLst/>
                          <a:latin typeface="+mn-lt"/>
                          <a:ea typeface="+mn-ea"/>
                          <a:cs typeface="Calibri" panose="020F0502020204030204" pitchFamily="34" charset="0"/>
                        </a:rPr>
                        <a:t>175 762</a:t>
                      </a:r>
                    </a:p>
                  </a:txBody>
                  <a:tcPr marL="9525" marR="9525" marT="9525" marB="0" anchor="ctr">
                    <a:solidFill>
                      <a:schemeClr val="bg1"/>
                    </a:solidFill>
                  </a:tcPr>
                </a:tc>
                <a:tc>
                  <a:txBody>
                    <a:bodyPr/>
                    <a:lstStyle/>
                    <a:p>
                      <a:pPr algn="r" rtl="0" fontAlgn="b"/>
                      <a:r>
                        <a:rPr lang="en-ZA" sz="1800" b="0" i="0" u="none" strike="noStrike" kern="1200" dirty="0">
                          <a:solidFill>
                            <a:schemeClr val="tx1"/>
                          </a:solidFill>
                          <a:effectLst/>
                          <a:latin typeface="+mn-lt"/>
                          <a:ea typeface="+mn-ea"/>
                          <a:cs typeface="Calibri" panose="020F0502020204030204" pitchFamily="34" charset="0"/>
                        </a:rPr>
                        <a:t>274</a:t>
                      </a:r>
                      <a:r>
                        <a:rPr lang="en-ZA" sz="1800" b="0" i="0" u="none" strike="noStrike" kern="1200" baseline="0" dirty="0">
                          <a:solidFill>
                            <a:schemeClr val="tx1"/>
                          </a:solidFill>
                          <a:effectLst/>
                          <a:latin typeface="+mn-lt"/>
                          <a:ea typeface="+mn-ea"/>
                          <a:cs typeface="Calibri" panose="020F0502020204030204" pitchFamily="34" charset="0"/>
                        </a:rPr>
                        <a:t> 417</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0006"/>
                  </a:ext>
                </a:extLst>
              </a:tr>
              <a:tr h="656671">
                <a:tc>
                  <a:txBody>
                    <a:bodyPr/>
                    <a:lstStyle/>
                    <a:p>
                      <a:pPr algn="l" rtl="0" fontAlgn="ctr"/>
                      <a:r>
                        <a:rPr lang="en-ZA" sz="1800" b="1" i="0" u="none" strike="noStrike" dirty="0">
                          <a:solidFill>
                            <a:schemeClr val="tx1"/>
                          </a:solidFill>
                          <a:effectLst/>
                          <a:latin typeface="Calibri" panose="020F0502020204030204" pitchFamily="34" charset="0"/>
                        </a:rPr>
                        <a:t>Total</a:t>
                      </a:r>
                    </a:p>
                  </a:txBody>
                  <a:tcPr marL="6350" marR="6350" marT="6350" marB="0" anchor="c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803 694</a:t>
                      </a:r>
                    </a:p>
                  </a:txBody>
                  <a:tcPr marL="7620" marR="7620" marT="7620" marB="0" anchor="c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450</a:t>
                      </a:r>
                      <a:r>
                        <a:rPr lang="en-US" sz="1800" b="1" i="0" u="none" strike="noStrike" baseline="0" dirty="0">
                          <a:solidFill>
                            <a:schemeClr val="tx1"/>
                          </a:solidFill>
                          <a:effectLst/>
                          <a:latin typeface="Calibri" panose="020F0502020204030204" pitchFamily="34" charset="0"/>
                          <a:cs typeface="Calibri" panose="020F0502020204030204" pitchFamily="34" charset="0"/>
                        </a:rPr>
                        <a:t> 433</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2</a:t>
                      </a:r>
                      <a:r>
                        <a:rPr lang="en-US" sz="1800" b="1" i="0" u="none" strike="noStrike" baseline="0" dirty="0">
                          <a:solidFill>
                            <a:schemeClr val="tx1"/>
                          </a:solidFill>
                          <a:effectLst/>
                          <a:latin typeface="Calibri" panose="020F0502020204030204" pitchFamily="34" charset="0"/>
                          <a:cs typeface="Calibri" panose="020F0502020204030204" pitchFamily="34" charset="0"/>
                        </a:rPr>
                        <a:t> 594 746</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3</a:t>
                      </a:r>
                      <a:r>
                        <a:rPr lang="en-US" sz="1800" b="1" i="0" u="none" strike="noStrike" baseline="0" dirty="0">
                          <a:solidFill>
                            <a:schemeClr val="tx1"/>
                          </a:solidFill>
                          <a:effectLst/>
                          <a:latin typeface="Calibri" panose="020F0502020204030204" pitchFamily="34" charset="0"/>
                          <a:cs typeface="Calibri" panose="020F0502020204030204" pitchFamily="34" charset="0"/>
                        </a:rPr>
                        <a:t> </a:t>
                      </a:r>
                      <a:r>
                        <a:rPr lang="en-US" sz="1800" b="1" i="0" u="none" strike="noStrike" dirty="0">
                          <a:solidFill>
                            <a:schemeClr val="tx1"/>
                          </a:solidFill>
                          <a:effectLst/>
                          <a:latin typeface="Calibri" panose="020F0502020204030204" pitchFamily="34" charset="0"/>
                          <a:cs typeface="Calibri" panose="020F0502020204030204" pitchFamily="34" charset="0"/>
                        </a:rPr>
                        <a:t>848</a:t>
                      </a:r>
                      <a:r>
                        <a:rPr lang="en-US" sz="1800" b="1" i="0" u="none" strike="noStrike" baseline="0" dirty="0">
                          <a:solidFill>
                            <a:schemeClr val="tx1"/>
                          </a:solidFill>
                          <a:effectLst/>
                          <a:latin typeface="Calibri" panose="020F0502020204030204" pitchFamily="34" charset="0"/>
                          <a:cs typeface="Calibri" panose="020F0502020204030204" pitchFamily="34" charset="0"/>
                        </a:rPr>
                        <a:t> 873</a:t>
                      </a:r>
                      <a:r>
                        <a:rPr lang="en-US" sz="1800" b="1" i="0" u="none" strike="noStrike" dirty="0">
                          <a:solidFill>
                            <a:schemeClr val="tx1"/>
                          </a:solidFill>
                          <a:effectLst/>
                          <a:latin typeface="Calibri" panose="020F0502020204030204" pitchFamily="34" charset="0"/>
                          <a:cs typeface="Calibri" panose="020F0502020204030204" pitchFamily="34" charset="0"/>
                        </a:rPr>
                        <a:t> </a:t>
                      </a:r>
                    </a:p>
                  </a:txBody>
                  <a:tcPr marL="7620" marR="7620" marT="7620" marB="0" anchor="c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7 081</a:t>
                      </a:r>
                      <a:r>
                        <a:rPr lang="en-US" sz="1800" b="1" i="0" u="none" strike="noStrike" baseline="0" dirty="0">
                          <a:solidFill>
                            <a:schemeClr val="tx1"/>
                          </a:solidFill>
                          <a:effectLst/>
                          <a:latin typeface="Calibri" panose="020F0502020204030204" pitchFamily="34" charset="0"/>
                          <a:cs typeface="Calibri" panose="020F0502020204030204" pitchFamily="34" charset="0"/>
                        </a:rPr>
                        <a:t> 566</a:t>
                      </a:r>
                      <a:r>
                        <a:rPr lang="en-US" sz="1800" b="1" i="0" u="none" strike="noStrike" dirty="0">
                          <a:solidFill>
                            <a:schemeClr val="tx1"/>
                          </a:solidFill>
                          <a:effectLst/>
                          <a:latin typeface="Calibri" panose="020F0502020204030204" pitchFamily="34" charset="0"/>
                          <a:cs typeface="Calibri" panose="020F0502020204030204" pitchFamily="34" charset="0"/>
                        </a:rPr>
                        <a:t> </a:t>
                      </a:r>
                    </a:p>
                  </a:txBody>
                  <a:tcPr marL="7620" marR="7620" marT="7620" marB="0" anchor="c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10</a:t>
                      </a:r>
                      <a:r>
                        <a:rPr lang="en-US" sz="1800" b="1" i="0" u="none" strike="noStrike" baseline="0" dirty="0">
                          <a:solidFill>
                            <a:schemeClr val="tx1"/>
                          </a:solidFill>
                          <a:effectLst/>
                          <a:latin typeface="Calibri" panose="020F0502020204030204" pitchFamily="34" charset="0"/>
                          <a:cs typeface="Calibri" panose="020F0502020204030204" pitchFamily="34" charset="0"/>
                        </a:rPr>
                        <a:t> 930 440</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0007"/>
                  </a:ext>
                </a:extLst>
              </a:tr>
              <a:tr h="354340">
                <a:tc>
                  <a:txBody>
                    <a:bodyPr/>
                    <a:lstStyle/>
                    <a:p>
                      <a:pPr algn="r" rtl="0" fontAlgn="ctr"/>
                      <a:r>
                        <a:rPr lang="en-ZA" sz="1800" b="0" i="0" u="none" strike="noStrike" dirty="0">
                          <a:solidFill>
                            <a:srgbClr val="FF0000"/>
                          </a:solidFill>
                          <a:effectLst/>
                          <a:latin typeface="Calibri" panose="020F0502020204030204" pitchFamily="34" charset="0"/>
                        </a:rPr>
                        <a:t> </a:t>
                      </a:r>
                    </a:p>
                  </a:txBody>
                  <a:tcPr marL="6350" marR="6350" marT="6350" marB="0" anchor="c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solidFill>
                      <a:schemeClr val="bg1"/>
                    </a:solidFill>
                  </a:tcPr>
                </a:tc>
                <a:tc>
                  <a:txBody>
                    <a:bodyPr/>
                    <a:lstStyle/>
                    <a:p>
                      <a:pPr algn="r"/>
                      <a:r>
                        <a:rPr lang="en-US" sz="1800" dirty="0">
                          <a:solidFill>
                            <a:schemeClr val="tx1"/>
                          </a:solidFill>
                        </a:rPr>
                        <a:t>35%</a:t>
                      </a:r>
                    </a:p>
                  </a:txBody>
                  <a:tcPr marL="6350" marR="6350" marT="6350" marB="0" anchor="ctr">
                    <a:solidFill>
                      <a:schemeClr val="bg1"/>
                    </a:solidFill>
                  </a:tcPr>
                </a:tc>
                <a:tc>
                  <a:txBody>
                    <a:bodyPr/>
                    <a:lstStyle/>
                    <a:p>
                      <a:pPr algn="r"/>
                      <a:r>
                        <a:rPr lang="en-US" sz="1800" dirty="0">
                          <a:solidFill>
                            <a:schemeClr val="tx1"/>
                          </a:solidFill>
                        </a:rPr>
                        <a:t>65%</a:t>
                      </a:r>
                    </a:p>
                  </a:txBody>
                  <a:tcPr marL="6350" marR="6350" marT="6350" marB="0" anchor="c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solidFill>
                      <a:schemeClr val="bg1"/>
                    </a:solidFill>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a:xfrm>
            <a:off x="9532258" y="6509657"/>
            <a:ext cx="2540000" cy="457200"/>
          </a:xfrm>
        </p:spPr>
        <p:txBody>
          <a:bodyPr/>
          <a:lstStyle/>
          <a:p>
            <a:fld id="{54D3B53A-5BDB-4C34-AF61-4579874852E1}" type="slidenum">
              <a:rPr lang="en-US" smtClean="0">
                <a:solidFill>
                  <a:srgbClr val="000000"/>
                </a:solidFill>
              </a:rPr>
              <a:pPr/>
              <a:t>41</a:t>
            </a:fld>
            <a:endParaRPr lang="en-US" dirty="0">
              <a:solidFill>
                <a:srgbClr val="000000"/>
              </a:solidFill>
            </a:endParaRPr>
          </a:p>
        </p:txBody>
      </p:sp>
    </p:spTree>
    <p:extLst>
      <p:ext uri="{BB962C8B-B14F-4D97-AF65-F5344CB8AC3E}">
        <p14:creationId xmlns:p14="http://schemas.microsoft.com/office/powerpoint/2010/main" val="2394941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55562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628" name="TextBox 10"/>
          <p:cNvSpPr txBox="1">
            <a:spLocks noChangeArrowheads="1"/>
          </p:cNvSpPr>
          <p:nvPr/>
        </p:nvSpPr>
        <p:spPr bwMode="auto">
          <a:xfrm>
            <a:off x="263352" y="31751"/>
            <a:ext cx="1040464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Tx/>
              <a:buNone/>
            </a:pPr>
            <a:r>
              <a:rPr lang="en-US" altLang="en-US" sz="2600" b="1" dirty="0">
                <a:solidFill>
                  <a:prstClr val="white"/>
                </a:solidFill>
              </a:rPr>
              <a:t>Recommendations </a:t>
            </a:r>
          </a:p>
        </p:txBody>
      </p:sp>
      <p:sp>
        <p:nvSpPr>
          <p:cNvPr id="4" name="Slide Number Placeholder 3"/>
          <p:cNvSpPr>
            <a:spLocks noGrp="1"/>
          </p:cNvSpPr>
          <p:nvPr>
            <p:ph type="sldNum" sz="quarter" idx="12"/>
          </p:nvPr>
        </p:nvSpPr>
        <p:spPr/>
        <p:txBody>
          <a:bodyPr/>
          <a:lstStyle/>
          <a:p>
            <a:pPr>
              <a:defRPr/>
            </a:pPr>
            <a:fld id="{ED63BE87-ADA3-45FA-8020-4532DCBFF47B}" type="slidenum">
              <a:rPr lang="en-US">
                <a:solidFill>
                  <a:prstClr val="black">
                    <a:tint val="75000"/>
                  </a:prstClr>
                </a:solidFill>
              </a:rPr>
              <a:pPr>
                <a:defRPr/>
              </a:pPr>
              <a:t>42</a:t>
            </a:fld>
            <a:endParaRPr lang="en-US" dirty="0">
              <a:solidFill>
                <a:prstClr val="black">
                  <a:tint val="75000"/>
                </a:prstClr>
              </a:solidFill>
            </a:endParaRPr>
          </a:p>
        </p:txBody>
      </p:sp>
      <p:pic>
        <p:nvPicPr>
          <p:cNvPr id="26630"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021288"/>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1"/>
          <p:cNvSpPr>
            <a:spLocks noGrp="1"/>
          </p:cNvSpPr>
          <p:nvPr>
            <p:ph/>
          </p:nvPr>
        </p:nvSpPr>
        <p:spPr>
          <a:xfrm>
            <a:off x="551384" y="1124744"/>
            <a:ext cx="10729192" cy="2725043"/>
          </a:xfrm>
        </p:spPr>
        <p:txBody>
          <a:bodyPr>
            <a:noAutofit/>
          </a:bodyPr>
          <a:lstStyle/>
          <a:p>
            <a:pPr marL="179388" indent="-179388" algn="l">
              <a:lnSpc>
                <a:spcPct val="110000"/>
              </a:lnSpc>
              <a:spcBef>
                <a:spcPts val="600"/>
              </a:spcBef>
              <a:defRPr/>
            </a:pPr>
            <a:r>
              <a:rPr lang="en-US" sz="2400" dirty="0"/>
              <a:t>It is recommended that the Portfolio Committee on Public Works and Infrastructure:</a:t>
            </a:r>
          </a:p>
          <a:p>
            <a:pPr marL="179388" indent="-179388" algn="l">
              <a:lnSpc>
                <a:spcPct val="110000"/>
              </a:lnSpc>
              <a:spcBef>
                <a:spcPts val="600"/>
              </a:spcBef>
              <a:defRPr/>
            </a:pPr>
            <a:endParaRPr lang="en-US" sz="2400" dirty="0"/>
          </a:p>
          <a:p>
            <a:pPr marL="342900" indent="-342900" algn="l">
              <a:lnSpc>
                <a:spcPct val="110000"/>
              </a:lnSpc>
              <a:spcBef>
                <a:spcPts val="600"/>
              </a:spcBef>
              <a:buFont typeface="Arial" panose="020B0604020202020204" pitchFamily="34" charset="0"/>
              <a:buChar char="•"/>
              <a:defRPr/>
            </a:pPr>
            <a:r>
              <a:rPr lang="en-US" sz="2400" dirty="0"/>
              <a:t>Notes the 1</a:t>
            </a:r>
            <a:r>
              <a:rPr lang="en-US" sz="2400" baseline="30000" dirty="0"/>
              <a:t>st</a:t>
            </a:r>
            <a:r>
              <a:rPr lang="en-US" sz="2400" dirty="0"/>
              <a:t>, </a:t>
            </a:r>
            <a:r>
              <a:rPr lang="en-ZA" sz="2400" dirty="0"/>
              <a:t>2</a:t>
            </a:r>
            <a:r>
              <a:rPr lang="en-ZA" sz="2400" baseline="30000" dirty="0"/>
              <a:t>nd</a:t>
            </a:r>
            <a:r>
              <a:rPr lang="en-ZA" sz="2400" dirty="0"/>
              <a:t> and 3</a:t>
            </a:r>
            <a:r>
              <a:rPr lang="en-ZA" sz="2400" baseline="30000" dirty="0"/>
              <a:t>rd</a:t>
            </a:r>
            <a:r>
              <a:rPr lang="en-ZA" sz="2400" dirty="0"/>
              <a:t> Quarter Non-Financial and Financial Performance of the Department Public Works and Infrastructure. </a:t>
            </a:r>
          </a:p>
          <a:p>
            <a:pPr marL="179388" indent="-179388" algn="l">
              <a:lnSpc>
                <a:spcPct val="110000"/>
              </a:lnSpc>
              <a:spcBef>
                <a:spcPts val="600"/>
              </a:spcBef>
              <a:defRPr/>
            </a:pPr>
            <a:endParaRPr lang="en-US" sz="2400" dirty="0"/>
          </a:p>
        </p:txBody>
      </p:sp>
    </p:spTree>
    <p:extLst>
      <p:ext uri="{BB962C8B-B14F-4D97-AF65-F5344CB8AC3E}">
        <p14:creationId xmlns:p14="http://schemas.microsoft.com/office/powerpoint/2010/main" val="22595078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869" y="3521686"/>
            <a:ext cx="1368151" cy="193105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223792" y="3521686"/>
            <a:ext cx="5486400" cy="2093907"/>
          </a:xfrm>
          <a:prstGeom prst="rect">
            <a:avLst/>
          </a:prstGeom>
        </p:spPr>
        <p:txBody>
          <a:bodyPr wrap="square">
            <a:spAutoFit/>
          </a:bodyPr>
          <a:lstStyle/>
          <a:p>
            <a:pPr marL="0" indent="0">
              <a:buNone/>
            </a:pPr>
            <a:r>
              <a:rPr lang="en-US" sz="1400" b="1" dirty="0"/>
              <a:t>National Department of Public Works and Infrastructure (NDPWI)</a:t>
            </a:r>
          </a:p>
          <a:p>
            <a:pPr marL="0" indent="0">
              <a:buNone/>
            </a:pPr>
            <a:r>
              <a:rPr lang="en-US" sz="1400" b="1" dirty="0"/>
              <a:t>Head Office: Public Works and Infrastructure</a:t>
            </a:r>
            <a:br>
              <a:rPr lang="en-US" sz="1400" dirty="0"/>
            </a:br>
            <a:r>
              <a:rPr lang="en-US" sz="1400" b="1" dirty="0"/>
              <a:t>CGO Building</a:t>
            </a:r>
            <a:br>
              <a:rPr lang="en-US" sz="1400" dirty="0"/>
            </a:br>
            <a:r>
              <a:rPr lang="en-US" sz="1400" b="1" dirty="0"/>
              <a:t>256 Madiba Street </a:t>
            </a:r>
            <a:br>
              <a:rPr lang="en-US" sz="1400" dirty="0"/>
            </a:br>
            <a:r>
              <a:rPr lang="en-US" sz="1400" b="1" dirty="0"/>
              <a:t>Pretoria Central</a:t>
            </a:r>
            <a:br>
              <a:rPr lang="en-US" sz="1400" dirty="0"/>
            </a:br>
            <a:r>
              <a:rPr lang="en-US" sz="1400" b="1" dirty="0"/>
              <a:t>Private Bag X65</a:t>
            </a:r>
            <a:br>
              <a:rPr lang="en-US" sz="1400" dirty="0"/>
            </a:br>
            <a:r>
              <a:rPr lang="en-US" sz="1400" b="1" dirty="0"/>
              <a:t>Pretoria</a:t>
            </a:r>
            <a:br>
              <a:rPr lang="en-US" sz="1400" dirty="0"/>
            </a:br>
            <a:r>
              <a:rPr lang="en-US" sz="1400" b="1" dirty="0"/>
              <a:t>0001</a:t>
            </a:r>
          </a:p>
          <a:p>
            <a:pPr marL="0" indent="0">
              <a:buNone/>
            </a:pPr>
            <a:r>
              <a:rPr lang="en-US" sz="1400" b="1" dirty="0"/>
              <a:t>Website: </a:t>
            </a:r>
            <a:r>
              <a:rPr lang="en-US" sz="1400" b="1" dirty="0">
                <a:hlinkClick r:id="rId3"/>
              </a:rPr>
              <a:t>http://www.publicworks.gov.za</a:t>
            </a:r>
            <a:r>
              <a:rPr lang="en-US" sz="1400" b="1" dirty="0"/>
              <a:t> </a:t>
            </a:r>
            <a:endParaRPr lang="en-US" sz="1400" dirty="0"/>
          </a:p>
        </p:txBody>
      </p:sp>
      <p:sp>
        <p:nvSpPr>
          <p:cNvPr id="8" name="Slide Number Placeholder 7"/>
          <p:cNvSpPr>
            <a:spLocks noGrp="1"/>
          </p:cNvSpPr>
          <p:nvPr>
            <p:ph type="sldNum" sz="quarter" idx="12"/>
          </p:nvPr>
        </p:nvSpPr>
        <p:spPr/>
        <p:txBody>
          <a:bodyPr/>
          <a:lstStyle/>
          <a:p>
            <a:fld id="{F0CD0AED-B4D5-4032-9A76-11BCD2D1BB13}" type="slidenum">
              <a:rPr lang="en-US" smtClean="0"/>
              <a:t>43</a:t>
            </a:fld>
            <a:endParaRPr lang="en-US"/>
          </a:p>
        </p:txBody>
      </p:sp>
      <p:sp>
        <p:nvSpPr>
          <p:cNvPr id="10" name="Title 2"/>
          <p:cNvSpPr txBox="1">
            <a:spLocks/>
          </p:cNvSpPr>
          <p:nvPr/>
        </p:nvSpPr>
        <p:spPr>
          <a:xfrm>
            <a:off x="1631504" y="1405256"/>
            <a:ext cx="36724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bg1"/>
                </a:solidFill>
              </a:rPr>
              <a:t>Thank You</a:t>
            </a:r>
          </a:p>
        </p:txBody>
      </p:sp>
      <p:sp>
        <p:nvSpPr>
          <p:cNvPr id="11" name="Rectangle 10"/>
          <p:cNvSpPr/>
          <p:nvPr/>
        </p:nvSpPr>
        <p:spPr>
          <a:xfrm>
            <a:off x="0" y="1"/>
            <a:ext cx="12192000" cy="254825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b="1" dirty="0">
                <a:solidFill>
                  <a:prstClr val="white"/>
                </a:solidFill>
              </a:rPr>
              <a:t>Thank you </a:t>
            </a:r>
          </a:p>
        </p:txBody>
      </p:sp>
    </p:spTree>
    <p:extLst>
      <p:ext uri="{BB962C8B-B14F-4D97-AF65-F5344CB8AC3E}">
        <p14:creationId xmlns:p14="http://schemas.microsoft.com/office/powerpoint/2010/main" val="285825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19941572"/>
              </p:ext>
            </p:extLst>
          </p:nvPr>
        </p:nvGraphicFramePr>
        <p:xfrm>
          <a:off x="2" y="187237"/>
          <a:ext cx="12191998" cy="6580165"/>
        </p:xfrm>
        <a:graphic>
          <a:graphicData uri="http://schemas.openxmlformats.org/drawingml/2006/table">
            <a:tbl>
              <a:tblPr firstRow="1" firstCol="1" bandRow="1">
                <a:tableStyleId>{5C22544A-7EE6-4342-B048-85BDC9FD1C3A}</a:tableStyleId>
              </a:tblPr>
              <a:tblGrid>
                <a:gridCol w="199154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2592288">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gridCol w="1415480">
                  <a:extLst>
                    <a:ext uri="{9D8B030D-6E8A-4147-A177-3AD203B41FA5}">
                      <a16:colId xmlns:a16="http://schemas.microsoft.com/office/drawing/2014/main" val="20007"/>
                    </a:ext>
                  </a:extLst>
                </a:gridCol>
              </a:tblGrid>
              <a:tr h="638860">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Management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585275">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585275">
                <a:tc>
                  <a:txBody>
                    <a:bodyPr/>
                    <a:lstStyle/>
                    <a:p>
                      <a:pPr>
                        <a:lnSpc>
                          <a:spcPct val="107000"/>
                        </a:lnSpc>
                        <a:spcAft>
                          <a:spcPts val="0"/>
                        </a:spcAft>
                      </a:pPr>
                      <a:r>
                        <a:rPr lang="en-ZA" sz="1100" b="1" dirty="0">
                          <a:solidFill>
                            <a:schemeClr val="tx1"/>
                          </a:solidFill>
                          <a:effectLst/>
                          <a:latin typeface="Arial" panose="020B0604020202020204" pitchFamily="34" charset="0"/>
                          <a:cs typeface="Arial" panose="020B0604020202020204" pitchFamily="34" charset="0"/>
                        </a:rPr>
                        <a:t>Percentage Vacancy Rate</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11%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solidFill>
                      <a:schemeClr val="accent1">
                        <a:lumMod val="20000"/>
                        <a:lumOff val="80000"/>
                      </a:schemeClr>
                    </a:solidFill>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11% </a:t>
                      </a:r>
                    </a:p>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(100% Achievement)</a:t>
                      </a:r>
                    </a:p>
                  </a:txBody>
                  <a:tcPr marL="68580" marR="68580" marT="0" marB="0">
                    <a:solidFill>
                      <a:srgbClr val="00B050"/>
                    </a:solidFill>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solidFill>
                      <a:schemeClr val="accent1">
                        <a:lumMod val="20000"/>
                        <a:lumOff val="80000"/>
                      </a:schemeClr>
                    </a:solidFill>
                  </a:tcPr>
                </a:tc>
                <a:tc>
                  <a:txBody>
                    <a:bodyPr/>
                    <a:lstStyle/>
                    <a:p>
                      <a:pPr algn="l" fontAlgn="t"/>
                      <a:r>
                        <a:rPr lang="en-ZA" sz="1100" b="0" i="0" u="none" strike="noStrike" dirty="0">
                          <a:solidFill>
                            <a:schemeClr val="tx1"/>
                          </a:solidFill>
                          <a:effectLst/>
                          <a:latin typeface="Arial" panose="020B0604020202020204" pitchFamily="34" charset="0"/>
                          <a:cs typeface="Arial" panose="020B0604020202020204" pitchFamily="34" charset="0"/>
                        </a:rPr>
                        <a:t>10% </a:t>
                      </a:r>
                    </a:p>
                    <a:p>
                      <a:pPr algn="l" fontAlgn="t"/>
                      <a:r>
                        <a:rPr lang="en-ZA" sz="1100" b="0" i="0" u="none" strike="noStrike" dirty="0">
                          <a:solidFill>
                            <a:schemeClr val="tx1"/>
                          </a:solidFill>
                          <a:effectLst/>
                          <a:latin typeface="Arial" panose="020B0604020202020204" pitchFamily="34" charset="0"/>
                          <a:cs typeface="Arial" panose="020B0604020202020204" pitchFamily="34" charset="0"/>
                        </a:rPr>
                        <a:t>(91%)</a:t>
                      </a:r>
                    </a:p>
                  </a:txBody>
                  <a:tcPr marL="0" marR="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ZA" sz="1100" b="0" i="0" u="none" strike="noStrike" dirty="0">
                        <a:solidFill>
                          <a:srgbClr val="000000"/>
                        </a:solidFill>
                        <a:effectLst/>
                        <a:latin typeface="Arial" panose="020B0604020202020204" pitchFamily="34" charset="0"/>
                        <a:cs typeface="Arial" panose="020B0604020202020204" pitchFamily="34" charset="0"/>
                      </a:endParaRPr>
                    </a:p>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142917">
                <a:tc>
                  <a:txBody>
                    <a:bodyPr/>
                    <a:lstStyle/>
                    <a:p>
                      <a:pPr>
                        <a:lnSpc>
                          <a:spcPct val="107000"/>
                        </a:lnSpc>
                        <a:spcAft>
                          <a:spcPts val="0"/>
                        </a:spcAft>
                      </a:pPr>
                      <a:r>
                        <a:rPr lang="en-ZA" sz="1100" b="1" dirty="0">
                          <a:solidFill>
                            <a:schemeClr val="tx1"/>
                          </a:solidFill>
                          <a:effectLst/>
                          <a:latin typeface="Arial" panose="020B0604020202020204" pitchFamily="34" charset="0"/>
                          <a:cs typeface="Arial" panose="020B0604020202020204" pitchFamily="34" charset="0"/>
                        </a:rPr>
                        <a:t>Designated Groups in SMS Level in the Department (Women and PWD)</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Women 40% and PWD 2%</a:t>
                      </a:r>
                    </a:p>
                  </a:txBody>
                  <a:tcPr marL="9525" marR="9525" marT="9525" marB="0">
                    <a:solidFill>
                      <a:schemeClr val="accent1">
                        <a:lumMod val="20000"/>
                        <a:lumOff val="80000"/>
                      </a:schemeClr>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Women in SMS: 40.11%                   PWD: 1.16% (79% achievement)</a:t>
                      </a:r>
                    </a:p>
                  </a:txBody>
                  <a:tcPr marL="68580" marR="68580" marT="0" marB="0">
                    <a:solidFill>
                      <a:schemeClr val="accent1">
                        <a:lumMod val="20000"/>
                        <a:lumOff val="80000"/>
                      </a:schemeClr>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Women in SMS: 40.88% and PWD: 1.15% (88,6% achievement)</a:t>
                      </a:r>
                    </a:p>
                  </a:txBody>
                  <a:tcPr marL="9525" marR="9525" marT="9525" marB="0">
                    <a:solidFill>
                      <a:srgbClr val="FFFF00"/>
                    </a:solidFill>
                  </a:tcPr>
                </a:tc>
                <a:tc>
                  <a:txBody>
                    <a:bodyPr/>
                    <a:lstStyle/>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ZA" sz="1100" dirty="0">
                          <a:latin typeface="Arial" panose="020B0604020202020204" pitchFamily="34" charset="0"/>
                          <a:cs typeface="Arial" panose="020B0604020202020204" pitchFamily="34" charset="0"/>
                        </a:rPr>
                        <a:t>Women 42.13% and PWD 1.08% hybrid percentage </a:t>
                      </a:r>
                    </a:p>
                  </a:txBody>
                  <a:tcPr marL="9525" marR="9525" marT="9525" marB="0">
                    <a:solidFill>
                      <a:srgbClr val="FFFF00"/>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Unavailability of suitable applicants with disabilities.   Disparities in remuneration compared to the private sector. </a:t>
                      </a:r>
                    </a:p>
                  </a:txBody>
                  <a:tcPr marL="9525" marR="9525" marT="9525" marB="0">
                    <a:solidFill>
                      <a:schemeClr val="accent1">
                        <a:lumMod val="20000"/>
                        <a:lumOff val="80000"/>
                      </a:schemeClr>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Continue presenting the stats during</a:t>
                      </a:r>
                      <a:r>
                        <a:rPr lang="en-ZA" sz="1100" b="0" i="0" u="none" strike="noStrike" baseline="0" dirty="0">
                          <a:solidFill>
                            <a:srgbClr val="000000"/>
                          </a:solidFill>
                          <a:effectLst/>
                          <a:latin typeface="Arial" panose="020B0604020202020204" pitchFamily="34" charset="0"/>
                          <a:cs typeface="Arial" panose="020B0604020202020204" pitchFamily="34" charset="0"/>
                        </a:rPr>
                        <a:t> the </a:t>
                      </a:r>
                      <a:r>
                        <a:rPr lang="en-ZA" sz="1100" b="0" i="0" u="none" strike="noStrike" dirty="0">
                          <a:solidFill>
                            <a:srgbClr val="000000"/>
                          </a:solidFill>
                          <a:effectLst/>
                          <a:latin typeface="Arial" panose="020B0604020202020204" pitchFamily="34" charset="0"/>
                          <a:cs typeface="Arial" panose="020B0604020202020204" pitchFamily="34" charset="0"/>
                        </a:rPr>
                        <a:t>recruitment process and implement circular on ring-fencing of positions</a:t>
                      </a:r>
                    </a:p>
                  </a:txBody>
                  <a:tcPr marL="9525" marR="9525" marT="9525" marB="0">
                    <a:solidFill>
                      <a:schemeClr val="accent1">
                        <a:lumMod val="20000"/>
                        <a:lumOff val="80000"/>
                      </a:schemeClr>
                    </a:solidFill>
                  </a:tcPr>
                </a:tc>
                <a:extLst>
                  <a:ext uri="{0D108BD9-81ED-4DB2-BD59-A6C34878D82A}">
                    <a16:rowId xmlns:a16="http://schemas.microsoft.com/office/drawing/2014/main" val="10003"/>
                  </a:ext>
                </a:extLst>
              </a:tr>
              <a:tr h="2088232">
                <a:tc>
                  <a:txBody>
                    <a:bodyPr/>
                    <a:lstStyle/>
                    <a:p>
                      <a:pPr>
                        <a:lnSpc>
                          <a:spcPct val="107000"/>
                        </a:lnSpc>
                        <a:spcAft>
                          <a:spcPts val="0"/>
                        </a:spcAft>
                      </a:pPr>
                      <a:r>
                        <a:rPr lang="en-ZA" sz="1100" b="1" dirty="0">
                          <a:solidFill>
                            <a:schemeClr val="tx1"/>
                          </a:solidFill>
                          <a:effectLst/>
                          <a:latin typeface="Arial" panose="020B0604020202020204" pitchFamily="34" charset="0"/>
                          <a:cs typeface="Arial" panose="020B0604020202020204" pitchFamily="34" charset="0"/>
                        </a:rPr>
                        <a:t>Percentage Business Process Automation</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US"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30%</a:t>
                      </a:r>
                      <a:endParaRPr lang="en-ZA"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b="1" i="0" u="none" strike="noStrike" dirty="0">
                          <a:solidFill>
                            <a:srgbClr val="000000"/>
                          </a:solidFill>
                          <a:effectLst/>
                          <a:latin typeface="Arial" panose="020B0604020202020204" pitchFamily="34" charset="0"/>
                          <a:cs typeface="Arial" panose="020B0604020202020204" pitchFamily="34" charset="0"/>
                        </a:rPr>
                        <a:t>E-Leave</a:t>
                      </a:r>
                      <a:br>
                        <a:rPr lang="en-ZA" sz="1100" b="0" i="0" u="none" strike="noStrike" dirty="0">
                          <a:solidFill>
                            <a:srgbClr val="000000"/>
                          </a:solidFill>
                          <a:effectLst/>
                          <a:latin typeface="Arial" panose="020B0604020202020204" pitchFamily="34" charset="0"/>
                          <a:cs typeface="Arial" panose="020B0604020202020204" pitchFamily="34" charset="0"/>
                        </a:rPr>
                      </a:br>
                      <a:r>
                        <a:rPr lang="en-ZA" sz="1100" b="0" i="0" u="none" strike="noStrike" dirty="0">
                          <a:solidFill>
                            <a:srgbClr val="000000"/>
                          </a:solidFill>
                          <a:effectLst/>
                          <a:latin typeface="Arial" panose="020B0604020202020204" pitchFamily="34" charset="0"/>
                          <a:cs typeface="Arial" panose="020B0604020202020204" pitchFamily="34" charset="0"/>
                        </a:rPr>
                        <a:t>Training requirements sent to business for confirmation</a:t>
                      </a:r>
                      <a:br>
                        <a:rPr lang="en-ZA" sz="1100" b="0" i="0" u="none" strike="noStrike" dirty="0">
                          <a:solidFill>
                            <a:srgbClr val="000000"/>
                          </a:solidFill>
                          <a:effectLst/>
                          <a:latin typeface="Arial" panose="020B0604020202020204" pitchFamily="34" charset="0"/>
                          <a:cs typeface="Arial" panose="020B0604020202020204" pitchFamily="34" charset="0"/>
                        </a:rPr>
                      </a:br>
                      <a:r>
                        <a:rPr lang="en-ZA" sz="1100" b="1" i="0" u="none" strike="noStrike" dirty="0">
                          <a:solidFill>
                            <a:srgbClr val="000000"/>
                          </a:solidFill>
                          <a:effectLst/>
                          <a:latin typeface="Arial" panose="020B0604020202020204" pitchFamily="34" charset="0"/>
                          <a:cs typeface="Arial" panose="020B0604020202020204" pitchFamily="34" charset="0"/>
                        </a:rPr>
                        <a:t>Fleet Management:</a:t>
                      </a:r>
                      <a:r>
                        <a:rPr lang="en-ZA" sz="1100" b="0" i="0" u="none" strike="noStrike" dirty="0">
                          <a:solidFill>
                            <a:srgbClr val="000000"/>
                          </a:solidFill>
                          <a:effectLst/>
                          <a:latin typeface="Arial" panose="020B0604020202020204" pitchFamily="34" charset="0"/>
                          <a:cs typeface="Arial" panose="020B0604020202020204" pitchFamily="34" charset="0"/>
                        </a:rPr>
                        <a:t> design and develop system (database and application)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E-Leave</a:t>
                      </a:r>
                    </a:p>
                    <a:p>
                      <a:pPr>
                        <a:lnSpc>
                          <a:spcPct val="107000"/>
                        </a:lnSpc>
                        <a:spcAft>
                          <a:spcPts val="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Conducted Training for Head Office HR Officials</a:t>
                      </a:r>
                    </a:p>
                    <a:p>
                      <a:pPr>
                        <a:lnSpc>
                          <a:spcPct val="107000"/>
                        </a:lnSpc>
                        <a:spcAft>
                          <a:spcPts val="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Draft training plan submitted by HR. and S&amp;T Claims Management: Designed and developed system (Database and Application design)</a:t>
                      </a:r>
                    </a:p>
                  </a:txBody>
                  <a:tcPr marL="68580" marR="68580" marT="0" marB="0">
                    <a:solidFill>
                      <a:schemeClr val="accent1">
                        <a:lumMod val="20000"/>
                        <a:lumOff val="80000"/>
                      </a:schemeClr>
                    </a:solidFill>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NQT</a:t>
                      </a:r>
                    </a:p>
                  </a:txBody>
                  <a:tcPr marL="68580" marR="68580" marT="0" marB="0">
                    <a:solidFill>
                      <a:schemeClr val="bg2">
                        <a:lumMod val="75000"/>
                      </a:schemeClr>
                    </a:solidFill>
                  </a:tcPr>
                </a:tc>
                <a:tc>
                  <a:txBody>
                    <a:bodyPr/>
                    <a:lstStyle/>
                    <a:p>
                      <a:r>
                        <a:rPr lang="en-ZA" sz="1100" dirty="0">
                          <a:latin typeface="Arial" panose="020B0604020202020204" pitchFamily="34" charset="0"/>
                          <a:cs typeface="Arial" panose="020B0604020202020204" pitchFamily="34" charset="0"/>
                        </a:rPr>
                        <a:t>There is a draft training plan and system demo for ECO member on E-Leave, and training of management, HR and Pretoria Regional Office officials has taken place. On S&amp;T, there is Design Development (Database and Application design) and </a:t>
                      </a:r>
                    </a:p>
                    <a:p>
                      <a:r>
                        <a:rPr lang="en-ZA" sz="1100" dirty="0">
                          <a:latin typeface="Arial" panose="020B0604020202020204" pitchFamily="34" charset="0"/>
                          <a:cs typeface="Arial" panose="020B0604020202020204" pitchFamily="34" charset="0"/>
                        </a:rPr>
                        <a:t>Training Plan developed.  Fleet Management and User Acceptance Testing</a:t>
                      </a:r>
                    </a:p>
                  </a:txBody>
                  <a:tcPr marL="68580" marR="68580" marT="0" marB="0">
                    <a:solidFill>
                      <a:schemeClr val="bg2">
                        <a:lumMod val="90000"/>
                      </a:schemeClr>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N/A</a:t>
                      </a:r>
                    </a:p>
                  </a:txBody>
                  <a:tcPr marL="68580" marR="68580" marT="0" marB="0">
                    <a:solidFill>
                      <a:schemeClr val="accent1">
                        <a:lumMod val="20000"/>
                        <a:lumOff val="80000"/>
                      </a:schemeClr>
                    </a:solidFill>
                  </a:tcPr>
                </a:tc>
                <a:tc>
                  <a:txBody>
                    <a:bodyPr/>
                    <a:lstStyle/>
                    <a:p>
                      <a:pPr>
                        <a:lnSpc>
                          <a:spcPct val="107000"/>
                        </a:lnSpc>
                        <a:spcAft>
                          <a:spcPts val="0"/>
                        </a:spcAft>
                      </a:pP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1317307">
                <a:tc>
                  <a:txBody>
                    <a:bodyPr/>
                    <a:lstStyle/>
                    <a:p>
                      <a:pPr>
                        <a:lnSpc>
                          <a:spcPct val="107000"/>
                        </a:lnSpc>
                        <a:spcAft>
                          <a:spcPts val="0"/>
                        </a:spcAft>
                      </a:pPr>
                      <a:r>
                        <a:rPr lang="en-ZA" sz="1100" b="1" strike="noStrike" dirty="0">
                          <a:solidFill>
                            <a:schemeClr val="tx1"/>
                          </a:solidFill>
                          <a:effectLst/>
                          <a:latin typeface="Arial" panose="020B0604020202020204" pitchFamily="34" charset="0"/>
                          <a:cs typeface="Arial" panose="020B0604020202020204" pitchFamily="34" charset="0"/>
                        </a:rPr>
                        <a:t>Percentage of </a:t>
                      </a:r>
                      <a:r>
                        <a:rPr lang="en-ZA" sz="1100" b="1" dirty="0">
                          <a:solidFill>
                            <a:schemeClr val="tx1"/>
                          </a:solidFill>
                          <a:effectLst/>
                          <a:latin typeface="Arial" panose="020B0604020202020204" pitchFamily="34" charset="0"/>
                          <a:cs typeface="Arial" panose="020B0604020202020204" pitchFamily="34" charset="0"/>
                        </a:rPr>
                        <a:t>business Solutions for Digitisation</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30%</a:t>
                      </a:r>
                      <a:endParaRPr lang="en-ZA"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100" b="0" i="0" u="none" strike="noStrike" dirty="0">
                          <a:solidFill>
                            <a:srgbClr val="000000"/>
                          </a:solidFill>
                          <a:effectLst/>
                          <a:latin typeface="Arial" panose="020B0604020202020204" pitchFamily="34" charset="0"/>
                          <a:cs typeface="Arial" panose="020B0604020202020204" pitchFamily="34" charset="0"/>
                        </a:rPr>
                        <a:t>Compiled and Consulted Archibus Functionality Review report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Reviewed memo to support procurement strategy to NBAC.</a:t>
                      </a:r>
                    </a:p>
                    <a:p>
                      <a:pPr>
                        <a:lnSpc>
                          <a:spcPct val="107000"/>
                        </a:lnSpc>
                        <a:spcAft>
                          <a:spcPts val="0"/>
                        </a:spcAft>
                      </a:pPr>
                      <a:r>
                        <a:rPr lang="en-ZA"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BSC meeting to discuss PA-12</a:t>
                      </a:r>
                    </a:p>
                    <a:p>
                      <a:pPr>
                        <a:lnSpc>
                          <a:spcPct val="107000"/>
                        </a:lnSpc>
                        <a:spcAft>
                          <a:spcPts val="0"/>
                        </a:spcAft>
                      </a:pPr>
                      <a:r>
                        <a:rPr lang="en-ZA"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Re-submitted procurement strategy to NBAC</a:t>
                      </a:r>
                    </a:p>
                  </a:txBody>
                  <a:tcPr marL="68580" marR="68580" marT="0" marB="0">
                    <a:solidFill>
                      <a:schemeClr val="accent1">
                        <a:lumMod val="20000"/>
                        <a:lumOff val="80000"/>
                      </a:schemeClr>
                    </a:solidFill>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NQT</a:t>
                      </a:r>
                    </a:p>
                  </a:txBody>
                  <a:tcPr marL="68580" marR="68580" marT="0" marB="0">
                    <a:solidFill>
                      <a:schemeClr val="bg2">
                        <a:lumMod val="75000"/>
                      </a:schemeClr>
                    </a:solidFill>
                  </a:tcPr>
                </a:tc>
                <a:tc>
                  <a:txBody>
                    <a:bodyPr/>
                    <a:lstStyle/>
                    <a:p>
                      <a:r>
                        <a:rPr lang="en-ZA" sz="1100" dirty="0">
                          <a:latin typeface="Arial" panose="020B0604020202020204" pitchFamily="34" charset="0"/>
                          <a:cs typeface="Arial" panose="020B0604020202020204" pitchFamily="34" charset="0"/>
                        </a:rPr>
                        <a:t>Re-submitted procurement strategy and supporting documents to NBAC. Strategy Approved by NBAC. Tender advertised.PA25-2 and BEC nomination prepared, submitted to CD SCM and approved.</a:t>
                      </a:r>
                    </a:p>
                  </a:txBody>
                  <a:tcPr marL="68580" marR="68580" marT="0" marB="0">
                    <a:solidFill>
                      <a:schemeClr val="bg2">
                        <a:lumMod val="9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N/A</a:t>
                      </a:r>
                    </a:p>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7383F3B9-69D9-423D-8A04-C6634F52A627}" type="slidenum">
              <a:rPr lang="en-ZA" smtClean="0"/>
              <a:t>5</a:t>
            </a:fld>
            <a:endParaRPr lang="en-ZA"/>
          </a:p>
        </p:txBody>
      </p:sp>
    </p:spTree>
    <p:extLst>
      <p:ext uri="{BB962C8B-B14F-4D97-AF65-F5344CB8AC3E}">
        <p14:creationId xmlns:p14="http://schemas.microsoft.com/office/powerpoint/2010/main" val="120052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21065375"/>
              </p:ext>
            </p:extLst>
          </p:nvPr>
        </p:nvGraphicFramePr>
        <p:xfrm>
          <a:off x="0" y="-4935"/>
          <a:ext cx="12072664" cy="4748877"/>
        </p:xfrm>
        <a:graphic>
          <a:graphicData uri="http://schemas.openxmlformats.org/drawingml/2006/table">
            <a:tbl>
              <a:tblPr firstRow="1" firstCol="1" bandRow="1">
                <a:tableStyleId>{5C22544A-7EE6-4342-B048-85BDC9FD1C3A}</a:tableStyleId>
              </a:tblPr>
              <a:tblGrid>
                <a:gridCol w="199154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2088232">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gridCol w="1152128">
                  <a:extLst>
                    <a:ext uri="{9D8B030D-6E8A-4147-A177-3AD203B41FA5}">
                      <a16:colId xmlns:a16="http://schemas.microsoft.com/office/drawing/2014/main" val="20007"/>
                    </a:ext>
                  </a:extLst>
                </a:gridCol>
              </a:tblGrid>
              <a:tr h="597752">
                <a:tc gridSpan="8">
                  <a:txBody>
                    <a:bodyPr/>
                    <a:lstStyle/>
                    <a:p>
                      <a:pPr>
                        <a:lnSpc>
                          <a:spcPct val="107000"/>
                        </a:lnSpc>
                        <a:spcAft>
                          <a:spcPts val="0"/>
                        </a:spcAft>
                      </a:pPr>
                      <a:r>
                        <a:rPr lang="en-ZA" sz="2400" b="1" dirty="0">
                          <a:solidFill>
                            <a:schemeClr val="tx1"/>
                          </a:solidFill>
                          <a:effectLst/>
                          <a:latin typeface="Arial" panose="020B0604020202020204" pitchFamily="34" charset="0"/>
                          <a:cs typeface="Arial" panose="020B0604020202020204" pitchFamily="34" charset="0"/>
                        </a:rPr>
                        <a:t>Programme: Intergovernmental Coordination</a:t>
                      </a:r>
                      <a:endParaRPr lang="en-ZA"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38134">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75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917460">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Number</a:t>
                      </a:r>
                      <a:r>
                        <a:rPr lang="en-ZA" sz="1200" b="1" baseline="0" dirty="0">
                          <a:solidFill>
                            <a:schemeClr val="tx1"/>
                          </a:solidFill>
                          <a:effectLst/>
                          <a:latin typeface="Arial" panose="020B0604020202020204" pitchFamily="34" charset="0"/>
                          <a:cs typeface="Arial" panose="020B0604020202020204" pitchFamily="34" charset="0"/>
                        </a:rPr>
                        <a:t> of </a:t>
                      </a:r>
                      <a:r>
                        <a:rPr lang="en-ZA" sz="1200" b="1" dirty="0">
                          <a:solidFill>
                            <a:schemeClr val="tx1"/>
                          </a:solidFill>
                          <a:effectLst/>
                          <a:latin typeface="Arial" panose="020B0604020202020204" pitchFamily="34" charset="0"/>
                          <a:cs typeface="Arial" panose="020B0604020202020204" pitchFamily="34" charset="0"/>
                        </a:rPr>
                        <a:t>Sector Performance Reports </a:t>
                      </a:r>
                      <a:endParaRPr lang="en-ZA" sz="1200" b="1" strike="sng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ZA" sz="1200" b="0" i="0" u="none" strike="noStrike" dirty="0">
                          <a:solidFill>
                            <a:schemeClr val="tx1"/>
                          </a:solidFill>
                          <a:effectLst/>
                          <a:latin typeface="Arial" panose="020B0604020202020204" pitchFamily="34" charset="0"/>
                          <a:cs typeface="Arial" panose="020B0604020202020204" pitchFamily="34" charset="0"/>
                        </a:rPr>
                        <a:t>2 sector performance reports</a:t>
                      </a:r>
                    </a:p>
                  </a:txBody>
                  <a:tcPr marL="9525" marR="9525" marT="9525"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a:solidFill>
                            <a:schemeClr val="tx1"/>
                          </a:solidFill>
                          <a:effectLst/>
                          <a:latin typeface="Arial" panose="020B0604020202020204" pitchFamily="34" charset="0"/>
                          <a:cs typeface="Arial" panose="020B0604020202020204" pitchFamily="34" charset="0"/>
                        </a:rPr>
                        <a:t>The annual targets reflected in the Sector Plan Implementation Matrix were reviewed, in consultation with Sector Work Streams to enable progress reporting in outer quarters.</a:t>
                      </a:r>
                    </a:p>
                  </a:txBody>
                  <a:tcPr marL="68580" marR="68580" marT="0" marB="0">
                    <a:solidFill>
                      <a:schemeClr val="bg2">
                        <a:lumMod val="90000"/>
                      </a:schemeClr>
                    </a:solidFill>
                  </a:tcPr>
                </a:tc>
                <a:tc>
                  <a:txBody>
                    <a:bodyPr/>
                    <a:lstStyle/>
                    <a:p>
                      <a:pPr algn="l" fontAlgn="t"/>
                      <a:r>
                        <a:rPr lang="en-ZA" sz="1200" b="0" i="0" u="none" strike="noStrike" dirty="0">
                          <a:solidFill>
                            <a:schemeClr val="tx1"/>
                          </a:solidFill>
                          <a:effectLst/>
                          <a:latin typeface="Arial" panose="020B0604020202020204" pitchFamily="34" charset="0"/>
                          <a:cs typeface="Arial" panose="020B0604020202020204" pitchFamily="34" charset="0"/>
                        </a:rPr>
                        <a:t>One (1)  sector performance report against the Sector Plan targets consolidated. (100% achievement) </a:t>
                      </a:r>
                    </a:p>
                  </a:txBody>
                  <a:tcPr marL="9525" marR="9525" marT="9525" marB="0">
                    <a:solidFill>
                      <a:schemeClr val="accent1">
                        <a:lumMod val="20000"/>
                        <a:lumOff val="80000"/>
                      </a:schemeClr>
                    </a:solidFill>
                  </a:tcPr>
                </a:tc>
                <a:tc>
                  <a:txBody>
                    <a:bodyPr/>
                    <a:lstStyle/>
                    <a:p>
                      <a:pPr algn="l" fontAlgn="t"/>
                      <a:r>
                        <a:rPr lang="en-ZA" sz="1200" b="0" i="0" u="none" strike="noStrike" dirty="0">
                          <a:solidFill>
                            <a:schemeClr val="tx1"/>
                          </a:solidFill>
                          <a:effectLst/>
                          <a:latin typeface="Arial" panose="020B0604020202020204" pitchFamily="34" charset="0"/>
                          <a:cs typeface="Arial" panose="020B0604020202020204" pitchFamily="34" charset="0"/>
                        </a:rPr>
                        <a:t>NQT</a:t>
                      </a:r>
                    </a:p>
                  </a:txBody>
                  <a:tcPr marL="9525" marR="9525" marT="9525" marB="0">
                    <a:solidFill>
                      <a:schemeClr val="accent1">
                        <a:lumMod val="20000"/>
                        <a:lumOff val="80000"/>
                      </a:schemeClr>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01 Sector Performance Report Produced</a:t>
                      </a:r>
                    </a:p>
                  </a:txBody>
                  <a:tcPr marL="0" marR="0" marT="0" marB="0">
                    <a:solidFill>
                      <a:schemeClr val="bg2">
                        <a:lumMod val="90000"/>
                      </a:schemeClr>
                    </a:solidFill>
                  </a:tcPr>
                </a:tc>
                <a:tc>
                  <a:txBody>
                    <a:bodyPr/>
                    <a:lstStyle/>
                    <a:p>
                      <a:pPr>
                        <a:lnSpc>
                          <a:spcPct val="107000"/>
                        </a:lnSpc>
                        <a:spcAft>
                          <a:spcPts val="0"/>
                        </a:spcAft>
                      </a:pPr>
                      <a:r>
                        <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accent1">
                        <a:lumMod val="20000"/>
                        <a:lumOff val="80000"/>
                      </a:schemeClr>
                    </a:solidFill>
                  </a:tcPr>
                </a:tc>
                <a:tc>
                  <a:txBody>
                    <a:bodyPr/>
                    <a:lstStyle/>
                    <a:p>
                      <a:pPr>
                        <a:lnSpc>
                          <a:spcPct val="107000"/>
                        </a:lnSpc>
                        <a:spcAft>
                          <a:spcPts val="0"/>
                        </a:spcAft>
                      </a:pPr>
                      <a:r>
                        <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595531">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Number of Beneficiaries Participating in DPWI Skills Pipeline Intervention</a:t>
                      </a:r>
                      <a:r>
                        <a:rPr lang="en-ZA" sz="1200" b="1" baseline="0" dirty="0">
                          <a:solidFill>
                            <a:schemeClr val="tx1"/>
                          </a:solidFill>
                          <a:effectLst/>
                          <a:latin typeface="Arial" panose="020B0604020202020204" pitchFamily="34" charset="0"/>
                          <a:cs typeface="Arial" panose="020B0604020202020204" pitchFamily="34" charset="0"/>
                        </a:rPr>
                        <a:t> Programme</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b="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1100</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cs typeface="Arial" panose="020B0604020202020204" pitchFamily="34" charset="0"/>
                        </a:rPr>
                        <a:t>01 Programme Performance Report Produced</a:t>
                      </a:r>
                    </a:p>
                  </a:txBody>
                  <a:tcPr marL="68580" marR="68580" marT="0" marB="0">
                    <a:solidFill>
                      <a:schemeClr val="bg2">
                        <a:lumMod val="90000"/>
                      </a:schemeClr>
                    </a:solidFill>
                  </a:tcPr>
                </a:tc>
                <a:tc>
                  <a:txBody>
                    <a:bodyPr/>
                    <a:lstStyle/>
                    <a:p>
                      <a:pPr>
                        <a:lnSpc>
                          <a:spcPct val="107000"/>
                        </a:lnSpc>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01 Progress Report on Operationalization Public Works Academy</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NQT</a:t>
                      </a:r>
                    </a:p>
                  </a:txBody>
                  <a:tcPr marL="68580" marR="68580" marT="0" marB="0">
                    <a:solidFill>
                      <a:schemeClr val="accent1">
                        <a:lumMod val="20000"/>
                        <a:lumOff val="80000"/>
                      </a:schemeClr>
                    </a:solidFill>
                  </a:tcPr>
                </a:tc>
                <a:tc>
                  <a:txBody>
                    <a:bodyPr/>
                    <a:lstStyle/>
                    <a:p>
                      <a:r>
                        <a:rPr lang="en-ZA" sz="1200" dirty="0">
                          <a:latin typeface="Arial" panose="020B0604020202020204" pitchFamily="34" charset="0"/>
                          <a:cs typeface="Arial" panose="020B0604020202020204" pitchFamily="34" charset="0"/>
                        </a:rPr>
                        <a:t>1100   Beneficiaries Participating in the DPWI Skills Pipeline Interventions Programmes</a:t>
                      </a:r>
                    </a:p>
                  </a:txBody>
                  <a:tcPr marL="68580" marR="68580" marT="0" marB="0">
                    <a:solidFill>
                      <a:schemeClr val="bg2">
                        <a:lumMod val="90000"/>
                      </a:schemeClr>
                    </a:solidFill>
                  </a:tcPr>
                </a:tc>
                <a:tc>
                  <a:txBody>
                    <a:bodyPr/>
                    <a:lstStyle/>
                    <a:p>
                      <a:pPr algn="l" fontAlgn="t"/>
                      <a:r>
                        <a:rPr lang="en-ZA" sz="1200" b="0" i="0" u="none" strike="noStrike" dirty="0">
                          <a:solidFill>
                            <a:schemeClr val="tx1"/>
                          </a:solidFill>
                          <a:effectLst/>
                          <a:latin typeface="Arial" panose="020B0604020202020204" pitchFamily="34" charset="0"/>
                          <a:cs typeface="Arial" panose="020B0604020202020204" pitchFamily="34" charset="0"/>
                        </a:rPr>
                        <a:t>N/A</a:t>
                      </a:r>
                    </a:p>
                  </a:txBody>
                  <a:tcPr marL="68580" marR="68580" marT="0" marB="0">
                    <a:solidFill>
                      <a:schemeClr val="accent1">
                        <a:lumMod val="20000"/>
                        <a:lumOff val="80000"/>
                      </a:schemeClr>
                    </a:solidFill>
                  </a:tcPr>
                </a:tc>
                <a:tc>
                  <a:txBody>
                    <a:bodyPr/>
                    <a:lstStyle/>
                    <a:p>
                      <a:pPr algn="l" fontAlgn="t"/>
                      <a:r>
                        <a:rPr lang="en-ZA" sz="1200" b="0" i="0" u="none" strike="noStrike" dirty="0">
                          <a:solidFill>
                            <a:schemeClr val="tx1"/>
                          </a:solidFill>
                          <a:effectLst/>
                          <a:latin typeface="Arial" panose="020B0604020202020204" pitchFamily="34" charset="0"/>
                          <a:cs typeface="Arial" panose="020B0604020202020204" pitchFamily="34" charset="0"/>
                        </a:rPr>
                        <a:t>N/A</a:t>
                      </a: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6</a:t>
            </a:fld>
            <a:endParaRPr lang="en-ZA"/>
          </a:p>
        </p:txBody>
      </p:sp>
    </p:spTree>
    <p:extLst>
      <p:ext uri="{BB962C8B-B14F-4D97-AF65-F5344CB8AC3E}">
        <p14:creationId xmlns:p14="http://schemas.microsoft.com/office/powerpoint/2010/main" val="381205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9777379"/>
              </p:ext>
            </p:extLst>
          </p:nvPr>
        </p:nvGraphicFramePr>
        <p:xfrm>
          <a:off x="0" y="0"/>
          <a:ext cx="12192000" cy="3468568"/>
        </p:xfrm>
        <a:graphic>
          <a:graphicData uri="http://schemas.openxmlformats.org/drawingml/2006/table">
            <a:tbl>
              <a:tblPr firstRow="1" firstCol="1" bandRow="1">
                <a:tableStyleId>{5C22544A-7EE6-4342-B048-85BDC9FD1C3A}</a:tableStyleId>
              </a:tblPr>
              <a:tblGrid>
                <a:gridCol w="2063552">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gridCol w="1487488">
                  <a:extLst>
                    <a:ext uri="{9D8B030D-6E8A-4147-A177-3AD203B41FA5}">
                      <a16:colId xmlns:a16="http://schemas.microsoft.com/office/drawing/2014/main" val="20007"/>
                    </a:ext>
                  </a:extLst>
                </a:gridCol>
              </a:tblGrid>
              <a:tr h="620688">
                <a:tc gridSpan="8">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Expanded Public Works Programme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826675">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9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Annual Target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1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2 Performance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cs typeface="Arial" panose="020B0604020202020204" pitchFamily="34" charset="0"/>
                        </a:rPr>
                        <a:t>Quarter 3 Target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r>
                        <a:rPr lang="en-ZA" sz="1200" b="1" dirty="0">
                          <a:latin typeface="Arial" panose="020B0604020202020204" pitchFamily="34" charset="0"/>
                          <a:cs typeface="Arial" panose="020B0604020202020204" pitchFamily="34" charset="0"/>
                        </a:rPr>
                        <a:t>Quarter 3 Performance</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Reasons for Deviation </a:t>
                      </a:r>
                    </a:p>
                  </a:txBody>
                  <a:tcPr marL="68580" marR="68580" marT="0" marB="0" anchor="ctr">
                    <a:solidFill>
                      <a:schemeClr val="accent2">
                        <a:lumMod val="20000"/>
                        <a:lumOff val="80000"/>
                      </a:schemeClr>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Corrective Measures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249362">
                <a:tc>
                  <a:txBody>
                    <a:bodyPr/>
                    <a:lstStyle/>
                    <a:p>
                      <a:pPr algn="l" fontAlgn="t"/>
                      <a:r>
                        <a:rPr lang="en-ZA" sz="1100" b="1" i="0" u="none" strike="noStrike" dirty="0">
                          <a:solidFill>
                            <a:srgbClr val="000000"/>
                          </a:solidFill>
                          <a:effectLst/>
                          <a:latin typeface="Arial" panose="020B0604020202020204" pitchFamily="34" charset="0"/>
                          <a:cs typeface="Arial" panose="020B0604020202020204" pitchFamily="34" charset="0"/>
                        </a:rPr>
                        <a:t>Number of progress report produced that reflect the work opportunities reported by public bodies on the EPWP-RS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4 progress reports produced that reflect the work opportunities reported by public bodies on the EPWP-RS</a:t>
                      </a:r>
                    </a:p>
                  </a:txBody>
                  <a:tcPr marL="9525" marR="9525" marT="9525"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1 progress report produced that reflect the work opportunities reported by public bodies on the EPWP-RS (100% achievement)</a:t>
                      </a:r>
                    </a:p>
                  </a:txBody>
                  <a:tcPr marL="68580" marR="68580" marT="0" marB="0">
                    <a:solidFill>
                      <a:srgbClr val="00B050"/>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1 progress report produced that reflect the work opportunities reported by public bodies on the EPWP-RS (100% achievement)</a:t>
                      </a:r>
                    </a:p>
                  </a:txBody>
                  <a:tcPr marL="9525" marR="9525" marT="9525"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r>
                        <a:rPr lang="en-ZA"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progress report produced that reflect the work opportunities reported by public bodies on the EPWP-RS</a:t>
                      </a:r>
                    </a:p>
                    <a:p>
                      <a:pPr>
                        <a:lnSpc>
                          <a:spcPct val="107000"/>
                        </a:lnSpc>
                        <a:spcAft>
                          <a:spcPts val="0"/>
                        </a:spcAft>
                      </a:pP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1 progress report produced that reflect the work opportunities reported by public bodies on the EPWP-RS (100% achievement)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(Preliminary WO = </a:t>
                      </a:r>
                      <a:r>
                        <a:rPr lang="en-ZA" sz="1100" kern="1200" dirty="0">
                          <a:solidFill>
                            <a:schemeClr val="dk1"/>
                          </a:solidFill>
                          <a:effectLst/>
                          <a:latin typeface="Arial" panose="020B0604020202020204" pitchFamily="34" charset="0"/>
                          <a:ea typeface="+mn-ea"/>
                          <a:cs typeface="Arial" panose="020B0604020202020204" pitchFamily="34" charset="0"/>
                        </a:rPr>
                        <a:t>746 792 validated EPWP work opportunities as at 12 January 2023)</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dirty="0">
                        <a:latin typeface="Arial" panose="020B0604020202020204" pitchFamily="34" charset="0"/>
                        <a:cs typeface="Arial" panose="020B0604020202020204" pitchFamily="34" charset="0"/>
                      </a:endParaRPr>
                    </a:p>
                  </a:txBody>
                  <a:tcPr marL="9525" marR="9525" marT="9525"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Target Achieved </a:t>
                      </a:r>
                    </a:p>
                  </a:txBody>
                  <a:tcPr marL="68580" marR="68580" marT="0" marB="0">
                    <a:solidFill>
                      <a:schemeClr val="accent1">
                        <a:lumMod val="20000"/>
                        <a:lumOff val="80000"/>
                      </a:schemeClr>
                    </a:solidFill>
                  </a:tcPr>
                </a:tc>
                <a:tc>
                  <a:txBody>
                    <a:bodyPr/>
                    <a:lstStyle/>
                    <a:p>
                      <a:pPr>
                        <a:lnSpc>
                          <a:spcPct val="107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7</a:t>
            </a:fld>
            <a:endParaRPr lang="en-ZA"/>
          </a:p>
        </p:txBody>
      </p:sp>
    </p:spTree>
    <p:extLst>
      <p:ext uri="{BB962C8B-B14F-4D97-AF65-F5344CB8AC3E}">
        <p14:creationId xmlns:p14="http://schemas.microsoft.com/office/powerpoint/2010/main" val="388980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2400" y="123477"/>
            <a:ext cx="914400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EPWP Performance - Phase IV: 2022/23</a:t>
            </a:r>
          </a:p>
        </p:txBody>
      </p:sp>
      <p:sp>
        <p:nvSpPr>
          <p:cNvPr id="3" name="TextBox 2"/>
          <p:cNvSpPr txBox="1"/>
          <p:nvPr/>
        </p:nvSpPr>
        <p:spPr>
          <a:xfrm>
            <a:off x="1752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1490529" y="845491"/>
            <a:ext cx="7696200" cy="338554"/>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The EPWP is currently on track to achieve its 5-year target.</a:t>
            </a: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86289"/>
            <a:ext cx="1298836" cy="505246"/>
          </a:xfrm>
          <a:prstGeom prst="rect">
            <a:avLst/>
          </a:prstGeom>
          <a:noFill/>
          <a:ln>
            <a:noFill/>
          </a:ln>
        </p:spPr>
      </p:pic>
      <p:sp>
        <p:nvSpPr>
          <p:cNvPr id="13" name="TextBox 12"/>
          <p:cNvSpPr txBox="1"/>
          <p:nvPr/>
        </p:nvSpPr>
        <p:spPr>
          <a:xfrm>
            <a:off x="1493378" y="1415287"/>
            <a:ext cx="2956845" cy="3754874"/>
          </a:xfrm>
          <a:prstGeom prst="rect">
            <a:avLst/>
          </a:prstGeom>
          <a:noFill/>
        </p:spPr>
        <p:txBody>
          <a:bodyPr wrap="square" rtlCol="0">
            <a:spAutoFit/>
          </a:bodyPr>
          <a:lstStyle/>
          <a:p>
            <a:pPr marL="342900"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 In Q1 of 2022/23, a total of 240 167 work opportunities were reported against the 2022/23 annual target of   1 023 569 work opportunities (23.5% percent attainment of annual target).</a:t>
            </a:r>
          </a:p>
          <a:p>
            <a:pPr marL="342900"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As at the end of Q1 of 2022/23, 3190 200 opportunities were reported against the Phase 4 target up to Q1 2022/23 of  3 231 852 (98,7% attainment of the target).</a:t>
            </a:r>
          </a:p>
        </p:txBody>
      </p:sp>
      <p:sp>
        <p:nvSpPr>
          <p:cNvPr id="15" name="TextBox 14"/>
          <p:cNvSpPr txBox="1"/>
          <p:nvPr/>
        </p:nvSpPr>
        <p:spPr>
          <a:xfrm>
            <a:off x="4552659" y="1402318"/>
            <a:ext cx="2695469" cy="3754874"/>
          </a:xfrm>
          <a:prstGeom prst="rect">
            <a:avLst/>
          </a:prstGeom>
          <a:noFill/>
        </p:spPr>
        <p:txBody>
          <a:bodyPr wrap="square" rtlCol="0">
            <a:spAutoFit/>
          </a:bodyPr>
          <a:lstStyle/>
          <a:p>
            <a:pPr marL="342900"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By the end of Q2 of 2022/23, a total of 626 210 work opportunities were reported against the 2022/23 annual target of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1 023 569 work opportunities (61.2% percent attainment of annual target).</a:t>
            </a:r>
          </a:p>
          <a:p>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As at the end of Q2 of 2022/23, 3 576 243  opportunities were reported against the Phase 4 target up to Q2 2022/23 of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3 487 744 (102.5% attainment of the target).</a:t>
            </a:r>
          </a:p>
        </p:txBody>
      </p:sp>
      <p:sp>
        <p:nvSpPr>
          <p:cNvPr id="16" name="TextBox 15"/>
          <p:cNvSpPr txBox="1"/>
          <p:nvPr/>
        </p:nvSpPr>
        <p:spPr>
          <a:xfrm>
            <a:off x="1501851" y="5652537"/>
            <a:ext cx="89154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the remainder of 2022/23 (i.e. Quarter 4) and 2023/24 the EPWP must create 1 246 499 work opportunities, to reach the 5 million target for Phase IV</a:t>
            </a:r>
          </a:p>
        </p:txBody>
      </p:sp>
      <p:sp>
        <p:nvSpPr>
          <p:cNvPr id="17" name="TextBox 16"/>
          <p:cNvSpPr txBox="1"/>
          <p:nvPr/>
        </p:nvSpPr>
        <p:spPr>
          <a:xfrm>
            <a:off x="7464152" y="1391133"/>
            <a:ext cx="2695469" cy="3754874"/>
          </a:xfrm>
          <a:prstGeom prst="rect">
            <a:avLst/>
          </a:prstGeom>
          <a:noFill/>
        </p:spPr>
        <p:txBody>
          <a:bodyPr wrap="square" rtlCol="0">
            <a:spAutoFit/>
          </a:bodyPr>
          <a:lstStyle/>
          <a:p>
            <a:pPr marL="342900"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 By the end of  Q3 of 2022/23, a total of 803 468 work opportunities were reported against the 2022/23 annual target of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1 023 569 work opportunities (78.5% percent attainment of annual target).</a:t>
            </a:r>
          </a:p>
          <a:p>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As at the end of Q3 of 2022/23, 3 753 501 opportunities were reported against the Phase 4 target up to Q3 2022/23 of 3 743 636 (100.3% attainment of the target).</a:t>
            </a:r>
          </a:p>
        </p:txBody>
      </p:sp>
      <p:cxnSp>
        <p:nvCxnSpPr>
          <p:cNvPr id="5" name="Straight Connector 4"/>
          <p:cNvCxnSpPr/>
          <p:nvPr/>
        </p:nvCxnSpPr>
        <p:spPr>
          <a:xfrm>
            <a:off x="1451236" y="3429000"/>
            <a:ext cx="939729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1490529" y="5439409"/>
            <a:ext cx="939729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858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761942"/>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63352" y="146981"/>
            <a:ext cx="10480848"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EPWP Performance against 2022/23 APP Targets</a:t>
            </a:r>
          </a:p>
        </p:txBody>
      </p:sp>
      <p:sp>
        <p:nvSpPr>
          <p:cNvPr id="3" name="TextBox 2"/>
          <p:cNvSpPr txBox="1"/>
          <p:nvPr/>
        </p:nvSpPr>
        <p:spPr>
          <a:xfrm>
            <a:off x="1752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36" y="6356350"/>
            <a:ext cx="1222636" cy="505246"/>
          </a:xfrm>
          <a:prstGeom prst="rect">
            <a:avLst/>
          </a:prstGeom>
          <a:noFill/>
          <a:ln>
            <a:noFill/>
          </a:ln>
        </p:spPr>
      </p:pic>
      <p:sp>
        <p:nvSpPr>
          <p:cNvPr id="15" name="TextBox 14"/>
          <p:cNvSpPr txBox="1"/>
          <p:nvPr/>
        </p:nvSpPr>
        <p:spPr>
          <a:xfrm>
            <a:off x="8112224" y="997570"/>
            <a:ext cx="2362200" cy="360098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Measures to achieve EPWP objectives and other strategic interventions</a:t>
            </a:r>
          </a:p>
          <a:p>
            <a:endParaRPr lang="en-US"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Commencement and reporting of the Non-State Sector Non-Profit Organisation Programme.</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Continuing analysis on most efficient programmes and advocating the up-scaling of these programmes.</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Sign-off of KwaZulu-Natal Protocols by Premier (which is the last signature  outstanding).</a:t>
            </a:r>
          </a:p>
        </p:txBody>
      </p:sp>
      <p:graphicFrame>
        <p:nvGraphicFramePr>
          <p:cNvPr id="6" name="Table 5"/>
          <p:cNvGraphicFramePr>
            <a:graphicFrameLocks noGrp="1"/>
          </p:cNvGraphicFramePr>
          <p:nvPr>
            <p:extLst>
              <p:ext uri="{D42A27DB-BD31-4B8C-83A1-F6EECF244321}">
                <p14:modId xmlns:p14="http://schemas.microsoft.com/office/powerpoint/2010/main" val="1781549318"/>
              </p:ext>
            </p:extLst>
          </p:nvPr>
        </p:nvGraphicFramePr>
        <p:xfrm>
          <a:off x="1269187" y="908923"/>
          <a:ext cx="6413498" cy="1882140"/>
        </p:xfrm>
        <a:graphic>
          <a:graphicData uri="http://schemas.openxmlformats.org/drawingml/2006/table">
            <a:tbl>
              <a:tblPr>
                <a:tableStyleId>{5DA37D80-6434-44D0-A028-1B22A696006F}</a:tableStyleId>
              </a:tblPr>
              <a:tblGrid>
                <a:gridCol w="1696629">
                  <a:extLst>
                    <a:ext uri="{9D8B030D-6E8A-4147-A177-3AD203B41FA5}">
                      <a16:colId xmlns:a16="http://schemas.microsoft.com/office/drawing/2014/main" val="20000"/>
                    </a:ext>
                  </a:extLst>
                </a:gridCol>
                <a:gridCol w="697904">
                  <a:extLst>
                    <a:ext uri="{9D8B030D-6E8A-4147-A177-3AD203B41FA5}">
                      <a16:colId xmlns:a16="http://schemas.microsoft.com/office/drawing/2014/main" val="20001"/>
                    </a:ext>
                  </a:extLst>
                </a:gridCol>
                <a:gridCol w="697904">
                  <a:extLst>
                    <a:ext uri="{9D8B030D-6E8A-4147-A177-3AD203B41FA5}">
                      <a16:colId xmlns:a16="http://schemas.microsoft.com/office/drawing/2014/main" val="20002"/>
                    </a:ext>
                  </a:extLst>
                </a:gridCol>
                <a:gridCol w="697904">
                  <a:extLst>
                    <a:ext uri="{9D8B030D-6E8A-4147-A177-3AD203B41FA5}">
                      <a16:colId xmlns:a16="http://schemas.microsoft.com/office/drawing/2014/main" val="20003"/>
                    </a:ext>
                  </a:extLst>
                </a:gridCol>
                <a:gridCol w="697904">
                  <a:extLst>
                    <a:ext uri="{9D8B030D-6E8A-4147-A177-3AD203B41FA5}">
                      <a16:colId xmlns:a16="http://schemas.microsoft.com/office/drawing/2014/main" val="20004"/>
                    </a:ext>
                  </a:extLst>
                </a:gridCol>
                <a:gridCol w="697904">
                  <a:extLst>
                    <a:ext uri="{9D8B030D-6E8A-4147-A177-3AD203B41FA5}">
                      <a16:colId xmlns:a16="http://schemas.microsoft.com/office/drawing/2014/main" val="20005"/>
                    </a:ext>
                  </a:extLst>
                </a:gridCol>
                <a:gridCol w="697904">
                  <a:extLst>
                    <a:ext uri="{9D8B030D-6E8A-4147-A177-3AD203B41FA5}">
                      <a16:colId xmlns:a16="http://schemas.microsoft.com/office/drawing/2014/main" val="20006"/>
                    </a:ext>
                  </a:extLst>
                </a:gridCol>
                <a:gridCol w="529445">
                  <a:extLst>
                    <a:ext uri="{9D8B030D-6E8A-4147-A177-3AD203B41FA5}">
                      <a16:colId xmlns:a16="http://schemas.microsoft.com/office/drawing/2014/main" val="20007"/>
                    </a:ext>
                  </a:extLst>
                </a:gridCol>
              </a:tblGrid>
              <a:tr h="190500">
                <a:tc rowSpan="2">
                  <a:txBody>
                    <a:bodyPr/>
                    <a:lstStyle/>
                    <a:p>
                      <a:pPr algn="ctr" rtl="0" fontAlgn="t"/>
                      <a:r>
                        <a:rPr lang="en-ZA" sz="1000" u="none" strike="noStrike" dirty="0">
                          <a:effectLst/>
                        </a:rPr>
                        <a:t>Sector</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rowSpan="2">
                  <a:txBody>
                    <a:bodyPr/>
                    <a:lstStyle/>
                    <a:p>
                      <a:pPr algn="ctr" rtl="0" fontAlgn="t"/>
                      <a:r>
                        <a:rPr lang="en-ZA" sz="1000" u="none" strike="noStrike" dirty="0">
                          <a:effectLst/>
                        </a:rPr>
                        <a:t>2022/23 WO Target</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gridSpan="2">
                  <a:txBody>
                    <a:bodyPr/>
                    <a:lstStyle/>
                    <a:p>
                      <a:pPr algn="ctr" rtl="0" fontAlgn="t"/>
                      <a:r>
                        <a:rPr lang="en-ZA" sz="1000" u="none" strike="noStrike">
                          <a:effectLst/>
                        </a:rPr>
                        <a:t>Quarter 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hMerge="1">
                  <a:txBody>
                    <a:bodyPr/>
                    <a:lstStyle/>
                    <a:p>
                      <a:endParaRPr lang="en-ZA"/>
                    </a:p>
                  </a:txBody>
                  <a:tcPr/>
                </a:tc>
                <a:tc gridSpan="2">
                  <a:txBody>
                    <a:bodyPr/>
                    <a:lstStyle/>
                    <a:p>
                      <a:pPr algn="ctr" rtl="0" fontAlgn="t"/>
                      <a:r>
                        <a:rPr lang="en-ZA" sz="1000" u="none" strike="noStrike">
                          <a:effectLst/>
                        </a:rPr>
                        <a:t>Quarter 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hMerge="1">
                  <a:txBody>
                    <a:bodyPr/>
                    <a:lstStyle/>
                    <a:p>
                      <a:endParaRPr lang="en-ZA"/>
                    </a:p>
                  </a:txBody>
                  <a:tcPr/>
                </a:tc>
                <a:tc gridSpan="2">
                  <a:txBody>
                    <a:bodyPr/>
                    <a:lstStyle/>
                    <a:p>
                      <a:pPr algn="ctr" rtl="0" fontAlgn="t"/>
                      <a:r>
                        <a:rPr lang="en-ZA" sz="1000" u="none" strike="noStrike">
                          <a:effectLst/>
                        </a:rPr>
                        <a:t>Quarter 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hMerge="1">
                  <a:txBody>
                    <a:bodyPr/>
                    <a:lstStyle/>
                    <a:p>
                      <a:endParaRPr lang="en-ZA"/>
                    </a:p>
                  </a:txBody>
                  <a:tcPr/>
                </a:tc>
                <a:extLst>
                  <a:ext uri="{0D108BD9-81ED-4DB2-BD59-A6C34878D82A}">
                    <a16:rowId xmlns:a16="http://schemas.microsoft.com/office/drawing/2014/main" val="10000"/>
                  </a:ext>
                </a:extLst>
              </a:tr>
              <a:tr h="510540">
                <a:tc vMerge="1">
                  <a:txBody>
                    <a:bodyPr/>
                    <a:lstStyle/>
                    <a:p>
                      <a:endParaRPr lang="en-ZA"/>
                    </a:p>
                  </a:txBody>
                  <a:tcPr/>
                </a:tc>
                <a:tc vMerge="1">
                  <a:txBody>
                    <a:bodyPr/>
                    <a:lstStyle/>
                    <a:p>
                      <a:endParaRPr lang="en-ZA"/>
                    </a:p>
                  </a:txBody>
                  <a:tcPr/>
                </a:tc>
                <a:tc>
                  <a:txBody>
                    <a:bodyPr/>
                    <a:lstStyle/>
                    <a:p>
                      <a:pPr algn="l" rtl="0" fontAlgn="t"/>
                      <a:r>
                        <a:rPr lang="en-ZA" sz="1000" u="none" strike="noStrike" dirty="0">
                          <a:effectLst/>
                        </a:rPr>
                        <a:t>WOs Reported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a:txBody>
                    <a:bodyPr/>
                    <a:lstStyle/>
                    <a:p>
                      <a:pPr algn="l" rtl="0" fontAlgn="t"/>
                      <a:r>
                        <a:rPr lang="en-ZA" sz="1000" u="none" strike="noStrike" dirty="0">
                          <a:effectLst/>
                        </a:rPr>
                        <a:t>% of Target achieved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a:txBody>
                    <a:bodyPr/>
                    <a:lstStyle/>
                    <a:p>
                      <a:pPr algn="l" rtl="0" fontAlgn="t"/>
                      <a:r>
                        <a:rPr lang="en-ZA" sz="1000" u="none" strike="noStrike" dirty="0">
                          <a:effectLst/>
                        </a:rPr>
                        <a:t>WOs Reported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a:txBody>
                    <a:bodyPr/>
                    <a:lstStyle/>
                    <a:p>
                      <a:pPr algn="l" rtl="0" fontAlgn="t"/>
                      <a:r>
                        <a:rPr lang="en-ZA" sz="1000" u="none" strike="noStrike" dirty="0">
                          <a:effectLst/>
                        </a:rPr>
                        <a:t>% of Target achieved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a:txBody>
                    <a:bodyPr/>
                    <a:lstStyle/>
                    <a:p>
                      <a:pPr algn="l" rtl="0" fontAlgn="t"/>
                      <a:r>
                        <a:rPr lang="en-ZA" sz="1000" u="none" strike="noStrike" dirty="0">
                          <a:effectLst/>
                        </a:rPr>
                        <a:t>WOs Reported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a:txBody>
                    <a:bodyPr/>
                    <a:lstStyle/>
                    <a:p>
                      <a:pPr algn="l" rtl="0" fontAlgn="t"/>
                      <a:r>
                        <a:rPr lang="en-ZA" sz="1000" u="none" strike="noStrike" dirty="0">
                          <a:effectLst/>
                        </a:rPr>
                        <a:t>% of Target achieved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extLst>
                  <a:ext uri="{0D108BD9-81ED-4DB2-BD59-A6C34878D82A}">
                    <a16:rowId xmlns:a16="http://schemas.microsoft.com/office/drawing/2014/main" val="10001"/>
                  </a:ext>
                </a:extLst>
              </a:tr>
              <a:tr h="190500">
                <a:tc>
                  <a:txBody>
                    <a:bodyPr/>
                    <a:lstStyle/>
                    <a:p>
                      <a:pPr algn="l" rtl="0" fontAlgn="t"/>
                      <a:r>
                        <a:rPr lang="en-ZA" sz="1000" u="none" strike="noStrike">
                          <a:effectLst/>
                        </a:rPr>
                        <a:t>Environment and Culture</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193 260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51 500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26,6%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97 351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50,4%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133 200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68,9%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2"/>
                  </a:ext>
                </a:extLst>
              </a:tr>
              <a:tr h="190500">
                <a:tc>
                  <a:txBody>
                    <a:bodyPr/>
                    <a:lstStyle/>
                    <a:p>
                      <a:pPr algn="l" rtl="0" fontAlgn="t"/>
                      <a:r>
                        <a:rPr lang="en-ZA" sz="1000" u="none" strike="noStrike">
                          <a:effectLst/>
                        </a:rPr>
                        <a:t>Infrastructure</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348 819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109 025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31,3%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164 784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47,2%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191 543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54,9%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3"/>
                  </a:ext>
                </a:extLst>
              </a:tr>
              <a:tr h="228600">
                <a:tc>
                  <a:txBody>
                    <a:bodyPr/>
                    <a:lstStyle/>
                    <a:p>
                      <a:pPr algn="l" rtl="0" fontAlgn="t"/>
                      <a:r>
                        <a:rPr lang="en-ZA" sz="1000" u="none" strike="noStrike" dirty="0">
                          <a:effectLst/>
                        </a:rPr>
                        <a:t>Community Work Programme</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252 818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0,0%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212397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84,0%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213 943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84,6%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4"/>
                  </a:ext>
                </a:extLst>
              </a:tr>
              <a:tr h="190500">
                <a:tc>
                  <a:txBody>
                    <a:bodyPr/>
                    <a:lstStyle/>
                    <a:p>
                      <a:pPr algn="l" rtl="0" fontAlgn="t"/>
                      <a:r>
                        <a:rPr lang="en-ZA" sz="1000" u="none" strike="noStrike">
                          <a:effectLst/>
                        </a:rPr>
                        <a:t>Non Profit Organisations</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52 198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0,0%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0,0%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85 501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163,8%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5"/>
                  </a:ext>
                </a:extLst>
              </a:tr>
              <a:tr h="190500">
                <a:tc>
                  <a:txBody>
                    <a:bodyPr/>
                    <a:lstStyle/>
                    <a:p>
                      <a:pPr algn="l" rtl="0" fontAlgn="t"/>
                      <a:r>
                        <a:rPr lang="en-ZA" sz="1000" u="none" strike="noStrike">
                          <a:effectLst/>
                        </a:rPr>
                        <a:t>Social</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176 474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79 642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45,1%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151 678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85,9%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179 281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101,6%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6"/>
                  </a:ext>
                </a:extLst>
              </a:tr>
              <a:tr h="190500">
                <a:tc>
                  <a:txBody>
                    <a:bodyPr/>
                    <a:lstStyle/>
                    <a:p>
                      <a:pPr algn="l" rtl="0" fontAlgn="t"/>
                      <a:r>
                        <a:rPr lang="en-ZA" sz="1000" u="none" strike="noStrike">
                          <a:effectLst/>
                        </a:rPr>
                        <a:t>Total</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1 023 569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240 167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dirty="0">
                          <a:effectLst/>
                        </a:rPr>
                        <a:t>23,5%</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dirty="0">
                          <a:effectLst/>
                        </a:rPr>
                        <a:t>626 210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61,2%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803 468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dirty="0">
                          <a:effectLst/>
                        </a:rPr>
                        <a:t>78,5%</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62496814"/>
              </p:ext>
            </p:extLst>
          </p:nvPr>
        </p:nvGraphicFramePr>
        <p:xfrm>
          <a:off x="1256575" y="2994527"/>
          <a:ext cx="6413498" cy="2606040"/>
        </p:xfrm>
        <a:graphic>
          <a:graphicData uri="http://schemas.openxmlformats.org/drawingml/2006/table">
            <a:tbl>
              <a:tblPr>
                <a:tableStyleId>{5DA37D80-6434-44D0-A028-1B22A696006F}</a:tableStyleId>
              </a:tblPr>
              <a:tblGrid>
                <a:gridCol w="1696629">
                  <a:extLst>
                    <a:ext uri="{9D8B030D-6E8A-4147-A177-3AD203B41FA5}">
                      <a16:colId xmlns:a16="http://schemas.microsoft.com/office/drawing/2014/main" val="20000"/>
                    </a:ext>
                  </a:extLst>
                </a:gridCol>
                <a:gridCol w="697904">
                  <a:extLst>
                    <a:ext uri="{9D8B030D-6E8A-4147-A177-3AD203B41FA5}">
                      <a16:colId xmlns:a16="http://schemas.microsoft.com/office/drawing/2014/main" val="20001"/>
                    </a:ext>
                  </a:extLst>
                </a:gridCol>
                <a:gridCol w="697904">
                  <a:extLst>
                    <a:ext uri="{9D8B030D-6E8A-4147-A177-3AD203B41FA5}">
                      <a16:colId xmlns:a16="http://schemas.microsoft.com/office/drawing/2014/main" val="20002"/>
                    </a:ext>
                  </a:extLst>
                </a:gridCol>
                <a:gridCol w="697904">
                  <a:extLst>
                    <a:ext uri="{9D8B030D-6E8A-4147-A177-3AD203B41FA5}">
                      <a16:colId xmlns:a16="http://schemas.microsoft.com/office/drawing/2014/main" val="20003"/>
                    </a:ext>
                  </a:extLst>
                </a:gridCol>
                <a:gridCol w="697904">
                  <a:extLst>
                    <a:ext uri="{9D8B030D-6E8A-4147-A177-3AD203B41FA5}">
                      <a16:colId xmlns:a16="http://schemas.microsoft.com/office/drawing/2014/main" val="20004"/>
                    </a:ext>
                  </a:extLst>
                </a:gridCol>
                <a:gridCol w="697904">
                  <a:extLst>
                    <a:ext uri="{9D8B030D-6E8A-4147-A177-3AD203B41FA5}">
                      <a16:colId xmlns:a16="http://schemas.microsoft.com/office/drawing/2014/main" val="20005"/>
                    </a:ext>
                  </a:extLst>
                </a:gridCol>
                <a:gridCol w="697904">
                  <a:extLst>
                    <a:ext uri="{9D8B030D-6E8A-4147-A177-3AD203B41FA5}">
                      <a16:colId xmlns:a16="http://schemas.microsoft.com/office/drawing/2014/main" val="20006"/>
                    </a:ext>
                  </a:extLst>
                </a:gridCol>
                <a:gridCol w="529445">
                  <a:extLst>
                    <a:ext uri="{9D8B030D-6E8A-4147-A177-3AD203B41FA5}">
                      <a16:colId xmlns:a16="http://schemas.microsoft.com/office/drawing/2014/main" val="20007"/>
                    </a:ext>
                  </a:extLst>
                </a:gridCol>
              </a:tblGrid>
              <a:tr h="190500">
                <a:tc rowSpan="2">
                  <a:txBody>
                    <a:bodyPr/>
                    <a:lstStyle/>
                    <a:p>
                      <a:pPr algn="ctr" rtl="0" fontAlgn="t"/>
                      <a:r>
                        <a:rPr lang="en-ZA" sz="1000" u="none" strike="noStrike" dirty="0">
                          <a:effectLst/>
                        </a:rPr>
                        <a:t>Province</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rowSpan="2">
                  <a:txBody>
                    <a:bodyPr/>
                    <a:lstStyle/>
                    <a:p>
                      <a:pPr algn="ctr" rtl="0" fontAlgn="t"/>
                      <a:r>
                        <a:rPr lang="en-US" sz="1000" u="none" strike="noStrike">
                          <a:effectLst/>
                        </a:rPr>
                        <a:t>Provincial and Municipal WO Target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gridSpan="2">
                  <a:txBody>
                    <a:bodyPr/>
                    <a:lstStyle/>
                    <a:p>
                      <a:pPr algn="ctr" rtl="0" fontAlgn="t"/>
                      <a:r>
                        <a:rPr lang="en-ZA" sz="1000" u="none" strike="noStrike">
                          <a:effectLst/>
                        </a:rPr>
                        <a:t>Quarter 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hMerge="1">
                  <a:txBody>
                    <a:bodyPr/>
                    <a:lstStyle/>
                    <a:p>
                      <a:endParaRPr lang="en-ZA"/>
                    </a:p>
                  </a:txBody>
                  <a:tcPr/>
                </a:tc>
                <a:tc gridSpan="2">
                  <a:txBody>
                    <a:bodyPr/>
                    <a:lstStyle/>
                    <a:p>
                      <a:pPr algn="ctr" rtl="0" fontAlgn="t"/>
                      <a:r>
                        <a:rPr lang="en-ZA" sz="1000" u="none" strike="noStrike">
                          <a:effectLst/>
                        </a:rPr>
                        <a:t>Quarter 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hMerge="1">
                  <a:txBody>
                    <a:bodyPr/>
                    <a:lstStyle/>
                    <a:p>
                      <a:endParaRPr lang="en-ZA"/>
                    </a:p>
                  </a:txBody>
                  <a:tcPr/>
                </a:tc>
                <a:tc gridSpan="2">
                  <a:txBody>
                    <a:bodyPr/>
                    <a:lstStyle/>
                    <a:p>
                      <a:pPr algn="ctr" rtl="0" fontAlgn="t"/>
                      <a:r>
                        <a:rPr lang="en-ZA" sz="1000" u="none" strike="noStrike">
                          <a:effectLst/>
                        </a:rPr>
                        <a:t>Quarter 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hMerge="1">
                  <a:txBody>
                    <a:bodyPr/>
                    <a:lstStyle/>
                    <a:p>
                      <a:endParaRPr lang="en-ZA"/>
                    </a:p>
                  </a:txBody>
                  <a:tcPr/>
                </a:tc>
                <a:extLst>
                  <a:ext uri="{0D108BD9-81ED-4DB2-BD59-A6C34878D82A}">
                    <a16:rowId xmlns:a16="http://schemas.microsoft.com/office/drawing/2014/main" val="10000"/>
                  </a:ext>
                </a:extLst>
              </a:tr>
              <a:tr h="510540">
                <a:tc vMerge="1">
                  <a:txBody>
                    <a:bodyPr/>
                    <a:lstStyle/>
                    <a:p>
                      <a:endParaRPr lang="en-ZA"/>
                    </a:p>
                  </a:txBody>
                  <a:tcPr/>
                </a:tc>
                <a:tc vMerge="1">
                  <a:txBody>
                    <a:bodyPr/>
                    <a:lstStyle/>
                    <a:p>
                      <a:endParaRPr lang="en-ZA"/>
                    </a:p>
                  </a:txBody>
                  <a:tcPr/>
                </a:tc>
                <a:tc>
                  <a:txBody>
                    <a:bodyPr/>
                    <a:lstStyle/>
                    <a:p>
                      <a:pPr algn="l" rtl="0" fontAlgn="t"/>
                      <a:r>
                        <a:rPr lang="en-ZA" sz="1000" u="none" strike="noStrike" dirty="0">
                          <a:effectLst/>
                        </a:rPr>
                        <a:t>WOs Reported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a:txBody>
                    <a:bodyPr/>
                    <a:lstStyle/>
                    <a:p>
                      <a:pPr algn="l" rtl="0" fontAlgn="t"/>
                      <a:r>
                        <a:rPr lang="en-ZA" sz="1000" u="none" strike="noStrike" dirty="0">
                          <a:effectLst/>
                        </a:rPr>
                        <a:t>% of Target achieved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a:txBody>
                    <a:bodyPr/>
                    <a:lstStyle/>
                    <a:p>
                      <a:pPr algn="l" rtl="0" fontAlgn="t"/>
                      <a:r>
                        <a:rPr lang="en-ZA" sz="1000" u="none" strike="noStrike" dirty="0">
                          <a:effectLst/>
                        </a:rPr>
                        <a:t>WOs Reported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a:txBody>
                    <a:bodyPr/>
                    <a:lstStyle/>
                    <a:p>
                      <a:pPr algn="l" rtl="0" fontAlgn="t"/>
                      <a:r>
                        <a:rPr lang="en-ZA" sz="1000" u="none" strike="noStrike" dirty="0">
                          <a:effectLst/>
                        </a:rPr>
                        <a:t>% of Target achieved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a:txBody>
                    <a:bodyPr/>
                    <a:lstStyle/>
                    <a:p>
                      <a:pPr algn="l" rtl="0" fontAlgn="t"/>
                      <a:r>
                        <a:rPr lang="en-ZA" sz="1000" u="none" strike="noStrike" dirty="0">
                          <a:effectLst/>
                        </a:rPr>
                        <a:t>WOs Reported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tc>
                  <a:txBody>
                    <a:bodyPr/>
                    <a:lstStyle/>
                    <a:p>
                      <a:pPr algn="l" rtl="0" fontAlgn="t"/>
                      <a:r>
                        <a:rPr lang="en-ZA" sz="1000" u="none" strike="noStrike" dirty="0">
                          <a:effectLst/>
                        </a:rPr>
                        <a:t>% of Target achieved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2">
                        <a:lumMod val="20000"/>
                        <a:lumOff val="80000"/>
                      </a:schemeClr>
                    </a:solidFill>
                  </a:tcPr>
                </a:tc>
                <a:extLst>
                  <a:ext uri="{0D108BD9-81ED-4DB2-BD59-A6C34878D82A}">
                    <a16:rowId xmlns:a16="http://schemas.microsoft.com/office/drawing/2014/main" val="10001"/>
                  </a:ext>
                </a:extLst>
              </a:tr>
              <a:tr h="190500">
                <a:tc>
                  <a:txBody>
                    <a:bodyPr/>
                    <a:lstStyle/>
                    <a:p>
                      <a:pPr algn="l" rtl="0" fontAlgn="t"/>
                      <a:r>
                        <a:rPr lang="en-ZA" sz="1000" u="none" strike="noStrike">
                          <a:effectLst/>
                        </a:rPr>
                        <a:t>Eastern Cape</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97 764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63 569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65,0%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92 047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94,2%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97 629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99,9%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2"/>
                  </a:ext>
                </a:extLst>
              </a:tr>
              <a:tr h="190500">
                <a:tc>
                  <a:txBody>
                    <a:bodyPr/>
                    <a:lstStyle/>
                    <a:p>
                      <a:pPr algn="l" rtl="0" fontAlgn="t"/>
                      <a:r>
                        <a:rPr lang="en-ZA" sz="1000" u="none" strike="noStrike">
                          <a:effectLst/>
                        </a:rPr>
                        <a:t>Free State</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36 003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6 226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17,3%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11 159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31,0%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16 397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45,5%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3"/>
                  </a:ext>
                </a:extLst>
              </a:tr>
              <a:tr h="190500">
                <a:tc>
                  <a:txBody>
                    <a:bodyPr/>
                    <a:lstStyle/>
                    <a:p>
                      <a:pPr algn="l" rtl="0" fontAlgn="t"/>
                      <a:r>
                        <a:rPr lang="en-ZA" sz="1000" u="none" strike="noStrike">
                          <a:effectLst/>
                        </a:rPr>
                        <a:t>Gauteng</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97 737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26 576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27,2%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44 155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45,2%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55 033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56,3%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4"/>
                  </a:ext>
                </a:extLst>
              </a:tr>
              <a:tr h="190500">
                <a:tc>
                  <a:txBody>
                    <a:bodyPr/>
                    <a:lstStyle/>
                    <a:p>
                      <a:pPr algn="l" rtl="0" fontAlgn="t"/>
                      <a:r>
                        <a:rPr lang="en-ZA" sz="1000" u="none" strike="noStrike">
                          <a:effectLst/>
                        </a:rPr>
                        <a:t>KwaZulu-Natal</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131 831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61 818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46,9%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112 020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85,0%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124 050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94,1%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5"/>
                  </a:ext>
                </a:extLst>
              </a:tr>
              <a:tr h="190500">
                <a:tc>
                  <a:txBody>
                    <a:bodyPr/>
                    <a:lstStyle/>
                    <a:p>
                      <a:pPr algn="l" rtl="0" fontAlgn="t"/>
                      <a:r>
                        <a:rPr lang="en-ZA" sz="1000" u="none" strike="noStrike">
                          <a:effectLst/>
                        </a:rPr>
                        <a:t>Limpopo</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58 852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15 065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25,6%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33 204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56,4%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46 039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78,2%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6"/>
                  </a:ext>
                </a:extLst>
              </a:tr>
              <a:tr h="190500">
                <a:tc>
                  <a:txBody>
                    <a:bodyPr/>
                    <a:lstStyle/>
                    <a:p>
                      <a:pPr algn="l" rtl="0" fontAlgn="t"/>
                      <a:r>
                        <a:rPr lang="en-ZA" sz="1000" u="none" strike="noStrike">
                          <a:effectLst/>
                        </a:rPr>
                        <a:t>Mpumalanga</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45 056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6 452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14,3%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16 223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36,0%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26 331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58,4%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7"/>
                  </a:ext>
                </a:extLst>
              </a:tr>
              <a:tr h="190500">
                <a:tc>
                  <a:txBody>
                    <a:bodyPr/>
                    <a:lstStyle/>
                    <a:p>
                      <a:pPr algn="l" rtl="0" fontAlgn="t"/>
                      <a:r>
                        <a:rPr lang="en-ZA" sz="1000" u="none" strike="noStrike">
                          <a:effectLst/>
                        </a:rPr>
                        <a:t>Northern Cape</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21 263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3 392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16,0%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7 251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34,1%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11 551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54,3%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8"/>
                  </a:ext>
                </a:extLst>
              </a:tr>
              <a:tr h="190500">
                <a:tc>
                  <a:txBody>
                    <a:bodyPr/>
                    <a:lstStyle/>
                    <a:p>
                      <a:pPr algn="l" rtl="0" fontAlgn="t"/>
                      <a:r>
                        <a:rPr lang="en-ZA" sz="1000" u="none" strike="noStrike">
                          <a:effectLst/>
                        </a:rPr>
                        <a:t>North-West</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40 452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14 319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35,4%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21 323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52,7%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26 263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64,9%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9"/>
                  </a:ext>
                </a:extLst>
              </a:tr>
              <a:tr h="190500">
                <a:tc>
                  <a:txBody>
                    <a:bodyPr/>
                    <a:lstStyle/>
                    <a:p>
                      <a:pPr algn="l" rtl="0" fontAlgn="t"/>
                      <a:r>
                        <a:rPr lang="en-ZA" sz="1000" u="none" strike="noStrike">
                          <a:effectLst/>
                        </a:rPr>
                        <a:t>Western Cape</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66 654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26 746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40,1%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45 068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67,6%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59 768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89,7%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10"/>
                  </a:ext>
                </a:extLst>
              </a:tr>
              <a:tr h="190500">
                <a:tc>
                  <a:txBody>
                    <a:bodyPr/>
                    <a:lstStyle/>
                    <a:p>
                      <a:pPr algn="l" rtl="0" fontAlgn="t"/>
                      <a:r>
                        <a:rPr lang="en-ZA" sz="1000" u="none" strike="noStrike" dirty="0">
                          <a:effectLst/>
                        </a:rPr>
                        <a:t>Total</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595 613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224 163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37,6%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382 450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64,2%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a:effectLst/>
                        </a:rPr>
                        <a:t>463 061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ZA" sz="1000" u="none" strike="noStrike" dirty="0">
                          <a:effectLst/>
                        </a:rPr>
                        <a:t>77,7%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07558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24505</TotalTime>
  <Words>8107</Words>
  <Application>Microsoft Office PowerPoint</Application>
  <PresentationFormat>Widescreen</PresentationFormat>
  <Paragraphs>1761</Paragraphs>
  <Slides>43</Slides>
  <Notes>9</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on Expenditure - Summary</vt:lpstr>
      <vt:lpstr>Notes on Expenditure - Summary</vt:lpstr>
      <vt:lpstr>Detailed Report for Transfers and Subsidies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Debtors Age Analysis 30 September 2022 – Quarter 2</vt:lpstr>
      <vt:lpstr>Debtors Age Analysis 31 December 2022 – Quarter 3</vt:lpstr>
      <vt:lpstr>PowerPoint Presentation</vt:lpstr>
      <vt:lpstr>PowerPoint Presentation</vt:lpstr>
    </vt:vector>
  </TitlesOfParts>
  <Company>NDPW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Lwazi Mahlangu</dc:creator>
  <cp:lastModifiedBy>nolamatinise@outlook.com</cp:lastModifiedBy>
  <cp:revision>996</cp:revision>
  <cp:lastPrinted>2023-02-10T13:39:11Z</cp:lastPrinted>
  <dcterms:created xsi:type="dcterms:W3CDTF">2015-12-31T08:31:13Z</dcterms:created>
  <dcterms:modified xsi:type="dcterms:W3CDTF">2023-02-14T13:38:28Z</dcterms:modified>
</cp:coreProperties>
</file>