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6" r:id="rId4"/>
  </p:sldMasterIdLst>
  <p:notesMasterIdLst>
    <p:notesMasterId r:id="rId33"/>
  </p:notesMasterIdLst>
  <p:sldIdLst>
    <p:sldId id="315" r:id="rId5"/>
    <p:sldId id="400" r:id="rId6"/>
    <p:sldId id="401" r:id="rId7"/>
    <p:sldId id="402" r:id="rId8"/>
    <p:sldId id="704" r:id="rId9"/>
    <p:sldId id="950" r:id="rId10"/>
    <p:sldId id="951" r:id="rId11"/>
    <p:sldId id="954" r:id="rId12"/>
    <p:sldId id="956" r:id="rId13"/>
    <p:sldId id="949" r:id="rId14"/>
    <p:sldId id="955" r:id="rId15"/>
    <p:sldId id="953" r:id="rId16"/>
    <p:sldId id="957" r:id="rId17"/>
    <p:sldId id="958" r:id="rId18"/>
    <p:sldId id="961" r:id="rId19"/>
    <p:sldId id="942" r:id="rId20"/>
    <p:sldId id="963" r:id="rId21"/>
    <p:sldId id="384" r:id="rId22"/>
    <p:sldId id="390" r:id="rId23"/>
    <p:sldId id="395" r:id="rId24"/>
    <p:sldId id="365" r:id="rId25"/>
    <p:sldId id="385" r:id="rId26"/>
    <p:sldId id="386" r:id="rId27"/>
    <p:sldId id="387" r:id="rId28"/>
    <p:sldId id="392" r:id="rId29"/>
    <p:sldId id="393" r:id="rId30"/>
    <p:sldId id="829" r:id="rId31"/>
    <p:sldId id="932" r:id="rId32"/>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lwazi Gasa" initials="NG" lastIdx="24" clrIdx="0">
    <p:extLst>
      <p:ext uri="{19B8F6BF-5375-455C-9EA6-DF929625EA0E}">
        <p15:presenceInfo xmlns:p15="http://schemas.microsoft.com/office/powerpoint/2012/main" userId="S-1-5-21-1437605762-4217847529-2756184241-338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00"/>
    <a:srgbClr val="33CC33"/>
    <a:srgbClr val="F0FEF3"/>
    <a:srgbClr val="C6FEC7"/>
    <a:srgbClr val="F0FEF4"/>
    <a:srgbClr val="A6F8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52" autoAdjust="0"/>
    <p:restoredTop sz="94444" autoAdjust="0"/>
  </p:normalViewPr>
  <p:slideViewPr>
    <p:cSldViewPr>
      <p:cViewPr varScale="1">
        <p:scale>
          <a:sx n="60" d="100"/>
          <a:sy n="60" d="100"/>
        </p:scale>
        <p:origin x="1408" y="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Sheet1!$D$2</c:f>
              <c:strCache>
                <c:ptCount val="1"/>
                <c:pt idx="0">
                  <c:v>Planned Targets</c:v>
                </c:pt>
              </c:strCache>
            </c:strRef>
          </c:tx>
          <c:spPr>
            <a:solidFill>
              <a:srgbClr val="C00000"/>
            </a:solidFill>
            <a:ln>
              <a:noFill/>
            </a:ln>
            <a:effectLst/>
            <a:sp3d/>
          </c:spPr>
          <c:invertIfNegative val="0"/>
          <c:dLbls>
            <c:dLbl>
              <c:idx val="0"/>
              <c:layout>
                <c:manualLayout>
                  <c:x val="2.7777777777777779E-3"/>
                  <c:y val="-7.4074074074074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95E-4E43-8CDF-81545152842F}"/>
                </c:ext>
              </c:extLst>
            </c:dLbl>
            <c:dLbl>
              <c:idx val="1"/>
              <c:layout>
                <c:manualLayout>
                  <c:x val="5.5555555555555558E-3"/>
                  <c:y val="-6.0185185185185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95E-4E43-8CDF-81545152842F}"/>
                </c:ext>
              </c:extLst>
            </c:dLbl>
            <c:dLbl>
              <c:idx val="2"/>
              <c:layout>
                <c:manualLayout>
                  <c:x val="4.1209508621548888E-2"/>
                  <c:y val="-5.37350332354046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95E-4E43-8CDF-81545152842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Sheet1!$C$3:$C$5</c:f>
              <c:strCache>
                <c:ptCount val="3"/>
                <c:pt idx="0">
                  <c:v>Quarer 1</c:v>
                </c:pt>
                <c:pt idx="1">
                  <c:v>Quarter 2</c:v>
                </c:pt>
                <c:pt idx="2">
                  <c:v>Quarter 3</c:v>
                </c:pt>
              </c:strCache>
            </c:strRef>
          </c:cat>
          <c:val>
            <c:numRef>
              <c:f>Sheet1!$D$3:$D$5</c:f>
              <c:numCache>
                <c:formatCode>General</c:formatCode>
                <c:ptCount val="3"/>
                <c:pt idx="0">
                  <c:v>15</c:v>
                </c:pt>
                <c:pt idx="1">
                  <c:v>28</c:v>
                </c:pt>
                <c:pt idx="2">
                  <c:v>47</c:v>
                </c:pt>
              </c:numCache>
            </c:numRef>
          </c:val>
          <c:extLst>
            <c:ext xmlns:c16="http://schemas.microsoft.com/office/drawing/2014/chart" uri="{C3380CC4-5D6E-409C-BE32-E72D297353CC}">
              <c16:uniqueId val="{00000003-C95E-4E43-8CDF-81545152842F}"/>
            </c:ext>
          </c:extLst>
        </c:ser>
        <c:ser>
          <c:idx val="1"/>
          <c:order val="1"/>
          <c:tx>
            <c:strRef>
              <c:f>Sheet1!$E$2</c:f>
              <c:strCache>
                <c:ptCount val="1"/>
                <c:pt idx="0">
                  <c:v>Achievements</c:v>
                </c:pt>
              </c:strCache>
            </c:strRef>
          </c:tx>
          <c:spPr>
            <a:solidFill>
              <a:schemeClr val="accent2"/>
            </a:solidFill>
            <a:ln>
              <a:noFill/>
            </a:ln>
            <a:effectLst/>
            <a:sp3d/>
          </c:spPr>
          <c:invertIfNegative val="0"/>
          <c:dLbls>
            <c:dLbl>
              <c:idx val="0"/>
              <c:layout>
                <c:manualLayout>
                  <c:x val="4.7222222222222172E-2"/>
                  <c:y val="-8.7962962962962965E-2"/>
                </c:manualLayout>
              </c:layout>
              <c:tx>
                <c:rich>
                  <a:bodyPr/>
                  <a:lstStyle/>
                  <a:p>
                    <a:fld id="{2CD57B22-6190-4E66-8D55-B7B599D1E0FE}" type="VALUE">
                      <a:rPr lang="en-US"/>
                      <a:pPr/>
                      <a:t>[VALUE]</a:t>
                    </a:fld>
                    <a:r>
                      <a:rPr lang="en-US" dirty="0"/>
                      <a:t> (60%)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C95E-4E43-8CDF-81545152842F}"/>
                </c:ext>
              </c:extLst>
            </c:dLbl>
            <c:dLbl>
              <c:idx val="1"/>
              <c:layout>
                <c:manualLayout>
                  <c:x val="4.4444444444444446E-2"/>
                  <c:y val="-6.0185185185185182E-2"/>
                </c:manualLayout>
              </c:layout>
              <c:tx>
                <c:rich>
                  <a:bodyPr/>
                  <a:lstStyle/>
                  <a:p>
                    <a:fld id="{83A54988-3DB5-4394-AAEC-2100E4DE8D39}" type="VALUE">
                      <a:rPr lang="en-US"/>
                      <a:pPr/>
                      <a:t>[VALUE]</a:t>
                    </a:fld>
                    <a:r>
                      <a:rPr lang="en-US"/>
                      <a:t> (54%)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C95E-4E43-8CDF-81545152842F}"/>
                </c:ext>
              </c:extLst>
            </c:dLbl>
            <c:dLbl>
              <c:idx val="2"/>
              <c:layout>
                <c:manualLayout>
                  <c:x val="4.7222222222222117E-2"/>
                  <c:y val="-6.9444444444444448E-2"/>
                </c:manualLayout>
              </c:layout>
              <c:tx>
                <c:rich>
                  <a:bodyPr/>
                  <a:lstStyle/>
                  <a:p>
                    <a:fld id="{98B0CCAB-DBE1-46DA-AAC5-724F09799F12}" type="VALUE">
                      <a:rPr lang="en-US"/>
                      <a:pPr/>
                      <a:t>[VALUE]</a:t>
                    </a:fld>
                    <a:r>
                      <a:rPr lang="en-US"/>
                      <a:t> (45%)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C95E-4E43-8CDF-81545152842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Sheet1!$C$3:$C$5</c:f>
              <c:strCache>
                <c:ptCount val="3"/>
                <c:pt idx="0">
                  <c:v>Quarer 1</c:v>
                </c:pt>
                <c:pt idx="1">
                  <c:v>Quarter 2</c:v>
                </c:pt>
                <c:pt idx="2">
                  <c:v>Quarter 3</c:v>
                </c:pt>
              </c:strCache>
            </c:strRef>
          </c:cat>
          <c:val>
            <c:numRef>
              <c:f>Sheet1!$E$3:$E$5</c:f>
              <c:numCache>
                <c:formatCode>General</c:formatCode>
                <c:ptCount val="3"/>
                <c:pt idx="0">
                  <c:v>9</c:v>
                </c:pt>
                <c:pt idx="1">
                  <c:v>15</c:v>
                </c:pt>
                <c:pt idx="2">
                  <c:v>21</c:v>
                </c:pt>
              </c:numCache>
            </c:numRef>
          </c:val>
          <c:extLst>
            <c:ext xmlns:c16="http://schemas.microsoft.com/office/drawing/2014/chart" uri="{C3380CC4-5D6E-409C-BE32-E72D297353CC}">
              <c16:uniqueId val="{00000007-C95E-4E43-8CDF-81545152842F}"/>
            </c:ext>
          </c:extLst>
        </c:ser>
        <c:dLbls>
          <c:showLegendKey val="0"/>
          <c:showVal val="1"/>
          <c:showCatName val="0"/>
          <c:showSerName val="0"/>
          <c:showPercent val="0"/>
          <c:showBubbleSize val="0"/>
        </c:dLbls>
        <c:gapWidth val="75"/>
        <c:shape val="box"/>
        <c:axId val="242805824"/>
        <c:axId val="243360240"/>
        <c:axId val="0"/>
      </c:bar3DChart>
      <c:catAx>
        <c:axId val="24280582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43360240"/>
        <c:crosses val="autoZero"/>
        <c:auto val="1"/>
        <c:lblAlgn val="ctr"/>
        <c:lblOffset val="100"/>
        <c:noMultiLvlLbl val="0"/>
      </c:catAx>
      <c:valAx>
        <c:axId val="24336024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28058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solidFill>
        <a:srgbClr val="CCCC00"/>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Sheet1!$F$2</c:f>
              <c:strCache>
                <c:ptCount val="1"/>
                <c:pt idx="0">
                  <c:v>% Achievement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strRef>
              <c:f>Sheet1!$C$3:$C$5</c:f>
              <c:strCache>
                <c:ptCount val="3"/>
                <c:pt idx="0">
                  <c:v>Quarer 1</c:v>
                </c:pt>
                <c:pt idx="1">
                  <c:v>Quarter 2</c:v>
                </c:pt>
                <c:pt idx="2">
                  <c:v>Quarter 3</c:v>
                </c:pt>
              </c:strCache>
            </c:strRef>
          </c:cat>
          <c:val>
            <c:numRef>
              <c:f>Sheet1!$F$3:$F$5</c:f>
              <c:numCache>
                <c:formatCode>0%</c:formatCode>
                <c:ptCount val="3"/>
                <c:pt idx="0">
                  <c:v>0.6</c:v>
                </c:pt>
                <c:pt idx="1">
                  <c:v>0.5357142857142857</c:v>
                </c:pt>
                <c:pt idx="2">
                  <c:v>0.44680851063829785</c:v>
                </c:pt>
              </c:numCache>
            </c:numRef>
          </c:val>
          <c:extLst>
            <c:ext xmlns:c16="http://schemas.microsoft.com/office/drawing/2014/chart" uri="{C3380CC4-5D6E-409C-BE32-E72D297353CC}">
              <c16:uniqueId val="{00000001-32FD-486F-87A5-9B3F86A4EB55}"/>
            </c:ext>
          </c:extLst>
        </c:ser>
        <c:dLbls>
          <c:showLegendKey val="0"/>
          <c:showVal val="1"/>
          <c:showCatName val="0"/>
          <c:showSerName val="0"/>
          <c:showPercent val="0"/>
          <c:showBubbleSize val="0"/>
        </c:dLbls>
        <c:gapWidth val="75"/>
        <c:axId val="243362480"/>
        <c:axId val="243363040"/>
      </c:barChart>
      <c:catAx>
        <c:axId val="243362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43363040"/>
        <c:crosses val="autoZero"/>
        <c:auto val="1"/>
        <c:lblAlgn val="ctr"/>
        <c:lblOffset val="100"/>
        <c:noMultiLvlLbl val="0"/>
      </c:catAx>
      <c:valAx>
        <c:axId val="24336304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33624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solidFill>
        <a:srgbClr val="CCCC00"/>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2347414233299117E-2"/>
          <c:y val="4.4662216136026472E-2"/>
          <c:w val="0.93888888888888888"/>
          <c:h val="0.6714577865266842"/>
        </c:manualLayout>
      </c:layout>
      <c:pie3DChart>
        <c:varyColors val="1"/>
        <c:dLbls>
          <c:showLegendKey val="0"/>
          <c:showVal val="0"/>
          <c:showCatName val="0"/>
          <c:showSerName val="0"/>
          <c:showPercent val="0"/>
          <c:showBubbleSize val="0"/>
          <c:showLeaderLines val="0"/>
        </c:dLbls>
      </c:pie3DChart>
      <c:spPr>
        <a:noFill/>
        <a:ln w="25400">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2099347286678388E-2"/>
          <c:y val="0.1107869011243395"/>
          <c:w val="0.93888888888888888"/>
          <c:h val="0.6714577865266842"/>
        </c:manualLayout>
      </c:layout>
      <c:pie3DChart>
        <c:varyColors val="1"/>
        <c:dLbls>
          <c:showLegendKey val="0"/>
          <c:showVal val="0"/>
          <c:showCatName val="0"/>
          <c:showSerName val="0"/>
          <c:showPercent val="0"/>
          <c:showBubbleSize val="0"/>
          <c:showLeaderLines val="0"/>
        </c:dLbls>
      </c:pie3DChart>
      <c:spPr>
        <a:noFill/>
        <a:ln>
          <a:noFill/>
        </a:ln>
        <a:effectLst/>
      </c:spPr>
    </c:plotArea>
    <c:legend>
      <c:legendPos val="b"/>
      <c:layout>
        <c:manualLayout>
          <c:xMode val="edge"/>
          <c:yMode val="edge"/>
          <c:x val="0.18027075562923059"/>
          <c:y val="0.7403011811023622"/>
          <c:w val="0.63406037808027038"/>
          <c:h val="0.234698818897637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504895168120447E-2"/>
          <c:y val="0.14262787820480588"/>
          <c:w val="0.84049033076922408"/>
          <c:h val="0.82158146232773976"/>
        </c:manualLayout>
      </c:layout>
      <c:pie3DChart>
        <c:varyColors val="1"/>
        <c:ser>
          <c:idx val="0"/>
          <c:order val="0"/>
          <c:explosion val="1"/>
          <c:dPt>
            <c:idx val="0"/>
            <c:bubble3D val="0"/>
            <c:spPr>
              <a:solidFill>
                <a:srgbClr val="33CC33"/>
              </a:solidFill>
              <a:ln w="25400">
                <a:solidFill>
                  <a:schemeClr val="lt1"/>
                </a:solidFill>
              </a:ln>
              <a:effectLst/>
              <a:sp3d contourW="25400">
                <a:contourClr>
                  <a:schemeClr val="lt1"/>
                </a:contourClr>
              </a:sp3d>
            </c:spPr>
            <c:extLst>
              <c:ext xmlns:c16="http://schemas.microsoft.com/office/drawing/2014/chart" uri="{C3380CC4-5D6E-409C-BE32-E72D297353CC}">
                <c16:uniqueId val="{00000001-651B-4079-A2C4-B017656F5A78}"/>
              </c:ext>
            </c:extLst>
          </c:dPt>
          <c:dPt>
            <c:idx val="1"/>
            <c:bubble3D val="0"/>
            <c:spPr>
              <a:solidFill>
                <a:srgbClr val="FF0000"/>
              </a:solidFill>
              <a:ln w="25400">
                <a:solidFill>
                  <a:schemeClr val="lt1"/>
                </a:solidFill>
              </a:ln>
              <a:effectLst/>
              <a:sp3d contourW="25400">
                <a:contourClr>
                  <a:schemeClr val="lt1"/>
                </a:contourClr>
              </a:sp3d>
            </c:spPr>
            <c:extLst>
              <c:ext xmlns:c16="http://schemas.microsoft.com/office/drawing/2014/chart" uri="{C3380CC4-5D6E-409C-BE32-E72D297353CC}">
                <c16:uniqueId val="{00000003-651B-4079-A2C4-B017656F5A78}"/>
              </c:ext>
            </c:extLst>
          </c:dPt>
          <c:dPt>
            <c:idx val="2"/>
            <c:bubble3D val="0"/>
            <c:spPr>
              <a:solidFill>
                <a:srgbClr val="FFC000"/>
              </a:solidFill>
              <a:ln w="25400">
                <a:solidFill>
                  <a:schemeClr val="lt1"/>
                </a:solidFill>
              </a:ln>
              <a:effectLst/>
              <a:sp3d contourW="25400">
                <a:contourClr>
                  <a:schemeClr val="lt1"/>
                </a:contourClr>
              </a:sp3d>
            </c:spPr>
            <c:extLst>
              <c:ext xmlns:c16="http://schemas.microsoft.com/office/drawing/2014/chart" uri="{C3380CC4-5D6E-409C-BE32-E72D297353CC}">
                <c16:uniqueId val="{00000005-651B-4079-A2C4-B017656F5A78}"/>
              </c:ext>
            </c:extLst>
          </c:dPt>
          <c:dPt>
            <c:idx val="3"/>
            <c:bubble3D val="0"/>
            <c:spPr>
              <a:solidFill>
                <a:srgbClr val="7030A0"/>
              </a:solidFill>
              <a:ln w="25400">
                <a:solidFill>
                  <a:schemeClr val="lt1"/>
                </a:solidFill>
              </a:ln>
              <a:effectLst/>
              <a:sp3d contourW="25400">
                <a:contourClr>
                  <a:schemeClr val="lt1"/>
                </a:contourClr>
              </a:sp3d>
            </c:spPr>
            <c:extLst>
              <c:ext xmlns:c16="http://schemas.microsoft.com/office/drawing/2014/chart" uri="{C3380CC4-5D6E-409C-BE32-E72D297353CC}">
                <c16:uniqueId val="{00000007-651B-4079-A2C4-B017656F5A78}"/>
              </c:ext>
            </c:extLst>
          </c:dPt>
          <c:dLbls>
            <c:dLbl>
              <c:idx val="0"/>
              <c:layout>
                <c:manualLayout>
                  <c:x val="0.16873698600174977"/>
                  <c:y val="-2.8046077573636634E-2"/>
                </c:manualLayout>
              </c:layout>
              <c:tx>
                <c:rich>
                  <a:bodyPr/>
                  <a:lstStyle/>
                  <a:p>
                    <a:fld id="{779249B3-3FB4-4BD2-BD64-C61E52BBBFF7}" type="CATEGORYNAME">
                      <a:rPr lang="en-US"/>
                      <a:pPr/>
                      <a:t>[CATEGORY NAME]</a:t>
                    </a:fld>
                    <a:r>
                      <a:rPr lang="en-US" baseline="0" dirty="0"/>
                      <a:t>
3 (</a:t>
                    </a:r>
                    <a:fld id="{4D24F497-978C-452B-95AB-6215F9912D5E}" type="PERCENTAGE">
                      <a:rPr lang="en-US" baseline="0"/>
                      <a:pPr/>
                      <a:t>[PERCENTAGE]</a:t>
                    </a:fld>
                    <a:r>
                      <a:rPr lang="en-US" baseline="0" dirty="0"/>
                      <a:t>)</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51B-4079-A2C4-B017656F5A78}"/>
                </c:ext>
              </c:extLst>
            </c:dLbl>
            <c:dLbl>
              <c:idx val="1"/>
              <c:layout>
                <c:manualLayout>
                  <c:x val="-0.19602126861463881"/>
                  <c:y val="-0.14576622868948055"/>
                </c:manualLayout>
              </c:layout>
              <c:tx>
                <c:rich>
                  <a:bodyPr/>
                  <a:lstStyle/>
                  <a:p>
                    <a:fld id="{E60EC83A-E3B0-42DB-A56D-E63C85ADF8CF}" type="CATEGORYNAME">
                      <a:rPr lang="en-US"/>
                      <a:pPr/>
                      <a:t>[CATEGORY NAME]</a:t>
                    </a:fld>
                    <a:r>
                      <a:rPr lang="en-US" baseline="0" dirty="0"/>
                      <a:t>
10 (</a:t>
                    </a:r>
                    <a:fld id="{8A015582-0B14-4C6D-A05F-FFB5B8BD0CA0}" type="PERCENTAGE">
                      <a:rPr lang="en-US" baseline="0"/>
                      <a:pPr/>
                      <a:t>[PERCENTAGE]</a:t>
                    </a:fld>
                    <a:r>
                      <a:rPr lang="en-US" baseline="0" dirty="0"/>
                      <a:t>)</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51B-4079-A2C4-B017656F5A78}"/>
                </c:ext>
              </c:extLst>
            </c:dLbl>
            <c:dLbl>
              <c:idx val="2"/>
              <c:layout>
                <c:manualLayout>
                  <c:x val="0.18980394501206671"/>
                  <c:y val="-0.12579961961772618"/>
                </c:manualLayout>
              </c:layout>
              <c:tx>
                <c:rich>
                  <a:bodyPr/>
                  <a:lstStyle/>
                  <a:p>
                    <a:fld id="{7C8034BB-34BE-4482-8410-D6C59A47B2AE}" type="CATEGORYNAME">
                      <a:rPr lang="en-US"/>
                      <a:pPr/>
                      <a:t>[CATEGORY NAME]</a:t>
                    </a:fld>
                    <a:r>
                      <a:rPr lang="en-US" baseline="0" dirty="0"/>
                      <a:t>
10 (</a:t>
                    </a:r>
                    <a:fld id="{DFF9C58A-0D1E-4720-AAF6-865D0F87A50F}" type="PERCENTAGE">
                      <a:rPr lang="en-US" baseline="0"/>
                      <a:pPr/>
                      <a:t>[PERCENTAGE]</a:t>
                    </a:fld>
                    <a:r>
                      <a:rPr lang="en-US" baseline="0" dirty="0"/>
                      <a:t>)</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651B-4079-A2C4-B017656F5A78}"/>
                </c:ext>
              </c:extLst>
            </c:dLbl>
            <c:dLbl>
              <c:idx val="3"/>
              <c:layout>
                <c:manualLayout>
                  <c:x val="-9.8247774203503294E-2"/>
                  <c:y val="-2.5893688696595304E-2"/>
                </c:manualLayout>
              </c:layout>
              <c:tx>
                <c:rich>
                  <a:bodyPr/>
                  <a:lstStyle/>
                  <a:p>
                    <a:fld id="{5645F9BE-8F75-448C-BED5-CE088172F2C6}" type="CATEGORYNAME">
                      <a:rPr lang="en-US"/>
                      <a:pPr/>
                      <a:t>[CATEGORY NAME]</a:t>
                    </a:fld>
                    <a:r>
                      <a:rPr lang="en-US" baseline="0" dirty="0"/>
                      <a:t>
3 (12%)</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651B-4079-A2C4-B017656F5A7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Arial" panose="020B0604020202020204" pitchFamily="34" charset="0"/>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'Challenges '!$B$4:$B$7</c:f>
              <c:strCache>
                <c:ptCount val="4"/>
                <c:pt idx="0">
                  <c:v>Capacity contraints </c:v>
                </c:pt>
                <c:pt idx="1">
                  <c:v>External factors </c:v>
                </c:pt>
                <c:pt idx="2">
                  <c:v>Process factors </c:v>
                </c:pt>
                <c:pt idx="3">
                  <c:v>Poor planning </c:v>
                </c:pt>
              </c:strCache>
            </c:strRef>
          </c:cat>
          <c:val>
            <c:numRef>
              <c:f>'Challenges '!$C$4:$C$7</c:f>
              <c:numCache>
                <c:formatCode>General</c:formatCode>
                <c:ptCount val="4"/>
                <c:pt idx="0">
                  <c:v>3</c:v>
                </c:pt>
                <c:pt idx="1">
                  <c:v>10</c:v>
                </c:pt>
                <c:pt idx="2">
                  <c:v>10</c:v>
                </c:pt>
                <c:pt idx="3">
                  <c:v>3</c:v>
                </c:pt>
              </c:numCache>
            </c:numRef>
          </c:val>
          <c:extLst>
            <c:ext xmlns:c16="http://schemas.microsoft.com/office/drawing/2014/chart" uri="{C3380CC4-5D6E-409C-BE32-E72D297353CC}">
              <c16:uniqueId val="{00000008-651B-4079-A2C4-B017656F5A78}"/>
            </c:ext>
          </c:extLst>
        </c:ser>
        <c:dLbls>
          <c:showLegendKey val="0"/>
          <c:showVal val="0"/>
          <c:showCatName val="1"/>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1800" b="1" i="0" u="none" strike="noStrike" baseline="0" dirty="0">
                <a:effectLst/>
                <a:latin typeface="+mj-lt"/>
              </a:rPr>
              <a:t>Economic Classification: </a:t>
            </a:r>
            <a:r>
              <a:rPr lang="en-US" sz="1800" b="1" dirty="0">
                <a:latin typeface="+mj-lt"/>
                <a:cs typeface="Calibri" panose="020F0502020204030204" pitchFamily="34" charset="0"/>
              </a:rPr>
              <a:t>Spending</a:t>
            </a:r>
            <a:r>
              <a:rPr lang="en-US" sz="1800" b="1" baseline="0" dirty="0">
                <a:latin typeface="+mj-lt"/>
                <a:cs typeface="Calibri" panose="020F0502020204030204" pitchFamily="34" charset="0"/>
              </a:rPr>
              <a:t> Trends: Q1, Q2 &amp; Q3</a:t>
            </a:r>
            <a:endParaRPr lang="en-US" sz="1800" b="1" dirty="0">
              <a:latin typeface="+mj-lt"/>
              <a:cs typeface="Calibri" panose="020F0502020204030204" pitchFamily="34" charset="0"/>
            </a:endParaRPr>
          </a:p>
        </c:rich>
      </c:tx>
      <c:layout>
        <c:manualLayout>
          <c:xMode val="edge"/>
          <c:yMode val="edge"/>
          <c:x val="0.15209460749224529"/>
          <c:y val="0"/>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0.10548933119471177"/>
          <c:y val="0.1153140226731858"/>
          <c:w val="0.88880796150481189"/>
          <c:h val="0.78127395208489336"/>
        </c:manualLayout>
      </c:layout>
      <c:barChart>
        <c:barDir val="col"/>
        <c:grouping val="clustered"/>
        <c:varyColors val="0"/>
        <c:ser>
          <c:idx val="0"/>
          <c:order val="0"/>
          <c:tx>
            <c:strRef>
              <c:f>Sheet1!$B$1</c:f>
              <c:strCache>
                <c:ptCount val="1"/>
                <c:pt idx="0">
                  <c:v>Quarter 1</c:v>
                </c:pt>
              </c:strCache>
            </c:strRef>
          </c:tx>
          <c:spPr>
            <a:solidFill>
              <a:schemeClr val="accent1">
                <a:lumMod val="9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4"/>
                <c:pt idx="0">
                  <c:v>Compensation of Employees</c:v>
                </c:pt>
                <c:pt idx="1">
                  <c:v>Goods and Services</c:v>
                </c:pt>
                <c:pt idx="2">
                  <c:v>Transfers and Subsidies</c:v>
                </c:pt>
                <c:pt idx="3">
                  <c:v>Machinery and Equipment</c:v>
                </c:pt>
              </c:strCache>
            </c:strRef>
          </c:cat>
          <c:val>
            <c:numRef>
              <c:f>Sheet1!$B$2:$B$6</c:f>
              <c:numCache>
                <c:formatCode>0.00%</c:formatCode>
                <c:ptCount val="5"/>
                <c:pt idx="0">
                  <c:v>0.21856993696944207</c:v>
                </c:pt>
                <c:pt idx="1">
                  <c:v>0.14157687854451056</c:v>
                </c:pt>
                <c:pt idx="2">
                  <c:v>0.43149999999999999</c:v>
                </c:pt>
                <c:pt idx="3">
                  <c:v>3.9871657754010692E-2</c:v>
                </c:pt>
              </c:numCache>
            </c:numRef>
          </c:val>
          <c:extLst>
            <c:ext xmlns:c16="http://schemas.microsoft.com/office/drawing/2014/chart" uri="{C3380CC4-5D6E-409C-BE32-E72D297353CC}">
              <c16:uniqueId val="{00000000-78B3-42BE-A551-7C9C71C2C151}"/>
            </c:ext>
          </c:extLst>
        </c:ser>
        <c:ser>
          <c:idx val="1"/>
          <c:order val="1"/>
          <c:tx>
            <c:strRef>
              <c:f>Sheet1!$C$1</c:f>
              <c:strCache>
                <c:ptCount val="1"/>
                <c:pt idx="0">
                  <c:v>Quarter 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4"/>
                <c:pt idx="0">
                  <c:v>Compensation of Employees</c:v>
                </c:pt>
                <c:pt idx="1">
                  <c:v>Goods and Services</c:v>
                </c:pt>
                <c:pt idx="2">
                  <c:v>Transfers and Subsidies</c:v>
                </c:pt>
                <c:pt idx="3">
                  <c:v>Machinery and Equipment</c:v>
                </c:pt>
              </c:strCache>
            </c:strRef>
          </c:cat>
          <c:val>
            <c:numRef>
              <c:f>Sheet1!$C$2:$C$6</c:f>
              <c:numCache>
                <c:formatCode>0.00%</c:formatCode>
                <c:ptCount val="5"/>
                <c:pt idx="0">
                  <c:v>0.45439297997033473</c:v>
                </c:pt>
                <c:pt idx="1">
                  <c:v>0.32635530284593317</c:v>
                </c:pt>
                <c:pt idx="2">
                  <c:v>0.6804</c:v>
                </c:pt>
                <c:pt idx="3">
                  <c:v>0.70524064171122991</c:v>
                </c:pt>
              </c:numCache>
            </c:numRef>
          </c:val>
          <c:extLst>
            <c:ext xmlns:c16="http://schemas.microsoft.com/office/drawing/2014/chart" uri="{C3380CC4-5D6E-409C-BE32-E72D297353CC}">
              <c16:uniqueId val="{00000001-78B3-42BE-A551-7C9C71C2C151}"/>
            </c:ext>
          </c:extLst>
        </c:ser>
        <c:ser>
          <c:idx val="2"/>
          <c:order val="2"/>
          <c:tx>
            <c:strRef>
              <c:f>Sheet1!$D$1</c:f>
              <c:strCache>
                <c:ptCount val="1"/>
                <c:pt idx="0">
                  <c:v>Quarter 3</c:v>
                </c:pt>
              </c:strCache>
            </c:strRef>
          </c:tx>
          <c:spPr>
            <a:solidFill>
              <a:schemeClr val="accent6">
                <a:lumMod val="40000"/>
                <a:lumOff val="60000"/>
              </a:schemeClr>
            </a:solidFill>
            <a:ln>
              <a:noFill/>
            </a:ln>
            <a:effectLst/>
          </c:spPr>
          <c:invertIfNegative val="0"/>
          <c:dLbls>
            <c:dLbl>
              <c:idx val="3"/>
              <c:layout>
                <c:manualLayout>
                  <c:x val="1.6437133142778681E-2"/>
                  <c:y val="-1.20772946859903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4B3-466D-96AA-C5134E0E565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4"/>
                <c:pt idx="0">
                  <c:v>Compensation of Employees</c:v>
                </c:pt>
                <c:pt idx="1">
                  <c:v>Goods and Services</c:v>
                </c:pt>
                <c:pt idx="2">
                  <c:v>Transfers and Subsidies</c:v>
                </c:pt>
                <c:pt idx="3">
                  <c:v>Machinery and Equipment</c:v>
                </c:pt>
              </c:strCache>
            </c:strRef>
          </c:cat>
          <c:val>
            <c:numRef>
              <c:f>Sheet1!$D$2:$D$6</c:f>
              <c:numCache>
                <c:formatCode>0.00%</c:formatCode>
                <c:ptCount val="5"/>
                <c:pt idx="0">
                  <c:v>0.72440000000000004</c:v>
                </c:pt>
                <c:pt idx="1">
                  <c:v>0.51670000000000005</c:v>
                </c:pt>
                <c:pt idx="2">
                  <c:v>0.90649999999999997</c:v>
                </c:pt>
                <c:pt idx="3">
                  <c:v>0.43790000000000001</c:v>
                </c:pt>
              </c:numCache>
            </c:numRef>
          </c:val>
          <c:extLst>
            <c:ext xmlns:c16="http://schemas.microsoft.com/office/drawing/2014/chart" uri="{C3380CC4-5D6E-409C-BE32-E72D297353CC}">
              <c16:uniqueId val="{00000000-44B3-466D-96AA-C5134E0E5655}"/>
            </c:ext>
          </c:extLst>
        </c:ser>
        <c:dLbls>
          <c:showLegendKey val="0"/>
          <c:showVal val="0"/>
          <c:showCatName val="0"/>
          <c:showSerName val="0"/>
          <c:showPercent val="0"/>
          <c:showBubbleSize val="0"/>
        </c:dLbls>
        <c:gapWidth val="219"/>
        <c:overlap val="-27"/>
        <c:axId val="17840063"/>
        <c:axId val="17840479"/>
      </c:barChart>
      <c:catAx>
        <c:axId val="178400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7840479"/>
        <c:crosses val="autoZero"/>
        <c:auto val="1"/>
        <c:lblAlgn val="ctr"/>
        <c:lblOffset val="100"/>
        <c:noMultiLvlLbl val="0"/>
      </c:catAx>
      <c:valAx>
        <c:axId val="17840479"/>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Calibri" panose="020F0502020204030204" pitchFamily="34" charset="0"/>
              </a:defRPr>
            </a:pPr>
            <a:endParaRPr lang="en-US"/>
          </a:p>
        </c:txPr>
        <c:crossAx val="17840063"/>
        <c:crosses val="autoZero"/>
        <c:crossBetween val="between"/>
      </c:valAx>
      <c:spPr>
        <a:solidFill>
          <a:schemeClr val="bg1"/>
        </a:solid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a:t>Spending Trend</a:t>
            </a:r>
            <a:r>
              <a:rPr lang="en-US" b="1" baseline="0" dirty="0"/>
              <a:t> of Transfers and Subsidies</a:t>
            </a:r>
            <a:endParaRPr lang="en-US" b="1"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56858744929611"/>
          <c:y val="0.11812005533408025"/>
          <c:w val="0.83673276067764268"/>
          <c:h val="0.67320708613317048"/>
        </c:manualLayout>
      </c:layout>
      <c:barChart>
        <c:barDir val="col"/>
        <c:grouping val="clustered"/>
        <c:varyColors val="0"/>
        <c:ser>
          <c:idx val="0"/>
          <c:order val="0"/>
          <c:tx>
            <c:strRef>
              <c:f>Sheet1!$B$1</c:f>
              <c:strCache>
                <c:ptCount val="1"/>
                <c:pt idx="0">
                  <c:v>Quarter 1</c:v>
                </c:pt>
              </c:strCache>
            </c:strRef>
          </c:tx>
          <c:spPr>
            <a:solidFill>
              <a:schemeClr val="accent1"/>
            </a:solidFill>
            <a:ln>
              <a:noFill/>
            </a:ln>
            <a:effectLst/>
          </c:spPr>
          <c:invertIfNegative val="0"/>
          <c:dLbls>
            <c:dLbl>
              <c:idx val="0"/>
              <c:tx>
                <c:rich>
                  <a:bodyPr/>
                  <a:lstStyle/>
                  <a:p>
                    <a:r>
                      <a:rPr lang="en-US"/>
                      <a:t>R51.205</a:t>
                    </a:r>
                    <a:r>
                      <a:rPr lang="en-US" baseline="0"/>
                      <a:t> billion</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A908-4E9A-B743-306841ABEBD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1"/>
                <c:pt idx="0">
                  <c:v>Transfer Payments (Including Skills Levy)</c:v>
                </c:pt>
              </c:strCache>
            </c:strRef>
          </c:cat>
          <c:val>
            <c:numRef>
              <c:f>Sheet1!$B$2:$B$5</c:f>
              <c:numCache>
                <c:formatCode>#\ ###\ ###\ ###</c:formatCode>
                <c:ptCount val="1"/>
                <c:pt idx="0">
                  <c:v>51204654</c:v>
                </c:pt>
              </c:numCache>
            </c:numRef>
          </c:val>
          <c:extLst>
            <c:ext xmlns:c16="http://schemas.microsoft.com/office/drawing/2014/chart" uri="{C3380CC4-5D6E-409C-BE32-E72D297353CC}">
              <c16:uniqueId val="{00000000-A908-4E9A-B743-306841ABEBD9}"/>
            </c:ext>
          </c:extLst>
        </c:ser>
        <c:ser>
          <c:idx val="1"/>
          <c:order val="1"/>
          <c:tx>
            <c:strRef>
              <c:f>Sheet1!$C$1</c:f>
              <c:strCache>
                <c:ptCount val="1"/>
                <c:pt idx="0">
                  <c:v>Quarter 2</c:v>
                </c:pt>
              </c:strCache>
            </c:strRef>
          </c:tx>
          <c:spPr>
            <a:solidFill>
              <a:schemeClr val="accent2"/>
            </a:solidFill>
            <a:ln>
              <a:noFill/>
            </a:ln>
            <a:effectLst/>
          </c:spPr>
          <c:invertIfNegative val="0"/>
          <c:dLbls>
            <c:dLbl>
              <c:idx val="0"/>
              <c:tx>
                <c:rich>
                  <a:bodyPr/>
                  <a:lstStyle/>
                  <a:p>
                    <a:r>
                      <a:rPr lang="en-US"/>
                      <a:t>R29.527 billion</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A908-4E9A-B743-306841ABEBD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1"/>
                <c:pt idx="0">
                  <c:v>Transfer Payments (Including Skills Levy)</c:v>
                </c:pt>
              </c:strCache>
            </c:strRef>
          </c:cat>
          <c:val>
            <c:numRef>
              <c:f>Sheet1!$C$2:$C$5</c:f>
              <c:numCache>
                <c:formatCode>#\ ###\ ###\ ###</c:formatCode>
                <c:ptCount val="1"/>
                <c:pt idx="0">
                  <c:v>29527053</c:v>
                </c:pt>
              </c:numCache>
            </c:numRef>
          </c:val>
          <c:extLst>
            <c:ext xmlns:c16="http://schemas.microsoft.com/office/drawing/2014/chart" uri="{C3380CC4-5D6E-409C-BE32-E72D297353CC}">
              <c16:uniqueId val="{00000001-A908-4E9A-B743-306841ABEBD9}"/>
            </c:ext>
          </c:extLst>
        </c:ser>
        <c:ser>
          <c:idx val="2"/>
          <c:order val="2"/>
          <c:tx>
            <c:strRef>
              <c:f>Sheet1!$D$1</c:f>
              <c:strCache>
                <c:ptCount val="1"/>
                <c:pt idx="0">
                  <c:v>Quarter 3</c:v>
                </c:pt>
              </c:strCache>
            </c:strRef>
          </c:tx>
          <c:spPr>
            <a:solidFill>
              <a:schemeClr val="accent6">
                <a:lumMod val="20000"/>
                <a:lumOff val="80000"/>
              </a:schemeClr>
            </a:solidFill>
            <a:ln>
              <a:noFill/>
            </a:ln>
            <a:effectLst/>
          </c:spPr>
          <c:invertIfNegative val="0"/>
          <c:dLbls>
            <c:dLbl>
              <c:idx val="0"/>
              <c:tx>
                <c:rich>
                  <a:bodyPr/>
                  <a:lstStyle/>
                  <a:p>
                    <a:r>
                      <a:rPr lang="en-US"/>
                      <a:t>R27.690</a:t>
                    </a:r>
                    <a:r>
                      <a:rPr lang="en-US" baseline="0"/>
                      <a:t> billoin</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A908-4E9A-B743-306841ABEBD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1"/>
                <c:pt idx="0">
                  <c:v>Transfer Payments (Including Skills Levy)</c:v>
                </c:pt>
              </c:strCache>
            </c:strRef>
          </c:cat>
          <c:val>
            <c:numRef>
              <c:f>Sheet1!$D$2:$D$5</c:f>
              <c:numCache>
                <c:formatCode>#\ ###\ ###\ ###</c:formatCode>
                <c:ptCount val="1"/>
                <c:pt idx="0">
                  <c:v>27689835</c:v>
                </c:pt>
              </c:numCache>
            </c:numRef>
          </c:val>
          <c:extLst>
            <c:ext xmlns:c16="http://schemas.microsoft.com/office/drawing/2014/chart" uri="{C3380CC4-5D6E-409C-BE32-E72D297353CC}">
              <c16:uniqueId val="{00000002-A908-4E9A-B743-306841ABEBD9}"/>
            </c:ext>
          </c:extLst>
        </c:ser>
        <c:dLbls>
          <c:showLegendKey val="0"/>
          <c:showVal val="0"/>
          <c:showCatName val="0"/>
          <c:showSerName val="0"/>
          <c:showPercent val="0"/>
          <c:showBubbleSize val="0"/>
        </c:dLbls>
        <c:gapWidth val="219"/>
        <c:overlap val="-27"/>
        <c:axId val="1243998911"/>
        <c:axId val="1244022623"/>
      </c:barChart>
      <c:catAx>
        <c:axId val="12439989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44022623"/>
        <c:crosses val="autoZero"/>
        <c:auto val="1"/>
        <c:lblAlgn val="ctr"/>
        <c:lblOffset val="100"/>
        <c:noMultiLvlLbl val="0"/>
      </c:catAx>
      <c:valAx>
        <c:axId val="1244022623"/>
        <c:scaling>
          <c:orientation val="minMax"/>
        </c:scaling>
        <c:delete val="0"/>
        <c:axPos val="l"/>
        <c:majorGridlines>
          <c:spPr>
            <a:ln w="9525" cap="flat" cmpd="sng" algn="ctr">
              <a:solidFill>
                <a:schemeClr val="tx1">
                  <a:lumMod val="15000"/>
                  <a:lumOff val="85000"/>
                </a:schemeClr>
              </a:solidFill>
              <a:round/>
            </a:ln>
            <a:effectLst/>
          </c:spPr>
        </c:majorGridlines>
        <c:numFmt formatCode="#\ ###\ ###\ ###"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439989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0FEF4"/>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36CF3A-99E8-4FFB-9175-57807BA9FC96}"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ZA"/>
        </a:p>
      </dgm:t>
    </dgm:pt>
    <dgm:pt modelId="{5BF8D7B2-30CE-45B1-9FFB-39FDA209FBF7}">
      <dgm:prSet phldrT="[Text]" custT="1">
        <dgm:style>
          <a:lnRef idx="2">
            <a:schemeClr val="accent6"/>
          </a:lnRef>
          <a:fillRef idx="1">
            <a:schemeClr val="lt1"/>
          </a:fillRef>
          <a:effectRef idx="0">
            <a:schemeClr val="accent6"/>
          </a:effectRef>
          <a:fontRef idx="minor">
            <a:schemeClr val="dk1"/>
          </a:fontRef>
        </dgm:style>
      </dgm:prSet>
      <dgm:spPr>
        <a:ln/>
      </dgm:spPr>
      <dgm:t>
        <a:bodyPr/>
        <a:lstStyle/>
        <a:p>
          <a:pPr lvl="0" algn="ctr" defTabSz="800100">
            <a:lnSpc>
              <a:spcPct val="90000"/>
            </a:lnSpc>
            <a:spcBef>
              <a:spcPct val="0"/>
            </a:spcBef>
            <a:spcAft>
              <a:spcPct val="35000"/>
            </a:spcAft>
          </a:pPr>
          <a:endParaRPr lang="en-US" sz="2000" dirty="0">
            <a:solidFill>
              <a:schemeClr val="tx1"/>
            </a:solidFill>
            <a:latin typeface="+mn-lt"/>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2000" b="1" dirty="0">
            <a:solidFill>
              <a:schemeClr val="tx1"/>
            </a:solidFill>
            <a:latin typeface="+mn-lt"/>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2000" b="1" dirty="0">
            <a:solidFill>
              <a:schemeClr val="tx1"/>
            </a:solidFill>
            <a:latin typeface="+mn-lt"/>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2000" b="1" dirty="0">
            <a:solidFill>
              <a:schemeClr val="tx1"/>
            </a:solidFill>
            <a:latin typeface="+mn-lt"/>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2400" b="1" i="1" dirty="0">
              <a:solidFill>
                <a:schemeClr val="tx1"/>
              </a:solidFill>
              <a:latin typeface="+mn-lt"/>
              <a:cs typeface="Arial" panose="020B0604020202020204" pitchFamily="34" charset="0"/>
            </a:rPr>
            <a:t>Vision</a:t>
          </a:r>
          <a:r>
            <a:rPr lang="en-US" sz="2000" i="1" dirty="0">
              <a:solidFill>
                <a:schemeClr val="tx1"/>
              </a:solidFill>
              <a:latin typeface="+mn-lt"/>
              <a:cs typeface="Arial" panose="020B0604020202020204" pitchFamily="34" charset="0"/>
            </a:rPr>
            <a:t> </a:t>
          </a:r>
        </a:p>
        <a:p>
          <a:pPr lvl="0" algn="ctr" defTabSz="800100">
            <a:lnSpc>
              <a:spcPct val="90000"/>
            </a:lnSpc>
            <a:spcBef>
              <a:spcPct val="0"/>
            </a:spcBef>
            <a:spcAft>
              <a:spcPct val="35000"/>
            </a:spcAft>
          </a:pPr>
          <a:r>
            <a:rPr lang="en-US" sz="2000" b="0" dirty="0">
              <a:solidFill>
                <a:schemeClr val="tx1"/>
              </a:solidFill>
              <a:latin typeface="+mn-lt"/>
              <a:cs typeface="Arial" panose="020B0604020202020204" pitchFamily="34" charset="0"/>
            </a:rPr>
            <a:t>An integrated, coordinated and articulated PSET system for improved economic participation, and social development of youth and adults. </a:t>
          </a:r>
          <a:endParaRPr lang="en-ZA" sz="2000" b="0" dirty="0">
            <a:solidFill>
              <a:schemeClr val="tx1"/>
            </a:solidFill>
            <a:latin typeface="+mn-lt"/>
            <a:cs typeface="Arial" panose="020B0604020202020204" pitchFamily="34" charset="0"/>
          </a:endParaRPr>
        </a:p>
        <a:p>
          <a:pPr marL="342900" lvl="0" indent="-342900" defTabSz="800100">
            <a:lnSpc>
              <a:spcPct val="90000"/>
            </a:lnSpc>
            <a:spcBef>
              <a:spcPct val="0"/>
            </a:spcBef>
            <a:spcAft>
              <a:spcPct val="35000"/>
            </a:spcAft>
            <a:buFont typeface="Arial"/>
            <a:buChar char="•"/>
          </a:pPr>
          <a:endParaRPr lang="en-US" sz="2000" dirty="0">
            <a:solidFill>
              <a:schemeClr val="tx1"/>
            </a:solidFill>
            <a:latin typeface="+mn-lt"/>
            <a:cs typeface="Arial" panose="020B0604020202020204" pitchFamily="34" charset="0"/>
          </a:endParaRPr>
        </a:p>
        <a:p>
          <a:pPr lvl="0" algn="ctr" defTabSz="800100">
            <a:lnSpc>
              <a:spcPct val="90000"/>
            </a:lnSpc>
            <a:spcBef>
              <a:spcPct val="0"/>
            </a:spcBef>
            <a:spcAft>
              <a:spcPct val="35000"/>
            </a:spcAft>
          </a:pPr>
          <a:r>
            <a:rPr lang="en-ZA" sz="2400" b="1" i="1" dirty="0">
              <a:solidFill>
                <a:schemeClr val="tx1"/>
              </a:solidFill>
              <a:latin typeface="+mn-lt"/>
              <a:cs typeface="Arial" panose="020B0604020202020204" pitchFamily="34" charset="0"/>
            </a:rPr>
            <a:t>Mission </a:t>
          </a:r>
        </a:p>
        <a:p>
          <a:pPr lvl="0" algn="ctr" defTabSz="800100">
            <a:lnSpc>
              <a:spcPct val="90000"/>
            </a:lnSpc>
            <a:spcBef>
              <a:spcPct val="0"/>
            </a:spcBef>
            <a:spcAft>
              <a:spcPct val="35000"/>
            </a:spcAft>
          </a:pPr>
          <a:r>
            <a:rPr lang="en-ZA" sz="2000" dirty="0">
              <a:solidFill>
                <a:schemeClr val="tx1"/>
              </a:solidFill>
              <a:latin typeface="+mn-lt"/>
              <a:cs typeface="Arial" panose="020B0604020202020204" pitchFamily="34" charset="0"/>
            </a:rPr>
            <a:t>To provide strategic leadership to the PSET system through: </a:t>
          </a:r>
        </a:p>
      </dgm:t>
    </dgm:pt>
    <dgm:pt modelId="{FF446DCD-E0E8-48F0-99D8-9EB3EF5E2114}" type="parTrans" cxnId="{72DC0B24-9E97-465B-A174-481041FDC08B}">
      <dgm:prSet/>
      <dgm:spPr/>
      <dgm:t>
        <a:bodyPr/>
        <a:lstStyle/>
        <a:p>
          <a:endParaRPr lang="en-ZA" sz="2000">
            <a:solidFill>
              <a:schemeClr val="tx1"/>
            </a:solidFill>
            <a:latin typeface="+mn-lt"/>
            <a:cs typeface="Arial" panose="020B0604020202020204" pitchFamily="34" charset="0"/>
          </a:endParaRPr>
        </a:p>
      </dgm:t>
    </dgm:pt>
    <dgm:pt modelId="{33952C5D-B200-459E-9AB1-7A7A2D9F2A28}" type="sibTrans" cxnId="{72DC0B24-9E97-465B-A174-481041FDC08B}">
      <dgm:prSet/>
      <dgm:spPr/>
      <dgm:t>
        <a:bodyPr/>
        <a:lstStyle/>
        <a:p>
          <a:endParaRPr lang="en-ZA" sz="2000">
            <a:solidFill>
              <a:schemeClr val="tx1"/>
            </a:solidFill>
            <a:latin typeface="+mn-lt"/>
            <a:cs typeface="Arial" panose="020B0604020202020204" pitchFamily="34" charset="0"/>
          </a:endParaRPr>
        </a:p>
      </dgm:t>
    </dgm:pt>
    <dgm:pt modelId="{2BAB09AD-6E15-4139-BE5F-38E768FDCD20}">
      <dgm:prSet phldrT="[Text]" custT="1"/>
      <dgm:spPr>
        <a:solidFill>
          <a:schemeClr val="accent6">
            <a:lumMod val="20000"/>
            <a:lumOff val="80000"/>
          </a:schemeClr>
        </a:solidFill>
        <a:ln>
          <a:solidFill>
            <a:schemeClr val="accent2"/>
          </a:solidFill>
        </a:ln>
      </dgm:spPr>
      <dgm:t>
        <a:bodyPr/>
        <a:lstStyle/>
        <a:p>
          <a:r>
            <a:rPr lang="en-ZA" sz="2000" dirty="0">
              <a:solidFill>
                <a:schemeClr val="tx1"/>
              </a:solidFill>
              <a:latin typeface="+mn-lt"/>
              <a:cs typeface="Arial" panose="020B0604020202020204" pitchFamily="34" charset="0"/>
            </a:rPr>
            <a:t>Development of appropriate steering mechanisms</a:t>
          </a:r>
        </a:p>
      </dgm:t>
    </dgm:pt>
    <dgm:pt modelId="{252B18FF-324D-4E6A-8B1C-508C40E22146}" type="parTrans" cxnId="{AC849A80-F434-498F-95DC-7E014C4FD61F}">
      <dgm:prSet/>
      <dgm:spPr/>
      <dgm:t>
        <a:bodyPr/>
        <a:lstStyle/>
        <a:p>
          <a:endParaRPr lang="en-ZA" sz="2000">
            <a:solidFill>
              <a:schemeClr val="tx1"/>
            </a:solidFill>
            <a:latin typeface="+mn-lt"/>
            <a:cs typeface="Arial" panose="020B0604020202020204" pitchFamily="34" charset="0"/>
          </a:endParaRPr>
        </a:p>
      </dgm:t>
    </dgm:pt>
    <dgm:pt modelId="{94B75128-573D-45CE-B360-B99C6019C571}" type="sibTrans" cxnId="{AC849A80-F434-498F-95DC-7E014C4FD61F}">
      <dgm:prSet/>
      <dgm:spPr/>
      <dgm:t>
        <a:bodyPr/>
        <a:lstStyle/>
        <a:p>
          <a:endParaRPr lang="en-ZA" sz="2000">
            <a:solidFill>
              <a:schemeClr val="tx1"/>
            </a:solidFill>
            <a:latin typeface="+mn-lt"/>
            <a:cs typeface="Arial" panose="020B0604020202020204" pitchFamily="34" charset="0"/>
          </a:endParaRPr>
        </a:p>
      </dgm:t>
    </dgm:pt>
    <dgm:pt modelId="{E286C16A-F883-4164-9E39-6F024936C55D}">
      <dgm:prSet phldrT="[Text]" custT="1"/>
      <dgm:spPr>
        <a:solidFill>
          <a:srgbClr val="CCCC00"/>
        </a:solidFill>
        <a:ln>
          <a:solidFill>
            <a:schemeClr val="accent2"/>
          </a:solidFill>
        </a:ln>
      </dgm:spPr>
      <dgm:t>
        <a:bodyPr/>
        <a:lstStyle/>
        <a:p>
          <a:r>
            <a:rPr lang="en-ZA" sz="2000" dirty="0">
              <a:solidFill>
                <a:schemeClr val="tx1"/>
              </a:solidFill>
              <a:latin typeface="+mn-lt"/>
              <a:cs typeface="Arial" panose="020B0604020202020204" pitchFamily="34" charset="0"/>
            </a:rPr>
            <a:t>Effective oversight, monitoring and evaluation </a:t>
          </a:r>
        </a:p>
      </dgm:t>
    </dgm:pt>
    <dgm:pt modelId="{7C7DB14F-78D8-4A80-96ED-F6A93B761E28}" type="parTrans" cxnId="{EDDE4BC0-F241-452E-901D-F12F0DCF8F31}">
      <dgm:prSet/>
      <dgm:spPr/>
      <dgm:t>
        <a:bodyPr/>
        <a:lstStyle/>
        <a:p>
          <a:endParaRPr lang="en-ZA" sz="2000">
            <a:solidFill>
              <a:schemeClr val="tx1"/>
            </a:solidFill>
            <a:latin typeface="+mn-lt"/>
            <a:cs typeface="Arial" panose="020B0604020202020204" pitchFamily="34" charset="0"/>
          </a:endParaRPr>
        </a:p>
      </dgm:t>
    </dgm:pt>
    <dgm:pt modelId="{68BE11F2-7287-40F6-B097-3E2E0F2E22F4}" type="sibTrans" cxnId="{EDDE4BC0-F241-452E-901D-F12F0DCF8F31}">
      <dgm:prSet/>
      <dgm:spPr/>
      <dgm:t>
        <a:bodyPr/>
        <a:lstStyle/>
        <a:p>
          <a:endParaRPr lang="en-ZA" sz="2000">
            <a:solidFill>
              <a:schemeClr val="tx1"/>
            </a:solidFill>
            <a:latin typeface="+mn-lt"/>
            <a:cs typeface="Arial" panose="020B0604020202020204" pitchFamily="34" charset="0"/>
          </a:endParaRPr>
        </a:p>
      </dgm:t>
    </dgm:pt>
    <dgm:pt modelId="{40165829-638D-4C55-81A0-0A607C489334}">
      <dgm:prSet phldrT="[Text]" custT="1"/>
      <dgm:spPr>
        <a:solidFill>
          <a:schemeClr val="accent6">
            <a:lumMod val="60000"/>
            <a:lumOff val="40000"/>
          </a:schemeClr>
        </a:solidFill>
        <a:ln>
          <a:solidFill>
            <a:schemeClr val="accent2"/>
          </a:solidFill>
        </a:ln>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ZA" sz="2000" dirty="0">
              <a:solidFill>
                <a:schemeClr val="tx1"/>
              </a:solidFill>
              <a:latin typeface="+mn-lt"/>
              <a:cs typeface="Arial" panose="020B0604020202020204" pitchFamily="34" charset="0"/>
            </a:rPr>
            <a:t>Funding of PSET institutions and entities </a:t>
          </a:r>
        </a:p>
        <a:p>
          <a:pPr lvl="0" defTabSz="711200">
            <a:lnSpc>
              <a:spcPct val="90000"/>
            </a:lnSpc>
            <a:spcBef>
              <a:spcPct val="0"/>
            </a:spcBef>
            <a:spcAft>
              <a:spcPct val="35000"/>
            </a:spcAft>
          </a:pPr>
          <a:endParaRPr lang="en-ZA" sz="2000" dirty="0">
            <a:solidFill>
              <a:schemeClr val="tx1"/>
            </a:solidFill>
            <a:latin typeface="+mn-lt"/>
            <a:cs typeface="Arial" panose="020B0604020202020204" pitchFamily="34" charset="0"/>
          </a:endParaRPr>
        </a:p>
      </dgm:t>
    </dgm:pt>
    <dgm:pt modelId="{4873792B-A99C-40B9-B9C1-DBED62649467}" type="parTrans" cxnId="{9E9FF80F-F0EF-485E-8145-AE3F302E0659}">
      <dgm:prSet/>
      <dgm:spPr/>
      <dgm:t>
        <a:bodyPr/>
        <a:lstStyle/>
        <a:p>
          <a:endParaRPr lang="en-ZA" sz="2000">
            <a:solidFill>
              <a:schemeClr val="tx1"/>
            </a:solidFill>
            <a:latin typeface="+mn-lt"/>
            <a:cs typeface="Arial" panose="020B0604020202020204" pitchFamily="34" charset="0"/>
          </a:endParaRPr>
        </a:p>
      </dgm:t>
    </dgm:pt>
    <dgm:pt modelId="{62502572-ACEC-4A95-B45F-EBD970126532}" type="sibTrans" cxnId="{9E9FF80F-F0EF-485E-8145-AE3F302E0659}">
      <dgm:prSet/>
      <dgm:spPr/>
      <dgm:t>
        <a:bodyPr/>
        <a:lstStyle/>
        <a:p>
          <a:endParaRPr lang="en-ZA" sz="2000">
            <a:solidFill>
              <a:schemeClr val="tx1"/>
            </a:solidFill>
            <a:latin typeface="+mn-lt"/>
            <a:cs typeface="Arial" panose="020B0604020202020204" pitchFamily="34" charset="0"/>
          </a:endParaRPr>
        </a:p>
      </dgm:t>
    </dgm:pt>
    <dgm:pt modelId="{4EDA5033-3483-4384-905A-0270983157A6}">
      <dgm:prSet phldrT="[Text]" custT="1"/>
      <dgm:spPr>
        <a:solidFill>
          <a:schemeClr val="accent5">
            <a:lumMod val="20000"/>
            <a:lumOff val="80000"/>
          </a:schemeClr>
        </a:solidFill>
        <a:ln>
          <a:solidFill>
            <a:schemeClr val="accent2"/>
          </a:solidFill>
        </a:ln>
      </dgm:spPr>
      <dgm:t>
        <a:bodyPr/>
        <a:lstStyle/>
        <a:p>
          <a:r>
            <a:rPr lang="en-ZA" sz="2000" dirty="0">
              <a:solidFill>
                <a:schemeClr val="tx1"/>
              </a:solidFill>
              <a:latin typeface="+mn-lt"/>
              <a:cs typeface="Arial" panose="020B0604020202020204" pitchFamily="34" charset="0"/>
            </a:rPr>
            <a:t>Provision of support services in relation to teaching and learning </a:t>
          </a:r>
        </a:p>
      </dgm:t>
    </dgm:pt>
    <dgm:pt modelId="{A2C3DCA2-8536-4889-91A9-F7BFC8D9642E}" type="parTrans" cxnId="{3BFF5E4C-3643-4D5A-8441-E87C75EAF30F}">
      <dgm:prSet/>
      <dgm:spPr/>
      <dgm:t>
        <a:bodyPr/>
        <a:lstStyle/>
        <a:p>
          <a:endParaRPr lang="en-ZA" sz="2000">
            <a:solidFill>
              <a:schemeClr val="tx1"/>
            </a:solidFill>
            <a:latin typeface="+mn-lt"/>
            <a:cs typeface="Arial" panose="020B0604020202020204" pitchFamily="34" charset="0"/>
          </a:endParaRPr>
        </a:p>
      </dgm:t>
    </dgm:pt>
    <dgm:pt modelId="{FAB4BD44-2F5E-47A5-8F7E-274DA1CA11B6}" type="sibTrans" cxnId="{3BFF5E4C-3643-4D5A-8441-E87C75EAF30F}">
      <dgm:prSet/>
      <dgm:spPr/>
      <dgm:t>
        <a:bodyPr/>
        <a:lstStyle/>
        <a:p>
          <a:endParaRPr lang="en-ZA" sz="2000">
            <a:solidFill>
              <a:schemeClr val="tx1"/>
            </a:solidFill>
            <a:latin typeface="+mn-lt"/>
            <a:cs typeface="Arial" panose="020B0604020202020204" pitchFamily="34" charset="0"/>
          </a:endParaRPr>
        </a:p>
      </dgm:t>
    </dgm:pt>
    <dgm:pt modelId="{2B6842BA-213D-4913-B5CE-BE82E6BFE627}" type="pres">
      <dgm:prSet presAssocID="{E836CF3A-99E8-4FFB-9175-57807BA9FC96}" presName="composite" presStyleCnt="0">
        <dgm:presLayoutVars>
          <dgm:chMax val="1"/>
          <dgm:dir/>
          <dgm:resizeHandles val="exact"/>
        </dgm:presLayoutVars>
      </dgm:prSet>
      <dgm:spPr/>
    </dgm:pt>
    <dgm:pt modelId="{49172D71-7D35-4940-9654-06FED729F5E6}" type="pres">
      <dgm:prSet presAssocID="{5BF8D7B2-30CE-45B1-9FFB-39FDA209FBF7}" presName="roof" presStyleLbl="dkBgShp" presStyleIdx="0" presStyleCnt="2" custScaleY="64226" custLinFactNeighborX="400" custLinFactNeighborY="-25732"/>
      <dgm:spPr/>
    </dgm:pt>
    <dgm:pt modelId="{11F609D6-4C2F-42BA-BF73-97166B8FFC04}" type="pres">
      <dgm:prSet presAssocID="{5BF8D7B2-30CE-45B1-9FFB-39FDA209FBF7}" presName="pillars" presStyleCnt="0"/>
      <dgm:spPr/>
    </dgm:pt>
    <dgm:pt modelId="{47EA3331-8631-499E-B7FA-E5EFA3772CD6}" type="pres">
      <dgm:prSet presAssocID="{5BF8D7B2-30CE-45B1-9FFB-39FDA209FBF7}" presName="pillar1" presStyleLbl="node1" presStyleIdx="0" presStyleCnt="4" custScaleX="23108" custScaleY="65744" custLinFactNeighborX="-229" custLinFactNeighborY="14004">
        <dgm:presLayoutVars>
          <dgm:bulletEnabled val="1"/>
        </dgm:presLayoutVars>
      </dgm:prSet>
      <dgm:spPr/>
    </dgm:pt>
    <dgm:pt modelId="{7EAF1592-9BF2-4775-87FF-B695F238C67A}" type="pres">
      <dgm:prSet presAssocID="{E286C16A-F883-4164-9E39-6F024936C55D}" presName="pillarX" presStyleLbl="node1" presStyleIdx="1" presStyleCnt="4" custScaleX="27450" custScaleY="69789" custLinFactNeighborX="351" custLinFactNeighborY="16168">
        <dgm:presLayoutVars>
          <dgm:bulletEnabled val="1"/>
        </dgm:presLayoutVars>
      </dgm:prSet>
      <dgm:spPr/>
    </dgm:pt>
    <dgm:pt modelId="{77DB743E-536B-4AD9-8E60-34AA47E50541}" type="pres">
      <dgm:prSet presAssocID="{4EDA5033-3483-4384-905A-0270983157A6}" presName="pillarX" presStyleLbl="node1" presStyleIdx="2" presStyleCnt="4" custScaleX="24261" custScaleY="71099" custLinFactNeighborX="1203" custLinFactNeighborY="17508">
        <dgm:presLayoutVars>
          <dgm:bulletEnabled val="1"/>
        </dgm:presLayoutVars>
      </dgm:prSet>
      <dgm:spPr/>
    </dgm:pt>
    <dgm:pt modelId="{F401322F-2C89-485F-9DB0-AE1C6E105D50}" type="pres">
      <dgm:prSet presAssocID="{40165829-638D-4C55-81A0-0A607C489334}" presName="pillarX" presStyleLbl="node1" presStyleIdx="3" presStyleCnt="4" custScaleX="22064" custScaleY="66847" custLinFactNeighborX="1977" custLinFactNeighborY="15256">
        <dgm:presLayoutVars>
          <dgm:bulletEnabled val="1"/>
        </dgm:presLayoutVars>
      </dgm:prSet>
      <dgm:spPr/>
    </dgm:pt>
    <dgm:pt modelId="{94C64CEA-05B0-4E83-B9A7-1D6CFAD9F1F7}" type="pres">
      <dgm:prSet presAssocID="{5BF8D7B2-30CE-45B1-9FFB-39FDA209FBF7}" presName="base" presStyleLbl="dkBgShp" presStyleIdx="1" presStyleCnt="2" custLinFactNeighborX="-14" custLinFactNeighborY="-28425"/>
      <dgm:spPr>
        <a:ln>
          <a:solidFill>
            <a:schemeClr val="accent2"/>
          </a:solidFill>
        </a:ln>
      </dgm:spPr>
    </dgm:pt>
  </dgm:ptLst>
  <dgm:cxnLst>
    <dgm:cxn modelId="{4531110D-7BA6-429B-A498-949920E704EB}" type="presOf" srcId="{5BF8D7B2-30CE-45B1-9FFB-39FDA209FBF7}" destId="{49172D71-7D35-4940-9654-06FED729F5E6}" srcOrd="0" destOrd="0" presId="urn:microsoft.com/office/officeart/2005/8/layout/hList3"/>
    <dgm:cxn modelId="{9E9FF80F-F0EF-485E-8145-AE3F302E0659}" srcId="{5BF8D7B2-30CE-45B1-9FFB-39FDA209FBF7}" destId="{40165829-638D-4C55-81A0-0A607C489334}" srcOrd="3" destOrd="0" parTransId="{4873792B-A99C-40B9-B9C1-DBED62649467}" sibTransId="{62502572-ACEC-4A95-B45F-EBD970126532}"/>
    <dgm:cxn modelId="{106A931E-A681-4B87-952F-A89698B29B62}" type="presOf" srcId="{4EDA5033-3483-4384-905A-0270983157A6}" destId="{77DB743E-536B-4AD9-8E60-34AA47E50541}" srcOrd="0" destOrd="0" presId="urn:microsoft.com/office/officeart/2005/8/layout/hList3"/>
    <dgm:cxn modelId="{72DC0B24-9E97-465B-A174-481041FDC08B}" srcId="{E836CF3A-99E8-4FFB-9175-57807BA9FC96}" destId="{5BF8D7B2-30CE-45B1-9FFB-39FDA209FBF7}" srcOrd="0" destOrd="0" parTransId="{FF446DCD-E0E8-48F0-99D8-9EB3EF5E2114}" sibTransId="{33952C5D-B200-459E-9AB1-7A7A2D9F2A28}"/>
    <dgm:cxn modelId="{3BFF5E4C-3643-4D5A-8441-E87C75EAF30F}" srcId="{5BF8D7B2-30CE-45B1-9FFB-39FDA209FBF7}" destId="{4EDA5033-3483-4384-905A-0270983157A6}" srcOrd="2" destOrd="0" parTransId="{A2C3DCA2-8536-4889-91A9-F7BFC8D9642E}" sibTransId="{FAB4BD44-2F5E-47A5-8F7E-274DA1CA11B6}"/>
    <dgm:cxn modelId="{AC849A80-F434-498F-95DC-7E014C4FD61F}" srcId="{5BF8D7B2-30CE-45B1-9FFB-39FDA209FBF7}" destId="{2BAB09AD-6E15-4139-BE5F-38E768FDCD20}" srcOrd="0" destOrd="0" parTransId="{252B18FF-324D-4E6A-8B1C-508C40E22146}" sibTransId="{94B75128-573D-45CE-B360-B99C6019C571}"/>
    <dgm:cxn modelId="{536AC681-98CD-4715-A5F3-B0C5DFCD8CB5}" type="presOf" srcId="{E286C16A-F883-4164-9E39-6F024936C55D}" destId="{7EAF1592-9BF2-4775-87FF-B695F238C67A}" srcOrd="0" destOrd="0" presId="urn:microsoft.com/office/officeart/2005/8/layout/hList3"/>
    <dgm:cxn modelId="{22B9DD90-32D2-4487-B482-A51680C54D87}" type="presOf" srcId="{2BAB09AD-6E15-4139-BE5F-38E768FDCD20}" destId="{47EA3331-8631-499E-B7FA-E5EFA3772CD6}" srcOrd="0" destOrd="0" presId="urn:microsoft.com/office/officeart/2005/8/layout/hList3"/>
    <dgm:cxn modelId="{EDDE4BC0-F241-452E-901D-F12F0DCF8F31}" srcId="{5BF8D7B2-30CE-45B1-9FFB-39FDA209FBF7}" destId="{E286C16A-F883-4164-9E39-6F024936C55D}" srcOrd="1" destOrd="0" parTransId="{7C7DB14F-78D8-4A80-96ED-F6A93B761E28}" sibTransId="{68BE11F2-7287-40F6-B097-3E2E0F2E22F4}"/>
    <dgm:cxn modelId="{D738C6C4-370C-4B3E-832B-2358609B9847}" type="presOf" srcId="{40165829-638D-4C55-81A0-0A607C489334}" destId="{F401322F-2C89-485F-9DB0-AE1C6E105D50}" srcOrd="0" destOrd="0" presId="urn:microsoft.com/office/officeart/2005/8/layout/hList3"/>
    <dgm:cxn modelId="{F18C90FE-6559-4429-A0E3-461A362BFFA8}" type="presOf" srcId="{E836CF3A-99E8-4FFB-9175-57807BA9FC96}" destId="{2B6842BA-213D-4913-B5CE-BE82E6BFE627}" srcOrd="0" destOrd="0" presId="urn:microsoft.com/office/officeart/2005/8/layout/hList3"/>
    <dgm:cxn modelId="{C63F7662-6624-44AC-9B97-E1E1453CC467}" type="presParOf" srcId="{2B6842BA-213D-4913-B5CE-BE82E6BFE627}" destId="{49172D71-7D35-4940-9654-06FED729F5E6}" srcOrd="0" destOrd="0" presId="urn:microsoft.com/office/officeart/2005/8/layout/hList3"/>
    <dgm:cxn modelId="{74F7262A-937C-4022-9D6F-5D4FD4A05A48}" type="presParOf" srcId="{2B6842BA-213D-4913-B5CE-BE82E6BFE627}" destId="{11F609D6-4C2F-42BA-BF73-97166B8FFC04}" srcOrd="1" destOrd="0" presId="urn:microsoft.com/office/officeart/2005/8/layout/hList3"/>
    <dgm:cxn modelId="{93035463-62C0-4475-AD1D-9CF0639BA474}" type="presParOf" srcId="{11F609D6-4C2F-42BA-BF73-97166B8FFC04}" destId="{47EA3331-8631-499E-B7FA-E5EFA3772CD6}" srcOrd="0" destOrd="0" presId="urn:microsoft.com/office/officeart/2005/8/layout/hList3"/>
    <dgm:cxn modelId="{C8267EE7-4C64-4691-84C4-BA30749A878E}" type="presParOf" srcId="{11F609D6-4C2F-42BA-BF73-97166B8FFC04}" destId="{7EAF1592-9BF2-4775-87FF-B695F238C67A}" srcOrd="1" destOrd="0" presId="urn:microsoft.com/office/officeart/2005/8/layout/hList3"/>
    <dgm:cxn modelId="{C741E187-72E7-47A4-8846-4BD5CD658B25}" type="presParOf" srcId="{11F609D6-4C2F-42BA-BF73-97166B8FFC04}" destId="{77DB743E-536B-4AD9-8E60-34AA47E50541}" srcOrd="2" destOrd="0" presId="urn:microsoft.com/office/officeart/2005/8/layout/hList3"/>
    <dgm:cxn modelId="{B835CF23-388A-4433-859D-320B911ED872}" type="presParOf" srcId="{11F609D6-4C2F-42BA-BF73-97166B8FFC04}" destId="{F401322F-2C89-485F-9DB0-AE1C6E105D50}" srcOrd="3" destOrd="0" presId="urn:microsoft.com/office/officeart/2005/8/layout/hList3"/>
    <dgm:cxn modelId="{8E69E3EB-9A98-4379-A736-DD60B04C835D}" type="presParOf" srcId="{2B6842BA-213D-4913-B5CE-BE82E6BFE627}" destId="{94C64CEA-05B0-4E83-B9A7-1D6CFAD9F1F7}"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323845-FDE3-4BBB-AB83-55AFCAD0D48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ZA"/>
        </a:p>
      </dgm:t>
    </dgm:pt>
    <dgm:pt modelId="{83CE1231-3A5A-445B-B4D9-DC7081D2C284}">
      <dgm:prSet phldrT="[Text]" custT="1"/>
      <dgm:spPr>
        <a:solidFill>
          <a:srgbClr val="00B050"/>
        </a:solidFill>
        <a:ln>
          <a:solidFill>
            <a:srgbClr val="00B050"/>
          </a:solidFill>
        </a:ln>
      </dgm:spPr>
      <dgm:t>
        <a:bodyPr/>
        <a:lstStyle/>
        <a:p>
          <a:r>
            <a:rPr lang="en-GB" sz="2000" b="1" dirty="0">
              <a:solidFill>
                <a:schemeClr val="bg1"/>
              </a:solidFill>
              <a:effectLst/>
              <a:latin typeface="+mn-lt"/>
              <a:cs typeface="Arial" panose="020B0604020202020204" pitchFamily="34" charset="0"/>
            </a:rPr>
            <a:t>Improved quality of PSET provision</a:t>
          </a:r>
          <a:endParaRPr lang="en-ZA" sz="2000" b="1" dirty="0">
            <a:solidFill>
              <a:schemeClr val="bg1"/>
            </a:solidFill>
            <a:latin typeface="+mn-lt"/>
            <a:cs typeface="Arial" panose="020B0604020202020204" pitchFamily="34" charset="0"/>
          </a:endParaRPr>
        </a:p>
      </dgm:t>
    </dgm:pt>
    <dgm:pt modelId="{CCEA1419-892D-4673-82EC-B924648DAAAF}" type="parTrans" cxnId="{8D93C560-DBE6-44CD-826F-C553999C3E07}">
      <dgm:prSet/>
      <dgm:spPr/>
      <dgm:t>
        <a:bodyPr/>
        <a:lstStyle/>
        <a:p>
          <a:endParaRPr lang="en-ZA" sz="2000">
            <a:solidFill>
              <a:schemeClr val="tx1"/>
            </a:solidFill>
            <a:latin typeface="+mn-lt"/>
            <a:cs typeface="Arial" panose="020B0604020202020204" pitchFamily="34" charset="0"/>
          </a:endParaRPr>
        </a:p>
      </dgm:t>
    </dgm:pt>
    <dgm:pt modelId="{F231D0DF-3605-4311-995A-409F9449C9B4}" type="sibTrans" cxnId="{8D93C560-DBE6-44CD-826F-C553999C3E07}">
      <dgm:prSet/>
      <dgm:spPr/>
      <dgm:t>
        <a:bodyPr/>
        <a:lstStyle/>
        <a:p>
          <a:endParaRPr lang="en-ZA" sz="2000">
            <a:solidFill>
              <a:schemeClr val="tx1"/>
            </a:solidFill>
            <a:latin typeface="+mn-lt"/>
            <a:cs typeface="Arial" panose="020B0604020202020204" pitchFamily="34" charset="0"/>
          </a:endParaRPr>
        </a:p>
      </dgm:t>
    </dgm:pt>
    <dgm:pt modelId="{B6606CC5-8F8A-4395-B18F-11B7EAAF0A4D}">
      <dgm:prSet custT="1"/>
      <dgm:spPr>
        <a:solidFill>
          <a:schemeClr val="accent5">
            <a:lumMod val="90000"/>
          </a:schemeClr>
        </a:solidFill>
        <a:ln>
          <a:solidFill>
            <a:schemeClr val="accent5">
              <a:lumMod val="90000"/>
            </a:schemeClr>
          </a:solidFill>
        </a:ln>
      </dgm:spPr>
      <dgm:t>
        <a:bodyPr/>
        <a:lstStyle/>
        <a:p>
          <a:r>
            <a:rPr lang="en-ZA" sz="2000" b="1" dirty="0">
              <a:solidFill>
                <a:schemeClr val="bg1"/>
              </a:solidFill>
              <a:effectLst/>
              <a:latin typeface="+mn-lt"/>
              <a:cs typeface="Arial" panose="020B0604020202020204" pitchFamily="34" charset="0"/>
            </a:rPr>
            <a:t>A responsive PSET system</a:t>
          </a:r>
          <a:endParaRPr lang="en-ZA" sz="2000" b="1" dirty="0">
            <a:solidFill>
              <a:schemeClr val="bg1"/>
            </a:solidFill>
            <a:latin typeface="+mn-lt"/>
            <a:cs typeface="Arial" panose="020B0604020202020204" pitchFamily="34" charset="0"/>
          </a:endParaRPr>
        </a:p>
      </dgm:t>
    </dgm:pt>
    <dgm:pt modelId="{1BCA9685-8777-4403-B527-275CEC520799}" type="parTrans" cxnId="{D28A919E-9EAC-4A0B-882B-C767772C52BB}">
      <dgm:prSet/>
      <dgm:spPr/>
      <dgm:t>
        <a:bodyPr/>
        <a:lstStyle/>
        <a:p>
          <a:endParaRPr lang="en-ZA" sz="2000">
            <a:solidFill>
              <a:schemeClr val="tx1"/>
            </a:solidFill>
            <a:latin typeface="+mn-lt"/>
            <a:cs typeface="Arial" panose="020B0604020202020204" pitchFamily="34" charset="0"/>
          </a:endParaRPr>
        </a:p>
      </dgm:t>
    </dgm:pt>
    <dgm:pt modelId="{F05D1F21-0B95-4198-BB35-8BC6F707A109}" type="sibTrans" cxnId="{D28A919E-9EAC-4A0B-882B-C767772C52BB}">
      <dgm:prSet/>
      <dgm:spPr/>
      <dgm:t>
        <a:bodyPr/>
        <a:lstStyle/>
        <a:p>
          <a:endParaRPr lang="en-ZA" sz="2000">
            <a:solidFill>
              <a:schemeClr val="tx1"/>
            </a:solidFill>
            <a:latin typeface="+mn-lt"/>
            <a:cs typeface="Arial" panose="020B0604020202020204" pitchFamily="34" charset="0"/>
          </a:endParaRPr>
        </a:p>
      </dgm:t>
    </dgm:pt>
    <dgm:pt modelId="{D72FC515-BF36-42F6-BD71-A808302C1028}">
      <dgm:prSet custT="1"/>
      <dgm:spPr>
        <a:solidFill>
          <a:srgbClr val="00B0F0"/>
        </a:solidFill>
        <a:ln>
          <a:solidFill>
            <a:srgbClr val="00B0F0"/>
          </a:solidFill>
        </a:ln>
      </dgm:spPr>
      <dgm:t>
        <a:bodyPr/>
        <a:lstStyle/>
        <a:p>
          <a:pPr rtl="0"/>
          <a:r>
            <a:rPr lang="en-ZA" sz="2000" b="1" dirty="0">
              <a:solidFill>
                <a:schemeClr val="bg1"/>
              </a:solidFill>
              <a:effectLst/>
              <a:latin typeface="+mn-lt"/>
              <a:cs typeface="Arial" panose="020B0604020202020204" pitchFamily="34" charset="0"/>
            </a:rPr>
            <a:t>Excellent business operations within DHET</a:t>
          </a:r>
          <a:endParaRPr lang="en-ZA" sz="2000" b="1" dirty="0">
            <a:solidFill>
              <a:schemeClr val="bg1"/>
            </a:solidFill>
            <a:latin typeface="+mn-lt"/>
            <a:cs typeface="Arial" panose="020B0604020202020204" pitchFamily="34" charset="0"/>
          </a:endParaRPr>
        </a:p>
      </dgm:t>
    </dgm:pt>
    <dgm:pt modelId="{0C1034AF-DBF4-4823-996A-0AA716A0FE87}" type="parTrans" cxnId="{DCE24C99-E8AB-4B9B-8F4A-0D380BAA4786}">
      <dgm:prSet/>
      <dgm:spPr/>
      <dgm:t>
        <a:bodyPr/>
        <a:lstStyle/>
        <a:p>
          <a:endParaRPr lang="en-ZA" sz="2000">
            <a:solidFill>
              <a:schemeClr val="tx1"/>
            </a:solidFill>
            <a:latin typeface="+mn-lt"/>
            <a:cs typeface="Arial" panose="020B0604020202020204" pitchFamily="34" charset="0"/>
          </a:endParaRPr>
        </a:p>
      </dgm:t>
    </dgm:pt>
    <dgm:pt modelId="{095AAC42-4760-41BD-AFA0-E80CD98FF769}" type="sibTrans" cxnId="{DCE24C99-E8AB-4B9B-8F4A-0D380BAA4786}">
      <dgm:prSet/>
      <dgm:spPr/>
      <dgm:t>
        <a:bodyPr/>
        <a:lstStyle/>
        <a:p>
          <a:endParaRPr lang="en-ZA" sz="2000">
            <a:solidFill>
              <a:schemeClr val="tx1"/>
            </a:solidFill>
            <a:latin typeface="+mn-lt"/>
            <a:cs typeface="Arial" panose="020B0604020202020204" pitchFamily="34" charset="0"/>
          </a:endParaRPr>
        </a:p>
      </dgm:t>
    </dgm:pt>
    <dgm:pt modelId="{ED5C3CBD-479F-460B-8EB3-087E82C93013}">
      <dgm:prSet custT="1"/>
      <dgm:spPr>
        <a:solidFill>
          <a:srgbClr val="FFC000"/>
        </a:solidFill>
        <a:ln>
          <a:solidFill>
            <a:srgbClr val="FFC000"/>
          </a:solidFill>
        </a:ln>
      </dgm:spPr>
      <dgm: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solidFill>
                <a:schemeClr val="bg1"/>
              </a:solidFill>
              <a:effectLst/>
              <a:latin typeface="+mn-lt"/>
              <a:ea typeface="Arial Unicode MS" panose="020B0604020202020204" pitchFamily="34" charset="-128"/>
              <a:cs typeface="Arial" panose="020B0604020202020204" pitchFamily="34" charset="0"/>
            </a:rPr>
            <a:t>Expanded access to PSET opportunities</a:t>
          </a:r>
          <a:endParaRPr lang="en-GB" sz="2000" b="1" dirty="0">
            <a:solidFill>
              <a:schemeClr val="bg1"/>
            </a:solidFill>
            <a:effectLst/>
            <a:latin typeface="+mn-lt"/>
            <a:ea typeface="Times New Roman" panose="02020603050405020304" pitchFamily="18" charset="0"/>
            <a:cs typeface="Arial" panose="020B0604020202020204" pitchFamily="34" charset="0"/>
          </a:endParaRPr>
        </a:p>
      </dgm:t>
    </dgm:pt>
    <dgm:pt modelId="{AF078BE9-BD15-49A6-864A-AE0396FE3C86}" type="parTrans" cxnId="{FC07B52F-E731-4913-AD76-763993121964}">
      <dgm:prSet/>
      <dgm:spPr/>
      <dgm:t>
        <a:bodyPr/>
        <a:lstStyle/>
        <a:p>
          <a:endParaRPr lang="en-ZA" sz="2000">
            <a:latin typeface="+mn-lt"/>
            <a:cs typeface="Arial" panose="020B0604020202020204" pitchFamily="34" charset="0"/>
          </a:endParaRPr>
        </a:p>
      </dgm:t>
    </dgm:pt>
    <dgm:pt modelId="{17E7A7C0-2A94-4895-98EB-B21B71DB1289}" type="sibTrans" cxnId="{FC07B52F-E731-4913-AD76-763993121964}">
      <dgm:prSet/>
      <dgm:spPr/>
      <dgm:t>
        <a:bodyPr/>
        <a:lstStyle/>
        <a:p>
          <a:endParaRPr lang="en-ZA" sz="2000">
            <a:latin typeface="+mn-lt"/>
            <a:cs typeface="Arial" panose="020B0604020202020204" pitchFamily="34" charset="0"/>
          </a:endParaRPr>
        </a:p>
      </dgm:t>
    </dgm:pt>
    <dgm:pt modelId="{5E9FEE1D-D72F-4DBF-851A-0BECE518F2C5}">
      <dgm:prSet phldrT="[Text]" custT="1"/>
      <dgm:spPr>
        <a:solidFill>
          <a:schemeClr val="accent2">
            <a:lumMod val="60000"/>
            <a:lumOff val="40000"/>
          </a:schemeClr>
        </a:solidFill>
        <a:ln>
          <a:solidFill>
            <a:schemeClr val="accent2"/>
          </a:solidFill>
        </a:ln>
      </dgm:spPr>
      <dgm:t>
        <a:bodyPr/>
        <a:lstStyle/>
        <a:p>
          <a:r>
            <a:rPr lang="en-GB" sz="2000" b="1" dirty="0">
              <a:solidFill>
                <a:schemeClr val="bg1"/>
              </a:solidFill>
              <a:effectLst/>
              <a:latin typeface="+mn-lt"/>
              <a:cs typeface="Arial" panose="020B0604020202020204" pitchFamily="34" charset="0"/>
            </a:rPr>
            <a:t>Improved efficiency and success of the PSET system</a:t>
          </a:r>
          <a:endParaRPr lang="en-ZA" sz="2000" b="1" dirty="0">
            <a:solidFill>
              <a:schemeClr val="bg1"/>
            </a:solidFill>
            <a:latin typeface="+mn-lt"/>
            <a:cs typeface="Arial" panose="020B0604020202020204" pitchFamily="34" charset="0"/>
          </a:endParaRPr>
        </a:p>
      </dgm:t>
    </dgm:pt>
    <dgm:pt modelId="{2897189F-6FED-49DF-9AB4-A09C908186EE}" type="sibTrans" cxnId="{7570D0AF-B6A7-4E9C-8927-51BC44BD9944}">
      <dgm:prSet/>
      <dgm:spPr/>
      <dgm:t>
        <a:bodyPr/>
        <a:lstStyle/>
        <a:p>
          <a:endParaRPr lang="en-ZA" sz="2000">
            <a:solidFill>
              <a:schemeClr val="tx1"/>
            </a:solidFill>
            <a:latin typeface="+mn-lt"/>
            <a:cs typeface="Arial" panose="020B0604020202020204" pitchFamily="34" charset="0"/>
          </a:endParaRPr>
        </a:p>
      </dgm:t>
    </dgm:pt>
    <dgm:pt modelId="{89EFFF9E-3EA3-4E75-80CB-E91003D92142}" type="parTrans" cxnId="{7570D0AF-B6A7-4E9C-8927-51BC44BD9944}">
      <dgm:prSet/>
      <dgm:spPr/>
      <dgm:t>
        <a:bodyPr/>
        <a:lstStyle/>
        <a:p>
          <a:endParaRPr lang="en-ZA" sz="2000">
            <a:solidFill>
              <a:schemeClr val="tx1"/>
            </a:solidFill>
            <a:latin typeface="+mn-lt"/>
            <a:cs typeface="Arial" panose="020B0604020202020204" pitchFamily="34" charset="0"/>
          </a:endParaRPr>
        </a:p>
      </dgm:t>
    </dgm:pt>
    <dgm:pt modelId="{51CCA4CF-7639-4344-835D-761B5C8FE964}" type="pres">
      <dgm:prSet presAssocID="{1E323845-FDE3-4BBB-AB83-55AFCAD0D486}" presName="Name0" presStyleCnt="0">
        <dgm:presLayoutVars>
          <dgm:chMax val="7"/>
          <dgm:chPref val="7"/>
          <dgm:dir/>
        </dgm:presLayoutVars>
      </dgm:prSet>
      <dgm:spPr/>
    </dgm:pt>
    <dgm:pt modelId="{EC9E4E88-C134-4EAA-B16D-FBD2E4614287}" type="pres">
      <dgm:prSet presAssocID="{1E323845-FDE3-4BBB-AB83-55AFCAD0D486}" presName="Name1" presStyleCnt="0"/>
      <dgm:spPr/>
    </dgm:pt>
    <dgm:pt modelId="{D22A405C-36C6-421D-A0B1-54846847B72E}" type="pres">
      <dgm:prSet presAssocID="{1E323845-FDE3-4BBB-AB83-55AFCAD0D486}" presName="cycle" presStyleCnt="0"/>
      <dgm:spPr/>
    </dgm:pt>
    <dgm:pt modelId="{22CB0A88-3141-4776-8619-4E604C70CB38}" type="pres">
      <dgm:prSet presAssocID="{1E323845-FDE3-4BBB-AB83-55AFCAD0D486}" presName="srcNode" presStyleLbl="node1" presStyleIdx="0" presStyleCnt="5"/>
      <dgm:spPr/>
    </dgm:pt>
    <dgm:pt modelId="{BFC53F3E-2A04-44F2-8AFF-8F9A1461FA79}" type="pres">
      <dgm:prSet presAssocID="{1E323845-FDE3-4BBB-AB83-55AFCAD0D486}" presName="conn" presStyleLbl="parChTrans1D2" presStyleIdx="0" presStyleCnt="1"/>
      <dgm:spPr/>
    </dgm:pt>
    <dgm:pt modelId="{5885E56F-4BE2-44A8-823D-4F36948A0DC3}" type="pres">
      <dgm:prSet presAssocID="{1E323845-FDE3-4BBB-AB83-55AFCAD0D486}" presName="extraNode" presStyleLbl="node1" presStyleIdx="0" presStyleCnt="5"/>
      <dgm:spPr/>
    </dgm:pt>
    <dgm:pt modelId="{9AC269E6-A31C-4482-BCA1-D1FC1AAD2E66}" type="pres">
      <dgm:prSet presAssocID="{1E323845-FDE3-4BBB-AB83-55AFCAD0D486}" presName="dstNode" presStyleLbl="node1" presStyleIdx="0" presStyleCnt="5"/>
      <dgm:spPr/>
    </dgm:pt>
    <dgm:pt modelId="{FF92BCF6-180A-4FF3-BB5E-D94971CB3B55}" type="pres">
      <dgm:prSet presAssocID="{ED5C3CBD-479F-460B-8EB3-087E82C93013}" presName="text_1" presStyleLbl="node1" presStyleIdx="0" presStyleCnt="5" custScaleY="82327">
        <dgm:presLayoutVars>
          <dgm:bulletEnabled val="1"/>
        </dgm:presLayoutVars>
      </dgm:prSet>
      <dgm:spPr/>
    </dgm:pt>
    <dgm:pt modelId="{6B64FD1F-341A-4293-92B9-6B669407FFEC}" type="pres">
      <dgm:prSet presAssocID="{ED5C3CBD-479F-460B-8EB3-087E82C93013}" presName="accent_1" presStyleCnt="0"/>
      <dgm:spPr/>
    </dgm:pt>
    <dgm:pt modelId="{0AFD88F7-1422-49AF-A887-9B999A9E90EE}" type="pres">
      <dgm:prSet presAssocID="{ED5C3CBD-479F-460B-8EB3-087E82C93013}" presName="accentRepeatNode" presStyleLbl="solidFgAcc1" presStyleIdx="0" presStyleCnt="5">
        <dgm:style>
          <a:lnRef idx="2">
            <a:schemeClr val="accent6"/>
          </a:lnRef>
          <a:fillRef idx="1">
            <a:schemeClr val="lt1"/>
          </a:fillRef>
          <a:effectRef idx="0">
            <a:schemeClr val="accent6"/>
          </a:effectRef>
          <a:fontRef idx="minor">
            <a:schemeClr val="dk1"/>
          </a:fontRef>
        </dgm:style>
      </dgm:prSet>
      <dgm:spPr>
        <a:solidFill>
          <a:srgbClr val="FFC000"/>
        </a:solidFill>
        <a:ln>
          <a:solidFill>
            <a:schemeClr val="accent1"/>
          </a:solidFill>
        </a:ln>
      </dgm:spPr>
    </dgm:pt>
    <dgm:pt modelId="{223D47FC-93BC-4E5D-8AE1-CB547D3F3E9D}" type="pres">
      <dgm:prSet presAssocID="{5E9FEE1D-D72F-4DBF-851A-0BECE518F2C5}" presName="text_2" presStyleLbl="node1" presStyleIdx="1" presStyleCnt="5" custScaleY="64685">
        <dgm:presLayoutVars>
          <dgm:bulletEnabled val="1"/>
        </dgm:presLayoutVars>
      </dgm:prSet>
      <dgm:spPr/>
    </dgm:pt>
    <dgm:pt modelId="{AB17FD9E-D731-4BC8-B7EB-C284D14F9725}" type="pres">
      <dgm:prSet presAssocID="{5E9FEE1D-D72F-4DBF-851A-0BECE518F2C5}" presName="accent_2" presStyleCnt="0"/>
      <dgm:spPr/>
    </dgm:pt>
    <dgm:pt modelId="{F705617C-8DFD-4E0F-8BF5-E85AABA8C50A}" type="pres">
      <dgm:prSet presAssocID="{5E9FEE1D-D72F-4DBF-851A-0BECE518F2C5}" presName="accentRepeatNode" presStyleLbl="solidFgAcc1" presStyleIdx="1" presStyleCnt="5">
        <dgm:style>
          <a:lnRef idx="2">
            <a:schemeClr val="accent6"/>
          </a:lnRef>
          <a:fillRef idx="1">
            <a:schemeClr val="lt1"/>
          </a:fillRef>
          <a:effectRef idx="0">
            <a:schemeClr val="accent6"/>
          </a:effectRef>
          <a:fontRef idx="minor">
            <a:schemeClr val="dk1"/>
          </a:fontRef>
        </dgm:style>
      </dgm:prSet>
      <dgm:spPr>
        <a:solidFill>
          <a:schemeClr val="accent6">
            <a:lumMod val="60000"/>
            <a:lumOff val="40000"/>
          </a:schemeClr>
        </a:solidFill>
      </dgm:spPr>
    </dgm:pt>
    <dgm:pt modelId="{FCF5C626-C7D8-4CA9-9063-033075AA8ED3}" type="pres">
      <dgm:prSet presAssocID="{83CE1231-3A5A-445B-B4D9-DC7081D2C284}" presName="text_3" presStyleLbl="node1" presStyleIdx="2" presStyleCnt="5" custScaleY="70566">
        <dgm:presLayoutVars>
          <dgm:bulletEnabled val="1"/>
        </dgm:presLayoutVars>
      </dgm:prSet>
      <dgm:spPr/>
    </dgm:pt>
    <dgm:pt modelId="{91FE0F6A-FE39-466F-B6D6-02D06E85F059}" type="pres">
      <dgm:prSet presAssocID="{83CE1231-3A5A-445B-B4D9-DC7081D2C284}" presName="accent_3" presStyleCnt="0"/>
      <dgm:spPr/>
    </dgm:pt>
    <dgm:pt modelId="{AF169EA9-5D3D-4DB4-8EE4-DDE066848358}" type="pres">
      <dgm:prSet presAssocID="{83CE1231-3A5A-445B-B4D9-DC7081D2C284}" presName="accentRepeatNode" presStyleLbl="solidFgAcc1" presStyleIdx="2" presStyleCnt="5">
        <dgm:style>
          <a:lnRef idx="2">
            <a:schemeClr val="accent6"/>
          </a:lnRef>
          <a:fillRef idx="1">
            <a:schemeClr val="lt1"/>
          </a:fillRef>
          <a:effectRef idx="0">
            <a:schemeClr val="accent6"/>
          </a:effectRef>
          <a:fontRef idx="minor">
            <a:schemeClr val="dk1"/>
          </a:fontRef>
        </dgm:style>
      </dgm:prSet>
      <dgm:spPr>
        <a:solidFill>
          <a:srgbClr val="00B050"/>
        </a:solidFill>
      </dgm:spPr>
    </dgm:pt>
    <dgm:pt modelId="{B7873C97-7031-4B54-8B66-10CBE7B0BD01}" type="pres">
      <dgm:prSet presAssocID="{B6606CC5-8F8A-4395-B18F-11B7EAAF0A4D}" presName="text_4" presStyleLbl="node1" presStyleIdx="3" presStyleCnt="5" custScaleY="64685" custLinFactNeighborX="552" custLinFactNeighborY="5881">
        <dgm:presLayoutVars>
          <dgm:bulletEnabled val="1"/>
        </dgm:presLayoutVars>
      </dgm:prSet>
      <dgm:spPr/>
    </dgm:pt>
    <dgm:pt modelId="{2EF43E3F-0651-4A3F-8D9F-127DEF4A0FFF}" type="pres">
      <dgm:prSet presAssocID="{B6606CC5-8F8A-4395-B18F-11B7EAAF0A4D}" presName="accent_4" presStyleCnt="0"/>
      <dgm:spPr/>
    </dgm:pt>
    <dgm:pt modelId="{EDB41643-5F5B-45DF-AA25-87F4EC4F3E96}" type="pres">
      <dgm:prSet presAssocID="{B6606CC5-8F8A-4395-B18F-11B7EAAF0A4D}" presName="accentRepeatNode" presStyleLbl="solidFgAcc1" presStyleIdx="3" presStyleCnt="5">
        <dgm:style>
          <a:lnRef idx="2">
            <a:schemeClr val="accent6"/>
          </a:lnRef>
          <a:fillRef idx="1">
            <a:schemeClr val="lt1"/>
          </a:fillRef>
          <a:effectRef idx="0">
            <a:schemeClr val="accent6"/>
          </a:effectRef>
          <a:fontRef idx="minor">
            <a:schemeClr val="dk1"/>
          </a:fontRef>
        </dgm:style>
      </dgm:prSet>
      <dgm:spPr>
        <a:solidFill>
          <a:schemeClr val="accent1"/>
        </a:solidFill>
      </dgm:spPr>
    </dgm:pt>
    <dgm:pt modelId="{FBFF50F8-F3FB-47D2-910E-DEE343A46FD0}" type="pres">
      <dgm:prSet presAssocID="{D72FC515-BF36-42F6-BD71-A808302C1028}" presName="text_5" presStyleLbl="node1" presStyleIdx="4" presStyleCnt="5" custScaleY="82327">
        <dgm:presLayoutVars>
          <dgm:bulletEnabled val="1"/>
        </dgm:presLayoutVars>
      </dgm:prSet>
      <dgm:spPr/>
    </dgm:pt>
    <dgm:pt modelId="{CE4CE678-D033-4AFB-B4F1-725D945535E9}" type="pres">
      <dgm:prSet presAssocID="{D72FC515-BF36-42F6-BD71-A808302C1028}" presName="accent_5" presStyleCnt="0"/>
      <dgm:spPr/>
    </dgm:pt>
    <dgm:pt modelId="{092D93A7-5096-4A39-9BA0-B6E338212D2A}" type="pres">
      <dgm:prSet presAssocID="{D72FC515-BF36-42F6-BD71-A808302C1028}" presName="accentRepeatNode" presStyleLbl="solidFgAcc1" presStyleIdx="4" presStyleCnt="5">
        <dgm:style>
          <a:lnRef idx="2">
            <a:schemeClr val="accent6"/>
          </a:lnRef>
          <a:fillRef idx="1">
            <a:schemeClr val="lt1"/>
          </a:fillRef>
          <a:effectRef idx="0">
            <a:schemeClr val="accent6"/>
          </a:effectRef>
          <a:fontRef idx="minor">
            <a:schemeClr val="dk1"/>
          </a:fontRef>
        </dgm:style>
      </dgm:prSet>
      <dgm:spPr>
        <a:solidFill>
          <a:srgbClr val="00B0F0"/>
        </a:solidFill>
      </dgm:spPr>
    </dgm:pt>
  </dgm:ptLst>
  <dgm:cxnLst>
    <dgm:cxn modelId="{FC07B52F-E731-4913-AD76-763993121964}" srcId="{1E323845-FDE3-4BBB-AB83-55AFCAD0D486}" destId="{ED5C3CBD-479F-460B-8EB3-087E82C93013}" srcOrd="0" destOrd="0" parTransId="{AF078BE9-BD15-49A6-864A-AE0396FE3C86}" sibTransId="{17E7A7C0-2A94-4895-98EB-B21B71DB1289}"/>
    <dgm:cxn modelId="{8D93C560-DBE6-44CD-826F-C553999C3E07}" srcId="{1E323845-FDE3-4BBB-AB83-55AFCAD0D486}" destId="{83CE1231-3A5A-445B-B4D9-DC7081D2C284}" srcOrd="2" destOrd="0" parTransId="{CCEA1419-892D-4673-82EC-B924648DAAAF}" sibTransId="{F231D0DF-3605-4311-995A-409F9449C9B4}"/>
    <dgm:cxn modelId="{A93D0569-3DA1-4E2F-A6D3-E5C542CC46C3}" type="presOf" srcId="{ED5C3CBD-479F-460B-8EB3-087E82C93013}" destId="{FF92BCF6-180A-4FF3-BB5E-D94971CB3B55}" srcOrd="0" destOrd="0" presId="urn:microsoft.com/office/officeart/2008/layout/VerticalCurvedList"/>
    <dgm:cxn modelId="{42790583-2416-4892-9F93-761FF32E84A9}" type="presOf" srcId="{D72FC515-BF36-42F6-BD71-A808302C1028}" destId="{FBFF50F8-F3FB-47D2-910E-DEE343A46FD0}" srcOrd="0" destOrd="0" presId="urn:microsoft.com/office/officeart/2008/layout/VerticalCurvedList"/>
    <dgm:cxn modelId="{DCE24C99-E8AB-4B9B-8F4A-0D380BAA4786}" srcId="{1E323845-FDE3-4BBB-AB83-55AFCAD0D486}" destId="{D72FC515-BF36-42F6-BD71-A808302C1028}" srcOrd="4" destOrd="0" parTransId="{0C1034AF-DBF4-4823-996A-0AA716A0FE87}" sibTransId="{095AAC42-4760-41BD-AFA0-E80CD98FF769}"/>
    <dgm:cxn modelId="{D28A919E-9EAC-4A0B-882B-C767772C52BB}" srcId="{1E323845-FDE3-4BBB-AB83-55AFCAD0D486}" destId="{B6606CC5-8F8A-4395-B18F-11B7EAAF0A4D}" srcOrd="3" destOrd="0" parTransId="{1BCA9685-8777-4403-B527-275CEC520799}" sibTransId="{F05D1F21-0B95-4198-BB35-8BC6F707A109}"/>
    <dgm:cxn modelId="{4B3A2FA2-B074-41CB-980C-F122A406618C}" type="presOf" srcId="{83CE1231-3A5A-445B-B4D9-DC7081D2C284}" destId="{FCF5C626-C7D8-4CA9-9063-033075AA8ED3}" srcOrd="0" destOrd="0" presId="urn:microsoft.com/office/officeart/2008/layout/VerticalCurvedList"/>
    <dgm:cxn modelId="{7570D0AF-B6A7-4E9C-8927-51BC44BD9944}" srcId="{1E323845-FDE3-4BBB-AB83-55AFCAD0D486}" destId="{5E9FEE1D-D72F-4DBF-851A-0BECE518F2C5}" srcOrd="1" destOrd="0" parTransId="{89EFFF9E-3EA3-4E75-80CB-E91003D92142}" sibTransId="{2897189F-6FED-49DF-9AB4-A09C908186EE}"/>
    <dgm:cxn modelId="{CB5B9DBB-0724-4AD8-877C-370741B330DA}" type="presOf" srcId="{17E7A7C0-2A94-4895-98EB-B21B71DB1289}" destId="{BFC53F3E-2A04-44F2-8AFF-8F9A1461FA79}" srcOrd="0" destOrd="0" presId="urn:microsoft.com/office/officeart/2008/layout/VerticalCurvedList"/>
    <dgm:cxn modelId="{9E57E9BF-C2CE-4490-91FB-9B2357C4A013}" type="presOf" srcId="{B6606CC5-8F8A-4395-B18F-11B7EAAF0A4D}" destId="{B7873C97-7031-4B54-8B66-10CBE7B0BD01}" srcOrd="0" destOrd="0" presId="urn:microsoft.com/office/officeart/2008/layout/VerticalCurvedList"/>
    <dgm:cxn modelId="{8A8EC3CF-3462-491C-B8FE-DE46C2EA6845}" type="presOf" srcId="{5E9FEE1D-D72F-4DBF-851A-0BECE518F2C5}" destId="{223D47FC-93BC-4E5D-8AE1-CB547D3F3E9D}" srcOrd="0" destOrd="0" presId="urn:microsoft.com/office/officeart/2008/layout/VerticalCurvedList"/>
    <dgm:cxn modelId="{951372EE-169F-42D1-9BCA-EE1EA05D090C}" type="presOf" srcId="{1E323845-FDE3-4BBB-AB83-55AFCAD0D486}" destId="{51CCA4CF-7639-4344-835D-761B5C8FE964}" srcOrd="0" destOrd="0" presId="urn:microsoft.com/office/officeart/2008/layout/VerticalCurvedList"/>
    <dgm:cxn modelId="{3D635A63-A1EA-4C84-A79B-7D0A19BED718}" type="presParOf" srcId="{51CCA4CF-7639-4344-835D-761B5C8FE964}" destId="{EC9E4E88-C134-4EAA-B16D-FBD2E4614287}" srcOrd="0" destOrd="0" presId="urn:microsoft.com/office/officeart/2008/layout/VerticalCurvedList"/>
    <dgm:cxn modelId="{906BDF9D-C3BE-4755-9CAB-2540D0A5EA92}" type="presParOf" srcId="{EC9E4E88-C134-4EAA-B16D-FBD2E4614287}" destId="{D22A405C-36C6-421D-A0B1-54846847B72E}" srcOrd="0" destOrd="0" presId="urn:microsoft.com/office/officeart/2008/layout/VerticalCurvedList"/>
    <dgm:cxn modelId="{442E07B6-421A-47E5-AEE9-11D04E68F54C}" type="presParOf" srcId="{D22A405C-36C6-421D-A0B1-54846847B72E}" destId="{22CB0A88-3141-4776-8619-4E604C70CB38}" srcOrd="0" destOrd="0" presId="urn:microsoft.com/office/officeart/2008/layout/VerticalCurvedList"/>
    <dgm:cxn modelId="{AC3FCB16-B45D-45AA-8712-0A5727012067}" type="presParOf" srcId="{D22A405C-36C6-421D-A0B1-54846847B72E}" destId="{BFC53F3E-2A04-44F2-8AFF-8F9A1461FA79}" srcOrd="1" destOrd="0" presId="urn:microsoft.com/office/officeart/2008/layout/VerticalCurvedList"/>
    <dgm:cxn modelId="{D705629B-FB26-4F9D-A327-23DC2EC368DC}" type="presParOf" srcId="{D22A405C-36C6-421D-A0B1-54846847B72E}" destId="{5885E56F-4BE2-44A8-823D-4F36948A0DC3}" srcOrd="2" destOrd="0" presId="urn:microsoft.com/office/officeart/2008/layout/VerticalCurvedList"/>
    <dgm:cxn modelId="{2BA3C238-63F2-41E1-94CF-4733387A3168}" type="presParOf" srcId="{D22A405C-36C6-421D-A0B1-54846847B72E}" destId="{9AC269E6-A31C-4482-BCA1-D1FC1AAD2E66}" srcOrd="3" destOrd="0" presId="urn:microsoft.com/office/officeart/2008/layout/VerticalCurvedList"/>
    <dgm:cxn modelId="{080B0A83-3D74-4903-84A9-53B32B586D06}" type="presParOf" srcId="{EC9E4E88-C134-4EAA-B16D-FBD2E4614287}" destId="{FF92BCF6-180A-4FF3-BB5E-D94971CB3B55}" srcOrd="1" destOrd="0" presId="urn:microsoft.com/office/officeart/2008/layout/VerticalCurvedList"/>
    <dgm:cxn modelId="{132A9784-F620-4F10-B74D-3A14E469243F}" type="presParOf" srcId="{EC9E4E88-C134-4EAA-B16D-FBD2E4614287}" destId="{6B64FD1F-341A-4293-92B9-6B669407FFEC}" srcOrd="2" destOrd="0" presId="urn:microsoft.com/office/officeart/2008/layout/VerticalCurvedList"/>
    <dgm:cxn modelId="{F1B7A4A0-C986-4031-81F0-BEEFA71522AB}" type="presParOf" srcId="{6B64FD1F-341A-4293-92B9-6B669407FFEC}" destId="{0AFD88F7-1422-49AF-A887-9B999A9E90EE}" srcOrd="0" destOrd="0" presId="urn:microsoft.com/office/officeart/2008/layout/VerticalCurvedList"/>
    <dgm:cxn modelId="{B016E002-BE3D-4166-A701-3440FB065F90}" type="presParOf" srcId="{EC9E4E88-C134-4EAA-B16D-FBD2E4614287}" destId="{223D47FC-93BC-4E5D-8AE1-CB547D3F3E9D}" srcOrd="3" destOrd="0" presId="urn:microsoft.com/office/officeart/2008/layout/VerticalCurvedList"/>
    <dgm:cxn modelId="{6D53E8B9-D214-4790-A029-106AEB736C46}" type="presParOf" srcId="{EC9E4E88-C134-4EAA-B16D-FBD2E4614287}" destId="{AB17FD9E-D731-4BC8-B7EB-C284D14F9725}" srcOrd="4" destOrd="0" presId="urn:microsoft.com/office/officeart/2008/layout/VerticalCurvedList"/>
    <dgm:cxn modelId="{1B4A3C7C-61C3-4697-888A-FBAA0FA008DC}" type="presParOf" srcId="{AB17FD9E-D731-4BC8-B7EB-C284D14F9725}" destId="{F705617C-8DFD-4E0F-8BF5-E85AABA8C50A}" srcOrd="0" destOrd="0" presId="urn:microsoft.com/office/officeart/2008/layout/VerticalCurvedList"/>
    <dgm:cxn modelId="{231DEA1E-A1F7-461D-95DB-C2C866518CEC}" type="presParOf" srcId="{EC9E4E88-C134-4EAA-B16D-FBD2E4614287}" destId="{FCF5C626-C7D8-4CA9-9063-033075AA8ED3}" srcOrd="5" destOrd="0" presId="urn:microsoft.com/office/officeart/2008/layout/VerticalCurvedList"/>
    <dgm:cxn modelId="{45C395D5-681C-41CD-B5DB-34685CC62AE8}" type="presParOf" srcId="{EC9E4E88-C134-4EAA-B16D-FBD2E4614287}" destId="{91FE0F6A-FE39-466F-B6D6-02D06E85F059}" srcOrd="6" destOrd="0" presId="urn:microsoft.com/office/officeart/2008/layout/VerticalCurvedList"/>
    <dgm:cxn modelId="{CE3F887D-28FF-473D-844D-52D313C8D795}" type="presParOf" srcId="{91FE0F6A-FE39-466F-B6D6-02D06E85F059}" destId="{AF169EA9-5D3D-4DB4-8EE4-DDE066848358}" srcOrd="0" destOrd="0" presId="urn:microsoft.com/office/officeart/2008/layout/VerticalCurvedList"/>
    <dgm:cxn modelId="{FDEF1861-04B9-4933-AB24-FBA72D0F79E8}" type="presParOf" srcId="{EC9E4E88-C134-4EAA-B16D-FBD2E4614287}" destId="{B7873C97-7031-4B54-8B66-10CBE7B0BD01}" srcOrd="7" destOrd="0" presId="urn:microsoft.com/office/officeart/2008/layout/VerticalCurvedList"/>
    <dgm:cxn modelId="{F15595F6-E696-4691-A387-A82864804420}" type="presParOf" srcId="{EC9E4E88-C134-4EAA-B16D-FBD2E4614287}" destId="{2EF43E3F-0651-4A3F-8D9F-127DEF4A0FFF}" srcOrd="8" destOrd="0" presId="urn:microsoft.com/office/officeart/2008/layout/VerticalCurvedList"/>
    <dgm:cxn modelId="{15F4561F-ED47-4FD9-9E3C-2AFBD3B0E0F2}" type="presParOf" srcId="{2EF43E3F-0651-4A3F-8D9F-127DEF4A0FFF}" destId="{EDB41643-5F5B-45DF-AA25-87F4EC4F3E96}" srcOrd="0" destOrd="0" presId="urn:microsoft.com/office/officeart/2008/layout/VerticalCurvedList"/>
    <dgm:cxn modelId="{4CC5A6B0-BF62-446E-B90C-D20C7616967D}" type="presParOf" srcId="{EC9E4E88-C134-4EAA-B16D-FBD2E4614287}" destId="{FBFF50F8-F3FB-47D2-910E-DEE343A46FD0}" srcOrd="9" destOrd="0" presId="urn:microsoft.com/office/officeart/2008/layout/VerticalCurvedList"/>
    <dgm:cxn modelId="{907BFA06-C003-4E31-BE3E-49219A7EC770}" type="presParOf" srcId="{EC9E4E88-C134-4EAA-B16D-FBD2E4614287}" destId="{CE4CE678-D033-4AFB-B4F1-725D945535E9}" srcOrd="10" destOrd="0" presId="urn:microsoft.com/office/officeart/2008/layout/VerticalCurvedList"/>
    <dgm:cxn modelId="{93ECC307-1999-4C43-B6A3-746553266569}" type="presParOf" srcId="{CE4CE678-D033-4AFB-B4F1-725D945535E9}" destId="{092D93A7-5096-4A39-9BA0-B6E338212D2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172D71-7D35-4940-9654-06FED729F5E6}">
      <dsp:nvSpPr>
        <dsp:cNvPr id="0" name=""/>
        <dsp:cNvSpPr/>
      </dsp:nvSpPr>
      <dsp:spPr>
        <a:xfrm>
          <a:off x="0" y="0"/>
          <a:ext cx="8077200" cy="978003"/>
        </a:xfrm>
        <a:prstGeom prst="rect">
          <a:avLst/>
        </a:prstGeom>
        <a:solidFill>
          <a:schemeClr val="lt1"/>
        </a:solidFill>
        <a:ln w="15875"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76200" tIns="76200" rIns="76200" bIns="76200" numCol="1" spcCol="1270" anchor="ctr" anchorCtr="0">
          <a:noAutofit/>
        </a:bodyPr>
        <a:lstStyle/>
        <a:p>
          <a:pPr lvl="0" algn="ctr" defTabSz="800100">
            <a:lnSpc>
              <a:spcPct val="90000"/>
            </a:lnSpc>
            <a:spcBef>
              <a:spcPct val="0"/>
            </a:spcBef>
            <a:spcAft>
              <a:spcPct val="35000"/>
            </a:spcAft>
            <a:buNone/>
          </a:pPr>
          <a:endParaRPr lang="en-US" sz="2000" kern="1200" dirty="0">
            <a:solidFill>
              <a:schemeClr val="tx1"/>
            </a:solidFill>
            <a:latin typeface="+mn-lt"/>
            <a:cs typeface="Arial" panose="020B0604020202020204" pitchFamily="34" charset="0"/>
          </a:endParaRPr>
        </a:p>
        <a:p>
          <a:pPr marL="0" marR="0" lvl="0" indent="0" algn="ctr" defTabSz="914400" eaLnBrk="1" fontAlgn="auto" latinLnBrk="0" hangingPunct="1">
            <a:lnSpc>
              <a:spcPct val="100000"/>
            </a:lnSpc>
            <a:spcBef>
              <a:spcPct val="0"/>
            </a:spcBef>
            <a:spcAft>
              <a:spcPts val="0"/>
            </a:spcAft>
            <a:buClrTx/>
            <a:buSzTx/>
            <a:buFontTx/>
            <a:buNone/>
            <a:tabLst/>
            <a:defRPr/>
          </a:pPr>
          <a:endParaRPr lang="en-US" sz="2000" b="1" kern="1200" dirty="0">
            <a:solidFill>
              <a:schemeClr val="tx1"/>
            </a:solidFill>
            <a:latin typeface="+mn-lt"/>
            <a:cs typeface="Arial" panose="020B0604020202020204" pitchFamily="34" charset="0"/>
          </a:endParaRPr>
        </a:p>
        <a:p>
          <a:pPr marL="0" marR="0" lvl="0" indent="0" algn="ctr" defTabSz="914400" eaLnBrk="1" fontAlgn="auto" latinLnBrk="0" hangingPunct="1">
            <a:lnSpc>
              <a:spcPct val="100000"/>
            </a:lnSpc>
            <a:spcBef>
              <a:spcPct val="0"/>
            </a:spcBef>
            <a:spcAft>
              <a:spcPts val="0"/>
            </a:spcAft>
            <a:buClrTx/>
            <a:buSzTx/>
            <a:buFontTx/>
            <a:buNone/>
            <a:tabLst/>
            <a:defRPr/>
          </a:pPr>
          <a:endParaRPr lang="en-US" sz="2000" b="1" kern="1200" dirty="0">
            <a:solidFill>
              <a:schemeClr val="tx1"/>
            </a:solidFill>
            <a:latin typeface="+mn-lt"/>
            <a:cs typeface="Arial" panose="020B0604020202020204" pitchFamily="34" charset="0"/>
          </a:endParaRPr>
        </a:p>
        <a:p>
          <a:pPr marL="0" marR="0" lvl="0" indent="0" algn="ctr" defTabSz="914400" eaLnBrk="1" fontAlgn="auto" latinLnBrk="0" hangingPunct="1">
            <a:lnSpc>
              <a:spcPct val="100000"/>
            </a:lnSpc>
            <a:spcBef>
              <a:spcPct val="0"/>
            </a:spcBef>
            <a:spcAft>
              <a:spcPts val="0"/>
            </a:spcAft>
            <a:buClrTx/>
            <a:buSzTx/>
            <a:buFontTx/>
            <a:buNone/>
            <a:tabLst/>
            <a:defRPr/>
          </a:pPr>
          <a:endParaRPr lang="en-US" sz="2000" b="1" kern="1200" dirty="0">
            <a:solidFill>
              <a:schemeClr val="tx1"/>
            </a:solidFill>
            <a:latin typeface="+mn-lt"/>
            <a:cs typeface="Arial" panose="020B0604020202020204" pitchFamily="34" charset="0"/>
          </a:endParaRPr>
        </a:p>
        <a:p>
          <a:pPr marL="0" marR="0" lvl="0" indent="0" algn="ctr" defTabSz="914400" eaLnBrk="1" fontAlgn="auto" latinLnBrk="0" hangingPunct="1">
            <a:lnSpc>
              <a:spcPct val="100000"/>
            </a:lnSpc>
            <a:spcBef>
              <a:spcPct val="0"/>
            </a:spcBef>
            <a:spcAft>
              <a:spcPts val="0"/>
            </a:spcAft>
            <a:buClrTx/>
            <a:buSzTx/>
            <a:buFontTx/>
            <a:buNone/>
            <a:tabLst/>
            <a:defRPr/>
          </a:pPr>
          <a:r>
            <a:rPr lang="en-US" sz="2400" b="1" i="1" kern="1200" dirty="0">
              <a:solidFill>
                <a:schemeClr val="tx1"/>
              </a:solidFill>
              <a:latin typeface="+mn-lt"/>
              <a:cs typeface="Arial" panose="020B0604020202020204" pitchFamily="34" charset="0"/>
            </a:rPr>
            <a:t>Vision</a:t>
          </a:r>
          <a:r>
            <a:rPr lang="en-US" sz="2000" i="1" kern="1200" dirty="0">
              <a:solidFill>
                <a:schemeClr val="tx1"/>
              </a:solidFill>
              <a:latin typeface="+mn-lt"/>
              <a:cs typeface="Arial" panose="020B0604020202020204" pitchFamily="34" charset="0"/>
            </a:rPr>
            <a:t> </a:t>
          </a:r>
        </a:p>
        <a:p>
          <a:pPr lvl="0" algn="ctr" defTabSz="800100">
            <a:lnSpc>
              <a:spcPct val="90000"/>
            </a:lnSpc>
            <a:spcBef>
              <a:spcPct val="0"/>
            </a:spcBef>
            <a:spcAft>
              <a:spcPct val="35000"/>
            </a:spcAft>
            <a:buNone/>
          </a:pPr>
          <a:r>
            <a:rPr lang="en-US" sz="2000" b="0" kern="1200" dirty="0">
              <a:solidFill>
                <a:schemeClr val="tx1"/>
              </a:solidFill>
              <a:latin typeface="+mn-lt"/>
              <a:cs typeface="Arial" panose="020B0604020202020204" pitchFamily="34" charset="0"/>
            </a:rPr>
            <a:t>An integrated, coordinated and articulated PSET system for improved economic participation, and social development of youth and adults. </a:t>
          </a:r>
          <a:endParaRPr lang="en-ZA" sz="2000" b="0" kern="1200" dirty="0">
            <a:solidFill>
              <a:schemeClr val="tx1"/>
            </a:solidFill>
            <a:latin typeface="+mn-lt"/>
            <a:cs typeface="Arial" panose="020B0604020202020204" pitchFamily="34" charset="0"/>
          </a:endParaRPr>
        </a:p>
        <a:p>
          <a:pPr marL="342900" lvl="0" indent="-342900" defTabSz="800100">
            <a:lnSpc>
              <a:spcPct val="90000"/>
            </a:lnSpc>
            <a:spcBef>
              <a:spcPct val="0"/>
            </a:spcBef>
            <a:spcAft>
              <a:spcPct val="35000"/>
            </a:spcAft>
            <a:buFont typeface="Arial"/>
            <a:buNone/>
          </a:pPr>
          <a:endParaRPr lang="en-US" sz="2000" kern="1200" dirty="0">
            <a:solidFill>
              <a:schemeClr val="tx1"/>
            </a:solidFill>
            <a:latin typeface="+mn-lt"/>
            <a:cs typeface="Arial" panose="020B0604020202020204" pitchFamily="34" charset="0"/>
          </a:endParaRPr>
        </a:p>
        <a:p>
          <a:pPr lvl="0" algn="ctr" defTabSz="800100">
            <a:lnSpc>
              <a:spcPct val="90000"/>
            </a:lnSpc>
            <a:spcBef>
              <a:spcPct val="0"/>
            </a:spcBef>
            <a:spcAft>
              <a:spcPct val="35000"/>
            </a:spcAft>
            <a:buNone/>
          </a:pPr>
          <a:r>
            <a:rPr lang="en-ZA" sz="2400" b="1" i="1" kern="1200" dirty="0">
              <a:solidFill>
                <a:schemeClr val="tx1"/>
              </a:solidFill>
              <a:latin typeface="+mn-lt"/>
              <a:cs typeface="Arial" panose="020B0604020202020204" pitchFamily="34" charset="0"/>
            </a:rPr>
            <a:t>Mission </a:t>
          </a:r>
        </a:p>
        <a:p>
          <a:pPr lvl="0" algn="ctr" defTabSz="800100">
            <a:lnSpc>
              <a:spcPct val="90000"/>
            </a:lnSpc>
            <a:spcBef>
              <a:spcPct val="0"/>
            </a:spcBef>
            <a:spcAft>
              <a:spcPct val="35000"/>
            </a:spcAft>
            <a:buNone/>
          </a:pPr>
          <a:r>
            <a:rPr lang="en-ZA" sz="2000" kern="1200" dirty="0">
              <a:solidFill>
                <a:schemeClr val="tx1"/>
              </a:solidFill>
              <a:latin typeface="+mn-lt"/>
              <a:cs typeface="Arial" panose="020B0604020202020204" pitchFamily="34" charset="0"/>
            </a:rPr>
            <a:t>To provide strategic leadership to the PSET system through: </a:t>
          </a:r>
        </a:p>
      </dsp:txBody>
      <dsp:txXfrm>
        <a:off x="0" y="0"/>
        <a:ext cx="8077200" cy="978003"/>
      </dsp:txXfrm>
    </dsp:sp>
    <dsp:sp modelId="{47EA3331-8631-499E-B7FA-E5EFA3772CD6}">
      <dsp:nvSpPr>
        <dsp:cNvPr id="0" name=""/>
        <dsp:cNvSpPr/>
      </dsp:nvSpPr>
      <dsp:spPr>
        <a:xfrm>
          <a:off x="107386" y="2382099"/>
          <a:ext cx="1866479" cy="2102349"/>
        </a:xfrm>
        <a:prstGeom prst="rect">
          <a:avLst/>
        </a:prstGeom>
        <a:solidFill>
          <a:schemeClr val="accent6">
            <a:lumMod val="20000"/>
            <a:lumOff val="80000"/>
          </a:schemeClr>
        </a:solidFill>
        <a:ln w="15875"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ZA" sz="2000" kern="1200" dirty="0">
              <a:solidFill>
                <a:schemeClr val="tx1"/>
              </a:solidFill>
              <a:latin typeface="+mn-lt"/>
              <a:cs typeface="Arial" panose="020B0604020202020204" pitchFamily="34" charset="0"/>
            </a:rPr>
            <a:t>Development of appropriate steering mechanisms</a:t>
          </a:r>
        </a:p>
      </dsp:txBody>
      <dsp:txXfrm>
        <a:off x="107386" y="2382099"/>
        <a:ext cx="1866479" cy="2102349"/>
      </dsp:txXfrm>
    </dsp:sp>
    <dsp:sp modelId="{7EAF1592-9BF2-4775-87FF-B695F238C67A}">
      <dsp:nvSpPr>
        <dsp:cNvPr id="0" name=""/>
        <dsp:cNvSpPr/>
      </dsp:nvSpPr>
      <dsp:spPr>
        <a:xfrm>
          <a:off x="2020713" y="2386624"/>
          <a:ext cx="2217191" cy="2231699"/>
        </a:xfrm>
        <a:prstGeom prst="rect">
          <a:avLst/>
        </a:prstGeom>
        <a:solidFill>
          <a:srgbClr val="CCCC00"/>
        </a:solidFill>
        <a:ln w="15875"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ZA" sz="2000" kern="1200" dirty="0">
              <a:solidFill>
                <a:schemeClr val="tx1"/>
              </a:solidFill>
              <a:latin typeface="+mn-lt"/>
              <a:cs typeface="Arial" panose="020B0604020202020204" pitchFamily="34" charset="0"/>
            </a:rPr>
            <a:t>Effective oversight, monitoring and evaluation </a:t>
          </a:r>
        </a:p>
      </dsp:txBody>
      <dsp:txXfrm>
        <a:off x="2020713" y="2386624"/>
        <a:ext cx="2217191" cy="2231699"/>
      </dsp:txXfrm>
    </dsp:sp>
    <dsp:sp modelId="{77DB743E-536B-4AD9-8E60-34AA47E50541}">
      <dsp:nvSpPr>
        <dsp:cNvPr id="0" name=""/>
        <dsp:cNvSpPr/>
      </dsp:nvSpPr>
      <dsp:spPr>
        <a:xfrm>
          <a:off x="4306722" y="2408528"/>
          <a:ext cx="1959609" cy="2273590"/>
        </a:xfrm>
        <a:prstGeom prst="rect">
          <a:avLst/>
        </a:prstGeom>
        <a:solidFill>
          <a:schemeClr val="accent5">
            <a:lumMod val="20000"/>
            <a:lumOff val="80000"/>
          </a:schemeClr>
        </a:solidFill>
        <a:ln w="15875"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ZA" sz="2000" kern="1200" dirty="0">
              <a:solidFill>
                <a:schemeClr val="tx1"/>
              </a:solidFill>
              <a:latin typeface="+mn-lt"/>
              <a:cs typeface="Arial" panose="020B0604020202020204" pitchFamily="34" charset="0"/>
            </a:rPr>
            <a:t>Provision of support services in relation to teaching and learning </a:t>
          </a:r>
        </a:p>
      </dsp:txBody>
      <dsp:txXfrm>
        <a:off x="4306722" y="2408528"/>
        <a:ext cx="1959609" cy="2273590"/>
      </dsp:txXfrm>
    </dsp:sp>
    <dsp:sp modelId="{F401322F-2C89-485F-9DB0-AE1C6E105D50}">
      <dsp:nvSpPr>
        <dsp:cNvPr id="0" name=""/>
        <dsp:cNvSpPr/>
      </dsp:nvSpPr>
      <dsp:spPr>
        <a:xfrm>
          <a:off x="6295046" y="2404499"/>
          <a:ext cx="1782153" cy="2137621"/>
        </a:xfrm>
        <a:prstGeom prst="rect">
          <a:avLst/>
        </a:prstGeom>
        <a:solidFill>
          <a:schemeClr val="accent6">
            <a:lumMod val="60000"/>
            <a:lumOff val="40000"/>
          </a:schemeClr>
        </a:solidFill>
        <a:ln w="15875"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ZA" sz="2000" kern="1200" dirty="0">
              <a:solidFill>
                <a:schemeClr val="tx1"/>
              </a:solidFill>
              <a:latin typeface="+mn-lt"/>
              <a:cs typeface="Arial" panose="020B0604020202020204" pitchFamily="34" charset="0"/>
            </a:rPr>
            <a:t>Funding of PSET institutions and entities </a:t>
          </a:r>
        </a:p>
        <a:p>
          <a:pPr lvl="0" algn="ctr" defTabSz="711200">
            <a:lnSpc>
              <a:spcPct val="90000"/>
            </a:lnSpc>
            <a:spcBef>
              <a:spcPct val="0"/>
            </a:spcBef>
            <a:spcAft>
              <a:spcPct val="35000"/>
            </a:spcAft>
            <a:buNone/>
          </a:pPr>
          <a:endParaRPr lang="en-ZA" sz="2000" kern="1200" dirty="0">
            <a:solidFill>
              <a:schemeClr val="tx1"/>
            </a:solidFill>
            <a:latin typeface="+mn-lt"/>
            <a:cs typeface="Arial" panose="020B0604020202020204" pitchFamily="34" charset="0"/>
          </a:endParaRPr>
        </a:p>
      </dsp:txBody>
      <dsp:txXfrm>
        <a:off x="6295046" y="2404499"/>
        <a:ext cx="1782153" cy="2137621"/>
      </dsp:txXfrm>
    </dsp:sp>
    <dsp:sp modelId="{94C64CEA-05B0-4E83-B9A7-1D6CFAD9F1F7}">
      <dsp:nvSpPr>
        <dsp:cNvPr id="0" name=""/>
        <dsp:cNvSpPr/>
      </dsp:nvSpPr>
      <dsp:spPr>
        <a:xfrm>
          <a:off x="0" y="4483350"/>
          <a:ext cx="8077200" cy="355309"/>
        </a:xfrm>
        <a:prstGeom prst="rect">
          <a:avLst/>
        </a:prstGeom>
        <a:solidFill>
          <a:schemeClr val="accent1">
            <a:shade val="80000"/>
            <a:hueOff val="0"/>
            <a:satOff val="0"/>
            <a:lumOff val="0"/>
            <a:alphaOff val="0"/>
          </a:schemeClr>
        </a:solidFill>
        <a:ln>
          <a:solidFill>
            <a:schemeClr val="accent2"/>
          </a:solidFill>
        </a:ln>
        <a:effectLst/>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C53F3E-2A04-44F2-8AFF-8F9A1461FA79}">
      <dsp:nvSpPr>
        <dsp:cNvPr id="0" name=""/>
        <dsp:cNvSpPr/>
      </dsp:nvSpPr>
      <dsp:spPr>
        <a:xfrm>
          <a:off x="-5858768" y="-896635"/>
          <a:ext cx="6974870" cy="6974870"/>
        </a:xfrm>
        <a:prstGeom prst="blockArc">
          <a:avLst>
            <a:gd name="adj1" fmla="val 18900000"/>
            <a:gd name="adj2" fmla="val 2700000"/>
            <a:gd name="adj3" fmla="val 31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92BCF6-180A-4FF3-BB5E-D94971CB3B55}">
      <dsp:nvSpPr>
        <dsp:cNvPr id="0" name=""/>
        <dsp:cNvSpPr/>
      </dsp:nvSpPr>
      <dsp:spPr>
        <a:xfrm>
          <a:off x="487811" y="380998"/>
          <a:ext cx="5240941" cy="533402"/>
        </a:xfrm>
        <a:prstGeom prst="rect">
          <a:avLst/>
        </a:prstGeom>
        <a:solidFill>
          <a:srgbClr val="FFC000"/>
        </a:solidFill>
        <a:ln w="15875"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276" tIns="50800" rIns="50800" bIns="50800"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2000" b="1" kern="1200" dirty="0">
              <a:solidFill>
                <a:schemeClr val="bg1"/>
              </a:solidFill>
              <a:effectLst/>
              <a:latin typeface="+mn-lt"/>
              <a:ea typeface="Arial Unicode MS" panose="020B0604020202020204" pitchFamily="34" charset="-128"/>
              <a:cs typeface="Arial" panose="020B0604020202020204" pitchFamily="34" charset="0"/>
            </a:rPr>
            <a:t>Expanded access to PSET opportunities</a:t>
          </a:r>
          <a:endParaRPr lang="en-GB" sz="2000" b="1" kern="1200" dirty="0">
            <a:solidFill>
              <a:schemeClr val="bg1"/>
            </a:solidFill>
            <a:effectLst/>
            <a:latin typeface="+mn-lt"/>
            <a:ea typeface="Times New Roman" panose="02020603050405020304" pitchFamily="18" charset="0"/>
            <a:cs typeface="Arial" panose="020B0604020202020204" pitchFamily="34" charset="0"/>
          </a:endParaRPr>
        </a:p>
      </dsp:txBody>
      <dsp:txXfrm>
        <a:off x="487811" y="380998"/>
        <a:ext cx="5240941" cy="533402"/>
      </dsp:txXfrm>
    </dsp:sp>
    <dsp:sp modelId="{0AFD88F7-1422-49AF-A887-9B999A9E90EE}">
      <dsp:nvSpPr>
        <dsp:cNvPr id="0" name=""/>
        <dsp:cNvSpPr/>
      </dsp:nvSpPr>
      <dsp:spPr>
        <a:xfrm>
          <a:off x="82869" y="242757"/>
          <a:ext cx="809884" cy="809884"/>
        </a:xfrm>
        <a:prstGeom prst="ellipse">
          <a:avLst/>
        </a:prstGeom>
        <a:solidFill>
          <a:srgbClr val="FFC000"/>
        </a:solidFill>
        <a:ln w="15875" cap="flat" cmpd="sng" algn="ctr">
          <a:solidFill>
            <a:schemeClr val="accent1"/>
          </a:solidFill>
          <a:prstDash val="solid"/>
        </a:ln>
        <a:effectLst/>
      </dsp:spPr>
      <dsp:style>
        <a:lnRef idx="2">
          <a:schemeClr val="accent6"/>
        </a:lnRef>
        <a:fillRef idx="1">
          <a:schemeClr val="lt1"/>
        </a:fillRef>
        <a:effectRef idx="0">
          <a:schemeClr val="accent6"/>
        </a:effectRef>
        <a:fontRef idx="minor">
          <a:schemeClr val="dk1"/>
        </a:fontRef>
      </dsp:style>
    </dsp:sp>
    <dsp:sp modelId="{223D47FC-93BC-4E5D-8AE1-CB547D3F3E9D}">
      <dsp:nvSpPr>
        <dsp:cNvPr id="0" name=""/>
        <dsp:cNvSpPr/>
      </dsp:nvSpPr>
      <dsp:spPr>
        <a:xfrm>
          <a:off x="952082" y="1409700"/>
          <a:ext cx="4776670" cy="419098"/>
        </a:xfrm>
        <a:prstGeom prst="rect">
          <a:avLst/>
        </a:prstGeom>
        <a:solidFill>
          <a:schemeClr val="accent2">
            <a:lumMod val="60000"/>
            <a:lumOff val="40000"/>
          </a:schemeClr>
        </a:solidFill>
        <a:ln w="15875"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276" tIns="50800" rIns="50800" bIns="50800" numCol="1" spcCol="1270" anchor="ctr" anchorCtr="0">
          <a:noAutofit/>
        </a:bodyPr>
        <a:lstStyle/>
        <a:p>
          <a:pPr marL="0" lvl="0" indent="0" algn="l" defTabSz="889000">
            <a:lnSpc>
              <a:spcPct val="90000"/>
            </a:lnSpc>
            <a:spcBef>
              <a:spcPct val="0"/>
            </a:spcBef>
            <a:spcAft>
              <a:spcPct val="35000"/>
            </a:spcAft>
            <a:buNone/>
          </a:pPr>
          <a:r>
            <a:rPr lang="en-GB" sz="2000" b="1" kern="1200" dirty="0">
              <a:solidFill>
                <a:schemeClr val="bg1"/>
              </a:solidFill>
              <a:effectLst/>
              <a:latin typeface="+mn-lt"/>
              <a:cs typeface="Arial" panose="020B0604020202020204" pitchFamily="34" charset="0"/>
            </a:rPr>
            <a:t>Improved efficiency and success of the PSET system</a:t>
          </a:r>
          <a:endParaRPr lang="en-ZA" sz="2000" b="1" kern="1200" dirty="0">
            <a:solidFill>
              <a:schemeClr val="bg1"/>
            </a:solidFill>
            <a:latin typeface="+mn-lt"/>
            <a:cs typeface="Arial" panose="020B0604020202020204" pitchFamily="34" charset="0"/>
          </a:endParaRPr>
        </a:p>
      </dsp:txBody>
      <dsp:txXfrm>
        <a:off x="952082" y="1409700"/>
        <a:ext cx="4776670" cy="419098"/>
      </dsp:txXfrm>
    </dsp:sp>
    <dsp:sp modelId="{F705617C-8DFD-4E0F-8BF5-E85AABA8C50A}">
      <dsp:nvSpPr>
        <dsp:cNvPr id="0" name=""/>
        <dsp:cNvSpPr/>
      </dsp:nvSpPr>
      <dsp:spPr>
        <a:xfrm>
          <a:off x="547140" y="1214307"/>
          <a:ext cx="809884" cy="809884"/>
        </a:xfrm>
        <a:prstGeom prst="ellipse">
          <a:avLst/>
        </a:prstGeom>
        <a:solidFill>
          <a:schemeClr val="accent6">
            <a:lumMod val="60000"/>
            <a:lumOff val="40000"/>
          </a:schemeClr>
        </a:solidFill>
        <a:ln w="15875"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sp>
    <dsp:sp modelId="{FCF5C626-C7D8-4CA9-9063-033075AA8ED3}">
      <dsp:nvSpPr>
        <dsp:cNvPr id="0" name=""/>
        <dsp:cNvSpPr/>
      </dsp:nvSpPr>
      <dsp:spPr>
        <a:xfrm>
          <a:off x="1094576" y="2362198"/>
          <a:ext cx="4634176" cy="457202"/>
        </a:xfrm>
        <a:prstGeom prst="rect">
          <a:avLst/>
        </a:prstGeom>
        <a:solidFill>
          <a:srgbClr val="00B050"/>
        </a:solidFill>
        <a:ln w="15875"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276" tIns="50800" rIns="50800" bIns="50800" numCol="1" spcCol="1270" anchor="ctr" anchorCtr="0">
          <a:noAutofit/>
        </a:bodyPr>
        <a:lstStyle/>
        <a:p>
          <a:pPr marL="0" lvl="0" indent="0" algn="l" defTabSz="889000">
            <a:lnSpc>
              <a:spcPct val="90000"/>
            </a:lnSpc>
            <a:spcBef>
              <a:spcPct val="0"/>
            </a:spcBef>
            <a:spcAft>
              <a:spcPct val="35000"/>
            </a:spcAft>
            <a:buNone/>
          </a:pPr>
          <a:r>
            <a:rPr lang="en-GB" sz="2000" b="1" kern="1200" dirty="0">
              <a:solidFill>
                <a:schemeClr val="bg1"/>
              </a:solidFill>
              <a:effectLst/>
              <a:latin typeface="+mn-lt"/>
              <a:cs typeface="Arial" panose="020B0604020202020204" pitchFamily="34" charset="0"/>
            </a:rPr>
            <a:t>Improved quality of PSET provision</a:t>
          </a:r>
          <a:endParaRPr lang="en-ZA" sz="2000" b="1" kern="1200" dirty="0">
            <a:solidFill>
              <a:schemeClr val="bg1"/>
            </a:solidFill>
            <a:latin typeface="+mn-lt"/>
            <a:cs typeface="Arial" panose="020B0604020202020204" pitchFamily="34" charset="0"/>
          </a:endParaRPr>
        </a:p>
      </dsp:txBody>
      <dsp:txXfrm>
        <a:off x="1094576" y="2362198"/>
        <a:ext cx="4634176" cy="457202"/>
      </dsp:txXfrm>
    </dsp:sp>
    <dsp:sp modelId="{AF169EA9-5D3D-4DB4-8EE4-DDE066848358}">
      <dsp:nvSpPr>
        <dsp:cNvPr id="0" name=""/>
        <dsp:cNvSpPr/>
      </dsp:nvSpPr>
      <dsp:spPr>
        <a:xfrm>
          <a:off x="689634" y="2185857"/>
          <a:ext cx="809884" cy="809884"/>
        </a:xfrm>
        <a:prstGeom prst="ellipse">
          <a:avLst/>
        </a:prstGeom>
        <a:solidFill>
          <a:srgbClr val="00B050"/>
        </a:solidFill>
        <a:ln w="15875"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sp>
    <dsp:sp modelId="{B7873C97-7031-4B54-8B66-10CBE7B0BD01}">
      <dsp:nvSpPr>
        <dsp:cNvPr id="0" name=""/>
        <dsp:cNvSpPr/>
      </dsp:nvSpPr>
      <dsp:spPr>
        <a:xfrm>
          <a:off x="978449" y="3390904"/>
          <a:ext cx="4776670" cy="419098"/>
        </a:xfrm>
        <a:prstGeom prst="rect">
          <a:avLst/>
        </a:prstGeom>
        <a:solidFill>
          <a:schemeClr val="accent5">
            <a:lumMod val="90000"/>
          </a:schemeClr>
        </a:solidFill>
        <a:ln w="15875" cap="flat" cmpd="sng" algn="ctr">
          <a:solidFill>
            <a:schemeClr val="accent5">
              <a:lumMod val="9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276" tIns="50800" rIns="50800" bIns="50800" numCol="1" spcCol="1270" anchor="ctr" anchorCtr="0">
          <a:noAutofit/>
        </a:bodyPr>
        <a:lstStyle/>
        <a:p>
          <a:pPr marL="0" lvl="0" indent="0" algn="l" defTabSz="889000">
            <a:lnSpc>
              <a:spcPct val="90000"/>
            </a:lnSpc>
            <a:spcBef>
              <a:spcPct val="0"/>
            </a:spcBef>
            <a:spcAft>
              <a:spcPct val="35000"/>
            </a:spcAft>
            <a:buNone/>
          </a:pPr>
          <a:r>
            <a:rPr lang="en-ZA" sz="2000" b="1" kern="1200" dirty="0">
              <a:solidFill>
                <a:schemeClr val="bg1"/>
              </a:solidFill>
              <a:effectLst/>
              <a:latin typeface="+mn-lt"/>
              <a:cs typeface="Arial" panose="020B0604020202020204" pitchFamily="34" charset="0"/>
            </a:rPr>
            <a:t>A responsive PSET system</a:t>
          </a:r>
          <a:endParaRPr lang="en-ZA" sz="2000" b="1" kern="1200" dirty="0">
            <a:solidFill>
              <a:schemeClr val="bg1"/>
            </a:solidFill>
            <a:latin typeface="+mn-lt"/>
            <a:cs typeface="Arial" panose="020B0604020202020204" pitchFamily="34" charset="0"/>
          </a:endParaRPr>
        </a:p>
      </dsp:txBody>
      <dsp:txXfrm>
        <a:off x="978449" y="3390904"/>
        <a:ext cx="4776670" cy="419098"/>
      </dsp:txXfrm>
    </dsp:sp>
    <dsp:sp modelId="{EDB41643-5F5B-45DF-AA25-87F4EC4F3E96}">
      <dsp:nvSpPr>
        <dsp:cNvPr id="0" name=""/>
        <dsp:cNvSpPr/>
      </dsp:nvSpPr>
      <dsp:spPr>
        <a:xfrm>
          <a:off x="547140" y="3157407"/>
          <a:ext cx="809884" cy="809884"/>
        </a:xfrm>
        <a:prstGeom prst="ellipse">
          <a:avLst/>
        </a:prstGeom>
        <a:solidFill>
          <a:schemeClr val="accent1"/>
        </a:solidFill>
        <a:ln w="15875"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sp>
    <dsp:sp modelId="{FBFF50F8-F3FB-47D2-910E-DEE343A46FD0}">
      <dsp:nvSpPr>
        <dsp:cNvPr id="0" name=""/>
        <dsp:cNvSpPr/>
      </dsp:nvSpPr>
      <dsp:spPr>
        <a:xfrm>
          <a:off x="487811" y="4267198"/>
          <a:ext cx="5240941" cy="533402"/>
        </a:xfrm>
        <a:prstGeom prst="rect">
          <a:avLst/>
        </a:prstGeom>
        <a:solidFill>
          <a:srgbClr val="00B0F0"/>
        </a:solidFill>
        <a:ln w="15875" cap="flat" cmpd="sng" algn="ctr">
          <a:solidFill>
            <a:srgbClr val="00B0F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276" tIns="50800" rIns="50800" bIns="50800" numCol="1" spcCol="1270" anchor="ctr" anchorCtr="0">
          <a:noAutofit/>
        </a:bodyPr>
        <a:lstStyle/>
        <a:p>
          <a:pPr marL="0" lvl="0" indent="0" algn="l" defTabSz="889000" rtl="0">
            <a:lnSpc>
              <a:spcPct val="90000"/>
            </a:lnSpc>
            <a:spcBef>
              <a:spcPct val="0"/>
            </a:spcBef>
            <a:spcAft>
              <a:spcPct val="35000"/>
            </a:spcAft>
            <a:buNone/>
          </a:pPr>
          <a:r>
            <a:rPr lang="en-ZA" sz="2000" b="1" kern="1200" dirty="0">
              <a:solidFill>
                <a:schemeClr val="bg1"/>
              </a:solidFill>
              <a:effectLst/>
              <a:latin typeface="+mn-lt"/>
              <a:cs typeface="Arial" panose="020B0604020202020204" pitchFamily="34" charset="0"/>
            </a:rPr>
            <a:t>Excellent business operations within DHET</a:t>
          </a:r>
          <a:endParaRPr lang="en-ZA" sz="2000" b="1" kern="1200" dirty="0">
            <a:solidFill>
              <a:schemeClr val="bg1"/>
            </a:solidFill>
            <a:latin typeface="+mn-lt"/>
            <a:cs typeface="Arial" panose="020B0604020202020204" pitchFamily="34" charset="0"/>
          </a:endParaRPr>
        </a:p>
      </dsp:txBody>
      <dsp:txXfrm>
        <a:off x="487811" y="4267198"/>
        <a:ext cx="5240941" cy="533402"/>
      </dsp:txXfrm>
    </dsp:sp>
    <dsp:sp modelId="{092D93A7-5096-4A39-9BA0-B6E338212D2A}">
      <dsp:nvSpPr>
        <dsp:cNvPr id="0" name=""/>
        <dsp:cNvSpPr/>
      </dsp:nvSpPr>
      <dsp:spPr>
        <a:xfrm>
          <a:off x="82869" y="4128957"/>
          <a:ext cx="809884" cy="809884"/>
        </a:xfrm>
        <a:prstGeom prst="ellipse">
          <a:avLst/>
        </a:prstGeom>
        <a:solidFill>
          <a:srgbClr val="00B0F0"/>
        </a:solidFill>
        <a:ln w="15875"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0.94265</cdr:x>
      <cdr:y>0.93019</cdr:y>
    </cdr:from>
    <cdr:to>
      <cdr:x>1</cdr:x>
      <cdr:y>1</cdr:y>
    </cdr:to>
    <cdr:sp macro="" textlink="">
      <cdr:nvSpPr>
        <cdr:cNvPr id="2" name="Slide Number Placeholder 7">
          <a:extLst xmlns:a="http://schemas.openxmlformats.org/drawingml/2006/main">
            <a:ext uri="{FF2B5EF4-FFF2-40B4-BE49-F238E27FC236}">
              <a16:creationId xmlns:a16="http://schemas.microsoft.com/office/drawing/2014/main" id="{2A48D7EC-B05D-C3C1-BE24-C675F333A203}"/>
            </a:ext>
          </a:extLst>
        </cdr:cNvPr>
        <cdr:cNvSpPr txBox="1">
          <a:spLocks xmlns:a="http://schemas.openxmlformats.org/drawingml/2006/main"/>
        </cdr:cNvSpPr>
      </cdr:nvSpPr>
      <cdr:spPr>
        <a:xfrm xmlns:a="http://schemas.openxmlformats.org/drawingml/2006/main">
          <a:off x="8695069" y="6575425"/>
          <a:ext cx="464289" cy="365125"/>
        </a:xfrm>
        <a:prstGeom xmlns:a="http://schemas.openxmlformats.org/drawingml/2006/main" prst="rect">
          <a:avLst/>
        </a:prstGeom>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vert="horz" lIns="91440" tIns="45720" rIns="91440" bIns="45720" rtlCol="0" anchor="ct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xmlns:a="http://schemas.openxmlformats.org/drawingml/2006/main">
          <a:pPr eaLnBrk="1" hangingPunct="1"/>
          <a:r>
            <a:rPr lang="en-US" altLang="en-US" sz="1600" b="1" dirty="0"/>
            <a:t>16</a:t>
          </a:r>
        </a:p>
      </cdr:txBody>
    </cdr:sp>
  </cdr:relSizeAnchor>
</c:userShape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23T07:07:08.679"/>
    </inkml:context>
    <inkml:brush xml:id="br0">
      <inkml:brushProperty name="width" value="0.05" units="cm"/>
      <inkml:brushProperty name="height" value="0.05" units="cm"/>
    </inkml:brush>
  </inkml:definitions>
  <inkml:trace contextRef="#ctx0" brushRef="#br0">1 1 32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2" y="2"/>
            <a:ext cx="2946275" cy="496503"/>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a:defRPr sz="1200">
                <a:latin typeface="Arial" charset="0"/>
              </a:defRPr>
            </a:lvl1pPr>
          </a:lstStyle>
          <a:p>
            <a:pPr>
              <a:defRPr/>
            </a:pPr>
            <a:endParaRPr lang="en-US"/>
          </a:p>
        </p:txBody>
      </p:sp>
      <p:sp>
        <p:nvSpPr>
          <p:cNvPr id="16387" name="Rectangle 3"/>
          <p:cNvSpPr>
            <a:spLocks noGrp="1" noChangeArrowheads="1"/>
          </p:cNvSpPr>
          <p:nvPr>
            <p:ph type="dt" idx="1"/>
          </p:nvPr>
        </p:nvSpPr>
        <p:spPr bwMode="auto">
          <a:xfrm>
            <a:off x="3849864" y="2"/>
            <a:ext cx="2946275" cy="496503"/>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algn="r">
              <a:defRPr sz="1200">
                <a:latin typeface="Arial" charset="0"/>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919163" y="744538"/>
            <a:ext cx="4959350" cy="3721100"/>
          </a:xfrm>
          <a:prstGeom prst="rect">
            <a:avLst/>
          </a:prstGeom>
          <a:noFill/>
          <a:ln w="9525">
            <a:solidFill>
              <a:srgbClr val="000000"/>
            </a:solidFill>
            <a:miter lim="800000"/>
            <a:headEnd/>
            <a:tailEnd/>
          </a:ln>
        </p:spPr>
      </p:sp>
      <p:sp>
        <p:nvSpPr>
          <p:cNvPr id="16389" name="Rectangle 5"/>
          <p:cNvSpPr>
            <a:spLocks noGrp="1" noChangeArrowheads="1"/>
          </p:cNvSpPr>
          <p:nvPr>
            <p:ph type="body" sz="quarter" idx="3"/>
          </p:nvPr>
        </p:nvSpPr>
        <p:spPr bwMode="auto">
          <a:xfrm>
            <a:off x="680384" y="4715923"/>
            <a:ext cx="5436909" cy="4466817"/>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390" name="Rectangle 6"/>
          <p:cNvSpPr>
            <a:spLocks noGrp="1" noChangeArrowheads="1"/>
          </p:cNvSpPr>
          <p:nvPr>
            <p:ph type="ftr" sz="quarter" idx="4"/>
          </p:nvPr>
        </p:nvSpPr>
        <p:spPr bwMode="auto">
          <a:xfrm>
            <a:off x="2" y="9428431"/>
            <a:ext cx="2946275" cy="496503"/>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defRPr sz="1200">
                <a:latin typeface="Arial" charset="0"/>
              </a:defRPr>
            </a:lvl1pPr>
          </a:lstStyle>
          <a:p>
            <a:pPr>
              <a:defRPr/>
            </a:pPr>
            <a:endParaRPr lang="en-US"/>
          </a:p>
        </p:txBody>
      </p:sp>
      <p:sp>
        <p:nvSpPr>
          <p:cNvPr id="16391" name="Rectangle 7"/>
          <p:cNvSpPr>
            <a:spLocks noGrp="1" noChangeArrowheads="1"/>
          </p:cNvSpPr>
          <p:nvPr>
            <p:ph type="sldNum" sz="quarter" idx="5"/>
          </p:nvPr>
        </p:nvSpPr>
        <p:spPr bwMode="auto">
          <a:xfrm>
            <a:off x="3849864" y="9428431"/>
            <a:ext cx="2946275" cy="496503"/>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a:defRPr sz="1200">
                <a:latin typeface="Arial" charset="0"/>
              </a:defRPr>
            </a:lvl1pPr>
          </a:lstStyle>
          <a:p>
            <a:pPr>
              <a:defRPr/>
            </a:pPr>
            <a:fld id="{D0436898-6D4C-4ED9-A803-8C76C7235793}" type="slidenum">
              <a:rPr lang="en-US"/>
              <a:pPr>
                <a:defRPr/>
              </a:pPr>
              <a:t>‹#›</a:t>
            </a:fld>
            <a:endParaRPr lang="en-US"/>
          </a:p>
        </p:txBody>
      </p:sp>
    </p:spTree>
    <p:extLst>
      <p:ext uri="{BB962C8B-B14F-4D97-AF65-F5344CB8AC3E}">
        <p14:creationId xmlns:p14="http://schemas.microsoft.com/office/powerpoint/2010/main" val="30053088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D0436898-6D4C-4ED9-A803-8C76C7235793}" type="slidenum">
              <a:rPr lang="en-US" smtClean="0"/>
              <a:pPr>
                <a:defRPr/>
              </a:pPr>
              <a:t>1</a:t>
            </a:fld>
            <a:endParaRPr lang="en-US"/>
          </a:p>
        </p:txBody>
      </p:sp>
    </p:spTree>
    <p:extLst>
      <p:ext uri="{BB962C8B-B14F-4D97-AF65-F5344CB8AC3E}">
        <p14:creationId xmlns:p14="http://schemas.microsoft.com/office/powerpoint/2010/main" val="1090629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D0436898-6D4C-4ED9-A803-8C76C7235793}" type="slidenum">
              <a:rPr lang="en-US" smtClean="0"/>
              <a:pPr>
                <a:defRPr/>
              </a:pPr>
              <a:t>2</a:t>
            </a:fld>
            <a:endParaRPr lang="en-US"/>
          </a:p>
        </p:txBody>
      </p:sp>
    </p:spTree>
    <p:extLst>
      <p:ext uri="{BB962C8B-B14F-4D97-AF65-F5344CB8AC3E}">
        <p14:creationId xmlns:p14="http://schemas.microsoft.com/office/powerpoint/2010/main" val="148244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D0436898-6D4C-4ED9-A803-8C76C7235793}" type="slidenum">
              <a:rPr lang="en-US" smtClean="0"/>
              <a:pPr>
                <a:defRPr/>
              </a:pPr>
              <a:t>16</a:t>
            </a:fld>
            <a:endParaRPr lang="en-US"/>
          </a:p>
        </p:txBody>
      </p:sp>
    </p:spTree>
    <p:extLst>
      <p:ext uri="{BB962C8B-B14F-4D97-AF65-F5344CB8AC3E}">
        <p14:creationId xmlns:p14="http://schemas.microsoft.com/office/powerpoint/2010/main" val="2802806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0436898-6D4C-4ED9-A803-8C76C7235793}" type="slidenum">
              <a:rPr lang="en-US" smtClean="0"/>
              <a:pPr>
                <a:defRPr/>
              </a:pPr>
              <a:t>19</a:t>
            </a:fld>
            <a:endParaRPr lang="en-US"/>
          </a:p>
        </p:txBody>
      </p:sp>
    </p:spTree>
    <p:extLst>
      <p:ext uri="{BB962C8B-B14F-4D97-AF65-F5344CB8AC3E}">
        <p14:creationId xmlns:p14="http://schemas.microsoft.com/office/powerpoint/2010/main" val="558722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0436898-6D4C-4ED9-A803-8C76C7235793}" type="slidenum">
              <a:rPr lang="en-US" smtClean="0"/>
              <a:pPr>
                <a:defRPr/>
              </a:pPr>
              <a:t>20</a:t>
            </a:fld>
            <a:endParaRPr lang="en-US"/>
          </a:p>
        </p:txBody>
      </p:sp>
    </p:spTree>
    <p:extLst>
      <p:ext uri="{BB962C8B-B14F-4D97-AF65-F5344CB8AC3E}">
        <p14:creationId xmlns:p14="http://schemas.microsoft.com/office/powerpoint/2010/main" val="2830547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0436898-6D4C-4ED9-A803-8C76C7235793}" type="slidenum">
              <a:rPr lang="en-US" smtClean="0"/>
              <a:pPr>
                <a:defRPr/>
              </a:pPr>
              <a:t>23</a:t>
            </a:fld>
            <a:endParaRPr lang="en-US"/>
          </a:p>
        </p:txBody>
      </p:sp>
    </p:spTree>
    <p:extLst>
      <p:ext uri="{BB962C8B-B14F-4D97-AF65-F5344CB8AC3E}">
        <p14:creationId xmlns:p14="http://schemas.microsoft.com/office/powerpoint/2010/main" val="2736578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FD887CD-B227-4934-B84C-B6F4F811D911}" type="slidenum">
              <a:rPr lang="en-US" smtClean="0"/>
              <a:pPr>
                <a:defRPr/>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6739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E6BA2F4-C4E4-400A-88CD-E78AB113C90D}" type="slidenum">
              <a:rPr lang="en-US" smtClean="0"/>
              <a:pPr>
                <a:defRPr/>
              </a:pPr>
              <a:t>‹#›</a:t>
            </a:fld>
            <a:endParaRPr lang="en-US"/>
          </a:p>
        </p:txBody>
      </p:sp>
    </p:spTree>
    <p:extLst>
      <p:ext uri="{BB962C8B-B14F-4D97-AF65-F5344CB8AC3E}">
        <p14:creationId xmlns:p14="http://schemas.microsoft.com/office/powerpoint/2010/main" val="2019678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9DF52EF-B820-4501-8A87-27FE569EB84B}" type="slidenum">
              <a:rPr lang="en-US" smtClean="0"/>
              <a:pPr>
                <a:defRPr/>
              </a:pPr>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16287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489" name="Rectangle 177"/>
          <p:cNvSpPr>
            <a:spLocks noGrp="1" noChangeArrowheads="1"/>
          </p:cNvSpPr>
          <p:nvPr>
            <p:ph type="ctrTitle" sz="quarter"/>
          </p:nvPr>
        </p:nvSpPr>
        <p:spPr bwMode="auto">
          <a:xfrm>
            <a:off x="1293813" y="1663700"/>
            <a:ext cx="6821487" cy="1470025"/>
          </a:xfrm>
        </p:spPr>
        <p:txBody>
          <a:bodyPr/>
          <a:lstStyle>
            <a:lvl1pPr algn="ctr">
              <a:defRPr sz="4000">
                <a:solidFill>
                  <a:srgbClr val="293E00"/>
                </a:solidFill>
              </a:defRPr>
            </a:lvl1pPr>
          </a:lstStyle>
          <a:p>
            <a:r>
              <a:rPr lang="en-US" altLang="zh-CN"/>
              <a:t>Click to edit Master title style</a:t>
            </a:r>
            <a:endParaRPr lang="zh-CN" altLang="en-US"/>
          </a:p>
        </p:txBody>
      </p:sp>
      <p:sp>
        <p:nvSpPr>
          <p:cNvPr id="3" name="Rectangle 24"/>
          <p:cNvSpPr>
            <a:spLocks noGrp="1" noChangeArrowheads="1"/>
          </p:cNvSpPr>
          <p:nvPr>
            <p:ph type="ftr" sz="quarter" idx="10"/>
          </p:nvPr>
        </p:nvSpPr>
        <p:spPr>
          <a:xfrm>
            <a:off x="3452813" y="6451600"/>
            <a:ext cx="2895600" cy="152400"/>
          </a:xfrm>
        </p:spPr>
        <p:txBody>
          <a:bodyPr/>
          <a:lstStyle>
            <a:lvl1pPr algn="ctr">
              <a:defRPr sz="1400" b="0">
                <a:solidFill>
                  <a:schemeClr val="folHlink"/>
                </a:solidFill>
                <a:effectLst>
                  <a:outerShdw blurRad="38100" dist="38100" dir="2700000" algn="tl">
                    <a:srgbClr val="C0C0C0"/>
                  </a:outerShdw>
                </a:effectLst>
                <a:latin typeface="Times New Roman" pitchFamily="18" charset="0"/>
              </a:defRPr>
            </a:lvl1pPr>
          </a:lstStyle>
          <a:p>
            <a:pPr>
              <a:defRPr/>
            </a:pPr>
            <a:endParaRPr lang="en-US" altLang="ko-KR"/>
          </a:p>
        </p:txBody>
      </p:sp>
    </p:spTree>
    <p:extLst>
      <p:ext uri="{BB962C8B-B14F-4D97-AF65-F5344CB8AC3E}">
        <p14:creationId xmlns:p14="http://schemas.microsoft.com/office/powerpoint/2010/main" val="28379852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0A0469-1697-409E-AF67-1B17EB11F57D}" type="slidenum">
              <a:rPr lang="en-US"/>
              <a:pPr>
                <a:defRPr/>
              </a:pPr>
              <a:t>‹#›</a:t>
            </a:fld>
            <a:endParaRPr lang="en-US"/>
          </a:p>
        </p:txBody>
      </p:sp>
    </p:spTree>
    <p:extLst>
      <p:ext uri="{BB962C8B-B14F-4D97-AF65-F5344CB8AC3E}">
        <p14:creationId xmlns:p14="http://schemas.microsoft.com/office/powerpoint/2010/main" val="2960511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FEA9EB2-108A-4BEC-BB25-443CCE96D918}" type="slidenum">
              <a:rPr lang="en-US" smtClean="0"/>
              <a:pPr>
                <a:defRPr/>
              </a:pPr>
              <a:t>‹#›</a:t>
            </a:fld>
            <a:endParaRPr lang="en-US"/>
          </a:p>
        </p:txBody>
      </p:sp>
    </p:spTree>
    <p:extLst>
      <p:ext uri="{BB962C8B-B14F-4D97-AF65-F5344CB8AC3E}">
        <p14:creationId xmlns:p14="http://schemas.microsoft.com/office/powerpoint/2010/main" val="2419346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244C209-2789-401F-A579-7A8208EE2536}" type="slidenum">
              <a:rPr lang="en-US" smtClean="0"/>
              <a:pPr>
                <a:defRPr/>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7285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4036200-1183-4A74-931C-AAE770F81B02}" type="slidenum">
              <a:rPr lang="en-US" smtClean="0"/>
              <a:pPr>
                <a:defRPr/>
              </a:pPr>
              <a:t>‹#›</a:t>
            </a:fld>
            <a:endParaRPr lang="en-US"/>
          </a:p>
        </p:txBody>
      </p:sp>
    </p:spTree>
    <p:extLst>
      <p:ext uri="{BB962C8B-B14F-4D97-AF65-F5344CB8AC3E}">
        <p14:creationId xmlns:p14="http://schemas.microsoft.com/office/powerpoint/2010/main" val="671292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A66DB1D3-746A-48DD-81E5-9D10190D4A63}" type="slidenum">
              <a:rPr lang="en-US" smtClean="0"/>
              <a:pPr>
                <a:defRPr/>
              </a:pPr>
              <a:t>‹#›</a:t>
            </a:fld>
            <a:endParaRPr lang="en-US"/>
          </a:p>
        </p:txBody>
      </p:sp>
    </p:spTree>
    <p:extLst>
      <p:ext uri="{BB962C8B-B14F-4D97-AF65-F5344CB8AC3E}">
        <p14:creationId xmlns:p14="http://schemas.microsoft.com/office/powerpoint/2010/main" val="1584607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AF627CC6-9250-409A-B218-92DBC7D7FE4E}" type="slidenum">
              <a:rPr lang="en-US" smtClean="0"/>
              <a:pPr>
                <a:defRPr/>
              </a:pPr>
              <a:t>‹#›</a:t>
            </a:fld>
            <a:endParaRPr lang="en-US"/>
          </a:p>
        </p:txBody>
      </p:sp>
    </p:spTree>
    <p:extLst>
      <p:ext uri="{BB962C8B-B14F-4D97-AF65-F5344CB8AC3E}">
        <p14:creationId xmlns:p14="http://schemas.microsoft.com/office/powerpoint/2010/main" val="2058727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10468BB-C55C-44F1-A22B-78402AAAE336}" type="slidenum">
              <a:rPr lang="en-US" smtClean="0"/>
              <a:pPr>
                <a:defRPr/>
              </a:pPr>
              <a:t>‹#›</a:t>
            </a:fld>
            <a:endParaRPr lang="en-US"/>
          </a:p>
        </p:txBody>
      </p:sp>
    </p:spTree>
    <p:extLst>
      <p:ext uri="{BB962C8B-B14F-4D97-AF65-F5344CB8AC3E}">
        <p14:creationId xmlns:p14="http://schemas.microsoft.com/office/powerpoint/2010/main" val="998980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127606B-37BA-4BE9-ADBD-DD6F0F4A0DF9}" type="slidenum">
              <a:rPr lang="en-US" smtClean="0"/>
              <a:pPr>
                <a:defRPr/>
              </a:pPr>
              <a:t>‹#›</a:t>
            </a:fld>
            <a:endParaRPr lang="en-US"/>
          </a:p>
        </p:txBody>
      </p:sp>
    </p:spTree>
    <p:extLst>
      <p:ext uri="{BB962C8B-B14F-4D97-AF65-F5344CB8AC3E}">
        <p14:creationId xmlns:p14="http://schemas.microsoft.com/office/powerpoint/2010/main" val="576610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244E24A-AA8A-44C3-82DF-95D437ED78B2}" type="slidenum">
              <a:rPr lang="en-US" smtClean="0"/>
              <a:pPr>
                <a:defRPr/>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9970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a:defRPr/>
            </a:pPr>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a:defRPr/>
            </a:pPr>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a:defRPr/>
            </a:pPr>
            <a:fld id="{90C9243C-6572-4657-BCB5-8B3415B16A24}" type="slidenum">
              <a:rPr lang="en-US" smtClean="0"/>
              <a:pPr>
                <a:defRPr/>
              </a:pPr>
              <a:t>‹#›</a:t>
            </a:fld>
            <a:endParaRPr lang="en-US"/>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1262589"/>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Lst>
  <p:hf hdr="0" ftr="0" dt="0"/>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customXml" Target="../ink/ink1.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descr="C:\Users\Lefifi.T\AppData\Local\Microsoft\Windows\Temporary Internet Files\Content.Outlook\XAEMJRW7\Higher Education LOGO (6).jpg"/>
          <p:cNvPicPr>
            <a:picLocks noChangeAspect="1" noChangeArrowheads="1"/>
          </p:cNvPicPr>
          <p:nvPr/>
        </p:nvPicPr>
        <p:blipFill>
          <a:blip r:embed="rId3"/>
          <a:srcRect t="1932" r="67960"/>
          <a:stretch>
            <a:fillRect/>
          </a:stretch>
        </p:blipFill>
        <p:spPr bwMode="auto">
          <a:xfrm>
            <a:off x="7318375" y="4495800"/>
            <a:ext cx="1825625" cy="2203450"/>
          </a:xfrm>
          <a:prstGeom prst="rect">
            <a:avLst/>
          </a:prstGeom>
          <a:noFill/>
          <a:ln w="9525">
            <a:noFill/>
            <a:miter lim="800000"/>
            <a:headEnd/>
            <a:tailEnd/>
          </a:ln>
        </p:spPr>
      </p:pic>
      <p:sp>
        <p:nvSpPr>
          <p:cNvPr id="7" name="Rectangle 3"/>
          <p:cNvSpPr txBox="1">
            <a:spLocks noChangeArrowheads="1"/>
          </p:cNvSpPr>
          <p:nvPr/>
        </p:nvSpPr>
        <p:spPr>
          <a:xfrm>
            <a:off x="533400" y="685800"/>
            <a:ext cx="8077200" cy="5943600"/>
          </a:xfrm>
          <a:prstGeom prst="rect">
            <a:avLst/>
          </a:prstGeom>
        </p:spPr>
        <p:txBody>
          <a:bodyPr/>
          <a:lstStyle/>
          <a:p>
            <a:pPr marL="342900" indent="-342900" algn="ctr">
              <a:lnSpc>
                <a:spcPct val="90000"/>
              </a:lnSpc>
              <a:spcBef>
                <a:spcPct val="20000"/>
              </a:spcBef>
              <a:defRPr/>
            </a:pPr>
            <a:r>
              <a:rPr lang="en-US" sz="3600" kern="0" dirty="0">
                <a:latin typeface="+mn-lt"/>
                <a:cs typeface="Arial" panose="020B0604020202020204" pitchFamily="34" charset="0"/>
              </a:rPr>
              <a:t>DEPARTMENT OF HIGHER EDUCATION AND TRAINING</a:t>
            </a:r>
          </a:p>
          <a:p>
            <a:pPr marL="342900" indent="-342900" algn="ctr">
              <a:lnSpc>
                <a:spcPct val="90000"/>
              </a:lnSpc>
              <a:spcBef>
                <a:spcPct val="20000"/>
              </a:spcBef>
              <a:defRPr/>
            </a:pPr>
            <a:endParaRPr lang="en-US" sz="3600" kern="0" dirty="0">
              <a:solidFill>
                <a:srgbClr val="FF0000"/>
              </a:solidFill>
              <a:latin typeface="+mn-lt"/>
              <a:cs typeface="Calibri" panose="020F0502020204030204" pitchFamily="34" charset="0"/>
            </a:endParaRPr>
          </a:p>
          <a:p>
            <a:pPr marL="342900" indent="-342900" algn="ctr">
              <a:lnSpc>
                <a:spcPct val="90000"/>
              </a:lnSpc>
              <a:spcBef>
                <a:spcPct val="20000"/>
              </a:spcBef>
              <a:defRPr/>
            </a:pPr>
            <a:r>
              <a:rPr lang="en-US" sz="3200" kern="0" dirty="0">
                <a:solidFill>
                  <a:srgbClr val="FF0000"/>
                </a:solidFill>
                <a:latin typeface="+mn-lt"/>
                <a:cs typeface="Arial" panose="020B0604020202020204" pitchFamily="34" charset="0"/>
              </a:rPr>
              <a:t>Briefing on 2022/23 Third Quarter Performance Report (Financial and Non-Financial)</a:t>
            </a:r>
          </a:p>
          <a:p>
            <a:pPr marL="342900" indent="-342900" algn="ctr">
              <a:lnSpc>
                <a:spcPct val="90000"/>
              </a:lnSpc>
              <a:spcBef>
                <a:spcPct val="20000"/>
              </a:spcBef>
              <a:defRPr/>
            </a:pPr>
            <a:endParaRPr lang="en-US" sz="3200" kern="0" dirty="0">
              <a:solidFill>
                <a:srgbClr val="FF0000"/>
              </a:solidFill>
              <a:latin typeface="+mn-lt"/>
              <a:cs typeface="Calibri" panose="020F0502020204030204" pitchFamily="34" charset="0"/>
            </a:endParaRPr>
          </a:p>
          <a:p>
            <a:pPr marL="342900" indent="-342900" algn="ctr">
              <a:lnSpc>
                <a:spcPct val="90000"/>
              </a:lnSpc>
              <a:spcBef>
                <a:spcPct val="20000"/>
              </a:spcBef>
              <a:defRPr/>
            </a:pPr>
            <a:endParaRPr lang="en-US" sz="2800" kern="0" dirty="0">
              <a:latin typeface="+mn-lt"/>
              <a:cs typeface="Calibri" panose="020F0502020204030204" pitchFamily="34" charset="0"/>
            </a:endParaRPr>
          </a:p>
          <a:p>
            <a:pPr marL="342900" indent="-342900">
              <a:defRPr/>
            </a:pPr>
            <a:endParaRPr lang="en-US" dirty="0">
              <a:solidFill>
                <a:schemeClr val="accent6">
                  <a:lumMod val="50000"/>
                </a:schemeClr>
              </a:solidFill>
              <a:latin typeface="+mn-lt"/>
            </a:endParaRPr>
          </a:p>
          <a:p>
            <a:pPr marL="342900" indent="-342900">
              <a:defRPr/>
            </a:pPr>
            <a:endParaRPr lang="en-US" dirty="0">
              <a:solidFill>
                <a:schemeClr val="accent6">
                  <a:lumMod val="50000"/>
                </a:schemeClr>
              </a:solidFill>
              <a:latin typeface="+mn-lt"/>
            </a:endParaRPr>
          </a:p>
          <a:p>
            <a:pPr marL="342900" indent="-342900">
              <a:defRPr/>
            </a:pPr>
            <a:endParaRPr lang="en-US" dirty="0">
              <a:solidFill>
                <a:schemeClr val="accent6">
                  <a:lumMod val="50000"/>
                </a:schemeClr>
              </a:solidFill>
              <a:latin typeface="+mn-lt"/>
            </a:endParaRPr>
          </a:p>
          <a:p>
            <a:pPr marL="342900" indent="-342900">
              <a:defRPr/>
            </a:pPr>
            <a:endParaRPr lang="en-US" sz="1200" b="1" dirty="0">
              <a:solidFill>
                <a:schemeClr val="accent2">
                  <a:lumMod val="50000"/>
                </a:schemeClr>
              </a:solidFill>
              <a:latin typeface="+mn-lt"/>
            </a:endParaRPr>
          </a:p>
          <a:p>
            <a:pPr marL="342900" indent="-342900">
              <a:defRPr/>
            </a:pPr>
            <a:r>
              <a:rPr lang="en-US" sz="1400" b="1" dirty="0">
                <a:solidFill>
                  <a:schemeClr val="accent2">
                    <a:lumMod val="50000"/>
                  </a:schemeClr>
                </a:solidFill>
                <a:latin typeface="+mn-lt"/>
                <a:cs typeface="Arial" panose="020B0604020202020204" pitchFamily="34" charset="0"/>
              </a:rPr>
              <a:t>Presentation by the Director-General: Dr Nkosinathi Sishi </a:t>
            </a:r>
          </a:p>
          <a:p>
            <a:pPr marL="342900" indent="-342900">
              <a:defRPr/>
            </a:pPr>
            <a:r>
              <a:rPr lang="en-US" sz="1400" b="1" dirty="0">
                <a:solidFill>
                  <a:schemeClr val="accent2">
                    <a:lumMod val="50000"/>
                  </a:schemeClr>
                </a:solidFill>
                <a:latin typeface="+mn-lt"/>
                <a:cs typeface="Arial" panose="020B0604020202020204" pitchFamily="34" charset="0"/>
              </a:rPr>
              <a:t>Date: 15 February 2022</a:t>
            </a:r>
          </a:p>
          <a:p>
            <a:pPr marL="342900" indent="-342900">
              <a:defRPr/>
            </a:pPr>
            <a:endParaRPr lang="en-US" dirty="0">
              <a:solidFill>
                <a:schemeClr val="accent6">
                  <a:lumMod val="50000"/>
                </a:schemeClr>
              </a:solidFill>
              <a:latin typeface="+mn-lt"/>
            </a:endParaRPr>
          </a:p>
          <a:p>
            <a:pPr marL="342900" indent="-342900">
              <a:defRPr/>
            </a:pPr>
            <a:endParaRPr lang="en-US" dirty="0">
              <a:solidFill>
                <a:schemeClr val="accent6">
                  <a:lumMod val="50000"/>
                </a:schemeClr>
              </a:solidFill>
              <a:latin typeface="+mn-lt"/>
            </a:endParaRPr>
          </a:p>
          <a:p>
            <a:pPr marL="342900" indent="-342900">
              <a:defRPr/>
            </a:pPr>
            <a:endParaRPr lang="en-US" dirty="0">
              <a:solidFill>
                <a:schemeClr val="accent6">
                  <a:lumMod val="50000"/>
                </a:schemeClr>
              </a:solidFill>
              <a:latin typeface="+mn-lt"/>
            </a:endParaRPr>
          </a:p>
          <a:p>
            <a:pPr marL="342900" indent="-342900" algn="ctr">
              <a:lnSpc>
                <a:spcPct val="90000"/>
              </a:lnSpc>
              <a:spcBef>
                <a:spcPct val="20000"/>
              </a:spcBef>
              <a:defRPr/>
            </a:pPr>
            <a:endParaRPr lang="en-US" sz="3600" kern="0" dirty="0">
              <a:solidFill>
                <a:srgbClr val="FF0000"/>
              </a:solidFill>
              <a:latin typeface="+mn-lt"/>
            </a:endParaRPr>
          </a:p>
        </p:txBody>
      </p:sp>
      <p:sp>
        <p:nvSpPr>
          <p:cNvPr id="2" name="Rectangle 3">
            <a:extLst>
              <a:ext uri="{FF2B5EF4-FFF2-40B4-BE49-F238E27FC236}">
                <a16:creationId xmlns:a16="http://schemas.microsoft.com/office/drawing/2014/main" id="{B974B273-C6A7-C6B7-88BD-DAEFAA1B52D3}"/>
              </a:ext>
            </a:extLst>
          </p:cNvPr>
          <p:cNvSpPr txBox="1">
            <a:spLocks/>
          </p:cNvSpPr>
          <p:nvPr/>
        </p:nvSpPr>
        <p:spPr bwMode="auto">
          <a:xfrm>
            <a:off x="685800" y="4038600"/>
            <a:ext cx="7924800" cy="1066800"/>
          </a:xfrm>
          <a:prstGeom prst="rect">
            <a:avLst/>
          </a:prstGeom>
          <a:noFill/>
          <a:ln w="9525">
            <a:noFill/>
            <a:miter lim="800000"/>
            <a:headEnd/>
            <a:tailEnd/>
          </a:ln>
        </p:spPr>
        <p:txBody>
          <a:bodyPr/>
          <a:lstStyle/>
          <a:p>
            <a:pPr marL="342900" indent="-342900" algn="ctr">
              <a:defRPr/>
            </a:pPr>
            <a:r>
              <a:rPr lang="en-US" sz="2400" b="1" dirty="0">
                <a:solidFill>
                  <a:schemeClr val="accent2">
                    <a:lumMod val="50000"/>
                  </a:schemeClr>
                </a:solidFill>
                <a:latin typeface="Arial" panose="020B0604020202020204" pitchFamily="34" charset="0"/>
                <a:cs typeface="Arial" panose="020B0604020202020204" pitchFamily="34" charset="0"/>
              </a:rPr>
              <a:t>Presentation to the Portfolio Committee on Higher Education, Science and Innovation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876"/>
            <a:ext cx="9144000" cy="687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465316" y="457287"/>
            <a:ext cx="8221484"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ctr">
              <a:spcAft>
                <a:spcPts val="1200"/>
              </a:spcAft>
              <a:defRPr/>
            </a:pPr>
            <a:r>
              <a:rPr lang="en-US" altLang="en-US" sz="2800" b="1" dirty="0">
                <a:solidFill>
                  <a:srgbClr val="FF0000"/>
                </a:solidFill>
                <a:cs typeface="Arial" panose="020B0604020202020204" pitchFamily="34" charset="0"/>
              </a:rPr>
              <a:t>Targets Not Achieved </a:t>
            </a:r>
          </a:p>
        </p:txBody>
      </p:sp>
      <p:graphicFrame>
        <p:nvGraphicFramePr>
          <p:cNvPr id="6" name="Table 5">
            <a:extLst>
              <a:ext uri="{FF2B5EF4-FFF2-40B4-BE49-F238E27FC236}">
                <a16:creationId xmlns:a16="http://schemas.microsoft.com/office/drawing/2014/main" id="{68515EB5-5B7E-453A-951C-FCBD1AB75316}"/>
              </a:ext>
            </a:extLst>
          </p:cNvPr>
          <p:cNvGraphicFramePr>
            <a:graphicFrameLocks noGrp="1"/>
          </p:cNvGraphicFramePr>
          <p:nvPr>
            <p:extLst>
              <p:ext uri="{D42A27DB-BD31-4B8C-83A1-F6EECF244321}">
                <p14:modId xmlns:p14="http://schemas.microsoft.com/office/powerpoint/2010/main" val="3806187693"/>
              </p:ext>
            </p:extLst>
          </p:nvPr>
        </p:nvGraphicFramePr>
        <p:xfrm>
          <a:off x="465316" y="991870"/>
          <a:ext cx="8221483" cy="5188744"/>
        </p:xfrm>
        <a:graphic>
          <a:graphicData uri="http://schemas.openxmlformats.org/drawingml/2006/table">
            <a:tbl>
              <a:tblPr firstRow="1" firstCol="1" bandRow="1">
                <a:tableStyleId>{5940675A-B579-460E-94D1-54222C63F5DA}</a:tableStyleId>
              </a:tblPr>
              <a:tblGrid>
                <a:gridCol w="449084">
                  <a:extLst>
                    <a:ext uri="{9D8B030D-6E8A-4147-A177-3AD203B41FA5}">
                      <a16:colId xmlns:a16="http://schemas.microsoft.com/office/drawing/2014/main" val="20001"/>
                    </a:ext>
                  </a:extLst>
                </a:gridCol>
                <a:gridCol w="2514600">
                  <a:extLst>
                    <a:ext uri="{9D8B030D-6E8A-4147-A177-3AD203B41FA5}">
                      <a16:colId xmlns:a16="http://schemas.microsoft.com/office/drawing/2014/main" val="710940033"/>
                    </a:ext>
                  </a:extLst>
                </a:gridCol>
                <a:gridCol w="1371600">
                  <a:extLst>
                    <a:ext uri="{9D8B030D-6E8A-4147-A177-3AD203B41FA5}">
                      <a16:colId xmlns:a16="http://schemas.microsoft.com/office/drawing/2014/main" val="20002"/>
                    </a:ext>
                  </a:extLst>
                </a:gridCol>
                <a:gridCol w="3886199">
                  <a:extLst>
                    <a:ext uri="{9D8B030D-6E8A-4147-A177-3AD203B41FA5}">
                      <a16:colId xmlns:a16="http://schemas.microsoft.com/office/drawing/2014/main" val="20003"/>
                    </a:ext>
                  </a:extLst>
                </a:gridCol>
              </a:tblGrid>
              <a:tr h="525304">
                <a:tc rowSpan="4">
                  <a:txBody>
                    <a:bodyPr/>
                    <a:lstStyle/>
                    <a:p>
                      <a:pPr algn="ctr"/>
                      <a:r>
                        <a:rPr lang="en-ZA" sz="1800" b="1" dirty="0">
                          <a:solidFill>
                            <a:schemeClr val="bg1"/>
                          </a:solidFill>
                          <a:latin typeface="+mn-lt"/>
                        </a:rPr>
                        <a:t>Programme 1</a:t>
                      </a:r>
                    </a:p>
                  </a:txBody>
                  <a:tcPr marL="49776" marR="49776" marT="0" marB="0" vert="vert270" anchor="ctr">
                    <a:solidFill>
                      <a:schemeClr val="accent2"/>
                    </a:solidFill>
                  </a:tcPr>
                </a:tc>
                <a:tc>
                  <a:txBody>
                    <a:bodyPr/>
                    <a:lstStyle/>
                    <a:p>
                      <a:pPr algn="ctr">
                        <a:lnSpc>
                          <a:spcPct val="100000"/>
                        </a:lnSpc>
                        <a:spcAft>
                          <a:spcPts val="0"/>
                        </a:spcAft>
                      </a:pPr>
                      <a:r>
                        <a:rPr lang="en-ZA" sz="1800" b="1" dirty="0">
                          <a:solidFill>
                            <a:schemeClr val="bg1"/>
                          </a:solidFill>
                          <a:effectLst/>
                          <a:latin typeface="+mn-lt"/>
                          <a:cs typeface="Arial" panose="020B0604020202020204" pitchFamily="34" charset="0"/>
                        </a:rPr>
                        <a:t>Q3 Target</a:t>
                      </a:r>
                      <a:endParaRPr lang="en-ZA" sz="1800" b="1" dirty="0">
                        <a:solidFill>
                          <a:schemeClr val="bg1"/>
                        </a:solidFill>
                        <a:effectLst/>
                        <a:latin typeface="+mn-lt"/>
                        <a:ea typeface="Calibri" panose="020F0502020204030204" pitchFamily="34" charset="0"/>
                        <a:cs typeface="Arial" panose="020B0604020202020204" pitchFamily="34" charset="0"/>
                      </a:endParaRPr>
                    </a:p>
                  </a:txBody>
                  <a:tcPr marL="49776" marR="49776" marT="0" marB="0" anchor="ctr">
                    <a:solidFill>
                      <a:schemeClr val="accent2"/>
                    </a:solidFill>
                  </a:tcPr>
                </a:tc>
                <a:tc>
                  <a:txBody>
                    <a:bodyPr/>
                    <a:lstStyle/>
                    <a:p>
                      <a:pPr algn="ctr">
                        <a:lnSpc>
                          <a:spcPct val="100000"/>
                        </a:lnSpc>
                        <a:spcAft>
                          <a:spcPts val="0"/>
                        </a:spcAft>
                      </a:pPr>
                      <a:r>
                        <a:rPr lang="en-ZA" sz="1800" b="1" dirty="0">
                          <a:solidFill>
                            <a:schemeClr val="bg1"/>
                          </a:solidFill>
                          <a:effectLst/>
                          <a:latin typeface="+mn-lt"/>
                          <a:cs typeface="Arial" panose="020B0604020202020204" pitchFamily="34" charset="0"/>
                        </a:rPr>
                        <a:t>Achievement  </a:t>
                      </a:r>
                      <a:endParaRPr lang="en-ZA" sz="1800" b="1" dirty="0">
                        <a:solidFill>
                          <a:schemeClr val="bg1"/>
                        </a:solidFill>
                        <a:effectLst/>
                        <a:latin typeface="+mn-lt"/>
                        <a:ea typeface="Calibri" panose="020F0502020204030204" pitchFamily="34" charset="0"/>
                        <a:cs typeface="Arial" panose="020B0604020202020204" pitchFamily="34" charset="0"/>
                      </a:endParaRPr>
                    </a:p>
                  </a:txBody>
                  <a:tcPr marL="49776" marR="49776" marT="0" marB="0" anchor="ctr">
                    <a:solidFill>
                      <a:schemeClr val="accent2"/>
                    </a:solidFill>
                  </a:tcPr>
                </a:tc>
                <a:tc>
                  <a:txBody>
                    <a:bodyPr/>
                    <a:lstStyle/>
                    <a:p>
                      <a:pPr algn="ctr">
                        <a:lnSpc>
                          <a:spcPct val="100000"/>
                        </a:lnSpc>
                        <a:spcAft>
                          <a:spcPts val="0"/>
                        </a:spcAft>
                      </a:pPr>
                      <a:r>
                        <a:rPr lang="en-ZA" sz="1800" b="1" dirty="0">
                          <a:solidFill>
                            <a:schemeClr val="bg1"/>
                          </a:solidFill>
                          <a:effectLst/>
                          <a:latin typeface="+mn-lt"/>
                          <a:cs typeface="Arial" panose="020B0604020202020204" pitchFamily="34" charset="0"/>
                        </a:rPr>
                        <a:t>Reason for Deviation </a:t>
                      </a:r>
                      <a:endParaRPr lang="en-ZA" sz="1800" b="1" dirty="0">
                        <a:solidFill>
                          <a:schemeClr val="bg1"/>
                        </a:solidFill>
                        <a:effectLst/>
                        <a:latin typeface="+mn-lt"/>
                        <a:ea typeface="Calibri" panose="020F0502020204030204" pitchFamily="34" charset="0"/>
                        <a:cs typeface="Arial" panose="020B0604020202020204" pitchFamily="34" charset="0"/>
                      </a:endParaRPr>
                    </a:p>
                  </a:txBody>
                  <a:tcPr marL="49776" marR="49776" marT="0" marB="0" anchor="ctr">
                    <a:solidFill>
                      <a:schemeClr val="accent2"/>
                    </a:solidFill>
                  </a:tcPr>
                </a:tc>
                <a:extLst>
                  <a:ext uri="{0D108BD9-81ED-4DB2-BD59-A6C34878D82A}">
                    <a16:rowId xmlns:a16="http://schemas.microsoft.com/office/drawing/2014/main" val="10000"/>
                  </a:ext>
                </a:extLst>
              </a:tr>
              <a:tr h="687846">
                <a:tc vMerge="1">
                  <a:txBody>
                    <a:bodyPr/>
                    <a:lstStyle/>
                    <a:p>
                      <a:endParaRPr lang="en-ZA" sz="1800">
                        <a:latin typeface="+mn-lt"/>
                      </a:endParaRPr>
                    </a:p>
                  </a:txBody>
                  <a:tcPr marL="49776" marR="49776" marT="0" marB="0"/>
                </a:tc>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800" b="0" kern="1200" dirty="0">
                          <a:solidFill>
                            <a:schemeClr val="tx1"/>
                          </a:solidFill>
                          <a:effectLst/>
                          <a:latin typeface="+mn-lt"/>
                          <a:ea typeface="+mn-ea"/>
                          <a:cs typeface="Arial" panose="020B0604020202020204" pitchFamily="34" charset="0"/>
                        </a:rPr>
                        <a:t>100% of valid invoices received from creditors paid within 30 days.</a:t>
                      </a:r>
                      <a:endParaRPr lang="en-ZA" sz="1800" b="0" dirty="0">
                        <a:effectLst/>
                        <a:latin typeface="+mn-lt"/>
                        <a:ea typeface="Calibri" panose="020F0502020204030204" pitchFamily="34" charset="0"/>
                        <a:cs typeface="Arial" panose="020B0604020202020204" pitchFamily="34" charset="0"/>
                      </a:endParaRPr>
                    </a:p>
                  </a:txBody>
                  <a:tcPr marL="49776" marR="49776" marT="0" marB="0"/>
                </a:tc>
                <a:tc>
                  <a:txBody>
                    <a:bodyPr/>
                    <a:lstStyle/>
                    <a:p>
                      <a:pPr algn="ctr">
                        <a:lnSpc>
                          <a:spcPct val="100000"/>
                        </a:lnSpc>
                        <a:spcAft>
                          <a:spcPts val="0"/>
                        </a:spcAft>
                      </a:pPr>
                      <a:r>
                        <a:rPr lang="en-ZA" sz="1800" b="0" dirty="0">
                          <a:solidFill>
                            <a:schemeClr val="tx1"/>
                          </a:solidFill>
                          <a:effectLst/>
                          <a:latin typeface="+mn-lt"/>
                          <a:cs typeface="Arial" panose="020B0604020202020204" pitchFamily="34" charset="0"/>
                        </a:rPr>
                        <a:t>99.56%</a:t>
                      </a:r>
                    </a:p>
                    <a:p>
                      <a:pPr algn="ctr">
                        <a:lnSpc>
                          <a:spcPct val="100000"/>
                        </a:lnSpc>
                        <a:spcAft>
                          <a:spcPts val="0"/>
                        </a:spcAft>
                      </a:pPr>
                      <a:endParaRPr lang="en-ZA" sz="1800" b="0" dirty="0">
                        <a:solidFill>
                          <a:srgbClr val="33CC33"/>
                        </a:solidFill>
                        <a:effectLst/>
                        <a:latin typeface="+mn-lt"/>
                        <a:cs typeface="Arial" panose="020B0604020202020204" pitchFamily="34" charset="0"/>
                      </a:endParaRPr>
                    </a:p>
                  </a:txBody>
                  <a:tcPr marL="49776" marR="49776" marT="0" marB="0"/>
                </a:tc>
                <a:tc>
                  <a:txBody>
                    <a:bodyPr/>
                    <a:lstStyle/>
                    <a:p>
                      <a:pPr marL="0" indent="0" algn="just">
                        <a:lnSpc>
                          <a:spcPct val="100000"/>
                        </a:lnSpc>
                        <a:spcAft>
                          <a:spcPts val="0"/>
                        </a:spcAft>
                        <a:buFont typeface="Arial" panose="020B0604020202020204" pitchFamily="34" charset="0"/>
                        <a:buNone/>
                      </a:pPr>
                      <a:r>
                        <a:rPr lang="en-GB" sz="1800" dirty="0">
                          <a:latin typeface="+mn-lt"/>
                          <a:cs typeface="Arial" panose="020B0604020202020204" pitchFamily="34" charset="0"/>
                        </a:rPr>
                        <a:t>Omission of emailed invoices for processing. However, control measures are enforced.</a:t>
                      </a:r>
                      <a:endParaRPr lang="en-GB" sz="1800" b="0" dirty="0">
                        <a:effectLst/>
                        <a:latin typeface="+mn-lt"/>
                        <a:ea typeface="Calibri" panose="020F0502020204030204" pitchFamily="34" charset="0"/>
                        <a:cs typeface="Arial" panose="020B0604020202020204" pitchFamily="34" charset="0"/>
                      </a:endParaRPr>
                    </a:p>
                  </a:txBody>
                  <a:tcPr marL="49776" marR="49776" marT="0" marB="0">
                    <a:solidFill>
                      <a:schemeClr val="bg1"/>
                    </a:solidFill>
                  </a:tcPr>
                </a:tc>
                <a:extLst>
                  <a:ext uri="{0D108BD9-81ED-4DB2-BD59-A6C34878D82A}">
                    <a16:rowId xmlns:a16="http://schemas.microsoft.com/office/drawing/2014/main" val="10006"/>
                  </a:ext>
                </a:extLst>
              </a:tr>
              <a:tr h="819475">
                <a:tc vMerge="1">
                  <a:txBody>
                    <a:bodyPr/>
                    <a:lstStyle/>
                    <a:p>
                      <a:endParaRPr lang="en-ZA" sz="1800">
                        <a:latin typeface="+mn-lt"/>
                      </a:endParaRPr>
                    </a:p>
                  </a:txBody>
                  <a:tcPr marL="49776" marR="49776" marT="0" marB="0"/>
                </a:tc>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2"/>
                        <a:tabLst/>
                        <a:defRPr/>
                      </a:pPr>
                      <a:r>
                        <a:rPr lang="en-ZA" sz="1800" b="0" dirty="0">
                          <a:effectLst/>
                          <a:latin typeface="+mn-lt"/>
                          <a:ea typeface="Calibri" panose="020F0502020204030204" pitchFamily="34" charset="0"/>
                          <a:cs typeface="Arial" panose="020B0604020202020204" pitchFamily="34" charset="0"/>
                        </a:rPr>
                        <a:t>80%</a:t>
                      </a:r>
                      <a:r>
                        <a:rPr lang="en-ZA" sz="1800" b="1" dirty="0">
                          <a:effectLst/>
                          <a:latin typeface="+mn-lt"/>
                          <a:ea typeface="Calibri" panose="020F0502020204030204" pitchFamily="34" charset="0"/>
                          <a:cs typeface="Arial" panose="020B0604020202020204" pitchFamily="34" charset="0"/>
                        </a:rPr>
                        <a:t> </a:t>
                      </a:r>
                      <a:r>
                        <a:rPr lang="en-ZA" sz="1800" b="0" dirty="0">
                          <a:effectLst/>
                          <a:latin typeface="+mn-lt"/>
                          <a:ea typeface="Calibri" panose="020F0502020204030204" pitchFamily="34" charset="0"/>
                          <a:cs typeface="Arial" panose="020B0604020202020204" pitchFamily="34" charset="0"/>
                        </a:rPr>
                        <a:t>of disciplinary cases resolved within 90 days per annum</a:t>
                      </a:r>
                    </a:p>
                  </a:txBody>
                  <a:tcPr marL="49776" marR="49776" marT="0" marB="0"/>
                </a:tc>
                <a:tc>
                  <a:txBody>
                    <a:bodyPr/>
                    <a:lstStyle/>
                    <a:p>
                      <a:pPr algn="ctr">
                        <a:lnSpc>
                          <a:spcPct val="100000"/>
                        </a:lnSpc>
                        <a:spcAft>
                          <a:spcPts val="0"/>
                        </a:spcAft>
                      </a:pPr>
                      <a:r>
                        <a:rPr lang="en-ZA" sz="1800" b="0" dirty="0">
                          <a:solidFill>
                            <a:schemeClr val="tx1"/>
                          </a:solidFill>
                          <a:effectLst/>
                          <a:latin typeface="+mn-lt"/>
                          <a:ea typeface="Calibri" panose="020F0502020204030204" pitchFamily="34" charset="0"/>
                          <a:cs typeface="Arial" panose="020B0604020202020204" pitchFamily="34" charset="0"/>
                        </a:rPr>
                        <a:t>77%</a:t>
                      </a:r>
                    </a:p>
                  </a:txBody>
                  <a:tcPr marL="49776" marR="49776" marT="0" marB="0"/>
                </a:tc>
                <a:tc>
                  <a:txBody>
                    <a:bodyPr/>
                    <a:lstStyle/>
                    <a:p>
                      <a:pPr marL="0" indent="0" algn="l">
                        <a:lnSpc>
                          <a:spcPct val="100000"/>
                        </a:lnSpc>
                        <a:spcAft>
                          <a:spcPts val="0"/>
                        </a:spcAft>
                        <a:buFont typeface="Arial" panose="020B0604020202020204" pitchFamily="34" charset="0"/>
                        <a:buNone/>
                      </a:pPr>
                      <a:r>
                        <a:rPr lang="en-GB" sz="1800" dirty="0">
                          <a:latin typeface="+mn-lt"/>
                          <a:cs typeface="Arial" panose="020B0604020202020204" pitchFamily="34" charset="0"/>
                        </a:rPr>
                        <a:t>Gauteng/Free State and Western/North ern Cape regions did not finalise cases</a:t>
                      </a:r>
                    </a:p>
                    <a:p>
                      <a:pPr marL="0" indent="0" algn="l">
                        <a:lnSpc>
                          <a:spcPct val="100000"/>
                        </a:lnSpc>
                        <a:spcAft>
                          <a:spcPts val="0"/>
                        </a:spcAft>
                        <a:buFont typeface="Arial" panose="020B0604020202020204" pitchFamily="34" charset="0"/>
                        <a:buNone/>
                      </a:pPr>
                      <a:r>
                        <a:rPr lang="en-GB" sz="1800" dirty="0">
                          <a:latin typeface="+mn-lt"/>
                          <a:cs typeface="Arial" panose="020B0604020202020204" pitchFamily="34" charset="0"/>
                        </a:rPr>
                        <a:t> within 90 days. None compliance letter were issued to Regional managers.</a:t>
                      </a:r>
                      <a:endParaRPr lang="en-ZA" sz="1800" b="0" dirty="0">
                        <a:effectLst/>
                        <a:latin typeface="+mn-lt"/>
                        <a:ea typeface="Calibri" panose="020F0502020204030204" pitchFamily="34" charset="0"/>
                        <a:cs typeface="Arial" panose="020B0604020202020204" pitchFamily="34" charset="0"/>
                      </a:endParaRPr>
                    </a:p>
                  </a:txBody>
                  <a:tcPr marL="49776" marR="49776" marT="0" marB="0">
                    <a:solidFill>
                      <a:schemeClr val="bg1"/>
                    </a:solidFill>
                  </a:tcPr>
                </a:tc>
                <a:extLst>
                  <a:ext uri="{0D108BD9-81ED-4DB2-BD59-A6C34878D82A}">
                    <a16:rowId xmlns:a16="http://schemas.microsoft.com/office/drawing/2014/main" val="1014359153"/>
                  </a:ext>
                </a:extLst>
              </a:tr>
              <a:tr h="1176681">
                <a:tc vMerge="1">
                  <a:txBody>
                    <a:bodyPr/>
                    <a:lstStyle/>
                    <a:p>
                      <a:endParaRPr lang="en-ZA" sz="1800" dirty="0">
                        <a:latin typeface="+mn-lt"/>
                      </a:endParaRPr>
                    </a:p>
                  </a:txBody>
                  <a:tcPr marL="49776" marR="49776" marT="0" marB="0"/>
                </a:tc>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3"/>
                        <a:tabLst/>
                        <a:defRPr/>
                      </a:pPr>
                      <a:r>
                        <a:rPr lang="en-ZA" sz="1800" b="0" dirty="0">
                          <a:effectLst/>
                          <a:latin typeface="+mn-lt"/>
                          <a:ea typeface="Calibri" panose="020F0502020204030204" pitchFamily="34" charset="0"/>
                          <a:cs typeface="Arial" panose="020B0604020202020204" pitchFamily="34" charset="0"/>
                        </a:rPr>
                        <a:t>98%</a:t>
                      </a:r>
                      <a:r>
                        <a:rPr lang="en-ZA" sz="1800" b="1" dirty="0">
                          <a:effectLst/>
                          <a:latin typeface="+mn-lt"/>
                          <a:ea typeface="Calibri" panose="020F0502020204030204" pitchFamily="34" charset="0"/>
                          <a:cs typeface="Arial" panose="020B0604020202020204" pitchFamily="34" charset="0"/>
                        </a:rPr>
                        <a:t> </a:t>
                      </a:r>
                      <a:r>
                        <a:rPr lang="en-ZA" sz="1800" b="0" dirty="0">
                          <a:effectLst/>
                          <a:latin typeface="+mn-lt"/>
                          <a:ea typeface="Calibri" panose="020F0502020204030204" pitchFamily="34" charset="0"/>
                          <a:cs typeface="Arial" panose="020B0604020202020204" pitchFamily="34" charset="0"/>
                        </a:rPr>
                        <a:t>of network connectivity uptime per annum</a:t>
                      </a:r>
                    </a:p>
                  </a:txBody>
                  <a:tcPr marL="49776" marR="49776" marT="0" marB="0"/>
                </a:tc>
                <a:tc>
                  <a:txBody>
                    <a:bodyPr/>
                    <a:lstStyle/>
                    <a:p>
                      <a:pPr algn="ctr">
                        <a:lnSpc>
                          <a:spcPct val="100000"/>
                        </a:lnSpc>
                        <a:spcAft>
                          <a:spcPts val="0"/>
                        </a:spcAft>
                      </a:pPr>
                      <a:r>
                        <a:rPr lang="en-ZA" sz="1800" b="0" dirty="0">
                          <a:solidFill>
                            <a:schemeClr val="tx1"/>
                          </a:solidFill>
                          <a:effectLst/>
                          <a:latin typeface="+mn-lt"/>
                          <a:ea typeface="Calibri" panose="020F0502020204030204" pitchFamily="34" charset="0"/>
                          <a:cs typeface="Arial" panose="020B0604020202020204" pitchFamily="34" charset="0"/>
                        </a:rPr>
                        <a:t>91.66%</a:t>
                      </a:r>
                    </a:p>
                  </a:txBody>
                  <a:tcPr marL="49776" marR="49776" marT="0" marB="0"/>
                </a:tc>
                <a:tc>
                  <a:txBody>
                    <a:bodyPr/>
                    <a:lstStyle/>
                    <a:p>
                      <a:pPr marL="0" indent="0" algn="just">
                        <a:lnSpc>
                          <a:spcPct val="100000"/>
                        </a:lnSpc>
                        <a:spcAft>
                          <a:spcPts val="0"/>
                        </a:spcAft>
                        <a:buFont typeface="Arial" panose="020B0604020202020204" pitchFamily="34" charset="0"/>
                        <a:buNone/>
                      </a:pPr>
                      <a:r>
                        <a:rPr lang="en-GB" sz="1800" dirty="0">
                          <a:latin typeface="+mn-lt"/>
                          <a:cs typeface="Arial" panose="020B0604020202020204" pitchFamily="34" charset="0"/>
                        </a:rPr>
                        <a:t>Rolling blackouts due to ESKOM load-shedding has affected the sites without generators at Regional Offices, including the power cuts by City of Tshwane at NDINAYE House. Generators are procured to curb black outs due to loadshedding. In the mean time the Department is in the process of relocating to CSIR Campus.</a:t>
                      </a:r>
                    </a:p>
                  </a:txBody>
                  <a:tcPr marL="49776" marR="49776" marT="0" marB="0">
                    <a:solidFill>
                      <a:schemeClr val="bg1"/>
                    </a:solidFill>
                  </a:tcPr>
                </a:tc>
                <a:extLst>
                  <a:ext uri="{0D108BD9-81ED-4DB2-BD59-A6C34878D82A}">
                    <a16:rowId xmlns:a16="http://schemas.microsoft.com/office/drawing/2014/main" val="1831738239"/>
                  </a:ext>
                </a:extLst>
              </a:tr>
            </a:tbl>
          </a:graphicData>
        </a:graphic>
      </p:graphicFrame>
      <p:sp>
        <p:nvSpPr>
          <p:cNvPr id="2" name="Slide Number Placeholder 7">
            <a:extLst>
              <a:ext uri="{FF2B5EF4-FFF2-40B4-BE49-F238E27FC236}">
                <a16:creationId xmlns:a16="http://schemas.microsoft.com/office/drawing/2014/main" id="{2A48D7EC-B05D-C3C1-BE24-C675F333A203}"/>
              </a:ext>
            </a:extLst>
          </p:cNvPr>
          <p:cNvSpPr txBox="1">
            <a:spLocks/>
          </p:cNvSpPr>
          <p:nvPr/>
        </p:nvSpPr>
        <p:spPr>
          <a:xfrm>
            <a:off x="8644269" y="6524625"/>
            <a:ext cx="464289"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l" rtl="0" eaLnBrk="0" fontAlgn="base" hangingPunct="0">
              <a:spcBef>
                <a:spcPct val="0"/>
              </a:spcBef>
              <a:spcAft>
                <a:spcPct val="0"/>
              </a:spcAft>
              <a:defRPr sz="10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600" b="1" dirty="0"/>
              <a:t>10</a:t>
            </a:r>
          </a:p>
        </p:txBody>
      </p:sp>
    </p:spTree>
    <p:extLst>
      <p:ext uri="{BB962C8B-B14F-4D97-AF65-F5344CB8AC3E}">
        <p14:creationId xmlns:p14="http://schemas.microsoft.com/office/powerpoint/2010/main" val="848366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876"/>
            <a:ext cx="9144000" cy="687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465316" y="457287"/>
            <a:ext cx="8221484"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ctr">
              <a:spcAft>
                <a:spcPts val="1200"/>
              </a:spcAft>
              <a:defRPr/>
            </a:pPr>
            <a:r>
              <a:rPr lang="en-US" altLang="en-US" sz="2800" b="1" dirty="0">
                <a:solidFill>
                  <a:srgbClr val="FF0000"/>
                </a:solidFill>
                <a:cs typeface="Arial" panose="020B0604020202020204" pitchFamily="34" charset="0"/>
              </a:rPr>
              <a:t>Targets Not Achieved </a:t>
            </a:r>
          </a:p>
        </p:txBody>
      </p:sp>
      <p:graphicFrame>
        <p:nvGraphicFramePr>
          <p:cNvPr id="2" name="Table 1"/>
          <p:cNvGraphicFramePr>
            <a:graphicFrameLocks noGrp="1"/>
          </p:cNvGraphicFramePr>
          <p:nvPr>
            <p:extLst>
              <p:ext uri="{D42A27DB-BD31-4B8C-83A1-F6EECF244321}">
                <p14:modId xmlns:p14="http://schemas.microsoft.com/office/powerpoint/2010/main" val="48029219"/>
              </p:ext>
            </p:extLst>
          </p:nvPr>
        </p:nvGraphicFramePr>
        <p:xfrm>
          <a:off x="465316" y="1143000"/>
          <a:ext cx="8192176" cy="4906519"/>
        </p:xfrm>
        <a:graphic>
          <a:graphicData uri="http://schemas.openxmlformats.org/drawingml/2006/table">
            <a:tbl>
              <a:tblPr firstRow="1" firstCol="1" bandRow="1">
                <a:tableStyleId>{5940675A-B579-460E-94D1-54222C63F5DA}</a:tableStyleId>
              </a:tblPr>
              <a:tblGrid>
                <a:gridCol w="830084">
                  <a:extLst>
                    <a:ext uri="{9D8B030D-6E8A-4147-A177-3AD203B41FA5}">
                      <a16:colId xmlns:a16="http://schemas.microsoft.com/office/drawing/2014/main" val="20001"/>
                    </a:ext>
                  </a:extLst>
                </a:gridCol>
                <a:gridCol w="2057400">
                  <a:extLst>
                    <a:ext uri="{9D8B030D-6E8A-4147-A177-3AD203B41FA5}">
                      <a16:colId xmlns:a16="http://schemas.microsoft.com/office/drawing/2014/main" val="4053957468"/>
                    </a:ext>
                  </a:extLst>
                </a:gridCol>
                <a:gridCol w="1981200">
                  <a:extLst>
                    <a:ext uri="{9D8B030D-6E8A-4147-A177-3AD203B41FA5}">
                      <a16:colId xmlns:a16="http://schemas.microsoft.com/office/drawing/2014/main" val="20002"/>
                    </a:ext>
                  </a:extLst>
                </a:gridCol>
                <a:gridCol w="3323492">
                  <a:extLst>
                    <a:ext uri="{9D8B030D-6E8A-4147-A177-3AD203B41FA5}">
                      <a16:colId xmlns:a16="http://schemas.microsoft.com/office/drawing/2014/main" val="20003"/>
                    </a:ext>
                  </a:extLst>
                </a:gridCol>
              </a:tblGrid>
              <a:tr h="533400">
                <a:tc rowSpan="3">
                  <a:txBody>
                    <a:bodyPr/>
                    <a:lstStyle/>
                    <a:p>
                      <a:pPr algn="ctr"/>
                      <a:r>
                        <a:rPr lang="en-ZA" b="1" dirty="0">
                          <a:solidFill>
                            <a:schemeClr val="bg1"/>
                          </a:solidFill>
                        </a:rPr>
                        <a:t>Programme 3</a:t>
                      </a:r>
                    </a:p>
                  </a:txBody>
                  <a:tcPr marL="49776" marR="49776" marT="0" marB="0" vert="vert270" anchor="ctr">
                    <a:solidFill>
                      <a:schemeClr val="accent2"/>
                    </a:solidFill>
                  </a:tcPr>
                </a:tc>
                <a:tc>
                  <a:txBody>
                    <a:bodyPr/>
                    <a:lstStyle/>
                    <a:p>
                      <a:pPr algn="ctr">
                        <a:lnSpc>
                          <a:spcPct val="107000"/>
                        </a:lnSpc>
                        <a:spcAft>
                          <a:spcPts val="0"/>
                        </a:spcAft>
                      </a:pPr>
                      <a:r>
                        <a:rPr lang="en-ZA" sz="1800" b="1" dirty="0">
                          <a:solidFill>
                            <a:schemeClr val="bg1"/>
                          </a:solidFill>
                          <a:effectLst/>
                          <a:latin typeface="+mn-lt"/>
                          <a:cs typeface="Arial" panose="020B0604020202020204" pitchFamily="34" charset="0"/>
                        </a:rPr>
                        <a:t>Quarter</a:t>
                      </a:r>
                      <a:r>
                        <a:rPr lang="en-ZA" sz="1800" b="1" baseline="0" dirty="0">
                          <a:solidFill>
                            <a:schemeClr val="bg1"/>
                          </a:solidFill>
                          <a:effectLst/>
                          <a:latin typeface="+mn-lt"/>
                          <a:cs typeface="Arial" panose="020B0604020202020204" pitchFamily="34" charset="0"/>
                        </a:rPr>
                        <a:t>  3 </a:t>
                      </a:r>
                      <a:r>
                        <a:rPr lang="en-ZA" sz="1800" b="1" dirty="0">
                          <a:solidFill>
                            <a:schemeClr val="bg1"/>
                          </a:solidFill>
                          <a:effectLst/>
                          <a:latin typeface="+mn-lt"/>
                          <a:cs typeface="Arial" panose="020B0604020202020204" pitchFamily="34" charset="0"/>
                        </a:rPr>
                        <a:t>Target</a:t>
                      </a:r>
                      <a:endParaRPr lang="en-ZA" sz="1800" b="1" dirty="0">
                        <a:solidFill>
                          <a:schemeClr val="bg1"/>
                        </a:solidFill>
                        <a:effectLst/>
                        <a:latin typeface="+mn-lt"/>
                        <a:ea typeface="Calibri" panose="020F0502020204030204" pitchFamily="34" charset="0"/>
                        <a:cs typeface="Arial" panose="020B0604020202020204" pitchFamily="34" charset="0"/>
                      </a:endParaRPr>
                    </a:p>
                  </a:txBody>
                  <a:tcPr marL="49776" marR="49776" marT="0" marB="0" anchor="ctr">
                    <a:solidFill>
                      <a:schemeClr val="accent2"/>
                    </a:solidFill>
                  </a:tcPr>
                </a:tc>
                <a:tc>
                  <a:txBody>
                    <a:bodyPr/>
                    <a:lstStyle/>
                    <a:p>
                      <a:pPr algn="ctr">
                        <a:lnSpc>
                          <a:spcPct val="107000"/>
                        </a:lnSpc>
                        <a:spcAft>
                          <a:spcPts val="0"/>
                        </a:spcAft>
                      </a:pPr>
                      <a:r>
                        <a:rPr lang="en-ZA" sz="1800" b="1" dirty="0">
                          <a:solidFill>
                            <a:schemeClr val="bg1"/>
                          </a:solidFill>
                          <a:effectLst/>
                          <a:latin typeface="+mn-lt"/>
                          <a:cs typeface="Arial" panose="020B0604020202020204" pitchFamily="34" charset="0"/>
                        </a:rPr>
                        <a:t>Achievement  </a:t>
                      </a:r>
                      <a:endParaRPr lang="en-ZA" sz="1800" b="1" dirty="0">
                        <a:solidFill>
                          <a:schemeClr val="bg1"/>
                        </a:solidFill>
                        <a:effectLst/>
                        <a:latin typeface="+mn-lt"/>
                        <a:ea typeface="Calibri" panose="020F0502020204030204" pitchFamily="34" charset="0"/>
                        <a:cs typeface="Arial" panose="020B0604020202020204" pitchFamily="34" charset="0"/>
                      </a:endParaRPr>
                    </a:p>
                  </a:txBody>
                  <a:tcPr marL="49776" marR="49776" marT="0" marB="0" anchor="ctr">
                    <a:solidFill>
                      <a:schemeClr val="accent2"/>
                    </a:solidFill>
                  </a:tcPr>
                </a:tc>
                <a:tc>
                  <a:txBody>
                    <a:bodyPr/>
                    <a:lstStyle/>
                    <a:p>
                      <a:pPr algn="ctr">
                        <a:lnSpc>
                          <a:spcPct val="107000"/>
                        </a:lnSpc>
                        <a:spcAft>
                          <a:spcPts val="0"/>
                        </a:spcAft>
                      </a:pPr>
                      <a:r>
                        <a:rPr lang="en-ZA" sz="1800" b="1" dirty="0">
                          <a:solidFill>
                            <a:schemeClr val="bg1"/>
                          </a:solidFill>
                          <a:effectLst/>
                          <a:latin typeface="+mn-lt"/>
                          <a:cs typeface="Arial" panose="020B0604020202020204" pitchFamily="34" charset="0"/>
                        </a:rPr>
                        <a:t>Reason for Deviation </a:t>
                      </a:r>
                      <a:endParaRPr lang="en-ZA" sz="1800" b="1" dirty="0">
                        <a:solidFill>
                          <a:schemeClr val="bg1"/>
                        </a:solidFill>
                        <a:effectLst/>
                        <a:latin typeface="+mn-lt"/>
                        <a:ea typeface="Calibri" panose="020F0502020204030204" pitchFamily="34" charset="0"/>
                        <a:cs typeface="Arial" panose="020B0604020202020204" pitchFamily="34" charset="0"/>
                      </a:endParaRPr>
                    </a:p>
                  </a:txBody>
                  <a:tcPr marL="49776" marR="49776" marT="0" marB="0" anchor="ctr">
                    <a:solidFill>
                      <a:schemeClr val="accent2"/>
                    </a:solidFill>
                  </a:tcPr>
                </a:tc>
                <a:extLst>
                  <a:ext uri="{0D108BD9-81ED-4DB2-BD59-A6C34878D82A}">
                    <a16:rowId xmlns:a16="http://schemas.microsoft.com/office/drawing/2014/main" val="10000"/>
                  </a:ext>
                </a:extLst>
              </a:tr>
              <a:tr h="0">
                <a:tc vMerge="1">
                  <a:txBody>
                    <a:bodyPr/>
                    <a:lstStyle/>
                    <a:p>
                      <a:endParaRPr lang="en-ZA"/>
                    </a:p>
                  </a:txBody>
                  <a:tcPr marL="49776" marR="49776" marT="0" marB="0"/>
                </a:tc>
                <a:tc>
                  <a:txBody>
                    <a:bodyPr/>
                    <a:lstStyle/>
                    <a:p>
                      <a:pPr marL="342900" indent="-342900" algn="l" defTabSz="914400" rtl="0" eaLnBrk="1" latinLnBrk="0" hangingPunct="1">
                        <a:lnSpc>
                          <a:spcPct val="107000"/>
                        </a:lnSpc>
                        <a:spcAft>
                          <a:spcPts val="0"/>
                        </a:spcAft>
                        <a:buFont typeface="+mj-lt"/>
                        <a:buAutoNum type="arabicPeriod" startAt="4"/>
                      </a:pPr>
                      <a:r>
                        <a:rPr lang="en-GB" sz="1800" dirty="0">
                          <a:latin typeface="+mn-lt"/>
                          <a:cs typeface="Arial" panose="020B0604020202020204" pitchFamily="34" charset="0"/>
                        </a:rPr>
                        <a:t>A Fee Regulation Framework submitted to the Minister for approval by 31 December 2022 </a:t>
                      </a:r>
                      <a:endParaRPr lang="en-ZA" sz="1800" b="0" kern="1200" dirty="0">
                        <a:solidFill>
                          <a:schemeClr val="tx1"/>
                        </a:solidFill>
                        <a:effectLst/>
                        <a:latin typeface="+mn-lt"/>
                        <a:ea typeface="+mn-ea"/>
                        <a:cs typeface="Arial" panose="020B0604020202020204" pitchFamily="34" charset="0"/>
                      </a:endParaRPr>
                    </a:p>
                  </a:txBody>
                  <a:tcPr marL="49776" marR="49776" marT="0" marB="0"/>
                </a:tc>
                <a:tc>
                  <a:txBody>
                    <a:bodyPr/>
                    <a:lstStyle/>
                    <a:p>
                      <a:pPr marL="0" algn="l" defTabSz="914400" rtl="0" eaLnBrk="1" latinLnBrk="0" hangingPunct="1">
                        <a:lnSpc>
                          <a:spcPct val="107000"/>
                        </a:lnSpc>
                        <a:spcAft>
                          <a:spcPts val="0"/>
                        </a:spcAft>
                      </a:pPr>
                      <a:r>
                        <a:rPr lang="en-GB" sz="1800" dirty="0">
                          <a:latin typeface="+mn-lt"/>
                          <a:cs typeface="Arial" panose="020B0604020202020204" pitchFamily="34" charset="0"/>
                        </a:rPr>
                        <a:t>A Fee Regulation Framework was not submitted to the Minister for approval as planned. </a:t>
                      </a:r>
                    </a:p>
                    <a:p>
                      <a:pPr marL="0" algn="l" defTabSz="914400" rtl="0" eaLnBrk="1" latinLnBrk="0" hangingPunct="1">
                        <a:lnSpc>
                          <a:spcPct val="107000"/>
                        </a:lnSpc>
                        <a:spcAft>
                          <a:spcPts val="0"/>
                        </a:spcAft>
                      </a:pPr>
                      <a:endParaRPr lang="en-GB" sz="1800" dirty="0">
                        <a:latin typeface="+mn-lt"/>
                        <a:cs typeface="Arial" panose="020B0604020202020204" pitchFamily="34" charset="0"/>
                      </a:endParaRPr>
                    </a:p>
                    <a:p>
                      <a:pPr marL="0" algn="l" defTabSz="914400" rtl="0" eaLnBrk="1" latinLnBrk="0" hangingPunct="1">
                        <a:lnSpc>
                          <a:spcPct val="107000"/>
                        </a:lnSpc>
                        <a:spcAft>
                          <a:spcPts val="0"/>
                        </a:spcAft>
                      </a:pPr>
                      <a:endParaRPr lang="en-GB" sz="1800" dirty="0">
                        <a:solidFill>
                          <a:srgbClr val="33CC33"/>
                        </a:solidFill>
                        <a:latin typeface="+mn-lt"/>
                        <a:cs typeface="Arial" panose="020B0604020202020204" pitchFamily="34" charset="0"/>
                      </a:endParaRPr>
                    </a:p>
                  </a:txBody>
                  <a:tcPr marL="49776" marR="49776" marT="0" marB="0"/>
                </a:tc>
                <a:tc>
                  <a:txBody>
                    <a:bodyPr/>
                    <a:lstStyle/>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lang="en-GB" sz="1800" dirty="0">
                          <a:latin typeface="+mn-lt"/>
                          <a:cs typeface="Arial" panose="020B0604020202020204" pitchFamily="34" charset="0"/>
                        </a:rPr>
                        <a:t>The Minister approved the proposed CPI increase for the 2023 academic year to a maximum of 5.1% for tuition fees and CPI+2 to a maximum of 7.1% for accommodation fees on 13 December 2022. </a:t>
                      </a:r>
                      <a:endParaRPr lang="en-ZA" sz="1800" kern="1200" dirty="0">
                        <a:solidFill>
                          <a:schemeClr val="tx1"/>
                        </a:solidFill>
                        <a:effectLst/>
                        <a:latin typeface="+mn-lt"/>
                        <a:ea typeface="+mn-ea"/>
                        <a:cs typeface="Arial" panose="020B0604020202020204" pitchFamily="34" charset="0"/>
                      </a:endParaRPr>
                    </a:p>
                  </a:txBody>
                  <a:tcPr marL="49776" marR="49776" marT="0" marB="0">
                    <a:solidFill>
                      <a:schemeClr val="bg1"/>
                    </a:solidFill>
                  </a:tcPr>
                </a:tc>
                <a:extLst>
                  <a:ext uri="{0D108BD9-81ED-4DB2-BD59-A6C34878D82A}">
                    <a16:rowId xmlns:a16="http://schemas.microsoft.com/office/drawing/2014/main" val="10002"/>
                  </a:ext>
                </a:extLst>
              </a:tr>
              <a:tr h="1471246">
                <a:tc vMerge="1">
                  <a:txBody>
                    <a:bodyPr/>
                    <a:lstStyle/>
                    <a:p>
                      <a:endParaRPr lang="en-ZA" dirty="0"/>
                    </a:p>
                  </a:txBody>
                  <a:tcPr marL="49776" marR="49776" marT="0" marB="0"/>
                </a:tc>
                <a:tc>
                  <a:txBody>
                    <a:bodyPr/>
                    <a:lstStyle/>
                    <a:p>
                      <a:pPr marL="342900" indent="-342900" algn="l">
                        <a:buFont typeface="+mj-lt"/>
                        <a:buAutoNum type="arabicPeriod" startAt="5"/>
                      </a:pPr>
                      <a:r>
                        <a:rPr lang="en-GB" sz="1800" dirty="0">
                          <a:latin typeface="+mn-lt"/>
                          <a:cs typeface="Arial" panose="020B0604020202020204" pitchFamily="34" charset="0"/>
                        </a:rPr>
                        <a:t>Student funding policy    submitted to the Minister for approval by 30 October 2022</a:t>
                      </a:r>
                      <a:endParaRPr lang="en-ZA" sz="1800" kern="1200" dirty="0">
                        <a:solidFill>
                          <a:schemeClr val="tx1"/>
                        </a:solidFill>
                        <a:effectLst/>
                        <a:latin typeface="+mn-lt"/>
                        <a:ea typeface="+mn-ea"/>
                        <a:cs typeface="Arial" panose="020B0604020202020204" pitchFamily="34" charset="0"/>
                      </a:endParaRPr>
                    </a:p>
                  </a:txBody>
                  <a:tcPr marL="49776" marR="49776"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800" dirty="0">
                          <a:latin typeface="+mn-lt"/>
                          <a:cs typeface="Arial" panose="020B0604020202020204" pitchFamily="34" charset="0"/>
                        </a:rPr>
                        <a:t>Student funding policy was not submitted to the Minister for approval as planned. </a:t>
                      </a:r>
                    </a:p>
                    <a:p>
                      <a:pPr algn="l">
                        <a:lnSpc>
                          <a:spcPct val="107000"/>
                        </a:lnSpc>
                        <a:spcAft>
                          <a:spcPts val="0"/>
                        </a:spcAft>
                      </a:pPr>
                      <a:endParaRPr lang="en-GB" sz="1800" dirty="0">
                        <a:latin typeface="+mn-lt"/>
                        <a:cs typeface="Arial" panose="020B0604020202020204" pitchFamily="34" charset="0"/>
                      </a:endParaRPr>
                    </a:p>
                  </a:txBody>
                  <a:tcPr marL="49776" marR="49776" marT="0" marB="0"/>
                </a:tc>
                <a:tc>
                  <a:txBody>
                    <a:bodyPr/>
                    <a:lstStyle/>
                    <a:p>
                      <a:pPr marL="0" indent="0" algn="l">
                        <a:lnSpc>
                          <a:spcPct val="107000"/>
                        </a:lnSpc>
                        <a:spcAft>
                          <a:spcPts val="0"/>
                        </a:spcAft>
                        <a:buFont typeface="Arial" panose="020B0604020202020204" pitchFamily="34" charset="0"/>
                        <a:buNone/>
                      </a:pPr>
                      <a:r>
                        <a:rPr lang="en-GB" sz="1800" dirty="0">
                          <a:latin typeface="+mn-lt"/>
                          <a:cs typeface="Arial" panose="020B0604020202020204" pitchFamily="34" charset="0"/>
                        </a:rPr>
                        <a:t>Cabinet required that more work be done on the draft policy, Consultations were conducted and recommendations and proposals by all stakeholders will be tabled during April 2023. </a:t>
                      </a:r>
                      <a:endParaRPr lang="en-ZA" sz="1800" kern="1200" dirty="0">
                        <a:solidFill>
                          <a:schemeClr val="tx1"/>
                        </a:solidFill>
                        <a:effectLst/>
                        <a:latin typeface="+mn-lt"/>
                        <a:ea typeface="+mn-ea"/>
                        <a:cs typeface="Arial" panose="020B0604020202020204" pitchFamily="34" charset="0"/>
                      </a:endParaRPr>
                    </a:p>
                  </a:txBody>
                  <a:tcPr marL="49776" marR="49776" marT="0" marB="0">
                    <a:solidFill>
                      <a:schemeClr val="bg1"/>
                    </a:solidFill>
                  </a:tcPr>
                </a:tc>
                <a:extLst>
                  <a:ext uri="{0D108BD9-81ED-4DB2-BD59-A6C34878D82A}">
                    <a16:rowId xmlns:a16="http://schemas.microsoft.com/office/drawing/2014/main" val="308567491"/>
                  </a:ext>
                </a:extLst>
              </a:tr>
            </a:tbl>
          </a:graphicData>
        </a:graphic>
      </p:graphicFrame>
      <p:sp>
        <p:nvSpPr>
          <p:cNvPr id="3" name="Slide Number Placeholder 7">
            <a:extLst>
              <a:ext uri="{FF2B5EF4-FFF2-40B4-BE49-F238E27FC236}">
                <a16:creationId xmlns:a16="http://schemas.microsoft.com/office/drawing/2014/main" id="{6E6D74EA-B8A2-6540-7EE6-58FD098831F9}"/>
              </a:ext>
            </a:extLst>
          </p:cNvPr>
          <p:cNvSpPr txBox="1">
            <a:spLocks/>
          </p:cNvSpPr>
          <p:nvPr/>
        </p:nvSpPr>
        <p:spPr>
          <a:xfrm>
            <a:off x="8644269" y="6524625"/>
            <a:ext cx="464289"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l" rtl="0" eaLnBrk="0" fontAlgn="base" hangingPunct="0">
              <a:spcBef>
                <a:spcPct val="0"/>
              </a:spcBef>
              <a:spcAft>
                <a:spcPct val="0"/>
              </a:spcAft>
              <a:defRPr sz="10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600" b="1" dirty="0"/>
              <a:t>11</a:t>
            </a:r>
          </a:p>
        </p:txBody>
      </p:sp>
    </p:spTree>
    <p:extLst>
      <p:ext uri="{BB962C8B-B14F-4D97-AF65-F5344CB8AC3E}">
        <p14:creationId xmlns:p14="http://schemas.microsoft.com/office/powerpoint/2010/main" val="3525969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876"/>
            <a:ext cx="9144000" cy="687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465316" y="457287"/>
            <a:ext cx="8221484"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ctr">
              <a:spcAft>
                <a:spcPts val="1200"/>
              </a:spcAft>
              <a:defRPr/>
            </a:pPr>
            <a:r>
              <a:rPr lang="en-US" altLang="en-US" sz="2800" b="1" dirty="0">
                <a:solidFill>
                  <a:srgbClr val="FF0000"/>
                </a:solidFill>
                <a:cs typeface="Arial" panose="020B0604020202020204" pitchFamily="34" charset="0"/>
              </a:rPr>
              <a:t>Targets Not Achieved </a:t>
            </a:r>
          </a:p>
        </p:txBody>
      </p:sp>
      <p:graphicFrame>
        <p:nvGraphicFramePr>
          <p:cNvPr id="2" name="Table 1"/>
          <p:cNvGraphicFramePr>
            <a:graphicFrameLocks noGrp="1"/>
          </p:cNvGraphicFramePr>
          <p:nvPr>
            <p:extLst>
              <p:ext uri="{D42A27DB-BD31-4B8C-83A1-F6EECF244321}">
                <p14:modId xmlns:p14="http://schemas.microsoft.com/office/powerpoint/2010/main" val="3072789612"/>
              </p:ext>
            </p:extLst>
          </p:nvPr>
        </p:nvGraphicFramePr>
        <p:xfrm>
          <a:off x="474176" y="1040937"/>
          <a:ext cx="8280975" cy="5243217"/>
        </p:xfrm>
        <a:graphic>
          <a:graphicData uri="http://schemas.openxmlformats.org/drawingml/2006/table">
            <a:tbl>
              <a:tblPr firstRow="1" firstCol="1" bandRow="1">
                <a:tableStyleId>{5940675A-B579-460E-94D1-54222C63F5DA}</a:tableStyleId>
              </a:tblPr>
              <a:tblGrid>
                <a:gridCol w="434907">
                  <a:extLst>
                    <a:ext uri="{9D8B030D-6E8A-4147-A177-3AD203B41FA5}">
                      <a16:colId xmlns:a16="http://schemas.microsoft.com/office/drawing/2014/main" val="20001"/>
                    </a:ext>
                  </a:extLst>
                </a:gridCol>
                <a:gridCol w="3200400">
                  <a:extLst>
                    <a:ext uri="{9D8B030D-6E8A-4147-A177-3AD203B41FA5}">
                      <a16:colId xmlns:a16="http://schemas.microsoft.com/office/drawing/2014/main" val="631544342"/>
                    </a:ext>
                  </a:extLst>
                </a:gridCol>
                <a:gridCol w="1447800">
                  <a:extLst>
                    <a:ext uri="{9D8B030D-6E8A-4147-A177-3AD203B41FA5}">
                      <a16:colId xmlns:a16="http://schemas.microsoft.com/office/drawing/2014/main" val="20002"/>
                    </a:ext>
                  </a:extLst>
                </a:gridCol>
                <a:gridCol w="3197868">
                  <a:extLst>
                    <a:ext uri="{9D8B030D-6E8A-4147-A177-3AD203B41FA5}">
                      <a16:colId xmlns:a16="http://schemas.microsoft.com/office/drawing/2014/main" val="20003"/>
                    </a:ext>
                  </a:extLst>
                </a:gridCol>
              </a:tblGrid>
              <a:tr h="302513">
                <a:tc rowSpan="6">
                  <a:txBody>
                    <a:bodyPr/>
                    <a:lstStyle/>
                    <a:p>
                      <a:pPr algn="ctr"/>
                      <a:r>
                        <a:rPr lang="en-ZA" sz="1800" b="1" dirty="0">
                          <a:solidFill>
                            <a:schemeClr val="bg1"/>
                          </a:solidFill>
                          <a:latin typeface="+mn-lt"/>
                        </a:rPr>
                        <a:t>Programme 3</a:t>
                      </a:r>
                    </a:p>
                  </a:txBody>
                  <a:tcPr marL="49776" marR="49776" marT="0" marB="0" vert="vert270" anchor="ctr">
                    <a:solidFill>
                      <a:schemeClr val="accent2"/>
                    </a:solidFill>
                  </a:tcPr>
                </a:tc>
                <a:tc>
                  <a:txBody>
                    <a:bodyPr/>
                    <a:lstStyle/>
                    <a:p>
                      <a:pPr algn="ctr">
                        <a:lnSpc>
                          <a:spcPct val="107000"/>
                        </a:lnSpc>
                        <a:spcAft>
                          <a:spcPts val="0"/>
                        </a:spcAft>
                      </a:pPr>
                      <a:r>
                        <a:rPr lang="en-ZA" sz="1800" b="1" dirty="0">
                          <a:solidFill>
                            <a:schemeClr val="bg1"/>
                          </a:solidFill>
                          <a:effectLst/>
                          <a:latin typeface="+mn-lt"/>
                          <a:cs typeface="Arial" panose="020B0604020202020204" pitchFamily="34" charset="0"/>
                        </a:rPr>
                        <a:t>Q</a:t>
                      </a:r>
                      <a:r>
                        <a:rPr lang="en-ZA" sz="1800" b="1" baseline="0" dirty="0">
                          <a:solidFill>
                            <a:schemeClr val="bg1"/>
                          </a:solidFill>
                          <a:effectLst/>
                          <a:latin typeface="+mn-lt"/>
                          <a:cs typeface="Arial" panose="020B0604020202020204" pitchFamily="34" charset="0"/>
                        </a:rPr>
                        <a:t>3 </a:t>
                      </a:r>
                      <a:r>
                        <a:rPr lang="en-ZA" sz="1800" b="1" dirty="0">
                          <a:solidFill>
                            <a:schemeClr val="bg1"/>
                          </a:solidFill>
                          <a:effectLst/>
                          <a:latin typeface="+mn-lt"/>
                          <a:cs typeface="Arial" panose="020B0604020202020204" pitchFamily="34" charset="0"/>
                        </a:rPr>
                        <a:t>Target</a:t>
                      </a:r>
                      <a:endParaRPr lang="en-ZA" sz="1800" b="1" dirty="0">
                        <a:solidFill>
                          <a:schemeClr val="bg1"/>
                        </a:solidFill>
                        <a:effectLst/>
                        <a:latin typeface="+mn-lt"/>
                        <a:ea typeface="Calibri" panose="020F0502020204030204" pitchFamily="34" charset="0"/>
                        <a:cs typeface="Arial" panose="020B0604020202020204" pitchFamily="34" charset="0"/>
                      </a:endParaRPr>
                    </a:p>
                  </a:txBody>
                  <a:tcPr marL="49776" marR="49776" marT="0" marB="0" anchor="ctr">
                    <a:solidFill>
                      <a:schemeClr val="accent2"/>
                    </a:solidFill>
                  </a:tcPr>
                </a:tc>
                <a:tc>
                  <a:txBody>
                    <a:bodyPr/>
                    <a:lstStyle/>
                    <a:p>
                      <a:pPr algn="ctr">
                        <a:lnSpc>
                          <a:spcPct val="107000"/>
                        </a:lnSpc>
                        <a:spcAft>
                          <a:spcPts val="0"/>
                        </a:spcAft>
                      </a:pPr>
                      <a:r>
                        <a:rPr lang="en-ZA" sz="1800" b="1" dirty="0">
                          <a:solidFill>
                            <a:schemeClr val="bg1"/>
                          </a:solidFill>
                          <a:effectLst/>
                          <a:latin typeface="+mn-lt"/>
                          <a:cs typeface="Arial" panose="020B0604020202020204" pitchFamily="34" charset="0"/>
                        </a:rPr>
                        <a:t>Target Achievement  </a:t>
                      </a:r>
                      <a:endParaRPr lang="en-ZA" sz="1800" b="1" dirty="0">
                        <a:solidFill>
                          <a:schemeClr val="bg1"/>
                        </a:solidFill>
                        <a:effectLst/>
                        <a:latin typeface="+mn-lt"/>
                        <a:ea typeface="Calibri" panose="020F0502020204030204" pitchFamily="34" charset="0"/>
                        <a:cs typeface="Arial" panose="020B0604020202020204" pitchFamily="34" charset="0"/>
                      </a:endParaRPr>
                    </a:p>
                  </a:txBody>
                  <a:tcPr marL="49776" marR="49776" marT="0" marB="0" anchor="ctr">
                    <a:solidFill>
                      <a:schemeClr val="accent2"/>
                    </a:solidFill>
                  </a:tcPr>
                </a:tc>
                <a:tc>
                  <a:txBody>
                    <a:bodyPr/>
                    <a:lstStyle/>
                    <a:p>
                      <a:pPr algn="ctr">
                        <a:lnSpc>
                          <a:spcPct val="107000"/>
                        </a:lnSpc>
                        <a:spcAft>
                          <a:spcPts val="0"/>
                        </a:spcAft>
                      </a:pPr>
                      <a:r>
                        <a:rPr lang="en-ZA" sz="1800" b="1" dirty="0">
                          <a:solidFill>
                            <a:schemeClr val="bg1"/>
                          </a:solidFill>
                          <a:effectLst/>
                          <a:latin typeface="+mn-lt"/>
                          <a:cs typeface="Arial" panose="020B0604020202020204" pitchFamily="34" charset="0"/>
                        </a:rPr>
                        <a:t>Reason for Deviation </a:t>
                      </a:r>
                      <a:endParaRPr lang="en-ZA" sz="1800" b="1" dirty="0">
                        <a:solidFill>
                          <a:schemeClr val="bg1"/>
                        </a:solidFill>
                        <a:effectLst/>
                        <a:latin typeface="+mn-lt"/>
                        <a:ea typeface="Calibri" panose="020F0502020204030204" pitchFamily="34" charset="0"/>
                        <a:cs typeface="Arial" panose="020B0604020202020204" pitchFamily="34" charset="0"/>
                      </a:endParaRPr>
                    </a:p>
                  </a:txBody>
                  <a:tcPr marL="49776" marR="49776" marT="0" marB="0" anchor="ctr">
                    <a:solidFill>
                      <a:schemeClr val="accent2"/>
                    </a:solidFill>
                  </a:tcPr>
                </a:tc>
                <a:extLst>
                  <a:ext uri="{0D108BD9-81ED-4DB2-BD59-A6C34878D82A}">
                    <a16:rowId xmlns:a16="http://schemas.microsoft.com/office/drawing/2014/main" val="10000"/>
                  </a:ext>
                </a:extLst>
              </a:tr>
              <a:tr h="0">
                <a:tc vMerge="1">
                  <a:txBody>
                    <a:bodyPr/>
                    <a:lstStyle/>
                    <a:p>
                      <a:endParaRPr lang="en-ZA"/>
                    </a:p>
                  </a:txBody>
                  <a:tcPr marL="49776" marR="49776" marT="0" marB="0"/>
                </a:tc>
                <a:tc>
                  <a:txBody>
                    <a:bodyPr/>
                    <a:lstStyle/>
                    <a:p>
                      <a:pPr marL="342900" indent="-342900" algn="l">
                        <a:buFont typeface="+mj-lt"/>
                        <a:buAutoNum type="arabicPeriod" startAt="6"/>
                      </a:pPr>
                      <a:r>
                        <a:rPr lang="en-ZA" sz="1800" kern="1200" dirty="0">
                          <a:solidFill>
                            <a:schemeClr val="tx1"/>
                          </a:solidFill>
                          <a:effectLst/>
                          <a:latin typeface="+mn-lt"/>
                          <a:ea typeface="+mn-ea"/>
                          <a:cs typeface="Arial" panose="020B0604020202020204" pitchFamily="34" charset="0"/>
                        </a:rPr>
                        <a:t>1 098 046 student enrolments at public universities</a:t>
                      </a:r>
                      <a:r>
                        <a:rPr lang="en-ZA" sz="1800" kern="1200" baseline="0" dirty="0">
                          <a:solidFill>
                            <a:schemeClr val="tx1"/>
                          </a:solidFill>
                          <a:effectLst/>
                          <a:latin typeface="+mn-lt"/>
                          <a:ea typeface="+mn-ea"/>
                          <a:cs typeface="Arial" panose="020B0604020202020204" pitchFamily="34" charset="0"/>
                        </a:rPr>
                        <a:t> annually</a:t>
                      </a:r>
                      <a:endParaRPr lang="en-ZA" sz="1800" kern="1200" dirty="0">
                        <a:solidFill>
                          <a:schemeClr val="tx1"/>
                        </a:solidFill>
                        <a:effectLst/>
                        <a:latin typeface="+mn-lt"/>
                        <a:ea typeface="+mn-ea"/>
                        <a:cs typeface="Arial" panose="020B0604020202020204" pitchFamily="34" charset="0"/>
                      </a:endParaRPr>
                    </a:p>
                  </a:txBody>
                  <a:tcPr marL="49776" marR="49776" marT="0" marB="0"/>
                </a:tc>
                <a:tc>
                  <a:txBody>
                    <a:bodyPr/>
                    <a:lstStyle/>
                    <a:p>
                      <a:pPr algn="ctr">
                        <a:lnSpc>
                          <a:spcPct val="107000"/>
                        </a:lnSpc>
                        <a:spcAft>
                          <a:spcPts val="0"/>
                        </a:spcAft>
                      </a:pPr>
                      <a:r>
                        <a:rPr lang="en-GB" sz="1800" dirty="0">
                          <a:latin typeface="+mn-lt"/>
                          <a:cs typeface="Arial" panose="020B0604020202020204" pitchFamily="34" charset="0"/>
                        </a:rPr>
                        <a:t>1 068 046 </a:t>
                      </a:r>
                    </a:p>
                    <a:p>
                      <a:pPr algn="ctr">
                        <a:lnSpc>
                          <a:spcPct val="107000"/>
                        </a:lnSpc>
                        <a:spcAft>
                          <a:spcPts val="0"/>
                        </a:spcAft>
                      </a:pPr>
                      <a:endParaRPr lang="en-GB" sz="1800" dirty="0">
                        <a:latin typeface="+mn-lt"/>
                        <a:cs typeface="Arial" panose="020B0604020202020204" pitchFamily="34" charset="0"/>
                      </a:endParaRPr>
                    </a:p>
                  </a:txBody>
                  <a:tcPr marL="49776" marR="49776" marT="0" marB="0"/>
                </a:tc>
                <a:tc rowSpan="5">
                  <a:txBody>
                    <a:bodyPr/>
                    <a:lstStyle/>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lang="en-GB" sz="1800" dirty="0">
                          <a:latin typeface="+mn-lt"/>
                          <a:cs typeface="Arial" panose="020B0604020202020204" pitchFamily="34" charset="0"/>
                        </a:rPr>
                        <a:t>Impact of COVID-19 pandemic</a:t>
                      </a:r>
                    </a:p>
                  </a:txBody>
                  <a:tcPr marL="49776" marR="49776" marT="0" marB="0" anchor="ctr">
                    <a:solidFill>
                      <a:schemeClr val="bg1"/>
                    </a:solidFill>
                  </a:tcPr>
                </a:tc>
                <a:extLst>
                  <a:ext uri="{0D108BD9-81ED-4DB2-BD59-A6C34878D82A}">
                    <a16:rowId xmlns:a16="http://schemas.microsoft.com/office/drawing/2014/main" val="10002"/>
                  </a:ext>
                </a:extLst>
              </a:tr>
              <a:tr h="302513">
                <a:tc vMerge="1">
                  <a:txBody>
                    <a:bodyPr/>
                    <a:lstStyle/>
                    <a:p>
                      <a:endParaRPr lang="en-ZA"/>
                    </a:p>
                  </a:txBody>
                  <a:tcPr marL="49776" marR="49776" marT="0" marB="0"/>
                </a:tc>
                <a:tc>
                  <a:txBody>
                    <a:bodyPr/>
                    <a:lstStyle/>
                    <a:p>
                      <a:pPr marL="357188" indent="-357188" algn="l">
                        <a:buFont typeface="+mj-lt"/>
                        <a:buAutoNum type="arabicPeriod" startAt="7"/>
                      </a:pPr>
                      <a:r>
                        <a:rPr lang="en-ZA" sz="1800" kern="1200" dirty="0">
                          <a:solidFill>
                            <a:schemeClr val="tx1"/>
                          </a:solidFill>
                          <a:effectLst/>
                          <a:latin typeface="+mn-lt"/>
                          <a:ea typeface="+mn-ea"/>
                          <a:cs typeface="Arial" panose="020B0604020202020204" pitchFamily="34" charset="0"/>
                        </a:rPr>
                        <a:t>14 750 graduates in engineering annually</a:t>
                      </a:r>
                    </a:p>
                  </a:txBody>
                  <a:tcPr marL="49776" marR="49776" marT="0" marB="0"/>
                </a:tc>
                <a:tc>
                  <a:txBody>
                    <a:bodyPr/>
                    <a:lstStyle/>
                    <a:p>
                      <a:pPr algn="ctr">
                        <a:lnSpc>
                          <a:spcPct val="107000"/>
                        </a:lnSpc>
                        <a:spcAft>
                          <a:spcPts val="0"/>
                        </a:spcAft>
                      </a:pPr>
                      <a:r>
                        <a:rPr lang="en-GB" sz="1800" dirty="0">
                          <a:latin typeface="+mn-lt"/>
                          <a:cs typeface="Arial" panose="020B0604020202020204" pitchFamily="34" charset="0"/>
                        </a:rPr>
                        <a:t>12 605 </a:t>
                      </a:r>
                    </a:p>
                    <a:p>
                      <a:pPr algn="ctr">
                        <a:lnSpc>
                          <a:spcPct val="107000"/>
                        </a:lnSpc>
                        <a:spcAft>
                          <a:spcPts val="0"/>
                        </a:spcAft>
                      </a:pPr>
                      <a:endParaRPr lang="en-GB" sz="1800" dirty="0">
                        <a:latin typeface="+mn-lt"/>
                        <a:cs typeface="Arial" panose="020B0604020202020204" pitchFamily="34" charset="0"/>
                      </a:endParaRPr>
                    </a:p>
                  </a:txBody>
                  <a:tcPr marL="49776" marR="49776" marT="0" marB="0"/>
                </a:tc>
                <a:tc vMerge="1">
                  <a:txBody>
                    <a:bodyPr/>
                    <a:lstStyle/>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lang="en-GB" sz="1800" dirty="0">
                          <a:latin typeface="+mn-lt"/>
                          <a:cs typeface="Arial" panose="020B0604020202020204" pitchFamily="34" charset="0"/>
                        </a:rPr>
                        <a:t>Impact of COVID-19 pandemic</a:t>
                      </a:r>
                      <a:endParaRPr lang="en-ZA" sz="1800" kern="1200" dirty="0">
                        <a:solidFill>
                          <a:schemeClr val="tx1"/>
                        </a:solidFill>
                        <a:effectLst/>
                        <a:latin typeface="+mn-lt"/>
                        <a:ea typeface="+mn-ea"/>
                        <a:cs typeface="Arial" panose="020B0604020202020204" pitchFamily="34" charset="0"/>
                      </a:endParaRPr>
                    </a:p>
                  </a:txBody>
                  <a:tcPr marL="49776" marR="49776" marT="0" marB="0" anchor="ctr">
                    <a:solidFill>
                      <a:schemeClr val="bg1"/>
                    </a:solidFill>
                  </a:tcPr>
                </a:tc>
                <a:extLst>
                  <a:ext uri="{0D108BD9-81ED-4DB2-BD59-A6C34878D82A}">
                    <a16:rowId xmlns:a16="http://schemas.microsoft.com/office/drawing/2014/main" val="532956151"/>
                  </a:ext>
                </a:extLst>
              </a:tr>
              <a:tr h="302513">
                <a:tc vMerge="1">
                  <a:txBody>
                    <a:bodyPr/>
                    <a:lstStyle/>
                    <a:p>
                      <a:endParaRPr lang="en-ZA"/>
                    </a:p>
                  </a:txBody>
                  <a:tcPr marL="49776" marR="49776" marT="0" marB="0"/>
                </a:tc>
                <a:tc>
                  <a:txBody>
                    <a:bodyPr/>
                    <a:lstStyle/>
                    <a:p>
                      <a:pPr marL="357188" indent="-357188" algn="l">
                        <a:buFont typeface="+mj-lt"/>
                        <a:buAutoNum type="arabicPeriod" startAt="8"/>
                      </a:pPr>
                      <a:r>
                        <a:rPr lang="en-ZA" sz="1800" kern="1200" dirty="0">
                          <a:solidFill>
                            <a:schemeClr val="tx1"/>
                          </a:solidFill>
                          <a:effectLst/>
                          <a:latin typeface="+mn-lt"/>
                          <a:ea typeface="+mn-ea"/>
                          <a:cs typeface="Arial" panose="020B0604020202020204" pitchFamily="34" charset="0"/>
                        </a:rPr>
                        <a:t>14 500 master’s graduates (all masters) annually</a:t>
                      </a:r>
                    </a:p>
                  </a:txBody>
                  <a:tcPr marL="49776" marR="49776" marT="0" marB="0"/>
                </a:tc>
                <a:tc>
                  <a:txBody>
                    <a:bodyPr/>
                    <a:lstStyle/>
                    <a:p>
                      <a:pPr algn="ctr">
                        <a:lnSpc>
                          <a:spcPct val="107000"/>
                        </a:lnSpc>
                        <a:spcAft>
                          <a:spcPts val="0"/>
                        </a:spcAft>
                      </a:pPr>
                      <a:r>
                        <a:rPr lang="en-GB" sz="1800" dirty="0">
                          <a:latin typeface="+mn-lt"/>
                          <a:cs typeface="Arial" panose="020B0604020202020204" pitchFamily="34" charset="0"/>
                        </a:rPr>
                        <a:t>13 796 </a:t>
                      </a:r>
                    </a:p>
                    <a:p>
                      <a:pPr algn="ctr">
                        <a:lnSpc>
                          <a:spcPct val="107000"/>
                        </a:lnSpc>
                        <a:spcAft>
                          <a:spcPts val="0"/>
                        </a:spcAft>
                      </a:pPr>
                      <a:endParaRPr lang="en-GB" sz="1800" dirty="0">
                        <a:latin typeface="+mn-lt"/>
                        <a:cs typeface="Arial" panose="020B0604020202020204" pitchFamily="34" charset="0"/>
                      </a:endParaRPr>
                    </a:p>
                  </a:txBody>
                  <a:tcPr marL="49776" marR="49776" marT="0" marB="0"/>
                </a:tc>
                <a:tc vMerge="1">
                  <a:txBody>
                    <a:bodyPr/>
                    <a:lstStyle/>
                    <a:p>
                      <a:pPr marL="0" indent="0" algn="l">
                        <a:lnSpc>
                          <a:spcPct val="107000"/>
                        </a:lnSpc>
                        <a:spcAft>
                          <a:spcPts val="0"/>
                        </a:spcAft>
                        <a:buFont typeface="Arial" panose="020B0604020202020204" pitchFamily="34" charset="0"/>
                        <a:buNone/>
                      </a:pPr>
                      <a:endParaRPr lang="en-ZA" sz="1800" kern="1200" dirty="0">
                        <a:solidFill>
                          <a:schemeClr val="tx1"/>
                        </a:solidFill>
                        <a:effectLst/>
                        <a:latin typeface="+mn-lt"/>
                        <a:ea typeface="+mn-ea"/>
                        <a:cs typeface="Arial" panose="020B0604020202020204" pitchFamily="34" charset="0"/>
                      </a:endParaRPr>
                    </a:p>
                  </a:txBody>
                  <a:tcPr marL="49776" marR="49776" marT="0" marB="0">
                    <a:solidFill>
                      <a:schemeClr val="bg1"/>
                    </a:solidFill>
                  </a:tcPr>
                </a:tc>
                <a:extLst>
                  <a:ext uri="{0D108BD9-81ED-4DB2-BD59-A6C34878D82A}">
                    <a16:rowId xmlns:a16="http://schemas.microsoft.com/office/drawing/2014/main" val="4107698802"/>
                  </a:ext>
                </a:extLst>
              </a:tr>
              <a:tr h="434990">
                <a:tc vMerge="1">
                  <a:txBody>
                    <a:bodyPr/>
                    <a:lstStyle/>
                    <a:p>
                      <a:endParaRPr lang="en-ZA"/>
                    </a:p>
                  </a:txBody>
                  <a:tcPr marL="49776" marR="49776" marT="0" marB="0"/>
                </a:tc>
                <a:tc>
                  <a:txBody>
                    <a:bodyPr/>
                    <a:lstStyle/>
                    <a:p>
                      <a:pPr marL="357188" indent="-357188" algn="l">
                        <a:buFont typeface="+mj-lt"/>
                        <a:buAutoNum type="arabicPeriod" startAt="9"/>
                      </a:pPr>
                      <a:r>
                        <a:rPr lang="en-ZA" sz="1800" kern="1200" dirty="0">
                          <a:solidFill>
                            <a:schemeClr val="tx1"/>
                          </a:solidFill>
                          <a:effectLst/>
                          <a:latin typeface="+mn-lt"/>
                          <a:ea typeface="+mn-ea"/>
                          <a:cs typeface="Arial" panose="020B0604020202020204" pitchFamily="34" charset="0"/>
                        </a:rPr>
                        <a:t>11 000 graduates in natural and physical sciences annually</a:t>
                      </a:r>
                    </a:p>
                  </a:txBody>
                  <a:tcPr marL="49776" marR="49776" marT="0" marB="0"/>
                </a:tc>
                <a:tc>
                  <a:txBody>
                    <a:bodyPr/>
                    <a:lstStyle/>
                    <a:p>
                      <a:pPr algn="ctr">
                        <a:lnSpc>
                          <a:spcPct val="107000"/>
                        </a:lnSpc>
                        <a:spcAft>
                          <a:spcPts val="0"/>
                        </a:spcAft>
                      </a:pPr>
                      <a:r>
                        <a:rPr lang="en-ZA" sz="1800" b="0" kern="1200" dirty="0">
                          <a:solidFill>
                            <a:schemeClr val="tx1"/>
                          </a:solidFill>
                          <a:effectLst/>
                          <a:latin typeface="+mn-lt"/>
                          <a:ea typeface="+mn-ea"/>
                          <a:cs typeface="Arial" panose="020B0604020202020204" pitchFamily="34" charset="0"/>
                        </a:rPr>
                        <a:t>10 608</a:t>
                      </a:r>
                    </a:p>
                    <a:p>
                      <a:pPr algn="ctr">
                        <a:lnSpc>
                          <a:spcPct val="107000"/>
                        </a:lnSpc>
                        <a:spcAft>
                          <a:spcPts val="0"/>
                        </a:spcAft>
                      </a:pPr>
                      <a:endParaRPr lang="en-ZA" sz="1800" b="0" kern="1200" dirty="0">
                        <a:solidFill>
                          <a:schemeClr val="tx1"/>
                        </a:solidFill>
                        <a:effectLst/>
                        <a:latin typeface="+mn-lt"/>
                        <a:ea typeface="+mn-ea"/>
                        <a:cs typeface="Arial" panose="020B0604020202020204" pitchFamily="34" charset="0"/>
                      </a:endParaRPr>
                    </a:p>
                  </a:txBody>
                  <a:tcPr marL="49776" marR="49776" marT="0" marB="0"/>
                </a:tc>
                <a:tc vMerge="1">
                  <a:txBody>
                    <a:bodyPr/>
                    <a:lstStyle/>
                    <a:p>
                      <a:pPr marL="0" indent="0" algn="l">
                        <a:lnSpc>
                          <a:spcPct val="107000"/>
                        </a:lnSpc>
                        <a:spcAft>
                          <a:spcPts val="0"/>
                        </a:spcAft>
                        <a:buFont typeface="Arial" panose="020B0604020202020204" pitchFamily="34" charset="0"/>
                        <a:buNone/>
                      </a:pPr>
                      <a:endParaRPr lang="en-ZA" sz="1800" kern="1200" dirty="0">
                        <a:solidFill>
                          <a:schemeClr val="tx1"/>
                        </a:solidFill>
                        <a:effectLst/>
                        <a:latin typeface="+mn-lt"/>
                        <a:ea typeface="+mn-ea"/>
                        <a:cs typeface="Arial" panose="020B0604020202020204" pitchFamily="34" charset="0"/>
                      </a:endParaRPr>
                    </a:p>
                  </a:txBody>
                  <a:tcPr marL="49776" marR="49776" marT="0" marB="0">
                    <a:solidFill>
                      <a:schemeClr val="bg1"/>
                    </a:solidFill>
                  </a:tcPr>
                </a:tc>
                <a:extLst>
                  <a:ext uri="{0D108BD9-81ED-4DB2-BD59-A6C34878D82A}">
                    <a16:rowId xmlns:a16="http://schemas.microsoft.com/office/drawing/2014/main" val="3500172896"/>
                  </a:ext>
                </a:extLst>
              </a:tr>
              <a:tr h="302513">
                <a:tc vMerge="1">
                  <a:txBody>
                    <a:bodyPr/>
                    <a:lstStyle/>
                    <a:p>
                      <a:endParaRPr lang="en-ZA" dirty="0"/>
                    </a:p>
                  </a:txBody>
                  <a:tcPr marL="49776" marR="49776" marT="0" marB="0"/>
                </a:tc>
                <a:tc>
                  <a:txBody>
                    <a:bodyPr/>
                    <a:lstStyle/>
                    <a:p>
                      <a:pPr marL="357188" indent="-357188" algn="l">
                        <a:buFont typeface="+mj-lt"/>
                        <a:buAutoNum type="arabicPeriod" startAt="10"/>
                      </a:pPr>
                      <a:r>
                        <a:rPr lang="en-ZA" sz="1800" kern="1200" dirty="0">
                          <a:solidFill>
                            <a:schemeClr val="tx1"/>
                          </a:solidFill>
                          <a:effectLst/>
                          <a:latin typeface="+mn-lt"/>
                          <a:ea typeface="+mn-ea"/>
                          <a:cs typeface="Arial" panose="020B0604020202020204" pitchFamily="34" charset="0"/>
                        </a:rPr>
                        <a:t>10   10 000 human health      science annually</a:t>
                      </a:r>
                    </a:p>
                  </a:txBody>
                  <a:tcPr marL="49776" marR="49776" marT="0" marB="0"/>
                </a:tc>
                <a:tc>
                  <a:txBody>
                    <a:bodyPr/>
                    <a:lstStyle/>
                    <a:p>
                      <a:pPr algn="ctr">
                        <a:lnSpc>
                          <a:spcPct val="107000"/>
                        </a:lnSpc>
                        <a:spcAft>
                          <a:spcPts val="0"/>
                        </a:spcAft>
                      </a:pPr>
                      <a:r>
                        <a:rPr lang="en-GB" sz="1800" dirty="0">
                          <a:latin typeface="+mn-lt"/>
                          <a:cs typeface="Arial" panose="020B0604020202020204" pitchFamily="34" charset="0"/>
                        </a:rPr>
                        <a:t>9 558 </a:t>
                      </a:r>
                    </a:p>
                    <a:p>
                      <a:pPr algn="ctr">
                        <a:lnSpc>
                          <a:spcPct val="107000"/>
                        </a:lnSpc>
                        <a:spcAft>
                          <a:spcPts val="0"/>
                        </a:spcAft>
                      </a:pPr>
                      <a:endParaRPr lang="en-GB" sz="1800" dirty="0">
                        <a:latin typeface="+mn-lt"/>
                        <a:cs typeface="Arial" panose="020B0604020202020204" pitchFamily="34" charset="0"/>
                      </a:endParaRPr>
                    </a:p>
                  </a:txBody>
                  <a:tcPr marL="49776" marR="49776" marT="0" marB="0"/>
                </a:tc>
                <a:tc vMerge="1">
                  <a:txBody>
                    <a:bodyPr/>
                    <a:lstStyle/>
                    <a:p>
                      <a:pPr marL="0" indent="0" algn="l">
                        <a:lnSpc>
                          <a:spcPct val="107000"/>
                        </a:lnSpc>
                        <a:spcAft>
                          <a:spcPts val="0"/>
                        </a:spcAft>
                        <a:buFont typeface="Arial" panose="020B0604020202020204" pitchFamily="34" charset="0"/>
                        <a:buNone/>
                      </a:pPr>
                      <a:endParaRPr lang="en-ZA" sz="1800" kern="1200" dirty="0">
                        <a:solidFill>
                          <a:schemeClr val="tx1"/>
                        </a:solidFill>
                        <a:effectLst/>
                        <a:latin typeface="+mn-lt"/>
                        <a:ea typeface="+mn-ea"/>
                        <a:cs typeface="Arial" panose="020B0604020202020204" pitchFamily="34" charset="0"/>
                      </a:endParaRPr>
                    </a:p>
                  </a:txBody>
                  <a:tcPr marL="49776" marR="49776" marT="0" marB="0">
                    <a:solidFill>
                      <a:schemeClr val="bg1"/>
                    </a:solidFill>
                  </a:tcPr>
                </a:tc>
                <a:extLst>
                  <a:ext uri="{0D108BD9-81ED-4DB2-BD59-A6C34878D82A}">
                    <a16:rowId xmlns:a16="http://schemas.microsoft.com/office/drawing/2014/main" val="66460432"/>
                  </a:ext>
                </a:extLst>
              </a:tr>
              <a:tr h="579987">
                <a:tc rowSpan="2">
                  <a:txBody>
                    <a:bodyPr/>
                    <a:lstStyle/>
                    <a:p>
                      <a:pPr algn="ctr"/>
                      <a:r>
                        <a:rPr lang="en-ZA" sz="1800" b="1" dirty="0">
                          <a:solidFill>
                            <a:schemeClr val="bg1"/>
                          </a:solidFill>
                          <a:latin typeface="+mn-lt"/>
                        </a:rPr>
                        <a:t>Programme 4 </a:t>
                      </a:r>
                    </a:p>
                  </a:txBody>
                  <a:tcPr marL="49776" marR="49776" marT="0" marB="0" vert="vert270" anchor="ctr">
                    <a:solidFill>
                      <a:schemeClr val="accent2"/>
                    </a:solidFill>
                  </a:tcPr>
                </a:tc>
                <a:tc>
                  <a:txBody>
                    <a:bodyPr/>
                    <a:lstStyle/>
                    <a:p>
                      <a:pPr marL="357188" indent="-357188" algn="l">
                        <a:buFont typeface="+mj-lt"/>
                        <a:buAutoNum type="arabicPeriod" startAt="11"/>
                      </a:pPr>
                      <a:r>
                        <a:rPr lang="en-ZA" sz="1800" dirty="0">
                          <a:latin typeface="+mn-lt"/>
                          <a:cs typeface="Arial" panose="020B0604020202020204" pitchFamily="34" charset="0"/>
                        </a:rPr>
                        <a:t>580 849* students enrolled at TVET colleges annually</a:t>
                      </a:r>
                      <a:endParaRPr lang="en-ZA" sz="1800" kern="1200" dirty="0">
                        <a:solidFill>
                          <a:schemeClr val="tx1"/>
                        </a:solidFill>
                        <a:effectLst/>
                        <a:latin typeface="+mn-lt"/>
                        <a:ea typeface="+mn-ea"/>
                        <a:cs typeface="Arial" panose="020B0604020202020204" pitchFamily="34" charset="0"/>
                      </a:endParaRPr>
                    </a:p>
                  </a:txBody>
                  <a:tcPr marL="49776" marR="49776" marT="0" marB="0"/>
                </a:tc>
                <a:tc>
                  <a:txBody>
                    <a:bodyPr/>
                    <a:lstStyle/>
                    <a:p>
                      <a:pPr algn="ctr">
                        <a:lnSpc>
                          <a:spcPct val="107000"/>
                        </a:lnSpc>
                        <a:spcAft>
                          <a:spcPts val="0"/>
                        </a:spcAft>
                      </a:pPr>
                      <a:r>
                        <a:rPr lang="en-GB" sz="1800" dirty="0">
                          <a:latin typeface="+mn-lt"/>
                          <a:cs typeface="Arial" panose="020B0604020202020204" pitchFamily="34" charset="0"/>
                        </a:rPr>
                        <a:t>565 088 </a:t>
                      </a:r>
                    </a:p>
                    <a:p>
                      <a:pPr algn="ctr">
                        <a:lnSpc>
                          <a:spcPct val="107000"/>
                        </a:lnSpc>
                        <a:spcAft>
                          <a:spcPts val="0"/>
                        </a:spcAft>
                      </a:pPr>
                      <a:endParaRPr lang="en-GB" sz="1800" dirty="0">
                        <a:solidFill>
                          <a:srgbClr val="FF0000"/>
                        </a:solidFill>
                        <a:latin typeface="+mn-lt"/>
                        <a:cs typeface="Arial" panose="020B0604020202020204" pitchFamily="34" charset="0"/>
                      </a:endParaRPr>
                    </a:p>
                  </a:txBody>
                  <a:tcPr marL="49776" marR="49776"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latin typeface="+mn-lt"/>
                          <a:cs typeface="Arial" panose="020B0604020202020204" pitchFamily="34" charset="0"/>
                        </a:rPr>
                        <a:t>TVET colleges were still struggling to recover from COVID-19 impact and the </a:t>
                      </a:r>
                      <a:r>
                        <a:rPr lang="en-ZA" sz="1800" dirty="0">
                          <a:latin typeface="+mn-lt"/>
                          <a:cs typeface="Arial" panose="020B0604020202020204" pitchFamily="34" charset="0"/>
                        </a:rPr>
                        <a:t>decrease in funding.</a:t>
                      </a:r>
                      <a:endParaRPr lang="en-ZA" sz="1800" dirty="0">
                        <a:latin typeface="+mn-lt"/>
                      </a:endParaRPr>
                    </a:p>
                  </a:txBody>
                  <a:tcPr marL="49776" marR="49776" marT="0" marB="0" anchor="ctr">
                    <a:solidFill>
                      <a:schemeClr val="bg1"/>
                    </a:solidFill>
                  </a:tcPr>
                </a:tc>
                <a:extLst>
                  <a:ext uri="{0D108BD9-81ED-4DB2-BD59-A6C34878D82A}">
                    <a16:rowId xmlns:a16="http://schemas.microsoft.com/office/drawing/2014/main" val="1128955516"/>
                  </a:ext>
                </a:extLst>
              </a:tr>
              <a:tr h="986301">
                <a:tc vMerge="1">
                  <a:txBody>
                    <a:bodyPr/>
                    <a:lstStyle/>
                    <a:p>
                      <a:endParaRPr lang="en-ZA"/>
                    </a:p>
                  </a:txBody>
                  <a:tcPr/>
                </a:tc>
                <a:tc>
                  <a:txBody>
                    <a:bodyPr/>
                    <a:lstStyle/>
                    <a:p>
                      <a:pPr marL="357188" indent="-357188" algn="l">
                        <a:buFont typeface="+mj-lt"/>
                        <a:buAutoNum type="arabicPeriod" startAt="12"/>
                      </a:pPr>
                      <a:r>
                        <a:rPr lang="en-ZA" sz="1800" kern="1200" dirty="0">
                          <a:solidFill>
                            <a:schemeClr val="tx1"/>
                          </a:solidFill>
                          <a:effectLst/>
                          <a:latin typeface="+mn-lt"/>
                          <a:ea typeface="+mn-ea"/>
                          <a:cs typeface="Arial" panose="020B0604020202020204" pitchFamily="34" charset="0"/>
                        </a:rPr>
                        <a:t>329 554 TVET students receiving funding through NSFAS bursaries annually</a:t>
                      </a:r>
                    </a:p>
                  </a:txBody>
                  <a:tcPr marL="49776" marR="49776" marT="0" marB="0"/>
                </a:tc>
                <a:tc>
                  <a:txBody>
                    <a:bodyPr/>
                    <a:lstStyle/>
                    <a:p>
                      <a:pPr algn="ctr">
                        <a:lnSpc>
                          <a:spcPct val="107000"/>
                        </a:lnSpc>
                        <a:spcAft>
                          <a:spcPts val="0"/>
                        </a:spcAft>
                      </a:pPr>
                      <a:r>
                        <a:rPr lang="en-GB" sz="1800" dirty="0">
                          <a:latin typeface="+mn-lt"/>
                          <a:cs typeface="Arial" panose="020B0604020202020204" pitchFamily="34" charset="0"/>
                        </a:rPr>
                        <a:t>270 134 (unaudited)</a:t>
                      </a:r>
                    </a:p>
                  </a:txBody>
                  <a:tcPr marL="49776" marR="49776"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latin typeface="+mn-lt"/>
                          <a:cs typeface="Arial" panose="020B0604020202020204" pitchFamily="34" charset="0"/>
                        </a:rPr>
                        <a:t>NSFAS will submit updated Financial Statements by 31 March 2023</a:t>
                      </a:r>
                      <a:endParaRPr lang="en-ZA" dirty="0"/>
                    </a:p>
                  </a:txBody>
                  <a:tcPr marL="49776" marR="49776" marT="0" marB="0" anchor="ctr">
                    <a:solidFill>
                      <a:schemeClr val="bg1"/>
                    </a:solidFill>
                  </a:tcPr>
                </a:tc>
                <a:extLst>
                  <a:ext uri="{0D108BD9-81ED-4DB2-BD59-A6C34878D82A}">
                    <a16:rowId xmlns:a16="http://schemas.microsoft.com/office/drawing/2014/main" val="463943929"/>
                  </a:ext>
                </a:extLst>
              </a:tr>
            </a:tbl>
          </a:graphicData>
        </a:graphic>
      </p:graphicFrame>
      <p:sp>
        <p:nvSpPr>
          <p:cNvPr id="3" name="Slide Number Placeholder 7">
            <a:extLst>
              <a:ext uri="{FF2B5EF4-FFF2-40B4-BE49-F238E27FC236}">
                <a16:creationId xmlns:a16="http://schemas.microsoft.com/office/drawing/2014/main" id="{B1E89FEE-3297-B3FE-89BD-44C618ACFDCF}"/>
              </a:ext>
            </a:extLst>
          </p:cNvPr>
          <p:cNvSpPr txBox="1">
            <a:spLocks/>
          </p:cNvSpPr>
          <p:nvPr/>
        </p:nvSpPr>
        <p:spPr>
          <a:xfrm>
            <a:off x="8644269" y="6524625"/>
            <a:ext cx="464289"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l" rtl="0" eaLnBrk="0" fontAlgn="base" hangingPunct="0">
              <a:spcBef>
                <a:spcPct val="0"/>
              </a:spcBef>
              <a:spcAft>
                <a:spcPct val="0"/>
              </a:spcAft>
              <a:defRPr sz="10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600" b="1" dirty="0"/>
              <a:t>12</a:t>
            </a:r>
          </a:p>
        </p:txBody>
      </p:sp>
    </p:spTree>
    <p:extLst>
      <p:ext uri="{BB962C8B-B14F-4D97-AF65-F5344CB8AC3E}">
        <p14:creationId xmlns:p14="http://schemas.microsoft.com/office/powerpoint/2010/main" val="3881483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876"/>
            <a:ext cx="9144000" cy="687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465316" y="457287"/>
            <a:ext cx="8221484"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ctr">
              <a:spcAft>
                <a:spcPts val="1200"/>
              </a:spcAft>
              <a:defRPr/>
            </a:pPr>
            <a:r>
              <a:rPr lang="en-US" altLang="en-US" sz="2800" b="1" dirty="0">
                <a:solidFill>
                  <a:srgbClr val="FF0000"/>
                </a:solidFill>
                <a:cs typeface="Arial" panose="020B0604020202020204" pitchFamily="34" charset="0"/>
              </a:rPr>
              <a:t>Targets Not Achieved </a:t>
            </a:r>
          </a:p>
        </p:txBody>
      </p:sp>
      <p:graphicFrame>
        <p:nvGraphicFramePr>
          <p:cNvPr id="2" name="Table 1"/>
          <p:cNvGraphicFramePr>
            <a:graphicFrameLocks noGrp="1"/>
          </p:cNvGraphicFramePr>
          <p:nvPr>
            <p:extLst>
              <p:ext uri="{D42A27DB-BD31-4B8C-83A1-F6EECF244321}">
                <p14:modId xmlns:p14="http://schemas.microsoft.com/office/powerpoint/2010/main" val="1675291042"/>
              </p:ext>
            </p:extLst>
          </p:nvPr>
        </p:nvGraphicFramePr>
        <p:xfrm>
          <a:off x="465317" y="980507"/>
          <a:ext cx="8221483" cy="5306824"/>
        </p:xfrm>
        <a:graphic>
          <a:graphicData uri="http://schemas.openxmlformats.org/drawingml/2006/table">
            <a:tbl>
              <a:tblPr firstRow="1" firstCol="1" bandRow="1">
                <a:tableStyleId>{5940675A-B579-460E-94D1-54222C63F5DA}</a:tableStyleId>
              </a:tblPr>
              <a:tblGrid>
                <a:gridCol w="601484">
                  <a:extLst>
                    <a:ext uri="{9D8B030D-6E8A-4147-A177-3AD203B41FA5}">
                      <a16:colId xmlns:a16="http://schemas.microsoft.com/office/drawing/2014/main" val="20001"/>
                    </a:ext>
                  </a:extLst>
                </a:gridCol>
                <a:gridCol w="3886200">
                  <a:extLst>
                    <a:ext uri="{9D8B030D-6E8A-4147-A177-3AD203B41FA5}">
                      <a16:colId xmlns:a16="http://schemas.microsoft.com/office/drawing/2014/main" val="2450957822"/>
                    </a:ext>
                  </a:extLst>
                </a:gridCol>
                <a:gridCol w="1524000">
                  <a:extLst>
                    <a:ext uri="{9D8B030D-6E8A-4147-A177-3AD203B41FA5}">
                      <a16:colId xmlns:a16="http://schemas.microsoft.com/office/drawing/2014/main" val="20002"/>
                    </a:ext>
                  </a:extLst>
                </a:gridCol>
                <a:gridCol w="2209799">
                  <a:extLst>
                    <a:ext uri="{9D8B030D-6E8A-4147-A177-3AD203B41FA5}">
                      <a16:colId xmlns:a16="http://schemas.microsoft.com/office/drawing/2014/main" val="20003"/>
                    </a:ext>
                  </a:extLst>
                </a:gridCol>
              </a:tblGrid>
              <a:tr h="68294">
                <a:tc rowSpan="7">
                  <a:txBody>
                    <a:bodyPr/>
                    <a:lstStyle/>
                    <a:p>
                      <a:pPr algn="ctr"/>
                      <a:r>
                        <a:rPr lang="en-ZA" sz="1800" b="1" dirty="0">
                          <a:solidFill>
                            <a:schemeClr val="bg1"/>
                          </a:solidFill>
                          <a:latin typeface="+mn-lt"/>
                        </a:rPr>
                        <a:t>Programme 4</a:t>
                      </a:r>
                    </a:p>
                  </a:txBody>
                  <a:tcPr marL="49776" marR="49776" marT="0" marB="0" vert="vert270" anchor="ctr">
                    <a:solidFill>
                      <a:schemeClr val="accent2"/>
                    </a:solidFill>
                  </a:tcPr>
                </a:tc>
                <a:tc>
                  <a:txBody>
                    <a:bodyPr/>
                    <a:lstStyle/>
                    <a:p>
                      <a:pPr algn="ctr">
                        <a:lnSpc>
                          <a:spcPct val="107000"/>
                        </a:lnSpc>
                        <a:spcAft>
                          <a:spcPts val="0"/>
                        </a:spcAft>
                      </a:pPr>
                      <a:r>
                        <a:rPr lang="en-ZA" sz="1800" b="1" dirty="0">
                          <a:solidFill>
                            <a:schemeClr val="bg1"/>
                          </a:solidFill>
                          <a:effectLst/>
                          <a:latin typeface="+mn-lt"/>
                          <a:cs typeface="Arial" panose="020B0604020202020204" pitchFamily="34" charset="0"/>
                        </a:rPr>
                        <a:t>Q</a:t>
                      </a:r>
                      <a:r>
                        <a:rPr lang="en-ZA" sz="1800" b="1" baseline="0" dirty="0">
                          <a:solidFill>
                            <a:schemeClr val="bg1"/>
                          </a:solidFill>
                          <a:effectLst/>
                          <a:latin typeface="+mn-lt"/>
                          <a:cs typeface="Arial" panose="020B0604020202020204" pitchFamily="34" charset="0"/>
                        </a:rPr>
                        <a:t>3 </a:t>
                      </a:r>
                      <a:r>
                        <a:rPr lang="en-ZA" sz="1800" b="1" dirty="0">
                          <a:solidFill>
                            <a:schemeClr val="bg1"/>
                          </a:solidFill>
                          <a:effectLst/>
                          <a:latin typeface="+mn-lt"/>
                          <a:cs typeface="Arial" panose="020B0604020202020204" pitchFamily="34" charset="0"/>
                        </a:rPr>
                        <a:t>Target</a:t>
                      </a:r>
                      <a:endParaRPr lang="en-ZA" sz="1800" b="1" dirty="0">
                        <a:solidFill>
                          <a:schemeClr val="bg1"/>
                        </a:solidFill>
                        <a:effectLst/>
                        <a:latin typeface="+mn-lt"/>
                        <a:ea typeface="Calibri" panose="020F0502020204030204" pitchFamily="34" charset="0"/>
                        <a:cs typeface="Arial" panose="020B0604020202020204" pitchFamily="34" charset="0"/>
                      </a:endParaRPr>
                    </a:p>
                  </a:txBody>
                  <a:tcPr marL="49776" marR="49776" marT="0" marB="0" anchor="ctr">
                    <a:solidFill>
                      <a:schemeClr val="accent2"/>
                    </a:solidFill>
                  </a:tcPr>
                </a:tc>
                <a:tc>
                  <a:txBody>
                    <a:bodyPr/>
                    <a:lstStyle/>
                    <a:p>
                      <a:pPr algn="ctr">
                        <a:lnSpc>
                          <a:spcPct val="107000"/>
                        </a:lnSpc>
                        <a:spcAft>
                          <a:spcPts val="0"/>
                        </a:spcAft>
                      </a:pPr>
                      <a:r>
                        <a:rPr lang="en-ZA" sz="1800" b="1" dirty="0">
                          <a:solidFill>
                            <a:schemeClr val="bg1"/>
                          </a:solidFill>
                          <a:effectLst/>
                          <a:latin typeface="+mn-lt"/>
                          <a:cs typeface="Arial" panose="020B0604020202020204" pitchFamily="34" charset="0"/>
                        </a:rPr>
                        <a:t> Achievement  </a:t>
                      </a:r>
                      <a:endParaRPr lang="en-ZA" sz="1800" b="1" dirty="0">
                        <a:solidFill>
                          <a:schemeClr val="bg1"/>
                        </a:solidFill>
                        <a:effectLst/>
                        <a:latin typeface="+mn-lt"/>
                        <a:ea typeface="Calibri" panose="020F0502020204030204" pitchFamily="34" charset="0"/>
                        <a:cs typeface="Arial" panose="020B0604020202020204" pitchFamily="34" charset="0"/>
                      </a:endParaRPr>
                    </a:p>
                  </a:txBody>
                  <a:tcPr marL="49776" marR="49776" marT="0" marB="0" anchor="ctr">
                    <a:solidFill>
                      <a:schemeClr val="accent2"/>
                    </a:solidFill>
                  </a:tcPr>
                </a:tc>
                <a:tc>
                  <a:txBody>
                    <a:bodyPr/>
                    <a:lstStyle/>
                    <a:p>
                      <a:pPr algn="ctr">
                        <a:lnSpc>
                          <a:spcPct val="107000"/>
                        </a:lnSpc>
                        <a:spcAft>
                          <a:spcPts val="0"/>
                        </a:spcAft>
                      </a:pPr>
                      <a:r>
                        <a:rPr lang="en-ZA" sz="1800" b="1" dirty="0">
                          <a:solidFill>
                            <a:schemeClr val="bg1"/>
                          </a:solidFill>
                          <a:effectLst/>
                          <a:latin typeface="+mn-lt"/>
                          <a:cs typeface="Arial" panose="020B0604020202020204" pitchFamily="34" charset="0"/>
                        </a:rPr>
                        <a:t>Reason for Deviation </a:t>
                      </a:r>
                      <a:endParaRPr lang="en-ZA" sz="1800" b="1" dirty="0">
                        <a:solidFill>
                          <a:schemeClr val="bg1"/>
                        </a:solidFill>
                        <a:effectLst/>
                        <a:latin typeface="+mn-lt"/>
                        <a:ea typeface="Calibri" panose="020F0502020204030204" pitchFamily="34" charset="0"/>
                        <a:cs typeface="Arial" panose="020B0604020202020204" pitchFamily="34" charset="0"/>
                      </a:endParaRPr>
                    </a:p>
                  </a:txBody>
                  <a:tcPr marL="49776" marR="49776" marT="0" marB="0" anchor="ctr">
                    <a:solidFill>
                      <a:schemeClr val="accent2"/>
                    </a:solidFill>
                  </a:tcPr>
                </a:tc>
                <a:extLst>
                  <a:ext uri="{0D108BD9-81ED-4DB2-BD59-A6C34878D82A}">
                    <a16:rowId xmlns:a16="http://schemas.microsoft.com/office/drawing/2014/main" val="10000"/>
                  </a:ext>
                </a:extLst>
              </a:tr>
              <a:tr h="335946">
                <a:tc vMerge="1">
                  <a:txBody>
                    <a:bodyPr/>
                    <a:lstStyle/>
                    <a:p>
                      <a:endParaRPr lang="en-ZA"/>
                    </a:p>
                  </a:txBody>
                  <a:tcPr marL="49776" marR="49776" marT="0" marB="0"/>
                </a:tc>
                <a:tc>
                  <a:txBody>
                    <a:bodyPr/>
                    <a:lstStyle/>
                    <a:p>
                      <a:pPr marL="357188" marR="0" lvl="0" indent="-357188" algn="l" defTabSz="914400" rtl="0" eaLnBrk="1" fontAlgn="auto" latinLnBrk="0" hangingPunct="1">
                        <a:lnSpc>
                          <a:spcPct val="100000"/>
                        </a:lnSpc>
                        <a:spcBef>
                          <a:spcPts val="0"/>
                        </a:spcBef>
                        <a:spcAft>
                          <a:spcPts val="0"/>
                        </a:spcAft>
                        <a:buClrTx/>
                        <a:buSzTx/>
                        <a:buFont typeface="+mj-lt"/>
                        <a:buAutoNum type="arabicPeriod" startAt="13"/>
                        <a:tabLst/>
                        <a:defRPr/>
                      </a:pPr>
                      <a:r>
                        <a:rPr lang="en-GB" sz="1800" dirty="0">
                          <a:latin typeface="+mn-lt"/>
                          <a:cs typeface="Arial" panose="020B0604020202020204" pitchFamily="34" charset="0"/>
                        </a:rPr>
                        <a:t>5. Examination results released</a:t>
                      </a:r>
                    </a:p>
                    <a:p>
                      <a:pPr marL="357188" marR="0" lvl="0" indent="-357188" algn="l" defTabSz="914400" rtl="0" eaLnBrk="1" fontAlgn="auto" latinLnBrk="0" hangingPunct="1">
                        <a:lnSpc>
                          <a:spcPct val="100000"/>
                        </a:lnSpc>
                        <a:spcBef>
                          <a:spcPts val="0"/>
                        </a:spcBef>
                        <a:spcAft>
                          <a:spcPts val="0"/>
                        </a:spcAft>
                        <a:buClrTx/>
                        <a:buSzTx/>
                        <a:buFont typeface="+mj-lt"/>
                        <a:buNone/>
                        <a:tabLst/>
                        <a:defRPr/>
                      </a:pPr>
                      <a:r>
                        <a:rPr lang="en-GB" sz="1800" dirty="0">
                          <a:latin typeface="+mn-lt"/>
                          <a:cs typeface="Arial" panose="020B0604020202020204" pitchFamily="34" charset="0"/>
                        </a:rPr>
                        <a:t>    to qualifying students within 40</a:t>
                      </a:r>
                    </a:p>
                    <a:p>
                      <a:pPr marL="357188" marR="0" lvl="0" indent="-357188" algn="l" defTabSz="914400" rtl="0" eaLnBrk="1" fontAlgn="auto" latinLnBrk="0" hangingPunct="1">
                        <a:lnSpc>
                          <a:spcPct val="100000"/>
                        </a:lnSpc>
                        <a:spcBef>
                          <a:spcPts val="0"/>
                        </a:spcBef>
                        <a:spcAft>
                          <a:spcPts val="0"/>
                        </a:spcAft>
                        <a:buClrTx/>
                        <a:buSzTx/>
                        <a:buFont typeface="+mj-lt"/>
                        <a:buNone/>
                        <a:tabLst/>
                        <a:defRPr/>
                      </a:pPr>
                      <a:r>
                        <a:rPr lang="en-GB" sz="1800" dirty="0">
                          <a:latin typeface="+mn-lt"/>
                          <a:cs typeface="Arial" panose="020B0604020202020204" pitchFamily="34" charset="0"/>
                        </a:rPr>
                        <a:t>    days from the last day of the</a:t>
                      </a:r>
                    </a:p>
                    <a:p>
                      <a:pPr marL="357188" marR="0" lvl="0" indent="-357188" algn="l" defTabSz="914400" rtl="0" eaLnBrk="1" fontAlgn="auto" latinLnBrk="0" hangingPunct="1">
                        <a:lnSpc>
                          <a:spcPct val="100000"/>
                        </a:lnSpc>
                        <a:spcBef>
                          <a:spcPts val="0"/>
                        </a:spcBef>
                        <a:spcAft>
                          <a:spcPts val="0"/>
                        </a:spcAft>
                        <a:buClrTx/>
                        <a:buSzTx/>
                        <a:buFont typeface="+mj-lt"/>
                        <a:buNone/>
                        <a:tabLst/>
                        <a:defRPr/>
                      </a:pPr>
                      <a:r>
                        <a:rPr lang="en-GB" sz="1800" dirty="0">
                          <a:latin typeface="+mn-lt"/>
                          <a:cs typeface="Arial" panose="020B0604020202020204" pitchFamily="34" charset="0"/>
                        </a:rPr>
                        <a:t>    exams timetable (per cycle) </a:t>
                      </a:r>
                      <a:endParaRPr lang="en-ZA" sz="1800" kern="1200" dirty="0">
                        <a:solidFill>
                          <a:schemeClr val="tx1"/>
                        </a:solidFill>
                        <a:effectLst/>
                        <a:latin typeface="+mn-lt"/>
                        <a:ea typeface="+mn-ea"/>
                        <a:cs typeface="Arial" panose="020B0604020202020204" pitchFamily="34" charset="0"/>
                      </a:endParaRPr>
                    </a:p>
                  </a:txBody>
                  <a:tcPr marL="49776" marR="49776" marT="0" marB="0"/>
                </a:tc>
                <a:tc>
                  <a:txBody>
                    <a:bodyPr/>
                    <a:lstStyle/>
                    <a:p>
                      <a:pPr algn="ctr">
                        <a:lnSpc>
                          <a:spcPct val="107000"/>
                        </a:lnSpc>
                        <a:spcAft>
                          <a:spcPts val="0"/>
                        </a:spcAft>
                      </a:pPr>
                      <a:r>
                        <a:rPr lang="en-GB" sz="1800" dirty="0">
                          <a:latin typeface="+mn-lt"/>
                          <a:cs typeface="Arial" panose="020B0604020202020204" pitchFamily="34" charset="0"/>
                        </a:rPr>
                        <a:t>0 days </a:t>
                      </a:r>
                    </a:p>
                    <a:p>
                      <a:pPr algn="ctr">
                        <a:lnSpc>
                          <a:spcPct val="107000"/>
                        </a:lnSpc>
                        <a:spcAft>
                          <a:spcPts val="0"/>
                        </a:spcAft>
                      </a:pPr>
                      <a:endParaRPr lang="en-GB" sz="1800" dirty="0">
                        <a:latin typeface="+mn-lt"/>
                        <a:cs typeface="Arial" panose="020B0604020202020204" pitchFamily="34" charset="0"/>
                      </a:endParaRPr>
                    </a:p>
                  </a:txBody>
                  <a:tcPr marL="49776" marR="49776" marT="0" marB="0"/>
                </a:tc>
                <a:tc>
                  <a:txBody>
                    <a:bodyPr/>
                    <a:lstStyle/>
                    <a:p>
                      <a:pPr marL="0" indent="0" algn="l">
                        <a:lnSpc>
                          <a:spcPct val="107000"/>
                        </a:lnSpc>
                        <a:spcAft>
                          <a:spcPts val="0"/>
                        </a:spcAft>
                        <a:buFont typeface="Arial" panose="020B0604020202020204" pitchFamily="34" charset="0"/>
                        <a:buNone/>
                      </a:pPr>
                      <a:r>
                        <a:rPr lang="en-GB" sz="1800" dirty="0">
                          <a:latin typeface="+mn-lt"/>
                          <a:cs typeface="Arial" panose="020B0604020202020204" pitchFamily="34" charset="0"/>
                        </a:rPr>
                        <a:t>No results were released during the quarter under review. </a:t>
                      </a:r>
                      <a:endParaRPr lang="en-ZA" sz="1800" kern="1200" dirty="0">
                        <a:solidFill>
                          <a:schemeClr val="tx1"/>
                        </a:solidFill>
                        <a:effectLst/>
                        <a:latin typeface="+mn-lt"/>
                        <a:ea typeface="+mn-ea"/>
                        <a:cs typeface="Arial" panose="020B0604020202020204" pitchFamily="34" charset="0"/>
                      </a:endParaRPr>
                    </a:p>
                  </a:txBody>
                  <a:tcPr marL="49776" marR="49776" marT="0" marB="0">
                    <a:solidFill>
                      <a:schemeClr val="bg1"/>
                    </a:solidFill>
                  </a:tcPr>
                </a:tc>
                <a:extLst>
                  <a:ext uri="{0D108BD9-81ED-4DB2-BD59-A6C34878D82A}">
                    <a16:rowId xmlns:a16="http://schemas.microsoft.com/office/drawing/2014/main" val="10002"/>
                  </a:ext>
                </a:extLst>
              </a:tr>
              <a:tr h="212066">
                <a:tc vMerge="1">
                  <a:txBody>
                    <a:bodyPr/>
                    <a:lstStyle/>
                    <a:p>
                      <a:endParaRPr lang="en-ZA"/>
                    </a:p>
                  </a:txBody>
                  <a:tcPr marL="49776" marR="49776" marT="0" marB="0"/>
                </a:tc>
                <a:tc>
                  <a:txBody>
                    <a:bodyPr/>
                    <a:lstStyle/>
                    <a:p>
                      <a:pPr marL="357188" indent="-357188" algn="l">
                        <a:buFont typeface="+mj-lt"/>
                        <a:buAutoNum type="arabicPeriod" startAt="14"/>
                      </a:pPr>
                      <a:r>
                        <a:rPr lang="en-ZA" sz="1800" dirty="0">
                          <a:latin typeface="+mn-lt"/>
                          <a:cs typeface="Arial" panose="020B0604020202020204" pitchFamily="34" charset="0"/>
                        </a:rPr>
                        <a:t>72 298 TVET college students completing N</a:t>
                      </a:r>
                      <a:r>
                        <a:rPr lang="en-ZA" sz="1800" baseline="0" dirty="0">
                          <a:latin typeface="+mn-lt"/>
                          <a:cs typeface="Arial" panose="020B0604020202020204" pitchFamily="34" charset="0"/>
                        </a:rPr>
                        <a:t>6 qualification </a:t>
                      </a:r>
                      <a:r>
                        <a:rPr lang="en-ZA" sz="1800" dirty="0">
                          <a:latin typeface="+mn-lt"/>
                          <a:cs typeface="Arial" panose="020B0604020202020204" pitchFamily="34" charset="0"/>
                        </a:rPr>
                        <a:t> annually</a:t>
                      </a:r>
                      <a:endParaRPr lang="en-ZA" sz="1800" kern="1200" dirty="0">
                        <a:solidFill>
                          <a:schemeClr val="tx1"/>
                        </a:solidFill>
                        <a:effectLst/>
                        <a:latin typeface="+mn-lt"/>
                        <a:ea typeface="+mn-ea"/>
                        <a:cs typeface="Arial" panose="020B0604020202020204" pitchFamily="34" charset="0"/>
                      </a:endParaRPr>
                    </a:p>
                  </a:txBody>
                  <a:tcPr marL="49776" marR="49776" marT="0" marB="0"/>
                </a:tc>
                <a:tc>
                  <a:txBody>
                    <a:bodyPr/>
                    <a:lstStyle/>
                    <a:p>
                      <a:pPr algn="ctr">
                        <a:lnSpc>
                          <a:spcPct val="107000"/>
                        </a:lnSpc>
                        <a:spcAft>
                          <a:spcPts val="0"/>
                        </a:spcAft>
                      </a:pPr>
                      <a:r>
                        <a:rPr lang="en-GB" sz="1800" dirty="0">
                          <a:latin typeface="+mn-lt"/>
                          <a:cs typeface="Arial" panose="020B0604020202020204" pitchFamily="34" charset="0"/>
                        </a:rPr>
                        <a:t>57 245</a:t>
                      </a:r>
                    </a:p>
                    <a:p>
                      <a:pPr algn="ctr">
                        <a:lnSpc>
                          <a:spcPct val="107000"/>
                        </a:lnSpc>
                        <a:spcAft>
                          <a:spcPts val="0"/>
                        </a:spcAft>
                      </a:pPr>
                      <a:endParaRPr lang="en-GB" sz="1800" dirty="0">
                        <a:latin typeface="+mn-lt"/>
                        <a:cs typeface="Arial" panose="020B0604020202020204" pitchFamily="34" charset="0"/>
                      </a:endParaRPr>
                    </a:p>
                    <a:p>
                      <a:pPr algn="ctr">
                        <a:lnSpc>
                          <a:spcPct val="107000"/>
                        </a:lnSpc>
                        <a:spcAft>
                          <a:spcPts val="0"/>
                        </a:spcAft>
                      </a:pPr>
                      <a:r>
                        <a:rPr lang="en-GB" sz="1800" dirty="0">
                          <a:latin typeface="+mn-lt"/>
                          <a:cs typeface="Arial" panose="020B0604020202020204" pitchFamily="34" charset="0"/>
                        </a:rPr>
                        <a:t> </a:t>
                      </a:r>
                      <a:endParaRPr lang="en-ZA" sz="1800" b="1" kern="1200" dirty="0">
                        <a:solidFill>
                          <a:srgbClr val="FF0000"/>
                        </a:solidFill>
                        <a:effectLst/>
                        <a:latin typeface="+mn-lt"/>
                        <a:ea typeface="+mn-ea"/>
                        <a:cs typeface="Arial" panose="020B0604020202020204" pitchFamily="34" charset="0"/>
                      </a:endParaRPr>
                    </a:p>
                  </a:txBody>
                  <a:tcPr marL="49776" marR="49776" marT="0" marB="0"/>
                </a:tc>
                <a:tc rowSpan="2">
                  <a:txBody>
                    <a:bodyPr/>
                    <a:lstStyle/>
                    <a:p>
                      <a:pPr marL="0" indent="0" algn="l">
                        <a:lnSpc>
                          <a:spcPct val="107000"/>
                        </a:lnSpc>
                        <a:spcAft>
                          <a:spcPts val="0"/>
                        </a:spcAft>
                        <a:buFont typeface="Arial" panose="020B0604020202020204" pitchFamily="34" charset="0"/>
                        <a:buNone/>
                      </a:pPr>
                      <a:r>
                        <a:rPr lang="en-ZA" sz="1800" dirty="0">
                          <a:latin typeface="+mn-lt"/>
                          <a:cs typeface="Arial" panose="020B0604020202020204" pitchFamily="34" charset="0"/>
                        </a:rPr>
                        <a:t>Curriculum changes </a:t>
                      </a:r>
                    </a:p>
                  </a:txBody>
                  <a:tcPr marL="49776" marR="49776" marT="0" marB="0" anchor="ctr">
                    <a:solidFill>
                      <a:schemeClr val="bg1"/>
                    </a:solidFill>
                  </a:tcPr>
                </a:tc>
                <a:extLst>
                  <a:ext uri="{0D108BD9-81ED-4DB2-BD59-A6C34878D82A}">
                    <a16:rowId xmlns:a16="http://schemas.microsoft.com/office/drawing/2014/main" val="1400282910"/>
                  </a:ext>
                </a:extLst>
              </a:tr>
              <a:tr h="201567">
                <a:tc vMerge="1">
                  <a:txBody>
                    <a:bodyPr/>
                    <a:lstStyle/>
                    <a:p>
                      <a:endParaRPr lang="en-ZA"/>
                    </a:p>
                  </a:txBody>
                  <a:tcPr marL="49776" marR="49776" marT="0" marB="0"/>
                </a:tc>
                <a:tc>
                  <a:txBody>
                    <a:bodyPr/>
                    <a:lstStyle/>
                    <a:p>
                      <a:pPr marL="357188" indent="-357188" algn="l">
                        <a:buFont typeface="+mj-lt"/>
                        <a:buAutoNum type="arabicPeriod" startAt="15"/>
                      </a:pPr>
                      <a:r>
                        <a:rPr lang="en-ZA" sz="1800" kern="1200" dirty="0">
                          <a:solidFill>
                            <a:schemeClr val="tx1"/>
                          </a:solidFill>
                          <a:effectLst/>
                          <a:latin typeface="+mn-lt"/>
                          <a:ea typeface="+mn-ea"/>
                          <a:cs typeface="Arial" panose="020B0604020202020204" pitchFamily="34" charset="0"/>
                        </a:rPr>
                        <a:t>13 552 TVET college students completing NC(V) Level 4 annually</a:t>
                      </a:r>
                    </a:p>
                  </a:txBody>
                  <a:tcPr marL="49776" marR="49776" marT="0" marB="0"/>
                </a:tc>
                <a:tc>
                  <a:txBody>
                    <a:bodyPr/>
                    <a:lstStyle/>
                    <a:p>
                      <a:pPr algn="ctr">
                        <a:lnSpc>
                          <a:spcPct val="107000"/>
                        </a:lnSpc>
                        <a:spcAft>
                          <a:spcPts val="0"/>
                        </a:spcAft>
                      </a:pPr>
                      <a:r>
                        <a:rPr lang="en-GB" sz="1800" dirty="0">
                          <a:latin typeface="+mn-lt"/>
                          <a:cs typeface="Arial" panose="020B0604020202020204" pitchFamily="34" charset="0"/>
                        </a:rPr>
                        <a:t>12 507 </a:t>
                      </a:r>
                    </a:p>
                    <a:p>
                      <a:pPr algn="ctr">
                        <a:lnSpc>
                          <a:spcPct val="107000"/>
                        </a:lnSpc>
                        <a:spcAft>
                          <a:spcPts val="0"/>
                        </a:spcAft>
                      </a:pPr>
                      <a:endParaRPr lang="en-GB" sz="1800" dirty="0">
                        <a:latin typeface="+mn-lt"/>
                        <a:cs typeface="Arial" panose="020B0604020202020204" pitchFamily="34" charset="0"/>
                      </a:endParaRPr>
                    </a:p>
                  </a:txBody>
                  <a:tcPr marL="49776" marR="49776" marT="0" marB="0"/>
                </a:tc>
                <a:tc vMerge="1">
                  <a:txBody>
                    <a:bodyPr/>
                    <a:lstStyle/>
                    <a:p>
                      <a:pPr marL="0" indent="0" algn="l">
                        <a:lnSpc>
                          <a:spcPct val="107000"/>
                        </a:lnSpc>
                        <a:spcAft>
                          <a:spcPts val="0"/>
                        </a:spcAft>
                        <a:buFont typeface="Arial" panose="020B0604020202020204" pitchFamily="34" charset="0"/>
                        <a:buNone/>
                      </a:pPr>
                      <a:r>
                        <a:rPr lang="en-ZA" sz="1400" dirty="0">
                          <a:latin typeface="Arial" panose="020B0604020202020204" pitchFamily="34" charset="0"/>
                          <a:cs typeface="Arial" panose="020B0604020202020204" pitchFamily="34" charset="0"/>
                        </a:rPr>
                        <a:t>Curriculum changes  </a:t>
                      </a:r>
                      <a:endParaRPr lang="en-ZA" sz="1400" kern="1200" dirty="0">
                        <a:solidFill>
                          <a:schemeClr val="tx1"/>
                        </a:solidFill>
                        <a:effectLst/>
                        <a:latin typeface="Arial" panose="020B0604020202020204" pitchFamily="34" charset="0"/>
                        <a:ea typeface="+mn-ea"/>
                        <a:cs typeface="Arial" panose="020B0604020202020204" pitchFamily="34" charset="0"/>
                      </a:endParaRPr>
                    </a:p>
                  </a:txBody>
                  <a:tcPr marL="49776" marR="49776" marT="0" marB="0">
                    <a:solidFill>
                      <a:schemeClr val="bg1"/>
                    </a:solidFill>
                  </a:tcPr>
                </a:tc>
                <a:extLst>
                  <a:ext uri="{0D108BD9-81ED-4DB2-BD59-A6C34878D82A}">
                    <a16:rowId xmlns:a16="http://schemas.microsoft.com/office/drawing/2014/main" val="858672937"/>
                  </a:ext>
                </a:extLst>
              </a:tr>
              <a:tr h="335946">
                <a:tc vMerge="1">
                  <a:txBody>
                    <a:bodyPr/>
                    <a:lstStyle/>
                    <a:p>
                      <a:endParaRPr lang="en-ZA" dirty="0"/>
                    </a:p>
                  </a:txBody>
                  <a:tcPr marL="49776" marR="49776" marT="0" marB="0"/>
                </a:tc>
                <a:tc>
                  <a:txBody>
                    <a:bodyPr/>
                    <a:lstStyle/>
                    <a:p>
                      <a:pPr marL="357188" indent="-357188" algn="l">
                        <a:buFont typeface="+mj-lt"/>
                        <a:buAutoNum type="arabicPeriod" startAt="16"/>
                      </a:pPr>
                      <a:r>
                        <a:rPr lang="en-ZA" sz="1800" kern="1200" dirty="0">
                          <a:solidFill>
                            <a:schemeClr val="tx1"/>
                          </a:solidFill>
                          <a:effectLst/>
                          <a:latin typeface="+mn-lt"/>
                          <a:ea typeface="+mn-ea"/>
                          <a:cs typeface="Arial" panose="020B0604020202020204" pitchFamily="34" charset="0"/>
                        </a:rPr>
                        <a:t>250  TVET lecturers</a:t>
                      </a:r>
                      <a:r>
                        <a:rPr lang="en-ZA" sz="1800" kern="1200" baseline="0" dirty="0">
                          <a:solidFill>
                            <a:schemeClr val="tx1"/>
                          </a:solidFill>
                          <a:effectLst/>
                          <a:latin typeface="+mn-lt"/>
                          <a:ea typeface="+mn-ea"/>
                          <a:cs typeface="Arial" panose="020B0604020202020204" pitchFamily="34" charset="0"/>
                        </a:rPr>
                        <a:t> holding appropriate qualifications supported to acquire professional qualifications annually</a:t>
                      </a:r>
                      <a:endParaRPr lang="en-ZA" sz="1800" kern="1200" dirty="0">
                        <a:solidFill>
                          <a:schemeClr val="tx1"/>
                        </a:solidFill>
                        <a:effectLst/>
                        <a:latin typeface="+mn-lt"/>
                        <a:ea typeface="+mn-ea"/>
                        <a:cs typeface="Arial" panose="020B0604020202020204" pitchFamily="34" charset="0"/>
                      </a:endParaRPr>
                    </a:p>
                  </a:txBody>
                  <a:tcPr marL="49776" marR="49776" marT="0" marB="0"/>
                </a:tc>
                <a:tc>
                  <a:txBody>
                    <a:bodyPr/>
                    <a:lstStyle/>
                    <a:p>
                      <a:pPr algn="ctr">
                        <a:lnSpc>
                          <a:spcPct val="107000"/>
                        </a:lnSpc>
                        <a:spcAft>
                          <a:spcPts val="0"/>
                        </a:spcAft>
                      </a:pPr>
                      <a:r>
                        <a:rPr lang="en-ZA" sz="1800" dirty="0">
                          <a:latin typeface="+mn-lt"/>
                          <a:cs typeface="Arial" panose="020B0604020202020204" pitchFamily="34" charset="0"/>
                        </a:rPr>
                        <a:t>0</a:t>
                      </a:r>
                    </a:p>
                    <a:p>
                      <a:pPr algn="ctr">
                        <a:lnSpc>
                          <a:spcPct val="107000"/>
                        </a:lnSpc>
                        <a:spcAft>
                          <a:spcPts val="0"/>
                        </a:spcAft>
                      </a:pPr>
                      <a:endParaRPr lang="en-ZA" sz="1800" dirty="0">
                        <a:latin typeface="+mn-lt"/>
                        <a:cs typeface="Arial" panose="020B0604020202020204" pitchFamily="34" charset="0"/>
                      </a:endParaRPr>
                    </a:p>
                  </a:txBody>
                  <a:tcPr marL="49776" marR="49776" marT="0" marB="0"/>
                </a:tc>
                <a:tc rowSpan="3">
                  <a:txBody>
                    <a:bodyPr/>
                    <a:lstStyle/>
                    <a:p>
                      <a:pPr marL="0" indent="0" algn="l">
                        <a:lnSpc>
                          <a:spcPct val="107000"/>
                        </a:lnSpc>
                        <a:spcAft>
                          <a:spcPts val="0"/>
                        </a:spcAft>
                        <a:buFont typeface="Arial" panose="020B0604020202020204" pitchFamily="34" charset="0"/>
                        <a:buNone/>
                      </a:pPr>
                      <a:r>
                        <a:rPr lang="en-GB" sz="1800" dirty="0">
                          <a:latin typeface="+mn-lt"/>
                          <a:cs typeface="Arial" panose="020B0604020202020204" pitchFamily="34" charset="0"/>
                        </a:rPr>
                        <a:t>Data from TVET colleges</a:t>
                      </a:r>
                      <a:r>
                        <a:rPr lang="en-GB" sz="1800" baseline="0" dirty="0">
                          <a:latin typeface="+mn-lt"/>
                          <a:cs typeface="Arial" panose="020B0604020202020204" pitchFamily="34" charset="0"/>
                        </a:rPr>
                        <a:t> is being f</a:t>
                      </a:r>
                      <a:r>
                        <a:rPr lang="en-GB" sz="1800" dirty="0">
                          <a:latin typeface="+mn-lt"/>
                          <a:cs typeface="Arial" panose="020B0604020202020204" pitchFamily="34" charset="0"/>
                        </a:rPr>
                        <a:t>inalised.</a:t>
                      </a:r>
                    </a:p>
                  </a:txBody>
                  <a:tcPr marL="49776" marR="49776" marT="0" marB="0" anchor="ctr">
                    <a:solidFill>
                      <a:schemeClr val="bg1"/>
                    </a:solidFill>
                  </a:tcPr>
                </a:tc>
                <a:extLst>
                  <a:ext uri="{0D108BD9-81ED-4DB2-BD59-A6C34878D82A}">
                    <a16:rowId xmlns:a16="http://schemas.microsoft.com/office/drawing/2014/main" val="305032411"/>
                  </a:ext>
                </a:extLst>
              </a:tr>
              <a:tr h="286163">
                <a:tc vMerge="1">
                  <a:txBody>
                    <a:bodyPr/>
                    <a:lstStyle/>
                    <a:p>
                      <a:endParaRPr lang="en-ZA"/>
                    </a:p>
                  </a:txBody>
                  <a:tcPr/>
                </a:tc>
                <a:tc>
                  <a:txBody>
                    <a:bodyPr/>
                    <a:lstStyle/>
                    <a:p>
                      <a:pPr marL="342900" marR="0" lvl="0" indent="-342900" algn="l" defTabSz="914400" rtl="0" eaLnBrk="1" fontAlgn="auto" latinLnBrk="0" hangingPunct="1">
                        <a:lnSpc>
                          <a:spcPct val="107000"/>
                        </a:lnSpc>
                        <a:spcBef>
                          <a:spcPts val="0"/>
                        </a:spcBef>
                        <a:spcAft>
                          <a:spcPts val="0"/>
                        </a:spcAft>
                        <a:buClrTx/>
                        <a:buSzTx/>
                        <a:buFont typeface="+mj-lt"/>
                        <a:buAutoNum type="arabicPeriod" startAt="17"/>
                        <a:tabLst/>
                        <a:defRPr/>
                      </a:pPr>
                      <a:r>
                        <a:rPr lang="en-ZA" sz="1800" b="0" kern="1200" dirty="0">
                          <a:solidFill>
                            <a:schemeClr val="tx1"/>
                          </a:solidFill>
                          <a:effectLst/>
                          <a:latin typeface="+mn-lt"/>
                          <a:ea typeface="+mn-ea"/>
                          <a:cs typeface="Arial" panose="020B0604020202020204" pitchFamily="34" charset="0"/>
                        </a:rPr>
                        <a:t>70%  of TVET college lecturers with professional qualifications</a:t>
                      </a:r>
                    </a:p>
                  </a:txBody>
                  <a:tcPr marL="49776" marR="49776" marT="0" marB="0"/>
                </a:tc>
                <a:tc>
                  <a:txBody>
                    <a:bodyPr/>
                    <a:lstStyle/>
                    <a:p>
                      <a:pPr algn="ctr">
                        <a:lnSpc>
                          <a:spcPct val="107000"/>
                        </a:lnSpc>
                        <a:spcAft>
                          <a:spcPts val="800"/>
                        </a:spcAft>
                      </a:pPr>
                      <a:r>
                        <a:rPr lang="en-ZA" sz="1800" dirty="0">
                          <a:latin typeface="+mn-lt"/>
                          <a:cs typeface="Arial" panose="020B0604020202020204" pitchFamily="34" charset="0"/>
                        </a:rPr>
                        <a:t>0%</a:t>
                      </a:r>
                    </a:p>
                  </a:txBody>
                  <a:tcPr marL="68580" marR="68580" marT="0" marB="0"/>
                </a:tc>
                <a:tc vMerge="1">
                  <a:txBody>
                    <a:bodyPr/>
                    <a:lstStyle/>
                    <a:p>
                      <a:pPr marL="0" indent="0" algn="l">
                        <a:lnSpc>
                          <a:spcPct val="107000"/>
                        </a:lnSpc>
                        <a:spcAft>
                          <a:spcPts val="0"/>
                        </a:spcAft>
                        <a:buFont typeface="Arial" panose="020B0604020202020204" pitchFamily="34" charset="0"/>
                        <a:buNone/>
                      </a:pPr>
                      <a:r>
                        <a:rPr lang="en-GB" sz="1800" dirty="0">
                          <a:latin typeface="+mn-lt"/>
                          <a:cs typeface="Arial" panose="020B0604020202020204" pitchFamily="34" charset="0"/>
                        </a:rPr>
                        <a:t>Data collected from TVET colleges is analysed.</a:t>
                      </a:r>
                      <a:endParaRPr lang="en-ZA" sz="1800" dirty="0">
                        <a:effectLst/>
                        <a:latin typeface="+mn-lt"/>
                        <a:ea typeface="Calibri" panose="020F0502020204030204" pitchFamily="34" charset="0"/>
                        <a:cs typeface="Arial" panose="020B0604020202020204" pitchFamily="34" charset="0"/>
                      </a:endParaRPr>
                    </a:p>
                  </a:txBody>
                  <a:tcPr marL="49776" marR="49776" marT="0" marB="0">
                    <a:solidFill>
                      <a:schemeClr val="bg1"/>
                    </a:solidFill>
                  </a:tcPr>
                </a:tc>
                <a:extLst>
                  <a:ext uri="{0D108BD9-81ED-4DB2-BD59-A6C34878D82A}">
                    <a16:rowId xmlns:a16="http://schemas.microsoft.com/office/drawing/2014/main" val="2065320748"/>
                  </a:ext>
                </a:extLst>
              </a:tr>
              <a:tr h="286163">
                <a:tc vMerge="1">
                  <a:txBody>
                    <a:bodyPr/>
                    <a:lstStyle/>
                    <a:p>
                      <a:endParaRPr lang="en-ZA"/>
                    </a:p>
                  </a:txBody>
                  <a:tcPr/>
                </a:tc>
                <a:tc>
                  <a:txBody>
                    <a:bodyPr/>
                    <a:lstStyle/>
                    <a:p>
                      <a:pPr marL="342900" indent="-342900" algn="l">
                        <a:buFont typeface="+mj-lt"/>
                        <a:buAutoNum type="arabicPeriod" startAt="18"/>
                      </a:pPr>
                      <a:r>
                        <a:rPr lang="en-ZA" sz="1800" b="0" kern="1200" dirty="0">
                          <a:solidFill>
                            <a:schemeClr val="tx1"/>
                          </a:solidFill>
                          <a:effectLst/>
                          <a:latin typeface="+mn-lt"/>
                          <a:ea typeface="+mn-ea"/>
                          <a:cs typeface="Arial" panose="020B0604020202020204" pitchFamily="34" charset="0"/>
                        </a:rPr>
                        <a:t>14% TVET college lecturing staff appropriately placed in industry</a:t>
                      </a:r>
                      <a:r>
                        <a:rPr lang="en-ZA" sz="1800" b="0" kern="1200" baseline="0" dirty="0">
                          <a:solidFill>
                            <a:schemeClr val="tx1"/>
                          </a:solidFill>
                          <a:effectLst/>
                          <a:latin typeface="+mn-lt"/>
                          <a:ea typeface="+mn-ea"/>
                          <a:cs typeface="Arial" panose="020B0604020202020204" pitchFamily="34" charset="0"/>
                        </a:rPr>
                        <a:t> or exchange programmes.</a:t>
                      </a:r>
                      <a:endParaRPr lang="en-ZA" sz="1800" b="0" kern="1200" dirty="0">
                        <a:solidFill>
                          <a:schemeClr val="tx1"/>
                        </a:solidFill>
                        <a:effectLst/>
                        <a:latin typeface="+mn-lt"/>
                        <a:ea typeface="+mn-ea"/>
                        <a:cs typeface="Arial" panose="020B0604020202020204" pitchFamily="34" charset="0"/>
                      </a:endParaRPr>
                    </a:p>
                  </a:txBody>
                  <a:tcPr marL="49776" marR="49776" marT="0" marB="0"/>
                </a:tc>
                <a:tc>
                  <a:txBody>
                    <a:bodyPr/>
                    <a:lstStyle/>
                    <a:p>
                      <a:pPr marL="0" indent="0" algn="ctr" defTabSz="914400" rtl="0" eaLnBrk="1" latinLnBrk="0" hangingPunct="1">
                        <a:lnSpc>
                          <a:spcPct val="107000"/>
                        </a:lnSpc>
                        <a:spcAft>
                          <a:spcPts val="0"/>
                        </a:spcAft>
                        <a:buFont typeface="+mj-lt"/>
                        <a:buNone/>
                      </a:pPr>
                      <a:r>
                        <a:rPr lang="en-ZA" sz="1800" dirty="0">
                          <a:latin typeface="+mn-lt"/>
                          <a:cs typeface="Arial" panose="020B0604020202020204" pitchFamily="34" charset="0"/>
                        </a:rPr>
                        <a:t>0% </a:t>
                      </a:r>
                    </a:p>
                    <a:p>
                      <a:pPr marL="0" indent="0" algn="ctr" defTabSz="914400" rtl="0" eaLnBrk="1" latinLnBrk="0" hangingPunct="1">
                        <a:lnSpc>
                          <a:spcPct val="107000"/>
                        </a:lnSpc>
                        <a:spcAft>
                          <a:spcPts val="0"/>
                        </a:spcAft>
                        <a:buFont typeface="+mj-lt"/>
                        <a:buNone/>
                      </a:pPr>
                      <a:endParaRPr lang="en-ZA" sz="1800" dirty="0">
                        <a:latin typeface="+mn-lt"/>
                        <a:cs typeface="Arial" panose="020B0604020202020204" pitchFamily="34" charset="0"/>
                      </a:endParaRPr>
                    </a:p>
                  </a:txBody>
                  <a:tcPr marL="49776" marR="49776" marT="0" marB="0"/>
                </a:tc>
                <a:tc vMerge="1">
                  <a:txBody>
                    <a:bodyPr/>
                    <a:lstStyle/>
                    <a:p>
                      <a:endParaRPr lang="en-ZA"/>
                    </a:p>
                  </a:txBody>
                  <a:tcPr/>
                </a:tc>
                <a:extLst>
                  <a:ext uri="{0D108BD9-81ED-4DB2-BD59-A6C34878D82A}">
                    <a16:rowId xmlns:a16="http://schemas.microsoft.com/office/drawing/2014/main" val="451118514"/>
                  </a:ext>
                </a:extLst>
              </a:tr>
            </a:tbl>
          </a:graphicData>
        </a:graphic>
      </p:graphicFrame>
      <p:sp>
        <p:nvSpPr>
          <p:cNvPr id="3" name="Slide Number Placeholder 7">
            <a:extLst>
              <a:ext uri="{FF2B5EF4-FFF2-40B4-BE49-F238E27FC236}">
                <a16:creationId xmlns:a16="http://schemas.microsoft.com/office/drawing/2014/main" id="{F9DC62DA-62D6-D406-0CC9-F410FEB43ED0}"/>
              </a:ext>
            </a:extLst>
          </p:cNvPr>
          <p:cNvSpPr txBox="1">
            <a:spLocks/>
          </p:cNvSpPr>
          <p:nvPr/>
        </p:nvSpPr>
        <p:spPr>
          <a:xfrm>
            <a:off x="8644269" y="6524625"/>
            <a:ext cx="464289"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l" rtl="0" eaLnBrk="0" fontAlgn="base" hangingPunct="0">
              <a:spcBef>
                <a:spcPct val="0"/>
              </a:spcBef>
              <a:spcAft>
                <a:spcPct val="0"/>
              </a:spcAft>
              <a:defRPr sz="10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600" b="1" dirty="0"/>
              <a:t>13</a:t>
            </a:r>
          </a:p>
        </p:txBody>
      </p:sp>
    </p:spTree>
    <p:extLst>
      <p:ext uri="{BB962C8B-B14F-4D97-AF65-F5344CB8AC3E}">
        <p14:creationId xmlns:p14="http://schemas.microsoft.com/office/powerpoint/2010/main" val="1167908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876"/>
            <a:ext cx="9144000" cy="687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465316" y="457287"/>
            <a:ext cx="8289568"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ctr">
              <a:spcAft>
                <a:spcPts val="1200"/>
              </a:spcAft>
              <a:defRPr/>
            </a:pPr>
            <a:r>
              <a:rPr lang="en-US" altLang="en-US" sz="2800" b="1" dirty="0">
                <a:solidFill>
                  <a:srgbClr val="FF0000"/>
                </a:solidFill>
                <a:cs typeface="Arial" panose="020B0604020202020204" pitchFamily="34" charset="0"/>
              </a:rPr>
              <a:t>Targets Not Achieved </a:t>
            </a:r>
          </a:p>
        </p:txBody>
      </p:sp>
      <p:graphicFrame>
        <p:nvGraphicFramePr>
          <p:cNvPr id="2" name="Table 1"/>
          <p:cNvGraphicFramePr>
            <a:graphicFrameLocks noGrp="1"/>
          </p:cNvGraphicFramePr>
          <p:nvPr>
            <p:extLst>
              <p:ext uri="{D42A27DB-BD31-4B8C-83A1-F6EECF244321}">
                <p14:modId xmlns:p14="http://schemas.microsoft.com/office/powerpoint/2010/main" val="359393312"/>
              </p:ext>
            </p:extLst>
          </p:nvPr>
        </p:nvGraphicFramePr>
        <p:xfrm>
          <a:off x="467344" y="1066800"/>
          <a:ext cx="8209311" cy="4925002"/>
        </p:xfrm>
        <a:graphic>
          <a:graphicData uri="http://schemas.openxmlformats.org/drawingml/2006/table">
            <a:tbl>
              <a:tblPr firstRow="1" firstCol="1" bandRow="1">
                <a:tableStyleId>{5940675A-B579-460E-94D1-54222C63F5DA}</a:tableStyleId>
              </a:tblPr>
              <a:tblGrid>
                <a:gridCol w="447056">
                  <a:extLst>
                    <a:ext uri="{9D8B030D-6E8A-4147-A177-3AD203B41FA5}">
                      <a16:colId xmlns:a16="http://schemas.microsoft.com/office/drawing/2014/main" val="20001"/>
                    </a:ext>
                  </a:extLst>
                </a:gridCol>
                <a:gridCol w="3810000">
                  <a:extLst>
                    <a:ext uri="{9D8B030D-6E8A-4147-A177-3AD203B41FA5}">
                      <a16:colId xmlns:a16="http://schemas.microsoft.com/office/drawing/2014/main" val="588801455"/>
                    </a:ext>
                  </a:extLst>
                </a:gridCol>
                <a:gridCol w="1341090">
                  <a:extLst>
                    <a:ext uri="{9D8B030D-6E8A-4147-A177-3AD203B41FA5}">
                      <a16:colId xmlns:a16="http://schemas.microsoft.com/office/drawing/2014/main" val="20002"/>
                    </a:ext>
                  </a:extLst>
                </a:gridCol>
                <a:gridCol w="2611165">
                  <a:extLst>
                    <a:ext uri="{9D8B030D-6E8A-4147-A177-3AD203B41FA5}">
                      <a16:colId xmlns:a16="http://schemas.microsoft.com/office/drawing/2014/main" val="20003"/>
                    </a:ext>
                  </a:extLst>
                </a:gridCol>
              </a:tblGrid>
              <a:tr h="388116">
                <a:tc rowSpan="5">
                  <a:txBody>
                    <a:bodyPr/>
                    <a:lstStyle/>
                    <a:p>
                      <a:pPr algn="ctr"/>
                      <a:r>
                        <a:rPr lang="en-ZA" sz="1800" b="1" dirty="0">
                          <a:solidFill>
                            <a:schemeClr val="bg1"/>
                          </a:solidFill>
                          <a:latin typeface="+mn-lt"/>
                        </a:rPr>
                        <a:t>Programme 4</a:t>
                      </a:r>
                    </a:p>
                  </a:txBody>
                  <a:tcPr marL="49776" marR="49776" marT="0" marB="0" vert="vert270" anchor="ctr">
                    <a:solidFill>
                      <a:schemeClr val="accent2"/>
                    </a:solidFill>
                  </a:tcPr>
                </a:tc>
                <a:tc>
                  <a:txBody>
                    <a:bodyPr/>
                    <a:lstStyle/>
                    <a:p>
                      <a:pPr algn="ctr">
                        <a:lnSpc>
                          <a:spcPct val="107000"/>
                        </a:lnSpc>
                        <a:spcAft>
                          <a:spcPts val="0"/>
                        </a:spcAft>
                      </a:pPr>
                      <a:r>
                        <a:rPr lang="en-ZA" sz="1800" b="1" dirty="0">
                          <a:solidFill>
                            <a:schemeClr val="bg1"/>
                          </a:solidFill>
                          <a:effectLst/>
                          <a:latin typeface="+mn-lt"/>
                          <a:cs typeface="Arial" panose="020B0604020202020204" pitchFamily="34" charset="0"/>
                        </a:rPr>
                        <a:t>Q3 Target</a:t>
                      </a:r>
                      <a:endParaRPr lang="en-ZA" sz="1800" b="1" dirty="0">
                        <a:solidFill>
                          <a:schemeClr val="bg1"/>
                        </a:solidFill>
                        <a:effectLst/>
                        <a:latin typeface="+mn-lt"/>
                        <a:ea typeface="Calibri" panose="020F0502020204030204" pitchFamily="34" charset="0"/>
                        <a:cs typeface="Arial" panose="020B0604020202020204" pitchFamily="34" charset="0"/>
                      </a:endParaRPr>
                    </a:p>
                  </a:txBody>
                  <a:tcPr marL="49776" marR="49776" marT="0" marB="0" anchor="ctr">
                    <a:solidFill>
                      <a:schemeClr val="accent2"/>
                    </a:solidFill>
                  </a:tcPr>
                </a:tc>
                <a:tc>
                  <a:txBody>
                    <a:bodyPr/>
                    <a:lstStyle/>
                    <a:p>
                      <a:pPr algn="ctr">
                        <a:lnSpc>
                          <a:spcPct val="107000"/>
                        </a:lnSpc>
                        <a:spcAft>
                          <a:spcPts val="0"/>
                        </a:spcAft>
                      </a:pPr>
                      <a:r>
                        <a:rPr lang="en-ZA" sz="1800" b="1" dirty="0">
                          <a:solidFill>
                            <a:schemeClr val="bg1"/>
                          </a:solidFill>
                          <a:effectLst/>
                          <a:latin typeface="+mn-lt"/>
                          <a:cs typeface="Arial" panose="020B0604020202020204" pitchFamily="34" charset="0"/>
                        </a:rPr>
                        <a:t>Achievement  </a:t>
                      </a:r>
                      <a:endParaRPr lang="en-ZA" sz="1800" b="1" dirty="0">
                        <a:solidFill>
                          <a:schemeClr val="bg1"/>
                        </a:solidFill>
                        <a:effectLst/>
                        <a:latin typeface="+mn-lt"/>
                        <a:ea typeface="Calibri" panose="020F0502020204030204" pitchFamily="34" charset="0"/>
                        <a:cs typeface="Arial" panose="020B0604020202020204" pitchFamily="34" charset="0"/>
                      </a:endParaRPr>
                    </a:p>
                  </a:txBody>
                  <a:tcPr marL="49776" marR="49776" marT="0" marB="0" anchor="ctr">
                    <a:solidFill>
                      <a:schemeClr val="accent2"/>
                    </a:solidFill>
                  </a:tcPr>
                </a:tc>
                <a:tc>
                  <a:txBody>
                    <a:bodyPr/>
                    <a:lstStyle/>
                    <a:p>
                      <a:pPr algn="ctr">
                        <a:lnSpc>
                          <a:spcPct val="107000"/>
                        </a:lnSpc>
                        <a:spcAft>
                          <a:spcPts val="0"/>
                        </a:spcAft>
                      </a:pPr>
                      <a:r>
                        <a:rPr lang="en-ZA" sz="1800" b="1" dirty="0">
                          <a:solidFill>
                            <a:schemeClr val="bg1"/>
                          </a:solidFill>
                          <a:effectLst/>
                          <a:latin typeface="+mn-lt"/>
                          <a:cs typeface="Arial" panose="020B0604020202020204" pitchFamily="34" charset="0"/>
                        </a:rPr>
                        <a:t>Reason for Deviation </a:t>
                      </a:r>
                      <a:endParaRPr lang="en-ZA" sz="1800" b="1" dirty="0">
                        <a:solidFill>
                          <a:schemeClr val="bg1"/>
                        </a:solidFill>
                        <a:effectLst/>
                        <a:latin typeface="+mn-lt"/>
                        <a:ea typeface="Calibri" panose="020F0502020204030204" pitchFamily="34" charset="0"/>
                        <a:cs typeface="Arial" panose="020B0604020202020204" pitchFamily="34" charset="0"/>
                      </a:endParaRPr>
                    </a:p>
                  </a:txBody>
                  <a:tcPr marL="49776" marR="49776" marT="0" marB="0" anchor="ctr">
                    <a:solidFill>
                      <a:schemeClr val="accent2"/>
                    </a:solidFill>
                  </a:tcPr>
                </a:tc>
                <a:extLst>
                  <a:ext uri="{0D108BD9-81ED-4DB2-BD59-A6C34878D82A}">
                    <a16:rowId xmlns:a16="http://schemas.microsoft.com/office/drawing/2014/main" val="10000"/>
                  </a:ext>
                </a:extLst>
              </a:tr>
              <a:tr h="640080">
                <a:tc vMerge="1">
                  <a:txBody>
                    <a:bodyPr/>
                    <a:lstStyle/>
                    <a:p>
                      <a:endParaRPr lang="en-ZA" sz="1800">
                        <a:latin typeface="+mn-lt"/>
                      </a:endParaRPr>
                    </a:p>
                  </a:txBody>
                  <a:tcPr marL="49776" marR="49776" marT="0" marB="0"/>
                </a:tc>
                <a:tc>
                  <a:txBody>
                    <a:bodyPr/>
                    <a:lstStyle/>
                    <a:p>
                      <a:pPr marL="342900" indent="-342900" algn="l" defTabSz="914400" rtl="0" eaLnBrk="1" latinLnBrk="0" hangingPunct="1">
                        <a:buFont typeface="+mj-lt"/>
                        <a:buAutoNum type="arabicPeriod" startAt="19"/>
                        <a:tabLst>
                          <a:tab pos="0" algn="l"/>
                        </a:tabLst>
                      </a:pPr>
                      <a:r>
                        <a:rPr lang="en-ZA" sz="1800" b="0" kern="1200" dirty="0">
                          <a:solidFill>
                            <a:schemeClr val="tx1"/>
                          </a:solidFill>
                          <a:effectLst/>
                          <a:latin typeface="+mn-lt"/>
                          <a:ea typeface="+mn-ea"/>
                          <a:cs typeface="Arial" panose="020B0604020202020204" pitchFamily="34" charset="0"/>
                        </a:rPr>
                        <a:t>100 lecturers participating in project-based lecturer capacity building</a:t>
                      </a:r>
                      <a:r>
                        <a:rPr lang="en-ZA" sz="1800" b="0" kern="1200" baseline="0" dirty="0">
                          <a:solidFill>
                            <a:schemeClr val="tx1"/>
                          </a:solidFill>
                          <a:effectLst/>
                          <a:latin typeface="+mn-lt"/>
                          <a:ea typeface="+mn-ea"/>
                          <a:cs typeface="Arial" panose="020B0604020202020204" pitchFamily="34" charset="0"/>
                        </a:rPr>
                        <a:t> programmes in engineering (electrical, plumbing and mechanical)</a:t>
                      </a:r>
                      <a:endParaRPr lang="en-ZA" sz="1800" b="0" kern="1200" dirty="0">
                        <a:solidFill>
                          <a:schemeClr val="tx1"/>
                        </a:solidFill>
                        <a:effectLst/>
                        <a:latin typeface="+mn-lt"/>
                        <a:ea typeface="+mn-ea"/>
                        <a:cs typeface="Arial" panose="020B0604020202020204" pitchFamily="34" charset="0"/>
                      </a:endParaRPr>
                    </a:p>
                  </a:txBody>
                  <a:tcPr marL="49776" marR="49776"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800" dirty="0">
                          <a:solidFill>
                            <a:schemeClr val="tx1"/>
                          </a:solidFill>
                          <a:latin typeface="+mn-lt"/>
                          <a:cs typeface="Arial" panose="020B0604020202020204" pitchFamily="34" charset="0"/>
                        </a:rPr>
                        <a:t>0</a:t>
                      </a:r>
                    </a:p>
                    <a:p>
                      <a:pPr marL="0" marR="0" indent="0" algn="ctr" defTabSz="914400" rtl="0" eaLnBrk="1" fontAlgn="auto" latinLnBrk="0" hangingPunct="1">
                        <a:lnSpc>
                          <a:spcPct val="100000"/>
                        </a:lnSpc>
                        <a:spcBef>
                          <a:spcPts val="0"/>
                        </a:spcBef>
                        <a:spcAft>
                          <a:spcPts val="0"/>
                        </a:spcAft>
                        <a:buClrTx/>
                        <a:buSzTx/>
                        <a:buFontTx/>
                        <a:buNone/>
                        <a:tabLst/>
                        <a:defRPr/>
                      </a:pPr>
                      <a:endParaRPr lang="en-ZA" sz="1800" dirty="0">
                        <a:solidFill>
                          <a:srgbClr val="FF0000"/>
                        </a:solidFill>
                        <a:latin typeface="+mn-lt"/>
                        <a:cs typeface="Arial" panose="020B0604020202020204" pitchFamily="34" charset="0"/>
                      </a:endParaRPr>
                    </a:p>
                  </a:txBody>
                  <a:tcPr marL="49776" marR="49776"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latin typeface="+mn-lt"/>
                          <a:cs typeface="Arial" panose="020B0604020202020204" pitchFamily="34" charset="0"/>
                        </a:rPr>
                        <a:t>Funding for the project was finalised late.  In addition, planning for the rolling out of a project for electrical and plumbing to 150 lecturers started late.</a:t>
                      </a:r>
                      <a:endParaRPr lang="en-ZA" sz="1800" b="0" kern="1200" dirty="0">
                        <a:solidFill>
                          <a:schemeClr val="tx1"/>
                        </a:solidFill>
                        <a:effectLst/>
                        <a:latin typeface="+mn-lt"/>
                        <a:ea typeface="+mn-ea"/>
                        <a:cs typeface="Arial" panose="020B0604020202020204" pitchFamily="34" charset="0"/>
                      </a:endParaRPr>
                    </a:p>
                  </a:txBody>
                  <a:tcPr marL="49776" marR="49776" marT="0" marB="0">
                    <a:solidFill>
                      <a:schemeClr val="bg1"/>
                    </a:solidFill>
                  </a:tcPr>
                </a:tc>
                <a:extLst>
                  <a:ext uri="{0D108BD9-81ED-4DB2-BD59-A6C34878D82A}">
                    <a16:rowId xmlns:a16="http://schemas.microsoft.com/office/drawing/2014/main" val="10003"/>
                  </a:ext>
                </a:extLst>
              </a:tr>
              <a:tr h="640080">
                <a:tc vMerge="1">
                  <a:txBody>
                    <a:bodyPr/>
                    <a:lstStyle/>
                    <a:p>
                      <a:endParaRPr lang="en-ZA" sz="1800">
                        <a:latin typeface="+mn-lt"/>
                      </a:endParaRPr>
                    </a:p>
                  </a:txBody>
                  <a:tcPr marL="49776" marR="49776" marT="0" marB="0"/>
                </a:tc>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20"/>
                        <a:tabLst/>
                        <a:defRPr/>
                      </a:pPr>
                      <a:r>
                        <a:rPr lang="en-ZA" sz="1800" b="0" kern="1200" dirty="0">
                          <a:solidFill>
                            <a:schemeClr val="tx1"/>
                          </a:solidFill>
                          <a:effectLst/>
                          <a:latin typeface="+mn-lt"/>
                          <a:ea typeface="+mn-ea"/>
                          <a:cs typeface="Arial" panose="020B0604020202020204" pitchFamily="34" charset="0"/>
                        </a:rPr>
                        <a:t>25 TVET</a:t>
                      </a:r>
                      <a:r>
                        <a:rPr lang="en-ZA" sz="1800" b="0" kern="1200" baseline="0" dirty="0">
                          <a:solidFill>
                            <a:schemeClr val="tx1"/>
                          </a:solidFill>
                          <a:effectLst/>
                          <a:latin typeface="+mn-lt"/>
                          <a:ea typeface="+mn-ea"/>
                          <a:cs typeface="Arial" panose="020B0604020202020204" pitchFamily="34" charset="0"/>
                        </a:rPr>
                        <a:t> colleges offering       4IR aligned skills training </a:t>
                      </a:r>
                      <a:endParaRPr lang="en-ZA" sz="1800" b="0" kern="1200" dirty="0">
                        <a:solidFill>
                          <a:schemeClr val="tx1"/>
                        </a:solidFill>
                        <a:effectLst/>
                        <a:latin typeface="+mn-lt"/>
                        <a:ea typeface="+mn-ea"/>
                        <a:cs typeface="Arial" panose="020B0604020202020204" pitchFamily="34" charset="0"/>
                      </a:endParaRPr>
                    </a:p>
                  </a:txBody>
                  <a:tcPr marL="49776" marR="49776"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800" dirty="0">
                          <a:solidFill>
                            <a:schemeClr val="tx1"/>
                          </a:solidFill>
                          <a:latin typeface="+mn-lt"/>
                          <a:cs typeface="Arial" panose="020B0604020202020204" pitchFamily="34" charset="0"/>
                        </a:rPr>
                        <a:t>0</a:t>
                      </a:r>
                    </a:p>
                    <a:p>
                      <a:pPr marL="0" marR="0" indent="0" algn="ctr" defTabSz="914400" rtl="0" eaLnBrk="1" fontAlgn="auto" latinLnBrk="0" hangingPunct="1">
                        <a:lnSpc>
                          <a:spcPct val="100000"/>
                        </a:lnSpc>
                        <a:spcBef>
                          <a:spcPts val="0"/>
                        </a:spcBef>
                        <a:spcAft>
                          <a:spcPts val="0"/>
                        </a:spcAft>
                        <a:buClrTx/>
                        <a:buSzTx/>
                        <a:buFontTx/>
                        <a:buNone/>
                        <a:tabLst/>
                        <a:defRPr/>
                      </a:pPr>
                      <a:endParaRPr lang="en-ZA" sz="1800" dirty="0">
                        <a:solidFill>
                          <a:srgbClr val="FF0000"/>
                        </a:solidFill>
                        <a:latin typeface="+mn-lt"/>
                        <a:cs typeface="Arial" panose="020B0604020202020204" pitchFamily="34" charset="0"/>
                      </a:endParaRPr>
                    </a:p>
                  </a:txBody>
                  <a:tcPr marL="49776" marR="49776" marT="0" marB="0"/>
                </a:tc>
                <a:tc>
                  <a:txBody>
                    <a:bodyPr/>
                    <a:lstStyle/>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lang="en-GB" sz="1800" dirty="0">
                          <a:latin typeface="+mn-lt"/>
                          <a:cs typeface="Arial" panose="020B0604020202020204" pitchFamily="34" charset="0"/>
                        </a:rPr>
                        <a:t>TVET colleges took longer to respond to the request to provide information. </a:t>
                      </a:r>
                      <a:endParaRPr kumimoji="0" lang="en-ZA" sz="1800" b="0" i="0" u="none" strike="noStrike" kern="1200" cap="none" spc="0" normalizeH="0" baseline="0" noProof="0" dirty="0">
                        <a:ln>
                          <a:noFill/>
                        </a:ln>
                        <a:solidFill>
                          <a:srgbClr val="FF0000"/>
                        </a:solidFill>
                        <a:effectLst/>
                        <a:uLnTx/>
                        <a:uFillTx/>
                        <a:latin typeface="+mn-lt"/>
                        <a:ea typeface="Calibri" panose="020F0502020204030204" pitchFamily="34" charset="0"/>
                        <a:cs typeface="Arial" panose="020B0604020202020204" pitchFamily="34" charset="0"/>
                      </a:endParaRPr>
                    </a:p>
                  </a:txBody>
                  <a:tcPr marL="49776" marR="49776" marT="0" marB="0">
                    <a:solidFill>
                      <a:schemeClr val="bg1"/>
                    </a:solidFill>
                  </a:tcPr>
                </a:tc>
                <a:extLst>
                  <a:ext uri="{0D108BD9-81ED-4DB2-BD59-A6C34878D82A}">
                    <a16:rowId xmlns:a16="http://schemas.microsoft.com/office/drawing/2014/main" val="1675362470"/>
                  </a:ext>
                </a:extLst>
              </a:tr>
              <a:tr h="701040">
                <a:tc vMerge="1">
                  <a:txBody>
                    <a:bodyPr/>
                    <a:lstStyle/>
                    <a:p>
                      <a:endParaRPr lang="en-ZA" sz="1800">
                        <a:latin typeface="+mn-lt"/>
                      </a:endParaRPr>
                    </a:p>
                  </a:txBody>
                  <a:tcPr marL="49776" marR="49776" marT="0" marB="0"/>
                </a:tc>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21"/>
                        <a:tabLst/>
                        <a:defRPr/>
                      </a:pPr>
                      <a:r>
                        <a:rPr lang="en-ZA" sz="1800" b="0" kern="1200" dirty="0">
                          <a:solidFill>
                            <a:schemeClr val="tx1"/>
                          </a:solidFill>
                          <a:effectLst/>
                          <a:latin typeface="+mn-lt"/>
                          <a:ea typeface="+mn-ea"/>
                          <a:cs typeface="Arial" panose="020B0604020202020204" pitchFamily="34" charset="0"/>
                        </a:rPr>
                        <a:t>3 000 lecturers participating in digital literacy programmes </a:t>
                      </a:r>
                    </a:p>
                  </a:txBody>
                  <a:tcPr marL="49776" marR="49776"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800" dirty="0">
                          <a:solidFill>
                            <a:schemeClr val="tx1"/>
                          </a:solidFill>
                          <a:latin typeface="+mn-lt"/>
                          <a:cs typeface="Arial" panose="020B0604020202020204" pitchFamily="34" charset="0"/>
                        </a:rPr>
                        <a:t>0</a:t>
                      </a:r>
                    </a:p>
                    <a:p>
                      <a:pPr marL="0" marR="0" indent="0" algn="ctr" defTabSz="914400" rtl="0" eaLnBrk="1" fontAlgn="auto" latinLnBrk="0" hangingPunct="1">
                        <a:lnSpc>
                          <a:spcPct val="100000"/>
                        </a:lnSpc>
                        <a:spcBef>
                          <a:spcPts val="0"/>
                        </a:spcBef>
                        <a:spcAft>
                          <a:spcPts val="0"/>
                        </a:spcAft>
                        <a:buClrTx/>
                        <a:buSzTx/>
                        <a:buFontTx/>
                        <a:buNone/>
                        <a:tabLst/>
                        <a:defRPr/>
                      </a:pPr>
                      <a:endParaRPr lang="en-ZA" sz="1800" dirty="0">
                        <a:solidFill>
                          <a:srgbClr val="FF0000"/>
                        </a:solidFill>
                        <a:latin typeface="+mn-lt"/>
                        <a:cs typeface="Arial" panose="020B0604020202020204" pitchFamily="34" charset="0"/>
                      </a:endParaRPr>
                    </a:p>
                  </a:txBody>
                  <a:tcPr marL="49776" marR="49776" marT="0" marB="0"/>
                </a:tc>
                <a:tc>
                  <a:txBody>
                    <a:bodyPr/>
                    <a:lstStyle/>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lang="en-GB" sz="1800" dirty="0">
                          <a:latin typeface="+mn-lt"/>
                          <a:cs typeface="Arial" panose="020B0604020202020204" pitchFamily="34" charset="0"/>
                        </a:rPr>
                        <a:t>Submission of reports from the TVET colleges was delayed. </a:t>
                      </a:r>
                      <a:endParaRPr kumimoji="0" lang="en-ZA" sz="1800" b="0" i="0" u="none" strike="noStrike" kern="1200" cap="none" spc="0" normalizeH="0" baseline="0" noProof="0" dirty="0">
                        <a:ln>
                          <a:noFill/>
                        </a:ln>
                        <a:solidFill>
                          <a:srgbClr val="FF0000"/>
                        </a:solidFill>
                        <a:effectLst/>
                        <a:uLnTx/>
                        <a:uFillTx/>
                        <a:latin typeface="+mn-lt"/>
                        <a:ea typeface="Calibri" panose="020F0502020204030204" pitchFamily="34" charset="0"/>
                        <a:cs typeface="Arial" panose="020B0604020202020204" pitchFamily="34" charset="0"/>
                      </a:endParaRPr>
                    </a:p>
                  </a:txBody>
                  <a:tcPr marL="49776" marR="49776" marT="0" marB="0">
                    <a:solidFill>
                      <a:schemeClr val="bg1"/>
                    </a:solidFill>
                  </a:tcPr>
                </a:tc>
                <a:extLst>
                  <a:ext uri="{0D108BD9-81ED-4DB2-BD59-A6C34878D82A}">
                    <a16:rowId xmlns:a16="http://schemas.microsoft.com/office/drawing/2014/main" val="10004"/>
                  </a:ext>
                </a:extLst>
              </a:tr>
              <a:tr h="880170">
                <a:tc vMerge="1">
                  <a:txBody>
                    <a:bodyPr/>
                    <a:lstStyle/>
                    <a:p>
                      <a:endParaRPr lang="en-ZA" sz="1800" dirty="0">
                        <a:latin typeface="+mn-lt"/>
                      </a:endParaRPr>
                    </a:p>
                  </a:txBody>
                  <a:tcPr marL="49776" marR="49776" marT="0" marB="0"/>
                </a:tc>
                <a:tc>
                  <a:txBody>
                    <a:bodyPr/>
                    <a:lstStyle/>
                    <a:p>
                      <a:pPr marL="342900" marR="0" indent="-342900" algn="l" defTabSz="914400" rtl="0" eaLnBrk="1" fontAlgn="auto" latinLnBrk="0" hangingPunct="1">
                        <a:lnSpc>
                          <a:spcPct val="107000"/>
                        </a:lnSpc>
                        <a:spcBef>
                          <a:spcPts val="0"/>
                        </a:spcBef>
                        <a:spcAft>
                          <a:spcPts val="0"/>
                        </a:spcAft>
                        <a:buClrTx/>
                        <a:buSzTx/>
                        <a:buFont typeface="+mj-lt"/>
                        <a:buAutoNum type="arabicPeriod" startAt="22"/>
                        <a:tabLst/>
                        <a:defRPr/>
                      </a:pPr>
                      <a:r>
                        <a:rPr lang="en-GB" sz="1800" dirty="0">
                          <a:latin typeface="+mn-lt"/>
                          <a:cs typeface="Arial" panose="020B0604020202020204" pitchFamily="34" charset="0"/>
                        </a:rPr>
                        <a:t>13 TVET colleges sign at least two protocols with industry and place learners for workplace </a:t>
                      </a:r>
                      <a:r>
                        <a:rPr lang="en-ZA" sz="1800" dirty="0">
                          <a:latin typeface="+mn-lt"/>
                          <a:cs typeface="Arial" panose="020B0604020202020204" pitchFamily="34" charset="0"/>
                        </a:rPr>
                        <a:t>experience accordingly</a:t>
                      </a:r>
                      <a:endParaRPr lang="en-ZA" sz="1800" b="0" kern="1200" dirty="0">
                        <a:solidFill>
                          <a:schemeClr val="tx1"/>
                        </a:solidFill>
                        <a:effectLst/>
                        <a:latin typeface="+mn-lt"/>
                        <a:ea typeface="+mn-ea"/>
                        <a:cs typeface="Arial" panose="020B0604020202020204" pitchFamily="34" charset="0"/>
                      </a:endParaRPr>
                    </a:p>
                  </a:txBody>
                  <a:tcPr marL="49776" marR="49776"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800" dirty="0">
                          <a:solidFill>
                            <a:schemeClr val="tx1"/>
                          </a:solidFill>
                          <a:latin typeface="+mn-lt"/>
                          <a:cs typeface="Arial" panose="020B0604020202020204" pitchFamily="34" charset="0"/>
                        </a:rPr>
                        <a:t>0</a:t>
                      </a:r>
                    </a:p>
                    <a:p>
                      <a:pPr marL="0" marR="0" indent="0" algn="ctr" defTabSz="914400" rtl="0" eaLnBrk="1" fontAlgn="auto" latinLnBrk="0" hangingPunct="1">
                        <a:lnSpc>
                          <a:spcPct val="100000"/>
                        </a:lnSpc>
                        <a:spcBef>
                          <a:spcPts val="0"/>
                        </a:spcBef>
                        <a:spcAft>
                          <a:spcPts val="0"/>
                        </a:spcAft>
                        <a:buClrTx/>
                        <a:buSzTx/>
                        <a:buFontTx/>
                        <a:buNone/>
                        <a:tabLst/>
                        <a:defRPr/>
                      </a:pPr>
                      <a:endParaRPr lang="en-ZA" sz="1800" dirty="0">
                        <a:solidFill>
                          <a:srgbClr val="FF0000"/>
                        </a:solidFill>
                        <a:latin typeface="+mn-lt"/>
                        <a:cs typeface="Arial" panose="020B0604020202020204" pitchFamily="34" charset="0"/>
                      </a:endParaRPr>
                    </a:p>
                  </a:txBody>
                  <a:tcPr marL="49776" marR="49776" marT="0" marB="0"/>
                </a:tc>
                <a:tc>
                  <a:txBody>
                    <a:bodyPr/>
                    <a:lstStyle/>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lang="en-GB" sz="1800" dirty="0">
                          <a:latin typeface="+mn-lt"/>
                          <a:cs typeface="Arial" panose="020B0604020202020204" pitchFamily="34" charset="0"/>
                        </a:rPr>
                        <a:t>Delayed submission of reports from the TVET colleges. </a:t>
                      </a:r>
                      <a:endParaRPr kumimoji="0" lang="en-ZA" sz="1800" b="0" i="0" u="none" strike="noStrike" kern="1200" cap="none" spc="0" normalizeH="0" baseline="0" noProof="0" dirty="0">
                        <a:ln>
                          <a:noFill/>
                        </a:ln>
                        <a:solidFill>
                          <a:srgbClr val="FF0000"/>
                        </a:solidFill>
                        <a:effectLst/>
                        <a:uLnTx/>
                        <a:uFillTx/>
                        <a:latin typeface="+mn-lt"/>
                        <a:ea typeface="Calibri" panose="020F0502020204030204" pitchFamily="34" charset="0"/>
                        <a:cs typeface="Arial" panose="020B0604020202020204" pitchFamily="34" charset="0"/>
                      </a:endParaRPr>
                    </a:p>
                  </a:txBody>
                  <a:tcPr marL="49776" marR="49776" marT="0" marB="0">
                    <a:solidFill>
                      <a:schemeClr val="bg1"/>
                    </a:solidFill>
                  </a:tcPr>
                </a:tc>
                <a:extLst>
                  <a:ext uri="{0D108BD9-81ED-4DB2-BD59-A6C34878D82A}">
                    <a16:rowId xmlns:a16="http://schemas.microsoft.com/office/drawing/2014/main" val="354296227"/>
                  </a:ext>
                </a:extLst>
              </a:tr>
            </a:tbl>
          </a:graphicData>
        </a:graphic>
      </p:graphicFrame>
      <p:sp>
        <p:nvSpPr>
          <p:cNvPr id="3" name="Slide Number Placeholder 7">
            <a:extLst>
              <a:ext uri="{FF2B5EF4-FFF2-40B4-BE49-F238E27FC236}">
                <a16:creationId xmlns:a16="http://schemas.microsoft.com/office/drawing/2014/main" id="{7B4F76C2-A94B-7283-62A3-25B3EEA3F333}"/>
              </a:ext>
            </a:extLst>
          </p:cNvPr>
          <p:cNvSpPr txBox="1">
            <a:spLocks/>
          </p:cNvSpPr>
          <p:nvPr/>
        </p:nvSpPr>
        <p:spPr>
          <a:xfrm>
            <a:off x="8644269" y="6524625"/>
            <a:ext cx="464289"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l" rtl="0" eaLnBrk="0" fontAlgn="base" hangingPunct="0">
              <a:spcBef>
                <a:spcPct val="0"/>
              </a:spcBef>
              <a:spcAft>
                <a:spcPct val="0"/>
              </a:spcAft>
              <a:defRPr sz="10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600" b="1" dirty="0"/>
              <a:t>14</a:t>
            </a:r>
          </a:p>
        </p:txBody>
      </p:sp>
    </p:spTree>
    <p:extLst>
      <p:ext uri="{BB962C8B-B14F-4D97-AF65-F5344CB8AC3E}">
        <p14:creationId xmlns:p14="http://schemas.microsoft.com/office/powerpoint/2010/main" val="201401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876"/>
            <a:ext cx="9144000" cy="687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465316" y="457287"/>
            <a:ext cx="8221484"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ctr">
              <a:spcAft>
                <a:spcPts val="1200"/>
              </a:spcAft>
              <a:defRPr/>
            </a:pPr>
            <a:r>
              <a:rPr lang="en-US" altLang="en-US" sz="2800" b="1" dirty="0">
                <a:solidFill>
                  <a:srgbClr val="FF0000"/>
                </a:solidFill>
                <a:cs typeface="Arial" panose="020B0604020202020204" pitchFamily="34" charset="0"/>
              </a:rPr>
              <a:t>Targets Not Achieved </a:t>
            </a:r>
          </a:p>
        </p:txBody>
      </p:sp>
      <p:graphicFrame>
        <p:nvGraphicFramePr>
          <p:cNvPr id="2" name="Table 1"/>
          <p:cNvGraphicFramePr>
            <a:graphicFrameLocks noGrp="1"/>
          </p:cNvGraphicFramePr>
          <p:nvPr>
            <p:extLst>
              <p:ext uri="{D42A27DB-BD31-4B8C-83A1-F6EECF244321}">
                <p14:modId xmlns:p14="http://schemas.microsoft.com/office/powerpoint/2010/main" val="3860432487"/>
              </p:ext>
            </p:extLst>
          </p:nvPr>
        </p:nvGraphicFramePr>
        <p:xfrm>
          <a:off x="465316" y="1011554"/>
          <a:ext cx="8221484" cy="4834892"/>
        </p:xfrm>
        <a:graphic>
          <a:graphicData uri="http://schemas.openxmlformats.org/drawingml/2006/table">
            <a:tbl>
              <a:tblPr firstRow="1" firstCol="1" bandRow="1">
                <a:tableStyleId>{5940675A-B579-460E-94D1-54222C63F5DA}</a:tableStyleId>
              </a:tblPr>
              <a:tblGrid>
                <a:gridCol w="460426">
                  <a:extLst>
                    <a:ext uri="{9D8B030D-6E8A-4147-A177-3AD203B41FA5}">
                      <a16:colId xmlns:a16="http://schemas.microsoft.com/office/drawing/2014/main" val="20001"/>
                    </a:ext>
                  </a:extLst>
                </a:gridCol>
                <a:gridCol w="3339651">
                  <a:extLst>
                    <a:ext uri="{9D8B030D-6E8A-4147-A177-3AD203B41FA5}">
                      <a16:colId xmlns:a16="http://schemas.microsoft.com/office/drawing/2014/main" val="2514909626"/>
                    </a:ext>
                  </a:extLst>
                </a:gridCol>
                <a:gridCol w="1373407">
                  <a:extLst>
                    <a:ext uri="{9D8B030D-6E8A-4147-A177-3AD203B41FA5}">
                      <a16:colId xmlns:a16="http://schemas.microsoft.com/office/drawing/2014/main" val="20002"/>
                    </a:ext>
                  </a:extLst>
                </a:gridCol>
                <a:gridCol w="3048000">
                  <a:extLst>
                    <a:ext uri="{9D8B030D-6E8A-4147-A177-3AD203B41FA5}">
                      <a16:colId xmlns:a16="http://schemas.microsoft.com/office/drawing/2014/main" val="20003"/>
                    </a:ext>
                  </a:extLst>
                </a:gridCol>
              </a:tblGrid>
              <a:tr h="60227">
                <a:tc rowSpan="2">
                  <a:txBody>
                    <a:bodyPr/>
                    <a:lstStyle/>
                    <a:p>
                      <a:pPr algn="ctr"/>
                      <a:r>
                        <a:rPr lang="en-ZA" sz="1800" b="1" dirty="0">
                          <a:solidFill>
                            <a:schemeClr val="bg1"/>
                          </a:solidFill>
                          <a:latin typeface="+mn-lt"/>
                        </a:rPr>
                        <a:t>Programme 5 </a:t>
                      </a:r>
                    </a:p>
                  </a:txBody>
                  <a:tcPr marL="49776" marR="49776" marT="0" marB="0" vert="vert270" anchor="ctr">
                    <a:solidFill>
                      <a:schemeClr val="accent2"/>
                    </a:solidFill>
                  </a:tcPr>
                </a:tc>
                <a:tc>
                  <a:txBody>
                    <a:bodyPr/>
                    <a:lstStyle/>
                    <a:p>
                      <a:pPr algn="l">
                        <a:lnSpc>
                          <a:spcPct val="107000"/>
                        </a:lnSpc>
                        <a:spcAft>
                          <a:spcPts val="0"/>
                        </a:spcAft>
                      </a:pPr>
                      <a:r>
                        <a:rPr lang="en-ZA" sz="1800" b="1" dirty="0">
                          <a:solidFill>
                            <a:schemeClr val="bg1"/>
                          </a:solidFill>
                          <a:effectLst/>
                          <a:latin typeface="+mn-lt"/>
                          <a:ea typeface="Calibri" panose="020F0502020204030204" pitchFamily="34" charset="0"/>
                          <a:cs typeface="Arial" panose="020B0604020202020204" pitchFamily="34" charset="0"/>
                        </a:rPr>
                        <a:t>Q3 Target </a:t>
                      </a:r>
                    </a:p>
                  </a:txBody>
                  <a:tcPr marL="49776" marR="49776" marT="0" marB="0" anchor="ctr">
                    <a:solidFill>
                      <a:schemeClr val="accent2"/>
                    </a:solidFill>
                  </a:tcPr>
                </a:tc>
                <a:tc>
                  <a:txBody>
                    <a:bodyPr/>
                    <a:lstStyle/>
                    <a:p>
                      <a:pPr algn="l">
                        <a:lnSpc>
                          <a:spcPct val="107000"/>
                        </a:lnSpc>
                        <a:spcAft>
                          <a:spcPts val="0"/>
                        </a:spcAft>
                      </a:pPr>
                      <a:r>
                        <a:rPr lang="en-ZA" sz="1800" b="1" dirty="0">
                          <a:solidFill>
                            <a:schemeClr val="bg1"/>
                          </a:solidFill>
                          <a:effectLst/>
                          <a:latin typeface="+mn-lt"/>
                          <a:cs typeface="Arial" panose="020B0604020202020204" pitchFamily="34" charset="0"/>
                        </a:rPr>
                        <a:t>Achievement  </a:t>
                      </a:r>
                      <a:endParaRPr lang="en-ZA" sz="1800" b="1" dirty="0">
                        <a:solidFill>
                          <a:schemeClr val="bg1"/>
                        </a:solidFill>
                        <a:effectLst/>
                        <a:latin typeface="+mn-lt"/>
                        <a:ea typeface="Calibri" panose="020F0502020204030204" pitchFamily="34" charset="0"/>
                        <a:cs typeface="Arial" panose="020B0604020202020204" pitchFamily="34" charset="0"/>
                      </a:endParaRPr>
                    </a:p>
                  </a:txBody>
                  <a:tcPr marL="49776" marR="49776" marT="0" marB="0" anchor="ctr">
                    <a:solidFill>
                      <a:schemeClr val="accent2"/>
                    </a:solidFill>
                  </a:tcPr>
                </a:tc>
                <a:tc>
                  <a:txBody>
                    <a:bodyPr/>
                    <a:lstStyle/>
                    <a:p>
                      <a:pPr algn="l">
                        <a:lnSpc>
                          <a:spcPct val="107000"/>
                        </a:lnSpc>
                        <a:spcAft>
                          <a:spcPts val="0"/>
                        </a:spcAft>
                      </a:pPr>
                      <a:r>
                        <a:rPr lang="en-ZA" sz="1800" b="1" dirty="0">
                          <a:solidFill>
                            <a:schemeClr val="bg1"/>
                          </a:solidFill>
                          <a:effectLst/>
                          <a:latin typeface="+mn-lt"/>
                          <a:cs typeface="Arial" panose="020B0604020202020204" pitchFamily="34" charset="0"/>
                        </a:rPr>
                        <a:t>Reason for Deviation </a:t>
                      </a:r>
                      <a:endParaRPr lang="en-ZA" sz="1800" b="1" dirty="0">
                        <a:solidFill>
                          <a:schemeClr val="bg1"/>
                        </a:solidFill>
                        <a:effectLst/>
                        <a:latin typeface="+mn-lt"/>
                        <a:ea typeface="Calibri" panose="020F0502020204030204" pitchFamily="34" charset="0"/>
                        <a:cs typeface="Arial" panose="020B0604020202020204" pitchFamily="34" charset="0"/>
                      </a:endParaRPr>
                    </a:p>
                  </a:txBody>
                  <a:tcPr marL="49776" marR="49776" marT="0" marB="0" anchor="ctr">
                    <a:solidFill>
                      <a:schemeClr val="accent2"/>
                    </a:solidFill>
                  </a:tcPr>
                </a:tc>
                <a:extLst>
                  <a:ext uri="{0D108BD9-81ED-4DB2-BD59-A6C34878D82A}">
                    <a16:rowId xmlns:a16="http://schemas.microsoft.com/office/drawing/2014/main" val="10000"/>
                  </a:ext>
                </a:extLst>
              </a:tr>
              <a:tr h="361208">
                <a:tc vMerge="1">
                  <a:txBody>
                    <a:bodyPr/>
                    <a:lstStyle/>
                    <a:p>
                      <a:endParaRPr lang="en-ZA"/>
                    </a:p>
                  </a:txBody>
                  <a:tcPr marL="49776" marR="49776" marT="0" marB="0"/>
                </a:tc>
                <a:tc>
                  <a:txBody>
                    <a:bodyPr/>
                    <a:lstStyle/>
                    <a:p>
                      <a:pPr marL="342900" marR="0" lvl="0" indent="-342900" algn="l" defTabSz="914400" rtl="0" eaLnBrk="1" fontAlgn="auto" latinLnBrk="0" hangingPunct="1">
                        <a:lnSpc>
                          <a:spcPct val="107000"/>
                        </a:lnSpc>
                        <a:spcBef>
                          <a:spcPts val="0"/>
                        </a:spcBef>
                        <a:spcAft>
                          <a:spcPts val="0"/>
                        </a:spcAft>
                        <a:buClrTx/>
                        <a:buSzTx/>
                        <a:buFont typeface="+mj-lt"/>
                        <a:buAutoNum type="arabicPeriod" startAt="23"/>
                        <a:tabLst/>
                        <a:defRPr/>
                      </a:pPr>
                      <a:r>
                        <a:rPr lang="en-ZA" sz="1800" b="0" kern="1200" dirty="0">
                          <a:solidFill>
                            <a:schemeClr val="tx1"/>
                          </a:solidFill>
                          <a:effectLst/>
                          <a:latin typeface="+mn-lt"/>
                          <a:ea typeface="+mn-ea"/>
                          <a:cs typeface="Arial" panose="020B0604020202020204" pitchFamily="34" charset="0"/>
                        </a:rPr>
                        <a:t>95%</a:t>
                      </a:r>
                      <a:r>
                        <a:rPr lang="en-ZA" sz="1800" b="0" kern="1200" baseline="0" dirty="0">
                          <a:solidFill>
                            <a:schemeClr val="tx1"/>
                          </a:solidFill>
                          <a:effectLst/>
                          <a:latin typeface="+mn-lt"/>
                          <a:ea typeface="+mn-ea"/>
                          <a:cs typeface="Arial" panose="020B0604020202020204" pitchFamily="34" charset="0"/>
                        </a:rPr>
                        <a:t> of allocated SETA Mandatory Grants paid to employers</a:t>
                      </a:r>
                    </a:p>
                    <a:p>
                      <a:pPr algn="l">
                        <a:lnSpc>
                          <a:spcPct val="107000"/>
                        </a:lnSpc>
                        <a:spcAft>
                          <a:spcPts val="0"/>
                        </a:spcAft>
                      </a:pPr>
                      <a:endParaRPr lang="en-ZA" sz="1800" b="1" dirty="0">
                        <a:solidFill>
                          <a:schemeClr val="bg1"/>
                        </a:solidFill>
                        <a:effectLst/>
                        <a:latin typeface="+mn-lt"/>
                        <a:ea typeface="Calibri" panose="020F0502020204030204" pitchFamily="34" charset="0"/>
                        <a:cs typeface="Arial" panose="020B0604020202020204" pitchFamily="34" charset="0"/>
                      </a:endParaRPr>
                    </a:p>
                  </a:txBody>
                  <a:tcPr marL="49776" marR="49776" marT="0" marB="0" anchor="ctr"/>
                </a:tc>
                <a:tc>
                  <a:txBody>
                    <a:bodyPr/>
                    <a:lstStyle/>
                    <a:p>
                      <a:pPr marL="0" algn="ctr" defTabSz="914400" rtl="0" eaLnBrk="1" latinLnBrk="0" hangingPunct="1">
                        <a:lnSpc>
                          <a:spcPct val="107000"/>
                        </a:lnSpc>
                        <a:spcAft>
                          <a:spcPts val="0"/>
                        </a:spcAft>
                      </a:pPr>
                      <a:r>
                        <a:rPr lang="en-ZA" sz="1800" dirty="0">
                          <a:latin typeface="+mn-lt"/>
                          <a:cs typeface="Arial" panose="020B0604020202020204" pitchFamily="34" charset="0"/>
                        </a:rPr>
                        <a:t>0% </a:t>
                      </a:r>
                    </a:p>
                    <a:p>
                      <a:pPr marL="0" algn="ctr" defTabSz="914400" rtl="0" eaLnBrk="1" latinLnBrk="0" hangingPunct="1">
                        <a:lnSpc>
                          <a:spcPct val="107000"/>
                        </a:lnSpc>
                        <a:spcAft>
                          <a:spcPts val="0"/>
                        </a:spcAft>
                      </a:pPr>
                      <a:endParaRPr lang="en-ZA" sz="1800" dirty="0">
                        <a:latin typeface="+mn-lt"/>
                        <a:cs typeface="Arial" panose="020B0604020202020204" pitchFamily="34" charset="0"/>
                      </a:endParaRPr>
                    </a:p>
                  </a:txBody>
                  <a:tcPr marL="49776" marR="49776" marT="0" marB="0"/>
                </a:tc>
                <a:tc>
                  <a:txBody>
                    <a:bodyPr/>
                    <a:lstStyle/>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lang="en-GB" sz="1800" dirty="0">
                          <a:latin typeface="+mn-lt"/>
                          <a:cs typeface="Arial" panose="020B0604020202020204" pitchFamily="34" charset="0"/>
                        </a:rPr>
                        <a:t>SETAs reporting schedule</a:t>
                      </a:r>
                      <a:r>
                        <a:rPr lang="en-GB" sz="1800" baseline="0" dirty="0">
                          <a:latin typeface="+mn-lt"/>
                          <a:cs typeface="Arial" panose="020B0604020202020204" pitchFamily="34" charset="0"/>
                        </a:rPr>
                        <a:t> is not aligned to the Department reporting cycle. </a:t>
                      </a:r>
                      <a:endParaRPr kumimoji="0" lang="en-ZA" sz="1800" b="0" i="0" u="none" strike="noStrike" kern="1200" cap="none" spc="0" normalizeH="0" baseline="0" noProof="0" dirty="0">
                        <a:ln>
                          <a:noFill/>
                        </a:ln>
                        <a:solidFill>
                          <a:srgbClr val="FF0000"/>
                        </a:solidFill>
                        <a:effectLst/>
                        <a:uLnTx/>
                        <a:uFillTx/>
                        <a:latin typeface="+mn-lt"/>
                        <a:ea typeface="Calibri" panose="020F0502020204030204" pitchFamily="34" charset="0"/>
                        <a:cs typeface="Arial" panose="020B0604020202020204" pitchFamily="34" charset="0"/>
                      </a:endParaRPr>
                    </a:p>
                  </a:txBody>
                  <a:tcPr marL="49776" marR="49776" marT="0" marB="0">
                    <a:solidFill>
                      <a:schemeClr val="bg1"/>
                    </a:solidFill>
                  </a:tcPr>
                </a:tc>
                <a:extLst>
                  <a:ext uri="{0D108BD9-81ED-4DB2-BD59-A6C34878D82A}">
                    <a16:rowId xmlns:a16="http://schemas.microsoft.com/office/drawing/2014/main" val="2941427425"/>
                  </a:ext>
                </a:extLst>
              </a:tr>
              <a:tr h="1371600">
                <a:tc rowSpan="3">
                  <a:txBody>
                    <a:bodyPr/>
                    <a:lstStyle/>
                    <a:p>
                      <a:pPr algn="ctr"/>
                      <a:r>
                        <a:rPr lang="en-ZA" b="1" dirty="0">
                          <a:solidFill>
                            <a:schemeClr val="bg1"/>
                          </a:solidFill>
                        </a:rPr>
                        <a:t>Programme 6</a:t>
                      </a:r>
                    </a:p>
                  </a:txBody>
                  <a:tcPr marL="49776" marR="49776" marT="0" marB="0" vert="vert270" anchor="ctr">
                    <a:solidFill>
                      <a:schemeClr val="accent2"/>
                    </a:solidFill>
                  </a:tcPr>
                </a:tc>
                <a:tc>
                  <a:txBody>
                    <a:bodyPr/>
                    <a:lstStyle/>
                    <a:p>
                      <a:pPr marL="342900" indent="-342900" algn="l" defTabSz="914400" rtl="0" eaLnBrk="1" latinLnBrk="0" hangingPunct="1">
                        <a:lnSpc>
                          <a:spcPct val="107000"/>
                        </a:lnSpc>
                        <a:spcAft>
                          <a:spcPts val="0"/>
                        </a:spcAft>
                        <a:buFont typeface="+mj-lt"/>
                        <a:buAutoNum type="arabicPeriod" startAt="24"/>
                      </a:pPr>
                      <a:r>
                        <a:rPr lang="en-ZA" sz="1800" dirty="0">
                          <a:latin typeface="+mn-lt"/>
                          <a:cs typeface="Arial" panose="020B0604020202020204" pitchFamily="34" charset="0"/>
                        </a:rPr>
                        <a:t>266 424 students</a:t>
                      </a:r>
                      <a:r>
                        <a:rPr lang="en-ZA" sz="1800" baseline="0" dirty="0">
                          <a:latin typeface="+mn-lt"/>
                          <a:cs typeface="Arial" panose="020B0604020202020204" pitchFamily="34" charset="0"/>
                        </a:rPr>
                        <a:t> enrolled at CET colleges annually </a:t>
                      </a:r>
                      <a:endParaRPr lang="en-ZA" sz="1800" b="0" kern="1200" dirty="0">
                        <a:solidFill>
                          <a:schemeClr val="tx1"/>
                        </a:solidFill>
                        <a:effectLst/>
                        <a:latin typeface="+mn-lt"/>
                        <a:ea typeface="+mn-ea"/>
                        <a:cs typeface="Arial" panose="020B0604020202020204" pitchFamily="34" charset="0"/>
                      </a:endParaRPr>
                    </a:p>
                  </a:txBody>
                  <a:tcPr marL="49776" marR="49776" marT="0" marB="0"/>
                </a:tc>
                <a:tc>
                  <a:txBody>
                    <a:bodyPr/>
                    <a:lstStyle/>
                    <a:p>
                      <a:pPr algn="ctr"/>
                      <a:r>
                        <a:rPr lang="en-GB" sz="1800" dirty="0">
                          <a:latin typeface="+mn-lt"/>
                          <a:cs typeface="Arial" panose="020B0604020202020204" pitchFamily="34" charset="0"/>
                        </a:rPr>
                        <a:t>143 031 </a:t>
                      </a:r>
                    </a:p>
                    <a:p>
                      <a:pPr algn="ctr"/>
                      <a:endParaRPr lang="en-GB" sz="1800" dirty="0">
                        <a:latin typeface="+mn-lt"/>
                        <a:cs typeface="Arial" panose="020B0604020202020204" pitchFamily="34" charset="0"/>
                      </a:endParaRPr>
                    </a:p>
                    <a:p>
                      <a:pPr algn="ctr"/>
                      <a:endParaRPr lang="en-GB" sz="1800" dirty="0">
                        <a:latin typeface="+mn-lt"/>
                        <a:cs typeface="Arial" panose="020B0604020202020204" pitchFamily="34" charset="0"/>
                      </a:endParaRPr>
                    </a:p>
                  </a:txBody>
                  <a:tcPr marL="49776" marR="49776" marT="0" marB="0"/>
                </a:tc>
                <a:tc>
                  <a:txBody>
                    <a:bodyPr/>
                    <a:lstStyle/>
                    <a:p>
                      <a:pPr algn="l"/>
                      <a:r>
                        <a:rPr lang="en-GB" sz="1800" dirty="0">
                          <a:latin typeface="+mn-lt"/>
                          <a:cs typeface="Arial" panose="020B0604020202020204" pitchFamily="34" charset="0"/>
                        </a:rPr>
                        <a:t>Less emphasis on programme diversification and responsiveness to the community needs. Colleges are under resourced</a:t>
                      </a:r>
                      <a:r>
                        <a:rPr lang="en-GB" sz="1800" baseline="0" dirty="0">
                          <a:latin typeface="+mn-lt"/>
                          <a:cs typeface="Arial" panose="020B0604020202020204" pitchFamily="34" charset="0"/>
                        </a:rPr>
                        <a:t> and </a:t>
                      </a:r>
                      <a:r>
                        <a:rPr lang="en-GB" sz="1800" dirty="0">
                          <a:latin typeface="+mn-lt"/>
                          <a:cs typeface="Arial" panose="020B0604020202020204" pitchFamily="34" charset="0"/>
                        </a:rPr>
                        <a:t>under marketed.</a:t>
                      </a:r>
                      <a:endParaRPr lang="en-GB" sz="1800" kern="1200" dirty="0">
                        <a:solidFill>
                          <a:schemeClr val="tx1"/>
                        </a:solidFill>
                        <a:effectLst/>
                        <a:latin typeface="+mn-lt"/>
                        <a:ea typeface="+mn-ea"/>
                        <a:cs typeface="Arial" panose="020B0604020202020204" pitchFamily="34" charset="0"/>
                      </a:endParaRPr>
                    </a:p>
                  </a:txBody>
                  <a:tcPr marL="49776" marR="49776" marT="0" marB="0">
                    <a:solidFill>
                      <a:schemeClr val="bg1"/>
                    </a:solidFill>
                  </a:tcPr>
                </a:tc>
                <a:extLst>
                  <a:ext uri="{0D108BD9-81ED-4DB2-BD59-A6C34878D82A}">
                    <a16:rowId xmlns:a16="http://schemas.microsoft.com/office/drawing/2014/main" val="3975993836"/>
                  </a:ext>
                </a:extLst>
              </a:tr>
              <a:tr h="762000">
                <a:tc vMerge="1">
                  <a:txBody>
                    <a:bodyPr/>
                    <a:lstStyle/>
                    <a:p>
                      <a:endParaRPr lang="en-ZA"/>
                    </a:p>
                  </a:txBody>
                  <a:tcPr marL="49776" marR="49776" marT="0" marB="0"/>
                </a:tc>
                <a:tc>
                  <a:txBody>
                    <a:bodyPr/>
                    <a:lstStyle/>
                    <a:p>
                      <a:pPr marL="342900" indent="-342900" algn="l" defTabSz="914400" rtl="0" eaLnBrk="1" latinLnBrk="0" hangingPunct="1">
                        <a:lnSpc>
                          <a:spcPct val="107000"/>
                        </a:lnSpc>
                        <a:spcAft>
                          <a:spcPts val="0"/>
                        </a:spcAft>
                        <a:buFont typeface="+mj-lt"/>
                        <a:buAutoNum type="arabicPeriod" startAt="25"/>
                      </a:pPr>
                      <a:r>
                        <a:rPr lang="en-ZA" sz="1800" b="0" kern="1200" dirty="0">
                          <a:solidFill>
                            <a:schemeClr val="tx1"/>
                          </a:solidFill>
                          <a:effectLst/>
                          <a:latin typeface="+mn-lt"/>
                          <a:ea typeface="+mn-ea"/>
                          <a:cs typeface="Arial" panose="020B0604020202020204" pitchFamily="34" charset="0"/>
                        </a:rPr>
                        <a:t>40 000 CET colleges students completing GETC Level 4 annually</a:t>
                      </a:r>
                    </a:p>
                  </a:txBody>
                  <a:tcPr marL="49776" marR="49776" marT="0" marB="0"/>
                </a:tc>
                <a:tc>
                  <a:txBody>
                    <a:bodyPr/>
                    <a:lstStyle/>
                    <a:p>
                      <a:pPr algn="ctr"/>
                      <a:r>
                        <a:rPr lang="en-GB" sz="1800" dirty="0">
                          <a:latin typeface="+mn-lt"/>
                          <a:cs typeface="Arial" panose="020B0604020202020204" pitchFamily="34" charset="0"/>
                        </a:rPr>
                        <a:t>10 611 </a:t>
                      </a:r>
                    </a:p>
                    <a:p>
                      <a:pPr algn="ctr"/>
                      <a:endParaRPr lang="en-GB" sz="1800" dirty="0">
                        <a:latin typeface="+mn-lt"/>
                        <a:cs typeface="Arial" panose="020B0604020202020204" pitchFamily="34" charset="0"/>
                      </a:endParaRPr>
                    </a:p>
                  </a:txBody>
                  <a:tcPr marL="49776" marR="49776" marT="0" marB="0"/>
                </a:tc>
                <a:tc>
                  <a:txBody>
                    <a:bodyPr/>
                    <a:lstStyle/>
                    <a:p>
                      <a:pPr algn="l"/>
                      <a:r>
                        <a:rPr lang="en-GB" sz="1800" dirty="0">
                          <a:latin typeface="+mn-lt"/>
                          <a:cs typeface="Arial" panose="020B0604020202020204" pitchFamily="34" charset="0"/>
                        </a:rPr>
                        <a:t>Colleges are under resourced and under marketed.</a:t>
                      </a:r>
                      <a:endParaRPr lang="en-GB" sz="1800" kern="1200" dirty="0">
                        <a:solidFill>
                          <a:schemeClr val="tx1"/>
                        </a:solidFill>
                        <a:effectLst/>
                        <a:latin typeface="+mn-lt"/>
                        <a:ea typeface="+mn-ea"/>
                        <a:cs typeface="Arial" panose="020B0604020202020204" pitchFamily="34" charset="0"/>
                      </a:endParaRPr>
                    </a:p>
                  </a:txBody>
                  <a:tcPr marL="49776" marR="49776" marT="0" marB="0">
                    <a:solidFill>
                      <a:schemeClr val="bg1"/>
                    </a:solidFill>
                  </a:tcPr>
                </a:tc>
                <a:extLst>
                  <a:ext uri="{0D108BD9-81ED-4DB2-BD59-A6C34878D82A}">
                    <a16:rowId xmlns:a16="http://schemas.microsoft.com/office/drawing/2014/main" val="2457712804"/>
                  </a:ext>
                </a:extLst>
              </a:tr>
              <a:tr h="762000">
                <a:tc vMerge="1">
                  <a:txBody>
                    <a:bodyPr/>
                    <a:lstStyle/>
                    <a:p>
                      <a:endParaRPr lang="en-ZA" dirty="0"/>
                    </a:p>
                  </a:txBody>
                  <a:tcPr marL="49776" marR="49776" marT="0" marB="0"/>
                </a:tc>
                <a:tc>
                  <a:txBody>
                    <a:bodyPr/>
                    <a:lstStyle/>
                    <a:p>
                      <a:pPr marL="342900" marR="0" indent="-342900" algn="l" defTabSz="914400" rtl="0" eaLnBrk="1" fontAlgn="auto" latinLnBrk="0" hangingPunct="1">
                        <a:lnSpc>
                          <a:spcPct val="107000"/>
                        </a:lnSpc>
                        <a:spcBef>
                          <a:spcPts val="0"/>
                        </a:spcBef>
                        <a:spcAft>
                          <a:spcPts val="0"/>
                        </a:spcAft>
                        <a:buClrTx/>
                        <a:buSzTx/>
                        <a:buFont typeface="+mj-lt"/>
                        <a:buAutoNum type="arabicPeriod" startAt="26"/>
                        <a:tabLst/>
                        <a:defRPr/>
                      </a:pPr>
                      <a:r>
                        <a:rPr lang="en-ZA" sz="1800" b="0" kern="1200" dirty="0">
                          <a:solidFill>
                            <a:schemeClr val="tx1"/>
                          </a:solidFill>
                          <a:effectLst/>
                          <a:latin typeface="+mn-lt"/>
                          <a:ea typeface="+mn-ea"/>
                          <a:cs typeface="Arial" panose="020B0604020202020204" pitchFamily="34" charset="0"/>
                        </a:rPr>
                        <a:t>100% CET</a:t>
                      </a:r>
                      <a:r>
                        <a:rPr lang="en-ZA" sz="1800" b="0" kern="1200" baseline="0" dirty="0">
                          <a:solidFill>
                            <a:schemeClr val="tx1"/>
                          </a:solidFill>
                          <a:effectLst/>
                          <a:latin typeface="+mn-lt"/>
                          <a:ea typeface="+mn-ea"/>
                          <a:cs typeface="Arial" panose="020B0604020202020204" pitchFamily="34" charset="0"/>
                        </a:rPr>
                        <a:t> colleges complaint with the policy on the conduct and management of examination and assessment</a:t>
                      </a:r>
                      <a:endParaRPr lang="en-ZA" sz="1800" b="0" kern="1200" dirty="0">
                        <a:solidFill>
                          <a:schemeClr val="tx1"/>
                        </a:solidFill>
                        <a:effectLst/>
                        <a:latin typeface="+mn-lt"/>
                        <a:ea typeface="+mn-ea"/>
                        <a:cs typeface="Arial" panose="020B0604020202020204" pitchFamily="34" charset="0"/>
                      </a:endParaRPr>
                    </a:p>
                  </a:txBody>
                  <a:tcPr marL="49776" marR="49776" marT="0" marB="0"/>
                </a:tc>
                <a:tc>
                  <a:txBody>
                    <a:bodyPr/>
                    <a:lstStyle/>
                    <a:p>
                      <a:pPr marL="0" algn="ctr" defTabSz="914400" rtl="0" eaLnBrk="1" latinLnBrk="0" hangingPunct="1">
                        <a:lnSpc>
                          <a:spcPct val="107000"/>
                        </a:lnSpc>
                        <a:spcAft>
                          <a:spcPts val="0"/>
                        </a:spcAft>
                      </a:pPr>
                      <a:r>
                        <a:rPr lang="en-ZA" sz="1800" dirty="0">
                          <a:latin typeface="+mn-lt"/>
                          <a:cs typeface="Arial" panose="020B0604020202020204" pitchFamily="34" charset="0"/>
                        </a:rPr>
                        <a:t>0% </a:t>
                      </a:r>
                    </a:p>
                    <a:p>
                      <a:pPr marL="0" algn="ctr" defTabSz="914400" rtl="0" eaLnBrk="1" latinLnBrk="0" hangingPunct="1">
                        <a:lnSpc>
                          <a:spcPct val="107000"/>
                        </a:lnSpc>
                        <a:spcAft>
                          <a:spcPts val="0"/>
                        </a:spcAft>
                      </a:pPr>
                      <a:endParaRPr lang="en-ZA" sz="1800" dirty="0">
                        <a:latin typeface="+mn-lt"/>
                        <a:cs typeface="Arial" panose="020B0604020202020204" pitchFamily="34" charset="0"/>
                      </a:endParaRPr>
                    </a:p>
                  </a:txBody>
                  <a:tcPr marL="49776" marR="49776" marT="0" marB="0"/>
                </a:tc>
                <a:tc>
                  <a:txBody>
                    <a:bodyPr/>
                    <a:lstStyle/>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lang="en-GB" sz="1800" dirty="0">
                          <a:latin typeface="+mn-lt"/>
                          <a:cs typeface="Arial" panose="020B0604020202020204" pitchFamily="34" charset="0"/>
                        </a:rPr>
                        <a:t>Examination process for CET colleges were still in progress during the quarter under review</a:t>
                      </a:r>
                      <a:endParaRPr lang="en-ZA" sz="1800" b="0" dirty="0">
                        <a:solidFill>
                          <a:schemeClr val="tx1"/>
                        </a:solidFill>
                        <a:effectLst/>
                        <a:latin typeface="+mn-lt"/>
                        <a:ea typeface="Calibri" panose="020F0502020204030204" pitchFamily="34" charset="0"/>
                        <a:cs typeface="Arial" panose="020B0604020202020204" pitchFamily="34" charset="0"/>
                      </a:endParaRPr>
                    </a:p>
                  </a:txBody>
                  <a:tcPr marL="49776" marR="49776" marT="0" marB="0">
                    <a:solidFill>
                      <a:schemeClr val="bg1"/>
                    </a:solidFill>
                  </a:tcPr>
                </a:tc>
                <a:extLst>
                  <a:ext uri="{0D108BD9-81ED-4DB2-BD59-A6C34878D82A}">
                    <a16:rowId xmlns:a16="http://schemas.microsoft.com/office/drawing/2014/main" val="1770749021"/>
                  </a:ext>
                </a:extLst>
              </a:tr>
            </a:tbl>
          </a:graphicData>
        </a:graphic>
      </p:graphicFrame>
      <p:sp>
        <p:nvSpPr>
          <p:cNvPr id="3" name="Slide Number Placeholder 7">
            <a:extLst>
              <a:ext uri="{FF2B5EF4-FFF2-40B4-BE49-F238E27FC236}">
                <a16:creationId xmlns:a16="http://schemas.microsoft.com/office/drawing/2014/main" id="{5E89ED66-B734-BEE5-3405-4BAD9387621F}"/>
              </a:ext>
            </a:extLst>
          </p:cNvPr>
          <p:cNvSpPr txBox="1">
            <a:spLocks/>
          </p:cNvSpPr>
          <p:nvPr/>
        </p:nvSpPr>
        <p:spPr>
          <a:xfrm>
            <a:off x="8644269" y="6524625"/>
            <a:ext cx="464289"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l" rtl="0" eaLnBrk="0" fontAlgn="base" hangingPunct="0">
              <a:spcBef>
                <a:spcPct val="0"/>
              </a:spcBef>
              <a:spcAft>
                <a:spcPct val="0"/>
              </a:spcAft>
              <a:defRPr sz="10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600" b="1" dirty="0"/>
              <a:t>15</a:t>
            </a:r>
          </a:p>
        </p:txBody>
      </p:sp>
    </p:spTree>
    <p:extLst>
      <p:ext uri="{BB962C8B-B14F-4D97-AF65-F5344CB8AC3E}">
        <p14:creationId xmlns:p14="http://schemas.microsoft.com/office/powerpoint/2010/main" val="348838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79" y="0"/>
            <a:ext cx="9144000" cy="687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
          <p:cNvSpPr>
            <a:spLocks noChangeArrowheads="1"/>
          </p:cNvSpPr>
          <p:nvPr/>
        </p:nvSpPr>
        <p:spPr bwMode="auto">
          <a:xfrm>
            <a:off x="552450" y="2011363"/>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7" name="TextBox 6">
            <a:extLst>
              <a:ext uri="{FF2B5EF4-FFF2-40B4-BE49-F238E27FC236}">
                <a16:creationId xmlns:a16="http://schemas.microsoft.com/office/drawing/2014/main" id="{2B334C80-18FD-28D0-6E05-7139E08B441C}"/>
              </a:ext>
            </a:extLst>
          </p:cNvPr>
          <p:cNvSpPr txBox="1"/>
          <p:nvPr/>
        </p:nvSpPr>
        <p:spPr>
          <a:xfrm>
            <a:off x="337734" y="443569"/>
            <a:ext cx="8425266" cy="954107"/>
          </a:xfrm>
          <a:prstGeom prst="rect">
            <a:avLst/>
          </a:prstGeom>
          <a:solidFill>
            <a:srgbClr val="339933"/>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lIns="91440" tIns="45720" rIns="91440" bIns="45720" anchor="ctr">
            <a:spAutoFit/>
          </a:bodyPr>
          <a:lstStyle>
            <a:defPPr>
              <a:defRPr lang="en-US"/>
            </a:defPPr>
            <a:lvl1pPr algn="ctr">
              <a:defRPr sz="2800" b="1">
                <a:latin typeface="+mj-lt"/>
              </a:defRPr>
            </a:lvl1pPr>
          </a:lstStyle>
          <a:p>
            <a:pPr eaLnBrk="1" hangingPunct="1">
              <a:defRPr/>
            </a:pPr>
            <a:r>
              <a:rPr lang="en-ZA" dirty="0">
                <a:latin typeface="+mn-lt"/>
                <a:cs typeface="Arial" panose="020B0604020202020204" pitchFamily="34" charset="0"/>
              </a:rPr>
              <a:t>Cluster of reasons for under-achievements </a:t>
            </a:r>
          </a:p>
          <a:p>
            <a:pPr eaLnBrk="1" hangingPunct="1">
              <a:defRPr/>
            </a:pPr>
            <a:r>
              <a:rPr lang="en-ZA" dirty="0">
                <a:latin typeface="+mn-lt"/>
                <a:cs typeface="Arial" panose="020B0604020202020204" pitchFamily="34" charset="0"/>
              </a:rPr>
              <a:t>during Quarter 3 </a:t>
            </a:r>
          </a:p>
        </p:txBody>
      </p:sp>
      <p:graphicFrame>
        <p:nvGraphicFramePr>
          <p:cNvPr id="9" name="Chart 8"/>
          <p:cNvGraphicFramePr>
            <a:graphicFrameLocks/>
          </p:cNvGraphicFramePr>
          <p:nvPr>
            <p:extLst>
              <p:ext uri="{D42A27DB-BD31-4B8C-83A1-F6EECF244321}">
                <p14:modId xmlns:p14="http://schemas.microsoft.com/office/powerpoint/2010/main" val="3500161293"/>
              </p:ext>
            </p:extLst>
          </p:nvPr>
        </p:nvGraphicFramePr>
        <p:xfrm>
          <a:off x="876300" y="904661"/>
          <a:ext cx="6553201" cy="28146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a:graphicFrameLocks/>
          </p:cNvGraphicFramePr>
          <p:nvPr>
            <p:extLst>
              <p:ext uri="{D42A27DB-BD31-4B8C-83A1-F6EECF244321}">
                <p14:modId xmlns:p14="http://schemas.microsoft.com/office/powerpoint/2010/main" val="2596773845"/>
              </p:ext>
            </p:extLst>
          </p:nvPr>
        </p:nvGraphicFramePr>
        <p:xfrm>
          <a:off x="552450" y="1738095"/>
          <a:ext cx="7391400" cy="290004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 name="Chart 1">
            <a:extLst>
              <a:ext uri="{FF2B5EF4-FFF2-40B4-BE49-F238E27FC236}">
                <a16:creationId xmlns:a16="http://schemas.microsoft.com/office/drawing/2014/main" id="{947CA00C-BE7F-257C-9688-144691F2F12D}"/>
              </a:ext>
            </a:extLst>
          </p:cNvPr>
          <p:cNvGraphicFramePr>
            <a:graphicFrameLocks/>
          </p:cNvGraphicFramePr>
          <p:nvPr>
            <p:extLst>
              <p:ext uri="{D42A27DB-BD31-4B8C-83A1-F6EECF244321}">
                <p14:modId xmlns:p14="http://schemas.microsoft.com/office/powerpoint/2010/main" val="4073951683"/>
              </p:ext>
            </p:extLst>
          </p:nvPr>
        </p:nvGraphicFramePr>
        <p:xfrm>
          <a:off x="494496" y="1459228"/>
          <a:ext cx="8097054" cy="495520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7417561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0ED6F-83EF-4045-92FD-ECD542BD9122}"/>
              </a:ext>
            </a:extLst>
          </p:cNvPr>
          <p:cNvSpPr>
            <a:spLocks noGrp="1"/>
          </p:cNvSpPr>
          <p:nvPr>
            <p:ph type="ctrTitle" sz="quarter"/>
          </p:nvPr>
        </p:nvSpPr>
        <p:spPr>
          <a:xfrm>
            <a:off x="990600" y="2590800"/>
            <a:ext cx="6821487" cy="1470025"/>
          </a:xfrm>
          <a:ln w="38100">
            <a:solidFill>
              <a:schemeClr val="tx1"/>
            </a:solidFill>
          </a:ln>
        </p:spPr>
        <p:txBody>
          <a:bodyPr>
            <a:normAutofit/>
          </a:bodyPr>
          <a:lstStyle/>
          <a:p>
            <a:r>
              <a:rPr lang="en-GB" sz="4800" dirty="0"/>
              <a:t>FINANCIAL PERFORMANCE  </a:t>
            </a:r>
            <a:br>
              <a:rPr lang="en-GB" sz="4800" dirty="0"/>
            </a:br>
            <a:r>
              <a:rPr lang="en-GB" sz="4800" dirty="0"/>
              <a:t>Third Quarter</a:t>
            </a:r>
            <a:endParaRPr lang="en-US" sz="4800" dirty="0"/>
          </a:p>
        </p:txBody>
      </p:sp>
    </p:spTree>
    <p:extLst>
      <p:ext uri="{BB962C8B-B14F-4D97-AF65-F5344CB8AC3E}">
        <p14:creationId xmlns:p14="http://schemas.microsoft.com/office/powerpoint/2010/main" val="197810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0" y="-7938"/>
            <a:ext cx="9144000" cy="6873876"/>
          </a:xfrm>
          <a:prstGeom prst="rect">
            <a:avLst/>
          </a:prstGeom>
          <a:noFill/>
          <a:ln w="9525">
            <a:noFill/>
            <a:miter lim="800000"/>
            <a:headEnd/>
            <a:tailEnd/>
          </a:ln>
        </p:spPr>
      </p:pic>
      <p:sp>
        <p:nvSpPr>
          <p:cNvPr id="9219" name="Content Placeholder 2"/>
          <p:cNvSpPr>
            <a:spLocks noGrp="1"/>
          </p:cNvSpPr>
          <p:nvPr>
            <p:ph idx="1"/>
          </p:nvPr>
        </p:nvSpPr>
        <p:spPr>
          <a:xfrm>
            <a:off x="571500" y="1155701"/>
            <a:ext cx="7929563" cy="5016500"/>
          </a:xfrm>
        </p:spPr>
        <p:txBody>
          <a:bodyPr>
            <a:normAutofit lnSpcReduction="10000"/>
          </a:bodyPr>
          <a:lstStyle/>
          <a:p>
            <a:pPr marL="357188" indent="-357188" algn="just">
              <a:spcBef>
                <a:spcPts val="0"/>
              </a:spcBef>
              <a:spcAft>
                <a:spcPts val="600"/>
              </a:spcAft>
            </a:pPr>
            <a:r>
              <a:rPr lang="en-US" sz="2000" dirty="0">
                <a:latin typeface="Arial" panose="020B0604020202020204" pitchFamily="34" charset="0"/>
                <a:cs typeface="Arial" panose="020B0604020202020204" pitchFamily="34" charset="0"/>
              </a:rPr>
              <a:t>The Department’s adjusted appropriation for the 2022/23 financial year amounts to R130.8 billion as follows:</a:t>
            </a:r>
          </a:p>
          <a:p>
            <a:pPr marL="358775" indent="0" algn="just">
              <a:spcBef>
                <a:spcPts val="0"/>
              </a:spcBef>
              <a:spcAft>
                <a:spcPts val="0"/>
              </a:spcAft>
              <a:buNone/>
            </a:pPr>
            <a:r>
              <a:rPr lang="en-US" sz="2000" dirty="0">
                <a:latin typeface="Arial" panose="020B0604020202020204" pitchFamily="34" charset="0"/>
                <a:cs typeface="Arial" panose="020B0604020202020204" pitchFamily="34" charset="0"/>
              </a:rPr>
              <a:t>Voted funds					R109.515 billion</a:t>
            </a:r>
          </a:p>
          <a:p>
            <a:pPr marL="358775" indent="0">
              <a:spcBef>
                <a:spcPts val="0"/>
              </a:spcBef>
              <a:spcAft>
                <a:spcPts val="0"/>
              </a:spcAft>
              <a:buNone/>
              <a:defRPr/>
            </a:pPr>
            <a:r>
              <a:rPr lang="en-US" sz="2000" dirty="0">
                <a:latin typeface="Arial" panose="020B0604020202020204" pitchFamily="34" charset="0"/>
                <a:cs typeface="Arial" panose="020B0604020202020204" pitchFamily="34" charset="0"/>
              </a:rPr>
              <a:t>Skills levy					R21.238 billion</a:t>
            </a:r>
            <a:endParaRPr lang="en-ZA" sz="2000" dirty="0">
              <a:latin typeface="Arial" panose="020B0604020202020204" pitchFamily="34" charset="0"/>
              <a:cs typeface="Arial" panose="020B0604020202020204" pitchFamily="34" charset="0"/>
            </a:endParaRPr>
          </a:p>
          <a:p>
            <a:pPr marL="339725" indent="-339725">
              <a:spcBef>
                <a:spcPts val="0"/>
              </a:spcBef>
              <a:spcAft>
                <a:spcPts val="600"/>
              </a:spcAft>
              <a:defRPr/>
            </a:pPr>
            <a:r>
              <a:rPr lang="en-ZA" sz="2000" dirty="0">
                <a:latin typeface="Arial" panose="020B0604020202020204" pitchFamily="34" charset="0"/>
                <a:cs typeface="Arial" panose="020B0604020202020204" pitchFamily="34" charset="0"/>
              </a:rPr>
              <a:t>The allocation per programme is as follows:</a:t>
            </a:r>
          </a:p>
          <a:p>
            <a:pPr marL="0" indent="0">
              <a:spcBef>
                <a:spcPts val="0"/>
              </a:spcBef>
              <a:spcAft>
                <a:spcPts val="0"/>
              </a:spcAft>
              <a:buNone/>
              <a:defRPr/>
            </a:pPr>
            <a:r>
              <a:rPr lang="en-ZA" sz="2000" dirty="0">
                <a:latin typeface="Arial" panose="020B0604020202020204" pitchFamily="34" charset="0"/>
                <a:cs typeface="Arial" panose="020B0604020202020204" pitchFamily="34" charset="0"/>
              </a:rPr>
              <a:t>					         	         </a:t>
            </a:r>
            <a:r>
              <a:rPr lang="en-ZA" sz="2000" b="1" dirty="0" err="1">
                <a:latin typeface="Arial" panose="020B0604020202020204" pitchFamily="34" charset="0"/>
                <a:cs typeface="Arial" panose="020B0604020202020204" pitchFamily="34" charset="0"/>
              </a:rPr>
              <a:t>R’million</a:t>
            </a:r>
            <a:endParaRPr lang="en-US" sz="2000" b="1" dirty="0">
              <a:latin typeface="Arial" panose="020B0604020202020204" pitchFamily="34" charset="0"/>
              <a:cs typeface="Arial" panose="020B0604020202020204" pitchFamily="34" charset="0"/>
            </a:endParaRPr>
          </a:p>
          <a:p>
            <a:pPr marL="0" indent="0" eaLnBrk="1" hangingPunct="1">
              <a:spcAft>
                <a:spcPts val="0"/>
              </a:spcAft>
              <a:buNone/>
            </a:pPr>
            <a:r>
              <a:rPr lang="en-US" sz="2000" dirty="0">
                <a:latin typeface="Arial" panose="020B0604020202020204" pitchFamily="34" charset="0"/>
                <a:cs typeface="Arial" panose="020B0604020202020204" pitchFamily="34" charset="0"/>
              </a:rPr>
              <a:t>1: Administration				             486.659</a:t>
            </a:r>
          </a:p>
          <a:p>
            <a:pPr marL="0" indent="0" eaLnBrk="1" hangingPunct="1">
              <a:spcAft>
                <a:spcPts val="0"/>
              </a:spcAft>
              <a:buNone/>
            </a:pPr>
            <a:r>
              <a:rPr lang="en-US" sz="2000" dirty="0">
                <a:latin typeface="Arial" panose="020B0604020202020204" pitchFamily="34" charset="0"/>
                <a:cs typeface="Arial" panose="020B0604020202020204" pitchFamily="34" charset="0"/>
              </a:rPr>
              <a:t>2: Planning, Policy and Strategy			          4 693.693</a:t>
            </a:r>
          </a:p>
          <a:p>
            <a:pPr marL="0" indent="0" eaLnBrk="1" hangingPunct="1">
              <a:spcAft>
                <a:spcPts val="0"/>
              </a:spcAft>
              <a:buNone/>
            </a:pPr>
            <a:r>
              <a:rPr lang="en-US" sz="2000" dirty="0">
                <a:latin typeface="Arial" panose="020B0604020202020204" pitchFamily="34" charset="0"/>
                <a:cs typeface="Arial" panose="020B0604020202020204" pitchFamily="34" charset="0"/>
              </a:rPr>
              <a:t>3: University Education		          		        88 838.117</a:t>
            </a:r>
          </a:p>
          <a:p>
            <a:pPr marL="0" indent="0" eaLnBrk="1" hangingPunct="1">
              <a:spcAft>
                <a:spcPts val="0"/>
              </a:spcAft>
              <a:buNone/>
            </a:pPr>
            <a:r>
              <a:rPr lang="en-US" sz="2000" dirty="0">
                <a:latin typeface="Arial" panose="020B0604020202020204" pitchFamily="34" charset="0"/>
                <a:cs typeface="Arial" panose="020B0604020202020204" pitchFamily="34" charset="0"/>
              </a:rPr>
              <a:t>4: TVET				         	        12 569.080</a:t>
            </a:r>
          </a:p>
          <a:p>
            <a:pPr marL="0" indent="0" eaLnBrk="1" hangingPunct="1">
              <a:spcAft>
                <a:spcPts val="0"/>
              </a:spcAft>
              <a:buNone/>
            </a:pPr>
            <a:r>
              <a:rPr lang="en-US" sz="2000" dirty="0">
                <a:latin typeface="Arial" panose="020B0604020202020204" pitchFamily="34" charset="0"/>
                <a:cs typeface="Arial" panose="020B0604020202020204" pitchFamily="34" charset="0"/>
              </a:rPr>
              <a:t>5: Skills Development</a:t>
            </a:r>
            <a:r>
              <a:rPr lang="en-US" sz="2000" dirty="0">
                <a:solidFill>
                  <a:srgbClr val="FF0000"/>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21 642.141</a:t>
            </a:r>
            <a:r>
              <a:rPr lang="en-US" sz="2000" dirty="0">
                <a:solidFill>
                  <a:srgbClr val="FF0000"/>
                </a:solidFill>
                <a:latin typeface="Arial" panose="020B0604020202020204" pitchFamily="34" charset="0"/>
                <a:cs typeface="Arial" panose="020B0604020202020204" pitchFamily="34" charset="0"/>
              </a:rPr>
              <a:t>*</a:t>
            </a:r>
          </a:p>
          <a:p>
            <a:pPr marL="236538" indent="-236538" eaLnBrk="1" hangingPunct="1">
              <a:spcAft>
                <a:spcPts val="0"/>
              </a:spcAft>
              <a:buNone/>
            </a:pPr>
            <a:r>
              <a:rPr lang="en-US" sz="2000" i="1" dirty="0">
                <a:solidFill>
                  <a:srgbClr val="FF0000"/>
                </a:solidFill>
                <a:latin typeface="Arial" panose="020B0604020202020204" pitchFamily="34" charset="0"/>
                <a:cs typeface="Arial" panose="020B0604020202020204" pitchFamily="34" charset="0"/>
              </a:rPr>
              <a:t>*	[Including the Direct Charges (Skills Levy to SETAs</a:t>
            </a:r>
          </a:p>
          <a:p>
            <a:pPr marL="236538" indent="-236538" defTabSz="339725" eaLnBrk="1" hangingPunct="1">
              <a:spcAft>
                <a:spcPts val="0"/>
              </a:spcAft>
              <a:buNone/>
            </a:pPr>
            <a:r>
              <a:rPr lang="en-US" sz="2000" i="1" dirty="0">
                <a:solidFill>
                  <a:srgbClr val="FF0000"/>
                </a:solidFill>
                <a:latin typeface="Arial" panose="020B0604020202020204" pitchFamily="34" charset="0"/>
                <a:cs typeface="Arial" panose="020B0604020202020204" pitchFamily="34" charset="0"/>
              </a:rPr>
              <a:t>	and NSF) amounting to R21 238.137 million]</a:t>
            </a:r>
          </a:p>
          <a:p>
            <a:pPr marL="0" indent="0" eaLnBrk="1" hangingPunct="1">
              <a:spcAft>
                <a:spcPts val="0"/>
              </a:spcAft>
              <a:buNone/>
            </a:pPr>
            <a:r>
              <a:rPr lang="en-US" sz="2000" dirty="0">
                <a:latin typeface="Arial" panose="020B0604020202020204" pitchFamily="34" charset="0"/>
                <a:cs typeface="Arial" panose="020B0604020202020204" pitchFamily="34" charset="0"/>
              </a:rPr>
              <a:t>6: Community Education and Training         	          2 523.330</a:t>
            </a:r>
          </a:p>
          <a:p>
            <a:pPr marL="0" indent="0" eaLnBrk="1" hangingPunct="1">
              <a:spcAft>
                <a:spcPts val="0"/>
              </a:spcAft>
              <a:buNone/>
            </a:pPr>
            <a:endParaRPr lang="en-US" sz="1800" dirty="0">
              <a:cs typeface="Calibri" panose="020F0502020204030204" pitchFamily="34" charset="0"/>
            </a:endParaRPr>
          </a:p>
        </p:txBody>
      </p:sp>
      <p:sp>
        <p:nvSpPr>
          <p:cNvPr id="6" name="Slide Number Placeholder 7"/>
          <p:cNvSpPr>
            <a:spLocks noGrp="1"/>
          </p:cNvSpPr>
          <p:nvPr>
            <p:ph type="sldNum" sz="quarter" idx="12"/>
          </p:nvPr>
        </p:nvSpPr>
        <p:spPr bwMode="auto">
          <a:xfrm>
            <a:off x="8381999" y="6524625"/>
            <a:ext cx="538163" cy="431800"/>
          </a:xfrm>
          <a:ln>
            <a:miter lim="800000"/>
            <a:headEnd/>
            <a:tailEnd/>
          </a:ln>
        </p:spPr>
        <p:txBody>
          <a:bodyPr wrap="square" numCol="1" anchorCtr="0" compatLnSpc="1">
            <a:prstTxWarp prst="textNoShape">
              <a:avLst/>
            </a:prstTxWarp>
          </a:bodyPr>
          <a:lstStyle/>
          <a:p>
            <a:pPr fontAlgn="base">
              <a:spcBef>
                <a:spcPct val="0"/>
              </a:spcBef>
              <a:spcAft>
                <a:spcPct val="0"/>
              </a:spcAft>
              <a:defRPr/>
            </a:pPr>
            <a:fld id="{9F17306F-FBCA-40D2-8A2B-B4C561D8D800}" type="slidenum">
              <a:rPr lang="en-US" sz="1800" b="1" smtClean="0">
                <a:solidFill>
                  <a:schemeClr val="tx1"/>
                </a:solidFill>
              </a:rPr>
              <a:pPr fontAlgn="base">
                <a:spcBef>
                  <a:spcPct val="0"/>
                </a:spcBef>
                <a:spcAft>
                  <a:spcPct val="0"/>
                </a:spcAft>
                <a:defRPr/>
              </a:pPr>
              <a:t>18</a:t>
            </a:fld>
            <a:endParaRPr lang="en-US" sz="1800" b="1" dirty="0">
              <a:solidFill>
                <a:schemeClr val="tx1"/>
              </a:solidFill>
            </a:endParaRPr>
          </a:p>
        </p:txBody>
      </p:sp>
      <p:sp>
        <p:nvSpPr>
          <p:cNvPr id="7" name="TextBox 6"/>
          <p:cNvSpPr txBox="1"/>
          <p:nvPr/>
        </p:nvSpPr>
        <p:spPr>
          <a:xfrm>
            <a:off x="452437" y="541339"/>
            <a:ext cx="8167687" cy="523875"/>
          </a:xfrm>
          <a:prstGeom prst="rect">
            <a:avLst/>
          </a:prstGeom>
          <a:solidFill>
            <a:srgbClr val="008E4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ZA" sz="2800" b="1" dirty="0">
                <a:latin typeface="Calibri" panose="020F0502020204030204" pitchFamily="34" charset="0"/>
                <a:cs typeface="Calibri" panose="020F0502020204030204" pitchFamily="34" charset="0"/>
              </a:rPr>
              <a:t>2022/23: Overview of Allocations – 3</a:t>
            </a:r>
            <a:r>
              <a:rPr lang="en-ZA" sz="2800" b="1" baseline="30000" dirty="0">
                <a:latin typeface="Calibri" panose="020F0502020204030204" pitchFamily="34" charset="0"/>
                <a:cs typeface="Calibri" panose="020F0502020204030204" pitchFamily="34" charset="0"/>
              </a:rPr>
              <a:t>rd</a:t>
            </a:r>
            <a:r>
              <a:rPr lang="en-ZA" sz="2800" b="1" dirty="0">
                <a:latin typeface="Calibri" panose="020F0502020204030204" pitchFamily="34" charset="0"/>
                <a:cs typeface="Calibri" panose="020F0502020204030204" pitchFamily="34" charset="0"/>
              </a:rPr>
              <a:t> Quarter</a:t>
            </a:r>
          </a:p>
        </p:txBody>
      </p:sp>
    </p:spTree>
    <p:extLst>
      <p:ext uri="{BB962C8B-B14F-4D97-AF65-F5344CB8AC3E}">
        <p14:creationId xmlns:p14="http://schemas.microsoft.com/office/powerpoint/2010/main" val="2968355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xfrm>
            <a:off x="8305800" y="6457950"/>
            <a:ext cx="762000" cy="323850"/>
          </a:xfrm>
          <a:noFill/>
        </p:spPr>
        <p:txBody>
          <a:bodyPr/>
          <a:lstStyle/>
          <a:p>
            <a:fld id="{9A1AAE75-46A0-4C6D-AD76-30D59903F5DC}" type="slidenum">
              <a:rPr lang="en-US" sz="1800" smtClean="0"/>
              <a:pPr/>
              <a:t>19</a:t>
            </a:fld>
            <a:endParaRPr lang="en-US" sz="1800" dirty="0"/>
          </a:p>
        </p:txBody>
      </p:sp>
      <p:sp>
        <p:nvSpPr>
          <p:cNvPr id="5" name="TextBox 4"/>
          <p:cNvSpPr txBox="1"/>
          <p:nvPr/>
        </p:nvSpPr>
        <p:spPr>
          <a:xfrm>
            <a:off x="228600" y="413266"/>
            <a:ext cx="8686800" cy="461665"/>
          </a:xfrm>
          <a:prstGeom prst="rect">
            <a:avLst/>
          </a:prstGeom>
          <a:solidFill>
            <a:srgbClr val="008E4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ZA" sz="2400" b="1" dirty="0">
                <a:cs typeface="Calibri" panose="020F0502020204030204" pitchFamily="34" charset="0"/>
              </a:rPr>
              <a:t>Other Adjustments</a:t>
            </a:r>
          </a:p>
        </p:txBody>
      </p:sp>
      <p:graphicFrame>
        <p:nvGraphicFramePr>
          <p:cNvPr id="3" name="Table Placeholder 2"/>
          <p:cNvGraphicFramePr>
            <a:graphicFrameLocks noGrp="1"/>
          </p:cNvGraphicFramePr>
          <p:nvPr>
            <p:ph type="tbl" idx="1"/>
          </p:nvPr>
        </p:nvGraphicFramePr>
        <p:xfrm>
          <a:off x="239751" y="1143000"/>
          <a:ext cx="8610601" cy="3389300"/>
        </p:xfrm>
        <a:graphic>
          <a:graphicData uri="http://schemas.openxmlformats.org/drawingml/2006/table">
            <a:tbl>
              <a:tblPr>
                <a:effectLst>
                  <a:outerShdw blurRad="50800" dist="38100" dir="18900000" algn="bl" rotWithShape="0">
                    <a:prstClr val="black">
                      <a:alpha val="40000"/>
                    </a:prstClr>
                  </a:outerShdw>
                </a:effectLst>
                <a:tableStyleId>{5C22544A-7EE6-4342-B048-85BDC9FD1C3A}</a:tableStyleId>
              </a:tblPr>
              <a:tblGrid>
                <a:gridCol w="3494156">
                  <a:extLst>
                    <a:ext uri="{9D8B030D-6E8A-4147-A177-3AD203B41FA5}">
                      <a16:colId xmlns:a16="http://schemas.microsoft.com/office/drawing/2014/main" val="3364900942"/>
                    </a:ext>
                  </a:extLst>
                </a:gridCol>
                <a:gridCol w="1705482">
                  <a:extLst>
                    <a:ext uri="{9D8B030D-6E8A-4147-A177-3AD203B41FA5}">
                      <a16:colId xmlns:a16="http://schemas.microsoft.com/office/drawing/2014/main" val="929629038"/>
                    </a:ext>
                  </a:extLst>
                </a:gridCol>
                <a:gridCol w="3410963">
                  <a:extLst>
                    <a:ext uri="{9D8B030D-6E8A-4147-A177-3AD203B41FA5}">
                      <a16:colId xmlns:a16="http://schemas.microsoft.com/office/drawing/2014/main" val="2646663584"/>
                    </a:ext>
                  </a:extLst>
                </a:gridCol>
              </a:tblGrid>
              <a:tr h="847325">
                <a:tc>
                  <a:txBody>
                    <a:bodyPr/>
                    <a:lstStyle/>
                    <a:p>
                      <a:pPr algn="l" fontAlgn="b"/>
                      <a:r>
                        <a:rPr lang="en-GB" sz="1600" b="1" i="0" u="none" strike="noStrike" dirty="0">
                          <a:solidFill>
                            <a:srgbClr val="000000"/>
                          </a:solidFill>
                          <a:effectLst/>
                          <a:latin typeface="+mn-lt"/>
                          <a:cs typeface="Calibri" panose="020F0502020204030204" pitchFamily="34" charset="0"/>
                        </a:rPr>
                        <a:t>Description</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mn-lt"/>
                          <a:cs typeface="Calibri" panose="020F0502020204030204" pitchFamily="34" charset="0"/>
                        </a:rPr>
                        <a:t>Amount</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600" b="1" i="0" u="none" strike="noStrike" cap="none" normalizeH="0" baseline="0" dirty="0">
                          <a:ln>
                            <a:noFill/>
                          </a:ln>
                          <a:solidFill>
                            <a:schemeClr val="tx1"/>
                          </a:solidFill>
                          <a:effectLst/>
                          <a:latin typeface="+mn-lt"/>
                          <a:cs typeface="Calibri" panose="020F0502020204030204" pitchFamily="34" charset="0"/>
                        </a:rPr>
                        <a:t>R’000</a:t>
                      </a:r>
                    </a:p>
                  </a:txBody>
                  <a:tcPr marL="36000" marR="36000" marT="45724" marB="4572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600" b="1" u="none" strike="noStrike" dirty="0">
                          <a:effectLst/>
                          <a:latin typeface="+mn-lt"/>
                          <a:cs typeface="Calibri" panose="020F0502020204030204" pitchFamily="34" charset="0"/>
                        </a:rPr>
                        <a:t>Comment</a:t>
                      </a:r>
                      <a:endParaRPr lang="en-US" sz="1600" b="1" i="0" u="none" strike="noStrike" dirty="0">
                        <a:solidFill>
                          <a:srgbClr val="000000"/>
                        </a:solidFill>
                        <a:effectLst/>
                        <a:latin typeface="+mn-lt"/>
                        <a:cs typeface="Calibri" panose="020F0502020204030204" pitchFamily="34" charset="0"/>
                      </a:endParaRP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87880187"/>
                  </a:ext>
                </a:extLst>
              </a:tr>
              <a:tr h="847325">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sz="1600" b="0" i="0" u="none" strike="noStrike" kern="1200" cap="none" normalizeH="0" baseline="0" dirty="0">
                          <a:ln>
                            <a:noFill/>
                          </a:ln>
                          <a:solidFill>
                            <a:schemeClr val="tx1"/>
                          </a:solidFill>
                          <a:effectLst/>
                          <a:latin typeface="+mn-lt"/>
                          <a:ea typeface="+mn-ea"/>
                          <a:cs typeface="Calibri" panose="020F0502020204030204" pitchFamily="34" charset="0"/>
                        </a:rPr>
                        <a:t>Compensation of Employees</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tc>
                  <a:txBody>
                    <a:bodyPr/>
                    <a:lstStyle/>
                    <a:p>
                      <a:pPr marL="0" marR="0" lvl="0" indent="0" algn="r" defTabSz="914400" rtl="0" eaLnBrk="1" fontAlgn="base" latinLnBrk="0" hangingPunct="1">
                        <a:lnSpc>
                          <a:spcPct val="100000"/>
                        </a:lnSpc>
                        <a:spcBef>
                          <a:spcPts val="0"/>
                        </a:spcBef>
                        <a:spcAft>
                          <a:spcPts val="0"/>
                        </a:spcAft>
                        <a:buClrTx/>
                        <a:buSzTx/>
                        <a:buFontTx/>
                        <a:buNone/>
                        <a:tabLst/>
                        <a:defRPr/>
                      </a:pPr>
                      <a:r>
                        <a:rPr kumimoji="0" lang="en-US" sz="1600" b="0" i="0" u="none" strike="noStrike" kern="1200" cap="none" normalizeH="0" baseline="0" dirty="0">
                          <a:ln>
                            <a:noFill/>
                          </a:ln>
                          <a:solidFill>
                            <a:schemeClr val="tx1"/>
                          </a:solidFill>
                          <a:effectLst/>
                          <a:latin typeface="+mn-lt"/>
                          <a:ea typeface="+mn-ea"/>
                          <a:cs typeface="Calibri" panose="020F0502020204030204" pitchFamily="34" charset="0"/>
                        </a:rPr>
                        <a:t>(54 000)</a:t>
                      </a:r>
                      <a:endParaRPr kumimoji="0" lang="en-ZA" sz="1600" b="0" i="0" u="none" strike="noStrike" kern="1200" cap="none" normalizeH="0" baseline="0" dirty="0">
                        <a:ln>
                          <a:noFill/>
                        </a:ln>
                        <a:solidFill>
                          <a:schemeClr val="tx1"/>
                        </a:solidFill>
                        <a:effectLst/>
                        <a:latin typeface="+mn-lt"/>
                        <a:ea typeface="+mn-ea"/>
                        <a:cs typeface="Calibri" panose="020F0502020204030204" pitchFamily="34" charset="0"/>
                      </a:endParaRP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tc>
                  <a:txBody>
                    <a:bodyPr/>
                    <a:lstStyle/>
                    <a:p>
                      <a:pPr marL="0" marR="0" lvl="0" indent="0" algn="just" defTabSz="914400" rtl="0" eaLnBrk="1" fontAlgn="base" latinLnBrk="0" hangingPunct="1">
                        <a:lnSpc>
                          <a:spcPct val="100000"/>
                        </a:lnSpc>
                        <a:spcBef>
                          <a:spcPts val="0"/>
                        </a:spcBef>
                        <a:spcAft>
                          <a:spcPts val="0"/>
                        </a:spcAft>
                        <a:buClrTx/>
                        <a:buSzTx/>
                        <a:buFontTx/>
                        <a:buNone/>
                        <a:tabLst/>
                      </a:pPr>
                      <a:r>
                        <a:rPr kumimoji="0" lang="en-US" sz="1600" b="0" i="0" u="none" strike="noStrike" kern="1200" cap="none" normalizeH="0" baseline="0" dirty="0" err="1">
                          <a:ln>
                            <a:noFill/>
                          </a:ln>
                          <a:solidFill>
                            <a:schemeClr val="tx1"/>
                          </a:solidFill>
                          <a:effectLst/>
                          <a:latin typeface="+mn-lt"/>
                          <a:ea typeface="+mn-ea"/>
                          <a:cs typeface="Calibri" panose="020F0502020204030204" pitchFamily="34" charset="0"/>
                        </a:rPr>
                        <a:t>Reprioritised</a:t>
                      </a:r>
                      <a:r>
                        <a:rPr kumimoji="0" lang="en-US" sz="1600" b="0" i="0" u="none" strike="noStrike" kern="1200" cap="none" normalizeH="0" baseline="0" dirty="0">
                          <a:ln>
                            <a:noFill/>
                          </a:ln>
                          <a:solidFill>
                            <a:schemeClr val="tx1"/>
                          </a:solidFill>
                          <a:effectLst/>
                          <a:latin typeface="+mn-lt"/>
                          <a:ea typeface="+mn-ea"/>
                          <a:cs typeface="Calibri" panose="020F0502020204030204" pitchFamily="34" charset="0"/>
                        </a:rPr>
                        <a:t> to NSFAS to fund Information Technology Systems</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extLst>
                  <a:ext uri="{0D108BD9-81ED-4DB2-BD59-A6C34878D82A}">
                    <a16:rowId xmlns:a16="http://schemas.microsoft.com/office/drawing/2014/main" val="3795165208"/>
                  </a:ext>
                </a:extLst>
              </a:tr>
              <a:tr h="847325">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600" b="0" i="0" u="none" strike="noStrike" kern="1200" cap="none" normalizeH="0" baseline="0" dirty="0">
                          <a:ln>
                            <a:noFill/>
                          </a:ln>
                          <a:solidFill>
                            <a:schemeClr val="tx1"/>
                          </a:solidFill>
                          <a:effectLst/>
                          <a:latin typeface="+mn-lt"/>
                          <a:ea typeface="+mn-ea"/>
                          <a:cs typeface="Calibri" panose="020F0502020204030204" pitchFamily="34" charset="0"/>
                        </a:rPr>
                        <a:t>Universities</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tc>
                  <a:txBody>
                    <a:bodyPr/>
                    <a:lstStyle/>
                    <a:p>
                      <a:pPr marL="0" marR="0" lvl="0" indent="0" algn="r" defTabSz="914400" rtl="0" eaLnBrk="1" fontAlgn="base" latinLnBrk="0" hangingPunct="1">
                        <a:lnSpc>
                          <a:spcPct val="100000"/>
                        </a:lnSpc>
                        <a:spcBef>
                          <a:spcPts val="0"/>
                        </a:spcBef>
                        <a:spcAft>
                          <a:spcPts val="0"/>
                        </a:spcAft>
                        <a:buClrTx/>
                        <a:buSzTx/>
                        <a:buFontTx/>
                        <a:buNone/>
                        <a:tabLst/>
                      </a:pPr>
                      <a:r>
                        <a:rPr kumimoji="0" lang="en-GB" sz="1600" b="0" i="0" u="none" strike="noStrike" kern="1200" cap="none" normalizeH="0" baseline="0" dirty="0">
                          <a:ln>
                            <a:noFill/>
                          </a:ln>
                          <a:solidFill>
                            <a:schemeClr val="tx1"/>
                          </a:solidFill>
                          <a:effectLst/>
                          <a:latin typeface="+mn-lt"/>
                          <a:ea typeface="+mn-ea"/>
                          <a:cs typeface="Calibri" panose="020F0502020204030204" pitchFamily="34" charset="0"/>
                        </a:rPr>
                        <a:t>(</a:t>
                      </a:r>
                      <a:r>
                        <a:rPr kumimoji="0" lang="en-US" sz="1600" b="0" i="0" u="none" strike="noStrike" kern="1200" cap="none" normalizeH="0" baseline="0" dirty="0">
                          <a:ln>
                            <a:noFill/>
                          </a:ln>
                          <a:solidFill>
                            <a:schemeClr val="tx1"/>
                          </a:solidFill>
                          <a:effectLst/>
                          <a:latin typeface="+mn-lt"/>
                          <a:ea typeface="+mn-ea"/>
                          <a:cs typeface="Calibri" panose="020F0502020204030204" pitchFamily="34" charset="0"/>
                        </a:rPr>
                        <a:t>1 386 381)</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sz="1600" b="0" i="0" u="none" strike="noStrike" kern="1200" cap="none" normalizeH="0" baseline="0" dirty="0" err="1">
                          <a:ln>
                            <a:noFill/>
                          </a:ln>
                          <a:solidFill>
                            <a:schemeClr val="tx1"/>
                          </a:solidFill>
                          <a:effectLst/>
                          <a:latin typeface="+mn-lt"/>
                          <a:ea typeface="+mn-ea"/>
                          <a:cs typeface="Calibri" panose="020F0502020204030204" pitchFamily="34" charset="0"/>
                        </a:rPr>
                        <a:t>Reprioritised</a:t>
                      </a:r>
                      <a:r>
                        <a:rPr kumimoji="0" lang="en-US" sz="1600" b="0" i="0" u="none" strike="noStrike" kern="1200" cap="none" normalizeH="0" baseline="0" dirty="0">
                          <a:ln>
                            <a:noFill/>
                          </a:ln>
                          <a:solidFill>
                            <a:schemeClr val="tx1"/>
                          </a:solidFill>
                          <a:effectLst/>
                          <a:latin typeface="+mn-lt"/>
                          <a:ea typeface="+mn-ea"/>
                          <a:cs typeface="Calibri" panose="020F0502020204030204" pitchFamily="34" charset="0"/>
                        </a:rPr>
                        <a:t> to NSFAS to address the shortfall on student funding for the 2022 </a:t>
                      </a:r>
                      <a:r>
                        <a:rPr kumimoji="0" lang="en-US" sz="1600" b="0" i="0" u="none" strike="noStrike" kern="1200" cap="none" normalizeH="0" baseline="0">
                          <a:ln>
                            <a:noFill/>
                          </a:ln>
                          <a:solidFill>
                            <a:schemeClr val="tx1"/>
                          </a:solidFill>
                          <a:effectLst/>
                          <a:latin typeface="+mn-lt"/>
                          <a:ea typeface="+mn-ea"/>
                          <a:cs typeface="Calibri" panose="020F0502020204030204" pitchFamily="34" charset="0"/>
                        </a:rPr>
                        <a:t>Academic year</a:t>
                      </a:r>
                      <a:endParaRPr kumimoji="0" lang="en-US" sz="1600" b="0" i="0" u="none" strike="noStrike" kern="1200" cap="none" normalizeH="0" baseline="0" dirty="0">
                        <a:ln>
                          <a:noFill/>
                        </a:ln>
                        <a:solidFill>
                          <a:schemeClr val="tx1"/>
                        </a:solidFill>
                        <a:effectLst/>
                        <a:latin typeface="+mn-lt"/>
                        <a:ea typeface="+mn-ea"/>
                        <a:cs typeface="Calibri" panose="020F0502020204030204" pitchFamily="34" charset="0"/>
                      </a:endParaRP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extLst>
                  <a:ext uri="{0D108BD9-81ED-4DB2-BD59-A6C34878D82A}">
                    <a16:rowId xmlns:a16="http://schemas.microsoft.com/office/drawing/2014/main" val="3127266739"/>
                  </a:ext>
                </a:extLst>
              </a:tr>
              <a:tr h="847325">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sz="1600" b="1" i="0" u="none" strike="noStrike" kern="1200" cap="none" normalizeH="0" baseline="0" dirty="0">
                          <a:ln>
                            <a:noFill/>
                          </a:ln>
                          <a:solidFill>
                            <a:schemeClr val="tx1"/>
                          </a:solidFill>
                          <a:effectLst/>
                          <a:latin typeface="+mn-lt"/>
                          <a:ea typeface="+mn-ea"/>
                          <a:cs typeface="Calibri" panose="020F0502020204030204" pitchFamily="34" charset="0"/>
                        </a:rPr>
                        <a:t>Total</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98824"/>
                      </a:srgbClr>
                    </a:solidFill>
                  </a:tcPr>
                </a:tc>
                <a:tc>
                  <a:txBody>
                    <a:bodyPr/>
                    <a:lstStyle/>
                    <a:p>
                      <a:pPr marL="0" marR="0" lvl="0" indent="0" algn="r" defTabSz="914400" rtl="0" eaLnBrk="1" fontAlgn="base" latinLnBrk="0" hangingPunct="1">
                        <a:lnSpc>
                          <a:spcPct val="100000"/>
                        </a:lnSpc>
                        <a:spcBef>
                          <a:spcPts val="0"/>
                        </a:spcBef>
                        <a:spcAft>
                          <a:spcPts val="0"/>
                        </a:spcAft>
                        <a:buClrTx/>
                        <a:buSzTx/>
                        <a:buFontTx/>
                        <a:buNone/>
                        <a:tabLst/>
                      </a:pPr>
                      <a:r>
                        <a:rPr kumimoji="0" lang="en-GB" sz="1600" b="1" i="0" u="none" strike="noStrike" kern="1200" cap="none" normalizeH="0" baseline="0" dirty="0">
                          <a:ln>
                            <a:noFill/>
                          </a:ln>
                          <a:solidFill>
                            <a:schemeClr val="tx1"/>
                          </a:solidFill>
                          <a:effectLst/>
                          <a:latin typeface="+mn-lt"/>
                          <a:ea typeface="+mn-ea"/>
                          <a:cs typeface="Calibri" panose="020F0502020204030204" pitchFamily="34" charset="0"/>
                        </a:rPr>
                        <a:t>(1 440 381)</a:t>
                      </a:r>
                      <a:endParaRPr kumimoji="0" lang="en-US" sz="1600" b="1" i="0" u="none" strike="noStrike" kern="1200" cap="none" normalizeH="0" baseline="0" dirty="0">
                        <a:ln>
                          <a:noFill/>
                        </a:ln>
                        <a:solidFill>
                          <a:schemeClr val="tx1"/>
                        </a:solidFill>
                        <a:effectLst/>
                        <a:latin typeface="+mn-lt"/>
                        <a:ea typeface="+mn-ea"/>
                        <a:cs typeface="Calibri" panose="020F0502020204030204" pitchFamily="34" charset="0"/>
                      </a:endParaRP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98824"/>
                      </a:srgbClr>
                    </a:solidFill>
                  </a:tcPr>
                </a:tc>
                <a:tc>
                  <a:txBody>
                    <a:bodyPr/>
                    <a:lstStyle/>
                    <a:p>
                      <a:pPr marL="0" marR="0" lvl="0" indent="0" algn="r" defTabSz="914400" rtl="0" eaLnBrk="1" fontAlgn="base" latinLnBrk="0" hangingPunct="1">
                        <a:lnSpc>
                          <a:spcPct val="100000"/>
                        </a:lnSpc>
                        <a:spcBef>
                          <a:spcPts val="0"/>
                        </a:spcBef>
                        <a:spcAft>
                          <a:spcPts val="0"/>
                        </a:spcAft>
                        <a:buClrTx/>
                        <a:buSzTx/>
                        <a:buFontTx/>
                        <a:buNone/>
                        <a:tabLst/>
                      </a:pPr>
                      <a:endParaRPr kumimoji="0" lang="en-US" sz="1600" b="0" i="0" u="none" strike="noStrike" kern="1200" cap="none" normalizeH="0" baseline="0" dirty="0">
                        <a:ln>
                          <a:noFill/>
                        </a:ln>
                        <a:solidFill>
                          <a:schemeClr val="tx1"/>
                        </a:solidFill>
                        <a:effectLst/>
                        <a:latin typeface="+mn-lt"/>
                        <a:ea typeface="+mn-ea"/>
                        <a:cs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98824"/>
                      </a:srgbClr>
                    </a:solidFill>
                  </a:tcPr>
                </a:tc>
                <a:extLst>
                  <a:ext uri="{0D108BD9-81ED-4DB2-BD59-A6C34878D82A}">
                    <a16:rowId xmlns:a16="http://schemas.microsoft.com/office/drawing/2014/main" val="3547145583"/>
                  </a:ext>
                </a:extLst>
              </a:tr>
            </a:tbl>
          </a:graphicData>
        </a:graphic>
      </p:graphicFrame>
    </p:spTree>
    <p:extLst>
      <p:ext uri="{BB962C8B-B14F-4D97-AF65-F5344CB8AC3E}">
        <p14:creationId xmlns:p14="http://schemas.microsoft.com/office/powerpoint/2010/main" val="2698740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52"/>
            <a:ext cx="9144000" cy="687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549632" y="527662"/>
            <a:ext cx="8077201"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800" b="1" dirty="0">
                <a:cs typeface="Arial" panose="020B0604020202020204" pitchFamily="34" charset="0"/>
              </a:rPr>
              <a:t>Outline of the Presentation</a:t>
            </a:r>
            <a:endParaRPr lang="en-ZA" sz="2800" b="1" dirty="0">
              <a:cs typeface="Arial" panose="020B0604020202020204" pitchFamily="34" charset="0"/>
            </a:endParaRPr>
          </a:p>
        </p:txBody>
      </p:sp>
      <p:sp>
        <p:nvSpPr>
          <p:cNvPr id="3077" name="TextBox 7"/>
          <p:cNvSpPr txBox="1">
            <a:spLocks noChangeArrowheads="1"/>
          </p:cNvSpPr>
          <p:nvPr/>
        </p:nvSpPr>
        <p:spPr bwMode="auto">
          <a:xfrm>
            <a:off x="533399" y="1143000"/>
            <a:ext cx="8077201"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92150" indent="-457200" eaLnBrk="0" hangingPunct="0">
              <a:defRPr>
                <a:solidFill>
                  <a:schemeClr val="tx1"/>
                </a:solidFill>
                <a:latin typeface="Arial" charset="0"/>
                <a:ea typeface="ＭＳ Ｐゴシック" pitchFamily="34" charset="-128"/>
              </a:defRPr>
            </a:lvl1pPr>
            <a:lvl2pPr marL="900113" indent="-207963"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395288" indent="-395288" eaLnBrk="1" fontAlgn="ctr" hangingPunct="1">
              <a:lnSpc>
                <a:spcPct val="150000"/>
              </a:lnSpc>
              <a:spcAft>
                <a:spcPts val="1200"/>
              </a:spcAft>
              <a:buAutoNum type="arabicPeriod"/>
              <a:defRPr/>
            </a:pPr>
            <a:r>
              <a:rPr lang="en-US" altLang="en-US" sz="2400" dirty="0">
                <a:latin typeface="+mn-lt"/>
                <a:cs typeface="Arial" panose="020B0604020202020204" pitchFamily="34" charset="0"/>
              </a:rPr>
              <a:t>Vision and Mission  </a:t>
            </a:r>
          </a:p>
          <a:p>
            <a:pPr marL="395288" indent="-395288" eaLnBrk="1" fontAlgn="ctr" hangingPunct="1">
              <a:lnSpc>
                <a:spcPct val="150000"/>
              </a:lnSpc>
              <a:spcAft>
                <a:spcPts val="1200"/>
              </a:spcAft>
              <a:buFontTx/>
              <a:buAutoNum type="arabicPeriod"/>
              <a:defRPr/>
            </a:pPr>
            <a:r>
              <a:rPr lang="en-ZA" sz="2400" dirty="0">
                <a:latin typeface="+mn-lt"/>
                <a:cs typeface="Arial" panose="020B0604020202020204" pitchFamily="34" charset="0"/>
              </a:rPr>
              <a:t>Five-year Strategic Plan Outcomes</a:t>
            </a:r>
          </a:p>
          <a:p>
            <a:pPr marL="395288" indent="-395288" eaLnBrk="1" fontAlgn="ctr" hangingPunct="1">
              <a:lnSpc>
                <a:spcPct val="150000"/>
              </a:lnSpc>
              <a:spcAft>
                <a:spcPts val="1200"/>
              </a:spcAft>
              <a:buAutoNum type="arabicPeriod"/>
              <a:defRPr/>
            </a:pPr>
            <a:r>
              <a:rPr lang="en-US" altLang="en-US" sz="2400" dirty="0">
                <a:latin typeface="+mn-lt"/>
                <a:cs typeface="Arial" panose="020B0604020202020204" pitchFamily="34" charset="0"/>
              </a:rPr>
              <a:t>Significant Developments During the Period  Under Review</a:t>
            </a:r>
          </a:p>
          <a:p>
            <a:pPr marL="395288" indent="-395288" eaLnBrk="1" fontAlgn="ctr" hangingPunct="1">
              <a:lnSpc>
                <a:spcPct val="150000"/>
              </a:lnSpc>
              <a:spcAft>
                <a:spcPts val="1200"/>
              </a:spcAft>
              <a:buAutoNum type="arabicPeriod"/>
              <a:defRPr/>
            </a:pPr>
            <a:r>
              <a:rPr lang="en-US" altLang="en-US" sz="2400" dirty="0">
                <a:latin typeface="+mn-lt"/>
                <a:cs typeface="Arial" panose="020B0604020202020204" pitchFamily="34" charset="0"/>
              </a:rPr>
              <a:t>Programme Performance against 3</a:t>
            </a:r>
            <a:r>
              <a:rPr lang="en-US" altLang="en-US" sz="2400" baseline="30000" dirty="0">
                <a:latin typeface="+mn-lt"/>
                <a:cs typeface="Arial" panose="020B0604020202020204" pitchFamily="34" charset="0"/>
              </a:rPr>
              <a:t>rd</a:t>
            </a:r>
            <a:r>
              <a:rPr lang="en-US" altLang="en-US" sz="2400" dirty="0">
                <a:latin typeface="+mn-lt"/>
                <a:cs typeface="Arial" panose="020B0604020202020204" pitchFamily="34" charset="0"/>
              </a:rPr>
              <a:t> Quarter Targets  of 2022/23 financial year </a:t>
            </a:r>
          </a:p>
          <a:p>
            <a:pPr marL="395288" indent="-395288" eaLnBrk="1" fontAlgn="ctr" hangingPunct="1">
              <a:lnSpc>
                <a:spcPct val="150000"/>
              </a:lnSpc>
              <a:spcAft>
                <a:spcPts val="1200"/>
              </a:spcAft>
              <a:buAutoNum type="arabicPeriod"/>
              <a:defRPr/>
            </a:pPr>
            <a:r>
              <a:rPr lang="en-US" altLang="en-US" sz="2400" dirty="0">
                <a:latin typeface="+mn-lt"/>
                <a:cs typeface="Arial" panose="020B0604020202020204" pitchFamily="34" charset="0"/>
              </a:rPr>
              <a:t>Financial Performance </a:t>
            </a:r>
          </a:p>
        </p:txBody>
      </p:sp>
      <p:sp>
        <p:nvSpPr>
          <p:cNvPr id="11" name="Slide Number Placeholder 7"/>
          <p:cNvSpPr>
            <a:spLocks noGrp="1"/>
          </p:cNvSpPr>
          <p:nvPr>
            <p:ph type="sldNum" sz="quarter" idx="12"/>
          </p:nvPr>
        </p:nvSpPr>
        <p:spPr>
          <a:xfrm>
            <a:off x="8839200" y="6524625"/>
            <a:ext cx="304800" cy="4095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t>2</a:t>
            </a:r>
          </a:p>
        </p:txBody>
      </p:sp>
    </p:spTree>
    <p:extLst>
      <p:ext uri="{BB962C8B-B14F-4D97-AF65-F5344CB8AC3E}">
        <p14:creationId xmlns:p14="http://schemas.microsoft.com/office/powerpoint/2010/main" val="22052865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xfrm>
            <a:off x="8229600" y="6457950"/>
            <a:ext cx="838200" cy="461665"/>
          </a:xfrm>
          <a:noFill/>
        </p:spPr>
        <p:txBody>
          <a:bodyPr/>
          <a:lstStyle/>
          <a:p>
            <a:fld id="{9A1AAE75-46A0-4C6D-AD76-30D59903F5DC}" type="slidenum">
              <a:rPr lang="en-US" sz="1800" smtClean="0"/>
              <a:pPr/>
              <a:t>20</a:t>
            </a:fld>
            <a:endParaRPr lang="en-US" sz="1800"/>
          </a:p>
        </p:txBody>
      </p:sp>
      <p:sp>
        <p:nvSpPr>
          <p:cNvPr id="5" name="TextBox 4"/>
          <p:cNvSpPr txBox="1"/>
          <p:nvPr/>
        </p:nvSpPr>
        <p:spPr>
          <a:xfrm>
            <a:off x="228600" y="413266"/>
            <a:ext cx="8686800" cy="461665"/>
          </a:xfrm>
          <a:prstGeom prst="rect">
            <a:avLst/>
          </a:prstGeom>
          <a:solidFill>
            <a:srgbClr val="008E4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ZA" sz="2400" b="1" dirty="0">
                <a:cs typeface="Calibri" panose="020F0502020204030204" pitchFamily="34" charset="0"/>
              </a:rPr>
              <a:t>Additional Funding</a:t>
            </a:r>
          </a:p>
        </p:txBody>
      </p:sp>
      <p:graphicFrame>
        <p:nvGraphicFramePr>
          <p:cNvPr id="3" name="Table Placeholder 2"/>
          <p:cNvGraphicFramePr>
            <a:graphicFrameLocks noGrp="1"/>
          </p:cNvGraphicFramePr>
          <p:nvPr>
            <p:ph type="tbl" idx="1"/>
          </p:nvPr>
        </p:nvGraphicFramePr>
        <p:xfrm>
          <a:off x="228601" y="1093773"/>
          <a:ext cx="8686799" cy="2405968"/>
        </p:xfrm>
        <a:graphic>
          <a:graphicData uri="http://schemas.openxmlformats.org/drawingml/2006/table">
            <a:tbl>
              <a:tblPr>
                <a:effectLst>
                  <a:outerShdw blurRad="50800" dist="38100" dir="18900000" algn="bl" rotWithShape="0">
                    <a:prstClr val="black">
                      <a:alpha val="40000"/>
                    </a:prstClr>
                  </a:outerShdw>
                </a:effectLst>
                <a:tableStyleId>{5C22544A-7EE6-4342-B048-85BDC9FD1C3A}</a:tableStyleId>
              </a:tblPr>
              <a:tblGrid>
                <a:gridCol w="3525077">
                  <a:extLst>
                    <a:ext uri="{9D8B030D-6E8A-4147-A177-3AD203B41FA5}">
                      <a16:colId xmlns:a16="http://schemas.microsoft.com/office/drawing/2014/main" val="3364900942"/>
                    </a:ext>
                  </a:extLst>
                </a:gridCol>
                <a:gridCol w="1720574">
                  <a:extLst>
                    <a:ext uri="{9D8B030D-6E8A-4147-A177-3AD203B41FA5}">
                      <a16:colId xmlns:a16="http://schemas.microsoft.com/office/drawing/2014/main" val="929629038"/>
                    </a:ext>
                  </a:extLst>
                </a:gridCol>
                <a:gridCol w="3441148">
                  <a:extLst>
                    <a:ext uri="{9D8B030D-6E8A-4147-A177-3AD203B41FA5}">
                      <a16:colId xmlns:a16="http://schemas.microsoft.com/office/drawing/2014/main" val="2646663584"/>
                    </a:ext>
                  </a:extLst>
                </a:gridCol>
              </a:tblGrid>
              <a:tr h="735027">
                <a:tc>
                  <a:txBody>
                    <a:bodyPr/>
                    <a:lstStyle/>
                    <a:p>
                      <a:pPr algn="l" fontAlgn="b"/>
                      <a:r>
                        <a:rPr lang="en-GB" sz="1600" b="1" i="0" u="none" strike="noStrike" dirty="0">
                          <a:solidFill>
                            <a:srgbClr val="000000"/>
                          </a:solidFill>
                          <a:effectLst/>
                          <a:latin typeface="+mn-lt"/>
                          <a:cs typeface="Calibri" panose="020F0502020204030204" pitchFamily="34" charset="0"/>
                        </a:rPr>
                        <a:t>Description</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mn-lt"/>
                          <a:cs typeface="Calibri" panose="020F0502020204030204" pitchFamily="34" charset="0"/>
                        </a:rPr>
                        <a:t>Amount</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600" b="1" i="0" u="none" strike="noStrike" cap="none" normalizeH="0" baseline="0" dirty="0">
                          <a:ln>
                            <a:noFill/>
                          </a:ln>
                          <a:solidFill>
                            <a:schemeClr val="tx1"/>
                          </a:solidFill>
                          <a:effectLst/>
                          <a:latin typeface="+mn-lt"/>
                          <a:cs typeface="Calibri" panose="020F0502020204030204" pitchFamily="34" charset="0"/>
                        </a:rPr>
                        <a:t>R’000</a:t>
                      </a:r>
                    </a:p>
                  </a:txBody>
                  <a:tcPr marL="36000" marR="36000" marT="45724" marB="4572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600" b="1" u="none" strike="noStrike" dirty="0">
                          <a:effectLst/>
                          <a:latin typeface="+mn-lt"/>
                          <a:cs typeface="Calibri" panose="020F0502020204030204" pitchFamily="34" charset="0"/>
                        </a:rPr>
                        <a:t>Comment</a:t>
                      </a:r>
                      <a:endParaRPr lang="en-US" sz="1600" b="1" i="0" u="none" strike="noStrike" dirty="0">
                        <a:solidFill>
                          <a:srgbClr val="000000"/>
                        </a:solidFill>
                        <a:effectLst/>
                        <a:latin typeface="+mn-lt"/>
                        <a:cs typeface="Calibri" panose="020F0502020204030204" pitchFamily="34" charset="0"/>
                      </a:endParaRP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87880187"/>
                  </a:ext>
                </a:extLst>
              </a:tr>
              <a:tr h="1143000">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sz="1600" b="0" i="0" u="none" strike="noStrike" kern="1200" cap="none" normalizeH="0" baseline="0" dirty="0">
                          <a:ln>
                            <a:noFill/>
                          </a:ln>
                          <a:solidFill>
                            <a:schemeClr val="tx1"/>
                          </a:solidFill>
                          <a:effectLst/>
                          <a:latin typeface="+mn-lt"/>
                          <a:ea typeface="+mn-ea"/>
                          <a:cs typeface="Calibri" panose="020F0502020204030204" pitchFamily="34" charset="0"/>
                        </a:rPr>
                        <a:t>Skills Levy</a:t>
                      </a:r>
                    </a:p>
                  </a:txBody>
                  <a:tcPr marL="36000" marR="3600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tc>
                  <a:txBody>
                    <a:bodyPr/>
                    <a:lstStyle/>
                    <a:p>
                      <a:pPr marL="0" marR="0" lvl="0" indent="0" algn="r" defTabSz="914400" rtl="0" eaLnBrk="1" fontAlgn="base" latinLnBrk="0" hangingPunct="1">
                        <a:lnSpc>
                          <a:spcPct val="100000"/>
                        </a:lnSpc>
                        <a:spcBef>
                          <a:spcPts val="0"/>
                        </a:spcBef>
                        <a:spcAft>
                          <a:spcPts val="0"/>
                        </a:spcAft>
                        <a:buClrTx/>
                        <a:buSzTx/>
                        <a:buFontTx/>
                        <a:buNone/>
                        <a:tabLst/>
                        <a:defRPr/>
                      </a:pPr>
                      <a:r>
                        <a:rPr kumimoji="0" lang="en-GB" sz="1600" b="0" i="0" u="none" strike="noStrike" kern="1200" cap="none" normalizeH="0" baseline="0" dirty="0">
                          <a:ln>
                            <a:noFill/>
                          </a:ln>
                          <a:solidFill>
                            <a:schemeClr val="tx1"/>
                          </a:solidFill>
                          <a:effectLst/>
                          <a:latin typeface="+mn-lt"/>
                          <a:ea typeface="+mn-ea"/>
                          <a:cs typeface="Calibri" panose="020F0502020204030204" pitchFamily="34" charset="0"/>
                        </a:rPr>
                        <a:t>618 822</a:t>
                      </a:r>
                      <a:r>
                        <a:rPr kumimoji="0" lang="en-ZA" sz="1600" b="0" i="0" u="none" strike="noStrike" kern="1200" cap="none" normalizeH="0" baseline="0" dirty="0">
                          <a:ln>
                            <a:noFill/>
                          </a:ln>
                          <a:solidFill>
                            <a:schemeClr val="tx1"/>
                          </a:solidFill>
                          <a:effectLst/>
                          <a:latin typeface="+mn-lt"/>
                          <a:ea typeface="+mn-ea"/>
                          <a:cs typeface="Calibri" panose="020F0502020204030204" pitchFamily="34" charset="0"/>
                        </a:rPr>
                        <a:t> </a:t>
                      </a:r>
                    </a:p>
                  </a:txBody>
                  <a:tcPr marL="36000" marR="360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sz="1600" b="0" i="0" u="none" strike="noStrike" kern="1200" cap="none" normalizeH="0" baseline="0" dirty="0">
                          <a:ln>
                            <a:noFill/>
                          </a:ln>
                          <a:solidFill>
                            <a:schemeClr val="tx1"/>
                          </a:solidFill>
                          <a:effectLst/>
                          <a:latin typeface="+mn-lt"/>
                          <a:ea typeface="+mn-ea"/>
                          <a:cs typeface="Calibri" panose="020F0502020204030204" pitchFamily="34" charset="0"/>
                        </a:rPr>
                        <a:t>Skills levy adjusted upwards due to the collection trends. </a:t>
                      </a:r>
                    </a:p>
                  </a:txBody>
                  <a:tcPr marL="36000" marR="360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extLst>
                  <a:ext uri="{0D108BD9-81ED-4DB2-BD59-A6C34878D82A}">
                    <a16:rowId xmlns:a16="http://schemas.microsoft.com/office/drawing/2014/main" val="3795165208"/>
                  </a:ext>
                </a:extLst>
              </a:tr>
              <a:tr h="527941">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sz="1600" b="1" i="0" u="none" strike="noStrike" kern="1200" cap="none" normalizeH="0" baseline="0" dirty="0">
                          <a:ln>
                            <a:noFill/>
                          </a:ln>
                          <a:solidFill>
                            <a:schemeClr val="tx1"/>
                          </a:solidFill>
                          <a:effectLst/>
                          <a:latin typeface="+mn-lt"/>
                          <a:ea typeface="+mn-ea"/>
                          <a:cs typeface="Calibri" panose="020F0502020204030204" pitchFamily="34" charset="0"/>
                        </a:rPr>
                        <a:t>Total</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98824"/>
                      </a:srgbClr>
                    </a:solidFill>
                  </a:tcPr>
                </a:tc>
                <a:tc>
                  <a:txBody>
                    <a:bodyPr/>
                    <a:lstStyle/>
                    <a:p>
                      <a:pPr marL="0" marR="0" lvl="0" indent="0" algn="r" defTabSz="914400" rtl="0" eaLnBrk="1" fontAlgn="base" latinLnBrk="0" hangingPunct="1">
                        <a:lnSpc>
                          <a:spcPct val="100000"/>
                        </a:lnSpc>
                        <a:spcBef>
                          <a:spcPts val="0"/>
                        </a:spcBef>
                        <a:spcAft>
                          <a:spcPts val="0"/>
                        </a:spcAft>
                        <a:buClrTx/>
                        <a:buSzTx/>
                        <a:buFontTx/>
                        <a:buNone/>
                        <a:tabLst/>
                      </a:pPr>
                      <a:r>
                        <a:rPr kumimoji="0" lang="en-GB" sz="1600" b="1" i="0" u="none" strike="noStrike" kern="1200" cap="none" normalizeH="0" baseline="0" dirty="0">
                          <a:ln>
                            <a:noFill/>
                          </a:ln>
                          <a:solidFill>
                            <a:schemeClr val="tx1"/>
                          </a:solidFill>
                          <a:effectLst/>
                          <a:latin typeface="+mn-lt"/>
                          <a:ea typeface="+mn-ea"/>
                          <a:cs typeface="Calibri" panose="020F0502020204030204" pitchFamily="34" charset="0"/>
                        </a:rPr>
                        <a:t>6</a:t>
                      </a:r>
                      <a:r>
                        <a:rPr kumimoji="0" lang="en-US" sz="1600" b="1" i="0" u="none" strike="noStrike" kern="1200" cap="none" normalizeH="0" baseline="0" dirty="0">
                          <a:ln>
                            <a:noFill/>
                          </a:ln>
                          <a:solidFill>
                            <a:schemeClr val="tx1"/>
                          </a:solidFill>
                          <a:effectLst/>
                          <a:latin typeface="+mn-lt"/>
                          <a:ea typeface="+mn-ea"/>
                          <a:cs typeface="Calibri" panose="020F0502020204030204" pitchFamily="34" charset="0"/>
                        </a:rPr>
                        <a:t>18 822</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98824"/>
                      </a:srgbClr>
                    </a:solidFill>
                  </a:tcPr>
                </a:tc>
                <a:tc>
                  <a:txBody>
                    <a:bodyPr/>
                    <a:lstStyle/>
                    <a:p>
                      <a:pPr marL="0" marR="0" lvl="0" indent="0" algn="r" defTabSz="914400" rtl="0" eaLnBrk="1" fontAlgn="base" latinLnBrk="0" hangingPunct="1">
                        <a:lnSpc>
                          <a:spcPct val="100000"/>
                        </a:lnSpc>
                        <a:spcBef>
                          <a:spcPts val="0"/>
                        </a:spcBef>
                        <a:spcAft>
                          <a:spcPts val="0"/>
                        </a:spcAft>
                        <a:buClrTx/>
                        <a:buSzTx/>
                        <a:buFontTx/>
                        <a:buNone/>
                        <a:tabLst/>
                      </a:pPr>
                      <a:endParaRPr kumimoji="0" lang="en-US" sz="1600" b="0" i="0" u="none" strike="noStrike" kern="1200" cap="none" normalizeH="0" baseline="0" dirty="0">
                        <a:ln>
                          <a:noFill/>
                        </a:ln>
                        <a:solidFill>
                          <a:schemeClr val="tx1"/>
                        </a:solidFill>
                        <a:effectLst/>
                        <a:latin typeface="+mn-lt"/>
                        <a:ea typeface="+mn-ea"/>
                        <a:cs typeface="Calibri" panose="020F0502020204030204" pitchFamily="34" charset="0"/>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98824"/>
                      </a:srgbClr>
                    </a:solidFill>
                  </a:tcPr>
                </a:tc>
                <a:extLst>
                  <a:ext uri="{0D108BD9-81ED-4DB2-BD59-A6C34878D82A}">
                    <a16:rowId xmlns:a16="http://schemas.microsoft.com/office/drawing/2014/main" val="3547145583"/>
                  </a:ext>
                </a:extLst>
              </a:tr>
            </a:tbl>
          </a:graphicData>
        </a:graphic>
      </p:graphicFrame>
    </p:spTree>
    <p:extLst>
      <p:ext uri="{BB962C8B-B14F-4D97-AF65-F5344CB8AC3E}">
        <p14:creationId xmlns:p14="http://schemas.microsoft.com/office/powerpoint/2010/main" val="17756476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80963" y="-17463"/>
            <a:ext cx="9144001" cy="6875463"/>
          </a:xfrm>
          <a:prstGeom prst="rect">
            <a:avLst/>
          </a:prstGeom>
          <a:noFill/>
          <a:ln w="9525">
            <a:noFill/>
            <a:miter lim="800000"/>
            <a:headEnd/>
            <a:tailEnd/>
          </a:ln>
        </p:spPr>
      </p:pic>
      <p:sp>
        <p:nvSpPr>
          <p:cNvPr id="7" name="TextBox 6"/>
          <p:cNvSpPr txBox="1"/>
          <p:nvPr/>
        </p:nvSpPr>
        <p:spPr>
          <a:xfrm>
            <a:off x="442913" y="589905"/>
            <a:ext cx="8064500" cy="461665"/>
          </a:xfrm>
          <a:prstGeom prst="rect">
            <a:avLst/>
          </a:prstGeom>
          <a:solidFill>
            <a:srgbClr val="008E4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anchor="ctr">
            <a:spAutoFit/>
          </a:bodyPr>
          <a:lstStyle/>
          <a:p>
            <a:pPr algn="ctr">
              <a:defRPr/>
            </a:pPr>
            <a:r>
              <a:rPr lang="en-ZA" sz="2400" b="1" dirty="0">
                <a:cs typeface="Calibri" panose="020F0502020204030204" pitchFamily="34" charset="0"/>
              </a:rPr>
              <a:t>2022/23: Overview of Expenditure: 3</a:t>
            </a:r>
            <a:r>
              <a:rPr lang="en-ZA" sz="2400" b="1" baseline="30000" dirty="0">
                <a:cs typeface="Calibri" panose="020F0502020204030204" pitchFamily="34" charset="0"/>
              </a:rPr>
              <a:t>rd</a:t>
            </a:r>
            <a:r>
              <a:rPr lang="en-ZA" sz="2400" b="1" dirty="0">
                <a:cs typeface="Calibri" panose="020F0502020204030204" pitchFamily="34" charset="0"/>
              </a:rPr>
              <a:t> Quarter</a:t>
            </a:r>
          </a:p>
        </p:txBody>
      </p:sp>
      <p:sp>
        <p:nvSpPr>
          <p:cNvPr id="8196" name="Slide Number Placeholder 7"/>
          <p:cNvSpPr>
            <a:spLocks noGrp="1"/>
          </p:cNvSpPr>
          <p:nvPr>
            <p:ph type="sldNum" sz="quarter" idx="12"/>
          </p:nvPr>
        </p:nvSpPr>
        <p:spPr>
          <a:xfrm>
            <a:off x="8382000" y="6524625"/>
            <a:ext cx="681038" cy="333375"/>
          </a:xfrm>
          <a:noFill/>
        </p:spPr>
        <p:txBody>
          <a:bodyPr/>
          <a:lstStyle/>
          <a:p>
            <a:fld id="{C647411B-AB77-409F-B9F6-2D0EDA52287E}" type="slidenum">
              <a:rPr lang="en-US" sz="1800" b="1" smtClean="0"/>
              <a:pPr/>
              <a:t>21</a:t>
            </a:fld>
            <a:endParaRPr lang="en-US" sz="1800" b="1" dirty="0"/>
          </a:p>
        </p:txBody>
      </p:sp>
      <p:sp>
        <p:nvSpPr>
          <p:cNvPr id="8" name="Rectangle 3"/>
          <p:cNvSpPr txBox="1">
            <a:spLocks noChangeArrowheads="1"/>
          </p:cNvSpPr>
          <p:nvPr/>
        </p:nvSpPr>
        <p:spPr bwMode="auto">
          <a:xfrm>
            <a:off x="304800" y="1143000"/>
            <a:ext cx="8264525" cy="5187950"/>
          </a:xfrm>
          <a:prstGeom prst="rect">
            <a:avLst/>
          </a:prstGeom>
          <a:noFill/>
          <a:ln w="9525">
            <a:noFill/>
            <a:miter lim="800000"/>
            <a:headEnd/>
            <a:tailEnd/>
          </a:ln>
        </p:spPr>
        <p:txBody>
          <a:bodyPr/>
          <a:lstStyle/>
          <a:p>
            <a:pPr marL="284163" indent="-284163" algn="just">
              <a:lnSpc>
                <a:spcPct val="80000"/>
              </a:lnSpc>
              <a:spcBef>
                <a:spcPts val="600"/>
              </a:spcBef>
              <a:spcAft>
                <a:spcPts val="600"/>
              </a:spcAft>
              <a:buFont typeface="Arial" pitchFamily="34" charset="0"/>
              <a:buChar char="•"/>
              <a:defRPr/>
            </a:pPr>
            <a:r>
              <a:rPr lang="en-US" kern="0" dirty="0">
                <a:latin typeface="Arial" panose="020B0604020202020204" pitchFamily="34" charset="0"/>
                <a:cs typeface="Arial" panose="020B0604020202020204" pitchFamily="34" charset="0"/>
              </a:rPr>
              <a:t>Spending at the end of Quarter 3 increased by 42% from R85.866 billion to R121.650 billion. </a:t>
            </a:r>
          </a:p>
          <a:p>
            <a:pPr marL="284163" indent="-284163" algn="just">
              <a:lnSpc>
                <a:spcPct val="80000"/>
              </a:lnSpc>
              <a:spcBef>
                <a:spcPts val="600"/>
              </a:spcBef>
              <a:spcAft>
                <a:spcPts val="600"/>
              </a:spcAft>
              <a:buFont typeface="Arial" pitchFamily="34" charset="0"/>
              <a:buChar char="•"/>
              <a:defRPr/>
            </a:pPr>
            <a:r>
              <a:rPr lang="en-US" kern="0" dirty="0">
                <a:latin typeface="Arial" panose="020B0604020202020204" pitchFamily="34" charset="0"/>
                <a:cs typeface="Arial" panose="020B0604020202020204" pitchFamily="34" charset="0"/>
              </a:rPr>
              <a:t>The total expenditure for the period ending 31 December 2022 of R121.650 billion represents a spending rate of 93%, of which R17.223 billion is for the skills levy. </a:t>
            </a:r>
          </a:p>
          <a:p>
            <a:pPr marL="285750" indent="-285750" algn="just">
              <a:lnSpc>
                <a:spcPct val="80000"/>
              </a:lnSpc>
              <a:spcBef>
                <a:spcPts val="600"/>
              </a:spcBef>
              <a:buFont typeface="Arial" pitchFamily="34" charset="0"/>
              <a:buChar char="•"/>
              <a:defRPr/>
            </a:pPr>
            <a:r>
              <a:rPr lang="en-US" kern="0" dirty="0">
                <a:latin typeface="Arial" panose="020B0604020202020204" pitchFamily="34" charset="0"/>
                <a:cs typeface="Arial" panose="020B0604020202020204" pitchFamily="34" charset="0"/>
              </a:rPr>
              <a:t>Spending on operational expenditure increased from 33.9% to 51.5% amounting to R361.1 million.</a:t>
            </a:r>
          </a:p>
          <a:p>
            <a:pPr marL="285750" indent="-285750" algn="just">
              <a:lnSpc>
                <a:spcPct val="80000"/>
              </a:lnSpc>
              <a:spcBef>
                <a:spcPts val="600"/>
              </a:spcBef>
              <a:buFont typeface="Arial" pitchFamily="34" charset="0"/>
              <a:buChar char="•"/>
              <a:defRPr/>
            </a:pPr>
            <a:r>
              <a:rPr lang="en-US" sz="1800" kern="0" dirty="0">
                <a:latin typeface="Arial" panose="020B0604020202020204" pitchFamily="34" charset="0"/>
                <a:cs typeface="Arial" panose="020B0604020202020204" pitchFamily="34" charset="0"/>
              </a:rPr>
              <a:t>University Education remains the biggest spending </a:t>
            </a:r>
            <a:r>
              <a:rPr lang="en-US" sz="1800" kern="0" dirty="0" err="1">
                <a:latin typeface="Arial" panose="020B0604020202020204" pitchFamily="34" charset="0"/>
                <a:cs typeface="Arial" panose="020B0604020202020204" pitchFamily="34" charset="0"/>
              </a:rPr>
              <a:t>programme</a:t>
            </a:r>
            <a:r>
              <a:rPr lang="en-US" sz="1800" kern="0" dirty="0">
                <a:latin typeface="Arial" panose="020B0604020202020204" pitchFamily="34" charset="0"/>
                <a:cs typeface="Arial" panose="020B0604020202020204" pitchFamily="34" charset="0"/>
              </a:rPr>
              <a:t> at an amount of R87.219 billion, followed by Technical and Vocational Education and Training at R8.815 billion and Planning, Policy and Strategy at R2.418 billion.</a:t>
            </a:r>
          </a:p>
          <a:p>
            <a:pPr marL="285750" indent="-285750" algn="just">
              <a:lnSpc>
                <a:spcPct val="80000"/>
              </a:lnSpc>
              <a:spcBef>
                <a:spcPts val="600"/>
              </a:spcBef>
              <a:buFont typeface="Arial" pitchFamily="34" charset="0"/>
              <a:buChar char="•"/>
              <a:defRPr/>
            </a:pPr>
            <a:r>
              <a:rPr lang="en-US" sz="1800" kern="0" dirty="0">
                <a:latin typeface="Arial" panose="020B0604020202020204" pitchFamily="34" charset="0"/>
                <a:cs typeface="Arial" panose="020B0604020202020204" pitchFamily="34" charset="0"/>
              </a:rPr>
              <a:t>Transfer payments (R108.422 billion) and compensation of employees (R7.566 billion) are the biggest spending items on the budget.</a:t>
            </a:r>
          </a:p>
          <a:p>
            <a:pPr marL="285750" indent="-285750" algn="just">
              <a:lnSpc>
                <a:spcPct val="80000"/>
              </a:lnSpc>
              <a:spcBef>
                <a:spcPts val="600"/>
              </a:spcBef>
              <a:buFont typeface="Arial" pitchFamily="34" charset="0"/>
              <a:buChar char="•"/>
              <a:defRPr/>
            </a:pPr>
            <a:r>
              <a:rPr lang="en-US" sz="1800" kern="0" dirty="0">
                <a:latin typeface="Arial" panose="020B0604020202020204" pitchFamily="34" charset="0"/>
                <a:cs typeface="Arial" panose="020B0604020202020204" pitchFamily="34" charset="0"/>
              </a:rPr>
              <a:t>With regard to transfer payments, all block grant subsidy payments to universities, TVET Colleges, CET Colleges and public entities are on schedule.</a:t>
            </a:r>
          </a:p>
          <a:p>
            <a:pPr marL="284163" indent="-284163" algn="just">
              <a:lnSpc>
                <a:spcPct val="80000"/>
              </a:lnSpc>
              <a:spcBef>
                <a:spcPts val="600"/>
              </a:spcBef>
              <a:spcAft>
                <a:spcPts val="600"/>
              </a:spcAft>
              <a:buFont typeface="Arial" pitchFamily="34" charset="0"/>
              <a:buChar char="•"/>
              <a:defRPr/>
            </a:pPr>
            <a:r>
              <a:rPr lang="en-US" kern="0" dirty="0">
                <a:latin typeface="Arial" panose="020B0604020202020204" pitchFamily="34" charset="0"/>
                <a:cs typeface="Arial" panose="020B0604020202020204" pitchFamily="34" charset="0"/>
              </a:rPr>
              <a:t>Detail per </a:t>
            </a:r>
            <a:r>
              <a:rPr lang="en-US" kern="0" dirty="0" err="1">
                <a:latin typeface="Arial" panose="020B0604020202020204" pitchFamily="34" charset="0"/>
                <a:cs typeface="Arial" panose="020B0604020202020204" pitchFamily="34" charset="0"/>
              </a:rPr>
              <a:t>programme</a:t>
            </a:r>
            <a:r>
              <a:rPr lang="en-US" kern="0" dirty="0">
                <a:latin typeface="Arial" panose="020B0604020202020204" pitchFamily="34" charset="0"/>
                <a:cs typeface="Arial" panose="020B0604020202020204" pitchFamily="34" charset="0"/>
              </a:rPr>
              <a:t> and economic classification is reflected in the next two slides.</a:t>
            </a:r>
          </a:p>
          <a:p>
            <a:pPr marL="284163" indent="-284163" algn="just">
              <a:lnSpc>
                <a:spcPct val="80000"/>
              </a:lnSpc>
              <a:spcBef>
                <a:spcPts val="600"/>
              </a:spcBef>
              <a:defRPr/>
            </a:pPr>
            <a:endParaRPr lang="en-US" sz="2000"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256084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304800"/>
            <a:ext cx="8610600" cy="461665"/>
          </a:xfrm>
          <a:prstGeom prst="rect">
            <a:avLst/>
          </a:prstGeom>
          <a:solidFill>
            <a:srgbClr val="008E4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ZA" sz="2400" b="1" dirty="0">
                <a:cs typeface="Calibri" panose="020F0502020204030204" pitchFamily="34" charset="0"/>
              </a:rPr>
              <a:t>Status of expenditure per programme: 3</a:t>
            </a:r>
            <a:r>
              <a:rPr lang="en-ZA" sz="2400" b="1" baseline="30000" dirty="0">
                <a:cs typeface="Calibri" panose="020F0502020204030204" pitchFamily="34" charset="0"/>
              </a:rPr>
              <a:t>rd</a:t>
            </a:r>
            <a:r>
              <a:rPr lang="en-ZA" sz="2400" b="1" dirty="0">
                <a:cs typeface="Calibri" panose="020F0502020204030204" pitchFamily="34" charset="0"/>
              </a:rPr>
              <a:t> Quarter</a:t>
            </a:r>
          </a:p>
        </p:txBody>
      </p:sp>
      <p:sp>
        <p:nvSpPr>
          <p:cNvPr id="7171" name="Slide Number Placeholder 7"/>
          <p:cNvSpPr>
            <a:spLocks noGrp="1"/>
          </p:cNvSpPr>
          <p:nvPr>
            <p:ph type="sldNum" sz="quarter" idx="12"/>
          </p:nvPr>
        </p:nvSpPr>
        <p:spPr>
          <a:xfrm>
            <a:off x="8534400" y="6524625"/>
            <a:ext cx="528638" cy="333375"/>
          </a:xfrm>
          <a:noFill/>
        </p:spPr>
        <p:txBody>
          <a:bodyPr/>
          <a:lstStyle/>
          <a:p>
            <a:fld id="{29085839-C06D-4475-A807-7AF5B7383720}" type="slidenum">
              <a:rPr lang="en-US" sz="1800" b="1" smtClean="0"/>
              <a:pPr/>
              <a:t>22</a:t>
            </a:fld>
            <a:endParaRPr lang="en-US" sz="1800" b="1"/>
          </a:p>
        </p:txBody>
      </p:sp>
      <p:graphicFrame>
        <p:nvGraphicFramePr>
          <p:cNvPr id="3" name="Content Placeholder 2"/>
          <p:cNvGraphicFramePr>
            <a:graphicFrameLocks noGrp="1"/>
          </p:cNvGraphicFramePr>
          <p:nvPr>
            <p:ph idx="1"/>
          </p:nvPr>
        </p:nvGraphicFramePr>
        <p:xfrm>
          <a:off x="228598" y="990600"/>
          <a:ext cx="8458201" cy="5432025"/>
        </p:xfrm>
        <a:graphic>
          <a:graphicData uri="http://schemas.openxmlformats.org/drawingml/2006/table">
            <a:tbl>
              <a:tblPr>
                <a:effectLst>
                  <a:outerShdw blurRad="50800" dist="38100" dir="18900000" algn="bl" rotWithShape="0">
                    <a:prstClr val="black">
                      <a:alpha val="40000"/>
                    </a:prstClr>
                  </a:outerShdw>
                </a:effectLst>
                <a:tableStyleId>{5C22544A-7EE6-4342-B048-85BDC9FD1C3A}</a:tableStyleId>
              </a:tblPr>
              <a:tblGrid>
                <a:gridCol w="2748915">
                  <a:extLst>
                    <a:ext uri="{9D8B030D-6E8A-4147-A177-3AD203B41FA5}">
                      <a16:colId xmlns:a16="http://schemas.microsoft.com/office/drawing/2014/main" val="668474030"/>
                    </a:ext>
                  </a:extLst>
                </a:gridCol>
                <a:gridCol w="1585912">
                  <a:extLst>
                    <a:ext uri="{9D8B030D-6E8A-4147-A177-3AD203B41FA5}">
                      <a16:colId xmlns:a16="http://schemas.microsoft.com/office/drawing/2014/main" val="1943241503"/>
                    </a:ext>
                  </a:extLst>
                </a:gridCol>
                <a:gridCol w="1585912">
                  <a:extLst>
                    <a:ext uri="{9D8B030D-6E8A-4147-A177-3AD203B41FA5}">
                      <a16:colId xmlns:a16="http://schemas.microsoft.com/office/drawing/2014/main" val="4275665676"/>
                    </a:ext>
                  </a:extLst>
                </a:gridCol>
                <a:gridCol w="1268731">
                  <a:extLst>
                    <a:ext uri="{9D8B030D-6E8A-4147-A177-3AD203B41FA5}">
                      <a16:colId xmlns:a16="http://schemas.microsoft.com/office/drawing/2014/main" val="3087154949"/>
                    </a:ext>
                  </a:extLst>
                </a:gridCol>
                <a:gridCol w="1268731">
                  <a:extLst>
                    <a:ext uri="{9D8B030D-6E8A-4147-A177-3AD203B41FA5}">
                      <a16:colId xmlns:a16="http://schemas.microsoft.com/office/drawing/2014/main" val="3701250348"/>
                    </a:ext>
                  </a:extLst>
                </a:gridCol>
              </a:tblGrid>
              <a:tr h="838200">
                <a:tc>
                  <a:txBody>
                    <a:bodyPr/>
                    <a:lstStyle/>
                    <a:p>
                      <a:pPr algn="l" fontAlgn="b"/>
                      <a:r>
                        <a:rPr lang="en-GB" sz="1600" b="1" i="0" u="none" strike="noStrike" dirty="0">
                          <a:solidFill>
                            <a:srgbClr val="000000"/>
                          </a:solidFill>
                          <a:effectLst/>
                          <a:latin typeface="+mn-lt"/>
                          <a:cs typeface="Calibri" panose="020F0502020204030204" pitchFamily="34" charset="0"/>
                        </a:rPr>
                        <a:t>Status of Expenditure per Programme</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mn-lt"/>
                          <a:cs typeface="Calibri" panose="020F0502020204030204" pitchFamily="34" charset="0"/>
                        </a:rPr>
                        <a:t>Adjusted Appropriation</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600" b="1" i="0" u="none" strike="noStrike" cap="none" normalizeH="0" baseline="0" dirty="0">
                          <a:ln>
                            <a:noFill/>
                          </a:ln>
                          <a:solidFill>
                            <a:schemeClr val="tx1"/>
                          </a:solidFill>
                          <a:effectLst/>
                          <a:latin typeface="+mn-lt"/>
                          <a:cs typeface="Calibri" panose="020F0502020204030204" pitchFamily="34" charset="0"/>
                        </a:rPr>
                        <a:t>R’000</a:t>
                      </a:r>
                    </a:p>
                  </a:txBody>
                  <a:tcPr marL="36000" marR="36000" marT="45715" marB="45715"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600" b="1" u="none" strike="noStrike" dirty="0">
                          <a:effectLst/>
                          <a:latin typeface="+mn-lt"/>
                          <a:cs typeface="Calibri" panose="020F0502020204030204" pitchFamily="34" charset="0"/>
                        </a:rPr>
                        <a:t>Actual Expenditure (Quarter 3)</a:t>
                      </a:r>
                    </a:p>
                    <a:p>
                      <a:pPr algn="ctr" fontAlgn="b"/>
                      <a:r>
                        <a:rPr lang="en-US" sz="1600" b="1" i="0" u="none" strike="noStrike" dirty="0">
                          <a:solidFill>
                            <a:srgbClr val="000000"/>
                          </a:solidFill>
                          <a:effectLst/>
                          <a:latin typeface="+mn-lt"/>
                          <a:cs typeface="Calibri" panose="020F0502020204030204" pitchFamily="34" charset="0"/>
                        </a:rPr>
                        <a:t>R’000</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600" b="1" u="none" strike="noStrike" dirty="0">
                          <a:effectLst/>
                          <a:latin typeface="+mn-lt"/>
                          <a:cs typeface="Calibri" panose="020F0502020204030204" pitchFamily="34" charset="0"/>
                        </a:rPr>
                        <a:t>Balance Available</a:t>
                      </a:r>
                    </a:p>
                    <a:p>
                      <a:pPr algn="ctr" fontAlgn="b"/>
                      <a:r>
                        <a:rPr lang="en-US" sz="1600" b="1" i="0" u="none" strike="noStrike" dirty="0">
                          <a:solidFill>
                            <a:srgbClr val="000000"/>
                          </a:solidFill>
                          <a:effectLst/>
                          <a:latin typeface="+mn-lt"/>
                          <a:cs typeface="Calibri" panose="020F0502020204030204" pitchFamily="34" charset="0"/>
                        </a:rPr>
                        <a:t>R’000</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ZA" sz="1600" b="1" i="0" u="none" strike="noStrike" dirty="0">
                          <a:solidFill>
                            <a:srgbClr val="000000"/>
                          </a:solidFill>
                          <a:effectLst/>
                          <a:latin typeface="+mn-lt"/>
                          <a:cs typeface="Calibri" panose="020F0502020204030204" pitchFamily="34" charset="0"/>
                        </a:rPr>
                        <a:t>% Spent</a:t>
                      </a:r>
                      <a:endParaRPr lang="en-US" sz="1600" b="1" i="0" u="none" strike="noStrike" dirty="0">
                        <a:solidFill>
                          <a:srgbClr val="000000"/>
                        </a:solidFill>
                        <a:effectLst/>
                        <a:latin typeface="+mn-lt"/>
                        <a:cs typeface="Calibri" panose="020F0502020204030204" pitchFamily="34" charset="0"/>
                      </a:endParaRP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686923077"/>
                  </a:ext>
                </a:extLst>
              </a:tr>
              <a:tr h="5791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Calibri" panose="020F0502020204030204" pitchFamily="34" charset="0"/>
                        </a:rPr>
                        <a:t>1: Administration</a:t>
                      </a:r>
                    </a:p>
                  </a:txBody>
                  <a:tcPr marL="36000" marR="36000"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alpha val="98824"/>
                      </a:srgbClr>
                    </a:solidFill>
                  </a:tcPr>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  486 659</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alpha val="98824"/>
                      </a:srgbClr>
                    </a:solidFill>
                  </a:tcPr>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  324 248</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alpha val="98824"/>
                      </a:srgbClr>
                    </a:solidFill>
                  </a:tcPr>
                </a:tc>
                <a:tc>
                  <a:txBody>
                    <a:bodyPr/>
                    <a:lstStyle/>
                    <a:p>
                      <a:pPr algn="r" fontAlgn="b"/>
                      <a:r>
                        <a:rPr lang="en-US" sz="1600" b="0" i="0" u="none" strike="noStrike">
                          <a:solidFill>
                            <a:srgbClr val="000000"/>
                          </a:solidFill>
                          <a:effectLst/>
                          <a:latin typeface="Arial" panose="020B0604020202020204" pitchFamily="34" charset="0"/>
                          <a:cs typeface="Arial" panose="020B0604020202020204" pitchFamily="34" charset="0"/>
                        </a:rPr>
                        <a:t>  162 411</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alpha val="98824"/>
                      </a:srgbClr>
                    </a:solidFill>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66.63%</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alpha val="98824"/>
                      </a:srgbClr>
                    </a:solidFill>
                  </a:tcPr>
                </a:tc>
                <a:extLst>
                  <a:ext uri="{0D108BD9-81ED-4DB2-BD59-A6C34878D82A}">
                    <a16:rowId xmlns:a16="http://schemas.microsoft.com/office/drawing/2014/main" val="646298097"/>
                  </a:ext>
                </a:extLst>
              </a:tr>
              <a:tr h="579110">
                <a:tc>
                  <a:txBody>
                    <a:bodyPr/>
                    <a:lstStyle/>
                    <a:p>
                      <a:pPr marL="179388" marR="0" lvl="0" indent="-179388"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Calibri" panose="020F0502020204030204" pitchFamily="34" charset="0"/>
                        </a:rPr>
                        <a:t>2: Planning, Policy and Strategy</a:t>
                      </a:r>
                    </a:p>
                  </a:txBody>
                  <a:tcPr marL="36000" marR="36000"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alpha val="98824"/>
                      </a:srgbClr>
                    </a:solidFill>
                  </a:tcPr>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 4 693 693</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alpha val="98824"/>
                      </a:srgbClr>
                    </a:solidFill>
                  </a:tcPr>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 2 417 531</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alpha val="98824"/>
                      </a:srgbClr>
                    </a:solidFill>
                  </a:tcPr>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 2 276 162</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alpha val="98824"/>
                      </a:srgbClr>
                    </a:solidFill>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51.51%</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alpha val="98824"/>
                      </a:srgbClr>
                    </a:solidFill>
                  </a:tcPr>
                </a:tc>
                <a:extLst>
                  <a:ext uri="{0D108BD9-81ED-4DB2-BD59-A6C34878D82A}">
                    <a16:rowId xmlns:a16="http://schemas.microsoft.com/office/drawing/2014/main" val="3642304833"/>
                  </a:ext>
                </a:extLst>
              </a:tr>
              <a:tr h="5791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Calibri" panose="020F0502020204030204" pitchFamily="34" charset="0"/>
                        </a:rPr>
                        <a:t>3: University Education</a:t>
                      </a:r>
                    </a:p>
                  </a:txBody>
                  <a:tcPr marL="36000" marR="36000"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alpha val="98824"/>
                      </a:srgbClr>
                    </a:solidFill>
                  </a:tcPr>
                </a:tc>
                <a:tc>
                  <a:txBody>
                    <a:bodyPr/>
                    <a:lstStyle/>
                    <a:p>
                      <a:pPr algn="r" fontAlgn="b"/>
                      <a:r>
                        <a:rPr lang="en-US" sz="1600" b="0" i="0" u="none" strike="noStrike">
                          <a:solidFill>
                            <a:srgbClr val="000000"/>
                          </a:solidFill>
                          <a:effectLst/>
                          <a:latin typeface="Arial" panose="020B0604020202020204" pitchFamily="34" charset="0"/>
                          <a:cs typeface="Arial" panose="020B0604020202020204" pitchFamily="34" charset="0"/>
                        </a:rPr>
                        <a:t> 88 838 117</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alpha val="98824"/>
                      </a:srgbClr>
                    </a:solidFill>
                  </a:tcPr>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 87 218 828</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alpha val="98824"/>
                      </a:srgbClr>
                    </a:solidFill>
                  </a:tcPr>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 1 619 289</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alpha val="98824"/>
                      </a:srgbClr>
                    </a:solidFill>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98.18%</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alpha val="98824"/>
                      </a:srgbClr>
                    </a:solidFill>
                  </a:tcPr>
                </a:tc>
                <a:extLst>
                  <a:ext uri="{0D108BD9-81ED-4DB2-BD59-A6C34878D82A}">
                    <a16:rowId xmlns:a16="http://schemas.microsoft.com/office/drawing/2014/main" val="1746518458"/>
                  </a:ext>
                </a:extLst>
              </a:tr>
              <a:tr h="5791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kern="1200" cap="none" normalizeH="0" baseline="0" dirty="0">
                          <a:ln>
                            <a:noFill/>
                          </a:ln>
                          <a:solidFill>
                            <a:schemeClr val="tx1"/>
                          </a:solidFill>
                          <a:effectLst/>
                          <a:latin typeface="+mn-lt"/>
                          <a:ea typeface="+mn-ea"/>
                          <a:cs typeface="Calibri" panose="020F0502020204030204" pitchFamily="34" charset="0"/>
                        </a:rPr>
                        <a:t>4: Technical and Vocational Education and Training</a:t>
                      </a:r>
                    </a:p>
                  </a:txBody>
                  <a:tcPr marL="36000" marR="36000"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alpha val="98824"/>
                      </a:srgbClr>
                    </a:solidFill>
                  </a:tcPr>
                </a:tc>
                <a:tc>
                  <a:txBody>
                    <a:bodyPr/>
                    <a:lstStyle/>
                    <a:p>
                      <a:pPr algn="r" fontAlgn="b"/>
                      <a:r>
                        <a:rPr lang="en-US" sz="1600" b="0" i="0" u="none" strike="noStrike">
                          <a:solidFill>
                            <a:srgbClr val="000000"/>
                          </a:solidFill>
                          <a:effectLst/>
                          <a:latin typeface="Arial" panose="020B0604020202020204" pitchFamily="34" charset="0"/>
                          <a:cs typeface="Arial" panose="020B0604020202020204" pitchFamily="34" charset="0"/>
                        </a:rPr>
                        <a:t> 12 569 080</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alpha val="98824"/>
                      </a:srgbClr>
                    </a:solidFill>
                  </a:tcPr>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 8 814 532</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alpha val="98824"/>
                      </a:srgbClr>
                    </a:solidFill>
                  </a:tcPr>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 3 754 548</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alpha val="98824"/>
                      </a:srgbClr>
                    </a:solidFill>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70.13%</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alpha val="98824"/>
                      </a:srgbClr>
                    </a:solidFill>
                  </a:tcPr>
                </a:tc>
                <a:extLst>
                  <a:ext uri="{0D108BD9-81ED-4DB2-BD59-A6C34878D82A}">
                    <a16:rowId xmlns:a16="http://schemas.microsoft.com/office/drawing/2014/main" val="3049998007"/>
                  </a:ext>
                </a:extLst>
              </a:tr>
              <a:tr h="5791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kern="1200" cap="none" normalizeH="0" baseline="0" dirty="0">
                          <a:ln>
                            <a:noFill/>
                          </a:ln>
                          <a:solidFill>
                            <a:schemeClr val="tx1"/>
                          </a:solidFill>
                          <a:effectLst/>
                          <a:latin typeface="+mn-lt"/>
                          <a:ea typeface="+mn-ea"/>
                          <a:cs typeface="Calibri" panose="020F0502020204030204" pitchFamily="34" charset="0"/>
                        </a:rPr>
                        <a:t>5: Skills Development</a:t>
                      </a:r>
                    </a:p>
                  </a:txBody>
                  <a:tcPr marL="36000" marR="36000"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alpha val="98824"/>
                      </a:srgbClr>
                    </a:solidFill>
                  </a:tcPr>
                </a:tc>
                <a:tc>
                  <a:txBody>
                    <a:bodyPr/>
                    <a:lstStyle/>
                    <a:p>
                      <a:pPr algn="r" fontAlgn="b"/>
                      <a:r>
                        <a:rPr lang="en-US" sz="1600" b="0" i="0" u="none" strike="noStrike">
                          <a:solidFill>
                            <a:srgbClr val="000000"/>
                          </a:solidFill>
                          <a:effectLst/>
                          <a:latin typeface="Arial" panose="020B0604020202020204" pitchFamily="34" charset="0"/>
                          <a:cs typeface="Arial" panose="020B0604020202020204" pitchFamily="34" charset="0"/>
                        </a:rPr>
                        <a:t>  404 004</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alpha val="98824"/>
                      </a:srgbClr>
                    </a:solidFill>
                  </a:tcPr>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  314 847</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alpha val="98824"/>
                      </a:srgbClr>
                    </a:solidFill>
                  </a:tcPr>
                </a:tc>
                <a:tc>
                  <a:txBody>
                    <a:bodyPr/>
                    <a:lstStyle/>
                    <a:p>
                      <a:pPr algn="r" fontAlgn="b"/>
                      <a:r>
                        <a:rPr lang="en-US" sz="1600" b="0" i="0" u="none" strike="noStrike">
                          <a:solidFill>
                            <a:srgbClr val="000000"/>
                          </a:solidFill>
                          <a:effectLst/>
                          <a:latin typeface="Arial" panose="020B0604020202020204" pitchFamily="34" charset="0"/>
                          <a:cs typeface="Arial" panose="020B0604020202020204" pitchFamily="34" charset="0"/>
                        </a:rPr>
                        <a:t>  89 157</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alpha val="98824"/>
                      </a:srgbClr>
                    </a:solidFill>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77.93%</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alpha val="98824"/>
                      </a:srgbClr>
                    </a:solidFill>
                  </a:tcPr>
                </a:tc>
                <a:extLst>
                  <a:ext uri="{0D108BD9-81ED-4DB2-BD59-A6C34878D82A}">
                    <a16:rowId xmlns:a16="http://schemas.microsoft.com/office/drawing/2014/main" val="1821110006"/>
                  </a:ext>
                </a:extLst>
              </a:tr>
              <a:tr h="57911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600" b="0" i="0" u="none" strike="noStrike" kern="1200" cap="none" normalizeH="0" baseline="0" dirty="0">
                          <a:ln>
                            <a:noFill/>
                          </a:ln>
                          <a:solidFill>
                            <a:schemeClr val="tx1"/>
                          </a:solidFill>
                          <a:effectLst/>
                          <a:latin typeface="+mn-lt"/>
                          <a:ea typeface="+mn-ea"/>
                          <a:cs typeface="Calibri" panose="020F0502020204030204" pitchFamily="34" charset="0"/>
                        </a:rPr>
                        <a:t>6: Community Education and Training</a:t>
                      </a:r>
                    </a:p>
                  </a:txBody>
                  <a:tcPr marL="36000" marR="3600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alpha val="98824"/>
                      </a:srgbClr>
                    </a:solidFill>
                  </a:tcPr>
                </a:tc>
                <a:tc>
                  <a:txBody>
                    <a:bodyPr/>
                    <a:lstStyle/>
                    <a:p>
                      <a:pPr algn="r" fontAlgn="b"/>
                      <a:r>
                        <a:rPr lang="en-US" sz="1600" b="0" i="0" u="none" strike="noStrike">
                          <a:solidFill>
                            <a:srgbClr val="000000"/>
                          </a:solidFill>
                          <a:effectLst/>
                          <a:latin typeface="Arial" panose="020B0604020202020204" pitchFamily="34" charset="0"/>
                          <a:cs typeface="Arial" panose="020B0604020202020204" pitchFamily="34" charset="0"/>
                        </a:rPr>
                        <a:t> 2 523 330</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alpha val="98824"/>
                      </a:srgbClr>
                    </a:solidFill>
                  </a:tcPr>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 1 970 226</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alpha val="98824"/>
                      </a:srgbClr>
                    </a:solidFill>
                  </a:tcPr>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  553 104</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alpha val="98824"/>
                      </a:srgbClr>
                    </a:solidFill>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78.08%</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alpha val="98824"/>
                      </a:srgbClr>
                    </a:solidFill>
                  </a:tcPr>
                </a:tc>
                <a:extLst>
                  <a:ext uri="{0D108BD9-81ED-4DB2-BD59-A6C34878D82A}">
                    <a16:rowId xmlns:a16="http://schemas.microsoft.com/office/drawing/2014/main" val="2786791409"/>
                  </a:ext>
                </a:extLst>
              </a:tr>
              <a:tr h="5791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Calibri" panose="020F0502020204030204" pitchFamily="34" charset="0"/>
                        </a:rPr>
                        <a:t>Direct Charges ( Skills Levy to SETAs and NSF)</a:t>
                      </a:r>
                    </a:p>
                  </a:txBody>
                  <a:tcPr marL="36000" marR="36000"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alpha val="98824"/>
                      </a:srgbClr>
                    </a:solidFill>
                  </a:tcPr>
                </a:tc>
                <a:tc>
                  <a:txBody>
                    <a:bodyPr/>
                    <a:lstStyle/>
                    <a:p>
                      <a:pPr algn="r" fontAlgn="b"/>
                      <a:r>
                        <a:rPr lang="en-US" sz="1600" b="0" i="0" u="none" strike="noStrike">
                          <a:solidFill>
                            <a:srgbClr val="000000"/>
                          </a:solidFill>
                          <a:effectLst/>
                          <a:latin typeface="Arial" panose="020B0604020202020204" pitchFamily="34" charset="0"/>
                          <a:cs typeface="Arial" panose="020B0604020202020204" pitchFamily="34" charset="0"/>
                        </a:rPr>
                        <a:t> 21 238 137</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alpha val="98824"/>
                      </a:srgbClr>
                    </a:solidFill>
                  </a:tcPr>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 15 288 027</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alpha val="98824"/>
                      </a:srgbClr>
                    </a:solidFill>
                  </a:tcPr>
                </a:tc>
                <a:tc>
                  <a:txBody>
                    <a:bodyPr/>
                    <a:lstStyle/>
                    <a:p>
                      <a:pPr algn="r" fontAlgn="b"/>
                      <a:r>
                        <a:rPr lang="en-US" sz="1600" b="0" i="0" u="none" strike="noStrike" dirty="0">
                          <a:solidFill>
                            <a:srgbClr val="000000"/>
                          </a:solidFill>
                          <a:effectLst/>
                          <a:latin typeface="Arial" panose="020B0604020202020204" pitchFamily="34" charset="0"/>
                          <a:cs typeface="Arial" panose="020B0604020202020204" pitchFamily="34" charset="0"/>
                        </a:rPr>
                        <a:t> 5 950 110</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alpha val="98824"/>
                      </a:srgbClr>
                    </a:solidFill>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71.98%</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alpha val="98824"/>
                      </a:srgbClr>
                    </a:solidFill>
                  </a:tcPr>
                </a:tc>
                <a:extLst>
                  <a:ext uri="{0D108BD9-81ED-4DB2-BD59-A6C34878D82A}">
                    <a16:rowId xmlns:a16="http://schemas.microsoft.com/office/drawing/2014/main" val="2550246548"/>
                  </a:ext>
                </a:extLst>
              </a:tr>
              <a:tr h="39654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mn-lt"/>
                          <a:cs typeface="Calibri" panose="020F0502020204030204" pitchFamily="34" charset="0"/>
                        </a:rPr>
                        <a:t>Total</a:t>
                      </a:r>
                    </a:p>
                  </a:txBody>
                  <a:tcPr marL="36000" marR="36000"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98824"/>
                      </a:srgbClr>
                    </a:solidFill>
                  </a:tcPr>
                </a:tc>
                <a:tc>
                  <a:txBody>
                    <a:bodyPr/>
                    <a:lstStyle/>
                    <a:p>
                      <a:pPr algn="r" fontAlgn="b"/>
                      <a:r>
                        <a:rPr lang="en-US" sz="1600" b="1" i="0" u="none" strike="noStrike">
                          <a:solidFill>
                            <a:srgbClr val="000000"/>
                          </a:solidFill>
                          <a:effectLst/>
                          <a:latin typeface="Arial" panose="020B0604020202020204" pitchFamily="34" charset="0"/>
                          <a:cs typeface="Arial" panose="020B0604020202020204" pitchFamily="34" charset="0"/>
                        </a:rPr>
                        <a:t> 130 753 020</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98824"/>
                      </a:srgbClr>
                    </a:solidFill>
                  </a:tcPr>
                </a:tc>
                <a:tc>
                  <a:txBody>
                    <a:bodyPr/>
                    <a:lstStyle/>
                    <a:p>
                      <a:pPr algn="r" fontAlgn="b"/>
                      <a:r>
                        <a:rPr lang="en-US" sz="1600" b="1" i="0" u="none" strike="noStrike" dirty="0">
                          <a:solidFill>
                            <a:srgbClr val="000000"/>
                          </a:solidFill>
                          <a:effectLst/>
                          <a:latin typeface="Arial" panose="020B0604020202020204" pitchFamily="34" charset="0"/>
                          <a:cs typeface="Arial" panose="020B0604020202020204" pitchFamily="34" charset="0"/>
                        </a:rPr>
                        <a:t> 116 348 239</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98824"/>
                      </a:srgbClr>
                    </a:solidFill>
                  </a:tcPr>
                </a:tc>
                <a:tc>
                  <a:txBody>
                    <a:bodyPr/>
                    <a:lstStyle/>
                    <a:p>
                      <a:pPr algn="r" fontAlgn="b"/>
                      <a:r>
                        <a:rPr lang="en-US" sz="1600" b="1" i="0" u="none" strike="noStrike" dirty="0">
                          <a:solidFill>
                            <a:srgbClr val="000000"/>
                          </a:solidFill>
                          <a:effectLst/>
                          <a:latin typeface="Arial" panose="020B0604020202020204" pitchFamily="34" charset="0"/>
                          <a:cs typeface="Arial" panose="020B0604020202020204" pitchFamily="34" charset="0"/>
                        </a:rPr>
                        <a:t> 14 404 781</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98824"/>
                      </a:srgbClr>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88.98%</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98824"/>
                      </a:srgbClr>
                    </a:solidFill>
                  </a:tcPr>
                </a:tc>
                <a:extLst>
                  <a:ext uri="{0D108BD9-81ED-4DB2-BD59-A6C34878D82A}">
                    <a16:rowId xmlns:a16="http://schemas.microsoft.com/office/drawing/2014/main" val="3147980365"/>
                  </a:ext>
                </a:extLst>
              </a:tr>
            </a:tbl>
          </a:graphicData>
        </a:graphic>
      </p:graphicFrame>
    </p:spTree>
    <p:extLst>
      <p:ext uri="{BB962C8B-B14F-4D97-AF65-F5344CB8AC3E}">
        <p14:creationId xmlns:p14="http://schemas.microsoft.com/office/powerpoint/2010/main" val="24974241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xfrm>
            <a:off x="8534400" y="6457950"/>
            <a:ext cx="533400" cy="400050"/>
          </a:xfrm>
          <a:noFill/>
        </p:spPr>
        <p:txBody>
          <a:bodyPr/>
          <a:lstStyle/>
          <a:p>
            <a:fld id="{9A1AAE75-46A0-4C6D-AD76-30D59903F5DC}" type="slidenum">
              <a:rPr lang="en-US" sz="1800" smtClean="0"/>
              <a:pPr/>
              <a:t>23</a:t>
            </a:fld>
            <a:endParaRPr lang="en-US" sz="1800" dirty="0"/>
          </a:p>
        </p:txBody>
      </p:sp>
      <p:sp>
        <p:nvSpPr>
          <p:cNvPr id="5" name="TextBox 4"/>
          <p:cNvSpPr txBox="1"/>
          <p:nvPr/>
        </p:nvSpPr>
        <p:spPr>
          <a:xfrm>
            <a:off x="228600" y="13156"/>
            <a:ext cx="8686800" cy="830997"/>
          </a:xfrm>
          <a:prstGeom prst="rect">
            <a:avLst/>
          </a:prstGeom>
          <a:solidFill>
            <a:srgbClr val="008E4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ZA" sz="2400" b="1" dirty="0">
                <a:cs typeface="Calibri" panose="020F0502020204030204" pitchFamily="34" charset="0"/>
              </a:rPr>
              <a:t>Status of expenditure per economic classification: 3</a:t>
            </a:r>
            <a:r>
              <a:rPr lang="en-ZA" sz="2400" b="1" baseline="30000" dirty="0">
                <a:cs typeface="Calibri" panose="020F0502020204030204" pitchFamily="34" charset="0"/>
              </a:rPr>
              <a:t>rd</a:t>
            </a:r>
            <a:r>
              <a:rPr lang="en-ZA" sz="2400" b="1" dirty="0">
                <a:cs typeface="Calibri" panose="020F0502020204030204" pitchFamily="34" charset="0"/>
              </a:rPr>
              <a:t> Quarter</a:t>
            </a:r>
          </a:p>
        </p:txBody>
      </p:sp>
      <p:graphicFrame>
        <p:nvGraphicFramePr>
          <p:cNvPr id="3" name="Table Placeholder 2"/>
          <p:cNvGraphicFramePr>
            <a:graphicFrameLocks noGrp="1"/>
          </p:cNvGraphicFramePr>
          <p:nvPr>
            <p:ph type="tbl" idx="1"/>
          </p:nvPr>
        </p:nvGraphicFramePr>
        <p:xfrm>
          <a:off x="228600" y="838200"/>
          <a:ext cx="8686798" cy="4237505"/>
        </p:xfrm>
        <a:graphic>
          <a:graphicData uri="http://schemas.openxmlformats.org/drawingml/2006/table">
            <a:tbl>
              <a:tblPr>
                <a:effectLst>
                  <a:outerShdw blurRad="50800" dist="38100" dir="18900000" algn="bl" rotWithShape="0">
                    <a:prstClr val="black">
                      <a:alpha val="40000"/>
                    </a:prstClr>
                  </a:outerShdw>
                </a:effectLst>
                <a:tableStyleId>{5C22544A-7EE6-4342-B048-85BDC9FD1C3A}</a:tableStyleId>
              </a:tblPr>
              <a:tblGrid>
                <a:gridCol w="2942302">
                  <a:extLst>
                    <a:ext uri="{9D8B030D-6E8A-4147-A177-3AD203B41FA5}">
                      <a16:colId xmlns:a16="http://schemas.microsoft.com/office/drawing/2014/main" val="3364900942"/>
                    </a:ext>
                  </a:extLst>
                </a:gridCol>
                <a:gridCol w="1436124">
                  <a:extLst>
                    <a:ext uri="{9D8B030D-6E8A-4147-A177-3AD203B41FA5}">
                      <a16:colId xmlns:a16="http://schemas.microsoft.com/office/drawing/2014/main" val="929629038"/>
                    </a:ext>
                  </a:extLst>
                </a:gridCol>
                <a:gridCol w="1436124">
                  <a:extLst>
                    <a:ext uri="{9D8B030D-6E8A-4147-A177-3AD203B41FA5}">
                      <a16:colId xmlns:a16="http://schemas.microsoft.com/office/drawing/2014/main" val="2646663584"/>
                    </a:ext>
                  </a:extLst>
                </a:gridCol>
                <a:gridCol w="1436124">
                  <a:extLst>
                    <a:ext uri="{9D8B030D-6E8A-4147-A177-3AD203B41FA5}">
                      <a16:colId xmlns:a16="http://schemas.microsoft.com/office/drawing/2014/main" val="3238839300"/>
                    </a:ext>
                  </a:extLst>
                </a:gridCol>
                <a:gridCol w="1436124">
                  <a:extLst>
                    <a:ext uri="{9D8B030D-6E8A-4147-A177-3AD203B41FA5}">
                      <a16:colId xmlns:a16="http://schemas.microsoft.com/office/drawing/2014/main" val="787589334"/>
                    </a:ext>
                  </a:extLst>
                </a:gridCol>
              </a:tblGrid>
              <a:tr h="990600">
                <a:tc>
                  <a:txBody>
                    <a:bodyPr/>
                    <a:lstStyle/>
                    <a:p>
                      <a:pPr algn="l" fontAlgn="b"/>
                      <a:r>
                        <a:rPr lang="en-GB" sz="1600" b="1" u="none" strike="noStrike" dirty="0">
                          <a:effectLst/>
                          <a:latin typeface="+mn-lt"/>
                          <a:cs typeface="Calibri" panose="020F0502020204030204" pitchFamily="34" charset="0"/>
                        </a:rPr>
                        <a:t>Status of Expenditure per Economic Classification</a:t>
                      </a:r>
                      <a:endParaRPr lang="en-GB" sz="1600" b="1" i="0" u="none" strike="noStrike" dirty="0">
                        <a:solidFill>
                          <a:srgbClr val="000000"/>
                        </a:solidFill>
                        <a:effectLst/>
                        <a:latin typeface="+mn-lt"/>
                        <a:cs typeface="Calibri" panose="020F0502020204030204" pitchFamily="34" charset="0"/>
                      </a:endParaRP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mn-lt"/>
                          <a:cs typeface="Calibri" panose="020F0502020204030204" pitchFamily="34" charset="0"/>
                        </a:rPr>
                        <a:t>Adjusted Appropriation</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600" b="1" i="0" u="none" strike="noStrike" cap="none" normalizeH="0" baseline="0" dirty="0">
                          <a:ln>
                            <a:noFill/>
                          </a:ln>
                          <a:solidFill>
                            <a:schemeClr val="tx1"/>
                          </a:solidFill>
                          <a:effectLst/>
                          <a:latin typeface="+mn-lt"/>
                          <a:cs typeface="Calibri" panose="020F0502020204030204" pitchFamily="34" charset="0"/>
                        </a:rPr>
                        <a:t>R’000</a:t>
                      </a:r>
                    </a:p>
                  </a:txBody>
                  <a:tcPr marL="36000" marR="36000" marT="45724" marB="4572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600" b="1" u="none" strike="noStrike" dirty="0">
                          <a:effectLst/>
                          <a:latin typeface="+mn-lt"/>
                          <a:cs typeface="Calibri" panose="020F0502020204030204" pitchFamily="34" charset="0"/>
                        </a:rPr>
                        <a:t>Actual Expenditure (Quarter 3)</a:t>
                      </a:r>
                    </a:p>
                    <a:p>
                      <a:pPr algn="ctr" fontAlgn="b"/>
                      <a:r>
                        <a:rPr lang="en-US" sz="1600" b="1" i="0" u="none" strike="noStrike" dirty="0">
                          <a:solidFill>
                            <a:srgbClr val="000000"/>
                          </a:solidFill>
                          <a:effectLst/>
                          <a:latin typeface="+mn-lt"/>
                          <a:cs typeface="Calibri" panose="020F0502020204030204" pitchFamily="34" charset="0"/>
                        </a:rPr>
                        <a:t>R’000</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600" b="1" u="none" strike="noStrike" dirty="0">
                          <a:effectLst/>
                          <a:latin typeface="+mn-lt"/>
                          <a:cs typeface="Calibri" panose="020F0502020204030204" pitchFamily="34" charset="0"/>
                        </a:rPr>
                        <a:t>Balance Available</a:t>
                      </a:r>
                    </a:p>
                    <a:p>
                      <a:pPr algn="ctr" fontAlgn="b"/>
                      <a:r>
                        <a:rPr lang="en-US" sz="1600" b="1" i="0" u="none" strike="noStrike" dirty="0">
                          <a:solidFill>
                            <a:srgbClr val="000000"/>
                          </a:solidFill>
                          <a:effectLst/>
                          <a:latin typeface="+mn-lt"/>
                          <a:cs typeface="Calibri" panose="020F0502020204030204" pitchFamily="34" charset="0"/>
                        </a:rPr>
                        <a:t>R’000</a:t>
                      </a: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ZA" sz="1600" b="1" i="0" u="none" strike="noStrike" dirty="0">
                          <a:solidFill>
                            <a:srgbClr val="000000"/>
                          </a:solidFill>
                          <a:effectLst/>
                          <a:latin typeface="+mn-lt"/>
                          <a:cs typeface="Calibri" panose="020F0502020204030204" pitchFamily="34" charset="0"/>
                        </a:rPr>
                        <a:t>% Spent</a:t>
                      </a:r>
                      <a:endParaRPr lang="en-US" sz="1600" b="1" i="0" u="none" strike="noStrike" dirty="0">
                        <a:solidFill>
                          <a:srgbClr val="000000"/>
                        </a:solidFill>
                        <a:effectLst/>
                        <a:latin typeface="+mn-lt"/>
                        <a:cs typeface="Calibri" panose="020F0502020204030204" pitchFamily="34" charset="0"/>
                      </a:endParaRPr>
                    </a:p>
                  </a:txBody>
                  <a:tcPr marL="36000" marR="3600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87880187"/>
                  </a:ext>
                </a:extLst>
              </a:tr>
              <a:tr h="463461">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sz="1600" b="0" i="0" u="none" strike="noStrike" kern="1200" cap="none" normalizeH="0" baseline="0" dirty="0">
                          <a:ln>
                            <a:noFill/>
                          </a:ln>
                          <a:solidFill>
                            <a:schemeClr val="tx1"/>
                          </a:solidFill>
                          <a:effectLst/>
                          <a:latin typeface="+mn-lt"/>
                          <a:ea typeface="+mn-ea"/>
                          <a:cs typeface="Calibri" panose="020F0502020204030204" pitchFamily="34" charset="0"/>
                        </a:rPr>
                        <a:t>Compensation of Employees</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tc>
                  <a:txBody>
                    <a:bodyPr/>
                    <a:lstStyle/>
                    <a:p>
                      <a:pPr algn="r" fontAlgn="b"/>
                      <a:r>
                        <a:rPr lang="en-US" sz="1600" b="0" i="0" u="none" strike="noStrike" dirty="0">
                          <a:solidFill>
                            <a:srgbClr val="000000"/>
                          </a:solidFill>
                          <a:effectLst/>
                          <a:latin typeface="+mj-lt"/>
                        </a:rPr>
                        <a:t> 10 444 467</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tc>
                  <a:txBody>
                    <a:bodyPr/>
                    <a:lstStyle/>
                    <a:p>
                      <a:pPr algn="r" fontAlgn="b"/>
                      <a:r>
                        <a:rPr lang="en-US" sz="1600" b="0" i="0" u="none" strike="noStrike">
                          <a:solidFill>
                            <a:srgbClr val="000000"/>
                          </a:solidFill>
                          <a:effectLst/>
                          <a:latin typeface="+mj-lt"/>
                        </a:rPr>
                        <a:t> 7 565 610</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tc>
                  <a:txBody>
                    <a:bodyPr/>
                    <a:lstStyle/>
                    <a:p>
                      <a:pPr algn="r" fontAlgn="b"/>
                      <a:r>
                        <a:rPr lang="en-US" sz="1600" b="0" i="0" u="none" strike="noStrike">
                          <a:solidFill>
                            <a:srgbClr val="000000"/>
                          </a:solidFill>
                          <a:effectLst/>
                          <a:latin typeface="+mj-lt"/>
                        </a:rPr>
                        <a:t> 2 878 857</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tc>
                  <a:txBody>
                    <a:bodyPr/>
                    <a:lstStyle/>
                    <a:p>
                      <a:pPr algn="ctr" fontAlgn="b"/>
                      <a:r>
                        <a:rPr lang="en-US" sz="1600" b="0" i="0" u="none" strike="noStrike" dirty="0">
                          <a:solidFill>
                            <a:srgbClr val="000000"/>
                          </a:solidFill>
                          <a:effectLst/>
                          <a:latin typeface="+mj-lt"/>
                        </a:rPr>
                        <a:t>72.44%</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extLst>
                  <a:ext uri="{0D108BD9-81ED-4DB2-BD59-A6C34878D82A}">
                    <a16:rowId xmlns:a16="http://schemas.microsoft.com/office/drawing/2014/main" val="3795165208"/>
                  </a:ext>
                </a:extLst>
              </a:tr>
              <a:tr h="463461">
                <a:tc>
                  <a:txBody>
                    <a:bodyPr/>
                    <a:lstStyle/>
                    <a:p>
                      <a:pPr algn="l" fontAlgn="b"/>
                      <a:r>
                        <a:rPr lang="en-US" sz="1600" b="0" i="1" u="none" strike="noStrike" dirty="0">
                          <a:effectLst/>
                          <a:latin typeface="+mn-lt"/>
                          <a:cs typeface="Calibri" panose="020F0502020204030204" pitchFamily="34" charset="0"/>
                        </a:rPr>
                        <a:t>   Personnel Expenditure</a:t>
                      </a:r>
                      <a:endParaRPr lang="en-US" sz="1600" b="0" i="1" u="none" strike="noStrike" dirty="0">
                        <a:solidFill>
                          <a:srgbClr val="000000"/>
                        </a:solidFill>
                        <a:effectLst/>
                        <a:latin typeface="+mn-lt"/>
                        <a:cs typeface="Calibri" panose="020F0502020204030204" pitchFamily="34" charset="0"/>
                      </a:endParaRP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tc>
                  <a:txBody>
                    <a:bodyPr/>
                    <a:lstStyle/>
                    <a:p>
                      <a:pPr algn="r" fontAlgn="b"/>
                      <a:r>
                        <a:rPr lang="en-US" sz="1600" b="0" i="0" u="none" strike="noStrike" dirty="0">
                          <a:solidFill>
                            <a:srgbClr val="000000"/>
                          </a:solidFill>
                          <a:effectLst/>
                          <a:latin typeface="+mj-lt"/>
                        </a:rPr>
                        <a:t> 10 161 215</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tc>
                  <a:txBody>
                    <a:bodyPr/>
                    <a:lstStyle/>
                    <a:p>
                      <a:pPr algn="r" fontAlgn="b"/>
                      <a:r>
                        <a:rPr lang="en-US" sz="1600" b="0" i="0" u="none" strike="noStrike" dirty="0">
                          <a:solidFill>
                            <a:srgbClr val="000000"/>
                          </a:solidFill>
                          <a:effectLst/>
                          <a:latin typeface="+mj-lt"/>
                        </a:rPr>
                        <a:t> 7 411 869</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tc>
                  <a:txBody>
                    <a:bodyPr/>
                    <a:lstStyle/>
                    <a:p>
                      <a:pPr algn="r" fontAlgn="b"/>
                      <a:r>
                        <a:rPr lang="en-US" sz="1600" b="0" i="0" u="none" strike="noStrike">
                          <a:solidFill>
                            <a:srgbClr val="000000"/>
                          </a:solidFill>
                          <a:effectLst/>
                          <a:latin typeface="+mj-lt"/>
                        </a:rPr>
                        <a:t> 2 749 346</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tc>
                  <a:txBody>
                    <a:bodyPr/>
                    <a:lstStyle/>
                    <a:p>
                      <a:pPr algn="ctr" fontAlgn="b"/>
                      <a:r>
                        <a:rPr lang="en-US" sz="1600" b="0" i="1" u="none" strike="noStrike">
                          <a:solidFill>
                            <a:srgbClr val="000000"/>
                          </a:solidFill>
                          <a:effectLst/>
                          <a:latin typeface="+mj-lt"/>
                        </a:rPr>
                        <a:t>72.94%</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extLst>
                  <a:ext uri="{0D108BD9-81ED-4DB2-BD59-A6C34878D82A}">
                    <a16:rowId xmlns:a16="http://schemas.microsoft.com/office/drawing/2014/main" val="3127266739"/>
                  </a:ext>
                </a:extLst>
              </a:tr>
              <a:tr h="463461">
                <a:tc>
                  <a:txBody>
                    <a:bodyPr/>
                    <a:lstStyle/>
                    <a:p>
                      <a:pPr algn="l" fontAlgn="b"/>
                      <a:r>
                        <a:rPr lang="en-US" sz="1600" b="0" i="1" u="none" strike="noStrike" dirty="0">
                          <a:effectLst/>
                          <a:latin typeface="+mn-lt"/>
                          <a:cs typeface="Calibri" panose="020F0502020204030204" pitchFamily="34" charset="0"/>
                        </a:rPr>
                        <a:t>   Examiners and Moderators</a:t>
                      </a:r>
                      <a:endParaRPr lang="en-US" sz="1600" b="0" i="1" u="none" strike="noStrike" dirty="0">
                        <a:solidFill>
                          <a:srgbClr val="000000"/>
                        </a:solidFill>
                        <a:effectLst/>
                        <a:latin typeface="+mn-lt"/>
                        <a:cs typeface="Calibri" panose="020F0502020204030204" pitchFamily="34" charset="0"/>
                      </a:endParaRP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tc>
                  <a:txBody>
                    <a:bodyPr/>
                    <a:lstStyle/>
                    <a:p>
                      <a:pPr algn="r" fontAlgn="b"/>
                      <a:r>
                        <a:rPr lang="en-US" sz="1600" b="0" i="0" u="none" strike="noStrike">
                          <a:solidFill>
                            <a:srgbClr val="000000"/>
                          </a:solidFill>
                          <a:effectLst/>
                          <a:latin typeface="+mj-lt"/>
                        </a:rPr>
                        <a:t>  283 252</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tc>
                  <a:txBody>
                    <a:bodyPr/>
                    <a:lstStyle/>
                    <a:p>
                      <a:pPr algn="r" fontAlgn="b"/>
                      <a:r>
                        <a:rPr lang="en-US" sz="1600" b="0" i="0" u="none" strike="noStrike" dirty="0">
                          <a:solidFill>
                            <a:srgbClr val="000000"/>
                          </a:solidFill>
                          <a:effectLst/>
                          <a:latin typeface="+mj-lt"/>
                        </a:rPr>
                        <a:t>  153 741</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tc>
                  <a:txBody>
                    <a:bodyPr/>
                    <a:lstStyle/>
                    <a:p>
                      <a:pPr algn="r" fontAlgn="b"/>
                      <a:r>
                        <a:rPr lang="en-US" sz="1600" b="0" i="0" u="none" strike="noStrike">
                          <a:solidFill>
                            <a:srgbClr val="000000"/>
                          </a:solidFill>
                          <a:effectLst/>
                          <a:latin typeface="+mj-lt"/>
                        </a:rPr>
                        <a:t>  129 511</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tc>
                  <a:txBody>
                    <a:bodyPr/>
                    <a:lstStyle/>
                    <a:p>
                      <a:pPr algn="ctr" fontAlgn="b"/>
                      <a:r>
                        <a:rPr lang="en-US" sz="1600" b="0" i="1" u="none" strike="noStrike" dirty="0">
                          <a:solidFill>
                            <a:srgbClr val="000000"/>
                          </a:solidFill>
                          <a:effectLst/>
                          <a:latin typeface="+mj-lt"/>
                        </a:rPr>
                        <a:t>54.28%</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extLst>
                  <a:ext uri="{0D108BD9-81ED-4DB2-BD59-A6C34878D82A}">
                    <a16:rowId xmlns:a16="http://schemas.microsoft.com/office/drawing/2014/main" val="4174943967"/>
                  </a:ext>
                </a:extLst>
              </a:tr>
              <a:tr h="463461">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sz="1600" b="0" i="0" u="none" strike="noStrike" cap="none" normalizeH="0" baseline="0" dirty="0">
                          <a:ln>
                            <a:noFill/>
                          </a:ln>
                          <a:solidFill>
                            <a:schemeClr val="tx1"/>
                          </a:solidFill>
                          <a:effectLst/>
                          <a:latin typeface="+mn-lt"/>
                          <a:cs typeface="Calibri" panose="020F0502020204030204" pitchFamily="34" charset="0"/>
                        </a:rPr>
                        <a:t>Goods and Services</a:t>
                      </a:r>
                    </a:p>
                  </a:txBody>
                  <a:tcPr marL="36000" marR="36000"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tc>
                  <a:txBody>
                    <a:bodyPr/>
                    <a:lstStyle/>
                    <a:p>
                      <a:pPr algn="r" fontAlgn="b"/>
                      <a:r>
                        <a:rPr lang="en-US" sz="1600" b="0" i="0" u="none" strike="noStrike">
                          <a:solidFill>
                            <a:srgbClr val="000000"/>
                          </a:solidFill>
                          <a:effectLst/>
                          <a:latin typeface="+mj-lt"/>
                        </a:rPr>
                        <a:t>  685 041</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tc>
                  <a:txBody>
                    <a:bodyPr/>
                    <a:lstStyle/>
                    <a:p>
                      <a:pPr algn="r" fontAlgn="b"/>
                      <a:r>
                        <a:rPr lang="en-US" sz="1600" b="0" i="0" u="none" strike="noStrike" dirty="0">
                          <a:solidFill>
                            <a:srgbClr val="000000"/>
                          </a:solidFill>
                          <a:effectLst/>
                          <a:latin typeface="+mj-lt"/>
                        </a:rPr>
                        <a:t>  353 941</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tc>
                  <a:txBody>
                    <a:bodyPr/>
                    <a:lstStyle/>
                    <a:p>
                      <a:pPr algn="r" fontAlgn="b"/>
                      <a:r>
                        <a:rPr lang="en-US" sz="1600" b="0" i="0" u="none" strike="noStrike">
                          <a:solidFill>
                            <a:srgbClr val="000000"/>
                          </a:solidFill>
                          <a:effectLst/>
                          <a:latin typeface="+mj-lt"/>
                        </a:rPr>
                        <a:t>  331 100</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tc>
                  <a:txBody>
                    <a:bodyPr/>
                    <a:lstStyle/>
                    <a:p>
                      <a:pPr algn="ctr" fontAlgn="b"/>
                      <a:r>
                        <a:rPr lang="en-US" sz="1600" b="0" i="0" u="none" strike="noStrike" dirty="0">
                          <a:solidFill>
                            <a:srgbClr val="000000"/>
                          </a:solidFill>
                          <a:effectLst/>
                          <a:latin typeface="+mj-lt"/>
                        </a:rPr>
                        <a:t>51.67%</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extLst>
                  <a:ext uri="{0D108BD9-81ED-4DB2-BD59-A6C34878D82A}">
                    <a16:rowId xmlns:a16="http://schemas.microsoft.com/office/drawing/2014/main" val="741213624"/>
                  </a:ext>
                </a:extLst>
              </a:tr>
              <a:tr h="463461">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600" b="0" i="0" u="none" strike="noStrike" kern="1200" dirty="0">
                          <a:solidFill>
                            <a:srgbClr val="000000"/>
                          </a:solidFill>
                          <a:latin typeface="+mn-lt"/>
                          <a:ea typeface="+mn-ea"/>
                          <a:cs typeface="Calibri" panose="020F0502020204030204" pitchFamily="34" charset="0"/>
                        </a:rPr>
                        <a:t>Transfer Payments</a:t>
                      </a:r>
                    </a:p>
                  </a:txBody>
                  <a:tcPr marL="36000" marR="36000"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tc>
                  <a:txBody>
                    <a:bodyPr/>
                    <a:lstStyle/>
                    <a:p>
                      <a:pPr algn="r" fontAlgn="b"/>
                      <a:r>
                        <a:rPr lang="en-US" sz="1600" b="0" i="0" u="none" strike="noStrike">
                          <a:solidFill>
                            <a:srgbClr val="000000"/>
                          </a:solidFill>
                          <a:effectLst/>
                          <a:latin typeface="+mj-lt"/>
                        </a:rPr>
                        <a:t> 119 607 193</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tc>
                  <a:txBody>
                    <a:bodyPr/>
                    <a:lstStyle/>
                    <a:p>
                      <a:pPr algn="r" fontAlgn="b"/>
                      <a:r>
                        <a:rPr lang="en-US" sz="1600" b="0" i="0" u="none" strike="noStrike">
                          <a:solidFill>
                            <a:srgbClr val="000000"/>
                          </a:solidFill>
                          <a:effectLst/>
                          <a:latin typeface="+mj-lt"/>
                        </a:rPr>
                        <a:t> 108 421 542</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tc>
                  <a:txBody>
                    <a:bodyPr/>
                    <a:lstStyle/>
                    <a:p>
                      <a:pPr algn="r" fontAlgn="b"/>
                      <a:r>
                        <a:rPr lang="en-US" sz="1600" b="0" i="0" u="none" strike="noStrike" dirty="0">
                          <a:solidFill>
                            <a:srgbClr val="000000"/>
                          </a:solidFill>
                          <a:effectLst/>
                          <a:latin typeface="+mj-lt"/>
                        </a:rPr>
                        <a:t> 11 185 651</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tc>
                  <a:txBody>
                    <a:bodyPr/>
                    <a:lstStyle/>
                    <a:p>
                      <a:pPr algn="ctr" fontAlgn="b"/>
                      <a:r>
                        <a:rPr lang="en-US" sz="1600" b="0" i="0" u="none" strike="noStrike" dirty="0">
                          <a:solidFill>
                            <a:srgbClr val="000000"/>
                          </a:solidFill>
                          <a:effectLst/>
                          <a:latin typeface="+mj-lt"/>
                        </a:rPr>
                        <a:t>90.65%</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extLst>
                  <a:ext uri="{0D108BD9-81ED-4DB2-BD59-A6C34878D82A}">
                    <a16:rowId xmlns:a16="http://schemas.microsoft.com/office/drawing/2014/main" val="3964005435"/>
                  </a:ext>
                </a:extLst>
              </a:tr>
              <a:tr h="4634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Calibri" panose="020F0502020204030204" pitchFamily="34" charset="0"/>
                        </a:rPr>
                        <a:t>Capital Expenditure</a:t>
                      </a:r>
                    </a:p>
                  </a:txBody>
                  <a:tcPr marL="36000" marR="36000"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tc>
                  <a:txBody>
                    <a:bodyPr/>
                    <a:lstStyle/>
                    <a:p>
                      <a:pPr algn="r" fontAlgn="b"/>
                      <a:r>
                        <a:rPr lang="en-US" sz="1600" b="0" i="0" u="none" strike="noStrike">
                          <a:solidFill>
                            <a:srgbClr val="000000"/>
                          </a:solidFill>
                          <a:effectLst/>
                          <a:latin typeface="+mj-lt"/>
                        </a:rPr>
                        <a:t>  16 319</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tc>
                  <a:txBody>
                    <a:bodyPr/>
                    <a:lstStyle/>
                    <a:p>
                      <a:pPr algn="r" fontAlgn="b"/>
                      <a:r>
                        <a:rPr lang="en-US" sz="1600" b="0" i="0" u="none" strike="noStrike" dirty="0">
                          <a:solidFill>
                            <a:srgbClr val="000000"/>
                          </a:solidFill>
                          <a:effectLst/>
                          <a:latin typeface="+mj-lt"/>
                        </a:rPr>
                        <a:t>  7 146</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tc>
                  <a:txBody>
                    <a:bodyPr/>
                    <a:lstStyle/>
                    <a:p>
                      <a:pPr algn="r" fontAlgn="b"/>
                      <a:r>
                        <a:rPr lang="en-US" sz="1600" b="0" i="0" u="none" strike="noStrike" dirty="0">
                          <a:solidFill>
                            <a:srgbClr val="000000"/>
                          </a:solidFill>
                          <a:effectLst/>
                          <a:latin typeface="+mj-lt"/>
                        </a:rPr>
                        <a:t>  9 173</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tc>
                  <a:txBody>
                    <a:bodyPr/>
                    <a:lstStyle/>
                    <a:p>
                      <a:pPr algn="ctr" fontAlgn="b"/>
                      <a:r>
                        <a:rPr lang="en-US" sz="1600" b="0" i="0" u="none" strike="noStrike" dirty="0">
                          <a:solidFill>
                            <a:srgbClr val="000000"/>
                          </a:solidFill>
                          <a:effectLst/>
                          <a:latin typeface="+mj-lt"/>
                        </a:rPr>
                        <a:t>43.79%</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3">
                        <a:alpha val="98824"/>
                      </a:srgbClr>
                    </a:solidFill>
                  </a:tcPr>
                </a:tc>
                <a:extLst>
                  <a:ext uri="{0D108BD9-81ED-4DB2-BD59-A6C34878D82A}">
                    <a16:rowId xmlns:a16="http://schemas.microsoft.com/office/drawing/2014/main" val="984999155"/>
                  </a:ext>
                </a:extLst>
              </a:tr>
              <a:tr h="466139">
                <a:tc>
                  <a:txBody>
                    <a:bodyPr/>
                    <a:lstStyle/>
                    <a:p>
                      <a:pPr algn="l" fontAlgn="b"/>
                      <a:r>
                        <a:rPr lang="en-US" sz="1600" b="1" u="none" strike="noStrike" dirty="0">
                          <a:effectLst/>
                          <a:latin typeface="+mn-lt"/>
                          <a:cs typeface="Calibri" panose="020F0502020204030204" pitchFamily="34" charset="0"/>
                        </a:rPr>
                        <a:t>Total</a:t>
                      </a:r>
                      <a:endParaRPr lang="en-US" sz="1600" b="1" i="0" u="none" strike="noStrike" dirty="0">
                        <a:solidFill>
                          <a:srgbClr val="000000"/>
                        </a:solidFill>
                        <a:effectLst/>
                        <a:latin typeface="+mn-lt"/>
                        <a:cs typeface="Calibri" panose="020F0502020204030204" pitchFamily="34" charset="0"/>
                      </a:endParaRP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98824"/>
                      </a:srgbClr>
                    </a:solidFill>
                  </a:tcPr>
                </a:tc>
                <a:tc>
                  <a:txBody>
                    <a:bodyPr/>
                    <a:lstStyle/>
                    <a:p>
                      <a:pPr algn="r" fontAlgn="b"/>
                      <a:r>
                        <a:rPr lang="en-US" sz="1600" b="1" i="0" u="none" strike="noStrike">
                          <a:solidFill>
                            <a:srgbClr val="000000"/>
                          </a:solidFill>
                          <a:effectLst/>
                          <a:latin typeface="+mj-lt"/>
                        </a:rPr>
                        <a:t> 130 753 020</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98824"/>
                      </a:srgbClr>
                    </a:solidFill>
                  </a:tcPr>
                </a:tc>
                <a:tc>
                  <a:txBody>
                    <a:bodyPr/>
                    <a:lstStyle/>
                    <a:p>
                      <a:pPr algn="r" fontAlgn="b"/>
                      <a:r>
                        <a:rPr lang="en-US" sz="1600" b="1" i="0" u="none" strike="noStrike" dirty="0">
                          <a:solidFill>
                            <a:srgbClr val="000000"/>
                          </a:solidFill>
                          <a:effectLst/>
                          <a:latin typeface="+mj-lt"/>
                        </a:rPr>
                        <a:t> 116 348 239</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98824"/>
                      </a:srgbClr>
                    </a:solidFill>
                  </a:tcPr>
                </a:tc>
                <a:tc>
                  <a:txBody>
                    <a:bodyPr/>
                    <a:lstStyle/>
                    <a:p>
                      <a:pPr algn="r" fontAlgn="b"/>
                      <a:r>
                        <a:rPr lang="en-US" sz="1600" b="1" i="0" u="none" strike="noStrike" dirty="0">
                          <a:solidFill>
                            <a:srgbClr val="000000"/>
                          </a:solidFill>
                          <a:effectLst/>
                          <a:latin typeface="+mj-lt"/>
                        </a:rPr>
                        <a:t> 14 404 781</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98824"/>
                      </a:srgbClr>
                    </a:solidFill>
                  </a:tcPr>
                </a:tc>
                <a:tc>
                  <a:txBody>
                    <a:bodyPr/>
                    <a:lstStyle/>
                    <a:p>
                      <a:pPr algn="ctr" fontAlgn="b"/>
                      <a:r>
                        <a:rPr lang="en-US" sz="1600" b="1" i="0" u="none" strike="noStrike" dirty="0">
                          <a:solidFill>
                            <a:srgbClr val="000000"/>
                          </a:solidFill>
                          <a:effectLst/>
                          <a:latin typeface="+mj-lt"/>
                        </a:rPr>
                        <a:t>88.98%</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98824"/>
                      </a:srgbClr>
                    </a:solidFill>
                  </a:tcPr>
                </a:tc>
                <a:extLst>
                  <a:ext uri="{0D108BD9-81ED-4DB2-BD59-A6C34878D82A}">
                    <a16:rowId xmlns:a16="http://schemas.microsoft.com/office/drawing/2014/main" val="3547145583"/>
                  </a:ext>
                </a:extLst>
              </a:tr>
            </a:tbl>
          </a:graphicData>
        </a:graphic>
      </p:graphicFrame>
    </p:spTree>
    <p:extLst>
      <p:ext uri="{BB962C8B-B14F-4D97-AF65-F5344CB8AC3E}">
        <p14:creationId xmlns:p14="http://schemas.microsoft.com/office/powerpoint/2010/main" val="2632378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80963" y="-17463"/>
            <a:ext cx="9144001" cy="6875463"/>
          </a:xfrm>
          <a:prstGeom prst="rect">
            <a:avLst/>
          </a:prstGeom>
          <a:noFill/>
          <a:ln w="9525">
            <a:noFill/>
            <a:miter lim="800000"/>
            <a:headEnd/>
            <a:tailEnd/>
          </a:ln>
        </p:spPr>
      </p:pic>
      <p:sp>
        <p:nvSpPr>
          <p:cNvPr id="7" name="TextBox 6"/>
          <p:cNvSpPr txBox="1"/>
          <p:nvPr/>
        </p:nvSpPr>
        <p:spPr>
          <a:xfrm>
            <a:off x="381001" y="458275"/>
            <a:ext cx="8229600" cy="461665"/>
          </a:xfrm>
          <a:prstGeom prst="rect">
            <a:avLst/>
          </a:prstGeom>
          <a:solidFill>
            <a:srgbClr val="008E4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ZA" sz="2400" b="1" dirty="0">
                <a:cs typeface="Calibri" panose="020F0502020204030204" pitchFamily="34" charset="0"/>
              </a:rPr>
              <a:t>2022/23: Overview of Expenditure: 3</a:t>
            </a:r>
            <a:r>
              <a:rPr lang="en-ZA" sz="2400" b="1" baseline="30000" dirty="0">
                <a:cs typeface="Calibri" panose="020F0502020204030204" pitchFamily="34" charset="0"/>
              </a:rPr>
              <a:t>rd</a:t>
            </a:r>
            <a:r>
              <a:rPr lang="en-ZA" sz="2400" b="1" dirty="0">
                <a:cs typeface="Calibri" panose="020F0502020204030204" pitchFamily="34" charset="0"/>
              </a:rPr>
              <a:t> Quarter</a:t>
            </a:r>
          </a:p>
        </p:txBody>
      </p:sp>
      <p:sp>
        <p:nvSpPr>
          <p:cNvPr id="8196" name="Slide Number Placeholder 7"/>
          <p:cNvSpPr>
            <a:spLocks noGrp="1"/>
          </p:cNvSpPr>
          <p:nvPr>
            <p:ph type="sldNum" sz="quarter" idx="12"/>
          </p:nvPr>
        </p:nvSpPr>
        <p:spPr>
          <a:xfrm>
            <a:off x="8305800" y="6524625"/>
            <a:ext cx="757238" cy="333375"/>
          </a:xfrm>
          <a:noFill/>
        </p:spPr>
        <p:txBody>
          <a:bodyPr/>
          <a:lstStyle/>
          <a:p>
            <a:fld id="{C647411B-AB77-409F-B9F6-2D0EDA52287E}" type="slidenum">
              <a:rPr lang="en-US" sz="1800" b="1" smtClean="0"/>
              <a:pPr/>
              <a:t>24</a:t>
            </a:fld>
            <a:endParaRPr lang="en-US" sz="1800" b="1" dirty="0"/>
          </a:p>
        </p:txBody>
      </p:sp>
      <p:sp>
        <p:nvSpPr>
          <p:cNvPr id="8" name="Rectangle 3"/>
          <p:cNvSpPr txBox="1">
            <a:spLocks noChangeArrowheads="1"/>
          </p:cNvSpPr>
          <p:nvPr/>
        </p:nvSpPr>
        <p:spPr bwMode="auto">
          <a:xfrm>
            <a:off x="339725" y="1219200"/>
            <a:ext cx="8229600" cy="5111750"/>
          </a:xfrm>
          <a:prstGeom prst="rect">
            <a:avLst/>
          </a:prstGeom>
          <a:noFill/>
          <a:ln w="9525">
            <a:noFill/>
            <a:miter lim="800000"/>
            <a:headEnd/>
            <a:tailEnd/>
          </a:ln>
        </p:spPr>
        <p:txBody>
          <a:bodyPr/>
          <a:lstStyle/>
          <a:p>
            <a:pPr algn="just">
              <a:lnSpc>
                <a:spcPct val="80000"/>
              </a:lnSpc>
              <a:spcBef>
                <a:spcPts val="600"/>
              </a:spcBef>
              <a:defRPr/>
            </a:pPr>
            <a:endParaRPr lang="en-US" sz="2000" kern="0" dirty="0">
              <a:cs typeface="Arial"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574461832"/>
              </p:ext>
            </p:extLst>
          </p:nvPr>
        </p:nvGraphicFramePr>
        <p:xfrm>
          <a:off x="381001" y="1018254"/>
          <a:ext cx="8229600" cy="5513641"/>
        </p:xfrm>
        <a:graphic>
          <a:graphicData uri="http://schemas.openxmlformats.org/drawingml/2006/table">
            <a:tbl>
              <a:tblPr>
                <a:tableStyleId>{5C22544A-7EE6-4342-B048-85BDC9FD1C3A}</a:tableStyleId>
              </a:tblPr>
              <a:tblGrid>
                <a:gridCol w="4495799">
                  <a:extLst>
                    <a:ext uri="{9D8B030D-6E8A-4147-A177-3AD203B41FA5}">
                      <a16:colId xmlns:a16="http://schemas.microsoft.com/office/drawing/2014/main" val="20000"/>
                    </a:ext>
                  </a:extLst>
                </a:gridCol>
                <a:gridCol w="1371600">
                  <a:extLst>
                    <a:ext uri="{9D8B030D-6E8A-4147-A177-3AD203B41FA5}">
                      <a16:colId xmlns:a16="http://schemas.microsoft.com/office/drawing/2014/main" val="20002"/>
                    </a:ext>
                  </a:extLst>
                </a:gridCol>
                <a:gridCol w="1289060">
                  <a:extLst>
                    <a:ext uri="{9D8B030D-6E8A-4147-A177-3AD203B41FA5}">
                      <a16:colId xmlns:a16="http://schemas.microsoft.com/office/drawing/2014/main" val="20001"/>
                    </a:ext>
                  </a:extLst>
                </a:gridCol>
                <a:gridCol w="1073141">
                  <a:extLst>
                    <a:ext uri="{9D8B030D-6E8A-4147-A177-3AD203B41FA5}">
                      <a16:colId xmlns:a16="http://schemas.microsoft.com/office/drawing/2014/main" val="20003"/>
                    </a:ext>
                  </a:extLst>
                </a:gridCol>
              </a:tblGrid>
              <a:tr h="855239">
                <a:tc>
                  <a:txBody>
                    <a:bodyPr/>
                    <a:lstStyle/>
                    <a:p>
                      <a:pPr algn="l">
                        <a:lnSpc>
                          <a:spcPct val="130000"/>
                        </a:lnSpc>
                        <a:spcAft>
                          <a:spcPts val="0"/>
                        </a:spcAft>
                      </a:pPr>
                      <a:r>
                        <a:rPr lang="en-US" sz="1400" b="1" dirty="0">
                          <a:latin typeface="+mn-lt"/>
                          <a:cs typeface="Calibri" panose="020F0502020204030204" pitchFamily="34" charset="0"/>
                        </a:rPr>
                        <a:t> Institution/Entity</a:t>
                      </a:r>
                      <a:endParaRPr lang="en-ZA" sz="1400" b="1" dirty="0">
                        <a:latin typeface="+mn-lt"/>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1400" b="1" i="0" u="none" strike="noStrike" cap="none" normalizeH="0" baseline="0" dirty="0">
                          <a:ln>
                            <a:noFill/>
                          </a:ln>
                          <a:solidFill>
                            <a:schemeClr val="tx1"/>
                          </a:solidFill>
                          <a:effectLst/>
                          <a:latin typeface="+mn-lt"/>
                          <a:cs typeface="Calibri" panose="020F0502020204030204" pitchFamily="34" charset="0"/>
                        </a:rPr>
                        <a:t>Main Appropriation</a:t>
                      </a:r>
                    </a:p>
                    <a:p>
                      <a:pPr algn="ctr">
                        <a:lnSpc>
                          <a:spcPct val="130000"/>
                        </a:lnSpc>
                        <a:spcAft>
                          <a:spcPts val="0"/>
                        </a:spcAft>
                      </a:pPr>
                      <a:r>
                        <a:rPr lang="en-ZA" sz="1400" b="1" dirty="0">
                          <a:latin typeface="+mn-lt"/>
                          <a:cs typeface="Calibri" panose="020F0502020204030204" pitchFamily="34" charset="0"/>
                        </a:rPr>
                        <a:t>R’000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400" b="1" u="none" strike="noStrike" dirty="0">
                          <a:effectLst/>
                          <a:latin typeface="+mn-lt"/>
                          <a:cs typeface="Calibri" panose="020F0502020204030204" pitchFamily="34" charset="0"/>
                        </a:rPr>
                        <a:t>Actual Expenditure (Quarter 3)</a:t>
                      </a:r>
                    </a:p>
                    <a:p>
                      <a:pPr algn="ctr" fontAlgn="b"/>
                      <a:r>
                        <a:rPr lang="en-US" sz="1400" b="1" i="0" u="none" strike="noStrike" dirty="0">
                          <a:solidFill>
                            <a:srgbClr val="000000"/>
                          </a:solidFill>
                          <a:effectLst/>
                          <a:latin typeface="+mn-lt"/>
                          <a:cs typeface="Calibri" panose="020F0502020204030204" pitchFamily="34" charset="0"/>
                        </a:rPr>
                        <a:t>R’000</a:t>
                      </a:r>
                      <a:endParaRPr lang="en-ZA" sz="1400" b="1" dirty="0">
                        <a:latin typeface="+mn-lt"/>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mn-lt"/>
                          <a:cs typeface="Calibri" panose="020F0502020204030204" pitchFamily="34" charset="0"/>
                        </a:rPr>
                        <a:t>Balance Available</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cap="none" normalizeH="0" baseline="0" dirty="0">
                          <a:ln>
                            <a:noFill/>
                          </a:ln>
                          <a:solidFill>
                            <a:schemeClr val="tx1"/>
                          </a:solidFill>
                          <a:effectLst/>
                          <a:latin typeface="+mn-lt"/>
                          <a:cs typeface="Calibri" panose="020F0502020204030204" pitchFamily="34" charset="0"/>
                        </a:rPr>
                        <a:t>R’000</a:t>
                      </a:r>
                      <a:endParaRPr lang="en-ZA" sz="1400" b="1" dirty="0">
                        <a:latin typeface="+mn-lt"/>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r h="268416">
                <a:tc>
                  <a:txBody>
                    <a:bodyPr/>
                    <a:lstStyle/>
                    <a:p>
                      <a:pPr algn="l" fontAlgn="b"/>
                      <a:r>
                        <a:rPr lang="en-US" sz="1400" b="0" i="0" u="none" strike="noStrike" dirty="0">
                          <a:solidFill>
                            <a:srgbClr val="000000"/>
                          </a:solidFill>
                          <a:effectLst/>
                          <a:latin typeface="+mj-lt"/>
                        </a:rPr>
                        <a:t>Universities</a:t>
                      </a: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dirty="0">
                          <a:solidFill>
                            <a:srgbClr val="000000"/>
                          </a:solidFill>
                          <a:effectLst/>
                          <a:latin typeface="+mj-lt"/>
                        </a:rPr>
                        <a:t> 46 356 856</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a:solidFill>
                            <a:srgbClr val="000000"/>
                          </a:solidFill>
                          <a:effectLst/>
                          <a:latin typeface="+mj-lt"/>
                        </a:rPr>
                        <a:t> 43 124 736</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a:solidFill>
                            <a:srgbClr val="000000"/>
                          </a:solidFill>
                          <a:effectLst/>
                          <a:latin typeface="+mj-lt"/>
                        </a:rPr>
                        <a:t> 3 232 120</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extLst>
                  <a:ext uri="{0D108BD9-81ED-4DB2-BD59-A6C34878D82A}">
                    <a16:rowId xmlns:a16="http://schemas.microsoft.com/office/drawing/2014/main" val="10001"/>
                  </a:ext>
                </a:extLst>
              </a:tr>
              <a:tr h="268416">
                <a:tc>
                  <a:txBody>
                    <a:bodyPr/>
                    <a:lstStyle/>
                    <a:p>
                      <a:pPr algn="l" fontAlgn="b"/>
                      <a:r>
                        <a:rPr lang="en-US" sz="1400" b="0" i="0" u="none" strike="noStrike" dirty="0">
                          <a:solidFill>
                            <a:srgbClr val="000000"/>
                          </a:solidFill>
                          <a:effectLst/>
                          <a:latin typeface="+mj-lt"/>
                        </a:rPr>
                        <a:t>Public Entities</a:t>
                      </a: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l" fontAlgn="b"/>
                      <a:r>
                        <a:rPr lang="en-US" sz="1400" b="0" i="0" u="none" strike="noStrike" dirty="0">
                          <a:solidFill>
                            <a:srgbClr val="000000"/>
                          </a:solidFill>
                          <a:effectLst/>
                          <a:latin typeface="+mj-lt"/>
                        </a:rPr>
                        <a:t> </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l" fontAlgn="b"/>
                      <a:r>
                        <a:rPr lang="en-US" sz="1400" b="0" i="0" u="none" strike="noStrike" dirty="0">
                          <a:solidFill>
                            <a:srgbClr val="000000"/>
                          </a:solidFill>
                          <a:effectLst/>
                          <a:latin typeface="+mj-lt"/>
                        </a:rPr>
                        <a:t> </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a:solidFill>
                            <a:srgbClr val="000000"/>
                          </a:solidFill>
                          <a:effectLst/>
                          <a:latin typeface="+mj-lt"/>
                        </a:rPr>
                        <a:t>   </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extLst>
                  <a:ext uri="{0D108BD9-81ED-4DB2-BD59-A6C34878D82A}">
                    <a16:rowId xmlns:a16="http://schemas.microsoft.com/office/drawing/2014/main" val="794942084"/>
                  </a:ext>
                </a:extLst>
              </a:tr>
              <a:tr h="268416">
                <a:tc>
                  <a:txBody>
                    <a:bodyPr/>
                    <a:lstStyle/>
                    <a:p>
                      <a:pPr algn="l" fontAlgn="b"/>
                      <a:r>
                        <a:rPr lang="en-GB" sz="1400" b="0" i="0" u="none" strike="noStrike" dirty="0">
                          <a:solidFill>
                            <a:srgbClr val="000000"/>
                          </a:solidFill>
                          <a:effectLst/>
                          <a:latin typeface="+mj-lt"/>
                        </a:rPr>
                        <a:t>      National Student Financial Aid Scheme (NSFAS)</a:t>
                      </a: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dirty="0">
                          <a:solidFill>
                            <a:srgbClr val="000000"/>
                          </a:solidFill>
                          <a:effectLst/>
                          <a:latin typeface="+mj-lt"/>
                        </a:rPr>
                        <a:t> 45 794 967</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dirty="0">
                          <a:solidFill>
                            <a:srgbClr val="000000"/>
                          </a:solidFill>
                          <a:effectLst/>
                          <a:latin typeface="+mj-lt"/>
                        </a:rPr>
                        <a:t> 45 740 967</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a:solidFill>
                            <a:srgbClr val="000000"/>
                          </a:solidFill>
                          <a:effectLst/>
                          <a:latin typeface="+mj-lt"/>
                        </a:rPr>
                        <a:t>  54 000</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extLst>
                  <a:ext uri="{0D108BD9-81ED-4DB2-BD59-A6C34878D82A}">
                    <a16:rowId xmlns:a16="http://schemas.microsoft.com/office/drawing/2014/main" val="1389983052"/>
                  </a:ext>
                </a:extLst>
              </a:tr>
              <a:tr h="268416">
                <a:tc>
                  <a:txBody>
                    <a:bodyPr/>
                    <a:lstStyle/>
                    <a:p>
                      <a:pPr algn="l" fontAlgn="b"/>
                      <a:r>
                        <a:rPr lang="en-GB" sz="1400" b="0" i="0" u="none" strike="noStrike" dirty="0">
                          <a:solidFill>
                            <a:srgbClr val="000000"/>
                          </a:solidFill>
                          <a:effectLst/>
                          <a:latin typeface="+mj-lt"/>
                        </a:rPr>
                        <a:t>      Council on Higher Education (CHE) </a:t>
                      </a: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dirty="0">
                          <a:solidFill>
                            <a:srgbClr val="000000"/>
                          </a:solidFill>
                          <a:effectLst/>
                          <a:latin typeface="+mj-lt"/>
                        </a:rPr>
                        <a:t>  74 486</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dirty="0">
                          <a:solidFill>
                            <a:srgbClr val="000000"/>
                          </a:solidFill>
                          <a:effectLst/>
                          <a:latin typeface="+mj-lt"/>
                        </a:rPr>
                        <a:t>  55 865</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a:solidFill>
                            <a:srgbClr val="000000"/>
                          </a:solidFill>
                          <a:effectLst/>
                          <a:latin typeface="+mj-lt"/>
                        </a:rPr>
                        <a:t>  18 621</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extLst>
                  <a:ext uri="{0D108BD9-81ED-4DB2-BD59-A6C34878D82A}">
                    <a16:rowId xmlns:a16="http://schemas.microsoft.com/office/drawing/2014/main" val="1932695999"/>
                  </a:ext>
                </a:extLst>
              </a:tr>
              <a:tr h="268416">
                <a:tc>
                  <a:txBody>
                    <a:bodyPr/>
                    <a:lstStyle/>
                    <a:p>
                      <a:pPr algn="l" fontAlgn="b"/>
                      <a:r>
                        <a:rPr lang="en-GB" sz="1400" b="0" i="0" u="none" strike="noStrike" dirty="0">
                          <a:solidFill>
                            <a:srgbClr val="000000"/>
                          </a:solidFill>
                          <a:effectLst/>
                          <a:latin typeface="+mj-lt"/>
                        </a:rPr>
                        <a:t>      South African Qualifications Authority (SAQA)</a:t>
                      </a: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a:solidFill>
                            <a:srgbClr val="000000"/>
                          </a:solidFill>
                          <a:effectLst/>
                          <a:latin typeface="+mj-lt"/>
                        </a:rPr>
                        <a:t>  81 164</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dirty="0">
                          <a:solidFill>
                            <a:srgbClr val="000000"/>
                          </a:solidFill>
                          <a:effectLst/>
                          <a:latin typeface="+mj-lt"/>
                        </a:rPr>
                        <a:t>  61 927</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a:solidFill>
                            <a:srgbClr val="000000"/>
                          </a:solidFill>
                          <a:effectLst/>
                          <a:latin typeface="+mj-lt"/>
                        </a:rPr>
                        <a:t>  19 237</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extLst>
                  <a:ext uri="{0D108BD9-81ED-4DB2-BD59-A6C34878D82A}">
                    <a16:rowId xmlns:a16="http://schemas.microsoft.com/office/drawing/2014/main" val="3974101721"/>
                  </a:ext>
                </a:extLst>
              </a:tr>
              <a:tr h="268416">
                <a:tc>
                  <a:txBody>
                    <a:bodyPr/>
                    <a:lstStyle/>
                    <a:p>
                      <a:pPr algn="l" fontAlgn="b"/>
                      <a:r>
                        <a:rPr lang="en-GB" sz="1400" b="0" i="0" u="none" strike="noStrike" dirty="0">
                          <a:solidFill>
                            <a:srgbClr val="000000"/>
                          </a:solidFill>
                          <a:effectLst/>
                          <a:latin typeface="+mj-lt"/>
                        </a:rPr>
                        <a:t>      Quality Council for Trades and Occupations (QCTO)</a:t>
                      </a: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dirty="0">
                          <a:solidFill>
                            <a:srgbClr val="000000"/>
                          </a:solidFill>
                          <a:effectLst/>
                          <a:latin typeface="+mj-lt"/>
                        </a:rPr>
                        <a:t>  28 506</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dirty="0">
                          <a:solidFill>
                            <a:srgbClr val="000000"/>
                          </a:solidFill>
                          <a:effectLst/>
                          <a:latin typeface="+mj-lt"/>
                        </a:rPr>
                        <a:t>  21 380</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a:solidFill>
                            <a:srgbClr val="000000"/>
                          </a:solidFill>
                          <a:effectLst/>
                          <a:latin typeface="+mj-lt"/>
                        </a:rPr>
                        <a:t>  7 126</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extLst>
                  <a:ext uri="{0D108BD9-81ED-4DB2-BD59-A6C34878D82A}">
                    <a16:rowId xmlns:a16="http://schemas.microsoft.com/office/drawing/2014/main" val="1663022439"/>
                  </a:ext>
                </a:extLst>
              </a:tr>
              <a:tr h="268416">
                <a:tc>
                  <a:txBody>
                    <a:bodyPr/>
                    <a:lstStyle/>
                    <a:p>
                      <a:pPr algn="l" fontAlgn="b"/>
                      <a:r>
                        <a:rPr lang="en-US" sz="1400" b="0" i="0" u="none" strike="noStrike" dirty="0">
                          <a:solidFill>
                            <a:srgbClr val="000000"/>
                          </a:solidFill>
                          <a:effectLst/>
                          <a:latin typeface="+mj-lt"/>
                        </a:rPr>
                        <a:t>      Public Services SETA</a:t>
                      </a: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a:solidFill>
                            <a:srgbClr val="000000"/>
                          </a:solidFill>
                          <a:effectLst/>
                          <a:latin typeface="+mj-lt"/>
                        </a:rPr>
                        <a:t>  123 972</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dirty="0">
                          <a:solidFill>
                            <a:srgbClr val="000000"/>
                          </a:solidFill>
                          <a:effectLst/>
                          <a:latin typeface="+mj-lt"/>
                        </a:rPr>
                        <a:t>  92 979</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a:solidFill>
                            <a:srgbClr val="000000"/>
                          </a:solidFill>
                          <a:effectLst/>
                          <a:latin typeface="+mj-lt"/>
                        </a:rPr>
                        <a:t>  30 993</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extLst>
                  <a:ext uri="{0D108BD9-81ED-4DB2-BD59-A6C34878D82A}">
                    <a16:rowId xmlns:a16="http://schemas.microsoft.com/office/drawing/2014/main" val="1908170181"/>
                  </a:ext>
                </a:extLst>
              </a:tr>
              <a:tr h="268416">
                <a:tc>
                  <a:txBody>
                    <a:bodyPr/>
                    <a:lstStyle/>
                    <a:p>
                      <a:pPr algn="l" fontAlgn="b"/>
                      <a:r>
                        <a:rPr lang="en-GB" sz="1400" b="0" i="0" u="none" strike="noStrike" dirty="0">
                          <a:solidFill>
                            <a:srgbClr val="000000"/>
                          </a:solidFill>
                          <a:effectLst/>
                          <a:latin typeface="+mj-lt"/>
                        </a:rPr>
                        <a:t>      Education and Training Practices SETA</a:t>
                      </a: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dirty="0">
                          <a:solidFill>
                            <a:srgbClr val="000000"/>
                          </a:solidFill>
                          <a:effectLst/>
                          <a:latin typeface="+mj-lt"/>
                        </a:rPr>
                        <a:t>  21 338</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dirty="0">
                          <a:solidFill>
                            <a:srgbClr val="000000"/>
                          </a:solidFill>
                          <a:effectLst/>
                          <a:latin typeface="+mj-lt"/>
                        </a:rPr>
                        <a:t>   963</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a:solidFill>
                            <a:srgbClr val="000000"/>
                          </a:solidFill>
                          <a:effectLst/>
                          <a:latin typeface="+mj-lt"/>
                        </a:rPr>
                        <a:t>  20 375</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extLst>
                  <a:ext uri="{0D108BD9-81ED-4DB2-BD59-A6C34878D82A}">
                    <a16:rowId xmlns:a16="http://schemas.microsoft.com/office/drawing/2014/main" val="2935739210"/>
                  </a:ext>
                </a:extLst>
              </a:tr>
              <a:tr h="268416">
                <a:tc>
                  <a:txBody>
                    <a:bodyPr/>
                    <a:lstStyle/>
                    <a:p>
                      <a:pPr algn="l" fontAlgn="b"/>
                      <a:r>
                        <a:rPr lang="en-GB" sz="1400" b="0" i="0" u="none" strike="noStrike" dirty="0">
                          <a:solidFill>
                            <a:srgbClr val="000000"/>
                          </a:solidFill>
                          <a:effectLst/>
                          <a:latin typeface="+mj-lt"/>
                        </a:rPr>
                        <a:t>      National Skills Fund: Demand Led Skills Training</a:t>
                      </a: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dirty="0">
                          <a:solidFill>
                            <a:srgbClr val="000000"/>
                          </a:solidFill>
                          <a:effectLst/>
                          <a:latin typeface="+mj-lt"/>
                        </a:rPr>
                        <a:t>  100 000</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dirty="0">
                          <a:solidFill>
                            <a:srgbClr val="000000"/>
                          </a:solidFill>
                          <a:effectLst/>
                          <a:latin typeface="+mj-lt"/>
                        </a:rPr>
                        <a:t>  100 000</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a:solidFill>
                            <a:srgbClr val="000000"/>
                          </a:solidFill>
                          <a:effectLst/>
                          <a:latin typeface="+mj-lt"/>
                        </a:rPr>
                        <a:t>   </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extLst>
                  <a:ext uri="{0D108BD9-81ED-4DB2-BD59-A6C34878D82A}">
                    <a16:rowId xmlns:a16="http://schemas.microsoft.com/office/drawing/2014/main" val="736882260"/>
                  </a:ext>
                </a:extLst>
              </a:tr>
              <a:tr h="268416">
                <a:tc>
                  <a:txBody>
                    <a:bodyPr/>
                    <a:lstStyle/>
                    <a:p>
                      <a:pPr algn="l" fontAlgn="b"/>
                      <a:r>
                        <a:rPr lang="en-US" sz="1400" b="0" i="0" u="none" strike="noStrike" dirty="0">
                          <a:solidFill>
                            <a:srgbClr val="000000"/>
                          </a:solidFill>
                          <a:effectLst/>
                          <a:latin typeface="+mj-lt"/>
                        </a:rPr>
                        <a:t>Higher Health</a:t>
                      </a: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dirty="0">
                          <a:solidFill>
                            <a:srgbClr val="000000"/>
                          </a:solidFill>
                          <a:effectLst/>
                          <a:latin typeface="+mj-lt"/>
                        </a:rPr>
                        <a:t>  20 604</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dirty="0">
                          <a:solidFill>
                            <a:srgbClr val="000000"/>
                          </a:solidFill>
                          <a:effectLst/>
                          <a:latin typeface="+mj-lt"/>
                        </a:rPr>
                        <a:t>  14 093</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dirty="0">
                          <a:solidFill>
                            <a:srgbClr val="000000"/>
                          </a:solidFill>
                          <a:effectLst/>
                          <a:latin typeface="+mj-lt"/>
                        </a:rPr>
                        <a:t>  6 511</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extLst>
                  <a:ext uri="{0D108BD9-81ED-4DB2-BD59-A6C34878D82A}">
                    <a16:rowId xmlns:a16="http://schemas.microsoft.com/office/drawing/2014/main" val="3258232459"/>
                  </a:ext>
                </a:extLst>
              </a:tr>
              <a:tr h="268416">
                <a:tc>
                  <a:txBody>
                    <a:bodyPr/>
                    <a:lstStyle/>
                    <a:p>
                      <a:pPr algn="l" fontAlgn="b"/>
                      <a:r>
                        <a:rPr lang="en-US" sz="1400" b="0" i="0" u="none" strike="noStrike" dirty="0">
                          <a:solidFill>
                            <a:srgbClr val="000000"/>
                          </a:solidFill>
                          <a:effectLst/>
                          <a:latin typeface="+mj-lt"/>
                        </a:rPr>
                        <a:t>National Institute for Humanities and Social Sciences </a:t>
                      </a: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dirty="0">
                          <a:solidFill>
                            <a:srgbClr val="000000"/>
                          </a:solidFill>
                          <a:effectLst/>
                          <a:latin typeface="+mj-lt"/>
                        </a:rPr>
                        <a:t>  39 709</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dirty="0">
                          <a:solidFill>
                            <a:srgbClr val="000000"/>
                          </a:solidFill>
                          <a:effectLst/>
                          <a:latin typeface="+mj-lt"/>
                        </a:rPr>
                        <a:t>  29 781</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dirty="0">
                          <a:solidFill>
                            <a:srgbClr val="000000"/>
                          </a:solidFill>
                          <a:effectLst/>
                          <a:latin typeface="+mj-lt"/>
                        </a:rPr>
                        <a:t>  9 928</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extLst>
                  <a:ext uri="{0D108BD9-81ED-4DB2-BD59-A6C34878D82A}">
                    <a16:rowId xmlns:a16="http://schemas.microsoft.com/office/drawing/2014/main" val="1799933529"/>
                  </a:ext>
                </a:extLst>
              </a:tr>
              <a:tr h="268416">
                <a:tc>
                  <a:txBody>
                    <a:bodyPr/>
                    <a:lstStyle/>
                    <a:p>
                      <a:pPr algn="l" fontAlgn="b"/>
                      <a:r>
                        <a:rPr lang="en-US" sz="1400" b="0" i="0" u="none" strike="noStrike" dirty="0">
                          <a:solidFill>
                            <a:srgbClr val="000000"/>
                          </a:solidFill>
                          <a:effectLst/>
                          <a:latin typeface="+mj-lt"/>
                        </a:rPr>
                        <a:t>TVET Colleges Subsidies</a:t>
                      </a: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a:solidFill>
                            <a:srgbClr val="000000"/>
                          </a:solidFill>
                          <a:effectLst/>
                          <a:latin typeface="+mj-lt"/>
                        </a:rPr>
                        <a:t> 5 490 927</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dirty="0">
                          <a:solidFill>
                            <a:srgbClr val="000000"/>
                          </a:solidFill>
                          <a:effectLst/>
                          <a:latin typeface="+mj-lt"/>
                        </a:rPr>
                        <a:t> 3 699 497</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dirty="0">
                          <a:solidFill>
                            <a:srgbClr val="000000"/>
                          </a:solidFill>
                          <a:effectLst/>
                          <a:latin typeface="+mj-lt"/>
                        </a:rPr>
                        <a:t> 1 791 430</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extLst>
                  <a:ext uri="{0D108BD9-81ED-4DB2-BD59-A6C34878D82A}">
                    <a16:rowId xmlns:a16="http://schemas.microsoft.com/office/drawing/2014/main" val="3504791467"/>
                  </a:ext>
                </a:extLst>
              </a:tr>
              <a:tr h="268416">
                <a:tc>
                  <a:txBody>
                    <a:bodyPr/>
                    <a:lstStyle/>
                    <a:p>
                      <a:pPr algn="l" fontAlgn="b"/>
                      <a:r>
                        <a:rPr lang="en-US" sz="1400" b="0" i="0" u="none" strike="noStrike" dirty="0">
                          <a:solidFill>
                            <a:srgbClr val="000000"/>
                          </a:solidFill>
                          <a:effectLst/>
                          <a:latin typeface="+mj-lt"/>
                        </a:rPr>
                        <a:t>CET College Subsidies</a:t>
                      </a: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a:solidFill>
                            <a:srgbClr val="000000"/>
                          </a:solidFill>
                          <a:effectLst/>
                          <a:latin typeface="+mj-lt"/>
                        </a:rPr>
                        <a:t>  215 151</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dirty="0">
                          <a:solidFill>
                            <a:srgbClr val="000000"/>
                          </a:solidFill>
                          <a:effectLst/>
                          <a:latin typeface="+mj-lt"/>
                        </a:rPr>
                        <a:t>  163 610</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dirty="0">
                          <a:solidFill>
                            <a:srgbClr val="000000"/>
                          </a:solidFill>
                          <a:effectLst/>
                          <a:latin typeface="+mj-lt"/>
                        </a:rPr>
                        <a:t>  51 541</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extLst>
                  <a:ext uri="{0D108BD9-81ED-4DB2-BD59-A6C34878D82A}">
                    <a16:rowId xmlns:a16="http://schemas.microsoft.com/office/drawing/2014/main" val="10002"/>
                  </a:ext>
                </a:extLst>
              </a:tr>
              <a:tr h="268416">
                <a:tc>
                  <a:txBody>
                    <a:bodyPr/>
                    <a:lstStyle/>
                    <a:p>
                      <a:pPr algn="l" fontAlgn="b"/>
                      <a:r>
                        <a:rPr lang="en-GB" sz="1400" b="0" i="0" u="none" strike="noStrike">
                          <a:solidFill>
                            <a:srgbClr val="000000"/>
                          </a:solidFill>
                          <a:effectLst/>
                          <a:latin typeface="+mj-lt"/>
                        </a:rPr>
                        <a:t>Foreign Governments and International Organisations</a:t>
                      </a: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a:solidFill>
                            <a:srgbClr val="000000"/>
                          </a:solidFill>
                          <a:effectLst/>
                          <a:latin typeface="+mj-lt"/>
                        </a:rPr>
                        <a:t>  4 276</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dirty="0">
                          <a:solidFill>
                            <a:srgbClr val="000000"/>
                          </a:solidFill>
                          <a:effectLst/>
                          <a:latin typeface="+mj-lt"/>
                        </a:rPr>
                        <a:t>  3 249</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dirty="0">
                          <a:solidFill>
                            <a:srgbClr val="000000"/>
                          </a:solidFill>
                          <a:effectLst/>
                          <a:latin typeface="+mj-lt"/>
                        </a:rPr>
                        <a:t>  1 027</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extLst>
                  <a:ext uri="{0D108BD9-81ED-4DB2-BD59-A6C34878D82A}">
                    <a16:rowId xmlns:a16="http://schemas.microsoft.com/office/drawing/2014/main" val="10003"/>
                  </a:ext>
                </a:extLst>
              </a:tr>
              <a:tr h="268416">
                <a:tc>
                  <a:txBody>
                    <a:bodyPr/>
                    <a:lstStyle/>
                    <a:p>
                      <a:pPr algn="l" fontAlgn="b"/>
                      <a:r>
                        <a:rPr lang="en-US" sz="1400" b="0" i="0" u="none" strike="noStrike" dirty="0">
                          <a:solidFill>
                            <a:srgbClr val="000000"/>
                          </a:solidFill>
                          <a:effectLst/>
                          <a:latin typeface="+mj-lt"/>
                        </a:rPr>
                        <a:t>Leave Gratuity</a:t>
                      </a: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a:solidFill>
                            <a:srgbClr val="000000"/>
                          </a:solidFill>
                          <a:effectLst/>
                          <a:latin typeface="+mj-lt"/>
                        </a:rPr>
                        <a:t>  17 100</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dirty="0">
                          <a:solidFill>
                            <a:srgbClr val="000000"/>
                          </a:solidFill>
                          <a:effectLst/>
                          <a:latin typeface="+mj-lt"/>
                        </a:rPr>
                        <a:t>  24 468</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tc>
                  <a:txBody>
                    <a:bodyPr/>
                    <a:lstStyle/>
                    <a:p>
                      <a:pPr algn="r" fontAlgn="b"/>
                      <a:r>
                        <a:rPr lang="en-US" sz="1400" b="0" i="0" u="none" strike="noStrike" dirty="0">
                          <a:solidFill>
                            <a:srgbClr val="FF0000"/>
                          </a:solidFill>
                          <a:effectLst/>
                          <a:latin typeface="+mj-lt"/>
                        </a:rPr>
                        <a:t>(7 368)</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EF4"/>
                    </a:solidFill>
                  </a:tcPr>
                </a:tc>
                <a:extLst>
                  <a:ext uri="{0D108BD9-81ED-4DB2-BD59-A6C34878D82A}">
                    <a16:rowId xmlns:a16="http://schemas.microsoft.com/office/drawing/2014/main" val="10004"/>
                  </a:ext>
                </a:extLst>
              </a:tr>
              <a:tr h="316081">
                <a:tc>
                  <a:txBody>
                    <a:bodyPr/>
                    <a:lstStyle/>
                    <a:p>
                      <a:pPr marL="0" lvl="0" indent="0" algn="l">
                        <a:lnSpc>
                          <a:spcPct val="130000"/>
                        </a:lnSpc>
                        <a:spcAft>
                          <a:spcPts val="0"/>
                        </a:spcAft>
                        <a:buFont typeface="Symbol" panose="05050102010706020507" pitchFamily="18" charset="2"/>
                        <a:buNone/>
                      </a:pPr>
                      <a:r>
                        <a:rPr lang="en-ZA" sz="1400" b="1" dirty="0">
                          <a:effectLst/>
                          <a:latin typeface="+mj-lt"/>
                          <a:ea typeface="Times New Roman" panose="02020603050405020304" pitchFamily="18" charset="0"/>
                          <a:cs typeface="Calibri" panose="020F0502020204030204" pitchFamily="34" charset="0"/>
                        </a:rPr>
                        <a:t>Total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b"/>
                      <a:r>
                        <a:rPr lang="en-US" sz="1400" b="1" i="0" u="none" strike="noStrike">
                          <a:solidFill>
                            <a:srgbClr val="000000"/>
                          </a:solidFill>
                          <a:effectLst/>
                          <a:latin typeface="+mj-lt"/>
                        </a:rPr>
                        <a:t> 98 369 056</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b"/>
                      <a:r>
                        <a:rPr lang="en-US" sz="1400" b="1" i="0" u="none" strike="noStrike" dirty="0">
                          <a:solidFill>
                            <a:srgbClr val="000000"/>
                          </a:solidFill>
                          <a:effectLst/>
                          <a:latin typeface="+mj-lt"/>
                        </a:rPr>
                        <a:t> 93 133 515</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b"/>
                      <a:r>
                        <a:rPr lang="en-US" sz="1400" b="1" i="0" u="none" strike="noStrike" dirty="0">
                          <a:solidFill>
                            <a:srgbClr val="000000"/>
                          </a:solidFill>
                          <a:effectLst/>
                          <a:latin typeface="+mj-lt"/>
                        </a:rPr>
                        <a:t> 5 235 541</a:t>
                      </a: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12"/>
                  </a:ext>
                </a:extLst>
              </a:tr>
              <a:tr h="316081">
                <a:tc gridSpan="4">
                  <a:txBody>
                    <a:bodyPr/>
                    <a:lstStyle/>
                    <a:p>
                      <a:pPr marL="0" lvl="0" indent="0" algn="l">
                        <a:lnSpc>
                          <a:spcPct val="130000"/>
                        </a:lnSpc>
                        <a:spcAft>
                          <a:spcPts val="0"/>
                        </a:spcAft>
                        <a:buFont typeface="Symbol" panose="05050102010706020507" pitchFamily="18" charset="2"/>
                        <a:buNone/>
                      </a:pPr>
                      <a:endParaRPr lang="en-ZA" sz="1400" b="0" i="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pPr algn="r">
                        <a:spcAft>
                          <a:spcPts val="0"/>
                        </a:spcAft>
                      </a:pPr>
                      <a:endParaRPr lang="en-ZA" sz="1400" b="1" dirty="0">
                        <a:effectLst/>
                        <a:latin typeface="Calibri" panose="020F0502020204030204" pitchFamily="34" charset="0"/>
                        <a:ea typeface="Times New Roman" panose="02020603050405020304" pitchFamily="18" charset="0"/>
                        <a:cs typeface="Calibri" panose="020F0502020204030204" pitchFamily="34" charset="0"/>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pPr algn="r">
                        <a:spcAft>
                          <a:spcPts val="0"/>
                        </a:spcAft>
                      </a:pPr>
                      <a:endParaRPr lang="en-ZA" sz="1400" b="1" dirty="0">
                        <a:effectLst/>
                        <a:latin typeface="Calibri" panose="020F0502020204030204" pitchFamily="34" charset="0"/>
                        <a:ea typeface="Times New Roman" panose="02020603050405020304" pitchFamily="18" charset="0"/>
                        <a:cs typeface="Calibri" panose="020F0502020204030204" pitchFamily="34" charset="0"/>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pPr algn="r">
                        <a:spcAft>
                          <a:spcPts val="0"/>
                        </a:spcAft>
                      </a:pPr>
                      <a:endParaRPr lang="en-ZA" sz="1400" b="1" dirty="0">
                        <a:effectLst/>
                        <a:latin typeface="Calibri" panose="020F0502020204030204" pitchFamily="34" charset="0"/>
                        <a:ea typeface="Times New Roman" panose="02020603050405020304" pitchFamily="18" charset="0"/>
                        <a:cs typeface="Calibri" panose="020F0502020204030204" pitchFamily="34" charset="0"/>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892272808"/>
                  </a:ext>
                </a:extLst>
              </a:tr>
            </a:tbl>
          </a:graphicData>
        </a:graphic>
      </p:graphicFrame>
    </p:spTree>
    <p:extLst>
      <p:ext uri="{BB962C8B-B14F-4D97-AF65-F5344CB8AC3E}">
        <p14:creationId xmlns:p14="http://schemas.microsoft.com/office/powerpoint/2010/main" val="31823830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065ED-8EE3-43A3-9709-0E50EFD41E2F}"/>
              </a:ext>
            </a:extLst>
          </p:cNvPr>
          <p:cNvSpPr>
            <a:spLocks noGrp="1"/>
          </p:cNvSpPr>
          <p:nvPr>
            <p:ph type="title"/>
          </p:nvPr>
        </p:nvSpPr>
        <p:spPr>
          <a:xfrm>
            <a:off x="120610" y="55763"/>
            <a:ext cx="8915400" cy="709367"/>
          </a:xfrm>
          <a:solidFill>
            <a:srgbClr val="00B050"/>
          </a:solidFill>
          <a:ln>
            <a:gradFill>
              <a:gsLst>
                <a:gs pos="24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lstStyle/>
          <a:p>
            <a:r>
              <a:rPr lang="en-GB" sz="2000" b="1" dirty="0">
                <a:cs typeface="Calibri" panose="020F0502020204030204" pitchFamily="34" charset="0"/>
              </a:rPr>
              <a:t>Economic Classifications: Spending Trends: Quarter 1, 2 &amp; 3</a:t>
            </a:r>
            <a:endParaRPr lang="en-US" sz="2000" dirty="0">
              <a:cs typeface="Calibri" panose="020F0502020204030204" pitchFamily="34" charset="0"/>
            </a:endParaRPr>
          </a:p>
        </p:txBody>
      </p:sp>
      <p:sp>
        <p:nvSpPr>
          <p:cNvPr id="4" name="Slide Number Placeholder 3">
            <a:extLst>
              <a:ext uri="{FF2B5EF4-FFF2-40B4-BE49-F238E27FC236}">
                <a16:creationId xmlns:a16="http://schemas.microsoft.com/office/drawing/2014/main" id="{985B37F7-3741-4C3A-A5B1-7F56F7DE3C7D}"/>
              </a:ext>
            </a:extLst>
          </p:cNvPr>
          <p:cNvSpPr>
            <a:spLocks noGrp="1"/>
          </p:cNvSpPr>
          <p:nvPr>
            <p:ph type="sldNum" sz="quarter" idx="12"/>
          </p:nvPr>
        </p:nvSpPr>
        <p:spPr/>
        <p:txBody>
          <a:bodyPr/>
          <a:lstStyle/>
          <a:p>
            <a:pPr>
              <a:defRPr/>
            </a:pPr>
            <a:fld id="{7FEA9EB2-108A-4BEC-BB25-443CCE96D918}" type="slidenum">
              <a:rPr lang="en-US" sz="1800" smtClean="0"/>
              <a:pPr>
                <a:defRPr/>
              </a:pPr>
              <a:t>25</a:t>
            </a:fld>
            <a:endParaRPr lang="en-US" sz="1800" dirty="0"/>
          </a:p>
        </p:txBody>
      </p:sp>
      <p:graphicFrame>
        <p:nvGraphicFramePr>
          <p:cNvPr id="9" name="Content Placeholder 8">
            <a:extLst>
              <a:ext uri="{FF2B5EF4-FFF2-40B4-BE49-F238E27FC236}">
                <a16:creationId xmlns:a16="http://schemas.microsoft.com/office/drawing/2014/main" id="{118CB348-64DE-82CD-6F7D-5D46C781EAD8}"/>
              </a:ext>
            </a:extLst>
          </p:cNvPr>
          <p:cNvGraphicFramePr>
            <a:graphicFrameLocks noGrp="1"/>
          </p:cNvGraphicFramePr>
          <p:nvPr>
            <p:ph idx="1"/>
            <p:extLst>
              <p:ext uri="{D42A27DB-BD31-4B8C-83A1-F6EECF244321}">
                <p14:modId xmlns:p14="http://schemas.microsoft.com/office/powerpoint/2010/main" val="4145512632"/>
              </p:ext>
            </p:extLst>
          </p:nvPr>
        </p:nvGraphicFramePr>
        <p:xfrm>
          <a:off x="54827" y="817002"/>
          <a:ext cx="8958146" cy="575131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035462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94F6D-C582-4448-9BA3-5F8195DAF3F8}"/>
              </a:ext>
            </a:extLst>
          </p:cNvPr>
          <p:cNvSpPr>
            <a:spLocks noGrp="1"/>
          </p:cNvSpPr>
          <p:nvPr>
            <p:ph type="title"/>
          </p:nvPr>
        </p:nvSpPr>
        <p:spPr>
          <a:xfrm>
            <a:off x="304800" y="136525"/>
            <a:ext cx="8610600" cy="1235075"/>
          </a:xfrm>
          <a:solidFill>
            <a:srgbClr val="00B050"/>
          </a:solidFill>
        </p:spPr>
        <p:txBody>
          <a:bodyPr/>
          <a:lstStyle/>
          <a:p>
            <a:r>
              <a:rPr lang="en-GB" sz="2000" b="1" dirty="0"/>
              <a:t>Spending trends of Transfers and Subsidies: Quarter 1 to Quarter 3</a:t>
            </a:r>
            <a:endParaRPr lang="en-US" sz="2000" b="1" dirty="0"/>
          </a:p>
        </p:txBody>
      </p:sp>
      <p:sp>
        <p:nvSpPr>
          <p:cNvPr id="4" name="Slide Number Placeholder 3">
            <a:extLst>
              <a:ext uri="{FF2B5EF4-FFF2-40B4-BE49-F238E27FC236}">
                <a16:creationId xmlns:a16="http://schemas.microsoft.com/office/drawing/2014/main" id="{918B4782-309F-49AD-8514-3D080D3D0299}"/>
              </a:ext>
            </a:extLst>
          </p:cNvPr>
          <p:cNvSpPr>
            <a:spLocks noGrp="1"/>
          </p:cNvSpPr>
          <p:nvPr>
            <p:ph type="sldNum" sz="quarter" idx="12"/>
          </p:nvPr>
        </p:nvSpPr>
        <p:spPr/>
        <p:txBody>
          <a:bodyPr/>
          <a:lstStyle/>
          <a:p>
            <a:pPr>
              <a:defRPr/>
            </a:pPr>
            <a:fld id="{7FEA9EB2-108A-4BEC-BB25-443CCE96D918}" type="slidenum">
              <a:rPr lang="en-US" smtClean="0"/>
              <a:pPr>
                <a:defRPr/>
              </a:pPr>
              <a:t>26</a:t>
            </a:fld>
            <a:endParaRPr lang="en-US"/>
          </a:p>
        </p:txBody>
      </p:sp>
      <p:graphicFrame>
        <p:nvGraphicFramePr>
          <p:cNvPr id="9" name="Content Placeholder 8">
            <a:extLst>
              <a:ext uri="{FF2B5EF4-FFF2-40B4-BE49-F238E27FC236}">
                <a16:creationId xmlns:a16="http://schemas.microsoft.com/office/drawing/2014/main" id="{D64C3805-2643-ED8D-6D40-1DCFF5685AEA}"/>
              </a:ext>
            </a:extLst>
          </p:cNvPr>
          <p:cNvGraphicFramePr>
            <a:graphicFrameLocks noGrp="1"/>
          </p:cNvGraphicFramePr>
          <p:nvPr>
            <p:ph idx="1"/>
          </p:nvPr>
        </p:nvGraphicFramePr>
        <p:xfrm>
          <a:off x="304800" y="1524000"/>
          <a:ext cx="8382000" cy="51974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261474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80963" y="-17463"/>
            <a:ext cx="9144001" cy="6875463"/>
          </a:xfrm>
          <a:prstGeom prst="rect">
            <a:avLst/>
          </a:prstGeom>
          <a:noFill/>
          <a:ln w="9525">
            <a:noFill/>
            <a:miter lim="800000"/>
            <a:headEnd/>
            <a:tailEnd/>
          </a:ln>
        </p:spPr>
      </p:pic>
      <p:sp>
        <p:nvSpPr>
          <p:cNvPr id="7" name="TextBox 6"/>
          <p:cNvSpPr txBox="1"/>
          <p:nvPr/>
        </p:nvSpPr>
        <p:spPr>
          <a:xfrm>
            <a:off x="442913" y="466794"/>
            <a:ext cx="8064500" cy="707886"/>
          </a:xfrm>
          <a:prstGeom prst="rect">
            <a:avLst/>
          </a:prstGeom>
          <a:solidFill>
            <a:srgbClr val="008E4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anchor="ctr">
            <a:spAutoFit/>
          </a:bodyPr>
          <a:lstStyle/>
          <a:p>
            <a:pPr algn="ctr">
              <a:defRPr/>
            </a:pPr>
            <a:r>
              <a:rPr lang="en-ZA" sz="2000" b="1" dirty="0">
                <a:latin typeface="Arial" panose="020B0604020202020204" pitchFamily="34" charset="0"/>
                <a:cs typeface="Arial" panose="020B0604020202020204" pitchFamily="34" charset="0"/>
              </a:rPr>
              <a:t>2022/23: Reasons for extensive increases in the Economic Classification between the first and third quarter </a:t>
            </a:r>
          </a:p>
        </p:txBody>
      </p:sp>
      <p:sp>
        <p:nvSpPr>
          <p:cNvPr id="8196" name="Slide Number Placeholder 7"/>
          <p:cNvSpPr>
            <a:spLocks noGrp="1"/>
          </p:cNvSpPr>
          <p:nvPr>
            <p:ph type="sldNum" sz="quarter" idx="12"/>
          </p:nvPr>
        </p:nvSpPr>
        <p:spPr>
          <a:xfrm>
            <a:off x="8382000" y="6524625"/>
            <a:ext cx="681038" cy="409575"/>
          </a:xfrm>
          <a:noFill/>
        </p:spPr>
        <p:txBody>
          <a:bodyPr/>
          <a:lstStyle/>
          <a:p>
            <a:fld id="{C647411B-AB77-409F-B9F6-2D0EDA52287E}" type="slidenum">
              <a:rPr lang="en-US" sz="1800" b="1" smtClean="0"/>
              <a:pPr/>
              <a:t>27</a:t>
            </a:fld>
            <a:endParaRPr lang="en-US" sz="1800" b="1" dirty="0"/>
          </a:p>
        </p:txBody>
      </p:sp>
      <p:sp>
        <p:nvSpPr>
          <p:cNvPr id="8" name="Rectangle 3"/>
          <p:cNvSpPr txBox="1">
            <a:spLocks noChangeArrowheads="1"/>
          </p:cNvSpPr>
          <p:nvPr/>
        </p:nvSpPr>
        <p:spPr bwMode="auto">
          <a:xfrm>
            <a:off x="342900" y="1422365"/>
            <a:ext cx="8264525" cy="5187950"/>
          </a:xfrm>
          <a:prstGeom prst="rect">
            <a:avLst/>
          </a:prstGeom>
          <a:noFill/>
          <a:ln w="9525">
            <a:noFill/>
            <a:miter lim="800000"/>
            <a:headEnd/>
            <a:tailEnd/>
          </a:ln>
        </p:spPr>
        <p:txBody>
          <a:bodyPr/>
          <a:lstStyle/>
          <a:p>
            <a:pPr>
              <a:lnSpc>
                <a:spcPct val="80000"/>
              </a:lnSpc>
              <a:spcBef>
                <a:spcPts val="600"/>
              </a:spcBef>
              <a:spcAft>
                <a:spcPts val="600"/>
              </a:spcAft>
              <a:defRPr/>
            </a:pPr>
            <a:r>
              <a:rPr lang="en-US" kern="0" dirty="0">
                <a:latin typeface="Arial" panose="020B0604020202020204" pitchFamily="34" charset="0"/>
                <a:cs typeface="Arial" panose="020B0604020202020204" pitchFamily="34" charset="0"/>
              </a:rPr>
              <a:t>The significant increase from the second quarter to the third quarter:</a:t>
            </a:r>
          </a:p>
          <a:p>
            <a:pPr marL="285750" indent="-285750">
              <a:lnSpc>
                <a:spcPct val="80000"/>
              </a:lnSpc>
              <a:spcBef>
                <a:spcPts val="600"/>
              </a:spcBef>
              <a:spcAft>
                <a:spcPts val="600"/>
              </a:spcAft>
              <a:buFont typeface="Arial" panose="020B0604020202020204" pitchFamily="34" charset="0"/>
              <a:buChar char="•"/>
              <a:defRPr/>
            </a:pPr>
            <a:r>
              <a:rPr lang="en-US" kern="0" dirty="0">
                <a:latin typeface="Arial" panose="020B0604020202020204" pitchFamily="34" charset="0"/>
                <a:cs typeface="Arial" panose="020B0604020202020204" pitchFamily="34" charset="0"/>
              </a:rPr>
              <a:t>Compensation of employees: Implementation of the standardisation of the CET lecturers and the PPN for TVET Colleges as well as the implementation of the Cost-of-Living Adjustment for all staff.</a:t>
            </a:r>
          </a:p>
          <a:p>
            <a:pPr marL="284163" indent="-284163">
              <a:lnSpc>
                <a:spcPct val="80000"/>
              </a:lnSpc>
              <a:spcBef>
                <a:spcPts val="600"/>
              </a:spcBef>
              <a:spcAft>
                <a:spcPts val="600"/>
              </a:spcAft>
              <a:buFont typeface="Arial" pitchFamily="34" charset="0"/>
              <a:buChar char="•"/>
              <a:defRPr/>
            </a:pPr>
            <a:r>
              <a:rPr lang="en-US" kern="0" dirty="0">
                <a:latin typeface="Arial" panose="020B0604020202020204" pitchFamily="34" charset="0"/>
                <a:cs typeface="Arial" panose="020B0604020202020204" pitchFamily="34" charset="0"/>
              </a:rPr>
              <a:t>Goods and services:  The relaxation of the lock-down regulations, increased travel activities and correction of classification of the renewal of computer licenses previously allocated against Machinery and Equipment.</a:t>
            </a:r>
          </a:p>
          <a:p>
            <a:pPr>
              <a:lnSpc>
                <a:spcPct val="80000"/>
              </a:lnSpc>
              <a:spcBef>
                <a:spcPts val="600"/>
              </a:spcBef>
              <a:spcAft>
                <a:spcPts val="600"/>
              </a:spcAft>
              <a:defRPr/>
            </a:pPr>
            <a:endParaRPr lang="en-US" kern="0" dirty="0">
              <a:latin typeface="Arial" panose="020B0604020202020204" pitchFamily="34" charset="0"/>
              <a:cs typeface="Arial" panose="020B0604020202020204" pitchFamily="34" charset="0"/>
            </a:endParaRPr>
          </a:p>
          <a:p>
            <a:pPr>
              <a:lnSpc>
                <a:spcPct val="80000"/>
              </a:lnSpc>
              <a:spcBef>
                <a:spcPts val="600"/>
              </a:spcBef>
              <a:spcAft>
                <a:spcPts val="600"/>
              </a:spcAft>
              <a:defRPr/>
            </a:pPr>
            <a:r>
              <a:rPr lang="en-US" kern="0" dirty="0">
                <a:latin typeface="Arial" panose="020B0604020202020204" pitchFamily="34" charset="0"/>
                <a:cs typeface="Arial" panose="020B0604020202020204" pitchFamily="34" charset="0"/>
              </a:rPr>
              <a:t>The significant decrease from the second quarter to the third quarter</a:t>
            </a:r>
          </a:p>
          <a:p>
            <a:pPr marL="285750" indent="-285750">
              <a:lnSpc>
                <a:spcPct val="80000"/>
              </a:lnSpc>
              <a:spcBef>
                <a:spcPts val="600"/>
              </a:spcBef>
              <a:buFont typeface="Arial" pitchFamily="34" charset="0"/>
              <a:buChar char="•"/>
              <a:defRPr/>
            </a:pPr>
            <a:r>
              <a:rPr lang="en-US" kern="0" dirty="0">
                <a:latin typeface="Arial" panose="020B0604020202020204" pitchFamily="34" charset="0"/>
                <a:cs typeface="Arial" panose="020B0604020202020204" pitchFamily="34" charset="0"/>
              </a:rPr>
              <a:t>Machinery and equipment: The correction of the misclassification of the renewal of computer licenses. Spending on this item is also seasonal.</a:t>
            </a:r>
          </a:p>
          <a:p>
            <a:pPr marL="284163" indent="-284163" algn="just">
              <a:lnSpc>
                <a:spcPct val="80000"/>
              </a:lnSpc>
              <a:spcBef>
                <a:spcPts val="600"/>
              </a:spcBef>
              <a:defRPr/>
            </a:pPr>
            <a:endParaRPr lang="en-US" sz="2000"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810005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SLIDE LAYOUT.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11267" name="Picture 6" descr="C:\Users\Lefifi.T\AppData\Local\Microsoft\Windows\Temporary Internet Files\Content.Outlook\XAEMJRW7\Higher Education LOGO (6).jpg"/>
          <p:cNvPicPr>
            <a:picLocks noChangeAspect="1" noChangeArrowheads="1"/>
          </p:cNvPicPr>
          <p:nvPr/>
        </p:nvPicPr>
        <p:blipFill>
          <a:blip r:embed="rId3" cstate="print"/>
          <a:srcRect/>
          <a:stretch>
            <a:fillRect/>
          </a:stretch>
        </p:blipFill>
        <p:spPr bwMode="auto">
          <a:xfrm>
            <a:off x="1755775" y="1557338"/>
            <a:ext cx="5695950" cy="2246312"/>
          </a:xfrm>
          <a:prstGeom prst="rect">
            <a:avLst/>
          </a:prstGeom>
          <a:noFill/>
          <a:ln w="9525">
            <a:noFill/>
            <a:miter lim="800000"/>
            <a:headEnd/>
            <a:tailEnd/>
          </a:ln>
        </p:spPr>
      </p:pic>
      <p:sp>
        <p:nvSpPr>
          <p:cNvPr id="11268" name="TextBox 7"/>
          <p:cNvSpPr txBox="1">
            <a:spLocks noChangeArrowheads="1"/>
          </p:cNvSpPr>
          <p:nvPr/>
        </p:nvSpPr>
        <p:spPr bwMode="auto">
          <a:xfrm>
            <a:off x="2484438" y="4005263"/>
            <a:ext cx="4103687" cy="1016000"/>
          </a:xfrm>
          <a:prstGeom prst="rect">
            <a:avLst/>
          </a:prstGeom>
          <a:noFill/>
          <a:ln w="9525">
            <a:noFill/>
            <a:miter lim="800000"/>
            <a:headEnd/>
            <a:tailEnd/>
          </a:ln>
        </p:spPr>
        <p:txBody>
          <a:bodyPr>
            <a:spAutoFit/>
          </a:bodyPr>
          <a:lstStyle/>
          <a:p>
            <a:pPr algn="ctr"/>
            <a:r>
              <a:rPr lang="en-US" sz="6000" b="1" i="1">
                <a:latin typeface="Calibri" pitchFamily="34" charset="0"/>
              </a:rPr>
              <a:t>Thank You</a:t>
            </a:r>
          </a:p>
        </p:txBody>
      </p:sp>
      <p:sp>
        <p:nvSpPr>
          <p:cNvPr id="11269" name="Slide Number Placeholder 5"/>
          <p:cNvSpPr>
            <a:spLocks noGrp="1"/>
          </p:cNvSpPr>
          <p:nvPr>
            <p:ph type="sldNum" sz="quarter" idx="12"/>
          </p:nvPr>
        </p:nvSpPr>
        <p:spPr>
          <a:xfrm>
            <a:off x="8458200" y="6534150"/>
            <a:ext cx="685800" cy="323850"/>
          </a:xfrm>
          <a:noFill/>
        </p:spPr>
        <p:txBody>
          <a:bodyPr/>
          <a:lstStyle/>
          <a:p>
            <a:fld id="{B5BC65C7-0663-470E-9C48-4998BA0C60EC}" type="slidenum">
              <a:rPr lang="en-US" sz="1800" smtClean="0"/>
              <a:pPr/>
              <a:t>28</a:t>
            </a:fld>
            <a:endParaRPr lang="en-US" sz="1800" dirty="0"/>
          </a:p>
        </p:txBody>
      </p:sp>
    </p:spTree>
    <p:extLst>
      <p:ext uri="{BB962C8B-B14F-4D97-AF65-F5344CB8AC3E}">
        <p14:creationId xmlns:p14="http://schemas.microsoft.com/office/powerpoint/2010/main" val="4103592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75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Diagram 6"/>
          <p:cNvGraphicFramePr/>
          <p:nvPr>
            <p:extLst>
              <p:ext uri="{D42A27DB-BD31-4B8C-83A1-F6EECF244321}">
                <p14:modId xmlns:p14="http://schemas.microsoft.com/office/powerpoint/2010/main" val="1574632379"/>
              </p:ext>
            </p:extLst>
          </p:nvPr>
        </p:nvGraphicFramePr>
        <p:xfrm>
          <a:off x="456044" y="1055472"/>
          <a:ext cx="8077200" cy="50758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549632" y="527662"/>
            <a:ext cx="8077201"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800" b="1" dirty="0">
                <a:cs typeface="Arial" panose="020B0604020202020204" pitchFamily="34" charset="0"/>
              </a:rPr>
              <a:t>Vision and Mission </a:t>
            </a:r>
            <a:endParaRPr lang="en-ZA" sz="2800" b="1" dirty="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8">
            <p14:nvContentPartPr>
              <p14:cNvPr id="2" name="Ink 1">
                <a:extLst>
                  <a:ext uri="{FF2B5EF4-FFF2-40B4-BE49-F238E27FC236}">
                    <a16:creationId xmlns:a16="http://schemas.microsoft.com/office/drawing/2014/main" id="{7CAF6928-CC0C-491A-BC8E-E96665139191}"/>
                  </a:ext>
                </a:extLst>
              </p14:cNvPr>
              <p14:cNvContentPartPr/>
              <p14:nvPr/>
            </p14:nvContentPartPr>
            <p14:xfrm>
              <a:off x="8533244" y="2459610"/>
              <a:ext cx="360" cy="360"/>
            </p14:xfrm>
          </p:contentPart>
        </mc:Choice>
        <mc:Fallback xmlns="">
          <p:pic>
            <p:nvPicPr>
              <p:cNvPr id="2" name="Ink 1">
                <a:extLst>
                  <a:ext uri="{FF2B5EF4-FFF2-40B4-BE49-F238E27FC236}">
                    <a16:creationId xmlns:a16="http://schemas.microsoft.com/office/drawing/2014/main" xmlns:p14="http://schemas.microsoft.com/office/powerpoint/2010/main" xmlns="" id="{7CAF6928-CC0C-491A-BC8E-E96665139191}"/>
                  </a:ext>
                </a:extLst>
              </p:cNvPr>
              <p:cNvPicPr/>
              <p:nvPr/>
            </p:nvPicPr>
            <p:blipFill>
              <a:blip r:embed="rId9"/>
              <a:stretch>
                <a:fillRect/>
              </a:stretch>
            </p:blipFill>
            <p:spPr>
              <a:xfrm>
                <a:off x="8531084" y="2457450"/>
                <a:ext cx="4680" cy="4680"/>
              </a:xfrm>
              <a:prstGeom prst="rect">
                <a:avLst/>
              </a:prstGeom>
            </p:spPr>
          </p:pic>
        </mc:Fallback>
      </mc:AlternateContent>
      <p:sp>
        <p:nvSpPr>
          <p:cNvPr id="3" name="Slide Number Placeholder 7">
            <a:extLst>
              <a:ext uri="{FF2B5EF4-FFF2-40B4-BE49-F238E27FC236}">
                <a16:creationId xmlns:a16="http://schemas.microsoft.com/office/drawing/2014/main" id="{E2BB9F25-7602-CBC3-A67A-24199B784969}"/>
              </a:ext>
            </a:extLst>
          </p:cNvPr>
          <p:cNvSpPr txBox="1">
            <a:spLocks/>
          </p:cNvSpPr>
          <p:nvPr/>
        </p:nvSpPr>
        <p:spPr>
          <a:xfrm>
            <a:off x="8839200" y="6524625"/>
            <a:ext cx="304800" cy="4095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l" rtl="0" eaLnBrk="0" fontAlgn="base" hangingPunct="0">
              <a:spcBef>
                <a:spcPct val="0"/>
              </a:spcBef>
              <a:spcAft>
                <a:spcPct val="0"/>
              </a:spcAft>
              <a:defRPr sz="10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600" b="1" dirty="0"/>
              <a:t>3</a:t>
            </a:r>
          </a:p>
        </p:txBody>
      </p:sp>
    </p:spTree>
    <p:extLst>
      <p:ext uri="{BB962C8B-B14F-4D97-AF65-F5344CB8AC3E}">
        <p14:creationId xmlns:p14="http://schemas.microsoft.com/office/powerpoint/2010/main" val="3209793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75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5" name="Content Placeholder 2"/>
          <p:cNvSpPr txBox="1">
            <a:spLocks/>
          </p:cNvSpPr>
          <p:nvPr/>
        </p:nvSpPr>
        <p:spPr>
          <a:xfrm>
            <a:off x="-51620" y="1270368"/>
            <a:ext cx="8978017" cy="497803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endParaRPr lang="en-ZA" sz="2400" b="1" dirty="0">
              <a:cs typeface="Arial" pitchFamily="34" charset="0"/>
            </a:endParaRPr>
          </a:p>
          <a:p>
            <a:pPr marL="0" indent="0">
              <a:buNone/>
            </a:pPr>
            <a:endParaRPr lang="en-ZA" sz="2400" dirty="0"/>
          </a:p>
        </p:txBody>
      </p:sp>
      <p:graphicFrame>
        <p:nvGraphicFramePr>
          <p:cNvPr id="3" name="Diagram 2"/>
          <p:cNvGraphicFramePr/>
          <p:nvPr>
            <p:extLst>
              <p:ext uri="{D42A27DB-BD31-4B8C-83A1-F6EECF244321}">
                <p14:modId xmlns:p14="http://schemas.microsoft.com/office/powerpoint/2010/main" val="1972011221"/>
              </p:ext>
            </p:extLst>
          </p:nvPr>
        </p:nvGraphicFramePr>
        <p:xfrm>
          <a:off x="330058" y="1168584"/>
          <a:ext cx="5801591"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549632" y="527662"/>
            <a:ext cx="8077201"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GB" sz="2800" b="1" dirty="0">
                <a:cs typeface="Arial" panose="020B0604020202020204" pitchFamily="34" charset="0"/>
              </a:rPr>
              <a:t>Five-year Strategic Plan Outcomes: 2020-2025</a:t>
            </a:r>
          </a:p>
        </p:txBody>
      </p:sp>
      <p:sp>
        <p:nvSpPr>
          <p:cNvPr id="2" name="Slide Number Placeholder 7">
            <a:extLst>
              <a:ext uri="{FF2B5EF4-FFF2-40B4-BE49-F238E27FC236}">
                <a16:creationId xmlns:a16="http://schemas.microsoft.com/office/drawing/2014/main" id="{6840B969-AB65-4D11-B3C8-EE95FB9D1053}"/>
              </a:ext>
            </a:extLst>
          </p:cNvPr>
          <p:cNvSpPr txBox="1">
            <a:spLocks/>
          </p:cNvSpPr>
          <p:nvPr/>
        </p:nvSpPr>
        <p:spPr>
          <a:xfrm>
            <a:off x="8839200" y="6524625"/>
            <a:ext cx="304800" cy="4095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l" rtl="0" eaLnBrk="0" fontAlgn="base" hangingPunct="0">
              <a:spcBef>
                <a:spcPct val="0"/>
              </a:spcBef>
              <a:spcAft>
                <a:spcPct val="0"/>
              </a:spcAft>
              <a:defRPr sz="10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600" b="1" dirty="0"/>
              <a:t>4</a:t>
            </a:r>
          </a:p>
        </p:txBody>
      </p:sp>
    </p:spTree>
    <p:extLst>
      <p:ext uri="{BB962C8B-B14F-4D97-AF65-F5344CB8AC3E}">
        <p14:creationId xmlns:p14="http://schemas.microsoft.com/office/powerpoint/2010/main" val="3276531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8" y="152400"/>
            <a:ext cx="9144000" cy="687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461258" y="614996"/>
            <a:ext cx="8221484"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eaLnBrk="1" fontAlgn="ctr" hangingPunct="1">
              <a:spcAft>
                <a:spcPts val="1200"/>
              </a:spcAft>
              <a:defRPr/>
            </a:pPr>
            <a:r>
              <a:rPr lang="en-US" altLang="en-US" sz="2800" b="1" dirty="0">
                <a:cs typeface="Arial" panose="020B0604020202020204" pitchFamily="34" charset="0"/>
              </a:rPr>
              <a:t>Performance Trends: Q1, Q2 and Q3 </a:t>
            </a:r>
          </a:p>
        </p:txBody>
      </p:sp>
      <p:graphicFrame>
        <p:nvGraphicFramePr>
          <p:cNvPr id="14" name="Chart 13"/>
          <p:cNvGraphicFramePr>
            <a:graphicFrameLocks/>
          </p:cNvGraphicFramePr>
          <p:nvPr>
            <p:extLst>
              <p:ext uri="{D42A27DB-BD31-4B8C-83A1-F6EECF244321}">
                <p14:modId xmlns:p14="http://schemas.microsoft.com/office/powerpoint/2010/main" val="2957922506"/>
              </p:ext>
            </p:extLst>
          </p:nvPr>
        </p:nvGraphicFramePr>
        <p:xfrm>
          <a:off x="461258" y="1289192"/>
          <a:ext cx="4639408" cy="26670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a:graphicFrameLocks/>
          </p:cNvGraphicFramePr>
          <p:nvPr>
            <p:extLst>
              <p:ext uri="{D42A27DB-BD31-4B8C-83A1-F6EECF244321}">
                <p14:modId xmlns:p14="http://schemas.microsoft.com/office/powerpoint/2010/main" val="3386988225"/>
              </p:ext>
            </p:extLst>
          </p:nvPr>
        </p:nvGraphicFramePr>
        <p:xfrm>
          <a:off x="463095" y="4062069"/>
          <a:ext cx="4639407" cy="2438400"/>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7"/>
          <p:cNvSpPr txBox="1">
            <a:spLocks noChangeArrowheads="1"/>
          </p:cNvSpPr>
          <p:nvPr/>
        </p:nvSpPr>
        <p:spPr bwMode="auto">
          <a:xfrm>
            <a:off x="5257800" y="2169243"/>
            <a:ext cx="3280658" cy="378565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692150" indent="-457200" eaLnBrk="0" hangingPunct="0">
              <a:defRPr>
                <a:solidFill>
                  <a:schemeClr val="tx1"/>
                </a:solidFill>
                <a:latin typeface="Arial" charset="0"/>
                <a:ea typeface="ＭＳ Ｐゴシック" pitchFamily="34" charset="-128"/>
              </a:defRPr>
            </a:lvl1pPr>
            <a:lvl2pPr marL="900113" indent="-207963"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342900" indent="-342900">
              <a:buFont typeface="Arial" panose="020B0604020202020204" pitchFamily="34" charset="0"/>
              <a:buChar char="•"/>
            </a:pPr>
            <a:r>
              <a:rPr lang="en-US" sz="2000" dirty="0">
                <a:latin typeface="+mn-lt"/>
                <a:cs typeface="Arial" panose="020B0604020202020204" pitchFamily="34" charset="0"/>
              </a:rPr>
              <a:t>Declining performance over the three quarters of the financial year </a:t>
            </a:r>
          </a:p>
          <a:p>
            <a:pPr marL="342900" indent="-342900">
              <a:buFont typeface="Arial" panose="020B0604020202020204" pitchFamily="34" charset="0"/>
              <a:buChar char="•"/>
            </a:pPr>
            <a:endParaRPr lang="en-US" sz="2000" dirty="0">
              <a:latin typeface="+mn-lt"/>
              <a:cs typeface="Arial" panose="020B0604020202020204" pitchFamily="34" charset="0"/>
            </a:endParaRPr>
          </a:p>
          <a:p>
            <a:pPr marL="342900" indent="-342900">
              <a:buFont typeface="Arial" panose="020B0604020202020204" pitchFamily="34" charset="0"/>
              <a:buChar char="•"/>
            </a:pPr>
            <a:r>
              <a:rPr lang="en-US" sz="2000" dirty="0">
                <a:latin typeface="+mn-lt"/>
                <a:cs typeface="Arial" panose="020B0604020202020204" pitchFamily="34" charset="0"/>
              </a:rPr>
              <a:t>Only 21 (45%)  of the 47 targets were achieved during the 3</a:t>
            </a:r>
            <a:r>
              <a:rPr lang="en-US" sz="2000" baseline="30000" dirty="0">
                <a:latin typeface="+mn-lt"/>
                <a:cs typeface="Arial" panose="020B0604020202020204" pitchFamily="34" charset="0"/>
              </a:rPr>
              <a:t>rd</a:t>
            </a:r>
            <a:r>
              <a:rPr lang="en-US" sz="2000" dirty="0">
                <a:latin typeface="+mn-lt"/>
                <a:cs typeface="Arial" panose="020B0604020202020204" pitchFamily="34" charset="0"/>
              </a:rPr>
              <a:t> quarter.</a:t>
            </a:r>
          </a:p>
          <a:p>
            <a:pPr marL="0" indent="0"/>
            <a:endParaRPr lang="en-US" sz="2000" dirty="0">
              <a:latin typeface="+mn-lt"/>
              <a:cs typeface="Arial" panose="020B0604020202020204" pitchFamily="34" charset="0"/>
            </a:endParaRPr>
          </a:p>
          <a:p>
            <a:pPr marL="285750" indent="-285750">
              <a:buFont typeface="Arial" panose="020B0604020202020204" pitchFamily="34" charset="0"/>
              <a:buChar char="•"/>
            </a:pPr>
            <a:r>
              <a:rPr lang="en-US" sz="2000" dirty="0">
                <a:latin typeface="+mn-lt"/>
                <a:cs typeface="Arial" panose="020B0604020202020204" pitchFamily="34" charset="0"/>
              </a:rPr>
              <a:t>This is 11% decline from the 2</a:t>
            </a:r>
            <a:r>
              <a:rPr lang="en-US" sz="2000" baseline="30000" dirty="0">
                <a:latin typeface="+mn-lt"/>
                <a:cs typeface="Arial" panose="020B0604020202020204" pitchFamily="34" charset="0"/>
              </a:rPr>
              <a:t>nd</a:t>
            </a:r>
            <a:r>
              <a:rPr lang="en-US" sz="2000" dirty="0">
                <a:latin typeface="+mn-lt"/>
                <a:cs typeface="Arial" panose="020B0604020202020204" pitchFamily="34" charset="0"/>
              </a:rPr>
              <a:t> quarter and a 15% decline from the 3</a:t>
            </a:r>
            <a:r>
              <a:rPr lang="en-US" sz="2000" baseline="30000" dirty="0">
                <a:latin typeface="+mn-lt"/>
                <a:cs typeface="Arial" panose="020B0604020202020204" pitchFamily="34" charset="0"/>
              </a:rPr>
              <a:t>rd</a:t>
            </a:r>
            <a:r>
              <a:rPr lang="en-US" sz="2000" dirty="0">
                <a:latin typeface="+mn-lt"/>
                <a:cs typeface="Arial" panose="020B0604020202020204" pitchFamily="34" charset="0"/>
              </a:rPr>
              <a:t> quarter.</a:t>
            </a:r>
            <a:endParaRPr lang="en-US" sz="2000" dirty="0">
              <a:latin typeface="+mn-lt"/>
            </a:endParaRPr>
          </a:p>
        </p:txBody>
      </p:sp>
      <p:sp>
        <p:nvSpPr>
          <p:cNvPr id="2" name="Slide Number Placeholder 7">
            <a:extLst>
              <a:ext uri="{FF2B5EF4-FFF2-40B4-BE49-F238E27FC236}">
                <a16:creationId xmlns:a16="http://schemas.microsoft.com/office/drawing/2014/main" id="{57DA4AA4-7CB4-492C-CFFC-4E695A32A242}"/>
              </a:ext>
            </a:extLst>
          </p:cNvPr>
          <p:cNvSpPr txBox="1">
            <a:spLocks/>
          </p:cNvSpPr>
          <p:nvPr/>
        </p:nvSpPr>
        <p:spPr>
          <a:xfrm>
            <a:off x="8839200" y="6524625"/>
            <a:ext cx="304800" cy="4095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l" rtl="0" eaLnBrk="0" fontAlgn="base" hangingPunct="0">
              <a:spcBef>
                <a:spcPct val="0"/>
              </a:spcBef>
              <a:spcAft>
                <a:spcPct val="0"/>
              </a:spcAft>
              <a:defRPr sz="10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600" b="1" dirty="0"/>
              <a:t>5</a:t>
            </a:r>
          </a:p>
        </p:txBody>
      </p:sp>
    </p:spTree>
    <p:extLst>
      <p:ext uri="{BB962C8B-B14F-4D97-AF65-F5344CB8AC3E}">
        <p14:creationId xmlns:p14="http://schemas.microsoft.com/office/powerpoint/2010/main" val="2362562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876"/>
            <a:ext cx="9144000" cy="687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465316" y="457287"/>
            <a:ext cx="8221484"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eaLnBrk="1" fontAlgn="ctr" hangingPunct="1">
              <a:spcAft>
                <a:spcPts val="1200"/>
              </a:spcAft>
              <a:defRPr/>
            </a:pPr>
            <a:r>
              <a:rPr lang="en-US" altLang="en-US" sz="2800" b="1" dirty="0">
                <a:cs typeface="Arial" panose="020B0604020202020204" pitchFamily="34" charset="0"/>
              </a:rPr>
              <a:t>Targets Achieved </a:t>
            </a:r>
          </a:p>
        </p:txBody>
      </p:sp>
      <p:graphicFrame>
        <p:nvGraphicFramePr>
          <p:cNvPr id="6" name="Table 5">
            <a:extLst>
              <a:ext uri="{FF2B5EF4-FFF2-40B4-BE49-F238E27FC236}">
                <a16:creationId xmlns:a16="http://schemas.microsoft.com/office/drawing/2014/main" id="{47323D41-EA13-4D23-9D7B-5049C1EC3777}"/>
              </a:ext>
            </a:extLst>
          </p:cNvPr>
          <p:cNvGraphicFramePr>
            <a:graphicFrameLocks noGrp="1"/>
          </p:cNvGraphicFramePr>
          <p:nvPr>
            <p:extLst>
              <p:ext uri="{D42A27DB-BD31-4B8C-83A1-F6EECF244321}">
                <p14:modId xmlns:p14="http://schemas.microsoft.com/office/powerpoint/2010/main" val="1321595707"/>
              </p:ext>
            </p:extLst>
          </p:nvPr>
        </p:nvGraphicFramePr>
        <p:xfrm>
          <a:off x="465316" y="1024173"/>
          <a:ext cx="8153400" cy="5084331"/>
        </p:xfrm>
        <a:graphic>
          <a:graphicData uri="http://schemas.openxmlformats.org/drawingml/2006/table">
            <a:tbl>
              <a:tblPr firstRow="1" firstCol="1" bandRow="1">
                <a:tableStyleId>{5940675A-B579-460E-94D1-54222C63F5DA}</a:tableStyleId>
              </a:tblPr>
              <a:tblGrid>
                <a:gridCol w="803503">
                  <a:extLst>
                    <a:ext uri="{9D8B030D-6E8A-4147-A177-3AD203B41FA5}">
                      <a16:colId xmlns:a16="http://schemas.microsoft.com/office/drawing/2014/main" val="20001"/>
                    </a:ext>
                  </a:extLst>
                </a:gridCol>
                <a:gridCol w="3836581">
                  <a:extLst>
                    <a:ext uri="{9D8B030D-6E8A-4147-A177-3AD203B41FA5}">
                      <a16:colId xmlns:a16="http://schemas.microsoft.com/office/drawing/2014/main" val="3743390853"/>
                    </a:ext>
                  </a:extLst>
                </a:gridCol>
                <a:gridCol w="3513316">
                  <a:extLst>
                    <a:ext uri="{9D8B030D-6E8A-4147-A177-3AD203B41FA5}">
                      <a16:colId xmlns:a16="http://schemas.microsoft.com/office/drawing/2014/main" val="20002"/>
                    </a:ext>
                  </a:extLst>
                </a:gridCol>
              </a:tblGrid>
              <a:tr h="45361">
                <a:tc rowSpan="2">
                  <a:txBody>
                    <a:bodyPr/>
                    <a:lstStyle/>
                    <a:p>
                      <a:pPr algn="ctr">
                        <a:lnSpc>
                          <a:spcPct val="107000"/>
                        </a:lnSpc>
                        <a:spcAft>
                          <a:spcPts val="0"/>
                        </a:spcAft>
                      </a:pPr>
                      <a:r>
                        <a:rPr lang="en-ZA" sz="1800" b="1" dirty="0">
                          <a:solidFill>
                            <a:schemeClr val="bg1"/>
                          </a:solidFill>
                          <a:effectLst/>
                          <a:latin typeface="+mn-lt"/>
                          <a:ea typeface="Calibri" panose="020F0502020204030204" pitchFamily="34" charset="0"/>
                          <a:cs typeface="Arial" panose="020B0604020202020204" pitchFamily="34" charset="0"/>
                        </a:rPr>
                        <a:t> </a:t>
                      </a:r>
                    </a:p>
                    <a:p>
                      <a:pPr algn="ctr"/>
                      <a:r>
                        <a:rPr lang="en-ZA" b="1" dirty="0">
                          <a:solidFill>
                            <a:schemeClr val="bg1"/>
                          </a:solidFill>
                          <a:latin typeface="+mn-lt"/>
                        </a:rPr>
                        <a:t>Programme 1</a:t>
                      </a:r>
                    </a:p>
                  </a:txBody>
                  <a:tcPr marL="49776" marR="49776" marT="0" marB="0" vert="vert270" anchor="ctr">
                    <a:solidFill>
                      <a:schemeClr val="accent2"/>
                    </a:solidFill>
                  </a:tcPr>
                </a:tc>
                <a:tc>
                  <a:txBody>
                    <a:bodyPr/>
                    <a:lstStyle/>
                    <a:p>
                      <a:pPr algn="ctr">
                        <a:lnSpc>
                          <a:spcPct val="107000"/>
                        </a:lnSpc>
                        <a:spcAft>
                          <a:spcPts val="0"/>
                        </a:spcAft>
                      </a:pPr>
                      <a:r>
                        <a:rPr lang="en-ZA" sz="1800" b="1" dirty="0">
                          <a:solidFill>
                            <a:schemeClr val="bg1"/>
                          </a:solidFill>
                          <a:effectLst/>
                          <a:latin typeface="+mn-lt"/>
                          <a:ea typeface="Calibri" panose="020F0502020204030204" pitchFamily="34" charset="0"/>
                          <a:cs typeface="Arial" panose="020B0604020202020204" pitchFamily="34" charset="0"/>
                        </a:rPr>
                        <a:t>Q3 Target </a:t>
                      </a:r>
                    </a:p>
                  </a:txBody>
                  <a:tcPr marL="49776" marR="49776" marT="0" marB="0" anchor="ctr">
                    <a:solidFill>
                      <a:schemeClr val="accent2"/>
                    </a:solidFill>
                  </a:tcPr>
                </a:tc>
                <a:tc>
                  <a:txBody>
                    <a:bodyPr/>
                    <a:lstStyle/>
                    <a:p>
                      <a:pPr algn="ctr">
                        <a:lnSpc>
                          <a:spcPct val="107000"/>
                        </a:lnSpc>
                        <a:spcAft>
                          <a:spcPts val="0"/>
                        </a:spcAft>
                      </a:pPr>
                      <a:r>
                        <a:rPr lang="en-ZA" sz="1800" b="1" baseline="0" dirty="0">
                          <a:solidFill>
                            <a:schemeClr val="bg1"/>
                          </a:solidFill>
                          <a:effectLst/>
                          <a:latin typeface="+mn-lt"/>
                          <a:cs typeface="Arial" panose="020B0604020202020204" pitchFamily="34" charset="0"/>
                        </a:rPr>
                        <a:t>Achievement</a:t>
                      </a:r>
                      <a:endParaRPr lang="en-ZA" sz="1800" b="1" dirty="0">
                        <a:solidFill>
                          <a:schemeClr val="bg1"/>
                        </a:solidFill>
                        <a:effectLst/>
                        <a:latin typeface="+mn-lt"/>
                        <a:ea typeface="Calibri" panose="020F0502020204030204" pitchFamily="34" charset="0"/>
                        <a:cs typeface="Arial" panose="020B0604020202020204" pitchFamily="34" charset="0"/>
                      </a:endParaRPr>
                    </a:p>
                  </a:txBody>
                  <a:tcPr marL="49776" marR="49776" marT="0" marB="0" anchor="ctr">
                    <a:solidFill>
                      <a:schemeClr val="accent2"/>
                    </a:solidFill>
                  </a:tcPr>
                </a:tc>
                <a:extLst>
                  <a:ext uri="{0D108BD9-81ED-4DB2-BD59-A6C34878D82A}">
                    <a16:rowId xmlns:a16="http://schemas.microsoft.com/office/drawing/2014/main" val="10000"/>
                  </a:ext>
                </a:extLst>
              </a:tr>
              <a:tr h="1034045">
                <a:tc vMerge="1">
                  <a:txBody>
                    <a:bodyPr/>
                    <a:lstStyle/>
                    <a:p>
                      <a:r>
                        <a:rPr lang="en-ZA" dirty="0">
                          <a:latin typeface="+mn-lt"/>
                        </a:rPr>
                        <a:t>Programme 1</a:t>
                      </a:r>
                    </a:p>
                  </a:txBody>
                  <a:tcPr marL="49776" marR="49776" marT="0" marB="0" vert="vert270"/>
                </a:tc>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GB" sz="1800" b="0" dirty="0">
                          <a:effectLst/>
                          <a:latin typeface="+mn-lt"/>
                          <a:ea typeface="Calibri" panose="020F0502020204030204" pitchFamily="34" charset="0"/>
                          <a:cs typeface="Arial" panose="020B0604020202020204" pitchFamily="34" charset="0"/>
                        </a:rPr>
                        <a:t>Vacancy rate (Below 10%)</a:t>
                      </a:r>
                      <a:endParaRPr lang="en-ZA" sz="1800" b="0" dirty="0">
                        <a:effectLst/>
                        <a:latin typeface="+mn-lt"/>
                        <a:ea typeface="Calibri" panose="020F0502020204030204" pitchFamily="34" charset="0"/>
                        <a:cs typeface="Arial" panose="020B0604020202020204" pitchFamily="34" charset="0"/>
                      </a:endParaRPr>
                    </a:p>
                  </a:txBody>
                  <a:tcPr marL="49776" marR="49776" marT="0" marB="0"/>
                </a:tc>
                <a:tc>
                  <a:txBody>
                    <a:bodyPr/>
                    <a:lstStyle/>
                    <a:p>
                      <a:pPr algn="ctr">
                        <a:lnSpc>
                          <a:spcPct val="100000"/>
                        </a:lnSpc>
                        <a:spcAft>
                          <a:spcPts val="0"/>
                        </a:spcAft>
                      </a:pPr>
                      <a:r>
                        <a:rPr lang="en-GB" sz="1800" b="0" dirty="0">
                          <a:solidFill>
                            <a:schemeClr val="tx1"/>
                          </a:solidFill>
                          <a:effectLst/>
                          <a:latin typeface="+mn-lt"/>
                          <a:ea typeface="Calibri" panose="020F0502020204030204" pitchFamily="34" charset="0"/>
                          <a:cs typeface="Arial" panose="020B0604020202020204" pitchFamily="34" charset="0"/>
                        </a:rPr>
                        <a:t>9%</a:t>
                      </a:r>
                      <a:r>
                        <a:rPr lang="en-GB" sz="1800" b="0" dirty="0">
                          <a:solidFill>
                            <a:srgbClr val="FF0000"/>
                          </a:solidFill>
                          <a:effectLst/>
                          <a:latin typeface="+mn-lt"/>
                          <a:ea typeface="Calibri" panose="020F0502020204030204" pitchFamily="34" charset="0"/>
                          <a:cs typeface="Arial" panose="020B0604020202020204" pitchFamily="34" charset="0"/>
                        </a:rPr>
                        <a:t> </a:t>
                      </a:r>
                    </a:p>
                    <a:p>
                      <a:pPr algn="ctr">
                        <a:lnSpc>
                          <a:spcPct val="100000"/>
                        </a:lnSpc>
                        <a:spcAft>
                          <a:spcPts val="0"/>
                        </a:spcAft>
                      </a:pPr>
                      <a:endParaRPr lang="en-GB" sz="1800" b="0" dirty="0">
                        <a:solidFill>
                          <a:srgbClr val="FF0000"/>
                        </a:solidFill>
                        <a:effectLst/>
                        <a:latin typeface="+mn-lt"/>
                        <a:ea typeface="Calibri" panose="020F0502020204030204" pitchFamily="34" charset="0"/>
                        <a:cs typeface="Arial" panose="020B0604020202020204" pitchFamily="34" charset="0"/>
                      </a:endParaRPr>
                    </a:p>
                  </a:txBody>
                  <a:tcPr marL="49776" marR="49776" marT="0" marB="0"/>
                </a:tc>
                <a:extLst>
                  <a:ext uri="{0D108BD9-81ED-4DB2-BD59-A6C34878D82A}">
                    <a16:rowId xmlns:a16="http://schemas.microsoft.com/office/drawing/2014/main" val="10006"/>
                  </a:ext>
                </a:extLst>
              </a:tr>
              <a:tr h="241011">
                <a:tc rowSpan="3">
                  <a:txBody>
                    <a:bodyPr/>
                    <a:lstStyle/>
                    <a:p>
                      <a:pPr algn="ctr"/>
                      <a:r>
                        <a:rPr lang="en-ZA" b="1" dirty="0">
                          <a:solidFill>
                            <a:schemeClr val="bg1"/>
                          </a:solidFill>
                          <a:latin typeface="+mn-lt"/>
                        </a:rPr>
                        <a:t>Programme 2</a:t>
                      </a:r>
                    </a:p>
                  </a:txBody>
                  <a:tcPr marL="49776" marR="49776" marT="0" marB="0" vert="vert270" anchor="ctr">
                    <a:solidFill>
                      <a:schemeClr val="accent2"/>
                    </a:solidFill>
                  </a:tcPr>
                </a:tc>
                <a:tc>
                  <a:txBody>
                    <a:bodyPr/>
                    <a:lstStyle/>
                    <a:p>
                      <a:pPr marL="342900" indent="-342900" algn="l" defTabSz="914400" rtl="0" eaLnBrk="1" latinLnBrk="0" hangingPunct="1">
                        <a:lnSpc>
                          <a:spcPct val="107000"/>
                        </a:lnSpc>
                        <a:spcAft>
                          <a:spcPts val="0"/>
                        </a:spcAft>
                        <a:buFont typeface="+mj-lt"/>
                        <a:buAutoNum type="arabicPeriod" startAt="2"/>
                      </a:pPr>
                      <a:r>
                        <a:rPr lang="en-GB" sz="1800" dirty="0">
                          <a:latin typeface="+mn-lt"/>
                          <a:cs typeface="Arial" panose="020B0604020202020204" pitchFamily="34" charset="0"/>
                        </a:rPr>
                        <a:t>Draft Policy brief on articulation between TVET and universities consulted with Branches approved by the Director-General by 31 December 2022</a:t>
                      </a:r>
                      <a:endParaRPr lang="en-ZA" sz="1800" b="0" kern="1200" dirty="0">
                        <a:solidFill>
                          <a:schemeClr val="tx1"/>
                        </a:solidFill>
                        <a:effectLst/>
                        <a:latin typeface="+mn-lt"/>
                        <a:ea typeface="+mn-ea"/>
                        <a:cs typeface="Arial" panose="020B0604020202020204" pitchFamily="34" charset="0"/>
                      </a:endParaRPr>
                    </a:p>
                  </a:txBody>
                  <a:tcPr marL="49776" marR="49776" marT="0" marB="0"/>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GB" sz="1800" dirty="0">
                          <a:latin typeface="+mn-lt"/>
                          <a:cs typeface="Arial" panose="020B0604020202020204" pitchFamily="34" charset="0"/>
                        </a:rPr>
                        <a:t>Draft Policy brief on articulation between TVET and universities was consulted with Branches and approved by the Director-General on 08 December 2022</a:t>
                      </a:r>
                      <a:endParaRPr lang="en-GB" sz="1800" b="1" dirty="0">
                        <a:latin typeface="+mn-lt"/>
                        <a:cs typeface="Arial" panose="020B0604020202020204" pitchFamily="34" charset="0"/>
                      </a:endParaRPr>
                    </a:p>
                  </a:txBody>
                  <a:tcPr marL="49776" marR="49776" marT="0" marB="0"/>
                </a:tc>
                <a:extLst>
                  <a:ext uri="{0D108BD9-81ED-4DB2-BD59-A6C34878D82A}">
                    <a16:rowId xmlns:a16="http://schemas.microsoft.com/office/drawing/2014/main" val="1138545960"/>
                  </a:ext>
                </a:extLst>
              </a:tr>
              <a:tr h="192098">
                <a:tc vMerge="1">
                  <a:txBody>
                    <a:bodyPr/>
                    <a:lstStyle/>
                    <a:p>
                      <a:endParaRPr lang="en-ZA" dirty="0"/>
                    </a:p>
                  </a:txBody>
                  <a:tcPr marL="49776" marR="49776" marT="0" marB="0"/>
                </a:tc>
                <a:tc>
                  <a:txBody>
                    <a:bodyPr/>
                    <a:lstStyle/>
                    <a:p>
                      <a:pPr marL="342900" indent="-342900" algn="l" defTabSz="914400" rtl="0" eaLnBrk="1" latinLnBrk="0" hangingPunct="1">
                        <a:lnSpc>
                          <a:spcPct val="107000"/>
                        </a:lnSpc>
                        <a:spcAft>
                          <a:spcPts val="0"/>
                        </a:spcAft>
                        <a:buFont typeface="+mj-lt"/>
                        <a:buAutoNum type="arabicPeriod" startAt="3"/>
                      </a:pPr>
                      <a:r>
                        <a:rPr lang="en-GB" sz="1800" dirty="0">
                          <a:latin typeface="+mn-lt"/>
                          <a:cs typeface="Arial" panose="020B0604020202020204" pitchFamily="34" charset="0"/>
                        </a:rPr>
                        <a:t>Open access LTSM for students in an additional 2 trades available on the NOLS by 31 December 2022</a:t>
                      </a:r>
                      <a:endParaRPr lang="en-ZA" sz="1800" b="0" kern="1200" dirty="0">
                        <a:solidFill>
                          <a:srgbClr val="FF0000"/>
                        </a:solidFill>
                        <a:effectLst/>
                        <a:latin typeface="+mn-lt"/>
                        <a:ea typeface="+mn-ea"/>
                        <a:cs typeface="Arial" panose="020B0604020202020204" pitchFamily="34" charset="0"/>
                      </a:endParaRPr>
                    </a:p>
                  </a:txBody>
                  <a:tcPr marL="49776" marR="49776" marT="0" marB="0"/>
                </a:tc>
                <a:tc>
                  <a:txBody>
                    <a:bodyPr/>
                    <a:lstStyle/>
                    <a:p>
                      <a:pPr marL="0" marR="0" indent="0" algn="l" defTabSz="914400" rtl="0" eaLnBrk="1" fontAlgn="auto" latinLnBrk="0" hangingPunct="1">
                        <a:lnSpc>
                          <a:spcPct val="107000"/>
                        </a:lnSpc>
                        <a:spcBef>
                          <a:spcPts val="0"/>
                        </a:spcBef>
                        <a:spcAft>
                          <a:spcPts val="0"/>
                        </a:spcAft>
                        <a:buClrTx/>
                        <a:buSzTx/>
                        <a:buFont typeface="+mj-lt"/>
                        <a:buNone/>
                        <a:tabLst/>
                        <a:defRPr/>
                      </a:pPr>
                      <a:r>
                        <a:rPr lang="en-GB" sz="1800" dirty="0">
                          <a:latin typeface="+mn-lt"/>
                          <a:cs typeface="Arial" panose="020B0604020202020204" pitchFamily="34" charset="0"/>
                        </a:rPr>
                        <a:t>Open access LTSM for students in an additional 2 trades was available on the NOLS by 31 December 2022 </a:t>
                      </a:r>
                    </a:p>
                    <a:p>
                      <a:pPr marL="0" marR="0" indent="0" algn="l" defTabSz="914400" rtl="0" eaLnBrk="1" fontAlgn="auto" latinLnBrk="0" hangingPunct="1">
                        <a:lnSpc>
                          <a:spcPct val="107000"/>
                        </a:lnSpc>
                        <a:spcBef>
                          <a:spcPts val="0"/>
                        </a:spcBef>
                        <a:spcAft>
                          <a:spcPts val="0"/>
                        </a:spcAft>
                        <a:buClrTx/>
                        <a:buSzTx/>
                        <a:buFont typeface="+mj-lt"/>
                        <a:buNone/>
                        <a:tabLst/>
                        <a:defRPr/>
                      </a:pPr>
                      <a:endParaRPr lang="en-ZA" sz="1800" b="0" kern="1200" dirty="0">
                        <a:solidFill>
                          <a:schemeClr val="tx1"/>
                        </a:solidFill>
                        <a:effectLst/>
                        <a:latin typeface="+mn-lt"/>
                        <a:ea typeface="+mn-ea"/>
                        <a:cs typeface="Arial" panose="020B0604020202020204" pitchFamily="34" charset="0"/>
                      </a:endParaRPr>
                    </a:p>
                  </a:txBody>
                  <a:tcPr marL="49776" marR="49776" marT="0" marB="0"/>
                </a:tc>
                <a:extLst>
                  <a:ext uri="{0D108BD9-81ED-4DB2-BD59-A6C34878D82A}">
                    <a16:rowId xmlns:a16="http://schemas.microsoft.com/office/drawing/2014/main" val="10002"/>
                  </a:ext>
                </a:extLst>
              </a:tr>
              <a:tr h="192098">
                <a:tc vMerge="1">
                  <a:txBody>
                    <a:bodyPr/>
                    <a:lstStyle/>
                    <a:p>
                      <a:endParaRPr lang="en-ZA" dirty="0"/>
                    </a:p>
                  </a:txBody>
                  <a:tcPr marL="49776" marR="49776" marT="0" marB="0"/>
                </a:tc>
                <a:tc>
                  <a:txBody>
                    <a:bodyPr/>
                    <a:lstStyle/>
                    <a:p>
                      <a:pPr marL="342900" indent="-342900" algn="l" defTabSz="914400" rtl="0" eaLnBrk="1" latinLnBrk="0" hangingPunct="1">
                        <a:lnSpc>
                          <a:spcPct val="107000"/>
                        </a:lnSpc>
                        <a:spcAft>
                          <a:spcPts val="0"/>
                        </a:spcAft>
                        <a:buFont typeface="+mj-lt"/>
                        <a:buAutoNum type="arabicPeriod" startAt="4"/>
                      </a:pPr>
                      <a:r>
                        <a:rPr lang="en-ZA" sz="1800" b="0" kern="1200" dirty="0">
                          <a:solidFill>
                            <a:schemeClr val="tx1"/>
                          </a:solidFill>
                          <a:effectLst/>
                          <a:latin typeface="+mn-lt"/>
                          <a:ea typeface="+mn-ea"/>
                          <a:cs typeface="Arial" panose="020B0604020202020204" pitchFamily="34" charset="0"/>
                        </a:rPr>
                        <a:t> 3. </a:t>
                      </a:r>
                      <a:r>
                        <a:rPr lang="en-GB" sz="1800" dirty="0">
                          <a:latin typeface="+mn-lt"/>
                          <a:cs typeface="Arial" panose="020B0604020202020204" pitchFamily="34" charset="0"/>
                        </a:rPr>
                        <a:t>250 TVET college lectures trained on E-learning/Open Learning by 31 December 2022 </a:t>
                      </a:r>
                      <a:endParaRPr lang="en-ZA" sz="1800" b="0" kern="1200" dirty="0">
                        <a:solidFill>
                          <a:srgbClr val="FF0000"/>
                        </a:solidFill>
                        <a:effectLst/>
                        <a:latin typeface="+mn-lt"/>
                        <a:ea typeface="+mn-ea"/>
                        <a:cs typeface="Arial" panose="020B0604020202020204" pitchFamily="34" charset="0"/>
                      </a:endParaRPr>
                    </a:p>
                  </a:txBody>
                  <a:tcPr marL="49776" marR="49776" marT="0" marB="0"/>
                </a:tc>
                <a:tc>
                  <a:txBody>
                    <a:bodyPr/>
                    <a:lstStyle/>
                    <a:p>
                      <a:pPr marL="0" indent="0" algn="l" defTabSz="914400" rtl="0" eaLnBrk="1" latinLnBrk="0" hangingPunct="1">
                        <a:lnSpc>
                          <a:spcPct val="107000"/>
                        </a:lnSpc>
                        <a:spcAft>
                          <a:spcPts val="0"/>
                        </a:spcAft>
                        <a:buFont typeface="+mj-lt"/>
                        <a:buNone/>
                      </a:pPr>
                      <a:r>
                        <a:rPr lang="en-GB" sz="1800" dirty="0">
                          <a:latin typeface="+mn-lt"/>
                          <a:cs typeface="Arial" panose="020B0604020202020204" pitchFamily="34" charset="0"/>
                        </a:rPr>
                        <a:t>531 TVET college lecturers were trained on E-learning/Open Learning by 31 December 2022. </a:t>
                      </a:r>
                    </a:p>
                    <a:p>
                      <a:pPr marL="0" indent="0" algn="l" defTabSz="914400" rtl="0" eaLnBrk="1" latinLnBrk="0" hangingPunct="1">
                        <a:lnSpc>
                          <a:spcPct val="107000"/>
                        </a:lnSpc>
                        <a:spcAft>
                          <a:spcPts val="0"/>
                        </a:spcAft>
                        <a:buFont typeface="+mj-lt"/>
                        <a:buNone/>
                      </a:pPr>
                      <a:endParaRPr lang="en-GB" sz="1800" dirty="0">
                        <a:latin typeface="+mn-lt"/>
                        <a:cs typeface="Arial" panose="020B0604020202020204" pitchFamily="34" charset="0"/>
                      </a:endParaRPr>
                    </a:p>
                  </a:txBody>
                  <a:tcPr marL="49776" marR="49776" marT="0" marB="0"/>
                </a:tc>
                <a:extLst>
                  <a:ext uri="{0D108BD9-81ED-4DB2-BD59-A6C34878D82A}">
                    <a16:rowId xmlns:a16="http://schemas.microsoft.com/office/drawing/2014/main" val="1399686277"/>
                  </a:ext>
                </a:extLst>
              </a:tr>
            </a:tbl>
          </a:graphicData>
        </a:graphic>
      </p:graphicFrame>
      <p:sp>
        <p:nvSpPr>
          <p:cNvPr id="2" name="Slide Number Placeholder 7">
            <a:extLst>
              <a:ext uri="{FF2B5EF4-FFF2-40B4-BE49-F238E27FC236}">
                <a16:creationId xmlns:a16="http://schemas.microsoft.com/office/drawing/2014/main" id="{390DA820-F111-3A0F-99BA-504D1FC7F094}"/>
              </a:ext>
            </a:extLst>
          </p:cNvPr>
          <p:cNvSpPr txBox="1">
            <a:spLocks/>
          </p:cNvSpPr>
          <p:nvPr/>
        </p:nvSpPr>
        <p:spPr>
          <a:xfrm>
            <a:off x="8839200" y="6524625"/>
            <a:ext cx="304800" cy="4095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l" rtl="0" eaLnBrk="0" fontAlgn="base" hangingPunct="0">
              <a:spcBef>
                <a:spcPct val="0"/>
              </a:spcBef>
              <a:spcAft>
                <a:spcPct val="0"/>
              </a:spcAft>
              <a:defRPr sz="10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600" b="1" dirty="0"/>
              <a:t>6</a:t>
            </a:r>
          </a:p>
        </p:txBody>
      </p:sp>
    </p:spTree>
    <p:extLst>
      <p:ext uri="{BB962C8B-B14F-4D97-AF65-F5344CB8AC3E}">
        <p14:creationId xmlns:p14="http://schemas.microsoft.com/office/powerpoint/2010/main" val="933236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876"/>
            <a:ext cx="9144000" cy="687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461258" y="381000"/>
            <a:ext cx="8221484"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eaLnBrk="1" fontAlgn="ctr" hangingPunct="1">
              <a:spcAft>
                <a:spcPts val="1200"/>
              </a:spcAft>
              <a:defRPr/>
            </a:pPr>
            <a:r>
              <a:rPr lang="en-US" altLang="en-US" sz="2800" b="1" dirty="0">
                <a:cs typeface="Arial" panose="020B0604020202020204" pitchFamily="34" charset="0"/>
              </a:rPr>
              <a:t>Targets Achieved </a:t>
            </a:r>
          </a:p>
        </p:txBody>
      </p:sp>
      <p:graphicFrame>
        <p:nvGraphicFramePr>
          <p:cNvPr id="6" name="Table 5">
            <a:extLst>
              <a:ext uri="{FF2B5EF4-FFF2-40B4-BE49-F238E27FC236}">
                <a16:creationId xmlns:a16="http://schemas.microsoft.com/office/drawing/2014/main" id="{47323D41-EA13-4D23-9D7B-5049C1EC3777}"/>
              </a:ext>
            </a:extLst>
          </p:cNvPr>
          <p:cNvGraphicFramePr>
            <a:graphicFrameLocks noGrp="1"/>
          </p:cNvGraphicFramePr>
          <p:nvPr>
            <p:extLst>
              <p:ext uri="{D42A27DB-BD31-4B8C-83A1-F6EECF244321}">
                <p14:modId xmlns:p14="http://schemas.microsoft.com/office/powerpoint/2010/main" val="3083607875"/>
              </p:ext>
            </p:extLst>
          </p:nvPr>
        </p:nvGraphicFramePr>
        <p:xfrm>
          <a:off x="461258" y="1095981"/>
          <a:ext cx="8217427" cy="5128389"/>
        </p:xfrm>
        <a:graphic>
          <a:graphicData uri="http://schemas.openxmlformats.org/drawingml/2006/table">
            <a:tbl>
              <a:tblPr firstRow="1" firstCol="1" bandRow="1">
                <a:tableStyleId>{5940675A-B579-460E-94D1-54222C63F5DA}</a:tableStyleId>
              </a:tblPr>
              <a:tblGrid>
                <a:gridCol w="753884">
                  <a:extLst>
                    <a:ext uri="{9D8B030D-6E8A-4147-A177-3AD203B41FA5}">
                      <a16:colId xmlns:a16="http://schemas.microsoft.com/office/drawing/2014/main" val="20001"/>
                    </a:ext>
                  </a:extLst>
                </a:gridCol>
                <a:gridCol w="4051886">
                  <a:extLst>
                    <a:ext uri="{9D8B030D-6E8A-4147-A177-3AD203B41FA5}">
                      <a16:colId xmlns:a16="http://schemas.microsoft.com/office/drawing/2014/main" val="3330274835"/>
                    </a:ext>
                  </a:extLst>
                </a:gridCol>
                <a:gridCol w="3411657">
                  <a:extLst>
                    <a:ext uri="{9D8B030D-6E8A-4147-A177-3AD203B41FA5}">
                      <a16:colId xmlns:a16="http://schemas.microsoft.com/office/drawing/2014/main" val="20002"/>
                    </a:ext>
                  </a:extLst>
                </a:gridCol>
              </a:tblGrid>
              <a:tr h="80151">
                <a:tc rowSpan="5">
                  <a:txBody>
                    <a:bodyPr/>
                    <a:lstStyle/>
                    <a:p>
                      <a:r>
                        <a:rPr lang="en-ZA" sz="1800" b="1" dirty="0">
                          <a:solidFill>
                            <a:schemeClr val="bg1"/>
                          </a:solidFill>
                          <a:latin typeface="+mn-lt"/>
                        </a:rPr>
                        <a:t> </a:t>
                      </a:r>
                    </a:p>
                    <a:p>
                      <a:pPr algn="ctr"/>
                      <a:r>
                        <a:rPr lang="en-ZA" sz="1800" b="1" dirty="0">
                          <a:solidFill>
                            <a:schemeClr val="bg1"/>
                          </a:solidFill>
                          <a:latin typeface="+mn-lt"/>
                        </a:rPr>
                        <a:t>Programme 3</a:t>
                      </a:r>
                    </a:p>
                  </a:txBody>
                  <a:tcPr marL="49776" marR="49776" marT="0" marB="0" vert="vert270" anchor="ctr">
                    <a:solidFill>
                      <a:schemeClr val="accent2"/>
                    </a:solidFill>
                  </a:tcPr>
                </a:tc>
                <a:tc>
                  <a:txBody>
                    <a:bodyPr/>
                    <a:lstStyle/>
                    <a:p>
                      <a:pPr algn="ctr">
                        <a:lnSpc>
                          <a:spcPct val="107000"/>
                        </a:lnSpc>
                        <a:spcAft>
                          <a:spcPts val="0"/>
                        </a:spcAft>
                      </a:pPr>
                      <a:r>
                        <a:rPr lang="en-ZA" sz="1800" b="1" dirty="0">
                          <a:solidFill>
                            <a:schemeClr val="bg1"/>
                          </a:solidFill>
                          <a:effectLst/>
                          <a:latin typeface="+mn-lt"/>
                          <a:cs typeface="Arial" panose="020B0604020202020204" pitchFamily="34" charset="0"/>
                        </a:rPr>
                        <a:t>Q3 Target</a:t>
                      </a:r>
                      <a:endParaRPr lang="en-ZA" sz="1800" b="1" dirty="0">
                        <a:solidFill>
                          <a:schemeClr val="bg1"/>
                        </a:solidFill>
                        <a:effectLst/>
                        <a:latin typeface="+mn-lt"/>
                        <a:ea typeface="Calibri" panose="020F0502020204030204" pitchFamily="34" charset="0"/>
                        <a:cs typeface="Arial" panose="020B0604020202020204" pitchFamily="34" charset="0"/>
                      </a:endParaRPr>
                    </a:p>
                  </a:txBody>
                  <a:tcPr marL="49776" marR="49776" marT="0" marB="0" anchor="ctr">
                    <a:solidFill>
                      <a:schemeClr val="accent2"/>
                    </a:solidFill>
                  </a:tcPr>
                </a:tc>
                <a:tc>
                  <a:txBody>
                    <a:bodyPr/>
                    <a:lstStyle/>
                    <a:p>
                      <a:pPr algn="ctr">
                        <a:lnSpc>
                          <a:spcPct val="107000"/>
                        </a:lnSpc>
                        <a:spcAft>
                          <a:spcPts val="0"/>
                        </a:spcAft>
                      </a:pPr>
                      <a:r>
                        <a:rPr lang="en-ZA" sz="1800" b="1" baseline="0" dirty="0">
                          <a:solidFill>
                            <a:schemeClr val="bg1"/>
                          </a:solidFill>
                          <a:effectLst/>
                          <a:latin typeface="+mn-lt"/>
                          <a:cs typeface="Arial" panose="020B0604020202020204" pitchFamily="34" charset="0"/>
                        </a:rPr>
                        <a:t>Achievement</a:t>
                      </a:r>
                      <a:endParaRPr lang="en-ZA" sz="1800" b="1" dirty="0">
                        <a:solidFill>
                          <a:schemeClr val="bg1"/>
                        </a:solidFill>
                        <a:effectLst/>
                        <a:latin typeface="+mn-lt"/>
                        <a:ea typeface="Calibri" panose="020F0502020204030204" pitchFamily="34" charset="0"/>
                        <a:cs typeface="Arial" panose="020B0604020202020204" pitchFamily="34" charset="0"/>
                      </a:endParaRPr>
                    </a:p>
                  </a:txBody>
                  <a:tcPr marL="49776" marR="49776" marT="0" marB="0" anchor="ctr">
                    <a:solidFill>
                      <a:schemeClr val="accent2"/>
                    </a:solidFill>
                  </a:tcPr>
                </a:tc>
                <a:extLst>
                  <a:ext uri="{0D108BD9-81ED-4DB2-BD59-A6C34878D82A}">
                    <a16:rowId xmlns:a16="http://schemas.microsoft.com/office/drawing/2014/main" val="10000"/>
                  </a:ext>
                </a:extLst>
              </a:tr>
              <a:tr h="333253">
                <a:tc vMerge="1">
                  <a:txBody>
                    <a:bodyPr/>
                    <a:lstStyle/>
                    <a:p>
                      <a:pPr algn="ctr"/>
                      <a:r>
                        <a:rPr lang="en-ZA" sz="1800" dirty="0">
                          <a:latin typeface="+mn-lt"/>
                        </a:rPr>
                        <a:t>Programme 3</a:t>
                      </a:r>
                    </a:p>
                  </a:txBody>
                  <a:tcPr marL="49776" marR="49776" marT="0" marB="0" vert="vert270"/>
                </a:tc>
                <a:tc>
                  <a:txBody>
                    <a:bodyPr/>
                    <a:lstStyle/>
                    <a:p>
                      <a:pPr marL="342900" indent="-342900" algn="l" defTabSz="914400" rtl="0" eaLnBrk="1" latinLnBrk="0" hangingPunct="1">
                        <a:lnSpc>
                          <a:spcPct val="107000"/>
                        </a:lnSpc>
                        <a:spcAft>
                          <a:spcPts val="0"/>
                        </a:spcAft>
                        <a:buFont typeface="+mj-lt"/>
                        <a:buAutoNum type="arabicPeriod" startAt="5"/>
                      </a:pPr>
                      <a:r>
                        <a:rPr lang="en-GB" sz="1800" dirty="0">
                          <a:latin typeface="+mn-lt"/>
                          <a:cs typeface="Arial" panose="020B0604020202020204" pitchFamily="34" charset="0"/>
                        </a:rPr>
                        <a:t>Reviewed Enrolment Planning Statement for the cycle 2023-2025 approved by the Minister by 31 December 2022</a:t>
                      </a:r>
                      <a:endParaRPr lang="en-ZA" sz="1800" b="0" kern="1200" dirty="0">
                        <a:solidFill>
                          <a:schemeClr val="tx1"/>
                        </a:solidFill>
                        <a:effectLst/>
                        <a:latin typeface="+mn-lt"/>
                        <a:ea typeface="+mn-ea"/>
                        <a:cs typeface="Arial" panose="020B0604020202020204" pitchFamily="34" charset="0"/>
                      </a:endParaRPr>
                    </a:p>
                  </a:txBody>
                  <a:tcPr marL="49776" marR="49776" marT="0" marB="0"/>
                </a:tc>
                <a:tc>
                  <a:txBody>
                    <a:bodyPr/>
                    <a:lstStyle/>
                    <a:p>
                      <a:pPr marL="0" algn="l" defTabSz="914400" rtl="0" eaLnBrk="1" latinLnBrk="0" hangingPunct="1">
                        <a:lnSpc>
                          <a:spcPct val="107000"/>
                        </a:lnSpc>
                        <a:spcAft>
                          <a:spcPts val="0"/>
                        </a:spcAft>
                      </a:pPr>
                      <a:r>
                        <a:rPr lang="en-GB" sz="1800" dirty="0">
                          <a:latin typeface="+mn-lt"/>
                          <a:cs typeface="Arial" panose="020B0604020202020204" pitchFamily="34" charset="0"/>
                        </a:rPr>
                        <a:t>Reviewed Enrolment Planning Statement for the cycle 2023- 2025 was approved by the Minster on 13 December 2022</a:t>
                      </a:r>
                      <a:endParaRPr lang="en-ZA" sz="1800" b="1" kern="1200" dirty="0">
                        <a:solidFill>
                          <a:srgbClr val="FF0000"/>
                        </a:solidFill>
                        <a:effectLst/>
                        <a:latin typeface="+mn-lt"/>
                        <a:ea typeface="+mn-ea"/>
                        <a:cs typeface="Arial" panose="020B0604020202020204" pitchFamily="34" charset="0"/>
                      </a:endParaRPr>
                    </a:p>
                  </a:txBody>
                  <a:tcPr marL="49776" marR="49776" marT="0" marB="0"/>
                </a:tc>
                <a:extLst>
                  <a:ext uri="{0D108BD9-81ED-4DB2-BD59-A6C34878D82A}">
                    <a16:rowId xmlns:a16="http://schemas.microsoft.com/office/drawing/2014/main" val="10006"/>
                  </a:ext>
                </a:extLst>
              </a:tr>
              <a:tr h="333253">
                <a:tc vMerge="1">
                  <a:txBody>
                    <a:bodyPr/>
                    <a:lstStyle/>
                    <a:p>
                      <a:endParaRPr lang="en-ZA"/>
                    </a:p>
                  </a:txBody>
                  <a:tcPr/>
                </a:tc>
                <a:tc>
                  <a:txBody>
                    <a:bodyPr/>
                    <a:lstStyle/>
                    <a:p>
                      <a:pPr marL="342900" indent="-342900" algn="l">
                        <a:buFont typeface="+mj-lt"/>
                        <a:buAutoNum type="arabicPeriod" startAt="6"/>
                      </a:pPr>
                      <a:r>
                        <a:rPr lang="en-GB" sz="1800" dirty="0">
                          <a:latin typeface="+mn-lt"/>
                          <a:cs typeface="Arial" panose="020B0604020202020204" pitchFamily="34" charset="0"/>
                        </a:rPr>
                        <a:t>A report on the financial health of all 26 public HEIs approved by the Director-General by 31 December 2022 </a:t>
                      </a:r>
                      <a:endParaRPr lang="en-ZA" sz="1800" kern="1200" dirty="0">
                        <a:solidFill>
                          <a:schemeClr val="tx1"/>
                        </a:solidFill>
                        <a:effectLst/>
                        <a:latin typeface="+mn-lt"/>
                        <a:ea typeface="+mn-ea"/>
                        <a:cs typeface="Arial" panose="020B0604020202020204" pitchFamily="34" charset="0"/>
                      </a:endParaRPr>
                    </a:p>
                  </a:txBody>
                  <a:tcPr marL="49776" marR="49776" marT="0" marB="0"/>
                </a:tc>
                <a:tc>
                  <a:txBody>
                    <a:bodyPr/>
                    <a:lstStyle/>
                    <a:p>
                      <a:pPr algn="l">
                        <a:lnSpc>
                          <a:spcPct val="107000"/>
                        </a:lnSpc>
                        <a:spcAft>
                          <a:spcPts val="0"/>
                        </a:spcAft>
                      </a:pPr>
                      <a:r>
                        <a:rPr lang="en-GB" sz="1800" dirty="0">
                          <a:latin typeface="+mn-lt"/>
                          <a:cs typeface="Arial" panose="020B0604020202020204" pitchFamily="34" charset="0"/>
                        </a:rPr>
                        <a:t>A report on the financial health of all 26 public HEIs was approved by the Director-General on 09 January 2023.</a:t>
                      </a:r>
                      <a:endParaRPr lang="en-ZA" sz="1800" b="1" kern="1200" dirty="0">
                        <a:solidFill>
                          <a:schemeClr val="tx1"/>
                        </a:solidFill>
                        <a:effectLst/>
                        <a:latin typeface="+mn-lt"/>
                        <a:ea typeface="+mn-ea"/>
                        <a:cs typeface="Arial" panose="020B0604020202020204" pitchFamily="34" charset="0"/>
                      </a:endParaRPr>
                    </a:p>
                  </a:txBody>
                  <a:tcPr marL="49776" marR="49776" marT="0" marB="0"/>
                </a:tc>
                <a:extLst>
                  <a:ext uri="{0D108BD9-81ED-4DB2-BD59-A6C34878D82A}">
                    <a16:rowId xmlns:a16="http://schemas.microsoft.com/office/drawing/2014/main" val="3657499901"/>
                  </a:ext>
                </a:extLst>
              </a:tr>
              <a:tr h="333253">
                <a:tc vMerge="1">
                  <a:txBody>
                    <a:bodyPr/>
                    <a:lstStyle/>
                    <a:p>
                      <a:endParaRPr lang="en-ZA" dirty="0">
                        <a:latin typeface="+mn-lt"/>
                      </a:endParaRPr>
                    </a:p>
                  </a:txBody>
                  <a:tcPr marL="49776" marR="49776" marT="0" marB="0"/>
                </a:tc>
                <a:tc>
                  <a:txBody>
                    <a:bodyPr/>
                    <a:lstStyle/>
                    <a:p>
                      <a:pPr marL="342900" indent="-342900" algn="l" defTabSz="914400" rtl="0" eaLnBrk="1" latinLnBrk="0" hangingPunct="1">
                        <a:lnSpc>
                          <a:spcPct val="107000"/>
                        </a:lnSpc>
                        <a:spcAft>
                          <a:spcPts val="0"/>
                        </a:spcAft>
                        <a:buFont typeface="+mj-lt"/>
                        <a:buAutoNum type="arabicPeriod" startAt="7"/>
                      </a:pPr>
                      <a:r>
                        <a:rPr lang="en-GB" sz="1800" dirty="0">
                          <a:latin typeface="+mn-lt"/>
                          <a:cs typeface="Arial" panose="020B0604020202020204" pitchFamily="34" charset="0"/>
                        </a:rPr>
                        <a:t>Updated Guidelines for the DHET bursary scheme at public universities submitted to the Minister by 31 December 2022</a:t>
                      </a:r>
                      <a:endParaRPr lang="en-ZA" sz="1800" b="0" kern="1200" dirty="0">
                        <a:solidFill>
                          <a:schemeClr val="tx1"/>
                        </a:solidFill>
                        <a:effectLst/>
                        <a:latin typeface="+mn-lt"/>
                        <a:ea typeface="+mn-ea"/>
                        <a:cs typeface="Arial" panose="020B0604020202020204" pitchFamily="34" charset="0"/>
                      </a:endParaRPr>
                    </a:p>
                  </a:txBody>
                  <a:tcPr marL="49776" marR="49776" marT="0" marB="0"/>
                </a:tc>
                <a:tc>
                  <a:txBody>
                    <a:bodyPr/>
                    <a:lstStyle/>
                    <a:p>
                      <a:pPr marL="0" algn="l" defTabSz="914400" rtl="0" eaLnBrk="1" latinLnBrk="0" hangingPunct="1">
                        <a:lnSpc>
                          <a:spcPct val="107000"/>
                        </a:lnSpc>
                        <a:spcAft>
                          <a:spcPts val="0"/>
                        </a:spcAft>
                      </a:pPr>
                      <a:r>
                        <a:rPr lang="en-GB" sz="1800" dirty="0">
                          <a:latin typeface="+mn-lt"/>
                          <a:cs typeface="Arial" panose="020B0604020202020204" pitchFamily="34" charset="0"/>
                        </a:rPr>
                        <a:t>Updated Guidelines for the DHET bursary scheme at public universities were approved by the Minister on 13 December 2022</a:t>
                      </a:r>
                    </a:p>
                  </a:txBody>
                  <a:tcPr marL="49776" marR="49776" marT="0" marB="0"/>
                </a:tc>
                <a:extLst>
                  <a:ext uri="{0D108BD9-81ED-4DB2-BD59-A6C34878D82A}">
                    <a16:rowId xmlns:a16="http://schemas.microsoft.com/office/drawing/2014/main" val="936083644"/>
                  </a:ext>
                </a:extLst>
              </a:tr>
              <a:tr h="479593">
                <a:tc vMerge="1">
                  <a:txBody>
                    <a:bodyPr/>
                    <a:lstStyle/>
                    <a:p>
                      <a:endParaRPr lang="en-ZA" dirty="0">
                        <a:latin typeface="+mn-lt"/>
                      </a:endParaRPr>
                    </a:p>
                  </a:txBody>
                  <a:tcPr marL="49776" marR="49776" marT="0" marB="0"/>
                </a:tc>
                <a:tc>
                  <a:txBody>
                    <a:bodyPr/>
                    <a:lstStyle/>
                    <a:p>
                      <a:pPr marL="342900" indent="-342900">
                        <a:buFont typeface="+mj-lt"/>
                        <a:buAutoNum type="arabicPeriod" startAt="8"/>
                      </a:pPr>
                      <a:r>
                        <a:rPr lang="en-GB" sz="1800" dirty="0">
                          <a:latin typeface="+mn-lt"/>
                          <a:cs typeface="Arial" panose="020B0604020202020204" pitchFamily="34" charset="0"/>
                        </a:rPr>
                        <a:t>A report on the creative and innovation outputs by public universities approved by the Director-General by 31 December 2022 </a:t>
                      </a:r>
                      <a:endParaRPr lang="en-ZA" sz="1800" dirty="0">
                        <a:latin typeface="+mn-lt"/>
                      </a:endParaRPr>
                    </a:p>
                  </a:txBody>
                  <a:tcPr marL="49776" marR="49776"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latin typeface="+mn-lt"/>
                          <a:cs typeface="Arial" panose="020B0604020202020204" pitchFamily="34" charset="0"/>
                        </a:rPr>
                        <a:t>A report on the evaluation of creative and innovative outputs by public universities was approved by the Director-General on 22 December 2022.</a:t>
                      </a:r>
                      <a:endParaRPr lang="en-ZA" sz="1800" dirty="0">
                        <a:latin typeface="+mn-lt"/>
                      </a:endParaRPr>
                    </a:p>
                  </a:txBody>
                  <a:tcPr marL="49776" marR="49776" marT="0" marB="0"/>
                </a:tc>
                <a:extLst>
                  <a:ext uri="{0D108BD9-81ED-4DB2-BD59-A6C34878D82A}">
                    <a16:rowId xmlns:a16="http://schemas.microsoft.com/office/drawing/2014/main" val="3325134818"/>
                  </a:ext>
                </a:extLst>
              </a:tr>
            </a:tbl>
          </a:graphicData>
        </a:graphic>
      </p:graphicFrame>
      <p:sp>
        <p:nvSpPr>
          <p:cNvPr id="2" name="Slide Number Placeholder 7">
            <a:extLst>
              <a:ext uri="{FF2B5EF4-FFF2-40B4-BE49-F238E27FC236}">
                <a16:creationId xmlns:a16="http://schemas.microsoft.com/office/drawing/2014/main" id="{DFE95657-73D5-169F-0980-5FDDA436E4B1}"/>
              </a:ext>
            </a:extLst>
          </p:cNvPr>
          <p:cNvSpPr txBox="1">
            <a:spLocks/>
          </p:cNvSpPr>
          <p:nvPr/>
        </p:nvSpPr>
        <p:spPr>
          <a:xfrm>
            <a:off x="8839200" y="6524625"/>
            <a:ext cx="304800" cy="4095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l" rtl="0" eaLnBrk="0" fontAlgn="base" hangingPunct="0">
              <a:spcBef>
                <a:spcPct val="0"/>
              </a:spcBef>
              <a:spcAft>
                <a:spcPct val="0"/>
              </a:spcAft>
              <a:defRPr sz="10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600" b="1" dirty="0"/>
              <a:t>7</a:t>
            </a:r>
          </a:p>
        </p:txBody>
      </p:sp>
    </p:spTree>
    <p:extLst>
      <p:ext uri="{BB962C8B-B14F-4D97-AF65-F5344CB8AC3E}">
        <p14:creationId xmlns:p14="http://schemas.microsoft.com/office/powerpoint/2010/main" val="1709356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876"/>
            <a:ext cx="9144000" cy="687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465316" y="457287"/>
            <a:ext cx="8221484"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eaLnBrk="1" fontAlgn="ctr" hangingPunct="1">
              <a:spcAft>
                <a:spcPts val="1200"/>
              </a:spcAft>
              <a:defRPr/>
            </a:pPr>
            <a:r>
              <a:rPr lang="en-US" altLang="en-US" sz="2800" b="1" dirty="0">
                <a:cs typeface="Arial" panose="020B0604020202020204" pitchFamily="34" charset="0"/>
              </a:rPr>
              <a:t>Targets Achieved </a:t>
            </a:r>
          </a:p>
        </p:txBody>
      </p:sp>
      <p:graphicFrame>
        <p:nvGraphicFramePr>
          <p:cNvPr id="2" name="Table 1"/>
          <p:cNvGraphicFramePr>
            <a:graphicFrameLocks noGrp="1"/>
          </p:cNvGraphicFramePr>
          <p:nvPr>
            <p:extLst>
              <p:ext uri="{D42A27DB-BD31-4B8C-83A1-F6EECF244321}">
                <p14:modId xmlns:p14="http://schemas.microsoft.com/office/powerpoint/2010/main" val="2164393662"/>
              </p:ext>
            </p:extLst>
          </p:nvPr>
        </p:nvGraphicFramePr>
        <p:xfrm>
          <a:off x="465246" y="1132593"/>
          <a:ext cx="8192176" cy="4946448"/>
        </p:xfrm>
        <a:graphic>
          <a:graphicData uri="http://schemas.openxmlformats.org/drawingml/2006/table">
            <a:tbl>
              <a:tblPr firstRow="1" firstCol="1" bandRow="1">
                <a:tableStyleId>{5940675A-B579-460E-94D1-54222C63F5DA}</a:tableStyleId>
              </a:tblPr>
              <a:tblGrid>
                <a:gridCol w="572176">
                  <a:extLst>
                    <a:ext uri="{9D8B030D-6E8A-4147-A177-3AD203B41FA5}">
                      <a16:colId xmlns:a16="http://schemas.microsoft.com/office/drawing/2014/main" val="20001"/>
                    </a:ext>
                  </a:extLst>
                </a:gridCol>
                <a:gridCol w="4753707">
                  <a:extLst>
                    <a:ext uri="{9D8B030D-6E8A-4147-A177-3AD203B41FA5}">
                      <a16:colId xmlns:a16="http://schemas.microsoft.com/office/drawing/2014/main" val="20002"/>
                    </a:ext>
                  </a:extLst>
                </a:gridCol>
                <a:gridCol w="2866293">
                  <a:extLst>
                    <a:ext uri="{9D8B030D-6E8A-4147-A177-3AD203B41FA5}">
                      <a16:colId xmlns:a16="http://schemas.microsoft.com/office/drawing/2014/main" val="20003"/>
                    </a:ext>
                  </a:extLst>
                </a:gridCol>
              </a:tblGrid>
              <a:tr h="484118">
                <a:tc rowSpan="8">
                  <a:txBody>
                    <a:bodyPr/>
                    <a:lstStyle/>
                    <a:p>
                      <a:pPr algn="ctr"/>
                      <a:r>
                        <a:rPr lang="en-ZA" sz="1800" b="1" dirty="0">
                          <a:solidFill>
                            <a:schemeClr val="bg1"/>
                          </a:solidFill>
                          <a:latin typeface="+mn-lt"/>
                        </a:rPr>
                        <a:t>Programme 3</a:t>
                      </a:r>
                    </a:p>
                  </a:txBody>
                  <a:tcPr marL="49776" marR="49776" marT="0" marB="0" vert="vert270" anchor="ctr">
                    <a:solidFill>
                      <a:schemeClr val="accent2"/>
                    </a:solidFill>
                  </a:tcPr>
                </a:tc>
                <a:tc>
                  <a:txBody>
                    <a:bodyPr/>
                    <a:lstStyle/>
                    <a:p>
                      <a:pPr algn="ctr">
                        <a:lnSpc>
                          <a:spcPct val="107000"/>
                        </a:lnSpc>
                        <a:spcAft>
                          <a:spcPts val="0"/>
                        </a:spcAft>
                      </a:pPr>
                      <a:r>
                        <a:rPr lang="en-ZA" sz="1800" b="1" dirty="0">
                          <a:solidFill>
                            <a:schemeClr val="bg1"/>
                          </a:solidFill>
                          <a:effectLst/>
                          <a:latin typeface="+mn-lt"/>
                          <a:cs typeface="Arial" panose="020B0604020202020204" pitchFamily="34" charset="0"/>
                        </a:rPr>
                        <a:t>Q</a:t>
                      </a:r>
                      <a:r>
                        <a:rPr lang="en-ZA" sz="1800" b="1" baseline="0" dirty="0">
                          <a:solidFill>
                            <a:schemeClr val="bg1"/>
                          </a:solidFill>
                          <a:effectLst/>
                          <a:latin typeface="+mn-lt"/>
                          <a:cs typeface="Arial" panose="020B0604020202020204" pitchFamily="34" charset="0"/>
                        </a:rPr>
                        <a:t>3 </a:t>
                      </a:r>
                      <a:r>
                        <a:rPr lang="en-ZA" sz="1800" b="1" dirty="0">
                          <a:solidFill>
                            <a:schemeClr val="bg1"/>
                          </a:solidFill>
                          <a:effectLst/>
                          <a:latin typeface="+mn-lt"/>
                          <a:cs typeface="Arial" panose="020B0604020202020204" pitchFamily="34" charset="0"/>
                        </a:rPr>
                        <a:t>Target</a:t>
                      </a:r>
                      <a:endParaRPr lang="en-ZA" sz="1800" b="1" dirty="0">
                        <a:solidFill>
                          <a:schemeClr val="bg1"/>
                        </a:solidFill>
                        <a:effectLst/>
                        <a:latin typeface="+mn-lt"/>
                        <a:ea typeface="Calibri" panose="020F0502020204030204" pitchFamily="34" charset="0"/>
                        <a:cs typeface="Arial" panose="020B0604020202020204" pitchFamily="34" charset="0"/>
                      </a:endParaRPr>
                    </a:p>
                  </a:txBody>
                  <a:tcPr marL="49776" marR="49776" marT="0" marB="0" anchor="ctr">
                    <a:solidFill>
                      <a:schemeClr val="accent2"/>
                    </a:solidFill>
                  </a:tcPr>
                </a:tc>
                <a:tc>
                  <a:txBody>
                    <a:bodyPr/>
                    <a:lstStyle/>
                    <a:p>
                      <a:pPr algn="ctr">
                        <a:lnSpc>
                          <a:spcPct val="107000"/>
                        </a:lnSpc>
                        <a:spcAft>
                          <a:spcPts val="0"/>
                        </a:spcAft>
                      </a:pPr>
                      <a:r>
                        <a:rPr lang="en-ZA" sz="1800" b="1" dirty="0">
                          <a:solidFill>
                            <a:schemeClr val="bg1"/>
                          </a:solidFill>
                          <a:effectLst/>
                          <a:latin typeface="+mn-lt"/>
                          <a:cs typeface="Arial" panose="020B0604020202020204" pitchFamily="34" charset="0"/>
                        </a:rPr>
                        <a:t>Achievement  </a:t>
                      </a:r>
                      <a:endParaRPr lang="en-ZA" sz="1800" b="1" dirty="0">
                        <a:solidFill>
                          <a:schemeClr val="bg1"/>
                        </a:solidFill>
                        <a:effectLst/>
                        <a:latin typeface="+mn-lt"/>
                        <a:ea typeface="Calibri" panose="020F0502020204030204" pitchFamily="34" charset="0"/>
                        <a:cs typeface="Arial" panose="020B0604020202020204" pitchFamily="34" charset="0"/>
                      </a:endParaRPr>
                    </a:p>
                  </a:txBody>
                  <a:tcPr marL="49776" marR="49776" marT="0" marB="0" anchor="ctr">
                    <a:solidFill>
                      <a:schemeClr val="accent2"/>
                    </a:solidFill>
                  </a:tcPr>
                </a:tc>
                <a:extLst>
                  <a:ext uri="{0D108BD9-81ED-4DB2-BD59-A6C34878D82A}">
                    <a16:rowId xmlns:a16="http://schemas.microsoft.com/office/drawing/2014/main" val="10000"/>
                  </a:ext>
                </a:extLst>
              </a:tr>
              <a:tr h="0">
                <a:tc vMerge="1">
                  <a:txBody>
                    <a:bodyPr/>
                    <a:lstStyle/>
                    <a:p>
                      <a:endParaRPr lang="en-ZA"/>
                    </a:p>
                  </a:txBody>
                  <a:tcPr marL="49776" marR="49776" marT="0" marB="0"/>
                </a:tc>
                <a:tc>
                  <a:txBody>
                    <a:bodyPr/>
                    <a:lstStyle/>
                    <a:p>
                      <a:pPr marL="342900" indent="-342900" algn="l">
                        <a:buFont typeface="+mj-lt"/>
                        <a:buAutoNum type="arabicPeriod" startAt="9"/>
                      </a:pPr>
                      <a:r>
                        <a:rPr lang="en-ZA" sz="1800" kern="1200" dirty="0">
                          <a:solidFill>
                            <a:schemeClr val="tx1"/>
                          </a:solidFill>
                          <a:effectLst/>
                          <a:latin typeface="+mn-lt"/>
                          <a:ea typeface="+mn-ea"/>
                          <a:cs typeface="Arial" panose="020B0604020202020204" pitchFamily="34" charset="0"/>
                        </a:rPr>
                        <a:t>431 412 university students receiving funding through NSFAS bursaries</a:t>
                      </a:r>
                      <a:r>
                        <a:rPr lang="en-ZA" sz="1800" kern="1200" baseline="0" dirty="0">
                          <a:solidFill>
                            <a:schemeClr val="tx1"/>
                          </a:solidFill>
                          <a:effectLst/>
                          <a:latin typeface="+mn-lt"/>
                          <a:ea typeface="+mn-ea"/>
                          <a:cs typeface="Arial" panose="020B0604020202020204" pitchFamily="34" charset="0"/>
                        </a:rPr>
                        <a:t> annually</a:t>
                      </a:r>
                      <a:endParaRPr lang="en-ZA" sz="1800" kern="1200" dirty="0">
                        <a:solidFill>
                          <a:schemeClr val="tx1"/>
                        </a:solidFill>
                        <a:effectLst/>
                        <a:latin typeface="+mn-lt"/>
                        <a:ea typeface="+mn-ea"/>
                        <a:cs typeface="Arial" panose="020B0604020202020204" pitchFamily="34" charset="0"/>
                      </a:endParaRPr>
                    </a:p>
                  </a:txBody>
                  <a:tcPr marL="49776" marR="49776" marT="0" marB="0"/>
                </a:tc>
                <a:tc>
                  <a:txBody>
                    <a:bodyPr/>
                    <a:lstStyle/>
                    <a:p>
                      <a:pPr algn="ctr">
                        <a:lnSpc>
                          <a:spcPct val="107000"/>
                        </a:lnSpc>
                        <a:spcAft>
                          <a:spcPts val="0"/>
                        </a:spcAft>
                      </a:pPr>
                      <a:r>
                        <a:rPr lang="en-GB" sz="1800" dirty="0">
                          <a:latin typeface="+mn-lt"/>
                          <a:cs typeface="Arial" panose="020B0604020202020204" pitchFamily="34" charset="0"/>
                        </a:rPr>
                        <a:t>555 950 </a:t>
                      </a:r>
                    </a:p>
                    <a:p>
                      <a:pPr algn="ctr">
                        <a:lnSpc>
                          <a:spcPct val="107000"/>
                        </a:lnSpc>
                        <a:spcAft>
                          <a:spcPts val="0"/>
                        </a:spcAft>
                      </a:pPr>
                      <a:r>
                        <a:rPr lang="en-GB" sz="1800" dirty="0">
                          <a:latin typeface="+mn-lt"/>
                          <a:cs typeface="Arial" panose="020B0604020202020204" pitchFamily="34" charset="0"/>
                        </a:rPr>
                        <a:t>(Preliminary data)</a:t>
                      </a:r>
                    </a:p>
                  </a:txBody>
                  <a:tcPr marL="49776" marR="49776" marT="0" marB="0">
                    <a:solidFill>
                      <a:schemeClr val="bg1"/>
                    </a:solidFill>
                  </a:tcPr>
                </a:tc>
                <a:extLst>
                  <a:ext uri="{0D108BD9-81ED-4DB2-BD59-A6C34878D82A}">
                    <a16:rowId xmlns:a16="http://schemas.microsoft.com/office/drawing/2014/main" val="10002"/>
                  </a:ext>
                </a:extLst>
              </a:tr>
              <a:tr h="445516">
                <a:tc vMerge="1">
                  <a:txBody>
                    <a:bodyPr/>
                    <a:lstStyle/>
                    <a:p>
                      <a:endParaRPr lang="en-ZA"/>
                    </a:p>
                  </a:txBody>
                  <a:tcPr/>
                </a:tc>
                <a:tc>
                  <a:txBody>
                    <a:bodyPr/>
                    <a:lstStyle/>
                    <a:p>
                      <a:pPr marL="342900" indent="-342900" algn="l">
                        <a:buFont typeface="+mj-lt"/>
                        <a:buAutoNum type="arabicPeriod" startAt="10"/>
                      </a:pPr>
                      <a:r>
                        <a:rPr lang="en-ZA" sz="1800" kern="1200" dirty="0">
                          <a:solidFill>
                            <a:schemeClr val="tx1"/>
                          </a:solidFill>
                          <a:effectLst/>
                          <a:latin typeface="+mn-lt"/>
                          <a:ea typeface="+mn-ea"/>
                          <a:cs typeface="Arial" panose="020B0604020202020204" pitchFamily="34" charset="0"/>
                        </a:rPr>
                        <a:t>227 000 students completing a university</a:t>
                      </a:r>
                      <a:r>
                        <a:rPr lang="en-ZA" sz="1800" kern="1200" baseline="0" dirty="0">
                          <a:solidFill>
                            <a:schemeClr val="tx1"/>
                          </a:solidFill>
                          <a:effectLst/>
                          <a:latin typeface="+mn-lt"/>
                          <a:ea typeface="+mn-ea"/>
                          <a:cs typeface="Arial" panose="020B0604020202020204" pitchFamily="34" charset="0"/>
                        </a:rPr>
                        <a:t> qualification annually</a:t>
                      </a:r>
                      <a:endParaRPr lang="en-ZA" sz="1800" kern="1200" dirty="0">
                        <a:solidFill>
                          <a:schemeClr val="tx1"/>
                        </a:solidFill>
                        <a:effectLst/>
                        <a:latin typeface="+mn-lt"/>
                        <a:ea typeface="+mn-ea"/>
                        <a:cs typeface="Arial" panose="020B0604020202020204" pitchFamily="34" charset="0"/>
                      </a:endParaRPr>
                    </a:p>
                  </a:txBody>
                  <a:tcPr marL="49776" marR="49776" marT="0" marB="0"/>
                </a:tc>
                <a:tc>
                  <a:txBody>
                    <a:bodyPr/>
                    <a:lstStyle/>
                    <a:p>
                      <a:pPr algn="ctr">
                        <a:lnSpc>
                          <a:spcPct val="107000"/>
                        </a:lnSpc>
                        <a:spcAft>
                          <a:spcPts val="0"/>
                        </a:spcAft>
                      </a:pPr>
                      <a:r>
                        <a:rPr lang="en-ZA" sz="1800" dirty="0">
                          <a:latin typeface="+mn-lt"/>
                          <a:cs typeface="Arial" panose="020B0604020202020204" pitchFamily="34" charset="0"/>
                        </a:rPr>
                        <a:t>233 257 </a:t>
                      </a:r>
                    </a:p>
                    <a:p>
                      <a:pPr algn="ctr">
                        <a:lnSpc>
                          <a:spcPct val="107000"/>
                        </a:lnSpc>
                        <a:spcAft>
                          <a:spcPts val="0"/>
                        </a:spcAft>
                      </a:pPr>
                      <a:endParaRPr lang="en-ZA" sz="1800" dirty="0">
                        <a:latin typeface="+mn-lt"/>
                        <a:cs typeface="Arial" panose="020B0604020202020204" pitchFamily="34" charset="0"/>
                      </a:endParaRPr>
                    </a:p>
                  </a:txBody>
                  <a:tcPr marL="49776" marR="49776" marT="0" marB="0">
                    <a:solidFill>
                      <a:schemeClr val="bg1"/>
                    </a:solidFill>
                  </a:tcPr>
                </a:tc>
                <a:extLst>
                  <a:ext uri="{0D108BD9-81ED-4DB2-BD59-A6C34878D82A}">
                    <a16:rowId xmlns:a16="http://schemas.microsoft.com/office/drawing/2014/main" val="895212120"/>
                  </a:ext>
                </a:extLst>
              </a:tr>
              <a:tr h="222758">
                <a:tc vMerge="1">
                  <a:txBody>
                    <a:bodyPr/>
                    <a:lstStyle/>
                    <a:p>
                      <a:endParaRPr lang="en-ZA"/>
                    </a:p>
                  </a:txBody>
                  <a:tcPr/>
                </a:tc>
                <a:tc>
                  <a:txBody>
                    <a:bodyPr/>
                    <a:lstStyle/>
                    <a:p>
                      <a:pPr marL="342900" indent="-342900" algn="l">
                        <a:buFont typeface="+mj-lt"/>
                        <a:buAutoNum type="arabicPeriod" startAt="11"/>
                      </a:pPr>
                      <a:r>
                        <a:rPr lang="en-ZA" sz="1800" kern="1200" dirty="0">
                          <a:solidFill>
                            <a:schemeClr val="tx1"/>
                          </a:solidFill>
                          <a:effectLst/>
                          <a:latin typeface="+mn-lt"/>
                          <a:ea typeface="+mn-ea"/>
                          <a:cs typeface="Arial" panose="020B0604020202020204" pitchFamily="34" charset="0"/>
                        </a:rPr>
                        <a:t>900 graduates in animal health science annually</a:t>
                      </a:r>
                    </a:p>
                  </a:txBody>
                  <a:tcPr marL="49776" marR="49776" marT="0" marB="0"/>
                </a:tc>
                <a:tc>
                  <a:txBody>
                    <a:bodyPr/>
                    <a:lstStyle/>
                    <a:p>
                      <a:pPr algn="ctr">
                        <a:lnSpc>
                          <a:spcPct val="107000"/>
                        </a:lnSpc>
                        <a:spcAft>
                          <a:spcPts val="0"/>
                        </a:spcAft>
                      </a:pPr>
                      <a:r>
                        <a:rPr lang="en-ZA" sz="1800" dirty="0">
                          <a:latin typeface="+mn-lt"/>
                          <a:cs typeface="Arial" panose="020B0604020202020204" pitchFamily="34" charset="0"/>
                        </a:rPr>
                        <a:t>1 509 </a:t>
                      </a:r>
                    </a:p>
                    <a:p>
                      <a:pPr algn="ctr">
                        <a:lnSpc>
                          <a:spcPct val="107000"/>
                        </a:lnSpc>
                        <a:spcAft>
                          <a:spcPts val="0"/>
                        </a:spcAft>
                      </a:pPr>
                      <a:endParaRPr lang="en-ZA" sz="1800" dirty="0">
                        <a:latin typeface="+mn-lt"/>
                        <a:cs typeface="Arial" panose="020B0604020202020204" pitchFamily="34" charset="0"/>
                      </a:endParaRPr>
                    </a:p>
                  </a:txBody>
                  <a:tcPr marL="49776" marR="49776" marT="0" marB="0">
                    <a:solidFill>
                      <a:schemeClr val="bg1"/>
                    </a:solidFill>
                  </a:tcPr>
                </a:tc>
                <a:extLst>
                  <a:ext uri="{0D108BD9-81ED-4DB2-BD59-A6C34878D82A}">
                    <a16:rowId xmlns:a16="http://schemas.microsoft.com/office/drawing/2014/main" val="2525548571"/>
                  </a:ext>
                </a:extLst>
              </a:tr>
              <a:tr h="367541">
                <a:tc vMerge="1">
                  <a:txBody>
                    <a:bodyPr/>
                    <a:lstStyle/>
                    <a:p>
                      <a:endParaRPr lang="en-ZA"/>
                    </a:p>
                  </a:txBody>
                  <a:tcPr marL="49776" marR="49776" marT="0" marB="0"/>
                </a:tc>
                <a:tc>
                  <a:txBody>
                    <a:bodyPr/>
                    <a:lstStyle/>
                    <a:p>
                      <a:pPr marL="342900" indent="-342900" algn="l">
                        <a:buFont typeface="+mj-lt"/>
                        <a:buAutoNum type="arabicPeriod" startAt="12"/>
                      </a:pPr>
                      <a:r>
                        <a:rPr lang="en-ZA" sz="1800" kern="1200" dirty="0">
                          <a:solidFill>
                            <a:schemeClr val="tx1"/>
                          </a:solidFill>
                          <a:effectLst/>
                          <a:latin typeface="+mn-lt"/>
                          <a:ea typeface="+mn-ea"/>
                          <a:cs typeface="Arial" panose="020B0604020202020204" pitchFamily="34" charset="0"/>
                        </a:rPr>
                        <a:t> 29 000 graduates in initial teacher education annually</a:t>
                      </a:r>
                    </a:p>
                  </a:txBody>
                  <a:tcPr marL="49776" marR="49776" marT="0" marB="0"/>
                </a:tc>
                <a:tc>
                  <a:txBody>
                    <a:bodyPr/>
                    <a:lstStyle/>
                    <a:p>
                      <a:pPr algn="ctr">
                        <a:lnSpc>
                          <a:spcPct val="107000"/>
                        </a:lnSpc>
                        <a:spcAft>
                          <a:spcPts val="0"/>
                        </a:spcAft>
                      </a:pPr>
                      <a:r>
                        <a:rPr lang="en-ZA" sz="1800" dirty="0">
                          <a:latin typeface="+mn-lt"/>
                          <a:cs typeface="Arial" panose="020B0604020202020204" pitchFamily="34" charset="0"/>
                        </a:rPr>
                        <a:t>29 925 </a:t>
                      </a:r>
                    </a:p>
                    <a:p>
                      <a:pPr algn="ctr">
                        <a:lnSpc>
                          <a:spcPct val="107000"/>
                        </a:lnSpc>
                        <a:spcAft>
                          <a:spcPts val="0"/>
                        </a:spcAft>
                      </a:pPr>
                      <a:endParaRPr lang="en-ZA" sz="1800" dirty="0">
                        <a:latin typeface="+mn-lt"/>
                        <a:cs typeface="Arial" panose="020B0604020202020204" pitchFamily="34" charset="0"/>
                      </a:endParaRPr>
                    </a:p>
                  </a:txBody>
                  <a:tcPr marL="49776" marR="49776" marT="0" marB="0">
                    <a:solidFill>
                      <a:schemeClr val="bg1"/>
                    </a:solidFill>
                  </a:tcPr>
                </a:tc>
                <a:extLst>
                  <a:ext uri="{0D108BD9-81ED-4DB2-BD59-A6C34878D82A}">
                    <a16:rowId xmlns:a16="http://schemas.microsoft.com/office/drawing/2014/main" val="3114307774"/>
                  </a:ext>
                </a:extLst>
              </a:tr>
              <a:tr h="801426">
                <a:tc vMerge="1">
                  <a:txBody>
                    <a:bodyPr/>
                    <a:lstStyle/>
                    <a:p>
                      <a:endParaRPr lang="en-ZA"/>
                    </a:p>
                  </a:txBody>
                  <a:tcPr marL="49776" marR="49776" marT="0" marB="0"/>
                </a:tc>
                <a:tc>
                  <a:txBody>
                    <a:bodyPr/>
                    <a:lstStyle/>
                    <a:p>
                      <a:pPr marL="342900" indent="-342900" algn="l">
                        <a:buFont typeface="+mj-lt"/>
                        <a:buAutoNum type="arabicPeriod" startAt="13"/>
                      </a:pPr>
                      <a:r>
                        <a:rPr lang="en-ZA" sz="1800" kern="1200" dirty="0">
                          <a:solidFill>
                            <a:schemeClr val="tx1"/>
                          </a:solidFill>
                          <a:effectLst/>
                          <a:latin typeface="+mn-lt"/>
                          <a:ea typeface="+mn-ea"/>
                          <a:cs typeface="Arial" panose="020B0604020202020204" pitchFamily="34" charset="0"/>
                        </a:rPr>
                        <a:t>13. 185 veterinary science graduates annually</a:t>
                      </a:r>
                    </a:p>
                  </a:txBody>
                  <a:tcPr marL="49776" marR="49776" marT="0" marB="0"/>
                </a:tc>
                <a:tc>
                  <a:txBody>
                    <a:bodyPr/>
                    <a:lstStyle/>
                    <a:p>
                      <a:pPr algn="ctr">
                        <a:lnSpc>
                          <a:spcPct val="107000"/>
                        </a:lnSpc>
                        <a:spcAft>
                          <a:spcPts val="0"/>
                        </a:spcAft>
                      </a:pPr>
                      <a:r>
                        <a:rPr lang="en-ZA" sz="1800" dirty="0">
                          <a:latin typeface="+mn-lt"/>
                          <a:cs typeface="Arial" panose="020B0604020202020204" pitchFamily="34" charset="0"/>
                        </a:rPr>
                        <a:t>219 </a:t>
                      </a:r>
                    </a:p>
                    <a:p>
                      <a:pPr algn="ctr">
                        <a:lnSpc>
                          <a:spcPct val="107000"/>
                        </a:lnSpc>
                        <a:spcAft>
                          <a:spcPts val="0"/>
                        </a:spcAft>
                      </a:pPr>
                      <a:endParaRPr lang="en-ZA" sz="1800" dirty="0">
                        <a:latin typeface="+mn-lt"/>
                        <a:cs typeface="Arial" panose="020B0604020202020204" pitchFamily="34" charset="0"/>
                      </a:endParaRPr>
                    </a:p>
                  </a:txBody>
                  <a:tcPr marL="49776" marR="49776" marT="0" marB="0">
                    <a:solidFill>
                      <a:schemeClr val="bg1"/>
                    </a:solidFill>
                  </a:tcPr>
                </a:tc>
                <a:extLst>
                  <a:ext uri="{0D108BD9-81ED-4DB2-BD59-A6C34878D82A}">
                    <a16:rowId xmlns:a16="http://schemas.microsoft.com/office/drawing/2014/main" val="1898206024"/>
                  </a:ext>
                </a:extLst>
              </a:tr>
              <a:tr h="685800">
                <a:tc vMerge="1">
                  <a:txBody>
                    <a:bodyPr/>
                    <a:lstStyle/>
                    <a:p>
                      <a:endParaRPr lang="en-ZA"/>
                    </a:p>
                  </a:txBody>
                  <a:tcPr marL="49776" marR="49776" marT="0" marB="0"/>
                </a:tc>
                <a:tc>
                  <a:txBody>
                    <a:bodyPr/>
                    <a:lstStyle/>
                    <a:p>
                      <a:pPr marL="342900" indent="-342900" algn="l">
                        <a:buFont typeface="+mj-lt"/>
                        <a:buAutoNum type="arabicPeriod" startAt="14"/>
                      </a:pPr>
                      <a:r>
                        <a:rPr lang="en-ZA" sz="1800" kern="1200" dirty="0">
                          <a:solidFill>
                            <a:schemeClr val="tx1"/>
                          </a:solidFill>
                          <a:effectLst/>
                          <a:latin typeface="+mn-lt"/>
                          <a:ea typeface="+mn-ea"/>
                          <a:cs typeface="Arial" panose="020B0604020202020204" pitchFamily="34" charset="0"/>
                        </a:rPr>
                        <a:t>3 350 doctoral graduates annually</a:t>
                      </a:r>
                    </a:p>
                  </a:txBody>
                  <a:tcPr marL="49776" marR="49776" marT="0" marB="0"/>
                </a:tc>
                <a:tc>
                  <a:txBody>
                    <a:bodyPr/>
                    <a:lstStyle/>
                    <a:p>
                      <a:pPr algn="ctr">
                        <a:lnSpc>
                          <a:spcPct val="107000"/>
                        </a:lnSpc>
                        <a:spcAft>
                          <a:spcPts val="0"/>
                        </a:spcAft>
                      </a:pPr>
                      <a:r>
                        <a:rPr lang="en-ZA" sz="1800" dirty="0">
                          <a:latin typeface="+mn-lt"/>
                          <a:cs typeface="Arial" panose="020B0604020202020204" pitchFamily="34" charset="0"/>
                        </a:rPr>
                        <a:t>3 574 </a:t>
                      </a:r>
                    </a:p>
                    <a:p>
                      <a:pPr algn="ctr">
                        <a:lnSpc>
                          <a:spcPct val="107000"/>
                        </a:lnSpc>
                        <a:spcAft>
                          <a:spcPts val="0"/>
                        </a:spcAft>
                      </a:pPr>
                      <a:endParaRPr lang="en-ZA" sz="1800" dirty="0">
                        <a:latin typeface="+mn-lt"/>
                        <a:cs typeface="Arial" panose="020B0604020202020204" pitchFamily="34" charset="0"/>
                      </a:endParaRPr>
                    </a:p>
                  </a:txBody>
                  <a:tcPr marL="49776" marR="49776" marT="0" marB="0">
                    <a:solidFill>
                      <a:schemeClr val="bg1"/>
                    </a:solidFill>
                  </a:tcPr>
                </a:tc>
                <a:extLst>
                  <a:ext uri="{0D108BD9-81ED-4DB2-BD59-A6C34878D82A}">
                    <a16:rowId xmlns:a16="http://schemas.microsoft.com/office/drawing/2014/main" val="1637655713"/>
                  </a:ext>
                </a:extLst>
              </a:tr>
              <a:tr h="685800">
                <a:tc vMerge="1">
                  <a:txBody>
                    <a:bodyPr/>
                    <a:lstStyle/>
                    <a:p>
                      <a:endParaRPr lang="en-ZA" dirty="0"/>
                    </a:p>
                  </a:txBody>
                  <a:tcPr marL="49776" marR="49776" marT="0" marB="0"/>
                </a:tc>
                <a:tc>
                  <a:txBody>
                    <a:bodyPr/>
                    <a:lstStyle/>
                    <a:p>
                      <a:pPr marL="342900" indent="-342900" algn="l">
                        <a:buFont typeface="+mj-lt"/>
                        <a:buAutoNum type="arabicPeriod" startAt="15"/>
                      </a:pPr>
                      <a:r>
                        <a:rPr lang="en-ZA" sz="1800" dirty="0">
                          <a:latin typeface="+mn-lt"/>
                          <a:cs typeface="Arial" panose="020B0604020202020204" pitchFamily="34" charset="0"/>
                        </a:rPr>
                        <a:t>16. 1.5% ( 204 000)* increase</a:t>
                      </a:r>
                      <a:r>
                        <a:rPr lang="en-ZA" sz="1800" baseline="0" dirty="0">
                          <a:latin typeface="+mn-lt"/>
                          <a:cs typeface="Arial" panose="020B0604020202020204" pitchFamily="34" charset="0"/>
                        </a:rPr>
                        <a:t> in first-time students entering university</a:t>
                      </a:r>
                      <a:endParaRPr lang="en-ZA" sz="1800" kern="1200" dirty="0">
                        <a:solidFill>
                          <a:schemeClr val="tx1"/>
                        </a:solidFill>
                        <a:effectLst/>
                        <a:latin typeface="+mn-lt"/>
                        <a:ea typeface="+mn-ea"/>
                        <a:cs typeface="Arial" panose="020B0604020202020204" pitchFamily="34" charset="0"/>
                      </a:endParaRPr>
                    </a:p>
                  </a:txBody>
                  <a:tcPr marL="49776" marR="49776" marT="0" marB="0"/>
                </a:tc>
                <a:tc>
                  <a:txBody>
                    <a:bodyPr/>
                    <a:lstStyle/>
                    <a:p>
                      <a:pPr algn="ctr">
                        <a:lnSpc>
                          <a:spcPct val="107000"/>
                        </a:lnSpc>
                        <a:spcAft>
                          <a:spcPts val="0"/>
                        </a:spcAft>
                      </a:pPr>
                      <a:r>
                        <a:rPr lang="en-GB" sz="1800" dirty="0">
                          <a:latin typeface="+mn-lt"/>
                          <a:cs typeface="Arial" panose="020B0604020202020204" pitchFamily="34" charset="0"/>
                        </a:rPr>
                        <a:t>4% (212 404)</a:t>
                      </a:r>
                    </a:p>
                  </a:txBody>
                  <a:tcPr marL="49776" marR="49776" marT="0" marB="0">
                    <a:solidFill>
                      <a:schemeClr val="bg1"/>
                    </a:solidFill>
                  </a:tcPr>
                </a:tc>
                <a:extLst>
                  <a:ext uri="{0D108BD9-81ED-4DB2-BD59-A6C34878D82A}">
                    <a16:rowId xmlns:a16="http://schemas.microsoft.com/office/drawing/2014/main" val="1220495852"/>
                  </a:ext>
                </a:extLst>
              </a:tr>
            </a:tbl>
          </a:graphicData>
        </a:graphic>
      </p:graphicFrame>
      <p:sp>
        <p:nvSpPr>
          <p:cNvPr id="3" name="Slide Number Placeholder 7">
            <a:extLst>
              <a:ext uri="{FF2B5EF4-FFF2-40B4-BE49-F238E27FC236}">
                <a16:creationId xmlns:a16="http://schemas.microsoft.com/office/drawing/2014/main" id="{3791A5A8-BE2B-FF12-4D63-6E700D64DBD3}"/>
              </a:ext>
            </a:extLst>
          </p:cNvPr>
          <p:cNvSpPr txBox="1">
            <a:spLocks/>
          </p:cNvSpPr>
          <p:nvPr/>
        </p:nvSpPr>
        <p:spPr>
          <a:xfrm>
            <a:off x="8839200" y="6524625"/>
            <a:ext cx="304800" cy="4095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l" rtl="0" eaLnBrk="0" fontAlgn="base" hangingPunct="0">
              <a:spcBef>
                <a:spcPct val="0"/>
              </a:spcBef>
              <a:spcAft>
                <a:spcPct val="0"/>
              </a:spcAft>
              <a:defRPr sz="10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600" b="1" dirty="0"/>
              <a:t>8</a:t>
            </a:r>
          </a:p>
        </p:txBody>
      </p:sp>
    </p:spTree>
    <p:extLst>
      <p:ext uri="{BB962C8B-B14F-4D97-AF65-F5344CB8AC3E}">
        <p14:creationId xmlns:p14="http://schemas.microsoft.com/office/powerpoint/2010/main" val="880230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876"/>
            <a:ext cx="9144000" cy="687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461258" y="434907"/>
            <a:ext cx="8221484"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eaLnBrk="1" fontAlgn="ctr" hangingPunct="1">
              <a:spcAft>
                <a:spcPts val="1200"/>
              </a:spcAft>
              <a:defRPr/>
            </a:pPr>
            <a:r>
              <a:rPr lang="it-IT" sz="2800" b="1" dirty="0">
                <a:cs typeface="Arial" panose="020B0604020202020204" pitchFamily="34" charset="0"/>
              </a:rPr>
              <a:t>Target Achieved </a:t>
            </a:r>
            <a:endParaRPr lang="en-US" altLang="en-US" sz="2800" b="1" dirty="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821237645"/>
              </p:ext>
            </p:extLst>
          </p:nvPr>
        </p:nvGraphicFramePr>
        <p:xfrm>
          <a:off x="381000" y="958127"/>
          <a:ext cx="8382000" cy="5355996"/>
        </p:xfrm>
        <a:graphic>
          <a:graphicData uri="http://schemas.openxmlformats.org/drawingml/2006/table">
            <a:tbl>
              <a:tblPr firstRow="1" firstCol="1" bandRow="1">
                <a:tableStyleId>{5940675A-B579-460E-94D1-54222C63F5DA}</a:tableStyleId>
              </a:tblPr>
              <a:tblGrid>
                <a:gridCol w="613227">
                  <a:extLst>
                    <a:ext uri="{9D8B030D-6E8A-4147-A177-3AD203B41FA5}">
                      <a16:colId xmlns:a16="http://schemas.microsoft.com/office/drawing/2014/main" val="20001"/>
                    </a:ext>
                  </a:extLst>
                </a:gridCol>
                <a:gridCol w="4432338">
                  <a:extLst>
                    <a:ext uri="{9D8B030D-6E8A-4147-A177-3AD203B41FA5}">
                      <a16:colId xmlns:a16="http://schemas.microsoft.com/office/drawing/2014/main" val="933451585"/>
                    </a:ext>
                  </a:extLst>
                </a:gridCol>
                <a:gridCol w="3336435">
                  <a:extLst>
                    <a:ext uri="{9D8B030D-6E8A-4147-A177-3AD203B41FA5}">
                      <a16:colId xmlns:a16="http://schemas.microsoft.com/office/drawing/2014/main" val="20002"/>
                    </a:ext>
                  </a:extLst>
                </a:gridCol>
              </a:tblGrid>
              <a:tr h="360580">
                <a:tc rowSpan="4">
                  <a:txBody>
                    <a:bodyPr/>
                    <a:lstStyle/>
                    <a:p>
                      <a:pPr algn="ctr"/>
                      <a:r>
                        <a:rPr lang="en-ZA" sz="1800" b="1" dirty="0">
                          <a:solidFill>
                            <a:schemeClr val="bg1"/>
                          </a:solidFill>
                          <a:latin typeface="+mn-lt"/>
                        </a:rPr>
                        <a:t>Programme 4 </a:t>
                      </a:r>
                    </a:p>
                  </a:txBody>
                  <a:tcPr marL="49776" marR="49776" marT="0" marB="0" vert="vert270" anchor="ctr">
                    <a:solidFill>
                      <a:schemeClr val="accent2"/>
                    </a:solidFill>
                  </a:tcPr>
                </a:tc>
                <a:tc>
                  <a:txBody>
                    <a:bodyPr/>
                    <a:lstStyle/>
                    <a:p>
                      <a:pPr algn="ctr">
                        <a:lnSpc>
                          <a:spcPct val="107000"/>
                        </a:lnSpc>
                        <a:spcAft>
                          <a:spcPts val="0"/>
                        </a:spcAft>
                      </a:pPr>
                      <a:r>
                        <a:rPr lang="en-ZA" sz="1800" b="1" dirty="0">
                          <a:solidFill>
                            <a:schemeClr val="bg1"/>
                          </a:solidFill>
                          <a:effectLst/>
                          <a:latin typeface="+mn-lt"/>
                          <a:cs typeface="Arial" panose="020B0604020202020204" pitchFamily="34" charset="0"/>
                        </a:rPr>
                        <a:t>Q</a:t>
                      </a:r>
                      <a:r>
                        <a:rPr lang="en-ZA" sz="1800" b="1" baseline="0" dirty="0">
                          <a:solidFill>
                            <a:schemeClr val="bg1"/>
                          </a:solidFill>
                          <a:effectLst/>
                          <a:latin typeface="+mn-lt"/>
                          <a:cs typeface="Arial" panose="020B0604020202020204" pitchFamily="34" charset="0"/>
                        </a:rPr>
                        <a:t>3 </a:t>
                      </a:r>
                      <a:r>
                        <a:rPr lang="en-ZA" sz="1800" b="1" dirty="0">
                          <a:solidFill>
                            <a:schemeClr val="bg1"/>
                          </a:solidFill>
                          <a:effectLst/>
                          <a:latin typeface="+mn-lt"/>
                          <a:cs typeface="Arial" panose="020B0604020202020204" pitchFamily="34" charset="0"/>
                        </a:rPr>
                        <a:t>Target</a:t>
                      </a:r>
                      <a:endParaRPr lang="en-ZA" sz="1800" b="1" dirty="0">
                        <a:solidFill>
                          <a:schemeClr val="bg1"/>
                        </a:solidFill>
                        <a:effectLst/>
                        <a:latin typeface="+mn-lt"/>
                        <a:ea typeface="Calibri" panose="020F0502020204030204" pitchFamily="34" charset="0"/>
                        <a:cs typeface="Arial" panose="020B0604020202020204" pitchFamily="34" charset="0"/>
                      </a:endParaRPr>
                    </a:p>
                  </a:txBody>
                  <a:tcPr marL="49776" marR="49776" marT="0" marB="0" anchor="ctr">
                    <a:solidFill>
                      <a:schemeClr val="accent2"/>
                    </a:solidFill>
                  </a:tcPr>
                </a:tc>
                <a:tc>
                  <a:txBody>
                    <a:bodyPr/>
                    <a:lstStyle/>
                    <a:p>
                      <a:pPr algn="ctr">
                        <a:lnSpc>
                          <a:spcPct val="107000"/>
                        </a:lnSpc>
                        <a:spcAft>
                          <a:spcPts val="0"/>
                        </a:spcAft>
                      </a:pPr>
                      <a:r>
                        <a:rPr lang="en-ZA" sz="1800" b="1" dirty="0">
                          <a:solidFill>
                            <a:schemeClr val="bg1"/>
                          </a:solidFill>
                          <a:effectLst/>
                          <a:latin typeface="+mn-lt"/>
                          <a:cs typeface="Arial" panose="020B0604020202020204" pitchFamily="34" charset="0"/>
                        </a:rPr>
                        <a:t>Achievement  </a:t>
                      </a:r>
                      <a:endParaRPr lang="en-ZA" sz="1800" b="1" dirty="0">
                        <a:solidFill>
                          <a:schemeClr val="bg1"/>
                        </a:solidFill>
                        <a:effectLst/>
                        <a:latin typeface="+mn-lt"/>
                        <a:ea typeface="Calibri" panose="020F0502020204030204" pitchFamily="34" charset="0"/>
                        <a:cs typeface="Arial" panose="020B0604020202020204" pitchFamily="34" charset="0"/>
                      </a:endParaRPr>
                    </a:p>
                  </a:txBody>
                  <a:tcPr marL="49776" marR="49776" marT="0" marB="0" anchor="ctr">
                    <a:solidFill>
                      <a:schemeClr val="accent2"/>
                    </a:solidFill>
                  </a:tcPr>
                </a:tc>
                <a:extLst>
                  <a:ext uri="{0D108BD9-81ED-4DB2-BD59-A6C34878D82A}">
                    <a16:rowId xmlns:a16="http://schemas.microsoft.com/office/drawing/2014/main" val="10000"/>
                  </a:ext>
                </a:extLst>
              </a:tr>
              <a:tr h="0">
                <a:tc vMerge="1">
                  <a:txBody>
                    <a:bodyPr/>
                    <a:lstStyle/>
                    <a:p>
                      <a:endParaRPr lang="en-ZA"/>
                    </a:p>
                  </a:txBody>
                  <a:tcPr marL="49776" marR="49776" marT="0" marB="0"/>
                </a:tc>
                <a:tc>
                  <a:txBody>
                    <a:bodyPr/>
                    <a:lstStyle/>
                    <a:p>
                      <a:pPr marL="357188" indent="-357188" algn="l">
                        <a:buFont typeface="+mj-lt"/>
                        <a:buAutoNum type="arabicPeriod" startAt="16"/>
                      </a:pPr>
                      <a:r>
                        <a:rPr lang="en-GB" sz="1800" dirty="0">
                          <a:latin typeface="+mn-lt"/>
                          <a:cs typeface="Arial" panose="020B0604020202020204" pitchFamily="34" charset="0"/>
                        </a:rPr>
                        <a:t>Nominated TVET college approved by the Deputy Director General by 31 December 2022</a:t>
                      </a:r>
                      <a:endParaRPr lang="en-ZA" sz="1800" kern="1200" dirty="0">
                        <a:solidFill>
                          <a:schemeClr val="tx1"/>
                        </a:solidFill>
                        <a:effectLst/>
                        <a:latin typeface="+mn-lt"/>
                        <a:ea typeface="+mn-ea"/>
                        <a:cs typeface="Arial" panose="020B0604020202020204" pitchFamily="34" charset="0"/>
                      </a:endParaRPr>
                    </a:p>
                  </a:txBody>
                  <a:tcPr marL="49776" marR="49776" marT="0" marB="0"/>
                </a:tc>
                <a:tc>
                  <a:txBody>
                    <a:bodyPr/>
                    <a:lstStyle/>
                    <a:p>
                      <a:pPr algn="l">
                        <a:lnSpc>
                          <a:spcPct val="107000"/>
                        </a:lnSpc>
                        <a:spcAft>
                          <a:spcPts val="0"/>
                        </a:spcAft>
                      </a:pPr>
                      <a:r>
                        <a:rPr lang="en-GB" sz="1800" dirty="0">
                          <a:latin typeface="+mn-lt"/>
                          <a:cs typeface="Arial" panose="020B0604020202020204" pitchFamily="34" charset="0"/>
                        </a:rPr>
                        <a:t>One (</a:t>
                      </a:r>
                      <a:r>
                        <a:rPr lang="en-GB" sz="1800" dirty="0" err="1">
                          <a:latin typeface="+mn-lt"/>
                          <a:cs typeface="Arial" panose="020B0604020202020204" pitchFamily="34" charset="0"/>
                        </a:rPr>
                        <a:t>Umfolozi</a:t>
                      </a:r>
                      <a:r>
                        <a:rPr lang="en-GB" sz="1800" dirty="0">
                          <a:latin typeface="+mn-lt"/>
                          <a:cs typeface="Arial" panose="020B0604020202020204" pitchFamily="34" charset="0"/>
                        </a:rPr>
                        <a:t>) TVET college was approved by the Deputy Director- General on 5 December 2022. </a:t>
                      </a:r>
                    </a:p>
                  </a:txBody>
                  <a:tcPr marL="49776" marR="49776" marT="0" marB="0"/>
                </a:tc>
                <a:extLst>
                  <a:ext uri="{0D108BD9-81ED-4DB2-BD59-A6C34878D82A}">
                    <a16:rowId xmlns:a16="http://schemas.microsoft.com/office/drawing/2014/main" val="10002"/>
                  </a:ext>
                </a:extLst>
              </a:tr>
              <a:tr h="0">
                <a:tc vMerge="1">
                  <a:txBody>
                    <a:bodyPr/>
                    <a:lstStyle/>
                    <a:p>
                      <a:endParaRPr lang="en-ZA"/>
                    </a:p>
                  </a:txBody>
                  <a:tcPr marL="49776" marR="49776" marT="0" marB="0"/>
                </a:tc>
                <a:tc>
                  <a:txBody>
                    <a:bodyPr/>
                    <a:lstStyle/>
                    <a:p>
                      <a:pPr marL="357188" indent="-357188" algn="l">
                        <a:buFont typeface="+mj-lt"/>
                        <a:buAutoNum type="arabicPeriod" startAt="17"/>
                      </a:pPr>
                      <a:r>
                        <a:rPr lang="en-ZA" sz="1800" dirty="0">
                          <a:latin typeface="+mn-lt"/>
                          <a:cs typeface="Arial" panose="020B0604020202020204" pitchFamily="34" charset="0"/>
                        </a:rPr>
                        <a:t>3 months to issue certificates to qualifying candidates following publication</a:t>
                      </a:r>
                      <a:r>
                        <a:rPr lang="en-ZA" sz="1800" baseline="0" dirty="0">
                          <a:latin typeface="+mn-lt"/>
                          <a:cs typeface="Arial" panose="020B0604020202020204" pitchFamily="34" charset="0"/>
                        </a:rPr>
                        <a:t> of results</a:t>
                      </a:r>
                      <a:endParaRPr lang="en-ZA" sz="1800" kern="1200" dirty="0">
                        <a:solidFill>
                          <a:schemeClr val="tx1"/>
                        </a:solidFill>
                        <a:effectLst/>
                        <a:latin typeface="+mn-lt"/>
                        <a:ea typeface="+mn-ea"/>
                        <a:cs typeface="Arial" panose="020B0604020202020204" pitchFamily="34" charset="0"/>
                      </a:endParaRPr>
                    </a:p>
                  </a:txBody>
                  <a:tcPr marL="49776" marR="49776" marT="0" marB="0"/>
                </a:tc>
                <a:tc>
                  <a:txBody>
                    <a:bodyPr/>
                    <a:lstStyle/>
                    <a:p>
                      <a:pPr algn="ctr">
                        <a:lnSpc>
                          <a:spcPct val="107000"/>
                        </a:lnSpc>
                        <a:spcAft>
                          <a:spcPts val="0"/>
                        </a:spcAft>
                      </a:pPr>
                      <a:r>
                        <a:rPr lang="en-ZA" sz="1800" dirty="0">
                          <a:latin typeface="+mn-lt"/>
                          <a:cs typeface="Arial" panose="020B0604020202020204" pitchFamily="34" charset="0"/>
                        </a:rPr>
                        <a:t>2 months </a:t>
                      </a:r>
                    </a:p>
                    <a:p>
                      <a:pPr algn="ctr">
                        <a:lnSpc>
                          <a:spcPct val="107000"/>
                        </a:lnSpc>
                        <a:spcAft>
                          <a:spcPts val="0"/>
                        </a:spcAft>
                      </a:pPr>
                      <a:endParaRPr lang="en-ZA" sz="1800" dirty="0">
                        <a:latin typeface="+mn-lt"/>
                        <a:cs typeface="Arial" panose="020B0604020202020204" pitchFamily="34" charset="0"/>
                      </a:endParaRPr>
                    </a:p>
                  </a:txBody>
                  <a:tcPr marL="49776" marR="49776" marT="0" marB="0"/>
                </a:tc>
                <a:extLst>
                  <a:ext uri="{0D108BD9-81ED-4DB2-BD59-A6C34878D82A}">
                    <a16:rowId xmlns:a16="http://schemas.microsoft.com/office/drawing/2014/main" val="1591413657"/>
                  </a:ext>
                </a:extLst>
              </a:tr>
              <a:tr h="0">
                <a:tc vMerge="1">
                  <a:txBody>
                    <a:bodyPr/>
                    <a:lstStyle/>
                    <a:p>
                      <a:endParaRPr lang="en-ZA"/>
                    </a:p>
                  </a:txBody>
                  <a:tcPr marL="49776" marR="49776" marT="0" marB="0"/>
                </a:tc>
                <a:tc>
                  <a:txBody>
                    <a:bodyPr/>
                    <a:lstStyle/>
                    <a:p>
                      <a:pPr marL="357188" indent="-357188" algn="l">
                        <a:buFont typeface="+mj-lt"/>
                        <a:buAutoNum type="arabicPeriod" startAt="18"/>
                      </a:pPr>
                      <a:r>
                        <a:rPr lang="en-ZA" sz="1800" kern="1200" dirty="0">
                          <a:solidFill>
                            <a:schemeClr val="tx1"/>
                          </a:solidFill>
                          <a:effectLst/>
                          <a:latin typeface="+mn-lt"/>
                          <a:ea typeface="+mn-ea"/>
                          <a:cs typeface="Arial" panose="020B0604020202020204" pitchFamily="34" charset="0"/>
                        </a:rPr>
                        <a:t>800 artisans learners trained</a:t>
                      </a:r>
                      <a:r>
                        <a:rPr lang="en-ZA" sz="1800" kern="1200" baseline="0" dirty="0">
                          <a:solidFill>
                            <a:schemeClr val="tx1"/>
                          </a:solidFill>
                          <a:effectLst/>
                          <a:latin typeface="+mn-lt"/>
                          <a:ea typeface="+mn-ea"/>
                          <a:cs typeface="Arial" panose="020B0604020202020204" pitchFamily="34" charset="0"/>
                        </a:rPr>
                        <a:t> in Centres of Specialisations per annum</a:t>
                      </a:r>
                      <a:endParaRPr lang="en-ZA" sz="1800" kern="1200" dirty="0">
                        <a:solidFill>
                          <a:schemeClr val="tx1"/>
                        </a:solidFill>
                        <a:effectLst/>
                        <a:latin typeface="+mn-lt"/>
                        <a:ea typeface="+mn-ea"/>
                        <a:cs typeface="Arial" panose="020B0604020202020204" pitchFamily="34" charset="0"/>
                      </a:endParaRPr>
                    </a:p>
                  </a:txBody>
                  <a:tcPr marL="49776" marR="49776" marT="0" marB="0"/>
                </a:tc>
                <a:tc>
                  <a:txBody>
                    <a:bodyPr/>
                    <a:lstStyle/>
                    <a:p>
                      <a:pPr algn="ctr">
                        <a:lnSpc>
                          <a:spcPct val="107000"/>
                        </a:lnSpc>
                        <a:spcAft>
                          <a:spcPts val="0"/>
                        </a:spcAft>
                      </a:pPr>
                      <a:r>
                        <a:rPr lang="en-ZA" sz="1800" dirty="0">
                          <a:latin typeface="+mn-lt"/>
                          <a:cs typeface="Arial" panose="020B0604020202020204" pitchFamily="34" charset="0"/>
                        </a:rPr>
                        <a:t>856 </a:t>
                      </a:r>
                    </a:p>
                    <a:p>
                      <a:pPr algn="ctr">
                        <a:lnSpc>
                          <a:spcPct val="107000"/>
                        </a:lnSpc>
                        <a:spcAft>
                          <a:spcPts val="0"/>
                        </a:spcAft>
                      </a:pPr>
                      <a:endParaRPr lang="en-ZA" sz="1800" dirty="0">
                        <a:latin typeface="+mn-lt"/>
                        <a:cs typeface="Arial" panose="020B0604020202020204" pitchFamily="34" charset="0"/>
                      </a:endParaRPr>
                    </a:p>
                  </a:txBody>
                  <a:tcPr marL="49776" marR="49776" marT="0" marB="0"/>
                </a:tc>
                <a:extLst>
                  <a:ext uri="{0D108BD9-81ED-4DB2-BD59-A6C34878D82A}">
                    <a16:rowId xmlns:a16="http://schemas.microsoft.com/office/drawing/2014/main" val="2521179207"/>
                  </a:ext>
                </a:extLst>
              </a:tr>
              <a:tr h="1471418">
                <a:tc>
                  <a:txBody>
                    <a:bodyPr/>
                    <a:lstStyle/>
                    <a:p>
                      <a:r>
                        <a:rPr lang="en-ZA" sz="1800" b="1" dirty="0">
                          <a:solidFill>
                            <a:schemeClr val="bg1"/>
                          </a:solidFill>
                          <a:latin typeface="+mn-lt"/>
                        </a:rPr>
                        <a:t>  Programme 5</a:t>
                      </a:r>
                    </a:p>
                  </a:txBody>
                  <a:tcPr marL="49776" marR="49776" marT="0" marB="0" vert="vert270" anchor="ctr">
                    <a:solidFill>
                      <a:schemeClr val="accent2"/>
                    </a:solidFill>
                  </a:tcPr>
                </a:tc>
                <a:tc>
                  <a:txBody>
                    <a:bodyPr/>
                    <a:lstStyle/>
                    <a:p>
                      <a:pPr marL="342900" indent="-342900" algn="l" defTabSz="914400" rtl="0" eaLnBrk="1" latinLnBrk="0" hangingPunct="1">
                        <a:lnSpc>
                          <a:spcPct val="107000"/>
                        </a:lnSpc>
                        <a:spcAft>
                          <a:spcPts val="0"/>
                        </a:spcAft>
                        <a:buFont typeface="+mj-lt"/>
                        <a:buAutoNum type="arabicPeriod" startAt="19"/>
                      </a:pPr>
                      <a:r>
                        <a:rPr lang="en-ZA" sz="1800" b="0" kern="1200" dirty="0">
                          <a:solidFill>
                            <a:schemeClr val="tx1"/>
                          </a:solidFill>
                          <a:effectLst/>
                          <a:latin typeface="+mn-lt"/>
                          <a:ea typeface="+mn-ea"/>
                          <a:cs typeface="Arial" panose="020B0604020202020204" pitchFamily="34" charset="0"/>
                        </a:rPr>
                        <a:t>40 days average lead time from qualifying trade test applications received until trade test is conducted</a:t>
                      </a:r>
                    </a:p>
                  </a:txBody>
                  <a:tcPr marL="49776" marR="49776" marT="0" marB="0"/>
                </a:tc>
                <a:tc>
                  <a:txBody>
                    <a:bodyPr/>
                    <a:lstStyle/>
                    <a:p>
                      <a:pPr marL="0" algn="ctr" defTabSz="914400" rtl="0" eaLnBrk="1" latinLnBrk="0" hangingPunct="1">
                        <a:lnSpc>
                          <a:spcPct val="107000"/>
                        </a:lnSpc>
                        <a:spcAft>
                          <a:spcPts val="0"/>
                        </a:spcAft>
                      </a:pPr>
                      <a:r>
                        <a:rPr lang="en-ZA" sz="1800" b="0" kern="1200" dirty="0">
                          <a:solidFill>
                            <a:schemeClr val="tx1"/>
                          </a:solidFill>
                          <a:effectLst/>
                          <a:latin typeface="+mn-lt"/>
                          <a:ea typeface="+mn-ea"/>
                          <a:cs typeface="Arial" panose="020B0604020202020204" pitchFamily="34" charset="0"/>
                        </a:rPr>
                        <a:t>32 days</a:t>
                      </a:r>
                    </a:p>
                    <a:p>
                      <a:pPr marL="0" algn="ctr" defTabSz="914400" rtl="0" eaLnBrk="1" latinLnBrk="0" hangingPunct="1">
                        <a:lnSpc>
                          <a:spcPct val="107000"/>
                        </a:lnSpc>
                        <a:spcAft>
                          <a:spcPts val="0"/>
                        </a:spcAft>
                      </a:pPr>
                      <a:endParaRPr lang="en-ZA" sz="1800" b="0" kern="1200" dirty="0">
                        <a:solidFill>
                          <a:schemeClr val="tx1"/>
                        </a:solidFill>
                        <a:effectLst/>
                        <a:latin typeface="+mn-lt"/>
                        <a:ea typeface="+mn-ea"/>
                        <a:cs typeface="Arial" panose="020B0604020202020204" pitchFamily="34" charset="0"/>
                      </a:endParaRPr>
                    </a:p>
                  </a:txBody>
                  <a:tcPr marL="49776" marR="49776" marT="0" marB="0"/>
                </a:tc>
                <a:extLst>
                  <a:ext uri="{0D108BD9-81ED-4DB2-BD59-A6C34878D82A}">
                    <a16:rowId xmlns:a16="http://schemas.microsoft.com/office/drawing/2014/main" val="4238878937"/>
                  </a:ext>
                </a:extLst>
              </a:tr>
              <a:tr h="0">
                <a:tc rowSpan="2">
                  <a:txBody>
                    <a:bodyPr/>
                    <a:lstStyle/>
                    <a:p>
                      <a:r>
                        <a:rPr lang="en-ZA" sz="1800" b="1" dirty="0">
                          <a:solidFill>
                            <a:schemeClr val="bg1"/>
                          </a:solidFill>
                          <a:latin typeface="+mn-lt"/>
                        </a:rPr>
                        <a:t>  Programme 6</a:t>
                      </a:r>
                    </a:p>
                  </a:txBody>
                  <a:tcPr marL="49776" marR="49776" marT="0" marB="0" vert="vert270" anchor="ctr">
                    <a:solidFill>
                      <a:schemeClr val="accent2"/>
                    </a:solidFill>
                  </a:tcPr>
                </a:tc>
                <a:tc>
                  <a:txBody>
                    <a:bodyPr/>
                    <a:lstStyle/>
                    <a:p>
                      <a:pPr marL="342900" indent="-342900" algn="l" defTabSz="914400" rtl="0" eaLnBrk="1" latinLnBrk="0" hangingPunct="1">
                        <a:lnSpc>
                          <a:spcPct val="107000"/>
                        </a:lnSpc>
                        <a:spcAft>
                          <a:spcPts val="0"/>
                        </a:spcAft>
                        <a:buFont typeface="+mj-lt"/>
                        <a:buAutoNum type="arabicPeriod" startAt="20"/>
                      </a:pPr>
                      <a:r>
                        <a:rPr lang="en-GB" sz="1800" dirty="0">
                          <a:latin typeface="+mn-lt"/>
                          <a:cs typeface="Arial" panose="020B0604020202020204" pitchFamily="34" charset="0"/>
                        </a:rPr>
                        <a:t>Reviewed 5-year enrolment plan for CET colleges approved by the Minister by 31 December 2022</a:t>
                      </a:r>
                      <a:endParaRPr lang="en-ZA" sz="1800" b="0" kern="1200" dirty="0">
                        <a:solidFill>
                          <a:schemeClr val="tx1"/>
                        </a:solidFill>
                        <a:effectLst/>
                        <a:latin typeface="+mn-lt"/>
                        <a:ea typeface="+mn-ea"/>
                        <a:cs typeface="Arial" panose="020B0604020202020204" pitchFamily="34" charset="0"/>
                      </a:endParaRPr>
                    </a:p>
                  </a:txBody>
                  <a:tcPr marL="49776" marR="49776" marT="0" marB="0"/>
                </a:tc>
                <a:tc>
                  <a:txBody>
                    <a:bodyPr/>
                    <a:lstStyle/>
                    <a:p>
                      <a:pPr marL="0" algn="l" defTabSz="914400" rtl="0" eaLnBrk="1" latinLnBrk="0" hangingPunct="1">
                        <a:lnSpc>
                          <a:spcPct val="107000"/>
                        </a:lnSpc>
                        <a:spcAft>
                          <a:spcPts val="0"/>
                        </a:spcAft>
                      </a:pPr>
                      <a:r>
                        <a:rPr lang="en-GB" sz="1800" dirty="0">
                          <a:latin typeface="+mn-lt"/>
                          <a:cs typeface="Arial" panose="020B0604020202020204" pitchFamily="34" charset="0"/>
                        </a:rPr>
                        <a:t>Reviewed five-year enrolment plan for CET colleges approved by the Minister on 12 December 2022.</a:t>
                      </a:r>
                      <a:endParaRPr lang="en-GB" sz="1800" b="1" dirty="0">
                        <a:latin typeface="+mn-lt"/>
                        <a:cs typeface="Arial" panose="020B0604020202020204" pitchFamily="34" charset="0"/>
                      </a:endParaRPr>
                    </a:p>
                  </a:txBody>
                  <a:tcPr marL="49776" marR="49776" marT="0" marB="0"/>
                </a:tc>
                <a:extLst>
                  <a:ext uri="{0D108BD9-81ED-4DB2-BD59-A6C34878D82A}">
                    <a16:rowId xmlns:a16="http://schemas.microsoft.com/office/drawing/2014/main" val="4288340569"/>
                  </a:ext>
                </a:extLst>
              </a:tr>
              <a:tr h="647700">
                <a:tc vMerge="1">
                  <a:txBody>
                    <a:bodyPr/>
                    <a:lstStyle/>
                    <a:p>
                      <a:endParaRPr lang="en-ZA"/>
                    </a:p>
                  </a:txBody>
                  <a:tcPr/>
                </a:tc>
                <a:tc>
                  <a:txBody>
                    <a:bodyPr/>
                    <a:lstStyle/>
                    <a:p>
                      <a:pPr marL="342900" indent="-342900" algn="l" defTabSz="914400" rtl="0" eaLnBrk="1" latinLnBrk="0" hangingPunct="1">
                        <a:lnSpc>
                          <a:spcPct val="107000"/>
                        </a:lnSpc>
                        <a:spcAft>
                          <a:spcPts val="0"/>
                        </a:spcAft>
                        <a:buFont typeface="+mj-lt"/>
                        <a:buAutoNum type="arabicPeriod" startAt="21"/>
                      </a:pPr>
                      <a:r>
                        <a:rPr lang="en-ZA" sz="1800" b="0" kern="1200" dirty="0">
                          <a:solidFill>
                            <a:schemeClr val="tx1"/>
                          </a:solidFill>
                          <a:effectLst/>
                          <a:latin typeface="+mn-lt"/>
                          <a:ea typeface="+mn-ea"/>
                          <a:cs typeface="Arial" panose="020B0604020202020204" pitchFamily="34" charset="0"/>
                        </a:rPr>
                        <a:t>95% CETCs that meet standards of good governance</a:t>
                      </a:r>
                    </a:p>
                  </a:txBody>
                  <a:tcPr marL="49776" marR="49776" marT="0" marB="0"/>
                </a:tc>
                <a:tc>
                  <a:txBody>
                    <a:bodyPr/>
                    <a:lstStyle/>
                    <a:p>
                      <a:pPr algn="ctr"/>
                      <a:r>
                        <a:rPr lang="en-ZA" sz="1800" dirty="0">
                          <a:latin typeface="+mn-lt"/>
                          <a:cs typeface="Arial" panose="020B0604020202020204" pitchFamily="34" charset="0"/>
                        </a:rPr>
                        <a:t>100% </a:t>
                      </a:r>
                    </a:p>
                    <a:p>
                      <a:pPr algn="ctr"/>
                      <a:endParaRPr lang="en-ZA" sz="1800" dirty="0">
                        <a:latin typeface="+mn-lt"/>
                        <a:cs typeface="Arial" panose="020B0604020202020204" pitchFamily="34" charset="0"/>
                      </a:endParaRPr>
                    </a:p>
                  </a:txBody>
                  <a:tcPr marL="49776" marR="49776" marT="0" marB="0"/>
                </a:tc>
                <a:extLst>
                  <a:ext uri="{0D108BD9-81ED-4DB2-BD59-A6C34878D82A}">
                    <a16:rowId xmlns:a16="http://schemas.microsoft.com/office/drawing/2014/main" val="3535125893"/>
                  </a:ext>
                </a:extLst>
              </a:tr>
            </a:tbl>
          </a:graphicData>
        </a:graphic>
      </p:graphicFrame>
      <p:sp>
        <p:nvSpPr>
          <p:cNvPr id="3" name="Slide Number Placeholder 7">
            <a:extLst>
              <a:ext uri="{FF2B5EF4-FFF2-40B4-BE49-F238E27FC236}">
                <a16:creationId xmlns:a16="http://schemas.microsoft.com/office/drawing/2014/main" id="{0D011B76-A9C2-CEA7-CEC7-2A3126CD0907}"/>
              </a:ext>
            </a:extLst>
          </p:cNvPr>
          <p:cNvSpPr txBox="1">
            <a:spLocks/>
          </p:cNvSpPr>
          <p:nvPr/>
        </p:nvSpPr>
        <p:spPr>
          <a:xfrm>
            <a:off x="8839200" y="6524625"/>
            <a:ext cx="304800" cy="4095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l" rtl="0" eaLnBrk="0" fontAlgn="base" hangingPunct="0">
              <a:spcBef>
                <a:spcPct val="0"/>
              </a:spcBef>
              <a:spcAft>
                <a:spcPct val="0"/>
              </a:spcAft>
              <a:defRPr sz="10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600" b="1" dirty="0"/>
              <a:t>9</a:t>
            </a:r>
          </a:p>
        </p:txBody>
      </p:sp>
    </p:spTree>
    <p:extLst>
      <p:ext uri="{BB962C8B-B14F-4D97-AF65-F5344CB8AC3E}">
        <p14:creationId xmlns:p14="http://schemas.microsoft.com/office/powerpoint/2010/main" val="41287310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2172EDCD85052418FB7CF3EDB607B2B" ma:contentTypeVersion="10" ma:contentTypeDescription="Create a new document." ma:contentTypeScope="" ma:versionID="7b142b2f3c58b2d24dc75504636f1aaa">
  <xsd:schema xmlns:xsd="http://www.w3.org/2001/XMLSchema" xmlns:xs="http://www.w3.org/2001/XMLSchema" xmlns:p="http://schemas.microsoft.com/office/2006/metadata/properties" xmlns:ns3="e49c6129-34a5-48f5-8e0f-5b8204c68096" targetNamespace="http://schemas.microsoft.com/office/2006/metadata/properties" ma:root="true" ma:fieldsID="cd183ffa3cf13f0d29c3de6b76939e91" ns3:_="">
    <xsd:import namespace="e49c6129-34a5-48f5-8e0f-5b8204c68096"/>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9c6129-34a5-48f5-8e0f-5b8204c680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9E9538D-3C92-4990-AF29-B5933EAF63D6}">
  <ds:schemaRefs>
    <ds:schemaRef ds:uri="http://schemas.microsoft.com/sharepoint/v3/contenttype/forms"/>
  </ds:schemaRefs>
</ds:datastoreItem>
</file>

<file path=customXml/itemProps2.xml><?xml version="1.0" encoding="utf-8"?>
<ds:datastoreItem xmlns:ds="http://schemas.openxmlformats.org/officeDocument/2006/customXml" ds:itemID="{6F938E85-2AB2-4B5F-ABEA-07C7645806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9c6129-34a5-48f5-8e0f-5b8204c680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C6E7A99-B399-4BDF-95A7-8771C0E0C913}">
  <ds:schemaRefs>
    <ds:schemaRef ds:uri="http://schemas.microsoft.com/office/2006/metadata/properties"/>
    <ds:schemaRef ds:uri="http://purl.org/dc/dcmitype/"/>
    <ds:schemaRef ds:uri="http://purl.org/dc/terms/"/>
    <ds:schemaRef ds:uri="http://purl.org/dc/elements/1.1/"/>
    <ds:schemaRef ds:uri="http://schemas.microsoft.com/office/2006/documentManagement/types"/>
    <ds:schemaRef ds:uri="http://schemas.openxmlformats.org/package/2006/metadata/core-properties"/>
    <ds:schemaRef ds:uri="http://www.w3.org/XML/1998/namespace"/>
    <ds:schemaRef ds:uri="e49c6129-34a5-48f5-8e0f-5b8204c68096"/>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Integral</Template>
  <TotalTime>28214</TotalTime>
  <Words>2723</Words>
  <Application>Microsoft Office PowerPoint</Application>
  <PresentationFormat>On-screen Show (4:3)</PresentationFormat>
  <Paragraphs>490</Paragraphs>
  <Slides>28</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Calibri</vt:lpstr>
      <vt:lpstr>Symbol</vt:lpstr>
      <vt:lpstr>Times New Roman</vt:lpstr>
      <vt:lpstr>Tw Cen MT</vt:lpstr>
      <vt:lpstr>Tw Cen MT Condensed</vt:lpstr>
      <vt:lpstr>Wingdings 3</vt:lpstr>
      <vt:lpstr>Integral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FINANCIAL PERFORMANCE   Third Quarter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Economic Classifications: Spending Trends: Quarter 1, 2 &amp; 3</vt:lpstr>
      <vt:lpstr>Spending trends of Transfers and Subsidies: Quarter 1 to Quarter 3</vt:lpstr>
      <vt:lpstr>PowerPoint Presentation</vt:lpstr>
      <vt:lpstr>PowerPoint Presentation</vt:lpstr>
    </vt:vector>
  </TitlesOfParts>
  <Company>Dept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OF BASIC EDUCATION</dc:title>
  <dc:creator>molalekoa.n</dc:creator>
  <cp:lastModifiedBy>Mgiba, Reineth</cp:lastModifiedBy>
  <cp:revision>705</cp:revision>
  <cp:lastPrinted>2023-02-10T14:19:02Z</cp:lastPrinted>
  <dcterms:created xsi:type="dcterms:W3CDTF">2010-10-01T19:49:50Z</dcterms:created>
  <dcterms:modified xsi:type="dcterms:W3CDTF">2023-02-11T17:50:14Z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0x01010082172EDCD85052418FB7CF3EDB607B2B</vt:lpwstr>
  </property>
</Properties>
</file>