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57.xml" ContentType="application/vnd.openxmlformats-officedocument.presentationml.slideLayout+xml"/>
  <Override PartName="/ppt/theme/theme5.xml" ContentType="application/vnd.openxmlformats-officedocument.theme+xml"/>
  <Override PartName="/ppt/tags/tag104.xml" ContentType="application/vnd.openxmlformats-officedocument.presentationml.tags+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gs/tag85.xml" ContentType="application/vnd.openxmlformats-officedocument.presentationml.tags+xml"/>
  <Override PartName="/ppt/slideLayouts/slideLayout113.xml" ContentType="application/vnd.openxmlformats-officedocument.presentationml.slideLayout+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slideLayouts/slideLayout102.xml" ContentType="application/vnd.openxmlformats-officedocument.presentationml.slideLayout+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tags/tag30.xml" ContentType="application/vnd.openxmlformats-officedocument.presentationml.tags+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Layouts/slideLayout65.xml" ContentType="application/vnd.openxmlformats-officedocument.presentationml.slideLayout+xml"/>
  <Override PartName="/ppt/tags/tag79.xml" ContentType="application/vnd.openxmlformats-officedocument.presentationml.tags+xml"/>
  <Override PartName="/ppt/slideLayouts/slideLayout107.xml" ContentType="application/vnd.openxmlformats-officedocument.presentationml.slideLayout+xml"/>
  <Override PartName="/ppt/tags/tag101.xml" ContentType="application/vnd.openxmlformats-officedocument.presentationml.tags+xml"/>
  <Override PartName="/ppt/slideLayouts/slideLayout43.xml" ContentType="application/vnd.openxmlformats-officedocument.presentationml.slideLayout+xml"/>
  <Default Extension="emf" ContentType="image/x-emf"/>
  <Override PartName="/ppt/slideLayouts/slideLayout54.xml" ContentType="application/vnd.openxmlformats-officedocument.presentationml.slideLayout+xml"/>
  <Override PartName="/ppt/tags/tag68.xml" ContentType="application/vnd.openxmlformats-officedocument.presentationml.tags+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tags/tag131.xml" ContentType="application/vnd.openxmlformats-officedocument.presentationml.tags+xml"/>
  <Override PartName="/ppt/diagrams/colors1.xml" ContentType="application/vnd.openxmlformats-officedocument.drawingml.diagramColors+xml"/>
  <Default Extension="svg" ContentType="image/svg+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slideLayouts/slideLayout115.xml" ContentType="application/vnd.openxmlformats-officedocument.presentationml.slideLayout+xml"/>
  <Override PartName="/ppt/tags/tag29.xml" ContentType="application/vnd.openxmlformats-officedocument.presentationml.tags+xml"/>
  <Override PartName="/ppt/slideLayouts/slideLayout51.xml" ContentType="application/vnd.openxmlformats-officedocument.presentationml.slideLayout+xml"/>
  <Override PartName="/ppt/tags/tag76.xml" ContentType="application/vnd.openxmlformats-officedocument.presentationml.tags+xml"/>
  <Override PartName="/ppt/slideLayouts/slideLayout104.xml" ContentType="application/vnd.openxmlformats-officedocument.presentationml.slideLayout+xml"/>
  <Override PartName="/ppt/tags/tag18.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Layouts/slideLayout89.xml" ContentType="application/vnd.openxmlformats-officedocument.presentationml.slideLayout+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Layouts/slideLayout78.xml" ContentType="application/vnd.openxmlformats-officedocument.presentationml.slideLayout+xml"/>
  <Override PartName="/ppt/tags/tag114.xml" ContentType="application/vnd.openxmlformats-officedocument.presentationml.tags+xml"/>
  <Override PartName="/ppt/tags/tag125.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tags/tag103.xml" ContentType="application/vnd.openxmlformats-officedocument.presentationml.tags+xml"/>
  <Override PartName="/ppt/tags/tag132.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slideLayouts/slideLayout30.xml" ContentType="application/vnd.openxmlformats-officedocument.presentationml.slideLayout+xml"/>
  <Override PartName="/ppt/tags/tag55.xml" ContentType="application/vnd.openxmlformats-officedocument.presentationml.tags+xml"/>
  <Override PartName="/ppt/tags/tag73.xml" ContentType="application/vnd.openxmlformats-officedocument.presentationml.tags+xml"/>
  <Override PartName="/ppt/slideLayouts/slideLayout101.xml" ContentType="application/vnd.openxmlformats-officedocument.presentationml.slideLayout+xml"/>
  <Override PartName="/ppt/charts/colors1.xml" ContentType="application/vnd.ms-office.chartcolorstyl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ags/tag115.xml" ContentType="application/vnd.openxmlformats-officedocument.presentationml.tags+xml"/>
  <Override PartName="/ppt/tags/tag133.xml" ContentType="application/vnd.openxmlformats-officedocument.presentationml.tags+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slideLayouts/slideLayout117.xml" ContentType="application/vnd.openxmlformats-officedocument.presentationml.slideLayout+xml"/>
  <Override PartName="/ppt/tags/tag111.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slideLayouts/slideLayout106.xml" ContentType="application/vnd.openxmlformats-officedocument.presentationml.slideLayout+xml"/>
  <Override PartName="/ppt/tags/tag100.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slideLayouts/slideLayout120.xml" ContentType="application/vnd.openxmlformats-officedocument.presentationml.slideLayout+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ags/tag105.xml" ContentType="application/vnd.openxmlformats-officedocument.presentationml.tags+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86.xml" ContentType="application/vnd.openxmlformats-officedocument.presentationml.tags+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tags/tag97.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slideLayouts/slideLayout61.xml" ContentType="application/vnd.openxmlformats-officedocument.presentationml.slideLayout+xml"/>
  <Override PartName="/ppt/tags/tag75.xml" ContentType="application/vnd.openxmlformats-officedocument.presentationml.tags+xml"/>
  <Override PartName="/ppt/slideLayouts/slideLayout103.xml" ContentType="application/vnd.openxmlformats-officedocument.presentationml.slideLayout+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slideLayouts/slideLayout99.xml" ContentType="application/vnd.openxmlformats-officedocument.presentationml.slideLayout+xml"/>
  <Override PartName="/ppt/tags/tag20.xml" ContentType="application/vnd.openxmlformats-officedocument.presentationml.tags+xml"/>
  <Override PartName="/ppt/slideLayouts/slideLayout88.xml" ContentType="application/vnd.openxmlformats-officedocument.presentationml.slideLayout+xml"/>
  <Override PartName="/ppt/tags/tag124.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tags/tag102.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slideLayouts/slideLayout111.xml" ContentType="application/vnd.openxmlformats-officedocument.presentationml.slideLayout+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Layouts/slideLayout100.xml" ContentType="application/vnd.openxmlformats-officedocument.presentationml.slideLayout+xml"/>
  <Override PartName="/ppt/tags/tag118.xml" ContentType="application/vnd.openxmlformats-officedocument.presentationml.tags+xml"/>
  <Override PartName="/ppt/tags/tag12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1" r:id="rId5"/>
    <p:sldMasterId id="2147483743" r:id="rId6"/>
    <p:sldMasterId id="2147483769" r:id="rId7"/>
    <p:sldMasterId id="2147483796" r:id="rId8"/>
  </p:sldMasterIdLst>
  <p:notesMasterIdLst>
    <p:notesMasterId r:id="rId28"/>
  </p:notesMasterIdLst>
  <p:sldIdLst>
    <p:sldId id="1442" r:id="rId9"/>
    <p:sldId id="1552" r:id="rId10"/>
    <p:sldId id="2141412416" r:id="rId11"/>
    <p:sldId id="2141412478" r:id="rId12"/>
    <p:sldId id="2141412461" r:id="rId13"/>
    <p:sldId id="2147375382" r:id="rId14"/>
    <p:sldId id="1553" r:id="rId15"/>
    <p:sldId id="2147375373" r:id="rId16"/>
    <p:sldId id="2147375374" r:id="rId17"/>
    <p:sldId id="2147375375" r:id="rId18"/>
    <p:sldId id="2147375378" r:id="rId19"/>
    <p:sldId id="2147375369" r:id="rId20"/>
    <p:sldId id="2147375379" r:id="rId21"/>
    <p:sldId id="2147375383" r:id="rId22"/>
    <p:sldId id="2147375384" r:id="rId23"/>
    <p:sldId id="2147375377" r:id="rId24"/>
    <p:sldId id="2147375380" r:id="rId25"/>
    <p:sldId id="2147375381" r:id="rId26"/>
    <p:sldId id="214141248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42852"/>
    <a:srgbClr val="FFFFFF"/>
    <a:srgbClr val="91A8BA"/>
    <a:srgbClr val="D6E6F5"/>
    <a:srgbClr val="FBC1E4"/>
    <a:srgbClr val="DFF0CB"/>
    <a:srgbClr val="7F7F7F"/>
    <a:srgbClr val="F4B183"/>
    <a:srgbClr val="A1C4E3"/>
    <a:srgbClr val="71A1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84204" autoAdjust="0"/>
  </p:normalViewPr>
  <p:slideViewPr>
    <p:cSldViewPr snapToGrid="0">
      <p:cViewPr varScale="1">
        <p:scale>
          <a:sx n="73" d="100"/>
          <a:sy n="73" d="100"/>
        </p:scale>
        <p:origin x="-648"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127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400" b="1">
                <a:latin typeface="Century Gothic" panose="020B0502020202020204" pitchFamily="34" charset="0"/>
              </a:rPr>
              <a:t>Growth</a:t>
            </a:r>
            <a:r>
              <a:rPr lang="en-US" sz="1400" b="1" baseline="0">
                <a:latin typeface="Century Gothic" panose="020B0502020202020204" pitchFamily="34" charset="0"/>
              </a:rPr>
              <a:t> in learner n</a:t>
            </a:r>
            <a:r>
              <a:rPr lang="en-US" sz="1400" b="1">
                <a:latin typeface="Century Gothic" panose="020B0502020202020204" pitchFamily="34" charset="0"/>
              </a:rPr>
              <a:t>umber for Grade 1 - 12 + LSEN </a:t>
            </a:r>
          </a:p>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400" b="1">
                <a:latin typeface="Century Gothic" panose="020B0502020202020204" pitchFamily="34" charset="0"/>
              </a:rPr>
              <a:t>for the period 2018 - 2022</a:t>
            </a:r>
          </a:p>
        </c:rich>
      </c:tx>
      <c:layout/>
      <c:spPr>
        <a:noFill/>
        <a:ln>
          <a:noFill/>
        </a:ln>
        <a:effectLst/>
      </c:spPr>
    </c:title>
    <c:plotArea>
      <c:layout/>
      <c:barChart>
        <c:barDir val="col"/>
        <c:grouping val="clustered"/>
        <c:ser>
          <c:idx val="0"/>
          <c:order val="0"/>
          <c:spPr>
            <a:solidFill>
              <a:schemeClr val="accent1"/>
            </a:solidFill>
            <a:ln>
              <a:noFill/>
            </a:ln>
            <a:effectLst/>
          </c:spPr>
          <c:dLbls>
            <c:dLbl>
              <c:idx val="3"/>
              <c:layout/>
              <c:tx>
                <c:rich>
                  <a:bodyPr/>
                  <a:lstStyle/>
                  <a:p>
                    <a:r>
                      <a:rPr lang="en-US"/>
                      <a:t>1099973</a:t>
                    </a:r>
                    <a:endParaRPr lang="en-US" dirty="0"/>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15B7-4725-A9E5-68D697F3FBBC}"/>
                </c:ext>
              </c:extLst>
            </c:dLbl>
            <c:dLbl>
              <c:idx val="4"/>
              <c:layout/>
              <c:tx>
                <c:rich>
                  <a:bodyPr/>
                  <a:lstStyle/>
                  <a:p>
                    <a:r>
                      <a:rPr lang="en-US" dirty="0"/>
                      <a:t>1117149**</a:t>
                    </a:r>
                  </a:p>
                </c:rich>
              </c:tx>
              <c:dLblPos val="outEnd"/>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15B7-4725-A9E5-68D697F3FBB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2018</c:v>
                </c:pt>
                <c:pt idx="1">
                  <c:v>2019</c:v>
                </c:pt>
                <c:pt idx="2">
                  <c:v>2020</c:v>
                </c:pt>
                <c:pt idx="3">
                  <c:v>2021</c:v>
                </c:pt>
                <c:pt idx="4">
                  <c:v>2022</c:v>
                </c:pt>
              </c:numCache>
            </c:numRef>
          </c:cat>
          <c:val>
            <c:numRef>
              <c:f>Sheet1!$B$3:$B$7</c:f>
              <c:numCache>
                <c:formatCode>General</c:formatCode>
                <c:ptCount val="5"/>
                <c:pt idx="0">
                  <c:v>1045476</c:v>
                </c:pt>
                <c:pt idx="1">
                  <c:v>1064271</c:v>
                </c:pt>
                <c:pt idx="2">
                  <c:v>1081833</c:v>
                </c:pt>
                <c:pt idx="3">
                  <c:v>1100147</c:v>
                </c:pt>
                <c:pt idx="4">
                  <c:v>1117129</c:v>
                </c:pt>
              </c:numCache>
            </c:numRef>
          </c:val>
          <c:extLst xmlns:c16r2="http://schemas.microsoft.com/office/drawing/2015/06/chart">
            <c:ext xmlns:c16="http://schemas.microsoft.com/office/drawing/2014/chart" uri="{C3380CC4-5D6E-409C-BE32-E72D297353CC}">
              <c16:uniqueId val="{00000000-B046-48BA-B1AC-103BB2CB5220}"/>
            </c:ext>
          </c:extLst>
        </c:ser>
        <c:dLbls/>
        <c:gapWidth val="219"/>
        <c:overlap val="-27"/>
        <c:axId val="98151808"/>
        <c:axId val="98285056"/>
      </c:barChart>
      <c:catAx>
        <c:axId val="98151808"/>
        <c:scaling>
          <c:orientation val="minMax"/>
        </c:scaling>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n-US" sz="900" b="1"/>
                  <a:t>Years</a:t>
                </a:r>
              </a:p>
            </c:rich>
          </c:tx>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8285056"/>
        <c:crosses val="autoZero"/>
        <c:auto val="1"/>
        <c:lblAlgn val="ctr"/>
        <c:lblOffset val="100"/>
      </c:catAx>
      <c:valAx>
        <c:axId val="98285056"/>
        <c:scaling>
          <c:orientation val="minMax"/>
        </c:scaling>
        <c:delete val="1"/>
        <c:axPos val="l"/>
        <c:numFmt formatCode="General" sourceLinked="1"/>
        <c:majorTickMark val="none"/>
        <c:tickLblPos val="none"/>
        <c:crossAx val="9815180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tx1"/>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1FFCF-F2C7-41F4-94F0-FBD899AEAB1D}" type="doc">
      <dgm:prSet loTypeId="urn:microsoft.com/office/officeart/2017/3/layout/DropPinTimeline" loCatId="process" qsTypeId="urn:microsoft.com/office/officeart/2005/8/quickstyle/simple2" qsCatId="simple" csTypeId="urn:microsoft.com/office/officeart/2005/8/colors/accent2_2" csCatId="accent2" phldr="1"/>
      <dgm:spPr/>
      <dgm:t>
        <a:bodyPr/>
        <a:lstStyle/>
        <a:p>
          <a:endParaRPr lang="en-US"/>
        </a:p>
      </dgm:t>
    </dgm:pt>
    <dgm:pt modelId="{048BA08A-F5C3-4BBD-AE87-F0990D2A5D3B}">
      <dgm:prSet/>
      <dgm:spPr/>
      <dgm:t>
        <a:bodyPr/>
        <a:lstStyle/>
        <a:p>
          <a:pPr>
            <a:defRPr b="1"/>
          </a:pPr>
          <a:r>
            <a:rPr lang="en-US"/>
            <a:t>27 May 2022</a:t>
          </a:r>
        </a:p>
      </dgm:t>
    </dgm:pt>
    <dgm:pt modelId="{16E1DE58-816A-4F6D-A865-74E6F2B452B4}" type="parTrans" cxnId="{F9FF908F-17F2-4E7E-BD5E-6227D4A96351}">
      <dgm:prSet/>
      <dgm:spPr/>
      <dgm:t>
        <a:bodyPr/>
        <a:lstStyle/>
        <a:p>
          <a:endParaRPr lang="en-US"/>
        </a:p>
      </dgm:t>
    </dgm:pt>
    <dgm:pt modelId="{D65463A2-17CE-4BB5-BBA4-E875D9922AF3}" type="sibTrans" cxnId="{F9FF908F-17F2-4E7E-BD5E-6227D4A96351}">
      <dgm:prSet/>
      <dgm:spPr/>
      <dgm:t>
        <a:bodyPr/>
        <a:lstStyle/>
        <a:p>
          <a:endParaRPr lang="en-US"/>
        </a:p>
      </dgm:t>
    </dgm:pt>
    <dgm:pt modelId="{7869351E-C729-4ED9-8DF8-29D285F72056}">
      <dgm:prSet custT="1"/>
      <dgm:spPr/>
      <dgm:t>
        <a:bodyPr/>
        <a:lstStyle/>
        <a:p>
          <a:r>
            <a:rPr lang="en-US" sz="1800" dirty="0">
              <a:solidFill>
                <a:srgbClr val="242852"/>
              </a:solidFill>
            </a:rPr>
            <a:t>Parents informed of outcome of applications.</a:t>
          </a:r>
        </a:p>
      </dgm:t>
    </dgm:pt>
    <dgm:pt modelId="{962143D5-E312-4D0C-B9E8-A65C4D96A8C5}" type="parTrans" cxnId="{1E635C0C-0778-4802-8105-08885686C7FA}">
      <dgm:prSet/>
      <dgm:spPr/>
      <dgm:t>
        <a:bodyPr/>
        <a:lstStyle/>
        <a:p>
          <a:endParaRPr lang="en-US"/>
        </a:p>
      </dgm:t>
    </dgm:pt>
    <dgm:pt modelId="{16E288D0-D68A-4A73-9283-3957E2522B4A}" type="sibTrans" cxnId="{1E635C0C-0778-4802-8105-08885686C7FA}">
      <dgm:prSet/>
      <dgm:spPr/>
      <dgm:t>
        <a:bodyPr/>
        <a:lstStyle/>
        <a:p>
          <a:endParaRPr lang="en-US"/>
        </a:p>
      </dgm:t>
    </dgm:pt>
    <dgm:pt modelId="{00F01DD5-4E63-456A-8973-636A466B2626}">
      <dgm:prSet/>
      <dgm:spPr/>
      <dgm:t>
        <a:bodyPr/>
        <a:lstStyle/>
        <a:p>
          <a:pPr>
            <a:defRPr b="1"/>
          </a:pPr>
          <a:r>
            <a:rPr lang="en-US"/>
            <a:t>17 June 2022</a:t>
          </a:r>
        </a:p>
      </dgm:t>
    </dgm:pt>
    <dgm:pt modelId="{E0A11879-20F7-472F-ACD7-3CCFD893AF48}" type="parTrans" cxnId="{966954B1-8A93-4BEB-871C-7EA7914D5791}">
      <dgm:prSet/>
      <dgm:spPr/>
      <dgm:t>
        <a:bodyPr/>
        <a:lstStyle/>
        <a:p>
          <a:endParaRPr lang="en-US"/>
        </a:p>
      </dgm:t>
    </dgm:pt>
    <dgm:pt modelId="{7E87A9A7-90FC-460D-B5C4-CCCC9CBBD8A0}" type="sibTrans" cxnId="{966954B1-8A93-4BEB-871C-7EA7914D5791}">
      <dgm:prSet/>
      <dgm:spPr/>
      <dgm:t>
        <a:bodyPr/>
        <a:lstStyle/>
        <a:p>
          <a:endParaRPr lang="en-US"/>
        </a:p>
      </dgm:t>
    </dgm:pt>
    <dgm:pt modelId="{87C204D7-2B37-4AC7-8A29-EE3EBFBDD180}">
      <dgm:prSet custT="1"/>
      <dgm:spPr/>
      <dgm:t>
        <a:bodyPr/>
        <a:lstStyle/>
        <a:p>
          <a:r>
            <a:rPr lang="en-US" sz="1800" dirty="0">
              <a:solidFill>
                <a:srgbClr val="242852"/>
              </a:solidFill>
            </a:rPr>
            <a:t>Closing date for parents to make a decision on which school they accept.</a:t>
          </a:r>
        </a:p>
      </dgm:t>
    </dgm:pt>
    <dgm:pt modelId="{7E3AEAC4-613E-49EE-B2B7-A4F0CCC295A1}" type="parTrans" cxnId="{64723ACC-3200-448F-A5CC-7E992C101860}">
      <dgm:prSet/>
      <dgm:spPr/>
      <dgm:t>
        <a:bodyPr/>
        <a:lstStyle/>
        <a:p>
          <a:endParaRPr lang="en-US"/>
        </a:p>
      </dgm:t>
    </dgm:pt>
    <dgm:pt modelId="{A24839ED-8311-41B3-A1DB-00AAE60AD76A}" type="sibTrans" cxnId="{64723ACC-3200-448F-A5CC-7E992C101860}">
      <dgm:prSet/>
      <dgm:spPr/>
      <dgm:t>
        <a:bodyPr/>
        <a:lstStyle/>
        <a:p>
          <a:endParaRPr lang="en-US"/>
        </a:p>
      </dgm:t>
    </dgm:pt>
    <dgm:pt modelId="{D287C4D6-B995-4BE4-9CE4-F2AA14E90300}">
      <dgm:prSet/>
      <dgm:spPr/>
      <dgm:t>
        <a:bodyPr/>
        <a:lstStyle/>
        <a:p>
          <a:pPr>
            <a:defRPr b="1"/>
          </a:pPr>
          <a:r>
            <a:rPr lang="en-US"/>
            <a:t>18 June 2022</a:t>
          </a:r>
        </a:p>
      </dgm:t>
    </dgm:pt>
    <dgm:pt modelId="{52900530-6C1F-429D-9E5C-2D545841E5D2}" type="parTrans" cxnId="{8C87BD43-36EA-4304-BD8F-4305900D061A}">
      <dgm:prSet/>
      <dgm:spPr/>
      <dgm:t>
        <a:bodyPr/>
        <a:lstStyle/>
        <a:p>
          <a:endParaRPr lang="en-US"/>
        </a:p>
      </dgm:t>
    </dgm:pt>
    <dgm:pt modelId="{E2D16C3D-ED8D-48FC-98AE-D48C7A1A9B41}" type="sibTrans" cxnId="{8C87BD43-36EA-4304-BD8F-4305900D061A}">
      <dgm:prSet/>
      <dgm:spPr/>
      <dgm:t>
        <a:bodyPr/>
        <a:lstStyle/>
        <a:p>
          <a:endParaRPr lang="en-US"/>
        </a:p>
      </dgm:t>
    </dgm:pt>
    <dgm:pt modelId="{57B58AEB-FAB3-4E76-885B-DE1AE2D555F1}">
      <dgm:prSet custT="1"/>
      <dgm:spPr/>
      <dgm:t>
        <a:bodyPr/>
        <a:lstStyle/>
        <a:p>
          <a:r>
            <a:rPr lang="en-US" sz="1800" dirty="0">
              <a:solidFill>
                <a:srgbClr val="242852"/>
              </a:solidFill>
            </a:rPr>
            <a:t>System will activate the first successful option where parents have not confirmed</a:t>
          </a:r>
          <a:r>
            <a:rPr lang="en-US" sz="1800" dirty="0"/>
            <a:t>.</a:t>
          </a:r>
        </a:p>
      </dgm:t>
    </dgm:pt>
    <dgm:pt modelId="{AEE5DB08-E731-4DC6-845B-B14D21053915}" type="parTrans" cxnId="{27BCF3D4-9843-47D2-B221-31FEC791FB53}">
      <dgm:prSet/>
      <dgm:spPr/>
      <dgm:t>
        <a:bodyPr/>
        <a:lstStyle/>
        <a:p>
          <a:endParaRPr lang="en-US"/>
        </a:p>
      </dgm:t>
    </dgm:pt>
    <dgm:pt modelId="{440EFF0A-91D1-4954-9976-226F6A7FA05F}" type="sibTrans" cxnId="{27BCF3D4-9843-47D2-B221-31FEC791FB53}">
      <dgm:prSet/>
      <dgm:spPr/>
      <dgm:t>
        <a:bodyPr/>
        <a:lstStyle/>
        <a:p>
          <a:endParaRPr lang="en-US"/>
        </a:p>
      </dgm:t>
    </dgm:pt>
    <dgm:pt modelId="{7C88444E-B1B9-4C51-9A2A-83D22DF1A770}">
      <dgm:prSet/>
      <dgm:spPr/>
      <dgm:t>
        <a:bodyPr/>
        <a:lstStyle/>
        <a:p>
          <a:pPr>
            <a:defRPr b="1"/>
          </a:pPr>
          <a:r>
            <a:rPr lang="en-US"/>
            <a:t>24 June – 19 July 2022</a:t>
          </a:r>
        </a:p>
      </dgm:t>
    </dgm:pt>
    <dgm:pt modelId="{B33A0714-ED40-4DC7-A9BF-B4F8D29526F0}" type="parTrans" cxnId="{4768DD36-2A5D-4EC7-9DBC-AF86336E3808}">
      <dgm:prSet/>
      <dgm:spPr/>
      <dgm:t>
        <a:bodyPr/>
        <a:lstStyle/>
        <a:p>
          <a:endParaRPr lang="en-US"/>
        </a:p>
      </dgm:t>
    </dgm:pt>
    <dgm:pt modelId="{5DC042FB-1D40-4765-875A-F95084AB0DB6}" type="sibTrans" cxnId="{4768DD36-2A5D-4EC7-9DBC-AF86336E3808}">
      <dgm:prSet/>
      <dgm:spPr/>
      <dgm:t>
        <a:bodyPr/>
        <a:lstStyle/>
        <a:p>
          <a:endParaRPr lang="en-US"/>
        </a:p>
      </dgm:t>
    </dgm:pt>
    <dgm:pt modelId="{D946F719-1744-466B-89FE-9D37926F330C}">
      <dgm:prSet custT="1"/>
      <dgm:spPr/>
      <dgm:t>
        <a:bodyPr/>
        <a:lstStyle/>
        <a:p>
          <a:r>
            <a:rPr lang="en-US" sz="1800" dirty="0">
              <a:solidFill>
                <a:srgbClr val="242852"/>
              </a:solidFill>
            </a:rPr>
            <a:t>Schools are closed</a:t>
          </a:r>
          <a:r>
            <a:rPr lang="en-US" sz="1400" dirty="0"/>
            <a:t>.</a:t>
          </a:r>
        </a:p>
      </dgm:t>
    </dgm:pt>
    <dgm:pt modelId="{B5AADDFC-7606-4699-A759-73D2D3F6920F}" type="parTrans" cxnId="{E62F9B0A-A44E-4933-900A-8FAF2705C5DF}">
      <dgm:prSet/>
      <dgm:spPr/>
      <dgm:t>
        <a:bodyPr/>
        <a:lstStyle/>
        <a:p>
          <a:endParaRPr lang="en-US"/>
        </a:p>
      </dgm:t>
    </dgm:pt>
    <dgm:pt modelId="{A331BFD2-3FA5-442A-A3BF-A18BE784D279}" type="sibTrans" cxnId="{E62F9B0A-A44E-4933-900A-8FAF2705C5DF}">
      <dgm:prSet/>
      <dgm:spPr/>
      <dgm:t>
        <a:bodyPr/>
        <a:lstStyle/>
        <a:p>
          <a:endParaRPr lang="en-US"/>
        </a:p>
      </dgm:t>
    </dgm:pt>
    <dgm:pt modelId="{D62CE29E-89BA-4779-8E94-B459B0295757}">
      <dgm:prSet/>
      <dgm:spPr/>
      <dgm:t>
        <a:bodyPr/>
        <a:lstStyle/>
        <a:p>
          <a:pPr>
            <a:defRPr b="1"/>
          </a:pPr>
          <a:r>
            <a:rPr lang="en-US" dirty="0"/>
            <a:t>19 July – 31 Aug. 2022</a:t>
          </a:r>
        </a:p>
      </dgm:t>
    </dgm:pt>
    <dgm:pt modelId="{07283398-24E4-4862-B378-3FF973729300}" type="parTrans" cxnId="{7AD6B1A0-9A48-4379-9216-D50842792004}">
      <dgm:prSet/>
      <dgm:spPr/>
      <dgm:t>
        <a:bodyPr/>
        <a:lstStyle/>
        <a:p>
          <a:endParaRPr lang="en-US"/>
        </a:p>
      </dgm:t>
    </dgm:pt>
    <dgm:pt modelId="{A5A4A8BD-5E83-4711-A6A1-DA7AC6FDFE27}" type="sibTrans" cxnId="{7AD6B1A0-9A48-4379-9216-D50842792004}">
      <dgm:prSet/>
      <dgm:spPr/>
      <dgm:t>
        <a:bodyPr/>
        <a:lstStyle/>
        <a:p>
          <a:endParaRPr lang="en-US"/>
        </a:p>
      </dgm:t>
    </dgm:pt>
    <dgm:pt modelId="{3344BF64-9F73-463B-8FA6-698C438E343A}">
      <dgm:prSet custT="1"/>
      <dgm:spPr/>
      <dgm:t>
        <a:bodyPr/>
        <a:lstStyle/>
        <a:p>
          <a:r>
            <a:rPr lang="en-US" sz="1800" dirty="0">
              <a:solidFill>
                <a:srgbClr val="242852"/>
              </a:solidFill>
            </a:rPr>
            <a:t>Schools review admission lists and contact parents who applied on the system and still need a place.</a:t>
          </a:r>
          <a:endParaRPr lang="en-US" sz="1400" dirty="0"/>
        </a:p>
      </dgm:t>
    </dgm:pt>
    <dgm:pt modelId="{D1046235-F09E-4343-BF51-040DC4B0EACF}" type="parTrans" cxnId="{618CC366-F17A-458E-8D37-E1BEAAB850DF}">
      <dgm:prSet/>
      <dgm:spPr/>
      <dgm:t>
        <a:bodyPr/>
        <a:lstStyle/>
        <a:p>
          <a:endParaRPr lang="en-US"/>
        </a:p>
      </dgm:t>
    </dgm:pt>
    <dgm:pt modelId="{740CF041-51EB-4463-9865-36A6107A0FED}" type="sibTrans" cxnId="{618CC366-F17A-458E-8D37-E1BEAAB850DF}">
      <dgm:prSet/>
      <dgm:spPr/>
      <dgm:t>
        <a:bodyPr/>
        <a:lstStyle/>
        <a:p>
          <a:endParaRPr lang="en-US"/>
        </a:p>
      </dgm:t>
    </dgm:pt>
    <dgm:pt modelId="{F16F6DF0-76D6-4C3A-8C20-576D91E5BE1E}">
      <dgm:prSet/>
      <dgm:spPr/>
      <dgm:t>
        <a:bodyPr/>
        <a:lstStyle/>
        <a:p>
          <a:pPr>
            <a:defRPr b="1"/>
          </a:pPr>
          <a:r>
            <a:rPr lang="en-US"/>
            <a:t>1 Sep. – 15 Dec. 2022</a:t>
          </a:r>
        </a:p>
      </dgm:t>
    </dgm:pt>
    <dgm:pt modelId="{DC81945F-0657-4722-9A9D-7602B7C2987F}" type="parTrans" cxnId="{6D280FF4-687F-455E-89CE-34E0E4527BA8}">
      <dgm:prSet/>
      <dgm:spPr/>
      <dgm:t>
        <a:bodyPr/>
        <a:lstStyle/>
        <a:p>
          <a:endParaRPr lang="en-US"/>
        </a:p>
      </dgm:t>
    </dgm:pt>
    <dgm:pt modelId="{B89CDB3B-32B0-453F-A44F-4AC34307B9ED}" type="sibTrans" cxnId="{6D280FF4-687F-455E-89CE-34E0E4527BA8}">
      <dgm:prSet/>
      <dgm:spPr/>
      <dgm:t>
        <a:bodyPr/>
        <a:lstStyle/>
        <a:p>
          <a:endParaRPr lang="en-US"/>
        </a:p>
      </dgm:t>
    </dgm:pt>
    <dgm:pt modelId="{23BAB23B-7813-40AA-B335-8B70EE2021B0}">
      <dgm:prSet custT="1"/>
      <dgm:spPr/>
      <dgm:t>
        <a:bodyPr/>
        <a:lstStyle/>
        <a:p>
          <a:r>
            <a:rPr lang="en-US" sz="1800" b="0" dirty="0">
              <a:solidFill>
                <a:srgbClr val="242852"/>
              </a:solidFill>
              <a:effectLst/>
              <a:latin typeface="Century Gothic" panose="020B0502020202020204" pitchFamily="34" charset="0"/>
              <a:ea typeface="Calibri" panose="020F0502020204030204" pitchFamily="34" charset="0"/>
              <a:cs typeface="Times New Roman" panose="02020603050405020304" pitchFamily="18" charset="0"/>
            </a:rPr>
            <a:t>The WCED Admission Teams place and resolve outstanding cases.</a:t>
          </a:r>
          <a:endParaRPr lang="en-US" sz="1800" b="0" dirty="0">
            <a:solidFill>
              <a:srgbClr val="242852"/>
            </a:solidFill>
          </a:endParaRPr>
        </a:p>
      </dgm:t>
    </dgm:pt>
    <dgm:pt modelId="{B1179C2D-2241-4BA7-B9F8-32F8C4E8E9E5}" type="parTrans" cxnId="{99C1118D-FD37-4396-B764-AEF734B70E56}">
      <dgm:prSet/>
      <dgm:spPr/>
      <dgm:t>
        <a:bodyPr/>
        <a:lstStyle/>
        <a:p>
          <a:endParaRPr lang="en-US"/>
        </a:p>
      </dgm:t>
    </dgm:pt>
    <dgm:pt modelId="{5D8254D9-EB16-4C44-868A-39F892B0511F}" type="sibTrans" cxnId="{99C1118D-FD37-4396-B764-AEF734B70E56}">
      <dgm:prSet/>
      <dgm:spPr/>
      <dgm:t>
        <a:bodyPr/>
        <a:lstStyle/>
        <a:p>
          <a:endParaRPr lang="en-US"/>
        </a:p>
      </dgm:t>
    </dgm:pt>
    <dgm:pt modelId="{4A838EA3-B71E-4693-8CF4-287CDA721BF7}" type="pres">
      <dgm:prSet presAssocID="{B1C1FFCF-F2C7-41F4-94F0-FBD899AEAB1D}" presName="root" presStyleCnt="0">
        <dgm:presLayoutVars>
          <dgm:chMax/>
          <dgm:chPref/>
          <dgm:animLvl val="lvl"/>
        </dgm:presLayoutVars>
      </dgm:prSet>
      <dgm:spPr/>
      <dgm:t>
        <a:bodyPr/>
        <a:lstStyle/>
        <a:p>
          <a:endParaRPr lang="en-ZA"/>
        </a:p>
      </dgm:t>
    </dgm:pt>
    <dgm:pt modelId="{E137655A-CC09-4001-851E-A8773F275881}" type="pres">
      <dgm:prSet presAssocID="{B1C1FFCF-F2C7-41F4-94F0-FBD899AEAB1D}"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2FD3A82A-DB2C-46AB-B208-271E2C91D2B3}" type="pres">
      <dgm:prSet presAssocID="{B1C1FFCF-F2C7-41F4-94F0-FBD899AEAB1D}" presName="nodes" presStyleCnt="0">
        <dgm:presLayoutVars>
          <dgm:chMax/>
          <dgm:chPref/>
          <dgm:animLvl val="lvl"/>
        </dgm:presLayoutVars>
      </dgm:prSet>
      <dgm:spPr/>
    </dgm:pt>
    <dgm:pt modelId="{EBD2F97B-4C03-4808-A1BB-9E3811DF6A79}" type="pres">
      <dgm:prSet presAssocID="{048BA08A-F5C3-4BBD-AE87-F0990D2A5D3B}" presName="composite" presStyleCnt="0"/>
      <dgm:spPr/>
    </dgm:pt>
    <dgm:pt modelId="{5593DC69-A458-4932-852F-9B48AA156F68}" type="pres">
      <dgm:prSet presAssocID="{048BA08A-F5C3-4BBD-AE87-F0990D2A5D3B}"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97ADFDE4-9D20-4042-AD4E-942C2F4C233C}" type="pres">
      <dgm:prSet presAssocID="{048BA08A-F5C3-4BBD-AE87-F0990D2A5D3B}" presName="DropPinPlaceHolder" presStyleCnt="0"/>
      <dgm:spPr/>
    </dgm:pt>
    <dgm:pt modelId="{B57A505F-2BCD-473C-9069-84E34AA968EC}" type="pres">
      <dgm:prSet presAssocID="{048BA08A-F5C3-4BBD-AE87-F0990D2A5D3B}" presName="DropPin" presStyleLbl="alignNode1" presStyleIdx="0" presStyleCnt="6"/>
      <dgm:spPr/>
    </dgm:pt>
    <dgm:pt modelId="{3EA28FB5-AA28-4BA3-ADAB-5A08DAA1CBFE}" type="pres">
      <dgm:prSet presAssocID="{048BA08A-F5C3-4BBD-AE87-F0990D2A5D3B}" presName="Ellipse" presStyleLbl="fgAcc1" presStyleIdx="1" presStyleCnt="7"/>
      <dgm:spPr>
        <a:solidFill>
          <a:srgbClr val="242852">
            <a:alpha val="90000"/>
          </a:srgbClr>
        </a:solidFill>
        <a:ln w="25400" cap="flat" cmpd="sng" algn="ctr">
          <a:noFill/>
          <a:prstDash val="solid"/>
        </a:ln>
        <a:effectLst/>
      </dgm:spPr>
    </dgm:pt>
    <dgm:pt modelId="{C7E07E15-03F4-467A-BA90-453511DB033F}" type="pres">
      <dgm:prSet presAssocID="{048BA08A-F5C3-4BBD-AE87-F0990D2A5D3B}" presName="L2TextContainer" presStyleLbl="revTx" presStyleIdx="0" presStyleCnt="12">
        <dgm:presLayoutVars>
          <dgm:bulletEnabled val="1"/>
        </dgm:presLayoutVars>
      </dgm:prSet>
      <dgm:spPr/>
      <dgm:t>
        <a:bodyPr/>
        <a:lstStyle/>
        <a:p>
          <a:endParaRPr lang="en-ZA"/>
        </a:p>
      </dgm:t>
    </dgm:pt>
    <dgm:pt modelId="{4B20A64A-A494-40CE-944E-DC6CC944D73C}" type="pres">
      <dgm:prSet presAssocID="{048BA08A-F5C3-4BBD-AE87-F0990D2A5D3B}" presName="L1TextContainer" presStyleLbl="revTx" presStyleIdx="1" presStyleCnt="12">
        <dgm:presLayoutVars>
          <dgm:chMax val="1"/>
          <dgm:chPref val="1"/>
          <dgm:bulletEnabled val="1"/>
        </dgm:presLayoutVars>
      </dgm:prSet>
      <dgm:spPr/>
      <dgm:t>
        <a:bodyPr/>
        <a:lstStyle/>
        <a:p>
          <a:endParaRPr lang="en-ZA"/>
        </a:p>
      </dgm:t>
    </dgm:pt>
    <dgm:pt modelId="{5E1C612C-2177-41DB-83DC-207C0B52E892}" type="pres">
      <dgm:prSet presAssocID="{048BA08A-F5C3-4BBD-AE87-F0990D2A5D3B}" presName="ConnectLine" presStyleLbl="sibTrans1D1" presStyleIdx="0" presStyleCnt="6"/>
      <dgm:spPr>
        <a:noFill/>
        <a:ln w="12700" cap="flat" cmpd="sng" algn="ctr">
          <a:solidFill>
            <a:schemeClr val="accent2">
              <a:hueOff val="0"/>
              <a:satOff val="0"/>
              <a:lumOff val="0"/>
              <a:alphaOff val="0"/>
            </a:schemeClr>
          </a:solidFill>
          <a:prstDash val="dash"/>
        </a:ln>
        <a:effectLst/>
      </dgm:spPr>
    </dgm:pt>
    <dgm:pt modelId="{DE08FE89-4D9F-4D8C-985A-41D430221B43}" type="pres">
      <dgm:prSet presAssocID="{048BA08A-F5C3-4BBD-AE87-F0990D2A5D3B}" presName="EmptyPlaceHolder" presStyleCnt="0"/>
      <dgm:spPr/>
    </dgm:pt>
    <dgm:pt modelId="{91BFC280-D7F6-4F29-ADA2-E2BEDCF32EA4}" type="pres">
      <dgm:prSet presAssocID="{D65463A2-17CE-4BB5-BBA4-E875D9922AF3}" presName="spaceBetweenRectangles" presStyleCnt="0"/>
      <dgm:spPr/>
    </dgm:pt>
    <dgm:pt modelId="{7CE9746D-9965-485F-8FAD-66B736311005}" type="pres">
      <dgm:prSet presAssocID="{00F01DD5-4E63-456A-8973-636A466B2626}" presName="composite" presStyleCnt="0"/>
      <dgm:spPr/>
    </dgm:pt>
    <dgm:pt modelId="{816A3C7D-3326-48E3-94FC-F81F34A08DCE}" type="pres">
      <dgm:prSet presAssocID="{00F01DD5-4E63-456A-8973-636A466B2626}" presName="ConnectorPoint" presStyleLbl="lnNode1" presStyleIdx="1"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EF8174F4-508B-4BDE-90E4-5F84C46742C2}" type="pres">
      <dgm:prSet presAssocID="{00F01DD5-4E63-456A-8973-636A466B2626}" presName="DropPinPlaceHolder" presStyleCnt="0"/>
      <dgm:spPr/>
    </dgm:pt>
    <dgm:pt modelId="{90FB740D-293F-41A9-B93B-55554C86320B}" type="pres">
      <dgm:prSet presAssocID="{00F01DD5-4E63-456A-8973-636A466B2626}" presName="DropPin" presStyleLbl="alignNode1" presStyleIdx="1" presStyleCnt="6"/>
      <dgm:spPr/>
    </dgm:pt>
    <dgm:pt modelId="{FB078D1C-1D1C-4E11-B7D6-1D1397E05216}" type="pres">
      <dgm:prSet presAssocID="{00F01DD5-4E63-456A-8973-636A466B2626}" presName="Ellipse" presStyleLbl="fgAcc1" presStyleIdx="2" presStyleCnt="7"/>
      <dgm:spPr>
        <a:solidFill>
          <a:srgbClr val="242852">
            <a:alpha val="90000"/>
          </a:srgbClr>
        </a:solidFill>
        <a:ln w="25400" cap="flat" cmpd="sng" algn="ctr">
          <a:noFill/>
          <a:prstDash val="solid"/>
        </a:ln>
        <a:effectLst/>
      </dgm:spPr>
    </dgm:pt>
    <dgm:pt modelId="{C378F1C2-3159-462A-A16E-37E4C31B09FB}" type="pres">
      <dgm:prSet presAssocID="{00F01DD5-4E63-456A-8973-636A466B2626}" presName="L2TextContainer" presStyleLbl="revTx" presStyleIdx="2" presStyleCnt="12">
        <dgm:presLayoutVars>
          <dgm:bulletEnabled val="1"/>
        </dgm:presLayoutVars>
      </dgm:prSet>
      <dgm:spPr/>
      <dgm:t>
        <a:bodyPr/>
        <a:lstStyle/>
        <a:p>
          <a:endParaRPr lang="en-ZA"/>
        </a:p>
      </dgm:t>
    </dgm:pt>
    <dgm:pt modelId="{0D6995B5-9EB8-459B-B21F-D3E27E17A8C1}" type="pres">
      <dgm:prSet presAssocID="{00F01DD5-4E63-456A-8973-636A466B2626}" presName="L1TextContainer" presStyleLbl="revTx" presStyleIdx="3" presStyleCnt="12">
        <dgm:presLayoutVars>
          <dgm:chMax val="1"/>
          <dgm:chPref val="1"/>
          <dgm:bulletEnabled val="1"/>
        </dgm:presLayoutVars>
      </dgm:prSet>
      <dgm:spPr/>
      <dgm:t>
        <a:bodyPr/>
        <a:lstStyle/>
        <a:p>
          <a:endParaRPr lang="en-ZA"/>
        </a:p>
      </dgm:t>
    </dgm:pt>
    <dgm:pt modelId="{514AC9C7-7871-47B9-ACA6-95A91F7B5382}" type="pres">
      <dgm:prSet presAssocID="{00F01DD5-4E63-456A-8973-636A466B2626}" presName="ConnectLine" presStyleLbl="sibTrans1D1" presStyleIdx="1" presStyleCnt="6"/>
      <dgm:spPr>
        <a:noFill/>
        <a:ln w="12700" cap="flat" cmpd="sng" algn="ctr">
          <a:solidFill>
            <a:schemeClr val="accent2">
              <a:hueOff val="0"/>
              <a:satOff val="0"/>
              <a:lumOff val="0"/>
              <a:alphaOff val="0"/>
            </a:schemeClr>
          </a:solidFill>
          <a:prstDash val="dash"/>
        </a:ln>
        <a:effectLst/>
      </dgm:spPr>
    </dgm:pt>
    <dgm:pt modelId="{D86E15C1-FCF7-4CC2-959C-9843739394B8}" type="pres">
      <dgm:prSet presAssocID="{00F01DD5-4E63-456A-8973-636A466B2626}" presName="EmptyPlaceHolder" presStyleCnt="0"/>
      <dgm:spPr/>
    </dgm:pt>
    <dgm:pt modelId="{1B9BD658-B8F4-4378-B72E-FD6E7C1DDE84}" type="pres">
      <dgm:prSet presAssocID="{7E87A9A7-90FC-460D-B5C4-CCCC9CBBD8A0}" presName="spaceBetweenRectangles" presStyleCnt="0"/>
      <dgm:spPr/>
    </dgm:pt>
    <dgm:pt modelId="{8BEC593A-8429-4BB4-942B-0C1CC25C54D1}" type="pres">
      <dgm:prSet presAssocID="{D287C4D6-B995-4BE4-9CE4-F2AA14E90300}" presName="composite" presStyleCnt="0"/>
      <dgm:spPr/>
    </dgm:pt>
    <dgm:pt modelId="{5BAF2D78-B6DD-4B3B-897B-8258EE0F4973}" type="pres">
      <dgm:prSet presAssocID="{D287C4D6-B995-4BE4-9CE4-F2AA14E90300}" presName="ConnectorPoint" presStyleLbl="lnNode1" presStyleIdx="2"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7EED43A2-D652-4407-8959-20E311E1D26D}" type="pres">
      <dgm:prSet presAssocID="{D287C4D6-B995-4BE4-9CE4-F2AA14E90300}" presName="DropPinPlaceHolder" presStyleCnt="0"/>
      <dgm:spPr/>
    </dgm:pt>
    <dgm:pt modelId="{1E8D268F-6BED-49EF-9B8C-06037A64679F}" type="pres">
      <dgm:prSet presAssocID="{D287C4D6-B995-4BE4-9CE4-F2AA14E90300}" presName="DropPin" presStyleLbl="alignNode1" presStyleIdx="2" presStyleCnt="6"/>
      <dgm:spPr/>
    </dgm:pt>
    <dgm:pt modelId="{5BAD0B15-C086-4BFC-A485-90A815C17544}" type="pres">
      <dgm:prSet presAssocID="{D287C4D6-B995-4BE4-9CE4-F2AA14E90300}" presName="Ellipse" presStyleLbl="fgAcc1" presStyleIdx="3" presStyleCnt="7"/>
      <dgm:spPr>
        <a:solidFill>
          <a:srgbClr val="242852">
            <a:alpha val="90000"/>
          </a:srgbClr>
        </a:solidFill>
        <a:ln w="25400" cap="flat" cmpd="sng" algn="ctr">
          <a:noFill/>
          <a:prstDash val="solid"/>
        </a:ln>
        <a:effectLst/>
      </dgm:spPr>
    </dgm:pt>
    <dgm:pt modelId="{926CCC02-F28E-4A37-96BF-59ABBB373815}" type="pres">
      <dgm:prSet presAssocID="{D287C4D6-B995-4BE4-9CE4-F2AA14E90300}" presName="L2TextContainer" presStyleLbl="revTx" presStyleIdx="4" presStyleCnt="12">
        <dgm:presLayoutVars>
          <dgm:bulletEnabled val="1"/>
        </dgm:presLayoutVars>
      </dgm:prSet>
      <dgm:spPr/>
      <dgm:t>
        <a:bodyPr/>
        <a:lstStyle/>
        <a:p>
          <a:endParaRPr lang="en-ZA"/>
        </a:p>
      </dgm:t>
    </dgm:pt>
    <dgm:pt modelId="{F5B28AEF-639F-40AC-A3F5-DF9D86598789}" type="pres">
      <dgm:prSet presAssocID="{D287C4D6-B995-4BE4-9CE4-F2AA14E90300}" presName="L1TextContainer" presStyleLbl="revTx" presStyleIdx="5" presStyleCnt="12" custLinFactNeighborY="0">
        <dgm:presLayoutVars>
          <dgm:chMax val="1"/>
          <dgm:chPref val="1"/>
          <dgm:bulletEnabled val="1"/>
        </dgm:presLayoutVars>
      </dgm:prSet>
      <dgm:spPr/>
      <dgm:t>
        <a:bodyPr/>
        <a:lstStyle/>
        <a:p>
          <a:endParaRPr lang="en-ZA"/>
        </a:p>
      </dgm:t>
    </dgm:pt>
    <dgm:pt modelId="{B06183C2-2359-4660-A835-E55E53C19E1B}" type="pres">
      <dgm:prSet presAssocID="{D287C4D6-B995-4BE4-9CE4-F2AA14E90300}" presName="ConnectLine" presStyleLbl="sibTrans1D1" presStyleIdx="2" presStyleCnt="6"/>
      <dgm:spPr>
        <a:noFill/>
        <a:ln w="12700" cap="flat" cmpd="sng" algn="ctr">
          <a:solidFill>
            <a:schemeClr val="accent2">
              <a:hueOff val="0"/>
              <a:satOff val="0"/>
              <a:lumOff val="0"/>
              <a:alphaOff val="0"/>
            </a:schemeClr>
          </a:solidFill>
          <a:prstDash val="dash"/>
        </a:ln>
        <a:effectLst/>
      </dgm:spPr>
    </dgm:pt>
    <dgm:pt modelId="{FA5D50ED-A432-494B-B78B-9273476166A6}" type="pres">
      <dgm:prSet presAssocID="{D287C4D6-B995-4BE4-9CE4-F2AA14E90300}" presName="EmptyPlaceHolder" presStyleCnt="0"/>
      <dgm:spPr/>
    </dgm:pt>
    <dgm:pt modelId="{CE8A444E-DC4D-414B-8C86-0168D497A63A}" type="pres">
      <dgm:prSet presAssocID="{E2D16C3D-ED8D-48FC-98AE-D48C7A1A9B41}" presName="spaceBetweenRectangles" presStyleCnt="0"/>
      <dgm:spPr/>
    </dgm:pt>
    <dgm:pt modelId="{31BD315E-E8AE-4404-9A68-0FF6DD5B3ACD}" type="pres">
      <dgm:prSet presAssocID="{7C88444E-B1B9-4C51-9A2A-83D22DF1A770}" presName="composite" presStyleCnt="0"/>
      <dgm:spPr/>
    </dgm:pt>
    <dgm:pt modelId="{7B09F5D0-2F21-4F76-A18E-85CD8BEDF8AC}" type="pres">
      <dgm:prSet presAssocID="{7C88444E-B1B9-4C51-9A2A-83D22DF1A770}" presName="ConnectorPoint" presStyleLbl="lnNode1" presStyleIdx="3"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2ABE2E-7B45-414E-9FD1-E200D5486F77}" type="pres">
      <dgm:prSet presAssocID="{7C88444E-B1B9-4C51-9A2A-83D22DF1A770}" presName="DropPinPlaceHolder" presStyleCnt="0"/>
      <dgm:spPr/>
    </dgm:pt>
    <dgm:pt modelId="{E1524C3B-A629-463A-A7A7-BB7EE8280B1C}" type="pres">
      <dgm:prSet presAssocID="{7C88444E-B1B9-4C51-9A2A-83D22DF1A770}" presName="DropPin" presStyleLbl="alignNode1" presStyleIdx="3" presStyleCnt="6"/>
      <dgm:spPr/>
    </dgm:pt>
    <dgm:pt modelId="{638D2FBD-9FAD-448F-8C90-C68F4D8AB036}" type="pres">
      <dgm:prSet presAssocID="{7C88444E-B1B9-4C51-9A2A-83D22DF1A770}" presName="Ellipse" presStyleLbl="fgAcc1" presStyleIdx="4" presStyleCnt="7"/>
      <dgm:spPr>
        <a:solidFill>
          <a:srgbClr val="242852">
            <a:alpha val="90000"/>
          </a:srgbClr>
        </a:solidFill>
        <a:ln w="25400" cap="flat" cmpd="sng" algn="ctr">
          <a:noFill/>
          <a:prstDash val="solid"/>
        </a:ln>
        <a:effectLst/>
      </dgm:spPr>
    </dgm:pt>
    <dgm:pt modelId="{88F5DDCB-B853-4796-8E76-220672943A50}" type="pres">
      <dgm:prSet presAssocID="{7C88444E-B1B9-4C51-9A2A-83D22DF1A770}" presName="L2TextContainer" presStyleLbl="revTx" presStyleIdx="6" presStyleCnt="12">
        <dgm:presLayoutVars>
          <dgm:bulletEnabled val="1"/>
        </dgm:presLayoutVars>
      </dgm:prSet>
      <dgm:spPr/>
      <dgm:t>
        <a:bodyPr/>
        <a:lstStyle/>
        <a:p>
          <a:endParaRPr lang="en-ZA"/>
        </a:p>
      </dgm:t>
    </dgm:pt>
    <dgm:pt modelId="{60F38900-F434-4F33-A17C-7BC80DDCA37F}" type="pres">
      <dgm:prSet presAssocID="{7C88444E-B1B9-4C51-9A2A-83D22DF1A770}" presName="L1TextContainer" presStyleLbl="revTx" presStyleIdx="7" presStyleCnt="12">
        <dgm:presLayoutVars>
          <dgm:chMax val="1"/>
          <dgm:chPref val="1"/>
          <dgm:bulletEnabled val="1"/>
        </dgm:presLayoutVars>
      </dgm:prSet>
      <dgm:spPr/>
      <dgm:t>
        <a:bodyPr/>
        <a:lstStyle/>
        <a:p>
          <a:endParaRPr lang="en-ZA"/>
        </a:p>
      </dgm:t>
    </dgm:pt>
    <dgm:pt modelId="{821369B6-2A20-46CC-A648-F5EB44037EE9}" type="pres">
      <dgm:prSet presAssocID="{7C88444E-B1B9-4C51-9A2A-83D22DF1A770}" presName="ConnectLine" presStyleLbl="sibTrans1D1" presStyleIdx="3" presStyleCnt="6"/>
      <dgm:spPr>
        <a:noFill/>
        <a:ln w="12700" cap="flat" cmpd="sng" algn="ctr">
          <a:solidFill>
            <a:schemeClr val="accent2">
              <a:hueOff val="0"/>
              <a:satOff val="0"/>
              <a:lumOff val="0"/>
              <a:alphaOff val="0"/>
            </a:schemeClr>
          </a:solidFill>
          <a:prstDash val="dash"/>
        </a:ln>
        <a:effectLst/>
      </dgm:spPr>
    </dgm:pt>
    <dgm:pt modelId="{06BA9F29-F111-4687-AC72-ACFE5F101D49}" type="pres">
      <dgm:prSet presAssocID="{7C88444E-B1B9-4C51-9A2A-83D22DF1A770}" presName="EmptyPlaceHolder" presStyleCnt="0"/>
      <dgm:spPr/>
    </dgm:pt>
    <dgm:pt modelId="{AAE0E2CF-F111-4B57-9E7B-B48013DF44AE}" type="pres">
      <dgm:prSet presAssocID="{5DC042FB-1D40-4765-875A-F95084AB0DB6}" presName="spaceBetweenRectangles" presStyleCnt="0"/>
      <dgm:spPr/>
    </dgm:pt>
    <dgm:pt modelId="{6DA6B3C6-70B7-4E54-B29B-979F547FC697}" type="pres">
      <dgm:prSet presAssocID="{D62CE29E-89BA-4779-8E94-B459B0295757}" presName="composite" presStyleCnt="0"/>
      <dgm:spPr/>
    </dgm:pt>
    <dgm:pt modelId="{81792610-7A81-4FAC-85EF-8AC1D7CB9734}" type="pres">
      <dgm:prSet presAssocID="{D62CE29E-89BA-4779-8E94-B459B0295757}" presName="ConnectorPoint" presStyleLbl="lnNode1" presStyleIdx="4"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9F7DFB2C-1431-4DD1-A435-0DCC1D99A9EB}" type="pres">
      <dgm:prSet presAssocID="{D62CE29E-89BA-4779-8E94-B459B0295757}" presName="DropPinPlaceHolder" presStyleCnt="0"/>
      <dgm:spPr/>
    </dgm:pt>
    <dgm:pt modelId="{48D3C34F-0E59-4376-A19A-3CB20B43900D}" type="pres">
      <dgm:prSet presAssocID="{D62CE29E-89BA-4779-8E94-B459B0295757}" presName="DropPin" presStyleLbl="alignNode1" presStyleIdx="4" presStyleCnt="6"/>
      <dgm:spPr/>
    </dgm:pt>
    <dgm:pt modelId="{92ADC1CC-01BE-49DE-8FC3-5CA2574CDD8E}" type="pres">
      <dgm:prSet presAssocID="{D62CE29E-89BA-4779-8E94-B459B0295757}" presName="Ellipse" presStyleLbl="fgAcc1" presStyleIdx="5" presStyleCnt="7"/>
      <dgm:spPr>
        <a:solidFill>
          <a:srgbClr val="242852">
            <a:alpha val="90000"/>
          </a:srgbClr>
        </a:solidFill>
        <a:ln w="25400" cap="flat" cmpd="sng" algn="ctr">
          <a:noFill/>
          <a:prstDash val="solid"/>
        </a:ln>
        <a:effectLst/>
      </dgm:spPr>
    </dgm:pt>
    <dgm:pt modelId="{EAC348F8-A8D3-4FDC-8997-482AEAAD93AC}" type="pres">
      <dgm:prSet presAssocID="{D62CE29E-89BA-4779-8E94-B459B0295757}" presName="L2TextContainer" presStyleLbl="revTx" presStyleIdx="8" presStyleCnt="12">
        <dgm:presLayoutVars>
          <dgm:bulletEnabled val="1"/>
        </dgm:presLayoutVars>
      </dgm:prSet>
      <dgm:spPr/>
      <dgm:t>
        <a:bodyPr/>
        <a:lstStyle/>
        <a:p>
          <a:endParaRPr lang="en-ZA"/>
        </a:p>
      </dgm:t>
    </dgm:pt>
    <dgm:pt modelId="{5828A47D-2125-4A8F-A0F3-C00E10488280}" type="pres">
      <dgm:prSet presAssocID="{D62CE29E-89BA-4779-8E94-B459B0295757}" presName="L1TextContainer" presStyleLbl="revTx" presStyleIdx="9" presStyleCnt="12">
        <dgm:presLayoutVars>
          <dgm:chMax val="1"/>
          <dgm:chPref val="1"/>
          <dgm:bulletEnabled val="1"/>
        </dgm:presLayoutVars>
      </dgm:prSet>
      <dgm:spPr/>
      <dgm:t>
        <a:bodyPr/>
        <a:lstStyle/>
        <a:p>
          <a:endParaRPr lang="en-ZA"/>
        </a:p>
      </dgm:t>
    </dgm:pt>
    <dgm:pt modelId="{C2CB78AD-A3E4-4B86-ACE0-37B80730BBBA}" type="pres">
      <dgm:prSet presAssocID="{D62CE29E-89BA-4779-8E94-B459B0295757}" presName="ConnectLine" presStyleLbl="sibTrans1D1" presStyleIdx="4" presStyleCnt="6"/>
      <dgm:spPr>
        <a:noFill/>
        <a:ln w="12700" cap="flat" cmpd="sng" algn="ctr">
          <a:solidFill>
            <a:schemeClr val="accent2">
              <a:hueOff val="0"/>
              <a:satOff val="0"/>
              <a:lumOff val="0"/>
              <a:alphaOff val="0"/>
            </a:schemeClr>
          </a:solidFill>
          <a:prstDash val="dash"/>
        </a:ln>
        <a:effectLst/>
      </dgm:spPr>
    </dgm:pt>
    <dgm:pt modelId="{6584FDDF-C1F5-4EF3-BFC4-74FF9F75171B}" type="pres">
      <dgm:prSet presAssocID="{D62CE29E-89BA-4779-8E94-B459B0295757}" presName="EmptyPlaceHolder" presStyleCnt="0"/>
      <dgm:spPr/>
    </dgm:pt>
    <dgm:pt modelId="{5C260E29-E3A9-4CFA-B1C6-CDDAFC039234}" type="pres">
      <dgm:prSet presAssocID="{A5A4A8BD-5E83-4711-A6A1-DA7AC6FDFE27}" presName="spaceBetweenRectangles" presStyleCnt="0"/>
      <dgm:spPr/>
    </dgm:pt>
    <dgm:pt modelId="{7917E73F-ED3D-4CA7-AFC9-FF4A86D94983}" type="pres">
      <dgm:prSet presAssocID="{F16F6DF0-76D6-4C3A-8C20-576D91E5BE1E}" presName="composite" presStyleCnt="0"/>
      <dgm:spPr/>
    </dgm:pt>
    <dgm:pt modelId="{F43D49BC-6AC3-48ED-AB60-654A20E47C87}" type="pres">
      <dgm:prSet presAssocID="{F16F6DF0-76D6-4C3A-8C20-576D91E5BE1E}" presName="ConnectorPoint" presStyleLbl="lnNode1" presStyleIdx="5"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0B116E4A-BB3E-4184-AED3-BBB60CE28BBD}" type="pres">
      <dgm:prSet presAssocID="{F16F6DF0-76D6-4C3A-8C20-576D91E5BE1E}" presName="DropPinPlaceHolder" presStyleCnt="0"/>
      <dgm:spPr/>
    </dgm:pt>
    <dgm:pt modelId="{E8E9C4A0-5C26-4857-90C6-DB8EEC8DD34C}" type="pres">
      <dgm:prSet presAssocID="{F16F6DF0-76D6-4C3A-8C20-576D91E5BE1E}" presName="DropPin" presStyleLbl="alignNode1" presStyleIdx="5" presStyleCnt="6"/>
      <dgm:spPr/>
    </dgm:pt>
    <dgm:pt modelId="{439DD9C9-83E6-4842-803B-88A3D9B0818E}" type="pres">
      <dgm:prSet presAssocID="{F16F6DF0-76D6-4C3A-8C20-576D91E5BE1E}" presName="Ellipse" presStyleLbl="fgAcc1" presStyleIdx="6" presStyleCnt="7"/>
      <dgm:spPr>
        <a:solidFill>
          <a:srgbClr val="242852">
            <a:alpha val="90000"/>
          </a:srgbClr>
        </a:solidFill>
        <a:ln w="25400" cap="flat" cmpd="sng" algn="ctr">
          <a:noFill/>
          <a:prstDash val="solid"/>
        </a:ln>
        <a:effectLst/>
      </dgm:spPr>
    </dgm:pt>
    <dgm:pt modelId="{1F09F754-C5A4-4808-8DAA-BBA8392EF91C}" type="pres">
      <dgm:prSet presAssocID="{F16F6DF0-76D6-4C3A-8C20-576D91E5BE1E}" presName="L2TextContainer" presStyleLbl="revTx" presStyleIdx="10" presStyleCnt="12">
        <dgm:presLayoutVars>
          <dgm:bulletEnabled val="1"/>
        </dgm:presLayoutVars>
      </dgm:prSet>
      <dgm:spPr/>
      <dgm:t>
        <a:bodyPr/>
        <a:lstStyle/>
        <a:p>
          <a:endParaRPr lang="en-ZA"/>
        </a:p>
      </dgm:t>
    </dgm:pt>
    <dgm:pt modelId="{B91E66FF-00C0-420F-9174-C7AA26A0A2AD}" type="pres">
      <dgm:prSet presAssocID="{F16F6DF0-76D6-4C3A-8C20-576D91E5BE1E}" presName="L1TextContainer" presStyleLbl="revTx" presStyleIdx="11" presStyleCnt="12">
        <dgm:presLayoutVars>
          <dgm:chMax val="1"/>
          <dgm:chPref val="1"/>
          <dgm:bulletEnabled val="1"/>
        </dgm:presLayoutVars>
      </dgm:prSet>
      <dgm:spPr/>
      <dgm:t>
        <a:bodyPr/>
        <a:lstStyle/>
        <a:p>
          <a:endParaRPr lang="en-ZA"/>
        </a:p>
      </dgm:t>
    </dgm:pt>
    <dgm:pt modelId="{19AF14E8-9841-4B8D-9CA1-60D75FDAB3DB}" type="pres">
      <dgm:prSet presAssocID="{F16F6DF0-76D6-4C3A-8C20-576D91E5BE1E}" presName="ConnectLine" presStyleLbl="sibTrans1D1" presStyleIdx="5" presStyleCnt="6"/>
      <dgm:spPr>
        <a:noFill/>
        <a:ln w="12700" cap="flat" cmpd="sng" algn="ctr">
          <a:solidFill>
            <a:schemeClr val="accent2">
              <a:hueOff val="0"/>
              <a:satOff val="0"/>
              <a:lumOff val="0"/>
              <a:alphaOff val="0"/>
            </a:schemeClr>
          </a:solidFill>
          <a:prstDash val="dash"/>
        </a:ln>
        <a:effectLst/>
      </dgm:spPr>
    </dgm:pt>
    <dgm:pt modelId="{C828C4AD-4A7A-47A4-9B0F-A518658AC4B0}" type="pres">
      <dgm:prSet presAssocID="{F16F6DF0-76D6-4C3A-8C20-576D91E5BE1E}" presName="EmptyPlaceHolder" presStyleCnt="0"/>
      <dgm:spPr/>
    </dgm:pt>
  </dgm:ptLst>
  <dgm:cxnLst>
    <dgm:cxn modelId="{1E635C0C-0778-4802-8105-08885686C7FA}" srcId="{048BA08A-F5C3-4BBD-AE87-F0990D2A5D3B}" destId="{7869351E-C729-4ED9-8DF8-29D285F72056}" srcOrd="0" destOrd="0" parTransId="{962143D5-E312-4D0C-B9E8-A65C4D96A8C5}" sibTransId="{16E288D0-D68A-4A73-9283-3957E2522B4A}"/>
    <dgm:cxn modelId="{618CC366-F17A-458E-8D37-E1BEAAB850DF}" srcId="{D62CE29E-89BA-4779-8E94-B459B0295757}" destId="{3344BF64-9F73-463B-8FA6-698C438E343A}" srcOrd="0" destOrd="0" parTransId="{D1046235-F09E-4343-BF51-040DC4B0EACF}" sibTransId="{740CF041-51EB-4463-9865-36A6107A0FED}"/>
    <dgm:cxn modelId="{99C1118D-FD37-4396-B764-AEF734B70E56}" srcId="{F16F6DF0-76D6-4C3A-8C20-576D91E5BE1E}" destId="{23BAB23B-7813-40AA-B335-8B70EE2021B0}" srcOrd="0" destOrd="0" parTransId="{B1179C2D-2241-4BA7-B9F8-32F8C4E8E9E5}" sibTransId="{5D8254D9-EB16-4C44-868A-39F892B0511F}"/>
    <dgm:cxn modelId="{8C87BD43-36EA-4304-BD8F-4305900D061A}" srcId="{B1C1FFCF-F2C7-41F4-94F0-FBD899AEAB1D}" destId="{D287C4D6-B995-4BE4-9CE4-F2AA14E90300}" srcOrd="2" destOrd="0" parTransId="{52900530-6C1F-429D-9E5C-2D545841E5D2}" sibTransId="{E2D16C3D-ED8D-48FC-98AE-D48C7A1A9B41}"/>
    <dgm:cxn modelId="{D958FB45-835A-4897-8BDD-14391B8ADBBD}" type="presOf" srcId="{87C204D7-2B37-4AC7-8A29-EE3EBFBDD180}" destId="{C378F1C2-3159-462A-A16E-37E4C31B09FB}" srcOrd="0" destOrd="0" presId="urn:microsoft.com/office/officeart/2017/3/layout/DropPinTimeline"/>
    <dgm:cxn modelId="{F39AC617-BBA2-473E-ACD0-45175F10C958}" type="presOf" srcId="{F16F6DF0-76D6-4C3A-8C20-576D91E5BE1E}" destId="{B91E66FF-00C0-420F-9174-C7AA26A0A2AD}" srcOrd="0" destOrd="0" presId="urn:microsoft.com/office/officeart/2017/3/layout/DropPinTimeline"/>
    <dgm:cxn modelId="{E62F9B0A-A44E-4933-900A-8FAF2705C5DF}" srcId="{7C88444E-B1B9-4C51-9A2A-83D22DF1A770}" destId="{D946F719-1744-466B-89FE-9D37926F330C}" srcOrd="0" destOrd="0" parTransId="{B5AADDFC-7606-4699-A759-73D2D3F6920F}" sibTransId="{A331BFD2-3FA5-442A-A3BF-A18BE784D279}"/>
    <dgm:cxn modelId="{64723ACC-3200-448F-A5CC-7E992C101860}" srcId="{00F01DD5-4E63-456A-8973-636A466B2626}" destId="{87C204D7-2B37-4AC7-8A29-EE3EBFBDD180}" srcOrd="0" destOrd="0" parTransId="{7E3AEAC4-613E-49EE-B2B7-A4F0CCC295A1}" sibTransId="{A24839ED-8311-41B3-A1DB-00AAE60AD76A}"/>
    <dgm:cxn modelId="{96FDDE4D-2E4C-4DC0-86C8-218BB1722918}" type="presOf" srcId="{3344BF64-9F73-463B-8FA6-698C438E343A}" destId="{EAC348F8-A8D3-4FDC-8997-482AEAAD93AC}" srcOrd="0" destOrd="0" presId="urn:microsoft.com/office/officeart/2017/3/layout/DropPinTimeline"/>
    <dgm:cxn modelId="{7FD80A9A-E69A-487A-8B33-8A05363F5A60}" type="presOf" srcId="{23BAB23B-7813-40AA-B335-8B70EE2021B0}" destId="{1F09F754-C5A4-4808-8DAA-BBA8392EF91C}" srcOrd="0" destOrd="0" presId="urn:microsoft.com/office/officeart/2017/3/layout/DropPinTimeline"/>
    <dgm:cxn modelId="{F2C65207-DE14-42E8-B6F4-B03DF34BBF8D}" type="presOf" srcId="{00F01DD5-4E63-456A-8973-636A466B2626}" destId="{0D6995B5-9EB8-459B-B21F-D3E27E17A8C1}" srcOrd="0" destOrd="0" presId="urn:microsoft.com/office/officeart/2017/3/layout/DropPinTimeline"/>
    <dgm:cxn modelId="{85B190A4-94FD-43D3-A63D-7B6BDECBEB2D}" type="presOf" srcId="{7869351E-C729-4ED9-8DF8-29D285F72056}" destId="{C7E07E15-03F4-467A-BA90-453511DB033F}" srcOrd="0" destOrd="0" presId="urn:microsoft.com/office/officeart/2017/3/layout/DropPinTimeline"/>
    <dgm:cxn modelId="{55D74DB1-5516-4458-8211-B405CB7EB003}" type="presOf" srcId="{048BA08A-F5C3-4BBD-AE87-F0990D2A5D3B}" destId="{4B20A64A-A494-40CE-944E-DC6CC944D73C}" srcOrd="0" destOrd="0" presId="urn:microsoft.com/office/officeart/2017/3/layout/DropPinTimeline"/>
    <dgm:cxn modelId="{9BE92CE6-43E3-4690-9EAF-A9AC2F2342E8}" type="presOf" srcId="{7C88444E-B1B9-4C51-9A2A-83D22DF1A770}" destId="{60F38900-F434-4F33-A17C-7BC80DDCA37F}" srcOrd="0" destOrd="0" presId="urn:microsoft.com/office/officeart/2017/3/layout/DropPinTimeline"/>
    <dgm:cxn modelId="{966954B1-8A93-4BEB-871C-7EA7914D5791}" srcId="{B1C1FFCF-F2C7-41F4-94F0-FBD899AEAB1D}" destId="{00F01DD5-4E63-456A-8973-636A466B2626}" srcOrd="1" destOrd="0" parTransId="{E0A11879-20F7-472F-ACD7-3CCFD893AF48}" sibTransId="{7E87A9A7-90FC-460D-B5C4-CCCC9CBBD8A0}"/>
    <dgm:cxn modelId="{FD1AEC7F-7D06-4B70-B81F-F56401511C7B}" type="presOf" srcId="{B1C1FFCF-F2C7-41F4-94F0-FBD899AEAB1D}" destId="{4A838EA3-B71E-4693-8CF4-287CDA721BF7}" srcOrd="0" destOrd="0" presId="urn:microsoft.com/office/officeart/2017/3/layout/DropPinTimeline"/>
    <dgm:cxn modelId="{6D280FF4-687F-455E-89CE-34E0E4527BA8}" srcId="{B1C1FFCF-F2C7-41F4-94F0-FBD899AEAB1D}" destId="{F16F6DF0-76D6-4C3A-8C20-576D91E5BE1E}" srcOrd="5" destOrd="0" parTransId="{DC81945F-0657-4722-9A9D-7602B7C2987F}" sibTransId="{B89CDB3B-32B0-453F-A44F-4AC34307B9ED}"/>
    <dgm:cxn modelId="{7AD6B1A0-9A48-4379-9216-D50842792004}" srcId="{B1C1FFCF-F2C7-41F4-94F0-FBD899AEAB1D}" destId="{D62CE29E-89BA-4779-8E94-B459B0295757}" srcOrd="4" destOrd="0" parTransId="{07283398-24E4-4862-B378-3FF973729300}" sibTransId="{A5A4A8BD-5E83-4711-A6A1-DA7AC6FDFE27}"/>
    <dgm:cxn modelId="{27BCF3D4-9843-47D2-B221-31FEC791FB53}" srcId="{D287C4D6-B995-4BE4-9CE4-F2AA14E90300}" destId="{57B58AEB-FAB3-4E76-885B-DE1AE2D555F1}" srcOrd="0" destOrd="0" parTransId="{AEE5DB08-E731-4DC6-845B-B14D21053915}" sibTransId="{440EFF0A-91D1-4954-9976-226F6A7FA05F}"/>
    <dgm:cxn modelId="{4768DD36-2A5D-4EC7-9DBC-AF86336E3808}" srcId="{B1C1FFCF-F2C7-41F4-94F0-FBD899AEAB1D}" destId="{7C88444E-B1B9-4C51-9A2A-83D22DF1A770}" srcOrd="3" destOrd="0" parTransId="{B33A0714-ED40-4DC7-A9BF-B4F8D29526F0}" sibTransId="{5DC042FB-1D40-4765-875A-F95084AB0DB6}"/>
    <dgm:cxn modelId="{B3526DE6-AAAE-495B-B87C-E3B40A736C1C}" type="presOf" srcId="{D946F719-1744-466B-89FE-9D37926F330C}" destId="{88F5DDCB-B853-4796-8E76-220672943A50}" srcOrd="0" destOrd="0" presId="urn:microsoft.com/office/officeart/2017/3/layout/DropPinTimeline"/>
    <dgm:cxn modelId="{72885976-B2C8-4140-9702-D7A0541B8D5E}" type="presOf" srcId="{D287C4D6-B995-4BE4-9CE4-F2AA14E90300}" destId="{F5B28AEF-639F-40AC-A3F5-DF9D86598789}" srcOrd="0" destOrd="0" presId="urn:microsoft.com/office/officeart/2017/3/layout/DropPinTimeline"/>
    <dgm:cxn modelId="{F9FF908F-17F2-4E7E-BD5E-6227D4A96351}" srcId="{B1C1FFCF-F2C7-41F4-94F0-FBD899AEAB1D}" destId="{048BA08A-F5C3-4BBD-AE87-F0990D2A5D3B}" srcOrd="0" destOrd="0" parTransId="{16E1DE58-816A-4F6D-A865-74E6F2B452B4}" sibTransId="{D65463A2-17CE-4BB5-BBA4-E875D9922AF3}"/>
    <dgm:cxn modelId="{5918B3C0-7B75-4EA0-9595-647A6075E0C5}" type="presOf" srcId="{D62CE29E-89BA-4779-8E94-B459B0295757}" destId="{5828A47D-2125-4A8F-A0F3-C00E10488280}" srcOrd="0" destOrd="0" presId="urn:microsoft.com/office/officeart/2017/3/layout/DropPinTimeline"/>
    <dgm:cxn modelId="{0B9F3D1D-2D6A-441C-B116-5752739ABC15}" type="presOf" srcId="{57B58AEB-FAB3-4E76-885B-DE1AE2D555F1}" destId="{926CCC02-F28E-4A37-96BF-59ABBB373815}" srcOrd="0" destOrd="0" presId="urn:microsoft.com/office/officeart/2017/3/layout/DropPinTimeline"/>
    <dgm:cxn modelId="{FFD1FB7A-38FB-4B66-80FA-E251ABECD710}" type="presParOf" srcId="{4A838EA3-B71E-4693-8CF4-287CDA721BF7}" destId="{E137655A-CC09-4001-851E-A8773F275881}" srcOrd="0" destOrd="0" presId="urn:microsoft.com/office/officeart/2017/3/layout/DropPinTimeline"/>
    <dgm:cxn modelId="{5BD2D7AB-1F8C-4781-9DEA-A31779CFCB46}" type="presParOf" srcId="{4A838EA3-B71E-4693-8CF4-287CDA721BF7}" destId="{2FD3A82A-DB2C-46AB-B208-271E2C91D2B3}" srcOrd="1" destOrd="0" presId="urn:microsoft.com/office/officeart/2017/3/layout/DropPinTimeline"/>
    <dgm:cxn modelId="{507EE68B-7E95-432E-ABA6-9547921BA5E5}" type="presParOf" srcId="{2FD3A82A-DB2C-46AB-B208-271E2C91D2B3}" destId="{EBD2F97B-4C03-4808-A1BB-9E3811DF6A79}" srcOrd="0" destOrd="0" presId="urn:microsoft.com/office/officeart/2017/3/layout/DropPinTimeline"/>
    <dgm:cxn modelId="{842B1FD2-51D3-463F-885C-CAC89A89492C}" type="presParOf" srcId="{EBD2F97B-4C03-4808-A1BB-9E3811DF6A79}" destId="{5593DC69-A458-4932-852F-9B48AA156F68}" srcOrd="0" destOrd="0" presId="urn:microsoft.com/office/officeart/2017/3/layout/DropPinTimeline"/>
    <dgm:cxn modelId="{D6BC0A3B-B30A-4E4A-8D77-2CEF68E2B20A}" type="presParOf" srcId="{EBD2F97B-4C03-4808-A1BB-9E3811DF6A79}" destId="{97ADFDE4-9D20-4042-AD4E-942C2F4C233C}" srcOrd="1" destOrd="0" presId="urn:microsoft.com/office/officeart/2017/3/layout/DropPinTimeline"/>
    <dgm:cxn modelId="{3D157DBD-8BD3-447E-9085-2DD033964B7C}" type="presParOf" srcId="{97ADFDE4-9D20-4042-AD4E-942C2F4C233C}" destId="{B57A505F-2BCD-473C-9069-84E34AA968EC}" srcOrd="0" destOrd="0" presId="urn:microsoft.com/office/officeart/2017/3/layout/DropPinTimeline"/>
    <dgm:cxn modelId="{5F83E4BA-66C3-4CA0-94BC-5E248A4C08F8}" type="presParOf" srcId="{97ADFDE4-9D20-4042-AD4E-942C2F4C233C}" destId="{3EA28FB5-AA28-4BA3-ADAB-5A08DAA1CBFE}" srcOrd="1" destOrd="0" presId="urn:microsoft.com/office/officeart/2017/3/layout/DropPinTimeline"/>
    <dgm:cxn modelId="{F5D3972D-3495-4D67-B00D-8EC5AEA9442E}" type="presParOf" srcId="{EBD2F97B-4C03-4808-A1BB-9E3811DF6A79}" destId="{C7E07E15-03F4-467A-BA90-453511DB033F}" srcOrd="2" destOrd="0" presId="urn:microsoft.com/office/officeart/2017/3/layout/DropPinTimeline"/>
    <dgm:cxn modelId="{08BC1880-4926-4138-A260-7A5CDDA0AC96}" type="presParOf" srcId="{EBD2F97B-4C03-4808-A1BB-9E3811DF6A79}" destId="{4B20A64A-A494-40CE-944E-DC6CC944D73C}" srcOrd="3" destOrd="0" presId="urn:microsoft.com/office/officeart/2017/3/layout/DropPinTimeline"/>
    <dgm:cxn modelId="{9C1C4983-AAC8-48CE-9A57-37F33666C981}" type="presParOf" srcId="{EBD2F97B-4C03-4808-A1BB-9E3811DF6A79}" destId="{5E1C612C-2177-41DB-83DC-207C0B52E892}" srcOrd="4" destOrd="0" presId="urn:microsoft.com/office/officeart/2017/3/layout/DropPinTimeline"/>
    <dgm:cxn modelId="{233EB5FA-F193-4D42-98A0-981403D2705A}" type="presParOf" srcId="{EBD2F97B-4C03-4808-A1BB-9E3811DF6A79}" destId="{DE08FE89-4D9F-4D8C-985A-41D430221B43}" srcOrd="5" destOrd="0" presId="urn:microsoft.com/office/officeart/2017/3/layout/DropPinTimeline"/>
    <dgm:cxn modelId="{55A60874-6671-4B54-AF3A-3C99FDE908D1}" type="presParOf" srcId="{2FD3A82A-DB2C-46AB-B208-271E2C91D2B3}" destId="{91BFC280-D7F6-4F29-ADA2-E2BEDCF32EA4}" srcOrd="1" destOrd="0" presId="urn:microsoft.com/office/officeart/2017/3/layout/DropPinTimeline"/>
    <dgm:cxn modelId="{6D65981A-6AA1-457F-A958-AF870622D007}" type="presParOf" srcId="{2FD3A82A-DB2C-46AB-B208-271E2C91D2B3}" destId="{7CE9746D-9965-485F-8FAD-66B736311005}" srcOrd="2" destOrd="0" presId="urn:microsoft.com/office/officeart/2017/3/layout/DropPinTimeline"/>
    <dgm:cxn modelId="{5AFE9B1B-7D95-486E-89BE-FCC3586C9924}" type="presParOf" srcId="{7CE9746D-9965-485F-8FAD-66B736311005}" destId="{816A3C7D-3326-48E3-94FC-F81F34A08DCE}" srcOrd="0" destOrd="0" presId="urn:microsoft.com/office/officeart/2017/3/layout/DropPinTimeline"/>
    <dgm:cxn modelId="{2D732874-572D-479E-9D05-568867DFBA26}" type="presParOf" srcId="{7CE9746D-9965-485F-8FAD-66B736311005}" destId="{EF8174F4-508B-4BDE-90E4-5F84C46742C2}" srcOrd="1" destOrd="0" presId="urn:microsoft.com/office/officeart/2017/3/layout/DropPinTimeline"/>
    <dgm:cxn modelId="{F143818F-038C-48A6-8F9B-D45951CD002F}" type="presParOf" srcId="{EF8174F4-508B-4BDE-90E4-5F84C46742C2}" destId="{90FB740D-293F-41A9-B93B-55554C86320B}" srcOrd="0" destOrd="0" presId="urn:microsoft.com/office/officeart/2017/3/layout/DropPinTimeline"/>
    <dgm:cxn modelId="{B57B9F84-7BE6-4D90-ABA3-16B669BBDB08}" type="presParOf" srcId="{EF8174F4-508B-4BDE-90E4-5F84C46742C2}" destId="{FB078D1C-1D1C-4E11-B7D6-1D1397E05216}" srcOrd="1" destOrd="0" presId="urn:microsoft.com/office/officeart/2017/3/layout/DropPinTimeline"/>
    <dgm:cxn modelId="{17AF407B-E484-4937-A996-3FE50874F1A9}" type="presParOf" srcId="{7CE9746D-9965-485F-8FAD-66B736311005}" destId="{C378F1C2-3159-462A-A16E-37E4C31B09FB}" srcOrd="2" destOrd="0" presId="urn:microsoft.com/office/officeart/2017/3/layout/DropPinTimeline"/>
    <dgm:cxn modelId="{5105CE33-1246-47DC-9DA8-B2C1AF3912A0}" type="presParOf" srcId="{7CE9746D-9965-485F-8FAD-66B736311005}" destId="{0D6995B5-9EB8-459B-B21F-D3E27E17A8C1}" srcOrd="3" destOrd="0" presId="urn:microsoft.com/office/officeart/2017/3/layout/DropPinTimeline"/>
    <dgm:cxn modelId="{5AB9E4F3-2822-40ED-B76C-B08DEC1D50A6}" type="presParOf" srcId="{7CE9746D-9965-485F-8FAD-66B736311005}" destId="{514AC9C7-7871-47B9-ACA6-95A91F7B5382}" srcOrd="4" destOrd="0" presId="urn:microsoft.com/office/officeart/2017/3/layout/DropPinTimeline"/>
    <dgm:cxn modelId="{7BCD0583-6415-49A4-8DE0-61E6EF8764E6}" type="presParOf" srcId="{7CE9746D-9965-485F-8FAD-66B736311005}" destId="{D86E15C1-FCF7-4CC2-959C-9843739394B8}" srcOrd="5" destOrd="0" presId="urn:microsoft.com/office/officeart/2017/3/layout/DropPinTimeline"/>
    <dgm:cxn modelId="{2CA76C7E-97AE-4B24-A01E-64D3348285E9}" type="presParOf" srcId="{2FD3A82A-DB2C-46AB-B208-271E2C91D2B3}" destId="{1B9BD658-B8F4-4378-B72E-FD6E7C1DDE84}" srcOrd="3" destOrd="0" presId="urn:microsoft.com/office/officeart/2017/3/layout/DropPinTimeline"/>
    <dgm:cxn modelId="{27909E4C-A077-4E7E-B11F-D5CB80D741FE}" type="presParOf" srcId="{2FD3A82A-DB2C-46AB-B208-271E2C91D2B3}" destId="{8BEC593A-8429-4BB4-942B-0C1CC25C54D1}" srcOrd="4" destOrd="0" presId="urn:microsoft.com/office/officeart/2017/3/layout/DropPinTimeline"/>
    <dgm:cxn modelId="{BB097C7E-9E85-4B4C-97C1-02B8B951ABDD}" type="presParOf" srcId="{8BEC593A-8429-4BB4-942B-0C1CC25C54D1}" destId="{5BAF2D78-B6DD-4B3B-897B-8258EE0F4973}" srcOrd="0" destOrd="0" presId="urn:microsoft.com/office/officeart/2017/3/layout/DropPinTimeline"/>
    <dgm:cxn modelId="{AF667A98-D9D2-4EE1-A007-14225CDC0F12}" type="presParOf" srcId="{8BEC593A-8429-4BB4-942B-0C1CC25C54D1}" destId="{7EED43A2-D652-4407-8959-20E311E1D26D}" srcOrd="1" destOrd="0" presId="urn:microsoft.com/office/officeart/2017/3/layout/DropPinTimeline"/>
    <dgm:cxn modelId="{01239D5D-8978-49E0-B55D-DC357025AB97}" type="presParOf" srcId="{7EED43A2-D652-4407-8959-20E311E1D26D}" destId="{1E8D268F-6BED-49EF-9B8C-06037A64679F}" srcOrd="0" destOrd="0" presId="urn:microsoft.com/office/officeart/2017/3/layout/DropPinTimeline"/>
    <dgm:cxn modelId="{AAC892CC-498C-4A44-B902-533FDF8B2950}" type="presParOf" srcId="{7EED43A2-D652-4407-8959-20E311E1D26D}" destId="{5BAD0B15-C086-4BFC-A485-90A815C17544}" srcOrd="1" destOrd="0" presId="urn:microsoft.com/office/officeart/2017/3/layout/DropPinTimeline"/>
    <dgm:cxn modelId="{D8A016D8-A6F7-49EA-8292-4AA2858802A7}" type="presParOf" srcId="{8BEC593A-8429-4BB4-942B-0C1CC25C54D1}" destId="{926CCC02-F28E-4A37-96BF-59ABBB373815}" srcOrd="2" destOrd="0" presId="urn:microsoft.com/office/officeart/2017/3/layout/DropPinTimeline"/>
    <dgm:cxn modelId="{E2C602BC-B7BB-422E-9D5F-D26BE006CD31}" type="presParOf" srcId="{8BEC593A-8429-4BB4-942B-0C1CC25C54D1}" destId="{F5B28AEF-639F-40AC-A3F5-DF9D86598789}" srcOrd="3" destOrd="0" presId="urn:microsoft.com/office/officeart/2017/3/layout/DropPinTimeline"/>
    <dgm:cxn modelId="{2FEDB24B-33AF-4330-A082-2ABE4A50F163}" type="presParOf" srcId="{8BEC593A-8429-4BB4-942B-0C1CC25C54D1}" destId="{B06183C2-2359-4660-A835-E55E53C19E1B}" srcOrd="4" destOrd="0" presId="urn:microsoft.com/office/officeart/2017/3/layout/DropPinTimeline"/>
    <dgm:cxn modelId="{F139BD02-B1A7-426A-826E-8D8FECB16676}" type="presParOf" srcId="{8BEC593A-8429-4BB4-942B-0C1CC25C54D1}" destId="{FA5D50ED-A432-494B-B78B-9273476166A6}" srcOrd="5" destOrd="0" presId="urn:microsoft.com/office/officeart/2017/3/layout/DropPinTimeline"/>
    <dgm:cxn modelId="{79B2CFC1-20E6-4F62-A184-3B74D42C30BF}" type="presParOf" srcId="{2FD3A82A-DB2C-46AB-B208-271E2C91D2B3}" destId="{CE8A444E-DC4D-414B-8C86-0168D497A63A}" srcOrd="5" destOrd="0" presId="urn:microsoft.com/office/officeart/2017/3/layout/DropPinTimeline"/>
    <dgm:cxn modelId="{28B071D2-92EE-4CC3-8217-7345C29937C4}" type="presParOf" srcId="{2FD3A82A-DB2C-46AB-B208-271E2C91D2B3}" destId="{31BD315E-E8AE-4404-9A68-0FF6DD5B3ACD}" srcOrd="6" destOrd="0" presId="urn:microsoft.com/office/officeart/2017/3/layout/DropPinTimeline"/>
    <dgm:cxn modelId="{D0DF5678-A42F-452E-8C5F-E0A432259679}" type="presParOf" srcId="{31BD315E-E8AE-4404-9A68-0FF6DD5B3ACD}" destId="{7B09F5D0-2F21-4F76-A18E-85CD8BEDF8AC}" srcOrd="0" destOrd="0" presId="urn:microsoft.com/office/officeart/2017/3/layout/DropPinTimeline"/>
    <dgm:cxn modelId="{B5FCDA71-ADBC-4823-967F-104E5C53CEF4}" type="presParOf" srcId="{31BD315E-E8AE-4404-9A68-0FF6DD5B3ACD}" destId="{CA2ABE2E-7B45-414E-9FD1-E200D5486F77}" srcOrd="1" destOrd="0" presId="urn:microsoft.com/office/officeart/2017/3/layout/DropPinTimeline"/>
    <dgm:cxn modelId="{A2FE72A8-DDFD-4A0E-B6E8-D1E26F420126}" type="presParOf" srcId="{CA2ABE2E-7B45-414E-9FD1-E200D5486F77}" destId="{E1524C3B-A629-463A-A7A7-BB7EE8280B1C}" srcOrd="0" destOrd="0" presId="urn:microsoft.com/office/officeart/2017/3/layout/DropPinTimeline"/>
    <dgm:cxn modelId="{127D62C8-77DF-4C3E-ABCA-604C71B0C00F}" type="presParOf" srcId="{CA2ABE2E-7B45-414E-9FD1-E200D5486F77}" destId="{638D2FBD-9FAD-448F-8C90-C68F4D8AB036}" srcOrd="1" destOrd="0" presId="urn:microsoft.com/office/officeart/2017/3/layout/DropPinTimeline"/>
    <dgm:cxn modelId="{D2A2BBB3-19E2-4D3E-8CCB-15560AF6B49F}" type="presParOf" srcId="{31BD315E-E8AE-4404-9A68-0FF6DD5B3ACD}" destId="{88F5DDCB-B853-4796-8E76-220672943A50}" srcOrd="2" destOrd="0" presId="urn:microsoft.com/office/officeart/2017/3/layout/DropPinTimeline"/>
    <dgm:cxn modelId="{58CBF261-C5E4-49C5-95CD-9BF1C75DF9F6}" type="presParOf" srcId="{31BD315E-E8AE-4404-9A68-0FF6DD5B3ACD}" destId="{60F38900-F434-4F33-A17C-7BC80DDCA37F}" srcOrd="3" destOrd="0" presId="urn:microsoft.com/office/officeart/2017/3/layout/DropPinTimeline"/>
    <dgm:cxn modelId="{199313B4-90CF-4302-9848-691114B4C0E3}" type="presParOf" srcId="{31BD315E-E8AE-4404-9A68-0FF6DD5B3ACD}" destId="{821369B6-2A20-46CC-A648-F5EB44037EE9}" srcOrd="4" destOrd="0" presId="urn:microsoft.com/office/officeart/2017/3/layout/DropPinTimeline"/>
    <dgm:cxn modelId="{A4FA4C2D-D20C-49E1-8FBD-0F612BF79E5F}" type="presParOf" srcId="{31BD315E-E8AE-4404-9A68-0FF6DD5B3ACD}" destId="{06BA9F29-F111-4687-AC72-ACFE5F101D49}" srcOrd="5" destOrd="0" presId="urn:microsoft.com/office/officeart/2017/3/layout/DropPinTimeline"/>
    <dgm:cxn modelId="{6EB8AAD6-9EDE-4B38-BC21-C025520627B3}" type="presParOf" srcId="{2FD3A82A-DB2C-46AB-B208-271E2C91D2B3}" destId="{AAE0E2CF-F111-4B57-9E7B-B48013DF44AE}" srcOrd="7" destOrd="0" presId="urn:microsoft.com/office/officeart/2017/3/layout/DropPinTimeline"/>
    <dgm:cxn modelId="{3723213B-572D-4286-A2B9-CC8835FFE71E}" type="presParOf" srcId="{2FD3A82A-DB2C-46AB-B208-271E2C91D2B3}" destId="{6DA6B3C6-70B7-4E54-B29B-979F547FC697}" srcOrd="8" destOrd="0" presId="urn:microsoft.com/office/officeart/2017/3/layout/DropPinTimeline"/>
    <dgm:cxn modelId="{C660ACE8-3188-4A4A-8A18-AE0FEB484B6B}" type="presParOf" srcId="{6DA6B3C6-70B7-4E54-B29B-979F547FC697}" destId="{81792610-7A81-4FAC-85EF-8AC1D7CB9734}" srcOrd="0" destOrd="0" presId="urn:microsoft.com/office/officeart/2017/3/layout/DropPinTimeline"/>
    <dgm:cxn modelId="{BEF81FDD-4AC4-42CA-879D-5449379F7D9B}" type="presParOf" srcId="{6DA6B3C6-70B7-4E54-B29B-979F547FC697}" destId="{9F7DFB2C-1431-4DD1-A435-0DCC1D99A9EB}" srcOrd="1" destOrd="0" presId="urn:microsoft.com/office/officeart/2017/3/layout/DropPinTimeline"/>
    <dgm:cxn modelId="{C125D2DB-DDFD-4E44-AEBE-89861B43BD7B}" type="presParOf" srcId="{9F7DFB2C-1431-4DD1-A435-0DCC1D99A9EB}" destId="{48D3C34F-0E59-4376-A19A-3CB20B43900D}" srcOrd="0" destOrd="0" presId="urn:microsoft.com/office/officeart/2017/3/layout/DropPinTimeline"/>
    <dgm:cxn modelId="{30E5ABC0-B85B-44CA-9913-F446B650B8B8}" type="presParOf" srcId="{9F7DFB2C-1431-4DD1-A435-0DCC1D99A9EB}" destId="{92ADC1CC-01BE-49DE-8FC3-5CA2574CDD8E}" srcOrd="1" destOrd="0" presId="urn:microsoft.com/office/officeart/2017/3/layout/DropPinTimeline"/>
    <dgm:cxn modelId="{6CF3D4DD-C43A-40F8-8FBD-BD8656C0F686}" type="presParOf" srcId="{6DA6B3C6-70B7-4E54-B29B-979F547FC697}" destId="{EAC348F8-A8D3-4FDC-8997-482AEAAD93AC}" srcOrd="2" destOrd="0" presId="urn:microsoft.com/office/officeart/2017/3/layout/DropPinTimeline"/>
    <dgm:cxn modelId="{5E69F848-7428-4610-822A-154525EB4E36}" type="presParOf" srcId="{6DA6B3C6-70B7-4E54-B29B-979F547FC697}" destId="{5828A47D-2125-4A8F-A0F3-C00E10488280}" srcOrd="3" destOrd="0" presId="urn:microsoft.com/office/officeart/2017/3/layout/DropPinTimeline"/>
    <dgm:cxn modelId="{9973D270-87F1-4378-AAE3-65D4794066EF}" type="presParOf" srcId="{6DA6B3C6-70B7-4E54-B29B-979F547FC697}" destId="{C2CB78AD-A3E4-4B86-ACE0-37B80730BBBA}" srcOrd="4" destOrd="0" presId="urn:microsoft.com/office/officeart/2017/3/layout/DropPinTimeline"/>
    <dgm:cxn modelId="{583903FC-C0F6-47B0-92F2-795C9BE109E6}" type="presParOf" srcId="{6DA6B3C6-70B7-4E54-B29B-979F547FC697}" destId="{6584FDDF-C1F5-4EF3-BFC4-74FF9F75171B}" srcOrd="5" destOrd="0" presId="urn:microsoft.com/office/officeart/2017/3/layout/DropPinTimeline"/>
    <dgm:cxn modelId="{E2F41C24-3DF8-4726-B8CC-DAA14B2E9559}" type="presParOf" srcId="{2FD3A82A-DB2C-46AB-B208-271E2C91D2B3}" destId="{5C260E29-E3A9-4CFA-B1C6-CDDAFC039234}" srcOrd="9" destOrd="0" presId="urn:microsoft.com/office/officeart/2017/3/layout/DropPinTimeline"/>
    <dgm:cxn modelId="{57C9148C-F136-4352-A9F3-2A72D25BCBDD}" type="presParOf" srcId="{2FD3A82A-DB2C-46AB-B208-271E2C91D2B3}" destId="{7917E73F-ED3D-4CA7-AFC9-FF4A86D94983}" srcOrd="10" destOrd="0" presId="urn:microsoft.com/office/officeart/2017/3/layout/DropPinTimeline"/>
    <dgm:cxn modelId="{5BF74FFE-5ABA-498E-ABEE-3D56F4401129}" type="presParOf" srcId="{7917E73F-ED3D-4CA7-AFC9-FF4A86D94983}" destId="{F43D49BC-6AC3-48ED-AB60-654A20E47C87}" srcOrd="0" destOrd="0" presId="urn:microsoft.com/office/officeart/2017/3/layout/DropPinTimeline"/>
    <dgm:cxn modelId="{E5CFDB32-D4F7-4253-B1B3-2388CEFD4F78}" type="presParOf" srcId="{7917E73F-ED3D-4CA7-AFC9-FF4A86D94983}" destId="{0B116E4A-BB3E-4184-AED3-BBB60CE28BBD}" srcOrd="1" destOrd="0" presId="urn:microsoft.com/office/officeart/2017/3/layout/DropPinTimeline"/>
    <dgm:cxn modelId="{E1917258-226D-4A3E-8A1C-D4B02AAEFACC}" type="presParOf" srcId="{0B116E4A-BB3E-4184-AED3-BBB60CE28BBD}" destId="{E8E9C4A0-5C26-4857-90C6-DB8EEC8DD34C}" srcOrd="0" destOrd="0" presId="urn:microsoft.com/office/officeart/2017/3/layout/DropPinTimeline"/>
    <dgm:cxn modelId="{FEC557B5-8297-45FA-A52B-72C4E7BF397A}" type="presParOf" srcId="{0B116E4A-BB3E-4184-AED3-BBB60CE28BBD}" destId="{439DD9C9-83E6-4842-803B-88A3D9B0818E}" srcOrd="1" destOrd="0" presId="urn:microsoft.com/office/officeart/2017/3/layout/DropPinTimeline"/>
    <dgm:cxn modelId="{AE544C6B-C109-41D6-8EA5-80BC38C2AE34}" type="presParOf" srcId="{7917E73F-ED3D-4CA7-AFC9-FF4A86D94983}" destId="{1F09F754-C5A4-4808-8DAA-BBA8392EF91C}" srcOrd="2" destOrd="0" presId="urn:microsoft.com/office/officeart/2017/3/layout/DropPinTimeline"/>
    <dgm:cxn modelId="{1AA642AF-4703-4197-8970-24F1172EF66E}" type="presParOf" srcId="{7917E73F-ED3D-4CA7-AFC9-FF4A86D94983}" destId="{B91E66FF-00C0-420F-9174-C7AA26A0A2AD}" srcOrd="3" destOrd="0" presId="urn:microsoft.com/office/officeart/2017/3/layout/DropPinTimeline"/>
    <dgm:cxn modelId="{D54F6566-AE73-4BAF-9B3B-440D64054A2F}" type="presParOf" srcId="{7917E73F-ED3D-4CA7-AFC9-FF4A86D94983}" destId="{19AF14E8-9841-4B8D-9CA1-60D75FDAB3DB}" srcOrd="4" destOrd="0" presId="urn:microsoft.com/office/officeart/2017/3/layout/DropPinTimeline"/>
    <dgm:cxn modelId="{16EE5EAD-AD50-4CA3-8D08-D0738740A234}" type="presParOf" srcId="{7917E73F-ED3D-4CA7-AFC9-FF4A86D94983}" destId="{C828C4AD-4A7A-47A4-9B0F-A518658AC4B0}" srcOrd="5" destOrd="0" presId="urn:microsoft.com/office/officeart/2017/3/layout/DropPin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37655A-CC09-4001-851E-A8773F275881}">
      <dsp:nvSpPr>
        <dsp:cNvPr id="0" name=""/>
        <dsp:cNvSpPr/>
      </dsp:nvSpPr>
      <dsp:spPr>
        <a:xfrm>
          <a:off x="0" y="2441733"/>
          <a:ext cx="1146294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57A505F-2BCD-473C-9069-84E34AA968EC}">
      <dsp:nvSpPr>
        <dsp:cNvPr id="0" name=""/>
        <dsp:cNvSpPr/>
      </dsp:nvSpPr>
      <dsp:spPr>
        <a:xfrm rot="8100000">
          <a:off x="75877" y="562723"/>
          <a:ext cx="359125" cy="359125"/>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EA28FB5-AA28-4BA3-ADAB-5A08DAA1CBFE}">
      <dsp:nvSpPr>
        <dsp:cNvPr id="0" name=""/>
        <dsp:cNvSpPr/>
      </dsp:nvSpPr>
      <dsp:spPr>
        <a:xfrm>
          <a:off x="115773" y="602619"/>
          <a:ext cx="279334" cy="279334"/>
        </a:xfrm>
        <a:prstGeom prst="ellipse">
          <a:avLst/>
        </a:prstGeom>
        <a:solidFill>
          <a:srgbClr val="24285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7E07E15-03F4-467A-BA90-453511DB033F}">
      <dsp:nvSpPr>
        <dsp:cNvPr id="0" name=""/>
        <dsp:cNvSpPr/>
      </dsp:nvSpPr>
      <dsp:spPr>
        <a:xfrm>
          <a:off x="509380" y="996227"/>
          <a:ext cx="2725405" cy="1445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lvl="0" algn="l" defTabSz="800100">
            <a:lnSpc>
              <a:spcPct val="90000"/>
            </a:lnSpc>
            <a:spcBef>
              <a:spcPct val="0"/>
            </a:spcBef>
            <a:spcAft>
              <a:spcPct val="35000"/>
            </a:spcAft>
          </a:pPr>
          <a:r>
            <a:rPr lang="en-US" sz="1800" kern="1200" dirty="0">
              <a:solidFill>
                <a:srgbClr val="242852"/>
              </a:solidFill>
            </a:rPr>
            <a:t>Parents informed of outcome of applications.</a:t>
          </a:r>
        </a:p>
      </dsp:txBody>
      <dsp:txXfrm>
        <a:off x="509380" y="996227"/>
        <a:ext cx="2725405" cy="1445505"/>
      </dsp:txXfrm>
    </dsp:sp>
    <dsp:sp modelId="{4B20A64A-A494-40CE-944E-DC6CC944D73C}">
      <dsp:nvSpPr>
        <dsp:cNvPr id="0" name=""/>
        <dsp:cNvSpPr/>
      </dsp:nvSpPr>
      <dsp:spPr>
        <a:xfrm>
          <a:off x="509380" y="488346"/>
          <a:ext cx="2725405" cy="5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lvl="0" algn="l" defTabSz="844550">
            <a:lnSpc>
              <a:spcPct val="90000"/>
            </a:lnSpc>
            <a:spcBef>
              <a:spcPct val="0"/>
            </a:spcBef>
            <a:spcAft>
              <a:spcPct val="35000"/>
            </a:spcAft>
            <a:defRPr b="1"/>
          </a:pPr>
          <a:r>
            <a:rPr lang="en-US" sz="1900" kern="1200"/>
            <a:t>27 May 2022</a:t>
          </a:r>
        </a:p>
      </dsp:txBody>
      <dsp:txXfrm>
        <a:off x="509380" y="488346"/>
        <a:ext cx="2725405" cy="507880"/>
      </dsp:txXfrm>
    </dsp:sp>
    <dsp:sp modelId="{5E1C612C-2177-41DB-83DC-207C0B52E892}">
      <dsp:nvSpPr>
        <dsp:cNvPr id="0" name=""/>
        <dsp:cNvSpPr/>
      </dsp:nvSpPr>
      <dsp:spPr>
        <a:xfrm>
          <a:off x="255440" y="996227"/>
          <a:ext cx="0" cy="144550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593DC69-A458-4932-852F-9B48AA156F68}">
      <dsp:nvSpPr>
        <dsp:cNvPr id="0" name=""/>
        <dsp:cNvSpPr/>
      </dsp:nvSpPr>
      <dsp:spPr>
        <a:xfrm>
          <a:off x="209731" y="2396023"/>
          <a:ext cx="91418" cy="9141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0FB740D-293F-41A9-B93B-55554C86320B}">
      <dsp:nvSpPr>
        <dsp:cNvPr id="0" name=""/>
        <dsp:cNvSpPr/>
      </dsp:nvSpPr>
      <dsp:spPr>
        <a:xfrm rot="18900000">
          <a:off x="1711141" y="3961616"/>
          <a:ext cx="359125" cy="359125"/>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B078D1C-1D1C-4E11-B7D6-1D1397E05216}">
      <dsp:nvSpPr>
        <dsp:cNvPr id="0" name=""/>
        <dsp:cNvSpPr/>
      </dsp:nvSpPr>
      <dsp:spPr>
        <a:xfrm>
          <a:off x="1751037" y="4001512"/>
          <a:ext cx="279334" cy="279334"/>
        </a:xfrm>
        <a:prstGeom prst="ellipse">
          <a:avLst/>
        </a:prstGeom>
        <a:solidFill>
          <a:srgbClr val="24285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378F1C2-3159-462A-A16E-37E4C31B09FB}">
      <dsp:nvSpPr>
        <dsp:cNvPr id="0" name=""/>
        <dsp:cNvSpPr/>
      </dsp:nvSpPr>
      <dsp:spPr>
        <a:xfrm>
          <a:off x="2144644" y="2441733"/>
          <a:ext cx="2725405" cy="1445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lvl="0" algn="l" defTabSz="800100">
            <a:lnSpc>
              <a:spcPct val="90000"/>
            </a:lnSpc>
            <a:spcBef>
              <a:spcPct val="0"/>
            </a:spcBef>
            <a:spcAft>
              <a:spcPct val="35000"/>
            </a:spcAft>
          </a:pPr>
          <a:r>
            <a:rPr lang="en-US" sz="1800" kern="1200" dirty="0">
              <a:solidFill>
                <a:srgbClr val="242852"/>
              </a:solidFill>
            </a:rPr>
            <a:t>Closing date for parents to make a decision on which school they accept.</a:t>
          </a:r>
        </a:p>
      </dsp:txBody>
      <dsp:txXfrm>
        <a:off x="2144644" y="2441733"/>
        <a:ext cx="2725405" cy="1445505"/>
      </dsp:txXfrm>
    </dsp:sp>
    <dsp:sp modelId="{0D6995B5-9EB8-459B-B21F-D3E27E17A8C1}">
      <dsp:nvSpPr>
        <dsp:cNvPr id="0" name=""/>
        <dsp:cNvSpPr/>
      </dsp:nvSpPr>
      <dsp:spPr>
        <a:xfrm>
          <a:off x="2144644" y="3887238"/>
          <a:ext cx="2725405" cy="5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lvl="0" algn="l" defTabSz="844550">
            <a:lnSpc>
              <a:spcPct val="90000"/>
            </a:lnSpc>
            <a:spcBef>
              <a:spcPct val="0"/>
            </a:spcBef>
            <a:spcAft>
              <a:spcPct val="35000"/>
            </a:spcAft>
            <a:defRPr b="1"/>
          </a:pPr>
          <a:r>
            <a:rPr lang="en-US" sz="1900" kern="1200"/>
            <a:t>17 June 2022</a:t>
          </a:r>
        </a:p>
      </dsp:txBody>
      <dsp:txXfrm>
        <a:off x="2144644" y="3887238"/>
        <a:ext cx="2725405" cy="507880"/>
      </dsp:txXfrm>
    </dsp:sp>
    <dsp:sp modelId="{514AC9C7-7871-47B9-ACA6-95A91F7B5382}">
      <dsp:nvSpPr>
        <dsp:cNvPr id="0" name=""/>
        <dsp:cNvSpPr/>
      </dsp:nvSpPr>
      <dsp:spPr>
        <a:xfrm>
          <a:off x="1890704" y="2441733"/>
          <a:ext cx="0" cy="144550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16A3C7D-3326-48E3-94FC-F81F34A08DCE}">
      <dsp:nvSpPr>
        <dsp:cNvPr id="0" name=""/>
        <dsp:cNvSpPr/>
      </dsp:nvSpPr>
      <dsp:spPr>
        <a:xfrm>
          <a:off x="1844994" y="2396023"/>
          <a:ext cx="91418" cy="9141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E8D268F-6BED-49EF-9B8C-06037A64679F}">
      <dsp:nvSpPr>
        <dsp:cNvPr id="0" name=""/>
        <dsp:cNvSpPr/>
      </dsp:nvSpPr>
      <dsp:spPr>
        <a:xfrm rot="8100000">
          <a:off x="3346405" y="562723"/>
          <a:ext cx="359125" cy="359125"/>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BAD0B15-C086-4BFC-A485-90A815C17544}">
      <dsp:nvSpPr>
        <dsp:cNvPr id="0" name=""/>
        <dsp:cNvSpPr/>
      </dsp:nvSpPr>
      <dsp:spPr>
        <a:xfrm>
          <a:off x="3386300" y="602619"/>
          <a:ext cx="279334" cy="279334"/>
        </a:xfrm>
        <a:prstGeom prst="ellipse">
          <a:avLst/>
        </a:prstGeom>
        <a:solidFill>
          <a:srgbClr val="24285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26CCC02-F28E-4A37-96BF-59ABBB373815}">
      <dsp:nvSpPr>
        <dsp:cNvPr id="0" name=""/>
        <dsp:cNvSpPr/>
      </dsp:nvSpPr>
      <dsp:spPr>
        <a:xfrm>
          <a:off x="3779908" y="996227"/>
          <a:ext cx="2725405" cy="1445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lvl="0" algn="l" defTabSz="800100">
            <a:lnSpc>
              <a:spcPct val="90000"/>
            </a:lnSpc>
            <a:spcBef>
              <a:spcPct val="0"/>
            </a:spcBef>
            <a:spcAft>
              <a:spcPct val="35000"/>
            </a:spcAft>
          </a:pPr>
          <a:r>
            <a:rPr lang="en-US" sz="1800" kern="1200" dirty="0">
              <a:solidFill>
                <a:srgbClr val="242852"/>
              </a:solidFill>
            </a:rPr>
            <a:t>System will activate the first successful option where parents have not confirmed</a:t>
          </a:r>
          <a:r>
            <a:rPr lang="en-US" sz="1800" kern="1200" dirty="0"/>
            <a:t>.</a:t>
          </a:r>
        </a:p>
      </dsp:txBody>
      <dsp:txXfrm>
        <a:off x="3779908" y="996227"/>
        <a:ext cx="2725405" cy="1445505"/>
      </dsp:txXfrm>
    </dsp:sp>
    <dsp:sp modelId="{F5B28AEF-639F-40AC-A3F5-DF9D86598789}">
      <dsp:nvSpPr>
        <dsp:cNvPr id="0" name=""/>
        <dsp:cNvSpPr/>
      </dsp:nvSpPr>
      <dsp:spPr>
        <a:xfrm>
          <a:off x="3779908" y="488346"/>
          <a:ext cx="2725405" cy="5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lvl="0" algn="l" defTabSz="844550">
            <a:lnSpc>
              <a:spcPct val="90000"/>
            </a:lnSpc>
            <a:spcBef>
              <a:spcPct val="0"/>
            </a:spcBef>
            <a:spcAft>
              <a:spcPct val="35000"/>
            </a:spcAft>
            <a:defRPr b="1"/>
          </a:pPr>
          <a:r>
            <a:rPr lang="en-US" sz="1900" kern="1200"/>
            <a:t>18 June 2022</a:t>
          </a:r>
        </a:p>
      </dsp:txBody>
      <dsp:txXfrm>
        <a:off x="3779908" y="488346"/>
        <a:ext cx="2725405" cy="507880"/>
      </dsp:txXfrm>
    </dsp:sp>
    <dsp:sp modelId="{B06183C2-2359-4660-A835-E55E53C19E1B}">
      <dsp:nvSpPr>
        <dsp:cNvPr id="0" name=""/>
        <dsp:cNvSpPr/>
      </dsp:nvSpPr>
      <dsp:spPr>
        <a:xfrm>
          <a:off x="3525967" y="996227"/>
          <a:ext cx="0" cy="144550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BAF2D78-B6DD-4B3B-897B-8258EE0F4973}">
      <dsp:nvSpPr>
        <dsp:cNvPr id="0" name=""/>
        <dsp:cNvSpPr/>
      </dsp:nvSpPr>
      <dsp:spPr>
        <a:xfrm>
          <a:off x="3480258" y="2396023"/>
          <a:ext cx="91418" cy="9141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1524C3B-A629-463A-A7A7-BB7EE8280B1C}">
      <dsp:nvSpPr>
        <dsp:cNvPr id="0" name=""/>
        <dsp:cNvSpPr/>
      </dsp:nvSpPr>
      <dsp:spPr>
        <a:xfrm rot="18900000">
          <a:off x="4981668" y="3961616"/>
          <a:ext cx="359125" cy="359125"/>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38D2FBD-9FAD-448F-8C90-C68F4D8AB036}">
      <dsp:nvSpPr>
        <dsp:cNvPr id="0" name=""/>
        <dsp:cNvSpPr/>
      </dsp:nvSpPr>
      <dsp:spPr>
        <a:xfrm>
          <a:off x="5021564" y="4001512"/>
          <a:ext cx="279334" cy="279334"/>
        </a:xfrm>
        <a:prstGeom prst="ellipse">
          <a:avLst/>
        </a:prstGeom>
        <a:solidFill>
          <a:srgbClr val="24285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8F5DDCB-B853-4796-8E76-220672943A50}">
      <dsp:nvSpPr>
        <dsp:cNvPr id="0" name=""/>
        <dsp:cNvSpPr/>
      </dsp:nvSpPr>
      <dsp:spPr>
        <a:xfrm>
          <a:off x="5415171" y="2441733"/>
          <a:ext cx="2725405" cy="1445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lvl="0" algn="l" defTabSz="800100">
            <a:lnSpc>
              <a:spcPct val="90000"/>
            </a:lnSpc>
            <a:spcBef>
              <a:spcPct val="0"/>
            </a:spcBef>
            <a:spcAft>
              <a:spcPct val="35000"/>
            </a:spcAft>
          </a:pPr>
          <a:r>
            <a:rPr lang="en-US" sz="1800" kern="1200" dirty="0">
              <a:solidFill>
                <a:srgbClr val="242852"/>
              </a:solidFill>
            </a:rPr>
            <a:t>Schools are closed</a:t>
          </a:r>
          <a:r>
            <a:rPr lang="en-US" sz="1400" kern="1200" dirty="0"/>
            <a:t>.</a:t>
          </a:r>
        </a:p>
      </dsp:txBody>
      <dsp:txXfrm>
        <a:off x="5415171" y="2441733"/>
        <a:ext cx="2725405" cy="1445505"/>
      </dsp:txXfrm>
    </dsp:sp>
    <dsp:sp modelId="{60F38900-F434-4F33-A17C-7BC80DDCA37F}">
      <dsp:nvSpPr>
        <dsp:cNvPr id="0" name=""/>
        <dsp:cNvSpPr/>
      </dsp:nvSpPr>
      <dsp:spPr>
        <a:xfrm>
          <a:off x="5415171" y="3887238"/>
          <a:ext cx="2725405" cy="5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lvl="0" algn="l" defTabSz="844550">
            <a:lnSpc>
              <a:spcPct val="90000"/>
            </a:lnSpc>
            <a:spcBef>
              <a:spcPct val="0"/>
            </a:spcBef>
            <a:spcAft>
              <a:spcPct val="35000"/>
            </a:spcAft>
            <a:defRPr b="1"/>
          </a:pPr>
          <a:r>
            <a:rPr lang="en-US" sz="1900" kern="1200"/>
            <a:t>24 June – 19 July 2022</a:t>
          </a:r>
        </a:p>
      </dsp:txBody>
      <dsp:txXfrm>
        <a:off x="5415171" y="3887238"/>
        <a:ext cx="2725405" cy="507880"/>
      </dsp:txXfrm>
    </dsp:sp>
    <dsp:sp modelId="{821369B6-2A20-46CC-A648-F5EB44037EE9}">
      <dsp:nvSpPr>
        <dsp:cNvPr id="0" name=""/>
        <dsp:cNvSpPr/>
      </dsp:nvSpPr>
      <dsp:spPr>
        <a:xfrm>
          <a:off x="5161231" y="2441733"/>
          <a:ext cx="0" cy="144550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B09F5D0-2F21-4F76-A18E-85CD8BEDF8AC}">
      <dsp:nvSpPr>
        <dsp:cNvPr id="0" name=""/>
        <dsp:cNvSpPr/>
      </dsp:nvSpPr>
      <dsp:spPr>
        <a:xfrm>
          <a:off x="5115522" y="2396023"/>
          <a:ext cx="91418" cy="9141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8D3C34F-0E59-4376-A19A-3CB20B43900D}">
      <dsp:nvSpPr>
        <dsp:cNvPr id="0" name=""/>
        <dsp:cNvSpPr/>
      </dsp:nvSpPr>
      <dsp:spPr>
        <a:xfrm rot="8100000">
          <a:off x="6616932" y="562723"/>
          <a:ext cx="359125" cy="359125"/>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ADC1CC-01BE-49DE-8FC3-5CA2574CDD8E}">
      <dsp:nvSpPr>
        <dsp:cNvPr id="0" name=""/>
        <dsp:cNvSpPr/>
      </dsp:nvSpPr>
      <dsp:spPr>
        <a:xfrm>
          <a:off x="6656828" y="602619"/>
          <a:ext cx="279334" cy="279334"/>
        </a:xfrm>
        <a:prstGeom prst="ellipse">
          <a:avLst/>
        </a:prstGeom>
        <a:solidFill>
          <a:srgbClr val="24285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AC348F8-A8D3-4FDC-8997-482AEAAD93AC}">
      <dsp:nvSpPr>
        <dsp:cNvPr id="0" name=""/>
        <dsp:cNvSpPr/>
      </dsp:nvSpPr>
      <dsp:spPr>
        <a:xfrm>
          <a:off x="7050435" y="996227"/>
          <a:ext cx="2725405" cy="1445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lvl="0" algn="l" defTabSz="800100">
            <a:lnSpc>
              <a:spcPct val="90000"/>
            </a:lnSpc>
            <a:spcBef>
              <a:spcPct val="0"/>
            </a:spcBef>
            <a:spcAft>
              <a:spcPct val="35000"/>
            </a:spcAft>
          </a:pPr>
          <a:r>
            <a:rPr lang="en-US" sz="1800" kern="1200" dirty="0">
              <a:solidFill>
                <a:srgbClr val="242852"/>
              </a:solidFill>
            </a:rPr>
            <a:t>Schools review admission lists and contact parents who applied on the system and still need a place.</a:t>
          </a:r>
          <a:endParaRPr lang="en-US" sz="1400" kern="1200" dirty="0"/>
        </a:p>
      </dsp:txBody>
      <dsp:txXfrm>
        <a:off x="7050435" y="996227"/>
        <a:ext cx="2725405" cy="1445505"/>
      </dsp:txXfrm>
    </dsp:sp>
    <dsp:sp modelId="{5828A47D-2125-4A8F-A0F3-C00E10488280}">
      <dsp:nvSpPr>
        <dsp:cNvPr id="0" name=""/>
        <dsp:cNvSpPr/>
      </dsp:nvSpPr>
      <dsp:spPr>
        <a:xfrm>
          <a:off x="7050435" y="488346"/>
          <a:ext cx="2725405" cy="5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lvl="0" algn="l" defTabSz="844550">
            <a:lnSpc>
              <a:spcPct val="90000"/>
            </a:lnSpc>
            <a:spcBef>
              <a:spcPct val="0"/>
            </a:spcBef>
            <a:spcAft>
              <a:spcPct val="35000"/>
            </a:spcAft>
            <a:defRPr b="1"/>
          </a:pPr>
          <a:r>
            <a:rPr lang="en-US" sz="1900" kern="1200" dirty="0"/>
            <a:t>19 July – 31 Aug. 2022</a:t>
          </a:r>
        </a:p>
      </dsp:txBody>
      <dsp:txXfrm>
        <a:off x="7050435" y="488346"/>
        <a:ext cx="2725405" cy="507880"/>
      </dsp:txXfrm>
    </dsp:sp>
    <dsp:sp modelId="{C2CB78AD-A3E4-4B86-ACE0-37B80730BBBA}">
      <dsp:nvSpPr>
        <dsp:cNvPr id="0" name=""/>
        <dsp:cNvSpPr/>
      </dsp:nvSpPr>
      <dsp:spPr>
        <a:xfrm>
          <a:off x="6796495" y="996227"/>
          <a:ext cx="0" cy="144550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1792610-7A81-4FAC-85EF-8AC1D7CB9734}">
      <dsp:nvSpPr>
        <dsp:cNvPr id="0" name=""/>
        <dsp:cNvSpPr/>
      </dsp:nvSpPr>
      <dsp:spPr>
        <a:xfrm>
          <a:off x="6750786" y="2396023"/>
          <a:ext cx="91418" cy="9141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8E9C4A0-5C26-4857-90C6-DB8EEC8DD34C}">
      <dsp:nvSpPr>
        <dsp:cNvPr id="0" name=""/>
        <dsp:cNvSpPr/>
      </dsp:nvSpPr>
      <dsp:spPr>
        <a:xfrm rot="18900000">
          <a:off x="8252196" y="3961616"/>
          <a:ext cx="359125" cy="359125"/>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39DD9C9-83E6-4842-803B-88A3D9B0818E}">
      <dsp:nvSpPr>
        <dsp:cNvPr id="0" name=""/>
        <dsp:cNvSpPr/>
      </dsp:nvSpPr>
      <dsp:spPr>
        <a:xfrm>
          <a:off x="8292091" y="4001512"/>
          <a:ext cx="279334" cy="279334"/>
        </a:xfrm>
        <a:prstGeom prst="ellipse">
          <a:avLst/>
        </a:prstGeom>
        <a:solidFill>
          <a:srgbClr val="242852">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F09F754-C5A4-4808-8DAA-BBA8392EF91C}">
      <dsp:nvSpPr>
        <dsp:cNvPr id="0" name=""/>
        <dsp:cNvSpPr/>
      </dsp:nvSpPr>
      <dsp:spPr>
        <a:xfrm>
          <a:off x="8685699" y="2441733"/>
          <a:ext cx="2725405" cy="1445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lvl="0" algn="l" defTabSz="800100">
            <a:lnSpc>
              <a:spcPct val="90000"/>
            </a:lnSpc>
            <a:spcBef>
              <a:spcPct val="0"/>
            </a:spcBef>
            <a:spcAft>
              <a:spcPct val="35000"/>
            </a:spcAft>
          </a:pPr>
          <a:r>
            <a:rPr lang="en-US" sz="1800" b="0" kern="1200" dirty="0">
              <a:solidFill>
                <a:srgbClr val="242852"/>
              </a:solidFill>
              <a:effectLst/>
              <a:latin typeface="Century Gothic" panose="020B0502020202020204" pitchFamily="34" charset="0"/>
              <a:ea typeface="Calibri" panose="020F0502020204030204" pitchFamily="34" charset="0"/>
              <a:cs typeface="Times New Roman" panose="02020603050405020304" pitchFamily="18" charset="0"/>
            </a:rPr>
            <a:t>The WCED Admission Teams place and resolve outstanding cases.</a:t>
          </a:r>
          <a:endParaRPr lang="en-US" sz="1800" b="0" kern="1200" dirty="0">
            <a:solidFill>
              <a:srgbClr val="242852"/>
            </a:solidFill>
          </a:endParaRPr>
        </a:p>
      </dsp:txBody>
      <dsp:txXfrm>
        <a:off x="8685699" y="2441733"/>
        <a:ext cx="2725405" cy="1445505"/>
      </dsp:txXfrm>
    </dsp:sp>
    <dsp:sp modelId="{B91E66FF-00C0-420F-9174-C7AA26A0A2AD}">
      <dsp:nvSpPr>
        <dsp:cNvPr id="0" name=""/>
        <dsp:cNvSpPr/>
      </dsp:nvSpPr>
      <dsp:spPr>
        <a:xfrm>
          <a:off x="8685699" y="3887238"/>
          <a:ext cx="2725405" cy="5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lvl="0" algn="l" defTabSz="844550">
            <a:lnSpc>
              <a:spcPct val="90000"/>
            </a:lnSpc>
            <a:spcBef>
              <a:spcPct val="0"/>
            </a:spcBef>
            <a:spcAft>
              <a:spcPct val="35000"/>
            </a:spcAft>
            <a:defRPr b="1"/>
          </a:pPr>
          <a:r>
            <a:rPr lang="en-US" sz="1900" kern="1200"/>
            <a:t>1 Sep. – 15 Dec. 2022</a:t>
          </a:r>
        </a:p>
      </dsp:txBody>
      <dsp:txXfrm>
        <a:off x="8685699" y="3887238"/>
        <a:ext cx="2725405" cy="507880"/>
      </dsp:txXfrm>
    </dsp:sp>
    <dsp:sp modelId="{19AF14E8-9841-4B8D-9CA1-60D75FDAB3DB}">
      <dsp:nvSpPr>
        <dsp:cNvPr id="0" name=""/>
        <dsp:cNvSpPr/>
      </dsp:nvSpPr>
      <dsp:spPr>
        <a:xfrm>
          <a:off x="8431758" y="2441733"/>
          <a:ext cx="0" cy="144550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43D49BC-6AC3-48ED-AB60-654A20E47C87}">
      <dsp:nvSpPr>
        <dsp:cNvPr id="0" name=""/>
        <dsp:cNvSpPr/>
      </dsp:nvSpPr>
      <dsp:spPr>
        <a:xfrm>
          <a:off x="8386049" y="2396023"/>
          <a:ext cx="91418" cy="9141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4F85E3CE-E9E3-CB47-80F0-33520EC85D2E}" type="datetimeFigureOut">
              <a:rPr lang="en-US" smtClean="0"/>
              <a:pPr/>
              <a:t>2/10/2023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1</a:t>
            </a:fld>
            <a:endParaRPr lang="en-US" dirty="0"/>
          </a:p>
        </p:txBody>
      </p:sp>
    </p:spTree>
    <p:extLst>
      <p:ext uri="{BB962C8B-B14F-4D97-AF65-F5344CB8AC3E}">
        <p14:creationId xmlns:p14="http://schemas.microsoft.com/office/powerpoint/2010/main" xmlns="" val="46549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6</a:t>
            </a:fld>
            <a:endParaRPr lang="en-US" dirty="0"/>
          </a:p>
        </p:txBody>
      </p:sp>
    </p:spTree>
    <p:extLst>
      <p:ext uri="{BB962C8B-B14F-4D97-AF65-F5344CB8AC3E}">
        <p14:creationId xmlns:p14="http://schemas.microsoft.com/office/powerpoint/2010/main" xmlns="" val="360050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7</a:t>
            </a:fld>
            <a:endParaRPr lang="en-US" dirty="0"/>
          </a:p>
        </p:txBody>
      </p:sp>
    </p:spTree>
    <p:extLst>
      <p:ext uri="{BB962C8B-B14F-4D97-AF65-F5344CB8AC3E}">
        <p14:creationId xmlns:p14="http://schemas.microsoft.com/office/powerpoint/2010/main" xmlns="" val="142922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8</a:t>
            </a:fld>
            <a:endParaRPr lang="en-US" dirty="0"/>
          </a:p>
        </p:txBody>
      </p:sp>
    </p:spTree>
    <p:extLst>
      <p:ext uri="{BB962C8B-B14F-4D97-AF65-F5344CB8AC3E}">
        <p14:creationId xmlns:p14="http://schemas.microsoft.com/office/powerpoint/2010/main" xmlns="" val="167848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9</a:t>
            </a:fld>
            <a:endParaRPr lang="en-US" dirty="0"/>
          </a:p>
        </p:txBody>
      </p:sp>
    </p:spTree>
    <p:extLst>
      <p:ext uri="{BB962C8B-B14F-4D97-AF65-F5344CB8AC3E}">
        <p14:creationId xmlns:p14="http://schemas.microsoft.com/office/powerpoint/2010/main" xmlns="" val="364935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10</a:t>
            </a:fld>
            <a:endParaRPr lang="en-US" dirty="0"/>
          </a:p>
        </p:txBody>
      </p:sp>
    </p:spTree>
    <p:extLst>
      <p:ext uri="{BB962C8B-B14F-4D97-AF65-F5344CB8AC3E}">
        <p14:creationId xmlns:p14="http://schemas.microsoft.com/office/powerpoint/2010/main" xmlns="" val="409195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13</a:t>
            </a:fld>
            <a:endParaRPr lang="en-US" dirty="0"/>
          </a:p>
        </p:txBody>
      </p:sp>
    </p:spTree>
    <p:extLst>
      <p:ext uri="{BB962C8B-B14F-4D97-AF65-F5344CB8AC3E}">
        <p14:creationId xmlns:p14="http://schemas.microsoft.com/office/powerpoint/2010/main" xmlns="" val="148987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14</a:t>
            </a:fld>
            <a:endParaRPr lang="en-US" dirty="0"/>
          </a:p>
        </p:txBody>
      </p:sp>
    </p:spTree>
    <p:extLst>
      <p:ext uri="{BB962C8B-B14F-4D97-AF65-F5344CB8AC3E}">
        <p14:creationId xmlns:p14="http://schemas.microsoft.com/office/powerpoint/2010/main" xmlns="" val="1839768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5923F-580B-A047-9C0E-6EE78A396537}" type="slidenum">
              <a:rPr lang="en-US" smtClean="0"/>
              <a:pPr/>
              <a:t>18</a:t>
            </a:fld>
            <a:endParaRPr lang="en-US" dirty="0"/>
          </a:p>
        </p:txBody>
      </p:sp>
    </p:spTree>
    <p:extLst>
      <p:ext uri="{BB962C8B-B14F-4D97-AF65-F5344CB8AC3E}">
        <p14:creationId xmlns:p14="http://schemas.microsoft.com/office/powerpoint/2010/main" xmlns="" val="3867809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5.xml"/><Relationship Id="rId1" Type="http://schemas.openxmlformats.org/officeDocument/2006/relationships/tags" Target="../tags/tag94.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7.xml"/><Relationship Id="rId1" Type="http://schemas.openxmlformats.org/officeDocument/2006/relationships/tags" Target="../tags/tag96.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9.xml"/><Relationship Id="rId1" Type="http://schemas.openxmlformats.org/officeDocument/2006/relationships/tags" Target="../tags/tag98.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1.xml"/><Relationship Id="rId1" Type="http://schemas.openxmlformats.org/officeDocument/2006/relationships/tags" Target="../tags/tag100.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3.xml"/><Relationship Id="rId1" Type="http://schemas.openxmlformats.org/officeDocument/2006/relationships/tags" Target="../tags/tag102.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5.xml"/><Relationship Id="rId1" Type="http://schemas.openxmlformats.org/officeDocument/2006/relationships/tags" Target="../tags/tag104.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7.xml"/><Relationship Id="rId1" Type="http://schemas.openxmlformats.org/officeDocument/2006/relationships/tags" Target="../tags/tag106.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9.xml"/><Relationship Id="rId1" Type="http://schemas.openxmlformats.org/officeDocument/2006/relationships/tags" Target="../tags/tag10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1.xml"/><Relationship Id="rId1" Type="http://schemas.openxmlformats.org/officeDocument/2006/relationships/tags" Target="../tags/tag110.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3.xml"/><Relationship Id="rId1" Type="http://schemas.openxmlformats.org/officeDocument/2006/relationships/tags" Target="../tags/tag112.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5.xml"/><Relationship Id="rId1" Type="http://schemas.openxmlformats.org/officeDocument/2006/relationships/tags" Target="../tags/tag114.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7.xml"/><Relationship Id="rId1" Type="http://schemas.openxmlformats.org/officeDocument/2006/relationships/tags" Target="../tags/tag11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tags" Target="../tags/tag118.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tags" Target="../tags/tag120.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tags" Target="../tags/tag12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5.xml"/><Relationship Id="rId1" Type="http://schemas.openxmlformats.org/officeDocument/2006/relationships/tags" Target="../tags/tag124.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7.xml"/><Relationship Id="rId1" Type="http://schemas.openxmlformats.org/officeDocument/2006/relationships/tags" Target="../tags/tag12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tags" Target="../tags/tag128.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tags" Target="../tags/tag130.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tags" Target="../tags/tag13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tags" Target="../tags/tag49.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tags" Target="../tags/tag5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6.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6148500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55860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26844465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846124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40983198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132629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773047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8600095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44160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9861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565166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049766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107665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84562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8219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95270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69951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5677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1005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0008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93874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647767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106201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20750853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19936616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95F56-7990-6B44-9AC2-D8AEA6FBBBD0}" type="slidenum">
              <a:rPr kumimoji="0" lang="en-US"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242852"/>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80736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225"/>
              </a:spcBef>
              <a:defRPr sz="195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150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8"/>
            <a:ext cx="2016224" cy="365125"/>
          </a:xfrm>
          <a:prstGeom prst="rect">
            <a:avLst/>
          </a:prstGeom>
        </p:spPr>
        <p:txBody>
          <a:bodyPr vert="horz" lIns="91440" tIns="45720" rIns="91440" bIns="45720" rtlCol="0" anchor="ctr"/>
          <a:lstStyle>
            <a:lvl1pPr algn="r">
              <a:defRPr sz="825">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8"/>
            <a:ext cx="2112235" cy="365125"/>
          </a:xfrm>
        </p:spPr>
        <p:txBody>
          <a:bodyPr>
            <a:normAutofit/>
          </a:bodyPr>
          <a:lstStyle>
            <a:lvl1pPr algn="r">
              <a:defRPr sz="825"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8"/>
            <a:ext cx="2592288" cy="365125"/>
          </a:xfrm>
        </p:spPr>
        <p:txBody>
          <a:bodyPr>
            <a:normAutofit/>
          </a:bodyPr>
          <a:lstStyle>
            <a:lvl1pPr algn="r">
              <a:defRPr sz="825"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6260479" cy="2700190"/>
          </a:xfrm>
          <a:prstGeom prst="rect">
            <a:avLst/>
          </a:prstGeom>
        </p:spPr>
      </p:pic>
    </p:spTree>
    <p:extLst>
      <p:ext uri="{BB962C8B-B14F-4D97-AF65-F5344CB8AC3E}">
        <p14:creationId xmlns:p14="http://schemas.microsoft.com/office/powerpoint/2010/main" xmlns="" val="3367238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10" name="Text Placeholder 4"/>
          <p:cNvSpPr>
            <a:spLocks noGrp="1"/>
          </p:cNvSpPr>
          <p:nvPr>
            <p:ph type="body" sz="quarter" idx="10"/>
          </p:nvPr>
        </p:nvSpPr>
        <p:spPr>
          <a:xfrm>
            <a:off x="393702" y="1196755"/>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0219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wrap="none">
            <a:noAutofit/>
          </a:bodyPr>
          <a:lstStyle/>
          <a:p>
            <a:r>
              <a:rPr lang="en-US"/>
              <a:t>Click to edit Master title style</a:t>
            </a:r>
            <a:endParaRPr lang="en-ZA"/>
          </a:p>
        </p:txBody>
      </p:sp>
      <p:sp>
        <p:nvSpPr>
          <p:cNvPr id="14" name="Text Placeholder 4"/>
          <p:cNvSpPr>
            <a:spLocks noGrp="1"/>
          </p:cNvSpPr>
          <p:nvPr>
            <p:ph type="body" sz="quarter" idx="10"/>
          </p:nvPr>
        </p:nvSpPr>
        <p:spPr>
          <a:xfrm>
            <a:off x="393702"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4" y="1196755"/>
            <a:ext cx="5414268" cy="4896073"/>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7435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Tree>
    <p:extLst>
      <p:ext uri="{BB962C8B-B14F-4D97-AF65-F5344CB8AC3E}">
        <p14:creationId xmlns:p14="http://schemas.microsoft.com/office/powerpoint/2010/main" xmlns="" val="2653903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393702" y="1412779"/>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5001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393702" y="1412779"/>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4" y="1412779"/>
            <a:ext cx="5414268"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40766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0967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2" y="5681851"/>
            <a:ext cx="11462940"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1"/>
          </p:nvPr>
        </p:nvSpPr>
        <p:spPr>
          <a:xfrm>
            <a:off x="393702"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5351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a:p>
        </p:txBody>
      </p:sp>
      <p:sp>
        <p:nvSpPr>
          <p:cNvPr id="9" name="Text Placeholder 4"/>
          <p:cNvSpPr>
            <a:spLocks noGrp="1"/>
          </p:cNvSpPr>
          <p:nvPr>
            <p:ph type="body" sz="quarter" idx="10" hasCustomPrompt="1"/>
          </p:nvPr>
        </p:nvSpPr>
        <p:spPr>
          <a:xfrm>
            <a:off x="393702" y="5681851"/>
            <a:ext cx="11462940"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2"/>
          </p:nvPr>
        </p:nvSpPr>
        <p:spPr>
          <a:xfrm>
            <a:off x="393702"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4" y="1196752"/>
            <a:ext cx="5414268" cy="448707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129707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hasCustomPrompt="1"/>
          </p:nvPr>
        </p:nvSpPr>
        <p:spPr>
          <a:xfrm>
            <a:off x="393702" y="5681851"/>
            <a:ext cx="11462940" cy="409469"/>
          </a:xfrm>
        </p:spPr>
        <p:txBody>
          <a:bodyPr bIns="0" anchor="b">
            <a:noAutofit/>
          </a:bodyPr>
          <a:lstStyle>
            <a:lvl1pPr>
              <a:spcBef>
                <a:spcPts val="0"/>
              </a:spcBef>
              <a:defRPr sz="600" b="0"/>
            </a:lvl1pPr>
          </a:lstStyle>
          <a:p>
            <a:pPr lvl="0"/>
            <a:r>
              <a:rPr lang="en-US" dirty="0"/>
              <a:t>Source: Xxx</a:t>
            </a:r>
          </a:p>
        </p:txBody>
      </p:sp>
    </p:spTree>
    <p:extLst>
      <p:ext uri="{BB962C8B-B14F-4D97-AF65-F5344CB8AC3E}">
        <p14:creationId xmlns:p14="http://schemas.microsoft.com/office/powerpoint/2010/main" xmlns="" val="2190716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2" name="Text Placeholder 4"/>
          <p:cNvSpPr>
            <a:spLocks noGrp="1"/>
          </p:cNvSpPr>
          <p:nvPr>
            <p:ph type="body" sz="quarter" idx="10" hasCustomPrompt="1"/>
          </p:nvPr>
        </p:nvSpPr>
        <p:spPr>
          <a:xfrm>
            <a:off x="393702" y="5681851"/>
            <a:ext cx="11462940" cy="409469"/>
          </a:xfrm>
        </p:spPr>
        <p:txBody>
          <a:bodyPr bIns="0" anchor="b">
            <a:noAutofit/>
          </a:bodyPr>
          <a:lstStyle>
            <a:lvl1pPr>
              <a:spcBef>
                <a:spcPts val="0"/>
              </a:spcBef>
              <a:defRPr sz="600" b="0"/>
            </a:lvl1pPr>
          </a:lstStyle>
          <a:p>
            <a:pPr lvl="0"/>
            <a:r>
              <a:rPr lang="en-US" dirty="0"/>
              <a:t>Source: Xxx</a:t>
            </a:r>
          </a:p>
        </p:txBody>
      </p:sp>
      <p:sp>
        <p:nvSpPr>
          <p:cNvPr id="13" name="Text Placeholder 4"/>
          <p:cNvSpPr>
            <a:spLocks noGrp="1"/>
          </p:cNvSpPr>
          <p:nvPr>
            <p:ph type="body" sz="quarter" idx="14"/>
          </p:nvPr>
        </p:nvSpPr>
        <p:spPr>
          <a:xfrm>
            <a:off x="393702"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85242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393702" y="1412779"/>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2" y="5681851"/>
            <a:ext cx="11462940" cy="409469"/>
          </a:xfrm>
        </p:spPr>
        <p:txBody>
          <a:bodyPr bIns="0" anchor="b">
            <a:noAutofit/>
          </a:bodyPr>
          <a:lstStyle>
            <a:lvl1pPr>
              <a:spcBef>
                <a:spcPts val="0"/>
              </a:spcBef>
              <a:defRPr sz="600" b="0"/>
            </a:lvl1pPr>
          </a:lstStyle>
          <a:p>
            <a:pPr lvl="0"/>
            <a:r>
              <a:rPr lang="en-US" dirty="0"/>
              <a:t>Source: Xxx</a:t>
            </a:r>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4" y="1412779"/>
            <a:ext cx="5414268" cy="4281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81514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9" name="Text Placeholder 4"/>
          <p:cNvSpPr>
            <a:spLocks noGrp="1"/>
          </p:cNvSpPr>
          <p:nvPr>
            <p:ph type="body" sz="quarter" idx="10" hasCustomPrompt="1"/>
          </p:nvPr>
        </p:nvSpPr>
        <p:spPr>
          <a:xfrm>
            <a:off x="393702" y="5681851"/>
            <a:ext cx="11462940" cy="409469"/>
          </a:xfrm>
        </p:spPr>
        <p:txBody>
          <a:bodyPr bIns="0" anchor="b">
            <a:noAutofit/>
          </a:bodyPr>
          <a:lstStyle>
            <a:lvl1pPr>
              <a:spcBef>
                <a:spcPts val="0"/>
              </a:spcBef>
              <a:defRPr sz="600" b="0"/>
            </a:lvl1pPr>
          </a:lstStyle>
          <a:p>
            <a:pPr lvl="0"/>
            <a:r>
              <a:rPr lang="en-US" dirty="0"/>
              <a:t>Source: Xxx</a:t>
            </a:r>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2205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20" y="2276875"/>
            <a:ext cx="11041721" cy="936625"/>
          </a:xfrm>
          <a:prstGeom prst="rect">
            <a:avLst/>
          </a:prstGeom>
          <a:noFill/>
        </p:spPr>
        <p:txBody>
          <a:bodyPr anchor="ctr">
            <a:normAutofit/>
          </a:bodyPr>
          <a:lstStyle>
            <a:lvl1pPr>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4" name="Picture 3">
            <a:extLst>
              <a:ext uri="{FF2B5EF4-FFF2-40B4-BE49-F238E27FC236}">
                <a16:creationId xmlns:a16="http://schemas.microsoft.com/office/drawing/2014/main" xmlns="" id="{74D20FEE-39B3-4095-9643-A54B8CE6F8F1}"/>
              </a:ext>
            </a:extLst>
          </p:cNvPr>
          <p:cNvPicPr>
            <a:picLocks noChangeAspect="1"/>
          </p:cNvPicPr>
          <p:nvPr userDrawn="1"/>
        </p:nvPicPr>
        <p:blipFill>
          <a:blip r:embed="rId2" cstate="print"/>
          <a:stretch>
            <a:fillRect/>
          </a:stretch>
        </p:blipFill>
        <p:spPr>
          <a:xfrm>
            <a:off x="392400" y="6224402"/>
            <a:ext cx="1544971" cy="350581"/>
          </a:xfrm>
          <a:prstGeom prst="rect">
            <a:avLst/>
          </a:prstGeom>
        </p:spPr>
      </p:pic>
      <p:pic>
        <p:nvPicPr>
          <p:cNvPr id="5" name="Picture 4">
            <a:extLst>
              <a:ext uri="{FF2B5EF4-FFF2-40B4-BE49-F238E27FC236}">
                <a16:creationId xmlns:a16="http://schemas.microsoft.com/office/drawing/2014/main" xmlns="" id="{C524DAC6-DF6A-4E9E-AF01-59285C842E16}"/>
              </a:ext>
            </a:extLst>
          </p:cNvPr>
          <p:cNvPicPr>
            <a:picLocks/>
          </p:cNvPicPr>
          <p:nvPr userDrawn="1"/>
        </p:nvPicPr>
        <p:blipFill>
          <a:blip r:embed="rId3" cstate="print"/>
          <a:stretch>
            <a:fillRect/>
          </a:stretch>
        </p:blipFill>
        <p:spPr>
          <a:xfrm>
            <a:off x="2213600" y="6224401"/>
            <a:ext cx="1367211" cy="360000"/>
          </a:xfrm>
          <a:prstGeom prst="rect">
            <a:avLst/>
          </a:prstGeom>
        </p:spPr>
      </p:pic>
      <p:pic>
        <p:nvPicPr>
          <p:cNvPr id="7" name="Picture 6">
            <a:extLst>
              <a:ext uri="{FF2B5EF4-FFF2-40B4-BE49-F238E27FC236}">
                <a16:creationId xmlns:a16="http://schemas.microsoft.com/office/drawing/2014/main" xmlns="" id="{5C5F1506-0FF1-476A-9766-95A867527BE0}"/>
              </a:ext>
            </a:extLst>
          </p:cNvPr>
          <p:cNvPicPr>
            <a:picLocks/>
          </p:cNvPicPr>
          <p:nvPr userDrawn="1"/>
        </p:nvPicPr>
        <p:blipFill>
          <a:blip r:embed="rId4" cstate="print"/>
          <a:stretch>
            <a:fillRect/>
          </a:stretch>
        </p:blipFill>
        <p:spPr>
          <a:xfrm>
            <a:off x="3857041" y="6163201"/>
            <a:ext cx="1033881" cy="396000"/>
          </a:xfrm>
          <a:prstGeom prst="rect">
            <a:avLst/>
          </a:prstGeom>
          <a:effectLst>
            <a:outerShdw blurRad="635000" dist="381000" dir="2700000" algn="tl" rotWithShape="0">
              <a:srgbClr val="000000">
                <a:alpha val="40000"/>
              </a:srgbClr>
            </a:outerShdw>
          </a:effectLst>
        </p:spPr>
      </p:pic>
    </p:spTree>
    <p:extLst>
      <p:ext uri="{BB962C8B-B14F-4D97-AF65-F5344CB8AC3E}">
        <p14:creationId xmlns:p14="http://schemas.microsoft.com/office/powerpoint/2010/main" xmlns="" val="4243212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dirty="0"/>
              <a:t>Click to edit Master title style</a:t>
            </a:r>
            <a:endParaRPr lang="en-ZA" dirty="0"/>
          </a:p>
        </p:txBody>
      </p:sp>
      <p:sp>
        <p:nvSpPr>
          <p:cNvPr id="4" name="Picture Placeholder 3"/>
          <p:cNvSpPr>
            <a:spLocks noGrp="1"/>
          </p:cNvSpPr>
          <p:nvPr>
            <p:ph type="pic" sz="quarter" idx="14" hasCustomPrompt="1"/>
          </p:nvPr>
        </p:nvSpPr>
        <p:spPr>
          <a:xfrm>
            <a:off x="431802" y="1412775"/>
            <a:ext cx="3878097" cy="4680049"/>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Text Placeholder 4"/>
          <p:cNvSpPr>
            <a:spLocks noGrp="1"/>
          </p:cNvSpPr>
          <p:nvPr>
            <p:ph type="body" sz="quarter" idx="15"/>
          </p:nvPr>
        </p:nvSpPr>
        <p:spPr>
          <a:xfrm>
            <a:off x="4597929" y="1412779"/>
            <a:ext cx="7296811" cy="4680049"/>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767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8688290" y="1412776"/>
            <a:ext cx="3206023" cy="468004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5"/>
          </p:nvPr>
        </p:nvSpPr>
        <p:spPr>
          <a:xfrm>
            <a:off x="431802" y="1412777"/>
            <a:ext cx="8006556" cy="4680048"/>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81090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431802" y="3532181"/>
            <a:ext cx="11462940" cy="2551450"/>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17298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5" name="Text Placeholder 4"/>
          <p:cNvSpPr>
            <a:spLocks noGrp="1"/>
          </p:cNvSpPr>
          <p:nvPr>
            <p:ph type="body" sz="quarter" idx="16"/>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997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52" y="3645024"/>
            <a:ext cx="3500705"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4390545" y="3645024"/>
            <a:ext cx="3500705"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8394037" y="3645024"/>
            <a:ext cx="3500705" cy="2304256"/>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Text Placeholder 4"/>
          <p:cNvSpPr>
            <a:spLocks noGrp="1"/>
          </p:cNvSpPr>
          <p:nvPr>
            <p:ph type="body" sz="quarter" idx="17"/>
          </p:nvPr>
        </p:nvSpPr>
        <p:spPr>
          <a:xfrm>
            <a:off x="431802" y="1412776"/>
            <a:ext cx="11462940" cy="214322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77166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6" name="Picture Placeholder 3"/>
          <p:cNvSpPr>
            <a:spLocks noGrp="1"/>
          </p:cNvSpPr>
          <p:nvPr>
            <p:ph type="pic" sz="quarter" idx="14" hasCustomPrompt="1"/>
          </p:nvPr>
        </p:nvSpPr>
        <p:spPr>
          <a:xfrm>
            <a:off x="387052" y="1412776"/>
            <a:ext cx="3500705"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7" name="Picture Placeholder 3"/>
          <p:cNvSpPr>
            <a:spLocks noGrp="1"/>
          </p:cNvSpPr>
          <p:nvPr>
            <p:ph type="pic" sz="quarter" idx="15" hasCustomPrompt="1"/>
          </p:nvPr>
        </p:nvSpPr>
        <p:spPr>
          <a:xfrm>
            <a:off x="4390545" y="1412776"/>
            <a:ext cx="3500705"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8" name="Picture Placeholder 3"/>
          <p:cNvSpPr>
            <a:spLocks noGrp="1"/>
          </p:cNvSpPr>
          <p:nvPr>
            <p:ph type="pic" sz="quarter" idx="16" hasCustomPrompt="1"/>
          </p:nvPr>
        </p:nvSpPr>
        <p:spPr>
          <a:xfrm>
            <a:off x="8394037" y="1412776"/>
            <a:ext cx="3500705" cy="2160240"/>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Text Placeholder 4"/>
          <p:cNvSpPr>
            <a:spLocks noGrp="1"/>
          </p:cNvSpPr>
          <p:nvPr>
            <p:ph type="body" sz="quarter" idx="17"/>
          </p:nvPr>
        </p:nvSpPr>
        <p:spPr>
          <a:xfrm>
            <a:off x="431802" y="3703287"/>
            <a:ext cx="11462940" cy="2380344"/>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0204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431802" y="1412776"/>
            <a:ext cx="3878097"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431802" y="2975180"/>
            <a:ext cx="3878097"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431802" y="4537584"/>
            <a:ext cx="3878097" cy="154109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7041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2"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8016645" y="1412776"/>
            <a:ext cx="3878097"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9" name="Picture Placeholder 3"/>
          <p:cNvSpPr>
            <a:spLocks noGrp="1"/>
          </p:cNvSpPr>
          <p:nvPr>
            <p:ph type="pic" sz="quarter" idx="15" hasCustomPrompt="1"/>
          </p:nvPr>
        </p:nvSpPr>
        <p:spPr>
          <a:xfrm>
            <a:off x="8016645" y="2976533"/>
            <a:ext cx="3878097" cy="1512168"/>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20" name="Picture Placeholder 3"/>
          <p:cNvSpPr>
            <a:spLocks noGrp="1"/>
          </p:cNvSpPr>
          <p:nvPr>
            <p:ph type="pic" sz="quarter" idx="16" hasCustomPrompt="1"/>
          </p:nvPr>
        </p:nvSpPr>
        <p:spPr>
          <a:xfrm>
            <a:off x="8016645" y="4540292"/>
            <a:ext cx="3878097" cy="1548783"/>
          </a:xfrm>
          <a:prstGeom prst="round2DiagRect">
            <a:avLst/>
          </a:prstGeom>
        </p:spPr>
        <p:txBody>
          <a:bodyPr vert="horz" lIns="72000" tIns="72000" rIns="72000" bIns="72000" rtlCol="0">
            <a:normAutofit/>
          </a:bodyPr>
          <a:lstStyle>
            <a:lvl1pPr>
              <a:defRPr lang="en-GB" sz="1050"/>
            </a:lvl1pPr>
          </a:lstStyle>
          <a:p>
            <a:pPr lvl="0"/>
            <a:r>
              <a:rPr lang="en-GB" dirty="0"/>
              <a:t>Picture placeholder</a:t>
            </a:r>
          </a:p>
        </p:txBody>
      </p:sp>
      <p:sp>
        <p:nvSpPr>
          <p:cNvPr id="10" name="Text Placeholder 4"/>
          <p:cNvSpPr>
            <a:spLocks noGrp="1"/>
          </p:cNvSpPr>
          <p:nvPr>
            <p:ph type="body" sz="quarter" idx="17"/>
          </p:nvPr>
        </p:nvSpPr>
        <p:spPr>
          <a:xfrm>
            <a:off x="431802" y="1412780"/>
            <a:ext cx="7405311" cy="4665905"/>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2" y="1039981"/>
            <a:ext cx="11462940" cy="288925"/>
          </a:xfrm>
        </p:spPr>
        <p:txBody>
          <a:bodyPr anchor="ctr">
            <a:noAutofit/>
          </a:bodyPr>
          <a:lstStyle>
            <a:lvl1pPr>
              <a:defRPr sz="135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72085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2" name="Text Placeholder 5"/>
          <p:cNvSpPr>
            <a:spLocks noGrp="1"/>
          </p:cNvSpPr>
          <p:nvPr>
            <p:ph type="body" sz="quarter" idx="10" hasCustomPrompt="1"/>
          </p:nvPr>
        </p:nvSpPr>
        <p:spPr>
          <a:xfrm>
            <a:off x="3779998" y="2696461"/>
            <a:ext cx="5196324" cy="266322"/>
          </a:xfrm>
        </p:spPr>
        <p:txBody>
          <a:bodyPr lIns="36000" rIns="36000" anchor="ctr">
            <a:noAutofit/>
          </a:bodyPr>
          <a:lstStyle>
            <a:lvl1pPr>
              <a:defRPr sz="105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8" y="2963910"/>
            <a:ext cx="5196324" cy="266322"/>
          </a:xfrm>
        </p:spPr>
        <p:txBody>
          <a:bodyPr lIns="36000" rIns="36000" anchor="ctr">
            <a:noAutofit/>
          </a:bodyPr>
          <a:lstStyle>
            <a:lvl1pPr>
              <a:defRPr sz="825"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5" name="Rectangle 14"/>
          <p:cNvSpPr/>
          <p:nvPr userDrawn="1"/>
        </p:nvSpPr>
        <p:spPr>
          <a:xfrm>
            <a:off x="3779997" y="3497483"/>
            <a:ext cx="536899"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dirty="0">
                <a:solidFill>
                  <a:srgbClr val="003399"/>
                </a:solidFill>
              </a:rPr>
              <a:t>Tel:</a:t>
            </a:r>
          </a:p>
        </p:txBody>
      </p:sp>
      <p:sp>
        <p:nvSpPr>
          <p:cNvPr id="16" name="Text Placeholder 5"/>
          <p:cNvSpPr>
            <a:spLocks noGrp="1"/>
          </p:cNvSpPr>
          <p:nvPr>
            <p:ph type="body" sz="quarter" idx="13" hasCustomPrompt="1"/>
          </p:nvPr>
        </p:nvSpPr>
        <p:spPr>
          <a:xfrm>
            <a:off x="6840160" y="3494035"/>
            <a:ext cx="1920213" cy="266322"/>
          </a:xfrm>
        </p:spPr>
        <p:txBody>
          <a:bodyPr lIns="36000" rIns="36000" anchor="ctr">
            <a:noAutofit/>
          </a:bodyPr>
          <a:lstStyle>
            <a:lvl1pPr>
              <a:defRPr sz="825" b="0">
                <a:solidFill>
                  <a:schemeClr val="tx2"/>
                </a:solidFill>
              </a:defRPr>
            </a:lvl1pPr>
          </a:lstStyle>
          <a:p>
            <a:pPr lvl="0"/>
            <a:r>
              <a:rPr lang="en-US" dirty="0"/>
              <a:t>+27 (0)21 XXX XXXX</a:t>
            </a:r>
            <a:endParaRPr lang="en-GB" dirty="0"/>
          </a:p>
        </p:txBody>
      </p:sp>
      <p:sp>
        <p:nvSpPr>
          <p:cNvPr id="17" name="Rectangle 16"/>
          <p:cNvSpPr/>
          <p:nvPr userDrawn="1"/>
        </p:nvSpPr>
        <p:spPr>
          <a:xfrm>
            <a:off x="6373916" y="3497483"/>
            <a:ext cx="536899"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dirty="0">
                <a:solidFill>
                  <a:srgbClr val="003399"/>
                </a:solidFill>
              </a:rPr>
              <a:t>Fax:</a:t>
            </a:r>
          </a:p>
        </p:txBody>
      </p:sp>
      <p:sp>
        <p:nvSpPr>
          <p:cNvPr id="18" name="Text Placeholder 5"/>
          <p:cNvSpPr>
            <a:spLocks noGrp="1"/>
          </p:cNvSpPr>
          <p:nvPr>
            <p:ph type="body" sz="quarter" idx="14" hasCustomPrompt="1"/>
          </p:nvPr>
        </p:nvSpPr>
        <p:spPr>
          <a:xfrm>
            <a:off x="3779998" y="3768568"/>
            <a:ext cx="4978745" cy="266322"/>
          </a:xfrm>
        </p:spPr>
        <p:txBody>
          <a:bodyPr lIns="36000" rIns="36000" anchor="ctr">
            <a:noAutofit/>
          </a:bodyPr>
          <a:lstStyle>
            <a:lvl1pPr>
              <a:defRPr sz="825"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7" y="4043102"/>
            <a:ext cx="4978745" cy="261610"/>
          </a:xfrm>
          <a:prstGeom prst="rect">
            <a:avLst/>
          </a:prstGeom>
        </p:spPr>
        <p:txBody>
          <a:bodyPr vert="horz" lIns="27000" tIns="54000" rIns="27000" bIns="54000" rtlCol="0" anchor="ctr">
            <a:noAutofit/>
          </a:bodyPr>
          <a:lstStyle/>
          <a:p>
            <a:pPr>
              <a:spcBef>
                <a:spcPts val="225"/>
              </a:spcBef>
              <a:buFont typeface="Arial" pitchFamily="34" charset="0"/>
              <a:buNone/>
            </a:pPr>
            <a:r>
              <a:rPr lang="en-GB" sz="825" b="1" dirty="0">
                <a:solidFill>
                  <a:srgbClr val="003399"/>
                </a:solidFill>
              </a:rPr>
              <a:t>www.wcedonline.westerncape.gov.za</a:t>
            </a:r>
          </a:p>
        </p:txBody>
      </p:sp>
      <p:sp>
        <p:nvSpPr>
          <p:cNvPr id="6" name="Rectangle 5"/>
          <p:cNvSpPr/>
          <p:nvPr userDrawn="1"/>
        </p:nvSpPr>
        <p:spPr>
          <a:xfrm>
            <a:off x="393702" y="565704"/>
            <a:ext cx="1848583" cy="461665"/>
          </a:xfrm>
          <a:prstGeom prst="rect">
            <a:avLst/>
          </a:prstGeom>
        </p:spPr>
        <p:txBody>
          <a:bodyPr wrap="none">
            <a:spAutoFit/>
          </a:bodyPr>
          <a:lstStyle/>
          <a:p>
            <a:r>
              <a:rPr lang="en-US" sz="2400" dirty="0">
                <a:solidFill>
                  <a:prstClr val="white"/>
                </a:solidFill>
                <a:ea typeface="+mj-ea"/>
                <a:cs typeface="+mj-cs"/>
              </a:rPr>
              <a:t>Contact Us</a:t>
            </a:r>
            <a:endParaRPr lang="en-GB" sz="1800" dirty="0">
              <a:solidFill>
                <a:prstClr val="white"/>
              </a:solidFill>
            </a:endParaRPr>
          </a:p>
        </p:txBody>
      </p:sp>
      <p:sp>
        <p:nvSpPr>
          <p:cNvPr id="24" name="Text Placeholder 5"/>
          <p:cNvSpPr>
            <a:spLocks noGrp="1"/>
          </p:cNvSpPr>
          <p:nvPr>
            <p:ph type="body" sz="quarter" idx="15" hasCustomPrompt="1"/>
          </p:nvPr>
        </p:nvSpPr>
        <p:spPr>
          <a:xfrm>
            <a:off x="3779996" y="4333520"/>
            <a:ext cx="4465773" cy="266322"/>
          </a:xfrm>
        </p:spPr>
        <p:txBody>
          <a:bodyPr lIns="36000" rIns="36000" anchor="ctr">
            <a:noAutofit/>
          </a:bodyPr>
          <a:lstStyle>
            <a:lvl1pPr>
              <a:defRPr sz="825" b="0" baseline="0">
                <a:solidFill>
                  <a:schemeClr val="tx2"/>
                </a:solidFill>
              </a:defRPr>
            </a:lvl1pPr>
          </a:lstStyle>
          <a:p>
            <a:pPr lvl="0"/>
            <a:r>
              <a:rPr lang="en-ZA" dirty="0"/>
              <a:t>Fill in your address</a:t>
            </a:r>
          </a:p>
        </p:txBody>
      </p:sp>
      <p:pic>
        <p:nvPicPr>
          <p:cNvPr id="20" name="Picture 2"/>
          <p:cNvPicPr>
            <a:picLocks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8"/>
            <a:ext cx="2953932"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7"/>
            <a:ext cx="5470144" cy="64873"/>
          </a:xfrm>
          <a:prstGeom prst="rect">
            <a:avLst/>
          </a:prstGeom>
        </p:spPr>
      </p:pic>
    </p:spTree>
    <p:extLst>
      <p:ext uri="{BB962C8B-B14F-4D97-AF65-F5344CB8AC3E}">
        <p14:creationId xmlns:p14="http://schemas.microsoft.com/office/powerpoint/2010/main" xmlns="" val="1503043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5" y="3861051"/>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24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1" y="3364896"/>
            <a:ext cx="11798299" cy="64104"/>
          </a:xfrm>
          <a:prstGeom prst="rect">
            <a:avLst/>
          </a:prstGeom>
        </p:spPr>
      </p:pic>
    </p:spTree>
    <p:extLst>
      <p:ext uri="{BB962C8B-B14F-4D97-AF65-F5344CB8AC3E}">
        <p14:creationId xmlns:p14="http://schemas.microsoft.com/office/powerpoint/2010/main" xmlns="" val="2988364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195F56-7990-6B44-9AC2-D8AEA6FBBBD0}" type="slidenum">
              <a:rPr kumimoji="0" lang="en-US" sz="1800" b="0" i="0" u="none" strike="noStrike" kern="1200" cap="none" spc="0" normalizeH="0" baseline="0" noProof="0" smtClean="0">
                <a:ln>
                  <a:noFill/>
                </a:ln>
                <a:solidFill>
                  <a:prstClr val="black"/>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105318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1899459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650556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29724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45351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72876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423388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4151573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12786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54821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865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01860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52469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9256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5882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64630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1819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23853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47208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34807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874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66924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626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2776367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xmlns=""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8730591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D467D-D517-4BDC-9ED4-59B0694A797B}" type="slidenum">
              <a:rPr lang="en-US" smtClean="0"/>
              <a:pPr/>
              <a:t>‹#›</a:t>
            </a:fld>
            <a:endParaRPr lang="en-US"/>
          </a:p>
        </p:txBody>
      </p:sp>
    </p:spTree>
    <p:extLst>
      <p:ext uri="{BB962C8B-B14F-4D97-AF65-F5344CB8AC3E}">
        <p14:creationId xmlns:p14="http://schemas.microsoft.com/office/powerpoint/2010/main" xmlns="" val="16426461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a16="http://schemas.microsoft.com/office/drawing/2014/main" xmlns=""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763232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307148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60752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Tree>
    <p:extLst>
      <p:ext uri="{BB962C8B-B14F-4D97-AF65-F5344CB8AC3E}">
        <p14:creationId xmlns:p14="http://schemas.microsoft.com/office/powerpoint/2010/main" xmlns="" val="2594897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7682E2E-32BD-4E55-9D8E-4BC75A19D0EB}"/>
              </a:ext>
            </a:extLst>
          </p:cNvPr>
          <p:cNvSpPr/>
          <p:nvPr userDrawn="1"/>
        </p:nvSpPr>
        <p:spPr>
          <a:xfrm>
            <a:off x="0" y="0"/>
            <a:ext cx="12365665" cy="2488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290013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7682E2E-32BD-4E55-9D8E-4BC75A19D0EB}"/>
              </a:ext>
            </a:extLst>
          </p:cNvPr>
          <p:cNvSpPr/>
          <p:nvPr userDrawn="1"/>
        </p:nvSpPr>
        <p:spPr>
          <a:xfrm>
            <a:off x="0" y="0"/>
            <a:ext cx="12365665" cy="2488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4" name="Rectangle 3">
            <a:extLst>
              <a:ext uri="{FF2B5EF4-FFF2-40B4-BE49-F238E27FC236}">
                <a16:creationId xmlns:a16="http://schemas.microsoft.com/office/drawing/2014/main" xmlns="" id="{B5385FDC-C278-4BD5-9ED1-D471F0E3547E}"/>
              </a:ext>
            </a:extLst>
          </p:cNvPr>
          <p:cNvSpPr/>
          <p:nvPr userDrawn="1"/>
        </p:nvSpPr>
        <p:spPr>
          <a:xfrm>
            <a:off x="0" y="0"/>
            <a:ext cx="12192000" cy="5981683"/>
          </a:xfrm>
          <a:prstGeom prst="rect">
            <a:avLst/>
          </a:prstGeom>
          <a:solidFill>
            <a:srgbClr val="001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11708385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411885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884837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4521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513646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475302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1126653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8948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96230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5892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7" name="Graphic 6">
            <a:extLst>
              <a:ext uri="{FF2B5EF4-FFF2-40B4-BE49-F238E27FC236}">
                <a16:creationId xmlns:a16="http://schemas.microsoft.com/office/drawing/2014/main" xmlns="" id="{BAD20A51-1B28-4560-9BE3-E1DA990DEA50}"/>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398174" y="6244061"/>
            <a:ext cx="3374675" cy="378000"/>
          </a:xfrm>
          <a:prstGeom prst="rect">
            <a:avLst/>
          </a:prstGeom>
        </p:spPr>
      </p:pic>
    </p:spTree>
    <p:extLst>
      <p:ext uri="{BB962C8B-B14F-4D97-AF65-F5344CB8AC3E}">
        <p14:creationId xmlns:p14="http://schemas.microsoft.com/office/powerpoint/2010/main" xmlns="" val="944379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2316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837105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29613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4303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10109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78172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063162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92336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www.wcedonline.westerncape.gov.za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xmlns=""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321610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image" Target="../media/image10.emf"/><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5.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9.e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4.xml"/><Relationship Id="rId30"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theme" Target="../theme/theme3.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ags" Target="../tags/tag4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image" Target="../media/image3.pn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tags" Target="../tags/tag4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image" Target="../media/image2.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46.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tags" Target="../tags/tag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tags" Target="../tags/tag89.xml"/><Relationship Id="rId36" Type="http://schemas.openxmlformats.org/officeDocument/2006/relationships/image" Target="../media/image3.png"/><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image" Target="../media/image14.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theme" Target="../theme/theme4.xml"/><Relationship Id="rId30" Type="http://schemas.openxmlformats.org/officeDocument/2006/relationships/image" Target="../media/image2.png"/><Relationship Id="rId35" Type="http://schemas.openxmlformats.org/officeDocument/2006/relationships/image" Target="../media/image1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theme" Target="../theme/theme5.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tags" Target="../tags/tag93.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image" Target="../media/image3.pn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tags" Target="../tags/tag92.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image" Target="../media/image2.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tags" Target="../tags/tag91.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6"/>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7"/>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8"/>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ft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1"/>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7"/>
            </p:custDataLst>
          </p:nvPr>
        </p:nvSpPr>
        <p:spPr>
          <a:xfrm>
            <a:off x="393702"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2"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29" cstate="print">
            <a:extLst>
              <a:ext uri="{28A0092B-C50C-407E-A947-70E740481C1C}">
                <a14:useLocalDpi xmlns:a14="http://schemas.microsoft.com/office/drawing/2010/main" xmlns="" val="0"/>
              </a:ext>
            </a:extLst>
          </a:blip>
          <a:stretch>
            <a:fillRect/>
          </a:stretch>
        </p:blipFill>
        <p:spPr>
          <a:xfrm>
            <a:off x="393701" y="931933"/>
            <a:ext cx="11798299" cy="64104"/>
          </a:xfrm>
          <a:prstGeom prst="rect">
            <a:avLst/>
          </a:prstGeom>
        </p:spPr>
      </p:pic>
      <p:pic>
        <p:nvPicPr>
          <p:cNvPr id="8" name="Picture 7">
            <a:extLst>
              <a:ext uri="{FF2B5EF4-FFF2-40B4-BE49-F238E27FC236}">
                <a16:creationId xmlns:a16="http://schemas.microsoft.com/office/drawing/2014/main" xmlns="" id="{509F4E41-E6AA-460A-9EC8-77FD8D9A773C}"/>
              </a:ext>
            </a:extLst>
          </p:cNvPr>
          <p:cNvPicPr>
            <a:picLocks noChangeAspect="1"/>
          </p:cNvPicPr>
          <p:nvPr userDrawn="1"/>
        </p:nvPicPr>
        <p:blipFill>
          <a:blip r:embed="rId30" cstate="print"/>
          <a:stretch>
            <a:fillRect/>
          </a:stretch>
        </p:blipFill>
        <p:spPr>
          <a:xfrm>
            <a:off x="393700" y="6223567"/>
            <a:ext cx="1544971" cy="350581"/>
          </a:xfrm>
          <a:prstGeom prst="rect">
            <a:avLst/>
          </a:prstGeom>
        </p:spPr>
      </p:pic>
      <p:pic>
        <p:nvPicPr>
          <p:cNvPr id="9" name="Picture 8">
            <a:extLst>
              <a:ext uri="{FF2B5EF4-FFF2-40B4-BE49-F238E27FC236}">
                <a16:creationId xmlns:a16="http://schemas.microsoft.com/office/drawing/2014/main" xmlns="" id="{730A2B8C-829C-48A4-AE9A-484F3A5EC729}"/>
              </a:ext>
            </a:extLst>
          </p:cNvPr>
          <p:cNvPicPr>
            <a:picLocks/>
          </p:cNvPicPr>
          <p:nvPr userDrawn="1"/>
        </p:nvPicPr>
        <p:blipFill>
          <a:blip r:embed="rId31" cstate="print"/>
          <a:stretch>
            <a:fillRect/>
          </a:stretch>
        </p:blipFill>
        <p:spPr>
          <a:xfrm>
            <a:off x="2177933" y="6223566"/>
            <a:ext cx="1367211" cy="360000"/>
          </a:xfrm>
          <a:prstGeom prst="rect">
            <a:avLst/>
          </a:prstGeom>
        </p:spPr>
      </p:pic>
      <p:pic>
        <p:nvPicPr>
          <p:cNvPr id="12" name="Picture 11">
            <a:extLst>
              <a:ext uri="{FF2B5EF4-FFF2-40B4-BE49-F238E27FC236}">
                <a16:creationId xmlns:a16="http://schemas.microsoft.com/office/drawing/2014/main" xmlns="" id="{688A40CB-9313-45BF-8601-903C9AED84F5}"/>
              </a:ext>
            </a:extLst>
          </p:cNvPr>
          <p:cNvPicPr>
            <a:picLocks/>
          </p:cNvPicPr>
          <p:nvPr userDrawn="1"/>
        </p:nvPicPr>
        <p:blipFill>
          <a:blip r:embed="rId32" cstate="print"/>
          <a:stretch>
            <a:fillRect/>
          </a:stretch>
        </p:blipFill>
        <p:spPr>
          <a:xfrm>
            <a:off x="3773859" y="6178147"/>
            <a:ext cx="1085088" cy="396000"/>
          </a:xfrm>
          <a:prstGeom prst="rect">
            <a:avLst/>
          </a:prstGeom>
        </p:spPr>
      </p:pic>
    </p:spTree>
    <p:extLst>
      <p:ext uri="{BB962C8B-B14F-4D97-AF65-F5344CB8AC3E}">
        <p14:creationId xmlns:p14="http://schemas.microsoft.com/office/powerpoint/2010/main" xmlns="" val="205416731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822" r:id="rId25"/>
  </p:sldLayoutIdLst>
  <p:hf hdr="0" ftr="0" dt="0"/>
  <p:txStyles>
    <p:titleStyle>
      <a:lvl1pPr algn="l" defTabSz="685800" rtl="0" eaLnBrk="1" latinLnBrk="0" hangingPunct="1">
        <a:spcBef>
          <a:spcPct val="0"/>
        </a:spcBef>
        <a:buNone/>
        <a:defRPr sz="1800" b="1" kern="1200">
          <a:solidFill>
            <a:schemeClr val="tx2"/>
          </a:solidFill>
          <a:latin typeface="Century Gothic" pitchFamily="34" charset="0"/>
          <a:ea typeface="+mj-ea"/>
          <a:cs typeface="+mj-cs"/>
        </a:defRPr>
      </a:lvl1pPr>
    </p:titleStyle>
    <p:bodyStyle>
      <a:lvl1pPr marL="0" indent="0" algn="l" defTabSz="685800" rtl="0" eaLnBrk="1" latinLnBrk="0" hangingPunct="1">
        <a:spcBef>
          <a:spcPts val="225"/>
        </a:spcBef>
        <a:buFont typeface="Arial" pitchFamily="34" charset="0"/>
        <a:buNone/>
        <a:defRPr sz="1200" b="1" kern="1200">
          <a:solidFill>
            <a:schemeClr val="tx1"/>
          </a:solidFill>
          <a:latin typeface="Century Gothic" pitchFamily="34" charset="0"/>
          <a:ea typeface="+mn-ea"/>
          <a:cs typeface="+mn-cs"/>
        </a:defRPr>
      </a:lvl1pPr>
      <a:lvl2pPr marL="135000" indent="-135000" algn="l" defTabSz="685800" rtl="0" eaLnBrk="1" latinLnBrk="0" hangingPunct="1">
        <a:spcBef>
          <a:spcPts val="225"/>
        </a:spcBef>
        <a:buClr>
          <a:srgbClr val="002060"/>
        </a:buClr>
        <a:buFontTx/>
        <a:buBlip>
          <a:blip r:embed="rId33"/>
        </a:buBlip>
        <a:defRPr sz="1200" kern="1200">
          <a:solidFill>
            <a:schemeClr val="tx1"/>
          </a:solidFill>
          <a:latin typeface="Century Gothic" pitchFamily="34" charset="0"/>
          <a:ea typeface="+mn-ea"/>
          <a:cs typeface="+mn-cs"/>
        </a:defRPr>
      </a:lvl2pPr>
      <a:lvl3pPr marL="270000" indent="-135000" algn="l" defTabSz="685800" rtl="0" eaLnBrk="1" latinLnBrk="0" hangingPunct="1">
        <a:spcBef>
          <a:spcPts val="225"/>
        </a:spcBef>
        <a:buClr>
          <a:schemeClr val="accent3"/>
        </a:buClr>
        <a:buFont typeface="Arial" pitchFamily="34" charset="0"/>
        <a:buChar char="•"/>
        <a:defRPr lang="en-US" sz="1200" kern="1200" dirty="0" smtClean="0">
          <a:solidFill>
            <a:schemeClr val="tx1"/>
          </a:solidFill>
          <a:latin typeface="Century Gothic" pitchFamily="34" charset="0"/>
          <a:ea typeface="+mn-ea"/>
          <a:cs typeface="+mn-cs"/>
        </a:defRPr>
      </a:lvl3pPr>
      <a:lvl4pPr marL="405000" indent="-135000" algn="l" defTabSz="685800" rtl="0" eaLnBrk="1" latinLnBrk="0" hangingPunct="1">
        <a:spcBef>
          <a:spcPts val="225"/>
        </a:spcBef>
        <a:buClr>
          <a:schemeClr val="accent3"/>
        </a:buClr>
        <a:buFont typeface="Arial" pitchFamily="34" charset="0"/>
        <a:buChar char="–"/>
        <a:defRPr sz="1200" kern="1200">
          <a:solidFill>
            <a:schemeClr val="tx1"/>
          </a:solidFill>
          <a:latin typeface="Century Gothic" pitchFamily="34" charset="0"/>
          <a:ea typeface="+mn-ea"/>
          <a:cs typeface="+mn-cs"/>
        </a:defRPr>
      </a:lvl4pPr>
      <a:lvl5pPr marL="1350000" indent="-1350000" algn="l" defTabSz="685800" rtl="0" eaLnBrk="1" latinLnBrk="0" hangingPunct="1">
        <a:spcBef>
          <a:spcPts val="225"/>
        </a:spcBef>
        <a:buFont typeface="Arial" pitchFamily="34" charset="0"/>
        <a:buNone/>
        <a:defRPr sz="120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1491671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Lst>
  <p:hf hdr="0" ft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0"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pic>
        <p:nvPicPr>
          <p:cNvPr id="7" name="Graphic 6">
            <a:extLst>
              <a:ext uri="{FF2B5EF4-FFF2-40B4-BE49-F238E27FC236}">
                <a16:creationId xmlns:a16="http://schemas.microsoft.com/office/drawing/2014/main" xmlns="" id="{175BA656-6FE8-47B1-9F74-4143C94345C4}"/>
              </a:ext>
            </a:extLst>
          </p:cNvPr>
          <p:cNvPicPr>
            <a:picLocks noChangeAspect="1"/>
          </p:cNvPicPr>
          <p:nvPr userDrawn="1"/>
        </p:nvPicPr>
        <p:blipFill>
          <a:blip r:embed="rId31" cstate="print">
            <a:extLst>
              <a:ext uri="{96DAC541-7B7A-43D3-8B79-37D633B846F1}">
                <asvg:svgBlip xmlns:asvg="http://schemas.microsoft.com/office/drawing/2016/SVG/main" xmlns="" r:embed="rId35"/>
              </a:ext>
            </a:extLst>
          </a:blip>
          <a:stretch>
            <a:fillRect/>
          </a:stretch>
        </p:blipFill>
        <p:spPr>
          <a:xfrm>
            <a:off x="393700" y="6224400"/>
            <a:ext cx="3213975" cy="360000"/>
          </a:xfrm>
          <a:prstGeom prst="rect">
            <a:avLst/>
          </a:prstGeom>
        </p:spPr>
      </p:pic>
    </p:spTree>
    <p:extLst>
      <p:ext uri="{BB962C8B-B14F-4D97-AF65-F5344CB8AC3E}">
        <p14:creationId xmlns:p14="http://schemas.microsoft.com/office/powerpoint/2010/main" xmlns="" val="103227578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xmlns="" id="{F3003D39-787E-4DD7-BD33-D06DC937071E}"/>
              </a:ext>
            </a:extLst>
          </p:cNvPr>
          <p:cNvPicPr>
            <a:picLocks noChangeAspect="1"/>
          </p:cNvPicPr>
          <p:nvPr userDrawn="1"/>
        </p:nvPicPr>
        <p:blipFill>
          <a:blip r:embed="rId31"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78023148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Lst>
  <p:hf hdr="0" ft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9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90697" y="3258588"/>
            <a:ext cx="11388437" cy="2140709"/>
          </a:xfrm>
        </p:spPr>
        <p:txBody>
          <a:bodyPr>
            <a:normAutofit/>
          </a:bodyPr>
          <a:lstStyle/>
          <a:p>
            <a:endParaRPr lang="en-ZA" sz="2800" b="0" dirty="0"/>
          </a:p>
          <a:p>
            <a:r>
              <a:rPr lang="en-ZA" sz="2800" dirty="0"/>
              <a:t>Presentation to Standing Committee on Education</a:t>
            </a:r>
            <a:endParaRPr lang="en-ZA" sz="28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dirty="0">
                <a:solidFill>
                  <a:schemeClr val="bg1"/>
                </a:solidFill>
              </a:rPr>
              <a:t>10 February 2023</a:t>
            </a:r>
          </a:p>
        </p:txBody>
      </p:sp>
      <p:sp>
        <p:nvSpPr>
          <p:cNvPr id="4" name="TextBox 3">
            <a:extLst>
              <a:ext uri="{FF2B5EF4-FFF2-40B4-BE49-F238E27FC236}">
                <a16:creationId xmlns:a16="http://schemas.microsoft.com/office/drawing/2014/main" xmlns="" id="{2E5602CD-A313-43E5-8AB4-3FEDB048D88F}"/>
              </a:ext>
            </a:extLst>
          </p:cNvPr>
          <p:cNvSpPr txBox="1"/>
          <p:nvPr/>
        </p:nvSpPr>
        <p:spPr>
          <a:xfrm>
            <a:off x="6583680" y="2675324"/>
            <a:ext cx="4984928" cy="369332"/>
          </a:xfrm>
          <a:prstGeom prst="rect">
            <a:avLst/>
          </a:prstGeom>
          <a:noFill/>
        </p:spPr>
        <p:txBody>
          <a:bodyPr wrap="square" rtlCol="0">
            <a:spAutoFit/>
          </a:bodyPr>
          <a:lstStyle/>
          <a:p>
            <a:pPr algn="r"/>
            <a:r>
              <a:rPr lang="en-ZA" dirty="0">
                <a:solidFill>
                  <a:schemeClr val="bg1"/>
                </a:solidFill>
              </a:rPr>
              <a:t>Western Cape Education Department</a:t>
            </a:r>
          </a:p>
        </p:txBody>
      </p:sp>
    </p:spTree>
    <p:extLst>
      <p:ext uri="{BB962C8B-B14F-4D97-AF65-F5344CB8AC3E}">
        <p14:creationId xmlns:p14="http://schemas.microsoft.com/office/powerpoint/2010/main" xmlns=""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sz="2400" dirty="0">
                <a:solidFill>
                  <a:schemeClr val="bg2">
                    <a:lumMod val="25000"/>
                  </a:schemeClr>
                </a:solidFill>
              </a:rPr>
              <a:t>Grade 1 and Grade 8 extremely late applications – 06 February 2023</a:t>
            </a:r>
            <a:endParaRPr lang="en-US" dirty="0"/>
          </a:p>
        </p:txBody>
      </p:sp>
      <p:graphicFrame>
        <p:nvGraphicFramePr>
          <p:cNvPr id="6" name="Table 5">
            <a:extLst>
              <a:ext uri="{FF2B5EF4-FFF2-40B4-BE49-F238E27FC236}">
                <a16:creationId xmlns:a16="http://schemas.microsoft.com/office/drawing/2014/main" xmlns="" id="{F01F98D6-C69D-A45E-1024-72A0A6BA11E3}"/>
              </a:ext>
            </a:extLst>
          </p:cNvPr>
          <p:cNvGraphicFramePr>
            <a:graphicFrameLocks noGrp="1"/>
          </p:cNvGraphicFramePr>
          <p:nvPr>
            <p:extLst>
              <p:ext uri="{D42A27DB-BD31-4B8C-83A1-F6EECF244321}">
                <p14:modId xmlns:p14="http://schemas.microsoft.com/office/powerpoint/2010/main" xmlns="" val="3975461378"/>
              </p:ext>
            </p:extLst>
          </p:nvPr>
        </p:nvGraphicFramePr>
        <p:xfrm>
          <a:off x="1104899" y="1807210"/>
          <a:ext cx="10052836" cy="3042192"/>
        </p:xfrm>
        <a:graphic>
          <a:graphicData uri="http://schemas.openxmlformats.org/drawingml/2006/table">
            <a:tbl>
              <a:tblPr firstRow="1" firstCol="1" bandRow="1">
                <a:tableStyleId>{5C22544A-7EE6-4342-B048-85BDC9FD1C3A}</a:tableStyleId>
              </a:tblPr>
              <a:tblGrid>
                <a:gridCol w="4438039">
                  <a:extLst>
                    <a:ext uri="{9D8B030D-6E8A-4147-A177-3AD203B41FA5}">
                      <a16:colId xmlns:a16="http://schemas.microsoft.com/office/drawing/2014/main" xmlns="" val="1614359972"/>
                    </a:ext>
                  </a:extLst>
                </a:gridCol>
                <a:gridCol w="5614797">
                  <a:extLst>
                    <a:ext uri="{9D8B030D-6E8A-4147-A177-3AD203B41FA5}">
                      <a16:colId xmlns:a16="http://schemas.microsoft.com/office/drawing/2014/main" xmlns="" val="2893956081"/>
                    </a:ext>
                  </a:extLst>
                </a:gridCol>
              </a:tblGrid>
              <a:tr h="838145">
                <a:tc>
                  <a:txBody>
                    <a:bodyPr/>
                    <a:lstStyle/>
                    <a:p>
                      <a:pPr marL="0" marR="0" algn="ctr">
                        <a:lnSpc>
                          <a:spcPct val="115000"/>
                        </a:lnSpc>
                        <a:spcBef>
                          <a:spcPts val="0"/>
                        </a:spcBef>
                        <a:spcAft>
                          <a:spcPts val="0"/>
                        </a:spcAft>
                      </a:pPr>
                      <a:r>
                        <a:rPr lang="en-ZA" sz="2200" kern="1200" dirty="0">
                          <a:effectLst/>
                        </a:rPr>
                        <a:t>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ZA" sz="2200" kern="1200" dirty="0">
                          <a:effectLst/>
                        </a:rPr>
                        <a:t>Grade 1 and Grade 8 extremely late applications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1697167182"/>
                  </a:ext>
                </a:extLst>
              </a:tr>
              <a:tr h="908958">
                <a:tc>
                  <a:txBody>
                    <a:bodyPr/>
                    <a:lstStyle/>
                    <a:p>
                      <a:pPr marL="0" marR="0">
                        <a:lnSpc>
                          <a:spcPct val="115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Extremely late applications received in 2023</a:t>
                      </a:r>
                    </a:p>
                  </a:txBody>
                  <a:tcPr marL="68580" marR="68580" marT="9525" marB="0" anchor="ctr"/>
                </a:tc>
                <a:tc>
                  <a:txBody>
                    <a:bodyPr/>
                    <a:lstStyle/>
                    <a:p>
                      <a:pPr marL="0" marR="0" algn="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3 391 </a:t>
                      </a:r>
                      <a:endParaRPr lang="en-US" sz="2400" b="0" dirty="0">
                        <a:effectLst/>
                        <a:latin typeface="+mn-lt"/>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1802539378"/>
                  </a:ext>
                </a:extLst>
              </a:tr>
              <a:tr h="657409">
                <a:tc>
                  <a:txBody>
                    <a:bodyPr/>
                    <a:lstStyle/>
                    <a:p>
                      <a:pPr marL="0" marR="0">
                        <a:lnSpc>
                          <a:spcPct val="115000"/>
                        </a:lnSpc>
                        <a:spcBef>
                          <a:spcPts val="0"/>
                        </a:spcBef>
                        <a:spcAft>
                          <a:spcPts val="0"/>
                        </a:spcAft>
                      </a:pPr>
                      <a:r>
                        <a:rPr lang="en-ZA" sz="2000" kern="1200" dirty="0">
                          <a:effectLst/>
                          <a:latin typeface="+mn-lt"/>
                          <a:ea typeface="Calibri" panose="020F0502020204030204" pitchFamily="34" charset="0"/>
                          <a:cs typeface="Times New Roman" panose="02020603050405020304" pitchFamily="18" charset="0"/>
                        </a:rPr>
                        <a:t>Resolved this year</a:t>
                      </a:r>
                      <a:endParaRPr lang="en-US" sz="20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2 066 </a:t>
                      </a:r>
                      <a:endParaRPr lang="en-US" sz="2400" b="0" dirty="0">
                        <a:effectLst/>
                        <a:latin typeface="+mn-lt"/>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3208504130"/>
                  </a:ext>
                </a:extLst>
              </a:tr>
              <a:tr h="637680">
                <a:tc>
                  <a:txBody>
                    <a:bodyPr/>
                    <a:lstStyle/>
                    <a:p>
                      <a:pPr marL="0" marR="0">
                        <a:lnSpc>
                          <a:spcPct val="115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 process of being placed </a:t>
                      </a:r>
                    </a:p>
                  </a:txBody>
                  <a:tcPr marL="68580" marR="68580" marT="9525" marB="0" anchor="ctr"/>
                </a:tc>
                <a:tc>
                  <a:txBody>
                    <a:bodyPr/>
                    <a:lstStyle/>
                    <a:p>
                      <a:pPr marL="0" marR="0" algn="r">
                        <a:lnSpc>
                          <a:spcPct val="107000"/>
                        </a:lnSpc>
                        <a:spcBef>
                          <a:spcPts val="0"/>
                        </a:spcBef>
                        <a:spcAft>
                          <a:spcPts val="0"/>
                        </a:spcAft>
                      </a:pPr>
                      <a:r>
                        <a:rPr lang="en-US" sz="2400" b="0" dirty="0">
                          <a:effectLst/>
                          <a:latin typeface="+mn-lt"/>
                        </a:rPr>
                        <a:t>                                             </a:t>
                      </a: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1 325 </a:t>
                      </a:r>
                      <a:endParaRPr lang="en-US" sz="2400" b="0" dirty="0">
                        <a:effectLst/>
                        <a:latin typeface="+mn-lt"/>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1918544757"/>
                  </a:ext>
                </a:extLst>
              </a:tr>
            </a:tbl>
          </a:graphicData>
        </a:graphic>
      </p:graphicFrame>
    </p:spTree>
    <p:extLst>
      <p:ext uri="{BB962C8B-B14F-4D97-AF65-F5344CB8AC3E}">
        <p14:creationId xmlns:p14="http://schemas.microsoft.com/office/powerpoint/2010/main" xmlns="" val="117283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dirty="0"/>
              <a:t>Late applications - challenges</a:t>
            </a:r>
          </a:p>
        </p:txBody>
      </p:sp>
      <p:sp>
        <p:nvSpPr>
          <p:cNvPr id="3" name="Text Placeholder 2">
            <a:extLst>
              <a:ext uri="{FF2B5EF4-FFF2-40B4-BE49-F238E27FC236}">
                <a16:creationId xmlns:a16="http://schemas.microsoft.com/office/drawing/2014/main" xmlns="" id="{A74817C1-51CB-BCA0-0C92-19C80EB20F2F}"/>
              </a:ext>
            </a:extLst>
          </p:cNvPr>
          <p:cNvSpPr>
            <a:spLocks noGrp="1"/>
          </p:cNvSpPr>
          <p:nvPr>
            <p:ph type="body" sz="quarter" idx="10"/>
          </p:nvPr>
        </p:nvSpPr>
        <p:spPr>
          <a:xfrm>
            <a:off x="95251" y="844826"/>
            <a:ext cx="7772400" cy="5248001"/>
          </a:xfrm>
        </p:spPr>
        <p:txBody>
          <a:bodyPr>
            <a:normAutofit/>
          </a:bodyPr>
          <a:lstStyle/>
          <a:p>
            <a:pPr marR="0">
              <a:spcBef>
                <a:spcPts val="0"/>
              </a:spcBef>
              <a:spcAft>
                <a:spcPts val="900"/>
              </a:spcAft>
            </a:pPr>
            <a:endParaRPr lang="en-US" sz="2200" b="0" dirty="0">
              <a:solidFill>
                <a:schemeClr val="bg2">
                  <a:lumMod val="25000"/>
                </a:schemeClr>
              </a:solidFill>
              <a:ea typeface="Calibri" panose="020F0502020204030204" pitchFamily="34" charset="0"/>
            </a:endParaRPr>
          </a:p>
          <a:p>
            <a:pPr marL="342900" marR="0" indent="-342900">
              <a:spcBef>
                <a:spcPts val="0"/>
              </a:spcBef>
              <a:spcAft>
                <a:spcPts val="900"/>
              </a:spcAft>
              <a:buFont typeface="Arial" panose="020B0604020202020204" pitchFamily="34" charset="0"/>
              <a:buChar char="•"/>
            </a:pPr>
            <a:r>
              <a:rPr lang="en-US" sz="2200" b="0" dirty="0">
                <a:solidFill>
                  <a:schemeClr val="bg2">
                    <a:lumMod val="25000"/>
                  </a:schemeClr>
                </a:solidFill>
                <a:effectLst/>
                <a:latin typeface="Century Gothic" panose="020B0502020202020204" pitchFamily="34" charset="0"/>
                <a:ea typeface="Calibri" panose="020F0502020204030204" pitchFamily="34" charset="0"/>
              </a:rPr>
              <a:t>An applicant may therefore require additional classrooms, teachers, transportation or a new subject or language stream. </a:t>
            </a:r>
          </a:p>
          <a:p>
            <a:pPr marR="0">
              <a:spcBef>
                <a:spcPts val="0"/>
              </a:spcBef>
              <a:spcAft>
                <a:spcPts val="900"/>
              </a:spcAft>
            </a:pPr>
            <a:endParaRPr lang="en-US" sz="2200" b="0" dirty="0">
              <a:solidFill>
                <a:schemeClr val="bg2">
                  <a:lumMod val="25000"/>
                </a:schemeClr>
              </a:solidFill>
              <a:effectLst/>
              <a:latin typeface="Century Gothic" panose="020B0502020202020204" pitchFamily="34" charset="0"/>
              <a:ea typeface="Calibri" panose="020F0502020204030204" pitchFamily="34" charset="0"/>
            </a:endParaRPr>
          </a:p>
          <a:p>
            <a:pPr marL="342900" marR="0" indent="-342900">
              <a:spcBef>
                <a:spcPts val="0"/>
              </a:spcBef>
              <a:spcAft>
                <a:spcPts val="900"/>
              </a:spcAft>
              <a:buFont typeface="Arial" panose="020B0604020202020204" pitchFamily="34" charset="0"/>
              <a:buChar char="•"/>
            </a:pPr>
            <a:r>
              <a:rPr lang="en-US" sz="2200" b="0" dirty="0">
                <a:solidFill>
                  <a:schemeClr val="bg2">
                    <a:lumMod val="25000"/>
                  </a:schemeClr>
                </a:solidFill>
                <a:ea typeface="Calibri" panose="020F0502020204030204" pitchFamily="34" charset="0"/>
              </a:rPr>
              <a:t>This </a:t>
            </a:r>
            <a:r>
              <a:rPr lang="en-US" sz="2200" b="0" dirty="0">
                <a:solidFill>
                  <a:schemeClr val="bg2">
                    <a:lumMod val="25000"/>
                  </a:schemeClr>
                </a:solidFill>
                <a:effectLst/>
                <a:latin typeface="Century Gothic" panose="020B0502020202020204" pitchFamily="34" charset="0"/>
                <a:ea typeface="Calibri" panose="020F0502020204030204" pitchFamily="34" charset="0"/>
              </a:rPr>
              <a:t>requires discussion and agreement with the school’s governing body (SGB)and in some cases, local municipalities. </a:t>
            </a:r>
          </a:p>
          <a:p>
            <a:pPr marL="342900" marR="0" indent="-342900">
              <a:spcBef>
                <a:spcPts val="0"/>
              </a:spcBef>
              <a:spcAft>
                <a:spcPts val="900"/>
              </a:spcAft>
              <a:buFont typeface="Arial" panose="020B0604020202020204" pitchFamily="34" charset="0"/>
              <a:buChar char="•"/>
            </a:pPr>
            <a:endParaRPr lang="en-US" sz="2200" b="0" dirty="0">
              <a:solidFill>
                <a:schemeClr val="bg2">
                  <a:lumMod val="25000"/>
                </a:schemeClr>
              </a:solidFill>
              <a:ea typeface="Calibri" panose="020F0502020204030204" pitchFamily="34" charset="0"/>
            </a:endParaRPr>
          </a:p>
          <a:p>
            <a:pPr marL="342900" marR="0" indent="-342900">
              <a:spcBef>
                <a:spcPts val="0"/>
              </a:spcBef>
              <a:spcAft>
                <a:spcPts val="900"/>
              </a:spcAft>
              <a:buFont typeface="Arial" panose="020B0604020202020204" pitchFamily="34" charset="0"/>
              <a:buChar char="•"/>
            </a:pPr>
            <a:r>
              <a:rPr lang="en-US" sz="2200" b="0" dirty="0">
                <a:solidFill>
                  <a:schemeClr val="bg2">
                    <a:lumMod val="25000"/>
                  </a:schemeClr>
                </a:solidFill>
                <a:effectLst/>
                <a:latin typeface="Century Gothic" panose="020B0502020202020204" pitchFamily="34" charset="0"/>
                <a:ea typeface="Calibri" panose="020F0502020204030204" pitchFamily="34" charset="0"/>
              </a:rPr>
              <a:t>The 10-day Snap Survey also needs to be finalized in order to determine where the needs lie so that fair distribution of resources can take place in terms of demand. </a:t>
            </a:r>
          </a:p>
          <a:p>
            <a:pPr marL="342900" marR="0" lvl="0" indent="-342900">
              <a:spcBef>
                <a:spcPts val="0"/>
              </a:spcBef>
              <a:spcAft>
                <a:spcPts val="0"/>
              </a:spcAft>
              <a:buSzPts val="1000"/>
              <a:buFont typeface="Symbol" panose="05050102010706020507" pitchFamily="18" charset="2"/>
              <a:buChar char=""/>
              <a:tabLst>
                <a:tab pos="457200" algn="l"/>
              </a:tabLst>
            </a:pPr>
            <a:endParaRPr lang="en-US" sz="2200" b="0" dirty="0">
              <a:solidFill>
                <a:schemeClr val="bg2">
                  <a:lumMod val="25000"/>
                </a:schemeClr>
              </a:solidFill>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2200" b="0" dirty="0">
              <a:solidFill>
                <a:schemeClr val="bg2">
                  <a:lumMod val="25000"/>
                </a:schemeClr>
              </a:solidFill>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xmlns="" id="{D18D8A84-8D94-02F7-7D9F-4913383DB7A5}"/>
              </a:ext>
            </a:extLst>
          </p:cNvPr>
          <p:cNvPicPr>
            <a:picLocks noChangeAspect="1"/>
          </p:cNvPicPr>
          <p:nvPr/>
        </p:nvPicPr>
        <p:blipFill>
          <a:blip r:embed="rId2" cstate="print"/>
          <a:stretch>
            <a:fillRect/>
          </a:stretch>
        </p:blipFill>
        <p:spPr>
          <a:xfrm>
            <a:off x="7963980" y="1552575"/>
            <a:ext cx="4132770" cy="3219450"/>
          </a:xfrm>
          <a:prstGeom prst="rect">
            <a:avLst/>
          </a:prstGeom>
        </p:spPr>
      </p:pic>
    </p:spTree>
    <p:extLst>
      <p:ext uri="{BB962C8B-B14F-4D97-AF65-F5344CB8AC3E}">
        <p14:creationId xmlns:p14="http://schemas.microsoft.com/office/powerpoint/2010/main" xmlns="" val="363002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dirty="0"/>
              <a:t>Late applications - challenges</a:t>
            </a:r>
          </a:p>
        </p:txBody>
      </p:sp>
      <p:sp>
        <p:nvSpPr>
          <p:cNvPr id="3" name="Text Placeholder 2">
            <a:extLst>
              <a:ext uri="{FF2B5EF4-FFF2-40B4-BE49-F238E27FC236}">
                <a16:creationId xmlns:a16="http://schemas.microsoft.com/office/drawing/2014/main" xmlns="" id="{A74817C1-51CB-BCA0-0C92-19C80EB20F2F}"/>
              </a:ext>
            </a:extLst>
          </p:cNvPr>
          <p:cNvSpPr>
            <a:spLocks noGrp="1"/>
          </p:cNvSpPr>
          <p:nvPr>
            <p:ph type="body" sz="quarter" idx="10"/>
          </p:nvPr>
        </p:nvSpPr>
        <p:spPr>
          <a:xfrm>
            <a:off x="95250" y="1162051"/>
            <a:ext cx="12096750" cy="4930776"/>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b="0" dirty="0">
                <a:solidFill>
                  <a:schemeClr val="bg2">
                    <a:lumMod val="25000"/>
                  </a:schemeClr>
                </a:solidFill>
                <a:ea typeface="Times New Roman" panose="02020603050405020304" pitchFamily="18" charset="0"/>
              </a:rPr>
              <a:t>Areas in which learners apply may be </a:t>
            </a:r>
            <a:r>
              <a:rPr lang="en-US" sz="2000" dirty="0">
                <a:solidFill>
                  <a:schemeClr val="bg2">
                    <a:lumMod val="25000"/>
                  </a:schemeClr>
                </a:solidFill>
                <a:ea typeface="Times New Roman" panose="02020603050405020304" pitchFamily="18" charset="0"/>
              </a:rPr>
              <a:t>overpopulated. </a:t>
            </a:r>
            <a:r>
              <a:rPr lang="en-US" sz="2000" b="0" dirty="0">
                <a:solidFill>
                  <a:schemeClr val="bg2">
                    <a:lumMod val="25000"/>
                  </a:schemeClr>
                </a:solidFill>
                <a:effectLst/>
                <a:latin typeface="Century Gothic" panose="020B0502020202020204" pitchFamily="34" charset="0"/>
                <a:ea typeface="Times New Roman" panose="02020603050405020304" pitchFamily="18" charset="0"/>
              </a:rPr>
              <a:t>Alternatives in other nearby communities need to be sought, which may require transportation.</a:t>
            </a:r>
          </a:p>
          <a:p>
            <a:pPr marL="342900" marR="0" lvl="0" indent="-342900">
              <a:spcBef>
                <a:spcPts val="0"/>
              </a:spcBef>
              <a:spcAft>
                <a:spcPts val="0"/>
              </a:spcAft>
              <a:buSzPts val="1000"/>
              <a:buFont typeface="Symbol" panose="05050102010706020507" pitchFamily="18" charset="2"/>
              <a:buChar char=""/>
              <a:tabLst>
                <a:tab pos="457200" algn="l"/>
              </a:tabLst>
            </a:pPr>
            <a:endParaRPr lang="en-US" sz="2000" b="0" dirty="0">
              <a:solidFill>
                <a:schemeClr val="bg2">
                  <a:lumMod val="2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0" dirty="0">
                <a:solidFill>
                  <a:schemeClr val="bg2">
                    <a:lumMod val="25000"/>
                  </a:schemeClr>
                </a:solidFill>
                <a:effectLst/>
                <a:latin typeface="Century Gothic" panose="020B0502020202020204" pitchFamily="34" charset="0"/>
                <a:ea typeface="Times New Roman" panose="02020603050405020304" pitchFamily="18" charset="0"/>
              </a:rPr>
              <a:t>There are some schools with </a:t>
            </a:r>
            <a:r>
              <a:rPr lang="en-US" sz="2000" dirty="0">
                <a:solidFill>
                  <a:schemeClr val="bg2">
                    <a:lumMod val="25000"/>
                  </a:schemeClr>
                </a:solidFill>
                <a:effectLst/>
                <a:latin typeface="Century Gothic" panose="020B0502020202020204" pitchFamily="34" charset="0"/>
                <a:ea typeface="Times New Roman" panose="02020603050405020304" pitchFamily="18" charset="0"/>
              </a:rPr>
              <a:t>grade cohorts </a:t>
            </a:r>
            <a:r>
              <a:rPr lang="en-US" sz="2000" b="0" dirty="0">
                <a:solidFill>
                  <a:schemeClr val="bg2">
                    <a:lumMod val="25000"/>
                  </a:schemeClr>
                </a:solidFill>
                <a:effectLst/>
                <a:latin typeface="Century Gothic" panose="020B0502020202020204" pitchFamily="34" charset="0"/>
                <a:ea typeface="Times New Roman" panose="02020603050405020304" pitchFamily="18" charset="0"/>
              </a:rPr>
              <a:t>bigger than others, making placement in a particular grade within that immediate community difficult, particularly with siblings that require different grades. </a:t>
            </a:r>
          </a:p>
          <a:p>
            <a:pPr marL="342900" marR="0" lvl="0" indent="-342900">
              <a:spcBef>
                <a:spcPts val="0"/>
              </a:spcBef>
              <a:spcAft>
                <a:spcPts val="0"/>
              </a:spcAft>
              <a:buSzPts val="1000"/>
              <a:buFont typeface="Symbol" panose="05050102010706020507" pitchFamily="18" charset="2"/>
              <a:buChar char=""/>
              <a:tabLst>
                <a:tab pos="457200" algn="l"/>
              </a:tabLst>
            </a:pPr>
            <a:endParaRPr lang="en-US" sz="2000" b="0" dirty="0">
              <a:solidFill>
                <a:schemeClr val="bg2">
                  <a:lumMod val="2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0" dirty="0">
                <a:solidFill>
                  <a:schemeClr val="bg2">
                    <a:lumMod val="25000"/>
                  </a:schemeClr>
                </a:solidFill>
                <a:effectLst/>
                <a:latin typeface="Century Gothic" panose="020B0502020202020204" pitchFamily="34" charset="0"/>
                <a:ea typeface="Times New Roman" panose="02020603050405020304" pitchFamily="18" charset="0"/>
              </a:rPr>
              <a:t>A learner could have a specific </a:t>
            </a:r>
            <a:r>
              <a:rPr lang="en-US" sz="2000" dirty="0">
                <a:solidFill>
                  <a:schemeClr val="bg2">
                    <a:lumMod val="25000"/>
                  </a:schemeClr>
                </a:solidFill>
                <a:effectLst/>
                <a:latin typeface="Century Gothic" panose="020B0502020202020204" pitchFamily="34" charset="0"/>
                <a:ea typeface="Times New Roman" panose="02020603050405020304" pitchFamily="18" charset="0"/>
              </a:rPr>
              <a:t>language preference </a:t>
            </a:r>
            <a:r>
              <a:rPr lang="en-US" sz="2000" b="0" dirty="0">
                <a:solidFill>
                  <a:schemeClr val="bg2">
                    <a:lumMod val="25000"/>
                  </a:schemeClr>
                </a:solidFill>
                <a:effectLst/>
                <a:latin typeface="Century Gothic" panose="020B0502020202020204" pitchFamily="34" charset="0"/>
                <a:ea typeface="Times New Roman" panose="02020603050405020304" pitchFamily="18" charset="0"/>
              </a:rPr>
              <a:t>that is not accommodated at their closest school. </a:t>
            </a:r>
          </a:p>
          <a:p>
            <a:pPr marL="342900" marR="0" lvl="0" indent="-342900">
              <a:spcBef>
                <a:spcPts val="0"/>
              </a:spcBef>
              <a:spcAft>
                <a:spcPts val="0"/>
              </a:spcAft>
              <a:buSzPts val="1000"/>
              <a:buFont typeface="Symbol" panose="05050102010706020507" pitchFamily="18" charset="2"/>
              <a:buChar char=""/>
              <a:tabLst>
                <a:tab pos="457200" algn="l"/>
              </a:tabLst>
            </a:pPr>
            <a:endParaRPr lang="en-US" sz="2000" b="0" dirty="0">
              <a:solidFill>
                <a:schemeClr val="bg2">
                  <a:lumMod val="25000"/>
                </a:schemeClr>
              </a:solidFill>
              <a:effectLst/>
              <a:latin typeface="Century Gothic" panose="020B0502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chemeClr val="bg2">
                    <a:lumMod val="25000"/>
                  </a:schemeClr>
                </a:solidFill>
                <a:effectLst/>
                <a:latin typeface="Century Gothic" panose="020B0502020202020204" pitchFamily="34" charset="0"/>
                <a:ea typeface="Times New Roman" panose="02020603050405020304" pitchFamily="18" charset="0"/>
              </a:rPr>
              <a:t>Subject choices </a:t>
            </a:r>
            <a:r>
              <a:rPr lang="en-US" sz="2000" b="0" dirty="0">
                <a:solidFill>
                  <a:schemeClr val="bg2">
                    <a:lumMod val="25000"/>
                  </a:schemeClr>
                </a:solidFill>
                <a:effectLst/>
                <a:latin typeface="Century Gothic" panose="020B0502020202020204" pitchFamily="34" charset="0"/>
                <a:ea typeface="Times New Roman" panose="02020603050405020304" pitchFamily="18" charset="0"/>
              </a:rPr>
              <a:t>also need to be considered as not all schools offer the same subject streams.</a:t>
            </a:r>
          </a:p>
          <a:p>
            <a:pPr marL="342900" marR="0" lvl="0" indent="-342900">
              <a:spcBef>
                <a:spcPts val="0"/>
              </a:spcBef>
              <a:spcAft>
                <a:spcPts val="0"/>
              </a:spcAft>
              <a:buSzPts val="1000"/>
              <a:buFont typeface="Symbol" panose="05050102010706020507" pitchFamily="18" charset="2"/>
              <a:buChar char=""/>
              <a:tabLst>
                <a:tab pos="457200" algn="l"/>
              </a:tabLst>
            </a:pPr>
            <a:endParaRPr lang="en-US" sz="2000" b="0" dirty="0">
              <a:solidFill>
                <a:schemeClr val="bg2">
                  <a:lumMod val="25000"/>
                </a:schemeClr>
              </a:solidFill>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err="1">
                <a:solidFill>
                  <a:schemeClr val="bg2">
                    <a:lumMod val="25000"/>
                  </a:schemeClr>
                </a:solidFill>
                <a:effectLst/>
                <a:latin typeface="Century Gothic" panose="020B0502020202020204" pitchFamily="34" charset="0"/>
                <a:ea typeface="Times New Roman" panose="02020603050405020304" pitchFamily="18" charset="0"/>
              </a:rPr>
              <a:t>Specialised</a:t>
            </a:r>
            <a:r>
              <a:rPr lang="en-US" sz="2000" dirty="0">
                <a:solidFill>
                  <a:schemeClr val="bg2">
                    <a:lumMod val="25000"/>
                  </a:schemeClr>
                </a:solidFill>
                <a:effectLst/>
                <a:latin typeface="Century Gothic" panose="020B0502020202020204" pitchFamily="34" charset="0"/>
                <a:ea typeface="Times New Roman" panose="02020603050405020304" pitchFamily="18" charset="0"/>
              </a:rPr>
              <a:t> needs </a:t>
            </a:r>
            <a:r>
              <a:rPr lang="en-US" sz="2000" b="0" dirty="0">
                <a:solidFill>
                  <a:schemeClr val="bg2">
                    <a:lumMod val="25000"/>
                  </a:schemeClr>
                </a:solidFill>
                <a:effectLst/>
                <a:latin typeface="Century Gothic" panose="020B0502020202020204" pitchFamily="34" charset="0"/>
                <a:ea typeface="Times New Roman" panose="02020603050405020304" pitchFamily="18" charset="0"/>
              </a:rPr>
              <a:t>of learners also need to be taken into account.</a:t>
            </a:r>
          </a:p>
          <a:p>
            <a:pPr marL="342900" marR="0" lvl="0" indent="-342900">
              <a:spcBef>
                <a:spcPts val="0"/>
              </a:spcBef>
              <a:spcAft>
                <a:spcPts val="0"/>
              </a:spcAft>
              <a:buSzPts val="1000"/>
              <a:buFont typeface="Symbol" panose="05050102010706020507" pitchFamily="18" charset="2"/>
              <a:buChar char=""/>
              <a:tabLst>
                <a:tab pos="457200" algn="l"/>
              </a:tabLst>
            </a:pPr>
            <a:endParaRPr lang="en-US" sz="2200" b="0" dirty="0">
              <a:solidFill>
                <a:schemeClr val="bg2">
                  <a:lumMod val="25000"/>
                </a:schemeClr>
              </a:solidFill>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2200" b="0" dirty="0">
              <a:solidFill>
                <a:schemeClr val="bg2">
                  <a:lumMod val="25000"/>
                </a:schemeClr>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xmlns="" val="43883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dirty="0"/>
              <a:t>Placement plan</a:t>
            </a:r>
          </a:p>
        </p:txBody>
      </p:sp>
      <p:sp>
        <p:nvSpPr>
          <p:cNvPr id="3" name="Text Placeholder 2">
            <a:extLst>
              <a:ext uri="{FF2B5EF4-FFF2-40B4-BE49-F238E27FC236}">
                <a16:creationId xmlns:a16="http://schemas.microsoft.com/office/drawing/2014/main" xmlns="" id="{A74817C1-51CB-BCA0-0C92-19C80EB20F2F}"/>
              </a:ext>
            </a:extLst>
          </p:cNvPr>
          <p:cNvSpPr>
            <a:spLocks noGrp="1"/>
          </p:cNvSpPr>
          <p:nvPr>
            <p:ph type="body" sz="quarter" idx="10"/>
          </p:nvPr>
        </p:nvSpPr>
        <p:spPr/>
        <p:txBody>
          <a:bodyPr>
            <a:normAutofit fontScale="92500"/>
          </a:bodyPr>
          <a:lstStyle/>
          <a:p>
            <a:pPr marL="285750" indent="-285750">
              <a:buFont typeface="Arial" panose="020B0604020202020204" pitchFamily="34" charset="0"/>
              <a:buChar char="•"/>
            </a:pPr>
            <a:r>
              <a:rPr lang="en-US" sz="2000" b="0" dirty="0">
                <a:solidFill>
                  <a:srgbClr val="002060"/>
                </a:solidFill>
                <a:latin typeface="+mn-lt"/>
              </a:rPr>
              <a:t>A total of 70 mobiles have been procured for placement in areas of demand based on CEMIS data (10-day Snap Survey) and late applications. </a:t>
            </a:r>
          </a:p>
          <a:p>
            <a:pPr marL="285750" indent="-285750">
              <a:buFont typeface="Arial" panose="020B0604020202020204" pitchFamily="34" charset="0"/>
              <a:buChar char="•"/>
            </a:pPr>
            <a:endParaRPr lang="en-US" sz="2000" b="0" dirty="0">
              <a:solidFill>
                <a:srgbClr val="002060"/>
              </a:solidFill>
              <a:latin typeface="+mn-lt"/>
            </a:endParaRPr>
          </a:p>
          <a:p>
            <a:pPr marL="285750" indent="-285750">
              <a:buFont typeface="Arial" panose="020B0604020202020204" pitchFamily="34" charset="0"/>
              <a:buChar char="•"/>
            </a:pPr>
            <a:r>
              <a:rPr lang="en-US" sz="2000" b="0" dirty="0">
                <a:solidFill>
                  <a:srgbClr val="002060"/>
                </a:solidFill>
                <a:latin typeface="+mn-lt"/>
              </a:rPr>
              <a:t>The 70 mobiles are over and above the 842 classrooms we aim to build for the 2023 school year. </a:t>
            </a:r>
          </a:p>
          <a:p>
            <a:pPr marL="285750" indent="-285750">
              <a:buFont typeface="Arial" panose="020B0604020202020204" pitchFamily="34" charset="0"/>
              <a:buChar char="•"/>
            </a:pPr>
            <a:endParaRPr lang="en-US" sz="2000" b="0" dirty="0">
              <a:solidFill>
                <a:srgbClr val="002060"/>
              </a:solidFill>
              <a:latin typeface="+mn-lt"/>
            </a:endParaRPr>
          </a:p>
          <a:p>
            <a:pPr marL="285750" indent="-285750">
              <a:buFont typeface="Arial" panose="020B0604020202020204" pitchFamily="34" charset="0"/>
              <a:buChar char="•"/>
            </a:pPr>
            <a:r>
              <a:rPr lang="en-US" sz="2000" b="0" dirty="0">
                <a:solidFill>
                  <a:srgbClr val="002060"/>
                </a:solidFill>
                <a:latin typeface="+mn-lt"/>
              </a:rPr>
              <a:t>An additional 1 143 teaching posts allocated for the 2023 school year.</a:t>
            </a:r>
          </a:p>
          <a:p>
            <a:pPr marL="285750" indent="-285750">
              <a:buFont typeface="Arial" panose="020B0604020202020204" pitchFamily="34" charset="0"/>
              <a:buChar char="•"/>
            </a:pPr>
            <a:endParaRPr lang="en-US" sz="2000" b="0" dirty="0">
              <a:solidFill>
                <a:srgbClr val="002060"/>
              </a:solidFill>
              <a:latin typeface="+mn-lt"/>
            </a:endParaRPr>
          </a:p>
          <a:p>
            <a:pPr marL="285750" indent="-285750">
              <a:buFont typeface="Arial" panose="020B0604020202020204" pitchFamily="34" charset="0"/>
              <a:buChar char="•"/>
            </a:pPr>
            <a:r>
              <a:rPr lang="en-US" sz="2000" b="0" dirty="0">
                <a:solidFill>
                  <a:srgbClr val="002060"/>
                </a:solidFill>
                <a:latin typeface="+mn-lt"/>
              </a:rPr>
              <a:t>The 10-day Snap Survey figures are currently being verified and will inform many of the interventions.</a:t>
            </a:r>
          </a:p>
          <a:p>
            <a:pPr marL="285750" indent="-285750">
              <a:buFont typeface="Arial" panose="020B0604020202020204" pitchFamily="34" charset="0"/>
              <a:buChar char="•"/>
            </a:pPr>
            <a:endParaRPr lang="en-US" sz="2000" b="0" dirty="0">
              <a:solidFill>
                <a:srgbClr val="002060"/>
              </a:solidFill>
              <a:latin typeface="+mn-lt"/>
            </a:endParaRPr>
          </a:p>
          <a:p>
            <a:pPr marL="285750" indent="-285750">
              <a:buFont typeface="Arial" panose="020B0604020202020204" pitchFamily="34" charset="0"/>
              <a:buChar char="•"/>
            </a:pPr>
            <a:r>
              <a:rPr lang="en-US" sz="2000" b="0" dirty="0">
                <a:solidFill>
                  <a:srgbClr val="002060"/>
                </a:solidFill>
                <a:latin typeface="+mn-lt"/>
              </a:rPr>
              <a:t>Resource packs for learners have been printed and distributed at district offices for learners applying late. </a:t>
            </a:r>
          </a:p>
          <a:p>
            <a:pPr marL="285750" indent="-285750">
              <a:buFont typeface="Arial" panose="020B0604020202020204" pitchFamily="34" charset="0"/>
              <a:buChar char="•"/>
            </a:pPr>
            <a:endParaRPr lang="en-US" sz="2000" b="0" dirty="0">
              <a:solidFill>
                <a:srgbClr val="002060"/>
              </a:solidFill>
              <a:latin typeface="+mn-lt"/>
            </a:endParaRPr>
          </a:p>
          <a:p>
            <a:pPr marL="285750" indent="-285750">
              <a:buFont typeface="Arial" panose="020B0604020202020204" pitchFamily="34" charset="0"/>
              <a:buChar char="•"/>
            </a:pPr>
            <a:r>
              <a:rPr lang="en-US" sz="2000" b="0" dirty="0">
                <a:solidFill>
                  <a:srgbClr val="002060"/>
                </a:solidFill>
                <a:latin typeface="+mn-lt"/>
              </a:rPr>
              <a:t>Online support links have been sent to parents for additional reading and at-home learning. </a:t>
            </a:r>
          </a:p>
          <a:p>
            <a:pPr marL="285750" indent="-285750">
              <a:buFont typeface="Arial" panose="020B0604020202020204" pitchFamily="34" charset="0"/>
              <a:buChar char="•"/>
            </a:pPr>
            <a:endParaRPr lang="en-US" sz="2000" b="0" dirty="0">
              <a:solidFill>
                <a:srgbClr val="002060"/>
              </a:solidFill>
            </a:endParaRPr>
          </a:p>
          <a:p>
            <a:pPr marL="285750" indent="-285750">
              <a:buFont typeface="Arial" panose="020B0604020202020204" pitchFamily="34" charset="0"/>
              <a:buChar char="•"/>
            </a:pPr>
            <a:endParaRPr lang="en-US" sz="2000" b="0" dirty="0">
              <a:solidFill>
                <a:srgbClr val="002060"/>
              </a:solidFill>
            </a:endParaRPr>
          </a:p>
        </p:txBody>
      </p:sp>
    </p:spTree>
    <p:extLst>
      <p:ext uri="{BB962C8B-B14F-4D97-AF65-F5344CB8AC3E}">
        <p14:creationId xmlns:p14="http://schemas.microsoft.com/office/powerpoint/2010/main" xmlns="" val="282052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DBB53-374C-87E1-9C9D-B1BAF41CA343}"/>
              </a:ext>
            </a:extLst>
          </p:cNvPr>
          <p:cNvSpPr>
            <a:spLocks noGrp="1"/>
          </p:cNvSpPr>
          <p:nvPr>
            <p:ph type="title"/>
          </p:nvPr>
        </p:nvSpPr>
        <p:spPr>
          <a:xfrm>
            <a:off x="355006" y="182309"/>
            <a:ext cx="11836994" cy="559256"/>
          </a:xfrm>
        </p:spPr>
        <p:txBody>
          <a:bodyPr/>
          <a:lstStyle/>
          <a:p>
            <a:r>
              <a:rPr lang="en-US" i="0" dirty="0">
                <a:solidFill>
                  <a:srgbClr val="242852"/>
                </a:solidFill>
                <a:effectLst/>
                <a:latin typeface="+mn-lt"/>
              </a:rPr>
              <a:t>Learning and Teaching Support Materials (LTSM) and </a:t>
            </a:r>
            <a:r>
              <a:rPr lang="en-US" dirty="0">
                <a:solidFill>
                  <a:srgbClr val="242852"/>
                </a:solidFill>
                <a:latin typeface="+mn-lt"/>
              </a:rPr>
              <a:t>learner </a:t>
            </a:r>
            <a:r>
              <a:rPr lang="en-US" i="0" dirty="0">
                <a:solidFill>
                  <a:srgbClr val="242852"/>
                </a:solidFill>
                <a:effectLst/>
                <a:latin typeface="+mn-lt"/>
              </a:rPr>
              <a:t>transport</a:t>
            </a:r>
            <a:endParaRPr lang="en-US" dirty="0">
              <a:solidFill>
                <a:srgbClr val="242852"/>
              </a:solidFill>
              <a:latin typeface="+mn-lt"/>
            </a:endParaRPr>
          </a:p>
        </p:txBody>
      </p:sp>
      <p:sp>
        <p:nvSpPr>
          <p:cNvPr id="3" name="Text Placeholder 2">
            <a:extLst>
              <a:ext uri="{FF2B5EF4-FFF2-40B4-BE49-F238E27FC236}">
                <a16:creationId xmlns:a16="http://schemas.microsoft.com/office/drawing/2014/main" xmlns="" id="{D076AB8C-E70B-A153-0062-E4F21642762B}"/>
              </a:ext>
            </a:extLst>
          </p:cNvPr>
          <p:cNvSpPr>
            <a:spLocks noGrp="1"/>
          </p:cNvSpPr>
          <p:nvPr>
            <p:ph type="body" sz="quarter" idx="10"/>
          </p:nvPr>
        </p:nvSpPr>
        <p:spPr>
          <a:xfrm>
            <a:off x="152400" y="741565"/>
            <a:ext cx="11906249" cy="6010274"/>
          </a:xfrm>
        </p:spPr>
        <p:txBody>
          <a:bodyPr>
            <a:normAutofit fontScale="85000" lnSpcReduction="20000"/>
          </a:bodyPr>
          <a:lstStyle/>
          <a:p>
            <a:pPr marL="342900" lvl="0" indent="-342900">
              <a:lnSpc>
                <a:spcPct val="105000"/>
              </a:lnSpc>
              <a:spcAft>
                <a:spcPts val="800"/>
              </a:spcAft>
              <a:buFont typeface="Symbol" panose="05050102010706020507" pitchFamily="18" charset="2"/>
              <a:buChar char=""/>
            </a:pPr>
            <a:endParaRPr lang="en-US" sz="2200" dirty="0">
              <a:solidFill>
                <a:srgbClr val="002060"/>
              </a:solidFill>
              <a:effectLst/>
              <a:latin typeface="+mn-lt"/>
              <a:ea typeface="Calibri" panose="020F0502020204030204" pitchFamily="34" charset="0"/>
            </a:endParaRPr>
          </a:p>
          <a:p>
            <a:r>
              <a:rPr lang="en-US" sz="2200" dirty="0">
                <a:solidFill>
                  <a:srgbClr val="002060"/>
                </a:solidFill>
                <a:ea typeface="Calibri" panose="020F0502020204030204" pitchFamily="34" charset="0"/>
              </a:rPr>
              <a:t>Learner Materials: </a:t>
            </a:r>
          </a:p>
          <a:p>
            <a:endParaRPr lang="en-US" sz="2200" b="0" dirty="0">
              <a:solidFill>
                <a:srgbClr val="002060"/>
              </a:solidFill>
              <a:latin typeface="+mn-lt"/>
            </a:endParaRPr>
          </a:p>
          <a:p>
            <a:r>
              <a:rPr lang="en-US" sz="2200" b="0" dirty="0">
                <a:solidFill>
                  <a:srgbClr val="002060"/>
                </a:solidFill>
                <a:latin typeface="+mn-lt"/>
              </a:rPr>
              <a:t>By the end of 2022 in preparation for the 2023 school year, we have delivered:</a:t>
            </a:r>
          </a:p>
          <a:p>
            <a:endParaRPr lang="en-US" sz="2200" b="0" dirty="0">
              <a:solidFill>
                <a:srgbClr val="002060"/>
              </a:solidFill>
              <a:latin typeface="+mn-lt"/>
            </a:endParaRPr>
          </a:p>
          <a:p>
            <a:pPr marL="171450" indent="-171450">
              <a:buFont typeface="Arial" panose="020B0604020202020204" pitchFamily="34" charset="0"/>
              <a:buChar char="•"/>
            </a:pPr>
            <a:r>
              <a:rPr lang="en-US" sz="2200" b="0" dirty="0">
                <a:solidFill>
                  <a:srgbClr val="002060"/>
                </a:solidFill>
                <a:latin typeface="+mn-lt"/>
              </a:rPr>
              <a:t>Textbooks – R62 million</a:t>
            </a:r>
          </a:p>
          <a:p>
            <a:pPr marL="171450" indent="-171450">
              <a:buFont typeface="Arial" panose="020B0604020202020204" pitchFamily="34" charset="0"/>
              <a:buChar char="•"/>
            </a:pPr>
            <a:r>
              <a:rPr lang="en-US" sz="2200" b="0" dirty="0">
                <a:solidFill>
                  <a:srgbClr val="002060"/>
                </a:solidFill>
                <a:latin typeface="+mn-lt"/>
              </a:rPr>
              <a:t>Stationary – R39 million</a:t>
            </a:r>
          </a:p>
          <a:p>
            <a:pPr marL="171450" indent="-171450">
              <a:buFont typeface="Arial" panose="020B0604020202020204" pitchFamily="34" charset="0"/>
              <a:buChar char="•"/>
            </a:pPr>
            <a:r>
              <a:rPr lang="en-US" sz="2200" b="0" dirty="0">
                <a:solidFill>
                  <a:srgbClr val="002060"/>
                </a:solidFill>
                <a:latin typeface="+mn-lt"/>
              </a:rPr>
              <a:t>Furniture – R50 million</a:t>
            </a:r>
          </a:p>
          <a:p>
            <a:pPr marL="171450" indent="-171450">
              <a:buFont typeface="Arial" panose="020B0604020202020204" pitchFamily="34" charset="0"/>
              <a:buChar char="•"/>
            </a:pPr>
            <a:r>
              <a:rPr lang="en-US" sz="2200" b="0" dirty="0">
                <a:solidFill>
                  <a:srgbClr val="002060"/>
                </a:solidFill>
                <a:latin typeface="+mn-lt"/>
              </a:rPr>
              <a:t>Equipment - R1.6 million</a:t>
            </a:r>
          </a:p>
          <a:p>
            <a:pPr marL="171450" indent="-171450">
              <a:buFont typeface="Arial" panose="020B0604020202020204" pitchFamily="34" charset="0"/>
              <a:buChar char="•"/>
            </a:pPr>
            <a:endParaRPr lang="en-US" sz="2200" b="0" dirty="0">
              <a:solidFill>
                <a:srgbClr val="002060"/>
              </a:solidFill>
              <a:latin typeface="+mn-lt"/>
            </a:endParaRPr>
          </a:p>
          <a:p>
            <a:pPr marL="342900" indent="-342900">
              <a:buFont typeface="Arial" panose="020B0604020202020204" pitchFamily="34" charset="0"/>
              <a:buChar char="•"/>
            </a:pPr>
            <a:r>
              <a:rPr lang="en-ZA" sz="2200" b="0" dirty="0">
                <a:solidFill>
                  <a:srgbClr val="002060"/>
                </a:solidFill>
                <a:latin typeface="+mn-lt"/>
              </a:rPr>
              <a:t>Due to the rapid build programme, additional textbooks for the new schools were ordered and are being delivered. Further deliveries by 28 February 2023 of textbooks that are out of print.</a:t>
            </a:r>
          </a:p>
          <a:p>
            <a:pPr marL="342900" indent="-342900">
              <a:buFont typeface="Arial" panose="020B0604020202020204" pitchFamily="34" charset="0"/>
              <a:buChar char="•"/>
            </a:pPr>
            <a:endParaRPr lang="en-US" sz="2200" b="0" dirty="0">
              <a:solidFill>
                <a:srgbClr val="002060"/>
              </a:solidFill>
              <a:effectLst/>
              <a:latin typeface="+mn-lt"/>
              <a:ea typeface="Calibri" panose="020F0502020204030204" pitchFamily="34" charset="0"/>
            </a:endParaRPr>
          </a:p>
          <a:p>
            <a:r>
              <a:rPr lang="en-US" sz="2200" dirty="0">
                <a:solidFill>
                  <a:srgbClr val="002060"/>
                </a:solidFill>
                <a:effectLst/>
                <a:latin typeface="+mn-lt"/>
                <a:ea typeface="Calibri" panose="020F0502020204030204" pitchFamily="34" charset="0"/>
              </a:rPr>
              <a:t>Learner Transport:</a:t>
            </a:r>
          </a:p>
          <a:p>
            <a:endParaRPr lang="en-US" sz="2200" dirty="0">
              <a:solidFill>
                <a:srgbClr val="002060"/>
              </a:solidFill>
              <a:effectLst/>
              <a:latin typeface="+mn-lt"/>
              <a:ea typeface="Calibri" panose="020F0502020204030204" pitchFamily="34" charset="0"/>
            </a:endParaRPr>
          </a:p>
          <a:p>
            <a:pPr marL="342900" lvl="0" indent="-342900">
              <a:lnSpc>
                <a:spcPct val="105000"/>
              </a:lnSpc>
              <a:buFont typeface="Symbol" panose="05050102010706020507" pitchFamily="18" charset="2"/>
              <a:buChar char=""/>
            </a:pPr>
            <a:r>
              <a:rPr lang="en-US" sz="2200" b="0" dirty="0">
                <a:solidFill>
                  <a:srgbClr val="002060"/>
                </a:solidFill>
                <a:effectLst/>
                <a:latin typeface="+mn-lt"/>
                <a:ea typeface="Times New Roman" panose="02020603050405020304" pitchFamily="18" charset="0"/>
              </a:rPr>
              <a:t>All learner transport scheme applications received timeously for 2023 were processed and </a:t>
            </a:r>
            <a:r>
              <a:rPr lang="en-US" sz="2200" b="0" dirty="0" err="1">
                <a:solidFill>
                  <a:srgbClr val="002060"/>
                </a:solidFill>
                <a:effectLst/>
                <a:latin typeface="+mn-lt"/>
                <a:ea typeface="Times New Roman" panose="02020603050405020304" pitchFamily="18" charset="0"/>
              </a:rPr>
              <a:t>finalised</a:t>
            </a:r>
            <a:r>
              <a:rPr lang="en-US" sz="2200" b="0" dirty="0">
                <a:solidFill>
                  <a:srgbClr val="002060"/>
                </a:solidFill>
                <a:effectLst/>
                <a:latin typeface="+mn-lt"/>
                <a:ea typeface="Times New Roman" panose="02020603050405020304" pitchFamily="18" charset="0"/>
              </a:rPr>
              <a:t> by December 2022. </a:t>
            </a:r>
            <a:endParaRPr lang="en-US" sz="2200" b="0" dirty="0">
              <a:solidFill>
                <a:srgbClr val="002060"/>
              </a:solidFill>
              <a:effectLst/>
              <a:latin typeface="+mn-lt"/>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en-US" sz="2200" b="0" dirty="0">
                <a:solidFill>
                  <a:srgbClr val="002060"/>
                </a:solidFill>
                <a:effectLst/>
                <a:latin typeface="+mn-lt"/>
                <a:ea typeface="Times New Roman" panose="02020603050405020304" pitchFamily="18" charset="0"/>
              </a:rPr>
              <a:t>Late learner transport applications, mainly related to the rapid build </a:t>
            </a:r>
            <a:r>
              <a:rPr lang="en-US" sz="2200" b="0" dirty="0" err="1">
                <a:solidFill>
                  <a:srgbClr val="002060"/>
                </a:solidFill>
                <a:effectLst/>
                <a:latin typeface="+mn-lt"/>
                <a:ea typeface="Times New Roman" panose="02020603050405020304" pitchFamily="18" charset="0"/>
              </a:rPr>
              <a:t>programme</a:t>
            </a:r>
            <a:r>
              <a:rPr lang="en-US" sz="2200" b="0" dirty="0">
                <a:solidFill>
                  <a:srgbClr val="002060"/>
                </a:solidFill>
                <a:effectLst/>
                <a:latin typeface="+mn-lt"/>
                <a:ea typeface="Times New Roman" panose="02020603050405020304" pitchFamily="18" charset="0"/>
              </a:rPr>
              <a:t> and the opening of new schools late in November, have since been processed and finalized in January 2023.</a:t>
            </a:r>
            <a:endParaRPr lang="en-US" sz="2200" b="0" dirty="0">
              <a:solidFill>
                <a:srgbClr val="002060"/>
              </a:solidFill>
              <a:effectLst/>
              <a:latin typeface="+mn-lt"/>
              <a:ea typeface="Calibri" panose="020F0502020204030204" pitchFamily="34" charset="0"/>
            </a:endParaRPr>
          </a:p>
          <a:p>
            <a:pPr marL="228600" indent="-228600">
              <a:buFont typeface="+mj-lt"/>
              <a:buAutoNum type="arabicPeriod"/>
            </a:pPr>
            <a:endParaRPr lang="en-US" sz="2000" b="0" dirty="0"/>
          </a:p>
        </p:txBody>
      </p:sp>
    </p:spTree>
    <p:extLst>
      <p:ext uri="{BB962C8B-B14F-4D97-AF65-F5344CB8AC3E}">
        <p14:creationId xmlns:p14="http://schemas.microsoft.com/office/powerpoint/2010/main" xmlns="" val="34916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076AB8C-E70B-A153-0062-E4F21642762B}"/>
              </a:ext>
            </a:extLst>
          </p:cNvPr>
          <p:cNvSpPr>
            <a:spLocks noGrp="1"/>
          </p:cNvSpPr>
          <p:nvPr>
            <p:ph type="body" sz="quarter" idx="10"/>
          </p:nvPr>
        </p:nvSpPr>
        <p:spPr>
          <a:xfrm>
            <a:off x="393701" y="1196754"/>
            <a:ext cx="10553220" cy="4828439"/>
          </a:xfrm>
        </p:spPr>
        <p:txBody>
          <a:bodyPr>
            <a:normAutofit/>
          </a:bodyPr>
          <a:lstStyle/>
          <a:p>
            <a:endParaRPr lang="en-US" sz="2000" b="0" dirty="0"/>
          </a:p>
          <a:p>
            <a:pPr marL="228600" indent="-228600">
              <a:buFont typeface="+mj-lt"/>
              <a:buAutoNum type="arabicPeriod"/>
            </a:pPr>
            <a:endParaRPr lang="en-US" sz="2000" b="0" dirty="0"/>
          </a:p>
          <a:p>
            <a:pPr marL="228600" indent="-228600">
              <a:buFont typeface="+mj-lt"/>
              <a:buAutoNum type="arabicPeriod"/>
            </a:pPr>
            <a:endParaRPr lang="en-US" sz="2000" b="0" dirty="0"/>
          </a:p>
        </p:txBody>
      </p:sp>
      <p:sp>
        <p:nvSpPr>
          <p:cNvPr id="6" name="TextBox 5">
            <a:extLst>
              <a:ext uri="{FF2B5EF4-FFF2-40B4-BE49-F238E27FC236}">
                <a16:creationId xmlns:a16="http://schemas.microsoft.com/office/drawing/2014/main" xmlns="" id="{0CA1BEDC-1894-6AC1-B30E-D8CB1E787AE6}"/>
              </a:ext>
            </a:extLst>
          </p:cNvPr>
          <p:cNvSpPr txBox="1"/>
          <p:nvPr/>
        </p:nvSpPr>
        <p:spPr>
          <a:xfrm>
            <a:off x="393701" y="1492028"/>
            <a:ext cx="9191625" cy="4285532"/>
          </a:xfrm>
          <a:prstGeom prst="rect">
            <a:avLst/>
          </a:prstGeom>
          <a:noFill/>
        </p:spPr>
        <p:txBody>
          <a:bodyPr wrap="square">
            <a:spAutoFit/>
          </a:bodyPr>
          <a:lstStyle/>
          <a:p>
            <a:pPr marL="285750" indent="-285750" algn="just">
              <a:lnSpc>
                <a:spcPct val="115000"/>
              </a:lnSpc>
              <a:buFont typeface="Arial" panose="020B0604020202020204" pitchFamily="34" charset="0"/>
              <a:buChar char="•"/>
            </a:pPr>
            <a:r>
              <a:rPr lang="en-GB" sz="2000" dirty="0">
                <a:solidFill>
                  <a:srgbClr val="002060"/>
                </a:solidFill>
                <a:ea typeface="Calibri" panose="020F0502020204030204" pitchFamily="34" charset="0"/>
              </a:rPr>
              <a:t>A total of 48 incidents of burglary and/or vandalism affecting 42 schools were reported during the holiday period.</a:t>
            </a:r>
          </a:p>
          <a:p>
            <a:pPr marL="285750" indent="-285750" algn="just">
              <a:lnSpc>
                <a:spcPct val="115000"/>
              </a:lnSpc>
              <a:buFont typeface="Arial" panose="020B0604020202020204" pitchFamily="34" charset="0"/>
              <a:buChar char="•"/>
            </a:pPr>
            <a:endParaRPr lang="en-GB" sz="2000" dirty="0">
              <a:solidFill>
                <a:srgbClr val="002060"/>
              </a:solidFill>
              <a:ea typeface="Calibri" panose="020F0502020204030204" pitchFamily="34" charset="0"/>
            </a:endParaRPr>
          </a:p>
          <a:p>
            <a:pPr marL="285750" indent="-285750" algn="just">
              <a:lnSpc>
                <a:spcPct val="115000"/>
              </a:lnSpc>
              <a:buFont typeface="Arial" panose="020B0604020202020204" pitchFamily="34" charset="0"/>
              <a:buChar char="•"/>
            </a:pPr>
            <a:r>
              <a:rPr lang="en-GB" sz="2000" dirty="0">
                <a:solidFill>
                  <a:srgbClr val="002060"/>
                </a:solidFill>
                <a:ea typeface="Calibri" panose="020F0502020204030204" pitchFamily="34" charset="0"/>
              </a:rPr>
              <a:t>This is an increase from the 41 incidents affecting 34 schools reported during the previous end-of-year holidays. </a:t>
            </a:r>
            <a:endParaRPr lang="en-US" sz="2000" dirty="0">
              <a:solidFill>
                <a:srgbClr val="002060"/>
              </a:solidFill>
              <a:ea typeface="Calibri" panose="020F0502020204030204" pitchFamily="34" charset="0"/>
            </a:endParaRPr>
          </a:p>
          <a:p>
            <a:pPr algn="just">
              <a:lnSpc>
                <a:spcPct val="115000"/>
              </a:lnSpc>
            </a:pPr>
            <a:r>
              <a:rPr lang="en-GB" sz="2000" dirty="0">
                <a:solidFill>
                  <a:srgbClr val="002060"/>
                </a:solidFill>
                <a:ea typeface="Calibri" panose="020F0502020204030204" pitchFamily="34" charset="0"/>
              </a:rPr>
              <a:t> </a:t>
            </a:r>
            <a:endParaRPr lang="en-US" sz="2000" dirty="0">
              <a:solidFill>
                <a:srgbClr val="002060"/>
              </a:solidFill>
              <a:effectLst/>
              <a:ea typeface="Calibri" panose="020F0502020204030204" pitchFamily="34" charset="0"/>
            </a:endParaRPr>
          </a:p>
          <a:p>
            <a:pPr marL="285750" marR="0" indent="-285750" algn="just">
              <a:lnSpc>
                <a:spcPct val="115000"/>
              </a:lnSpc>
              <a:spcBef>
                <a:spcPts val="0"/>
              </a:spcBef>
              <a:spcAft>
                <a:spcPts val="0"/>
              </a:spcAft>
              <a:buFont typeface="Arial" panose="020B0604020202020204" pitchFamily="34" charset="0"/>
              <a:buChar char="•"/>
            </a:pPr>
            <a:r>
              <a:rPr lang="en-GB" sz="2000" dirty="0">
                <a:solidFill>
                  <a:srgbClr val="002060"/>
                </a:solidFill>
                <a:effectLst/>
                <a:ea typeface="Calibri" panose="020F0502020204030204" pitchFamily="34" charset="0"/>
              </a:rPr>
              <a:t>The WCED provides subsidies for holiday security at 439 schools. </a:t>
            </a:r>
          </a:p>
          <a:p>
            <a:pPr marL="285750" marR="0" indent="-285750" algn="just">
              <a:lnSpc>
                <a:spcPct val="115000"/>
              </a:lnSpc>
              <a:spcBef>
                <a:spcPts val="0"/>
              </a:spcBef>
              <a:spcAft>
                <a:spcPts val="0"/>
              </a:spcAft>
              <a:buFont typeface="Arial" panose="020B0604020202020204" pitchFamily="34" charset="0"/>
              <a:buChar char="•"/>
            </a:pPr>
            <a:endParaRPr lang="en-GB" sz="2000" dirty="0">
              <a:solidFill>
                <a:srgbClr val="002060"/>
              </a:solidFill>
              <a:ea typeface="Calibri" panose="020F0502020204030204" pitchFamily="34" charset="0"/>
            </a:endParaRPr>
          </a:p>
          <a:p>
            <a:pPr marL="285750" marR="0" indent="-285750" algn="just">
              <a:lnSpc>
                <a:spcPct val="115000"/>
              </a:lnSpc>
              <a:spcBef>
                <a:spcPts val="0"/>
              </a:spcBef>
              <a:spcAft>
                <a:spcPts val="0"/>
              </a:spcAft>
              <a:buFont typeface="Arial" panose="020B0604020202020204" pitchFamily="34" charset="0"/>
              <a:buChar char="•"/>
            </a:pPr>
            <a:r>
              <a:rPr lang="en-US" sz="2000" dirty="0">
                <a:solidFill>
                  <a:srgbClr val="002060"/>
                </a:solidFill>
                <a:effectLst/>
                <a:ea typeface="Calibri" panose="020F0502020204030204" pitchFamily="34" charset="0"/>
                <a:cs typeface="Calibri" panose="020F0502020204030204" pitchFamily="34" charset="0"/>
              </a:rPr>
              <a:t>The WCED distributed a budget of R11.7 million for the 2022/23 financial year. This budget is distributed to the 8 education districts who then distribute the funds to schools for additional holiday security. </a:t>
            </a:r>
            <a:endParaRPr lang="en-GB" sz="2000" dirty="0">
              <a:solidFill>
                <a:srgbClr val="002060"/>
              </a:solidFill>
              <a:effectLst/>
              <a:ea typeface="Calibri" panose="020F0502020204030204" pitchFamily="34" charset="0"/>
            </a:endParaRP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5" name="Title 1">
            <a:extLst>
              <a:ext uri="{FF2B5EF4-FFF2-40B4-BE49-F238E27FC236}">
                <a16:creationId xmlns:a16="http://schemas.microsoft.com/office/drawing/2014/main" xmlns="" id="{BA390767-C7E7-4350-B2BD-0052FDEAFC84}"/>
              </a:ext>
            </a:extLst>
          </p:cNvPr>
          <p:cNvSpPr txBox="1">
            <a:spLocks/>
          </p:cNvSpPr>
          <p:nvPr/>
        </p:nvSpPr>
        <p:spPr>
          <a:xfrm>
            <a:off x="393701" y="223675"/>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S</a:t>
            </a:r>
            <a:r>
              <a:rPr lang="en-US" dirty="0" err="1"/>
              <a:t>tatus</a:t>
            </a:r>
            <a:r>
              <a:rPr lang="en-US" dirty="0"/>
              <a:t> of vandalism at schools during the holidays</a:t>
            </a:r>
          </a:p>
        </p:txBody>
      </p:sp>
    </p:spTree>
    <p:extLst>
      <p:ext uri="{BB962C8B-B14F-4D97-AF65-F5344CB8AC3E}">
        <p14:creationId xmlns:p14="http://schemas.microsoft.com/office/powerpoint/2010/main" xmlns="" val="400077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dirty="0"/>
              <a:t>Admissions 2024</a:t>
            </a:r>
          </a:p>
        </p:txBody>
      </p:sp>
      <p:pic>
        <p:nvPicPr>
          <p:cNvPr id="4" name="Picture 3">
            <a:extLst>
              <a:ext uri="{FF2B5EF4-FFF2-40B4-BE49-F238E27FC236}">
                <a16:creationId xmlns:a16="http://schemas.microsoft.com/office/drawing/2014/main" xmlns="" id="{7733A0E4-23A5-27B2-E721-6EC9A25AF1F2}"/>
              </a:ext>
            </a:extLst>
          </p:cNvPr>
          <p:cNvPicPr>
            <a:picLocks noChangeAspect="1"/>
          </p:cNvPicPr>
          <p:nvPr/>
        </p:nvPicPr>
        <p:blipFill>
          <a:blip r:embed="rId2" cstate="print"/>
          <a:stretch>
            <a:fillRect/>
          </a:stretch>
        </p:blipFill>
        <p:spPr>
          <a:xfrm>
            <a:off x="7496175" y="1122641"/>
            <a:ext cx="3909667" cy="5526629"/>
          </a:xfrm>
          <a:prstGeom prst="rect">
            <a:avLst/>
          </a:prstGeom>
        </p:spPr>
      </p:pic>
      <p:sp>
        <p:nvSpPr>
          <p:cNvPr id="6" name="TextBox 5">
            <a:extLst>
              <a:ext uri="{FF2B5EF4-FFF2-40B4-BE49-F238E27FC236}">
                <a16:creationId xmlns:a16="http://schemas.microsoft.com/office/drawing/2014/main" xmlns="" id="{9877391C-B5BA-B4AB-79FD-E5E05FE11CA8}"/>
              </a:ext>
            </a:extLst>
          </p:cNvPr>
          <p:cNvSpPr txBox="1"/>
          <p:nvPr/>
        </p:nvSpPr>
        <p:spPr>
          <a:xfrm>
            <a:off x="393701" y="1567819"/>
            <a:ext cx="7024480" cy="3477875"/>
          </a:xfrm>
          <a:prstGeom prst="rect">
            <a:avLst/>
          </a:prstGeom>
          <a:noFill/>
        </p:spPr>
        <p:txBody>
          <a:bodyPr wrap="square">
            <a:spAutoFit/>
          </a:bodyPr>
          <a:lstStyle/>
          <a:p>
            <a:pPr marL="171450" indent="-171450">
              <a:buFont typeface="Arial" panose="020B0604020202020204" pitchFamily="34" charset="0"/>
              <a:buChar char="•"/>
            </a:pPr>
            <a:r>
              <a:rPr lang="en-US" sz="2000" b="1" dirty="0">
                <a:solidFill>
                  <a:srgbClr val="002060"/>
                </a:solidFill>
              </a:rPr>
              <a:t>February 2023 </a:t>
            </a:r>
            <a:r>
              <a:rPr lang="en-US" sz="2000" b="0" dirty="0">
                <a:solidFill>
                  <a:srgbClr val="002060"/>
                </a:solidFill>
              </a:rPr>
              <a:t>- Advocacy in schools – posters and pamphlets.</a:t>
            </a:r>
          </a:p>
          <a:p>
            <a:pPr marL="171450" indent="-171450">
              <a:buFont typeface="Arial" panose="020B0604020202020204" pitchFamily="34" charset="0"/>
              <a:buChar char="•"/>
            </a:pPr>
            <a:endParaRPr lang="en-US" sz="2000" b="0" dirty="0">
              <a:solidFill>
                <a:srgbClr val="002060"/>
              </a:solidFill>
            </a:endParaRPr>
          </a:p>
          <a:p>
            <a:pPr marL="171450" indent="-171450">
              <a:buFont typeface="Arial" panose="020B0604020202020204" pitchFamily="34" charset="0"/>
              <a:buChar char="•"/>
            </a:pPr>
            <a:r>
              <a:rPr lang="en-US" sz="2000" b="1" dirty="0">
                <a:solidFill>
                  <a:srgbClr val="002060"/>
                </a:solidFill>
              </a:rPr>
              <a:t>March 2023 </a:t>
            </a:r>
            <a:r>
              <a:rPr lang="en-US" sz="2000" b="0" dirty="0">
                <a:solidFill>
                  <a:srgbClr val="002060"/>
                </a:solidFill>
              </a:rPr>
              <a:t>– Advocacy in media about upcoming admission process. </a:t>
            </a:r>
          </a:p>
          <a:p>
            <a:pPr marL="171450" indent="-171450">
              <a:buFont typeface="Arial" panose="020B0604020202020204" pitchFamily="34" charset="0"/>
              <a:buChar char="•"/>
            </a:pPr>
            <a:endParaRPr lang="en-US" sz="2000" b="0" dirty="0">
              <a:solidFill>
                <a:srgbClr val="002060"/>
              </a:solidFill>
            </a:endParaRPr>
          </a:p>
          <a:p>
            <a:pPr marL="171450" indent="-171450">
              <a:buFont typeface="Arial" panose="020B0604020202020204" pitchFamily="34" charset="0"/>
              <a:buChar char="•"/>
            </a:pPr>
            <a:r>
              <a:rPr lang="en-US" sz="2000" b="1" dirty="0">
                <a:solidFill>
                  <a:srgbClr val="002060"/>
                </a:solidFill>
              </a:rPr>
              <a:t>13  March  2023 </a:t>
            </a:r>
            <a:r>
              <a:rPr lang="en-US" sz="2000" b="0" dirty="0">
                <a:solidFill>
                  <a:srgbClr val="002060"/>
                </a:solidFill>
              </a:rPr>
              <a:t>–Admissions opened.</a:t>
            </a:r>
          </a:p>
          <a:p>
            <a:pPr marL="171450" indent="-171450">
              <a:buFont typeface="Arial" panose="020B0604020202020204" pitchFamily="34" charset="0"/>
              <a:buChar char="•"/>
            </a:pPr>
            <a:endParaRPr lang="en-US" sz="2000" b="0" dirty="0">
              <a:solidFill>
                <a:srgbClr val="002060"/>
              </a:solidFill>
            </a:endParaRPr>
          </a:p>
          <a:p>
            <a:pPr marL="171450" indent="-171450">
              <a:buFont typeface="Arial" panose="020B0604020202020204" pitchFamily="34" charset="0"/>
              <a:buChar char="•"/>
            </a:pPr>
            <a:r>
              <a:rPr lang="en-US" sz="2000" b="1" dirty="0">
                <a:solidFill>
                  <a:srgbClr val="002060"/>
                </a:solidFill>
              </a:rPr>
              <a:t>14 April 2023 </a:t>
            </a:r>
            <a:r>
              <a:rPr lang="en-US" sz="2000" b="0" dirty="0">
                <a:solidFill>
                  <a:srgbClr val="002060"/>
                </a:solidFill>
              </a:rPr>
              <a:t>– Admissions closed (site remains open for late applications).</a:t>
            </a:r>
          </a:p>
          <a:p>
            <a:pPr marL="171450" indent="-171450">
              <a:buFont typeface="Arial" panose="020B0604020202020204" pitchFamily="34" charset="0"/>
              <a:buChar char="•"/>
            </a:pPr>
            <a:endParaRPr lang="en-US" sz="2000" b="0" dirty="0">
              <a:solidFill>
                <a:srgbClr val="242852"/>
              </a:solidFill>
            </a:endParaRPr>
          </a:p>
        </p:txBody>
      </p:sp>
    </p:spTree>
    <p:extLst>
      <p:ext uri="{BB962C8B-B14F-4D97-AF65-F5344CB8AC3E}">
        <p14:creationId xmlns:p14="http://schemas.microsoft.com/office/powerpoint/2010/main" xmlns="" val="249370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DBB7C-ACD0-1919-E5A2-9BD0A2F23903}"/>
              </a:ext>
            </a:extLst>
          </p:cNvPr>
          <p:cNvSpPr>
            <a:spLocks noGrp="1"/>
          </p:cNvSpPr>
          <p:nvPr>
            <p:ph type="title"/>
          </p:nvPr>
        </p:nvSpPr>
        <p:spPr/>
        <p:txBody>
          <a:bodyPr/>
          <a:lstStyle/>
          <a:p>
            <a:r>
              <a:rPr lang="en-US" dirty="0">
                <a:solidFill>
                  <a:srgbClr val="002060"/>
                </a:solidFill>
              </a:rPr>
              <a:t>Pamphlet to all primary schools and registered ECD facilities</a:t>
            </a:r>
          </a:p>
        </p:txBody>
      </p:sp>
      <p:sp>
        <p:nvSpPr>
          <p:cNvPr id="3" name="Text Placeholder 2">
            <a:extLst>
              <a:ext uri="{FF2B5EF4-FFF2-40B4-BE49-F238E27FC236}">
                <a16:creationId xmlns:a16="http://schemas.microsoft.com/office/drawing/2014/main" xmlns="" id="{FF4252FA-C516-8C81-CA68-23CB6B43D75A}"/>
              </a:ext>
            </a:extLst>
          </p:cNvPr>
          <p:cNvSpPr>
            <a:spLocks noGrp="1"/>
          </p:cNvSpPr>
          <p:nvPr>
            <p:ph type="body" sz="quarter" idx="10"/>
          </p:nvPr>
        </p:nvSpPr>
        <p:spPr>
          <a:xfrm>
            <a:off x="193080" y="1463453"/>
            <a:ext cx="11462940" cy="4896073"/>
          </a:xfrm>
        </p:spPr>
        <p:txBody>
          <a:bodyPr/>
          <a:lstStyle/>
          <a:p>
            <a:pPr marL="285750" indent="-285750">
              <a:buFont typeface="Arial" panose="020B0604020202020204" pitchFamily="34" charset="0"/>
              <a:buChar char="•"/>
            </a:pPr>
            <a:r>
              <a:rPr lang="en-ZA" sz="2000" b="0" dirty="0">
                <a:solidFill>
                  <a:srgbClr val="002060"/>
                </a:solidFill>
              </a:rPr>
              <a:t>Pamphlets for all exit grades  </a:t>
            </a:r>
          </a:p>
          <a:p>
            <a:pPr marL="285750" indent="-285750">
              <a:buFont typeface="Arial" panose="020B0604020202020204" pitchFamily="34" charset="0"/>
              <a:buChar char="•"/>
            </a:pPr>
            <a:r>
              <a:rPr lang="en-ZA" sz="2000" b="0" dirty="0">
                <a:solidFill>
                  <a:srgbClr val="002060"/>
                </a:solidFill>
              </a:rPr>
              <a:t>Posters for schools with exit grades</a:t>
            </a:r>
          </a:p>
          <a:p>
            <a:pPr marL="285750" indent="-285750">
              <a:buFont typeface="Arial" panose="020B0604020202020204" pitchFamily="34" charset="0"/>
              <a:buChar char="•"/>
            </a:pPr>
            <a:r>
              <a:rPr lang="en-ZA" sz="2000" b="0" dirty="0">
                <a:solidFill>
                  <a:srgbClr val="002060"/>
                </a:solidFill>
              </a:rPr>
              <a:t>Mall activations – Hosting of enrolment days</a:t>
            </a:r>
          </a:p>
          <a:p>
            <a:pPr marL="285750" indent="-285750">
              <a:buFont typeface="Arial" panose="020B0604020202020204" pitchFamily="34" charset="0"/>
              <a:buChar char="•"/>
            </a:pPr>
            <a:r>
              <a:rPr lang="en-ZA" sz="2000" b="0" dirty="0">
                <a:solidFill>
                  <a:srgbClr val="002060"/>
                </a:solidFill>
              </a:rPr>
              <a:t>Radio ads</a:t>
            </a:r>
          </a:p>
          <a:p>
            <a:pPr marL="285750" indent="-285750">
              <a:buFont typeface="Arial" panose="020B0604020202020204" pitchFamily="34" charset="0"/>
              <a:buChar char="•"/>
            </a:pPr>
            <a:r>
              <a:rPr lang="en-ZA" sz="2000" b="0" dirty="0">
                <a:solidFill>
                  <a:srgbClr val="002060"/>
                </a:solidFill>
              </a:rPr>
              <a:t>Print ads – community newspapers</a:t>
            </a:r>
          </a:p>
          <a:p>
            <a:pPr marL="285750" indent="-285750">
              <a:buFont typeface="Arial" panose="020B0604020202020204" pitchFamily="34" charset="0"/>
              <a:buChar char="•"/>
            </a:pPr>
            <a:r>
              <a:rPr lang="en-ZA" sz="2000" b="0" dirty="0">
                <a:solidFill>
                  <a:srgbClr val="002060"/>
                </a:solidFill>
              </a:rPr>
              <a:t>Digital banners</a:t>
            </a:r>
          </a:p>
          <a:p>
            <a:pPr marL="285750" indent="-285750">
              <a:buFont typeface="Arial" panose="020B0604020202020204" pitchFamily="34" charset="0"/>
              <a:buChar char="•"/>
            </a:pPr>
            <a:r>
              <a:rPr lang="en-ZA" sz="2000" b="0" dirty="0">
                <a:solidFill>
                  <a:srgbClr val="002060"/>
                </a:solidFill>
              </a:rPr>
              <a:t>In taxi and back of bus OOH</a:t>
            </a:r>
          </a:p>
          <a:p>
            <a:pPr marL="285750" indent="-285750">
              <a:buFont typeface="Arial" panose="020B0604020202020204" pitchFamily="34" charset="0"/>
              <a:buChar char="•"/>
            </a:pPr>
            <a:r>
              <a:rPr lang="en-ZA" sz="2000" b="0" dirty="0">
                <a:solidFill>
                  <a:srgbClr val="002060"/>
                </a:solidFill>
              </a:rPr>
              <a:t>Mobile and Static Billboards</a:t>
            </a:r>
          </a:p>
          <a:p>
            <a:pPr marL="285750" indent="-285750">
              <a:buFont typeface="Arial" panose="020B0604020202020204" pitchFamily="34" charset="0"/>
              <a:buChar char="•"/>
            </a:pPr>
            <a:r>
              <a:rPr lang="en-ZA" sz="2000" b="0" dirty="0">
                <a:solidFill>
                  <a:srgbClr val="002060"/>
                </a:solidFill>
              </a:rPr>
              <a:t>Loud Hailer services in communities</a:t>
            </a:r>
          </a:p>
          <a:p>
            <a:pPr marL="285750" indent="-285750">
              <a:buFont typeface="Arial" panose="020B0604020202020204" pitchFamily="34" charset="0"/>
              <a:buChar char="•"/>
            </a:pPr>
            <a:r>
              <a:rPr lang="en-ZA" sz="2000" b="0" dirty="0">
                <a:solidFill>
                  <a:srgbClr val="002060"/>
                </a:solidFill>
              </a:rPr>
              <a:t>Social Media – promoted posts</a:t>
            </a:r>
            <a:endParaRPr lang="en-US" sz="2000" b="0" dirty="0">
              <a:solidFill>
                <a:srgbClr val="002060"/>
              </a:solidFill>
            </a:endParaRPr>
          </a:p>
          <a:p>
            <a:endParaRPr lang="en-US" dirty="0"/>
          </a:p>
        </p:txBody>
      </p:sp>
      <p:pic>
        <p:nvPicPr>
          <p:cNvPr id="4" name="Picture 3">
            <a:extLst>
              <a:ext uri="{FF2B5EF4-FFF2-40B4-BE49-F238E27FC236}">
                <a16:creationId xmlns:a16="http://schemas.microsoft.com/office/drawing/2014/main" xmlns="" id="{53BF6988-6E82-D093-1011-C564D2A853FB}"/>
              </a:ext>
            </a:extLst>
          </p:cNvPr>
          <p:cNvPicPr>
            <a:picLocks noChangeAspect="1"/>
          </p:cNvPicPr>
          <p:nvPr/>
        </p:nvPicPr>
        <p:blipFill>
          <a:blip r:embed="rId2" cstate="print"/>
          <a:stretch>
            <a:fillRect/>
          </a:stretch>
        </p:blipFill>
        <p:spPr>
          <a:xfrm>
            <a:off x="5364369" y="3429000"/>
            <a:ext cx="6492272" cy="2958596"/>
          </a:xfrm>
          <a:prstGeom prst="rect">
            <a:avLst/>
          </a:prstGeom>
        </p:spPr>
      </p:pic>
      <p:pic>
        <p:nvPicPr>
          <p:cNvPr id="7" name="Picture 6">
            <a:extLst>
              <a:ext uri="{FF2B5EF4-FFF2-40B4-BE49-F238E27FC236}">
                <a16:creationId xmlns:a16="http://schemas.microsoft.com/office/drawing/2014/main" xmlns="" id="{44E91EE7-7F3D-D8F2-9D8D-687E62F06B58}"/>
              </a:ext>
            </a:extLst>
          </p:cNvPr>
          <p:cNvPicPr>
            <a:picLocks noChangeAspect="1"/>
          </p:cNvPicPr>
          <p:nvPr/>
        </p:nvPicPr>
        <p:blipFill>
          <a:blip r:embed="rId3" cstate="print"/>
          <a:stretch>
            <a:fillRect/>
          </a:stretch>
        </p:blipFill>
        <p:spPr>
          <a:xfrm>
            <a:off x="10088626" y="373947"/>
            <a:ext cx="1768015" cy="2511220"/>
          </a:xfrm>
          <a:prstGeom prst="rect">
            <a:avLst/>
          </a:prstGeom>
        </p:spPr>
      </p:pic>
    </p:spTree>
    <p:extLst>
      <p:ext uri="{BB962C8B-B14F-4D97-AF65-F5344CB8AC3E}">
        <p14:creationId xmlns:p14="http://schemas.microsoft.com/office/powerpoint/2010/main" xmlns="" val="278218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dirty="0"/>
              <a:t>Online admissions assistance</a:t>
            </a:r>
          </a:p>
        </p:txBody>
      </p:sp>
      <p:sp>
        <p:nvSpPr>
          <p:cNvPr id="3" name="Text Placeholder 2">
            <a:extLst>
              <a:ext uri="{FF2B5EF4-FFF2-40B4-BE49-F238E27FC236}">
                <a16:creationId xmlns:a16="http://schemas.microsoft.com/office/drawing/2014/main" xmlns="" id="{A74817C1-51CB-BCA0-0C92-19C80EB20F2F}"/>
              </a:ext>
            </a:extLst>
          </p:cNvPr>
          <p:cNvSpPr>
            <a:spLocks noGrp="1"/>
          </p:cNvSpPr>
          <p:nvPr>
            <p:ph type="body" sz="quarter" idx="10"/>
          </p:nvPr>
        </p:nvSpPr>
        <p:spPr>
          <a:xfrm>
            <a:off x="5367129" y="1196753"/>
            <a:ext cx="6489511" cy="4896073"/>
          </a:xfrm>
        </p:spPr>
        <p:txBody>
          <a:bodyPr>
            <a:normAutofit/>
          </a:bodyPr>
          <a:lstStyle/>
          <a:p>
            <a:r>
              <a:rPr lang="en-US" sz="2000" b="0" dirty="0">
                <a:solidFill>
                  <a:srgbClr val="002060"/>
                </a:solidFill>
              </a:rPr>
              <a:t>The WCED is opening “pop up” admission sites in each of the 8 education districts. </a:t>
            </a:r>
          </a:p>
          <a:p>
            <a:endParaRPr lang="en-US" sz="2000" b="0" dirty="0">
              <a:solidFill>
                <a:srgbClr val="002060"/>
              </a:solidFill>
            </a:endParaRPr>
          </a:p>
          <a:p>
            <a:r>
              <a:rPr lang="en-US" sz="2000" b="0" dirty="0">
                <a:solidFill>
                  <a:srgbClr val="002060"/>
                </a:solidFill>
              </a:rPr>
              <a:t>Each pamphlet contains details of where support can be provided for those that do not have access to IT services for their online application. </a:t>
            </a:r>
          </a:p>
        </p:txBody>
      </p:sp>
      <p:pic>
        <p:nvPicPr>
          <p:cNvPr id="5" name="Picture 4">
            <a:extLst>
              <a:ext uri="{FF2B5EF4-FFF2-40B4-BE49-F238E27FC236}">
                <a16:creationId xmlns:a16="http://schemas.microsoft.com/office/drawing/2014/main" xmlns="" id="{91957CB1-712D-6C8F-837D-CB80CEECA235}"/>
              </a:ext>
            </a:extLst>
          </p:cNvPr>
          <p:cNvPicPr>
            <a:picLocks noChangeAspect="1"/>
          </p:cNvPicPr>
          <p:nvPr/>
        </p:nvPicPr>
        <p:blipFill>
          <a:blip r:embed="rId3" cstate="print"/>
          <a:stretch>
            <a:fillRect/>
          </a:stretch>
        </p:blipFill>
        <p:spPr>
          <a:xfrm>
            <a:off x="393701" y="1093489"/>
            <a:ext cx="4700047" cy="5672987"/>
          </a:xfrm>
          <a:prstGeom prst="rect">
            <a:avLst/>
          </a:prstGeom>
        </p:spPr>
      </p:pic>
      <p:pic>
        <p:nvPicPr>
          <p:cNvPr id="6" name="Picture 5">
            <a:extLst>
              <a:ext uri="{FF2B5EF4-FFF2-40B4-BE49-F238E27FC236}">
                <a16:creationId xmlns:a16="http://schemas.microsoft.com/office/drawing/2014/main" xmlns="" id="{827199FC-183D-8467-D065-8A5CF3CB0747}"/>
              </a:ext>
            </a:extLst>
          </p:cNvPr>
          <p:cNvPicPr>
            <a:picLocks noChangeAspect="1"/>
          </p:cNvPicPr>
          <p:nvPr/>
        </p:nvPicPr>
        <p:blipFill>
          <a:blip r:embed="rId4" cstate="print"/>
          <a:stretch>
            <a:fillRect/>
          </a:stretch>
        </p:blipFill>
        <p:spPr>
          <a:xfrm>
            <a:off x="5487500" y="3539457"/>
            <a:ext cx="6248768" cy="2799948"/>
          </a:xfrm>
          <a:prstGeom prst="rect">
            <a:avLst/>
          </a:prstGeom>
        </p:spPr>
      </p:pic>
    </p:spTree>
    <p:extLst>
      <p:ext uri="{BB962C8B-B14F-4D97-AF65-F5344CB8AC3E}">
        <p14:creationId xmlns:p14="http://schemas.microsoft.com/office/powerpoint/2010/main" xmlns="" val="257548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7E32899-BF5E-06F0-D223-A873D8CE70D3}"/>
              </a:ext>
            </a:extLst>
          </p:cNvPr>
          <p:cNvSpPr>
            <a:spLocks noGrp="1"/>
          </p:cNvSpPr>
          <p:nvPr>
            <p:ph type="body" sz="quarter" idx="12"/>
          </p:nvPr>
        </p:nvSpPr>
        <p:spPr/>
        <p:txBody>
          <a:bodyPr>
            <a:normAutofit/>
          </a:bodyPr>
          <a:lstStyle/>
          <a:p>
            <a:r>
              <a:rPr lang="en-US" sz="4800" dirty="0"/>
              <a:t>					Thank You</a:t>
            </a:r>
          </a:p>
        </p:txBody>
      </p:sp>
    </p:spTree>
    <p:extLst>
      <p:ext uri="{BB962C8B-B14F-4D97-AF65-F5344CB8AC3E}">
        <p14:creationId xmlns:p14="http://schemas.microsoft.com/office/powerpoint/2010/main" xmlns="" val="261378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7FAD3A-3377-4D7C-A66F-11444F5E0CF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1506"/>
          <a:stretch/>
        </p:blipFill>
        <p:spPr>
          <a:xfrm>
            <a:off x="-11248" y="-1278000"/>
            <a:ext cx="12203248" cy="7199829"/>
          </a:xfrm>
          <a:prstGeom prst="rect">
            <a:avLst/>
          </a:prstGeom>
        </p:spPr>
      </p:pic>
      <p:sp>
        <p:nvSpPr>
          <p:cNvPr id="5" name="Rectangle 4">
            <a:extLst>
              <a:ext uri="{FF2B5EF4-FFF2-40B4-BE49-F238E27FC236}">
                <a16:creationId xmlns:a16="http://schemas.microsoft.com/office/drawing/2014/main" xmlns="" id="{DEFEB3F6-B2F4-4E3D-9DC4-25A606B4A23F}"/>
              </a:ext>
            </a:extLst>
          </p:cNvPr>
          <p:cNvSpPr/>
          <p:nvPr/>
        </p:nvSpPr>
        <p:spPr>
          <a:xfrm>
            <a:off x="-11239" y="-1278000"/>
            <a:ext cx="12203239" cy="7199829"/>
          </a:xfrm>
          <a:prstGeom prst="rect">
            <a:avLst/>
          </a:prstGeom>
          <a:solidFill>
            <a:srgbClr val="00148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prstClr val="white"/>
              </a:solidFill>
              <a:effectLst/>
              <a:uLnTx/>
              <a:uFillTx/>
              <a:latin typeface="Century Gothic"/>
              <a:ea typeface="+mn-ea"/>
              <a:cs typeface="+mn-cs"/>
            </a:endParaRPr>
          </a:p>
        </p:txBody>
      </p:sp>
      <p:sp>
        <p:nvSpPr>
          <p:cNvPr id="4" name="Rectangle 3">
            <a:extLst>
              <a:ext uri="{FF2B5EF4-FFF2-40B4-BE49-F238E27FC236}">
                <a16:creationId xmlns:a16="http://schemas.microsoft.com/office/drawing/2014/main" xmlns="" id="{DED515D1-4387-45FD-8F5E-AACA48529A05}"/>
              </a:ext>
            </a:extLst>
          </p:cNvPr>
          <p:cNvSpPr/>
          <p:nvPr/>
        </p:nvSpPr>
        <p:spPr>
          <a:xfrm>
            <a:off x="853466" y="936171"/>
            <a:ext cx="3836248" cy="3150635"/>
          </a:xfrm>
          <a:prstGeom prst="rect">
            <a:avLst/>
          </a:prstGeom>
          <a:noFill/>
          <a:effectLst/>
        </p:spPr>
        <p:txBody>
          <a:bodyPr lIns="180000" tIns="180000" rIns="0" bIns="180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a:ea typeface="+mn-ea"/>
                <a:cs typeface="Century Gothic"/>
              </a:rPr>
              <a:t>Quality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entury Gothic"/>
                <a:ea typeface="+mn-ea"/>
                <a:cs typeface="Century Gothic"/>
              </a:rPr>
              <a:t>for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entury Gothic"/>
                <a:ea typeface="+mn-ea"/>
                <a:cs typeface="Century Gothic"/>
              </a:rPr>
              <a:t>in every classroom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entury Gothic"/>
                <a:ea typeface="+mn-ea"/>
                <a:cs typeface="Century Gothic"/>
              </a:rPr>
              <a:t>in every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entury Gothic"/>
                <a:ea typeface="+mn-ea"/>
                <a:cs typeface="Century Gothic"/>
              </a:rPr>
              <a:t>in the province.</a:t>
            </a:r>
          </a:p>
        </p:txBody>
      </p:sp>
      <p:grpSp>
        <p:nvGrpSpPr>
          <p:cNvPr id="2" name="Group 1">
            <a:extLst>
              <a:ext uri="{FF2B5EF4-FFF2-40B4-BE49-F238E27FC236}">
                <a16:creationId xmlns:a16="http://schemas.microsoft.com/office/drawing/2014/main" xmlns="" id="{B41EB9DE-4B7D-48BA-B91D-72396D6B972B}"/>
              </a:ext>
            </a:extLst>
          </p:cNvPr>
          <p:cNvGrpSpPr/>
          <p:nvPr/>
        </p:nvGrpSpPr>
        <p:grpSpPr>
          <a:xfrm>
            <a:off x="853465" y="4294800"/>
            <a:ext cx="9857644" cy="1369086"/>
            <a:chOff x="853465" y="4294800"/>
            <a:chExt cx="9857644" cy="1369086"/>
          </a:xfrm>
        </p:grpSpPr>
        <p:pic>
          <p:nvPicPr>
            <p:cNvPr id="7" name="Picture 6">
              <a:extLst>
                <a:ext uri="{FF2B5EF4-FFF2-40B4-BE49-F238E27FC236}">
                  <a16:creationId xmlns:a16="http://schemas.microsoft.com/office/drawing/2014/main" xmlns="" id="{CE17C02B-2CAE-4E50-B934-FB621C3927F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3465" y="4295886"/>
              <a:ext cx="1368000" cy="1368000"/>
            </a:xfrm>
            <a:prstGeom prst="rect">
              <a:avLst/>
            </a:prstGeom>
          </p:spPr>
        </p:pic>
        <p:pic>
          <p:nvPicPr>
            <p:cNvPr id="8" name="Picture 7">
              <a:extLst>
                <a:ext uri="{FF2B5EF4-FFF2-40B4-BE49-F238E27FC236}">
                  <a16:creationId xmlns:a16="http://schemas.microsoft.com/office/drawing/2014/main" xmlns="" id="{36B472D8-7BC6-43E7-85FA-39E9C71374C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5466" y="4295885"/>
              <a:ext cx="1368000" cy="1368000"/>
            </a:xfrm>
            <a:prstGeom prst="rect">
              <a:avLst/>
            </a:prstGeom>
          </p:spPr>
        </p:pic>
        <p:pic>
          <p:nvPicPr>
            <p:cNvPr id="9" name="Picture 8" descr="A picture containing text, person&#10;&#10;Description automatically generated">
              <a:extLst>
                <a:ext uri="{FF2B5EF4-FFF2-40B4-BE49-F238E27FC236}">
                  <a16:creationId xmlns:a16="http://schemas.microsoft.com/office/drawing/2014/main" xmlns="" id="{F69FD204-3EC2-4969-B465-BD440575B12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51289" y="4294800"/>
              <a:ext cx="1368000" cy="1368000"/>
            </a:xfrm>
            <a:prstGeom prst="rect">
              <a:avLst/>
            </a:prstGeom>
          </p:spPr>
        </p:pic>
        <p:pic>
          <p:nvPicPr>
            <p:cNvPr id="10" name="Picture 9">
              <a:extLst>
                <a:ext uri="{FF2B5EF4-FFF2-40B4-BE49-F238E27FC236}">
                  <a16:creationId xmlns:a16="http://schemas.microsoft.com/office/drawing/2014/main" xmlns="" id="{C58FFAAD-F055-418D-968D-F28E09E4DC1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59469" y="4294800"/>
              <a:ext cx="1368000" cy="1368000"/>
            </a:xfrm>
            <a:prstGeom prst="rect">
              <a:avLst/>
            </a:prstGeom>
          </p:spPr>
        </p:pic>
        <p:pic>
          <p:nvPicPr>
            <p:cNvPr id="11" name="Picture 10">
              <a:extLst>
                <a:ext uri="{FF2B5EF4-FFF2-40B4-BE49-F238E27FC236}">
                  <a16:creationId xmlns:a16="http://schemas.microsoft.com/office/drawing/2014/main" xmlns="" id="{62FA5FAE-A19B-4518-8046-EBEFCC936866}"/>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57468" y="4294800"/>
              <a:ext cx="1372975" cy="1368000"/>
            </a:xfrm>
            <a:prstGeom prst="rect">
              <a:avLst/>
            </a:prstGeom>
          </p:spPr>
        </p:pic>
        <p:pic>
          <p:nvPicPr>
            <p:cNvPr id="12" name="Picture 11">
              <a:extLst>
                <a:ext uri="{FF2B5EF4-FFF2-40B4-BE49-F238E27FC236}">
                  <a16:creationId xmlns:a16="http://schemas.microsoft.com/office/drawing/2014/main" xmlns="" id="{153B3D9B-1C91-4913-9CFC-1A527F5B01A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343109" y="4294800"/>
              <a:ext cx="1368000" cy="1368000"/>
            </a:xfrm>
            <a:prstGeom prst="rect">
              <a:avLst/>
            </a:prstGeom>
          </p:spPr>
        </p:pic>
      </p:grpSp>
    </p:spTree>
    <p:extLst>
      <p:ext uri="{BB962C8B-B14F-4D97-AF65-F5344CB8AC3E}">
        <p14:creationId xmlns:p14="http://schemas.microsoft.com/office/powerpoint/2010/main" xmlns="" val="295972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7859912F-23DD-8B29-E98E-00BC02B84EBE}"/>
              </a:ext>
            </a:extLst>
          </p:cNvPr>
          <p:cNvGraphicFramePr>
            <a:graphicFrameLocks/>
          </p:cNvGraphicFramePr>
          <p:nvPr/>
        </p:nvGraphicFramePr>
        <p:xfrm>
          <a:off x="3024763" y="1896090"/>
          <a:ext cx="5545351" cy="4178111"/>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xmlns="" id="{3CF05A12-2916-4C19-B7B7-AE5257786507}"/>
              </a:ext>
            </a:extLst>
          </p:cNvPr>
          <p:cNvSpPr>
            <a:spLocks noGrp="1"/>
          </p:cNvSpPr>
          <p:nvPr>
            <p:ph idx="1"/>
          </p:nvPr>
        </p:nvSpPr>
        <p:spPr>
          <a:xfrm>
            <a:off x="393701" y="1005840"/>
            <a:ext cx="11617324" cy="5019465"/>
          </a:xfrm>
        </p:spPr>
        <p:txBody>
          <a:bodyPr>
            <a:normAutofit/>
          </a:bodyPr>
          <a:lstStyle/>
          <a:p>
            <a:pPr defTabSz="457200">
              <a:spcBef>
                <a:spcPct val="20000"/>
              </a:spcBef>
              <a:defRPr/>
            </a:pPr>
            <a:r>
              <a:rPr lang="en-US" sz="2200" b="0" dirty="0">
                <a:solidFill>
                  <a:schemeClr val="bg2">
                    <a:lumMod val="25000"/>
                  </a:schemeClr>
                </a:solidFill>
                <a:latin typeface="Century Gothic"/>
              </a:rPr>
              <a:t>The WCED system has increased by 17 901 learners on average per year over the period 2018 – 2022 </a:t>
            </a:r>
            <a:endParaRPr lang="en-US" sz="2200" dirty="0">
              <a:solidFill>
                <a:schemeClr val="bg2">
                  <a:lumMod val="25000"/>
                </a:schemeClr>
              </a:solidFill>
              <a:latin typeface="Century Gothic"/>
            </a:endParaRPr>
          </a:p>
        </p:txBody>
      </p:sp>
      <p:sp>
        <p:nvSpPr>
          <p:cNvPr id="8" name="TextBox 7">
            <a:extLst>
              <a:ext uri="{FF2B5EF4-FFF2-40B4-BE49-F238E27FC236}">
                <a16:creationId xmlns:a16="http://schemas.microsoft.com/office/drawing/2014/main" xmlns="" id="{1E237D71-6FAF-4BB5-8622-08BBA4C2E233}"/>
              </a:ext>
            </a:extLst>
          </p:cNvPr>
          <p:cNvSpPr txBox="1"/>
          <p:nvPr/>
        </p:nvSpPr>
        <p:spPr>
          <a:xfrm>
            <a:off x="3838749" y="4738266"/>
            <a:ext cx="9387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cs typeface="+mn-cs"/>
              </a:rPr>
              <a:t>18 795</a:t>
            </a:r>
            <a:r>
              <a:rPr kumimoji="0" lang="en-US" sz="1800" b="1" i="0" u="none" strike="noStrike" kern="1200" cap="none" spc="0" normalizeH="0" baseline="0" noProof="0" dirty="0">
                <a:ln>
                  <a:noFill/>
                </a:ln>
                <a:solidFill>
                  <a:prstClr val="black"/>
                </a:solidFill>
                <a:effectLst/>
                <a:uLnTx/>
                <a:uFillTx/>
                <a:latin typeface="Century Gothic"/>
                <a:ea typeface="+mn-ea"/>
                <a:cs typeface="+mn-cs"/>
              </a:rPr>
              <a:t> </a:t>
            </a:r>
          </a:p>
        </p:txBody>
      </p:sp>
      <p:sp>
        <p:nvSpPr>
          <p:cNvPr id="10" name="TextBox 9">
            <a:extLst>
              <a:ext uri="{FF2B5EF4-FFF2-40B4-BE49-F238E27FC236}">
                <a16:creationId xmlns:a16="http://schemas.microsoft.com/office/drawing/2014/main" xmlns="" id="{18D0E1A2-CEB9-49D9-B82C-A50BB940CBFD}"/>
              </a:ext>
            </a:extLst>
          </p:cNvPr>
          <p:cNvSpPr txBox="1"/>
          <p:nvPr/>
        </p:nvSpPr>
        <p:spPr>
          <a:xfrm>
            <a:off x="4858655" y="4430490"/>
            <a:ext cx="9387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cs typeface="+mn-cs"/>
              </a:rPr>
              <a:t>17 562</a:t>
            </a:r>
          </a:p>
        </p:txBody>
      </p:sp>
      <p:sp>
        <p:nvSpPr>
          <p:cNvPr id="11" name="TextBox 10">
            <a:extLst>
              <a:ext uri="{FF2B5EF4-FFF2-40B4-BE49-F238E27FC236}">
                <a16:creationId xmlns:a16="http://schemas.microsoft.com/office/drawing/2014/main" xmlns="" id="{340AAD97-65B3-4034-ADF0-75A41E1A95DF}"/>
              </a:ext>
            </a:extLst>
          </p:cNvPr>
          <p:cNvSpPr txBox="1"/>
          <p:nvPr/>
        </p:nvSpPr>
        <p:spPr>
          <a:xfrm>
            <a:off x="5928135" y="4139035"/>
            <a:ext cx="9387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cs typeface="+mn-cs"/>
              </a:rPr>
              <a:t>18 314</a:t>
            </a:r>
          </a:p>
        </p:txBody>
      </p:sp>
      <p:grpSp>
        <p:nvGrpSpPr>
          <p:cNvPr id="5" name="Group 4">
            <a:extLst>
              <a:ext uri="{FF2B5EF4-FFF2-40B4-BE49-F238E27FC236}">
                <a16:creationId xmlns:a16="http://schemas.microsoft.com/office/drawing/2014/main" xmlns="" id="{D7FCAEC0-4B51-C1DC-45DC-4801156F41D4}"/>
              </a:ext>
            </a:extLst>
          </p:cNvPr>
          <p:cNvGrpSpPr/>
          <p:nvPr/>
        </p:nvGrpSpPr>
        <p:grpSpPr>
          <a:xfrm>
            <a:off x="8825390" y="2428876"/>
            <a:ext cx="3087183" cy="2309392"/>
            <a:chOff x="6860864" y="3470671"/>
            <a:chExt cx="1529937" cy="1267595"/>
          </a:xfrm>
        </p:grpSpPr>
        <p:sp>
          <p:nvSpPr>
            <p:cNvPr id="13" name="TextBox 12">
              <a:extLst>
                <a:ext uri="{FF2B5EF4-FFF2-40B4-BE49-F238E27FC236}">
                  <a16:creationId xmlns:a16="http://schemas.microsoft.com/office/drawing/2014/main" xmlns="" id="{2EC8E11E-20CD-44A5-818A-4F439E161C73}"/>
                </a:ext>
              </a:extLst>
            </p:cNvPr>
            <p:cNvSpPr txBox="1"/>
            <p:nvPr/>
          </p:nvSpPr>
          <p:spPr>
            <a:xfrm>
              <a:off x="6913066" y="3801727"/>
              <a:ext cx="1477735" cy="658845"/>
            </a:xfrm>
            <a:prstGeom prst="rect">
              <a:avLst/>
            </a:prstGeom>
            <a:noFill/>
            <a:ln>
              <a:solidFill>
                <a:srgbClr val="FFFF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CCBF9">
                      <a:lumMod val="25000"/>
                    </a:srgbClr>
                  </a:solidFill>
                  <a:effectLst/>
                  <a:uLnTx/>
                  <a:uFillTx/>
                  <a:latin typeface="Century Gothic"/>
                  <a:ea typeface="+mn-ea"/>
                  <a:cs typeface="+mn-cs"/>
                </a:rPr>
                <a:t>Average growth per year: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CCBF9">
                      <a:lumMod val="25000"/>
                    </a:srgbClr>
                  </a:solidFill>
                  <a:effectLst/>
                  <a:uLnTx/>
                  <a:uFillTx/>
                  <a:latin typeface="Century Gothic"/>
                  <a:ea typeface="+mn-ea"/>
                  <a:cs typeface="+mn-cs"/>
                </a:rPr>
                <a:t>17 901</a:t>
              </a:r>
              <a:r>
                <a:rPr kumimoji="0" lang="en-US" sz="2400" b="0" i="0" u="none" strike="noStrike" kern="1200" cap="none" spc="0" normalizeH="0" baseline="0" noProof="0" dirty="0">
                  <a:ln>
                    <a:noFill/>
                  </a:ln>
                  <a:solidFill>
                    <a:srgbClr val="ACCBF9">
                      <a:lumMod val="25000"/>
                    </a:srgbClr>
                  </a:solidFill>
                  <a:effectLst/>
                  <a:uLnTx/>
                  <a:uFillTx/>
                  <a:latin typeface="Century Gothic"/>
                  <a:ea typeface="+mn-ea"/>
                  <a:cs typeface="+mn-cs"/>
                </a:rPr>
                <a:t> </a:t>
              </a:r>
              <a:endParaRPr kumimoji="0" lang="en-US" sz="2400" b="1" i="0" u="none" strike="noStrike" kern="1200" cap="none" spc="0" normalizeH="0" baseline="0" noProof="0" dirty="0">
                <a:ln>
                  <a:noFill/>
                </a:ln>
                <a:solidFill>
                  <a:srgbClr val="ACCBF9">
                    <a:lumMod val="25000"/>
                  </a:srgbClr>
                </a:solidFill>
                <a:effectLst/>
                <a:uLnTx/>
                <a:uFillTx/>
                <a:latin typeface="Century Gothic"/>
                <a:ea typeface="+mn-ea"/>
                <a:cs typeface="+mn-cs"/>
              </a:endParaRPr>
            </a:p>
          </p:txBody>
        </p:sp>
        <p:sp>
          <p:nvSpPr>
            <p:cNvPr id="4" name="Oval 3">
              <a:extLst>
                <a:ext uri="{FF2B5EF4-FFF2-40B4-BE49-F238E27FC236}">
                  <a16:creationId xmlns:a16="http://schemas.microsoft.com/office/drawing/2014/main" xmlns="" id="{6309E535-A37D-27A6-DEEF-A100A01C0D6E}"/>
                </a:ext>
              </a:extLst>
            </p:cNvPr>
            <p:cNvSpPr/>
            <p:nvPr/>
          </p:nvSpPr>
          <p:spPr>
            <a:xfrm>
              <a:off x="6860864" y="3470671"/>
              <a:ext cx="1502217" cy="126759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15" name="TextBox 14">
            <a:extLst>
              <a:ext uri="{FF2B5EF4-FFF2-40B4-BE49-F238E27FC236}">
                <a16:creationId xmlns:a16="http://schemas.microsoft.com/office/drawing/2014/main" xmlns="" id="{8BDE6D58-F204-0B12-C497-3C5DD54E106E}"/>
              </a:ext>
            </a:extLst>
          </p:cNvPr>
          <p:cNvSpPr txBox="1"/>
          <p:nvPr/>
        </p:nvSpPr>
        <p:spPr>
          <a:xfrm>
            <a:off x="4147621" y="6258523"/>
            <a:ext cx="56999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WCED Annual School Survey Data, 2</a:t>
            </a:r>
            <a:r>
              <a:rPr kumimoji="0" lang="en-US"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022</a:t>
            </a:r>
            <a:endParaRPr kumimoji="0" lang="en-US" sz="1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xmlns="" id="{85C08EF8-1430-F94C-0B69-A4713A55ADCE}"/>
              </a:ext>
            </a:extLst>
          </p:cNvPr>
          <p:cNvSpPr txBox="1"/>
          <p:nvPr/>
        </p:nvSpPr>
        <p:spPr>
          <a:xfrm>
            <a:off x="6997615" y="3831258"/>
            <a:ext cx="9387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cs typeface="+mn-cs"/>
              </a:rPr>
              <a:t>16 933</a:t>
            </a:r>
          </a:p>
        </p:txBody>
      </p:sp>
      <p:sp>
        <p:nvSpPr>
          <p:cNvPr id="6" name="Title 5">
            <a:extLst>
              <a:ext uri="{FF2B5EF4-FFF2-40B4-BE49-F238E27FC236}">
                <a16:creationId xmlns:a16="http://schemas.microsoft.com/office/drawing/2014/main" xmlns="" id="{A079FB9A-63B1-BD7E-C465-F026D79BDD8D}"/>
              </a:ext>
            </a:extLst>
          </p:cNvPr>
          <p:cNvSpPr>
            <a:spLocks noGrp="1"/>
          </p:cNvSpPr>
          <p:nvPr>
            <p:ph type="title"/>
          </p:nvPr>
        </p:nvSpPr>
        <p:spPr/>
        <p:txBody>
          <a:bodyPr>
            <a:noAutofit/>
          </a:bodyPr>
          <a:lstStyle/>
          <a:p>
            <a:r>
              <a:rPr lang="en-US" sz="2800" dirty="0">
                <a:solidFill>
                  <a:srgbClr val="002060"/>
                </a:solidFill>
              </a:rPr>
              <a:t>Enrolment growth</a:t>
            </a:r>
          </a:p>
        </p:txBody>
      </p:sp>
      <p:sp>
        <p:nvSpPr>
          <p:cNvPr id="9" name="Rectangle 8">
            <a:extLst>
              <a:ext uri="{FF2B5EF4-FFF2-40B4-BE49-F238E27FC236}">
                <a16:creationId xmlns:a16="http://schemas.microsoft.com/office/drawing/2014/main" xmlns="" id="{B5A62EEB-4F9D-E414-6F78-C50B702926CE}"/>
              </a:ext>
            </a:extLst>
          </p:cNvPr>
          <p:cNvSpPr/>
          <p:nvPr/>
        </p:nvSpPr>
        <p:spPr>
          <a:xfrm>
            <a:off x="6299200" y="3076587"/>
            <a:ext cx="1012727"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852"/>
                </a:solidFill>
                <a:effectLst/>
                <a:uLnTx/>
                <a:uFillTx/>
                <a:latin typeface="Century Gothic"/>
                <a:ea typeface="+mn-ea"/>
                <a:cs typeface="+mn-cs"/>
              </a:rPr>
              <a:t>1100147</a:t>
            </a:r>
          </a:p>
        </p:txBody>
      </p:sp>
      <p:sp>
        <p:nvSpPr>
          <p:cNvPr id="16" name="Rectangle 15">
            <a:extLst>
              <a:ext uri="{FF2B5EF4-FFF2-40B4-BE49-F238E27FC236}">
                <a16:creationId xmlns:a16="http://schemas.microsoft.com/office/drawing/2014/main" xmlns="" id="{CFAC0B35-ECAE-7975-B0AB-27B10759B0AA}"/>
              </a:ext>
            </a:extLst>
          </p:cNvPr>
          <p:cNvSpPr/>
          <p:nvPr/>
        </p:nvSpPr>
        <p:spPr>
          <a:xfrm>
            <a:off x="7467007" y="2676526"/>
            <a:ext cx="1012727"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852"/>
                </a:solidFill>
                <a:effectLst/>
                <a:uLnTx/>
                <a:uFillTx/>
                <a:latin typeface="Century Gothic"/>
                <a:ea typeface="+mn-ea"/>
                <a:cs typeface="+mn-cs"/>
              </a:rPr>
              <a:t>1117080</a:t>
            </a:r>
          </a:p>
        </p:txBody>
      </p:sp>
      <p:sp>
        <p:nvSpPr>
          <p:cNvPr id="2" name="Slide Number Placeholder 1">
            <a:extLst>
              <a:ext uri="{FF2B5EF4-FFF2-40B4-BE49-F238E27FC236}">
                <a16:creationId xmlns:a16="http://schemas.microsoft.com/office/drawing/2014/main" xmlns="" id="{62BA0EE0-3F69-CF45-B203-4A76FB663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95F56-7990-6B44-9AC2-D8AEA6FBBBD0}" type="slidenum">
              <a:rPr kumimoji="0" lang="en-US" sz="900" b="0" i="0" u="none" strike="noStrike" kern="1200" cap="none" spc="0" normalizeH="0" baseline="0" noProof="0" smtClean="0">
                <a:ln>
                  <a:noFill/>
                </a:ln>
                <a:solidFill>
                  <a:srgbClr val="242852"/>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242852"/>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104566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617D2-9BFF-3268-80A8-D14152257530}"/>
              </a:ext>
            </a:extLst>
          </p:cNvPr>
          <p:cNvSpPr>
            <a:spLocks noGrp="1"/>
          </p:cNvSpPr>
          <p:nvPr>
            <p:ph type="title"/>
          </p:nvPr>
        </p:nvSpPr>
        <p:spPr>
          <a:xfrm>
            <a:off x="393702" y="180976"/>
            <a:ext cx="11462940" cy="559256"/>
          </a:xfrm>
        </p:spPr>
        <p:txBody>
          <a:bodyPr wrap="none" anchor="ctr">
            <a:noAutofit/>
          </a:bodyPr>
          <a:lstStyle/>
          <a:p>
            <a:r>
              <a:rPr lang="en-US" sz="2800" dirty="0"/>
              <a:t>2023 admissions process</a:t>
            </a:r>
          </a:p>
        </p:txBody>
      </p:sp>
      <p:pic>
        <p:nvPicPr>
          <p:cNvPr id="7" name="Picture 6">
            <a:extLst>
              <a:ext uri="{FF2B5EF4-FFF2-40B4-BE49-F238E27FC236}">
                <a16:creationId xmlns:a16="http://schemas.microsoft.com/office/drawing/2014/main" xmlns="" id="{C6F22B50-3130-D450-749B-02A686C4CBB0}"/>
              </a:ext>
            </a:extLst>
          </p:cNvPr>
          <p:cNvPicPr>
            <a:picLocks noChangeAspect="1"/>
          </p:cNvPicPr>
          <p:nvPr/>
        </p:nvPicPr>
        <p:blipFill rotWithShape="1">
          <a:blip r:embed="rId2" cstate="print"/>
          <a:srcRect l="15682" r="4145" b="-1"/>
          <a:stretch/>
        </p:blipFill>
        <p:spPr>
          <a:xfrm>
            <a:off x="431802" y="1412775"/>
            <a:ext cx="3878097" cy="4680049"/>
          </a:xfrm>
          <a:prstGeom prst="round2DiagRect">
            <a:avLst/>
          </a:prstGeom>
          <a:noFill/>
        </p:spPr>
      </p:pic>
      <p:sp>
        <p:nvSpPr>
          <p:cNvPr id="3" name="Content Placeholder 2">
            <a:extLst>
              <a:ext uri="{FF2B5EF4-FFF2-40B4-BE49-F238E27FC236}">
                <a16:creationId xmlns:a16="http://schemas.microsoft.com/office/drawing/2014/main" xmlns="" id="{747B1C57-609B-2035-5B51-4BDF3333CCFB}"/>
              </a:ext>
            </a:extLst>
          </p:cNvPr>
          <p:cNvSpPr>
            <a:spLocks noGrp="1"/>
          </p:cNvSpPr>
          <p:nvPr>
            <p:ph type="body" sz="quarter" idx="15"/>
          </p:nvPr>
        </p:nvSpPr>
        <p:spPr>
          <a:xfrm>
            <a:off x="4597929" y="1412779"/>
            <a:ext cx="7296811" cy="4680049"/>
          </a:xfrm>
        </p:spPr>
        <p:txBody>
          <a:bodyPr>
            <a:normAutofit lnSpcReduction="10000"/>
          </a:bodyPr>
          <a:lstStyle/>
          <a:p>
            <a:pPr marL="171450" indent="-171450">
              <a:buFont typeface="Arial" panose="020B0604020202020204" pitchFamily="34" charset="0"/>
              <a:buChar char="•"/>
            </a:pPr>
            <a:r>
              <a:rPr lang="en-US" sz="2200" dirty="0">
                <a:solidFill>
                  <a:srgbClr val="242852"/>
                </a:solidFill>
              </a:rPr>
              <a:t>January</a:t>
            </a:r>
            <a:r>
              <a:rPr lang="en-US" sz="2200" b="0" dirty="0">
                <a:solidFill>
                  <a:srgbClr val="242852"/>
                </a:solidFill>
              </a:rPr>
              <a:t> </a:t>
            </a:r>
            <a:r>
              <a:rPr lang="en-US" sz="2200" dirty="0">
                <a:solidFill>
                  <a:srgbClr val="242852"/>
                </a:solidFill>
              </a:rPr>
              <a:t>2022</a:t>
            </a:r>
            <a:r>
              <a:rPr lang="en-US" sz="2200" b="0" dirty="0">
                <a:solidFill>
                  <a:srgbClr val="242852"/>
                </a:solidFill>
              </a:rPr>
              <a:t> - Advocacy in schools – posters and pamphlets.</a:t>
            </a:r>
          </a:p>
          <a:p>
            <a:pPr marL="171450" indent="-171450">
              <a:buFont typeface="Arial" panose="020B0604020202020204" pitchFamily="34" charset="0"/>
              <a:buChar char="•"/>
            </a:pPr>
            <a:endParaRPr lang="en-US" sz="2200" b="0" dirty="0">
              <a:solidFill>
                <a:srgbClr val="242852"/>
              </a:solidFill>
            </a:endParaRPr>
          </a:p>
          <a:p>
            <a:pPr marL="171450" indent="-171450">
              <a:buFont typeface="Arial" panose="020B0604020202020204" pitchFamily="34" charset="0"/>
              <a:buChar char="•"/>
            </a:pPr>
            <a:r>
              <a:rPr lang="en-US" sz="2200" dirty="0">
                <a:solidFill>
                  <a:srgbClr val="242852"/>
                </a:solidFill>
              </a:rPr>
              <a:t>March 2022</a:t>
            </a:r>
            <a:r>
              <a:rPr lang="en-US" sz="2200" b="0" dirty="0">
                <a:solidFill>
                  <a:srgbClr val="242852"/>
                </a:solidFill>
              </a:rPr>
              <a:t> – Advocacy in media about upcoming admission process. </a:t>
            </a:r>
          </a:p>
          <a:p>
            <a:pPr marL="171450" indent="-171450">
              <a:buFont typeface="Arial" panose="020B0604020202020204" pitchFamily="34" charset="0"/>
              <a:buChar char="•"/>
            </a:pPr>
            <a:endParaRPr lang="en-US" sz="2200" b="0" dirty="0">
              <a:solidFill>
                <a:srgbClr val="242852"/>
              </a:solidFill>
            </a:endParaRPr>
          </a:p>
          <a:p>
            <a:pPr marL="171450" indent="-171450">
              <a:buFont typeface="Arial" panose="020B0604020202020204" pitchFamily="34" charset="0"/>
              <a:buChar char="•"/>
            </a:pPr>
            <a:r>
              <a:rPr lang="en-US" sz="2200" dirty="0">
                <a:solidFill>
                  <a:srgbClr val="242852"/>
                </a:solidFill>
              </a:rPr>
              <a:t>14  March  2022 </a:t>
            </a:r>
            <a:r>
              <a:rPr lang="en-US" sz="2200" b="0" dirty="0">
                <a:solidFill>
                  <a:srgbClr val="242852"/>
                </a:solidFill>
              </a:rPr>
              <a:t>–Admissions opened.</a:t>
            </a:r>
          </a:p>
          <a:p>
            <a:pPr marL="171450" indent="-171450">
              <a:buFont typeface="Arial" panose="020B0604020202020204" pitchFamily="34" charset="0"/>
              <a:buChar char="•"/>
            </a:pPr>
            <a:endParaRPr lang="en-US" sz="2200" b="0" dirty="0">
              <a:solidFill>
                <a:srgbClr val="242852"/>
              </a:solidFill>
            </a:endParaRPr>
          </a:p>
          <a:p>
            <a:pPr marL="171450" indent="-171450">
              <a:buFont typeface="Arial" panose="020B0604020202020204" pitchFamily="34" charset="0"/>
              <a:buChar char="•"/>
            </a:pPr>
            <a:r>
              <a:rPr lang="en-US" sz="2200" dirty="0">
                <a:solidFill>
                  <a:srgbClr val="242852"/>
                </a:solidFill>
              </a:rPr>
              <a:t>15 April 2022</a:t>
            </a:r>
            <a:r>
              <a:rPr lang="en-US" sz="2200" b="0" dirty="0">
                <a:solidFill>
                  <a:srgbClr val="242852"/>
                </a:solidFill>
              </a:rPr>
              <a:t>– Admissions closed (site remains open for late applications)</a:t>
            </a:r>
          </a:p>
          <a:p>
            <a:pPr marL="171450" indent="-171450">
              <a:buFont typeface="Arial" panose="020B0604020202020204" pitchFamily="34" charset="0"/>
              <a:buChar char="•"/>
            </a:pPr>
            <a:endParaRPr lang="en-US" sz="2200" b="0" dirty="0">
              <a:solidFill>
                <a:srgbClr val="242852"/>
              </a:solidFill>
            </a:endParaRPr>
          </a:p>
          <a:p>
            <a:pPr marL="171450" indent="-171450">
              <a:buFont typeface="Arial" panose="020B0604020202020204" pitchFamily="34" charset="0"/>
              <a:buChar char="•"/>
            </a:pPr>
            <a:r>
              <a:rPr lang="en-US" sz="2200" dirty="0">
                <a:solidFill>
                  <a:srgbClr val="242852"/>
                </a:solidFill>
              </a:rPr>
              <a:t>16 April 2022 - 27 May 2022 </a:t>
            </a:r>
            <a:r>
              <a:rPr lang="en-US" sz="2200" b="0" dirty="0">
                <a:solidFill>
                  <a:srgbClr val="242852"/>
                </a:solidFill>
              </a:rPr>
              <a:t>– SGBs apply their admission policies and </a:t>
            </a:r>
            <a:r>
              <a:rPr lang="en-US" sz="2200" b="0" dirty="0" err="1">
                <a:solidFill>
                  <a:srgbClr val="242852"/>
                </a:solidFill>
              </a:rPr>
              <a:t>finalise</a:t>
            </a:r>
            <a:r>
              <a:rPr lang="en-US" sz="2200" b="0" dirty="0">
                <a:solidFill>
                  <a:srgbClr val="242852"/>
                </a:solidFill>
              </a:rPr>
              <a:t> applications</a:t>
            </a:r>
            <a:r>
              <a:rPr lang="en-US" sz="2000" b="0" dirty="0">
                <a:solidFill>
                  <a:srgbClr val="242852"/>
                </a:solidFill>
              </a:rPr>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xmlns="" id="{101E4DFA-F963-D8DE-FBAF-A3ED51C8C072}"/>
              </a:ext>
            </a:extLst>
          </p:cNvPr>
          <p:cNvPicPr>
            <a:picLocks noChangeAspect="1"/>
          </p:cNvPicPr>
          <p:nvPr/>
        </p:nvPicPr>
        <p:blipFill>
          <a:blip r:embed="rId3" cstate="print"/>
          <a:stretch>
            <a:fillRect/>
          </a:stretch>
        </p:blipFill>
        <p:spPr>
          <a:xfrm>
            <a:off x="393701" y="6173724"/>
            <a:ext cx="4653311" cy="590550"/>
          </a:xfrm>
          <a:prstGeom prst="rect">
            <a:avLst/>
          </a:prstGeom>
        </p:spPr>
      </p:pic>
    </p:spTree>
    <p:extLst>
      <p:ext uri="{BB962C8B-B14F-4D97-AF65-F5344CB8AC3E}">
        <p14:creationId xmlns:p14="http://schemas.microsoft.com/office/powerpoint/2010/main" xmlns="" val="113540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617D2-9BFF-3268-80A8-D14152257530}"/>
              </a:ext>
            </a:extLst>
          </p:cNvPr>
          <p:cNvSpPr>
            <a:spLocks noGrp="1"/>
          </p:cNvSpPr>
          <p:nvPr>
            <p:ph type="title"/>
          </p:nvPr>
        </p:nvSpPr>
        <p:spPr>
          <a:xfrm>
            <a:off x="393702" y="180976"/>
            <a:ext cx="11462940" cy="559256"/>
          </a:xfrm>
        </p:spPr>
        <p:txBody>
          <a:bodyPr wrap="none" anchor="ctr">
            <a:noAutofit/>
          </a:bodyPr>
          <a:lstStyle/>
          <a:p>
            <a:r>
              <a:rPr lang="en-US" sz="2800" dirty="0"/>
              <a:t>2023 admissions process</a:t>
            </a:r>
          </a:p>
        </p:txBody>
      </p:sp>
      <p:graphicFrame>
        <p:nvGraphicFramePr>
          <p:cNvPr id="7" name="Content Placeholder 2">
            <a:extLst>
              <a:ext uri="{FF2B5EF4-FFF2-40B4-BE49-F238E27FC236}">
                <a16:creationId xmlns:a16="http://schemas.microsoft.com/office/drawing/2014/main" xmlns="" id="{D5C7D095-E762-E79C-23A0-78E214857228}"/>
              </a:ext>
            </a:extLst>
          </p:cNvPr>
          <p:cNvGraphicFramePr>
            <a:graphicFrameLocks noGrp="1"/>
          </p:cNvGraphicFramePr>
          <p:nvPr>
            <p:ph idx="1"/>
            <p:extLst>
              <p:ext uri="{D42A27DB-BD31-4B8C-83A1-F6EECF244321}">
                <p14:modId xmlns:p14="http://schemas.microsoft.com/office/powerpoint/2010/main" xmlns="" val="1303614859"/>
              </p:ext>
            </p:extLst>
          </p:nvPr>
        </p:nvGraphicFramePr>
        <p:xfrm>
          <a:off x="393702" y="1196752"/>
          <a:ext cx="11462940" cy="488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E1E135F9-0483-4394-613B-4080D79AAEF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195F56-7990-6B44-9AC2-D8AEA6FBBBD0}" type="slidenum">
              <a:rPr kumimoji="0" lang="en-US" sz="1800" b="0" i="0" u="none" strike="noStrike" kern="1200" cap="none" spc="0" normalizeH="0" baseline="0" noProof="0" smtClean="0">
                <a:ln>
                  <a:noFill/>
                </a:ln>
                <a:solidFill>
                  <a:prstClr val="black"/>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pic>
        <p:nvPicPr>
          <p:cNvPr id="5" name="Picture 4">
            <a:extLst>
              <a:ext uri="{FF2B5EF4-FFF2-40B4-BE49-F238E27FC236}">
                <a16:creationId xmlns:a16="http://schemas.microsoft.com/office/drawing/2014/main" xmlns="" id="{397CD983-A0CD-A120-7FC5-391E3CBA884D}"/>
              </a:ext>
            </a:extLst>
          </p:cNvPr>
          <p:cNvPicPr>
            <a:picLocks noChangeAspect="1"/>
          </p:cNvPicPr>
          <p:nvPr/>
        </p:nvPicPr>
        <p:blipFill>
          <a:blip r:embed="rId7" cstate="print"/>
          <a:stretch>
            <a:fillRect/>
          </a:stretch>
        </p:blipFill>
        <p:spPr>
          <a:xfrm>
            <a:off x="393701" y="5861644"/>
            <a:ext cx="4688937" cy="789984"/>
          </a:xfrm>
          <a:prstGeom prst="rect">
            <a:avLst/>
          </a:prstGeom>
        </p:spPr>
      </p:pic>
    </p:spTree>
    <p:extLst>
      <p:ext uri="{BB962C8B-B14F-4D97-AF65-F5344CB8AC3E}">
        <p14:creationId xmlns:p14="http://schemas.microsoft.com/office/powerpoint/2010/main" xmlns="" val="165501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F667D-BBBA-E38B-0EC0-6793214D3275}"/>
              </a:ext>
            </a:extLst>
          </p:cNvPr>
          <p:cNvSpPr>
            <a:spLocks noGrp="1"/>
          </p:cNvSpPr>
          <p:nvPr>
            <p:ph type="title"/>
          </p:nvPr>
        </p:nvSpPr>
        <p:spPr/>
        <p:txBody>
          <a:bodyPr/>
          <a:lstStyle/>
          <a:p>
            <a:r>
              <a:rPr lang="en-US" dirty="0"/>
              <a:t>Successful infrastructure plan delivered</a:t>
            </a:r>
          </a:p>
        </p:txBody>
      </p:sp>
      <p:sp>
        <p:nvSpPr>
          <p:cNvPr id="3" name="Text Placeholder 2">
            <a:extLst>
              <a:ext uri="{FF2B5EF4-FFF2-40B4-BE49-F238E27FC236}">
                <a16:creationId xmlns:a16="http://schemas.microsoft.com/office/drawing/2014/main" xmlns="" id="{AAAAF780-1BBB-A565-7406-8E66E8290006}"/>
              </a:ext>
            </a:extLst>
          </p:cNvPr>
          <p:cNvSpPr>
            <a:spLocks noGrp="1"/>
          </p:cNvSpPr>
          <p:nvPr>
            <p:ph type="body" sz="quarter" idx="10"/>
          </p:nvPr>
        </p:nvSpPr>
        <p:spPr>
          <a:xfrm>
            <a:off x="257174" y="1133475"/>
            <a:ext cx="6981825" cy="4959351"/>
          </a:xfrm>
        </p:spPr>
        <p:txBody>
          <a:bodyPr>
            <a:normAutofit fontScale="92500" lnSpcReduction="10000"/>
          </a:bodyPr>
          <a:lstStyle/>
          <a:p>
            <a:pPr marL="342900" indent="-342900">
              <a:buFont typeface="Arial" panose="020B0604020202020204" pitchFamily="34" charset="0"/>
              <a:buChar char="•"/>
            </a:pPr>
            <a:r>
              <a:rPr lang="en-US" sz="2200" b="0" dirty="0">
                <a:solidFill>
                  <a:srgbClr val="002060"/>
                </a:solidFill>
                <a:latin typeface="+mn-lt"/>
              </a:rPr>
              <a:t>By 31 January 2023, 662 classrooms were completed for the 2023 school year. </a:t>
            </a:r>
          </a:p>
          <a:p>
            <a:pPr marL="342900" indent="-342900">
              <a:buFont typeface="Arial" panose="020B0604020202020204" pitchFamily="34" charset="0"/>
              <a:buChar char="•"/>
            </a:pPr>
            <a:endParaRPr lang="en-US" sz="2200" b="0" dirty="0">
              <a:solidFill>
                <a:srgbClr val="002060"/>
              </a:solidFill>
              <a:latin typeface="+mn-lt"/>
            </a:endParaRPr>
          </a:p>
          <a:p>
            <a:pPr marL="342900" indent="-342900">
              <a:buFont typeface="Arial" panose="020B0604020202020204" pitchFamily="34" charset="0"/>
              <a:buChar char="•"/>
            </a:pPr>
            <a:r>
              <a:rPr lang="en-US" sz="2200" b="0" dirty="0">
                <a:solidFill>
                  <a:srgbClr val="002060"/>
                </a:solidFill>
                <a:latin typeface="+mn-lt"/>
              </a:rPr>
              <a:t>A total of 180 classrooms are in the process of completion in line with target dates. </a:t>
            </a:r>
          </a:p>
          <a:p>
            <a:pPr marL="342900" indent="-342900">
              <a:buFont typeface="Arial" panose="020B0604020202020204" pitchFamily="34" charset="0"/>
              <a:buChar char="•"/>
            </a:pPr>
            <a:endParaRPr lang="en-US" sz="2200" b="0" dirty="0">
              <a:solidFill>
                <a:srgbClr val="002060"/>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b="0" dirty="0">
                <a:solidFill>
                  <a:srgbClr val="002060"/>
                </a:solidFill>
                <a:effectLst/>
                <a:latin typeface="+mn-lt"/>
                <a:ea typeface="Calibri" panose="020F0502020204030204" pitchFamily="34" charset="0"/>
                <a:cs typeface="Times New Roman" panose="02020603050405020304" pitchFamily="18" charset="0"/>
              </a:rPr>
              <a:t>The rate of the build was unprecedented</a:t>
            </a:r>
            <a:r>
              <a:rPr lang="en-US" sz="2200" b="0" dirty="0">
                <a:solidFill>
                  <a:srgbClr val="002060"/>
                </a:solidFill>
                <a:latin typeface="+mn-lt"/>
                <a:ea typeface="Calibri" panose="020F0502020204030204" pitchFamily="34" charset="0"/>
                <a:cs typeface="Times New Roman" panose="02020603050405020304" pitchFamily="18" charset="0"/>
              </a:rPr>
              <a:t> b</a:t>
            </a:r>
            <a:r>
              <a:rPr lang="en-US" sz="2200" b="0" dirty="0">
                <a:solidFill>
                  <a:srgbClr val="002060"/>
                </a:solidFill>
                <a:effectLst/>
                <a:latin typeface="+mn-lt"/>
                <a:ea typeface="Calibri" panose="020F0502020204030204" pitchFamily="34" charset="0"/>
                <a:cs typeface="Times New Roman" panose="02020603050405020304" pitchFamily="18" charset="0"/>
              </a:rPr>
              <a:t>uilding the equivalent of 1 school every 4 days,</a:t>
            </a:r>
            <a:r>
              <a:rPr lang="en-US" sz="2200" b="0" dirty="0">
                <a:solidFill>
                  <a:srgbClr val="002060"/>
                </a:solidFill>
                <a:latin typeface="+mn-lt"/>
                <a:ea typeface="Calibri" panose="020F0502020204030204" pitchFamily="34" charset="0"/>
                <a:cs typeface="Times New Roman" panose="02020603050405020304" pitchFamily="18" charset="0"/>
              </a:rPr>
              <a:t> </a:t>
            </a:r>
            <a:r>
              <a:rPr lang="en-US" sz="2200" b="0" dirty="0">
                <a:solidFill>
                  <a:srgbClr val="002060"/>
                </a:solidFill>
                <a:effectLst/>
                <a:latin typeface="+mn-lt"/>
                <a:ea typeface="Calibri" panose="020F0502020204030204" pitchFamily="34" charset="0"/>
                <a:cs typeface="Times New Roman" panose="02020603050405020304" pitchFamily="18" charset="0"/>
              </a:rPr>
              <a:t>or 8 classes per day on average.</a:t>
            </a:r>
          </a:p>
          <a:p>
            <a:pPr marL="342900" indent="-342900">
              <a:buFont typeface="Arial" panose="020B0604020202020204" pitchFamily="34" charset="0"/>
              <a:buChar char="•"/>
            </a:pPr>
            <a:endParaRPr lang="en-US" sz="2200" b="0" dirty="0">
              <a:solidFill>
                <a:srgbClr val="002060"/>
              </a:solidFill>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b="0" dirty="0">
                <a:solidFill>
                  <a:srgbClr val="002060"/>
                </a:solidFill>
                <a:effectLst/>
                <a:latin typeface="+mn-lt"/>
                <a:ea typeface="Calibri" panose="020F0502020204030204" pitchFamily="34" charset="0"/>
                <a:cs typeface="Times New Roman" panose="02020603050405020304" pitchFamily="18" charset="0"/>
              </a:rPr>
              <a:t>The rapid build project saw the completion of 5 new schools.</a:t>
            </a:r>
          </a:p>
          <a:p>
            <a:pPr marL="342900" indent="-342900">
              <a:buFont typeface="Arial" panose="020B0604020202020204" pitchFamily="34" charset="0"/>
              <a:buChar char="•"/>
            </a:pPr>
            <a:endParaRPr lang="en-US" sz="2200" b="0" dirty="0">
              <a:solidFill>
                <a:srgbClr val="002060"/>
              </a:solidFill>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b="0" dirty="0" err="1">
                <a:solidFill>
                  <a:srgbClr val="002060"/>
                </a:solidFill>
                <a:effectLst/>
                <a:latin typeface="+mn-lt"/>
                <a:ea typeface="Calibri" panose="020F0502020204030204" pitchFamily="34" charset="0"/>
                <a:cs typeface="Times New Roman" panose="02020603050405020304" pitchFamily="18" charset="0"/>
              </a:rPr>
              <a:t>Saxonsea</a:t>
            </a:r>
            <a:r>
              <a:rPr lang="en-US" sz="2200" b="0" dirty="0">
                <a:solidFill>
                  <a:srgbClr val="002060"/>
                </a:solidFill>
                <a:effectLst/>
                <a:latin typeface="+mn-lt"/>
                <a:ea typeface="Calibri" panose="020F0502020204030204" pitchFamily="34" charset="0"/>
                <a:cs typeface="Times New Roman" panose="02020603050405020304" pitchFamily="18" charset="0"/>
              </a:rPr>
              <a:t> Junior High School took just 65 working days to build.</a:t>
            </a:r>
          </a:p>
          <a:p>
            <a:pPr marL="342900" indent="-342900">
              <a:buFont typeface="Arial" panose="020B0604020202020204" pitchFamily="34" charset="0"/>
              <a:buChar char="•"/>
            </a:pPr>
            <a:endParaRPr lang="en-US" sz="2000" b="0" dirty="0">
              <a:solidFill>
                <a:srgbClr val="002060"/>
              </a:solidFill>
            </a:endParaRPr>
          </a:p>
        </p:txBody>
      </p:sp>
      <p:pic>
        <p:nvPicPr>
          <p:cNvPr id="5" name="Picture 4">
            <a:extLst>
              <a:ext uri="{FF2B5EF4-FFF2-40B4-BE49-F238E27FC236}">
                <a16:creationId xmlns:a16="http://schemas.microsoft.com/office/drawing/2014/main" xmlns="" id="{E9F4617F-11F7-5D20-504A-A2111ED93E03}"/>
              </a:ext>
            </a:extLst>
          </p:cNvPr>
          <p:cNvPicPr>
            <a:picLocks noChangeAspect="1"/>
          </p:cNvPicPr>
          <p:nvPr/>
        </p:nvPicPr>
        <p:blipFill>
          <a:blip r:embed="rId3" cstate="print"/>
          <a:stretch>
            <a:fillRect/>
          </a:stretch>
        </p:blipFill>
        <p:spPr>
          <a:xfrm>
            <a:off x="7379891" y="1275993"/>
            <a:ext cx="4648200" cy="4674313"/>
          </a:xfrm>
          <a:prstGeom prst="rect">
            <a:avLst/>
          </a:prstGeom>
        </p:spPr>
      </p:pic>
    </p:spTree>
    <p:extLst>
      <p:ext uri="{BB962C8B-B14F-4D97-AF65-F5344CB8AC3E}">
        <p14:creationId xmlns:p14="http://schemas.microsoft.com/office/powerpoint/2010/main" xmlns="" val="68708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sz="2400" dirty="0">
                <a:solidFill>
                  <a:schemeClr val="bg2">
                    <a:lumMod val="25000"/>
                  </a:schemeClr>
                </a:solidFill>
              </a:rPr>
              <a:t>Admissions for 2023: Grade 1 and Grade 8 applications - 06 February 2023 </a:t>
            </a:r>
            <a:endParaRPr lang="en-US" dirty="0"/>
          </a:p>
        </p:txBody>
      </p:sp>
      <p:graphicFrame>
        <p:nvGraphicFramePr>
          <p:cNvPr id="6" name="Table 5">
            <a:extLst>
              <a:ext uri="{FF2B5EF4-FFF2-40B4-BE49-F238E27FC236}">
                <a16:creationId xmlns:a16="http://schemas.microsoft.com/office/drawing/2014/main" xmlns="" id="{F01F98D6-C69D-A45E-1024-72A0A6BA11E3}"/>
              </a:ext>
            </a:extLst>
          </p:cNvPr>
          <p:cNvGraphicFramePr>
            <a:graphicFrameLocks noGrp="1"/>
          </p:cNvGraphicFramePr>
          <p:nvPr>
            <p:extLst>
              <p:ext uri="{D42A27DB-BD31-4B8C-83A1-F6EECF244321}">
                <p14:modId xmlns:p14="http://schemas.microsoft.com/office/powerpoint/2010/main" xmlns="" val="2187754968"/>
              </p:ext>
            </p:extLst>
          </p:nvPr>
        </p:nvGraphicFramePr>
        <p:xfrm>
          <a:off x="1104900" y="1807210"/>
          <a:ext cx="9772650" cy="3248787"/>
        </p:xfrm>
        <a:graphic>
          <a:graphicData uri="http://schemas.openxmlformats.org/drawingml/2006/table">
            <a:tbl>
              <a:tblPr firstRow="1" firstCol="1" bandRow="1">
                <a:tableStyleId>{5C22544A-7EE6-4342-B048-85BDC9FD1C3A}</a:tableStyleId>
              </a:tblPr>
              <a:tblGrid>
                <a:gridCol w="3320451">
                  <a:extLst>
                    <a:ext uri="{9D8B030D-6E8A-4147-A177-3AD203B41FA5}">
                      <a16:colId xmlns:a16="http://schemas.microsoft.com/office/drawing/2014/main" xmlns="" val="1614359972"/>
                    </a:ext>
                  </a:extLst>
                </a:gridCol>
                <a:gridCol w="2718399">
                  <a:extLst>
                    <a:ext uri="{9D8B030D-6E8A-4147-A177-3AD203B41FA5}">
                      <a16:colId xmlns:a16="http://schemas.microsoft.com/office/drawing/2014/main" xmlns="" val="2893956081"/>
                    </a:ext>
                  </a:extLst>
                </a:gridCol>
                <a:gridCol w="3733800">
                  <a:extLst>
                    <a:ext uri="{9D8B030D-6E8A-4147-A177-3AD203B41FA5}">
                      <a16:colId xmlns:a16="http://schemas.microsoft.com/office/drawing/2014/main" xmlns="" val="1336656521"/>
                    </a:ext>
                  </a:extLst>
                </a:gridCol>
              </a:tblGrid>
              <a:tr h="574040">
                <a:tc>
                  <a:txBody>
                    <a:bodyPr/>
                    <a:lstStyle/>
                    <a:p>
                      <a:pPr marL="0" marR="0" algn="ctr">
                        <a:lnSpc>
                          <a:spcPct val="115000"/>
                        </a:lnSpc>
                        <a:spcBef>
                          <a:spcPts val="0"/>
                        </a:spcBef>
                        <a:spcAft>
                          <a:spcPts val="0"/>
                        </a:spcAft>
                      </a:pPr>
                      <a:r>
                        <a:rPr lang="en-ZA" sz="2200" kern="1200">
                          <a:effectLst/>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ZA" sz="2200" kern="1200" dirty="0">
                          <a:effectLst/>
                        </a:rPr>
                        <a:t>Grade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ZA" sz="2200" kern="1200" dirty="0">
                          <a:effectLst/>
                        </a:rPr>
                        <a:t>Grade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1697167182"/>
                  </a:ext>
                </a:extLst>
              </a:tr>
              <a:tr h="819150">
                <a:tc>
                  <a:txBody>
                    <a:bodyPr/>
                    <a:lstStyle/>
                    <a:p>
                      <a:pPr marL="342900" marR="0" indent="-342900">
                        <a:lnSpc>
                          <a:spcPct val="115000"/>
                        </a:lnSpc>
                        <a:spcBef>
                          <a:spcPts val="0"/>
                        </a:spcBef>
                        <a:spcAft>
                          <a:spcPts val="0"/>
                        </a:spcAft>
                        <a:buAutoNum type="alphaLcParenR"/>
                      </a:pPr>
                      <a:r>
                        <a:rPr lang="en-ZA" sz="1800" kern="1200" dirty="0">
                          <a:effectLst/>
                        </a:rPr>
                        <a:t>Received timeously                    </a:t>
                      </a:r>
                    </a:p>
                    <a:p>
                      <a:pPr marL="0" marR="0" indent="0">
                        <a:lnSpc>
                          <a:spcPct val="115000"/>
                        </a:lnSpc>
                        <a:spcBef>
                          <a:spcPts val="0"/>
                        </a:spcBef>
                        <a:spcAft>
                          <a:spcPts val="0"/>
                        </a:spcAft>
                        <a:buNone/>
                      </a:pPr>
                      <a:r>
                        <a:rPr lang="en-ZA" sz="1800" kern="1200" dirty="0">
                          <a:effectLst/>
                        </a:rPr>
                        <a:t>     (By 15 April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ZA" sz="2400" kern="1200" dirty="0">
                          <a:effectLst/>
                        </a:rPr>
                        <a:t>19 861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ZA" sz="2400" kern="1200">
                          <a:effectLst/>
                        </a:rPr>
                        <a:t>73 742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1802539378"/>
                  </a:ext>
                </a:extLst>
              </a:tr>
              <a:tr h="592455">
                <a:tc>
                  <a:txBody>
                    <a:bodyPr/>
                    <a:lstStyle/>
                    <a:p>
                      <a:pPr marL="0" marR="0">
                        <a:lnSpc>
                          <a:spcPct val="115000"/>
                        </a:lnSpc>
                        <a:spcBef>
                          <a:spcPts val="0"/>
                        </a:spcBef>
                        <a:spcAft>
                          <a:spcPts val="0"/>
                        </a:spcAft>
                      </a:pPr>
                      <a:r>
                        <a:rPr lang="en-ZA" sz="1800" kern="1200" dirty="0">
                          <a:effectLst/>
                        </a:rPr>
                        <a:t>b) Received late </a:t>
                      </a:r>
                    </a:p>
                    <a:p>
                      <a:pPr marL="0" marR="0">
                        <a:lnSpc>
                          <a:spcPct val="115000"/>
                        </a:lnSpc>
                        <a:spcBef>
                          <a:spcPts val="0"/>
                        </a:spcBef>
                        <a:spcAft>
                          <a:spcPts val="0"/>
                        </a:spcAft>
                      </a:pPr>
                      <a:r>
                        <a:rPr lang="en-ZA" sz="1800" kern="1200" dirty="0">
                          <a:effectLst/>
                        </a:rPr>
                        <a:t>     (After 15 April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ZA" sz="2400" kern="1200" dirty="0">
                          <a:effectLst/>
                        </a:rPr>
                        <a:t>4 993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US" sz="2400" dirty="0">
                          <a:effectLst/>
                        </a:rPr>
                        <a:t>19 974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3208504130"/>
                  </a:ext>
                </a:extLst>
              </a:tr>
              <a:tr h="574675">
                <a:tc>
                  <a:txBody>
                    <a:bodyPr/>
                    <a:lstStyle/>
                    <a:p>
                      <a:pPr marL="0" marR="0">
                        <a:lnSpc>
                          <a:spcPct val="115000"/>
                        </a:lnSpc>
                        <a:spcBef>
                          <a:spcPts val="0"/>
                        </a:spcBef>
                        <a:spcAft>
                          <a:spcPts val="0"/>
                        </a:spcAft>
                      </a:pPr>
                      <a:r>
                        <a:rPr lang="en-US" sz="1800" dirty="0">
                          <a:effectLst/>
                        </a:rPr>
                        <a:t>c) Received extremely late </a:t>
                      </a:r>
                    </a:p>
                    <a:p>
                      <a:pPr marL="0" marR="0">
                        <a:lnSpc>
                          <a:spcPct val="115000"/>
                        </a:lnSpc>
                        <a:spcBef>
                          <a:spcPts val="0"/>
                        </a:spcBef>
                        <a:spcAft>
                          <a:spcPts val="0"/>
                        </a:spcAft>
                      </a:pPr>
                      <a:r>
                        <a:rPr lang="en-US" sz="1800" dirty="0">
                          <a:effectLst/>
                        </a:rPr>
                        <a:t>     in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07000"/>
                        </a:lnSpc>
                        <a:spcBef>
                          <a:spcPts val="0"/>
                        </a:spcBef>
                        <a:spcAft>
                          <a:spcPts val="0"/>
                        </a:spcAft>
                      </a:pPr>
                      <a:r>
                        <a:rPr lang="en-US" sz="2400" dirty="0">
                          <a:effectLst/>
                        </a:rPr>
                        <a:t>                   1 225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US" sz="2400" dirty="0">
                          <a:effectLst/>
                        </a:rPr>
                        <a:t>2 166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1918544757"/>
                  </a:ext>
                </a:extLst>
              </a:tr>
              <a:tr h="574675">
                <a:tc>
                  <a:txBody>
                    <a:bodyPr/>
                    <a:lstStyle/>
                    <a:p>
                      <a:pPr marL="0" marR="0">
                        <a:lnSpc>
                          <a:spcPct val="115000"/>
                        </a:lnSpc>
                        <a:spcBef>
                          <a:spcPts val="0"/>
                        </a:spcBef>
                        <a:spcAft>
                          <a:spcPts val="0"/>
                        </a:spcAft>
                      </a:pPr>
                      <a:r>
                        <a:rPr lang="en-ZA" sz="1800" kern="120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07000"/>
                        </a:lnSpc>
                        <a:spcBef>
                          <a:spcPts val="0"/>
                        </a:spcBef>
                        <a:spcAft>
                          <a:spcPts val="0"/>
                        </a:spcAft>
                      </a:pPr>
                      <a:r>
                        <a:rPr lang="en-US" sz="2400" dirty="0">
                          <a:effectLst/>
                        </a:rPr>
                        <a:t>                  26 079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ZA" sz="2400" kern="1200" dirty="0">
                          <a:effectLst/>
                        </a:rPr>
                        <a:t>95 882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2739134005"/>
                  </a:ext>
                </a:extLst>
              </a:tr>
            </a:tbl>
          </a:graphicData>
        </a:graphic>
      </p:graphicFrame>
    </p:spTree>
    <p:extLst>
      <p:ext uri="{BB962C8B-B14F-4D97-AF65-F5344CB8AC3E}">
        <p14:creationId xmlns:p14="http://schemas.microsoft.com/office/powerpoint/2010/main" xmlns="" val="68314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a:xfrm>
            <a:off x="71919" y="180976"/>
            <a:ext cx="11784722" cy="559256"/>
          </a:xfrm>
        </p:spPr>
        <p:txBody>
          <a:bodyPr/>
          <a:lstStyle/>
          <a:p>
            <a:r>
              <a:rPr lang="en-US" dirty="0">
                <a:solidFill>
                  <a:schemeClr val="bg2">
                    <a:lumMod val="25000"/>
                  </a:schemeClr>
                </a:solidFill>
              </a:rPr>
              <a:t>In process of being placed: </a:t>
            </a:r>
            <a:r>
              <a:rPr lang="en-US" sz="2400" dirty="0">
                <a:solidFill>
                  <a:schemeClr val="bg2">
                    <a:lumMod val="25000"/>
                  </a:schemeClr>
                </a:solidFill>
              </a:rPr>
              <a:t>Grade 1 and Grade 8 applications - 06 February 2023</a:t>
            </a:r>
            <a:endParaRPr lang="en-US" dirty="0"/>
          </a:p>
        </p:txBody>
      </p:sp>
      <p:graphicFrame>
        <p:nvGraphicFramePr>
          <p:cNvPr id="6" name="Table 5">
            <a:extLst>
              <a:ext uri="{FF2B5EF4-FFF2-40B4-BE49-F238E27FC236}">
                <a16:creationId xmlns:a16="http://schemas.microsoft.com/office/drawing/2014/main" xmlns="" id="{F01F98D6-C69D-A45E-1024-72A0A6BA11E3}"/>
              </a:ext>
            </a:extLst>
          </p:cNvPr>
          <p:cNvGraphicFramePr>
            <a:graphicFrameLocks noGrp="1"/>
          </p:cNvGraphicFramePr>
          <p:nvPr>
            <p:extLst>
              <p:ext uri="{D42A27DB-BD31-4B8C-83A1-F6EECF244321}">
                <p14:modId xmlns:p14="http://schemas.microsoft.com/office/powerpoint/2010/main" xmlns="" val="4074656802"/>
              </p:ext>
            </p:extLst>
          </p:nvPr>
        </p:nvGraphicFramePr>
        <p:xfrm>
          <a:off x="1077955" y="1240730"/>
          <a:ext cx="9772650" cy="3678936"/>
        </p:xfrm>
        <a:graphic>
          <a:graphicData uri="http://schemas.openxmlformats.org/drawingml/2006/table">
            <a:tbl>
              <a:tblPr firstRow="1" firstCol="1" bandRow="1">
                <a:tableStyleId>{5C22544A-7EE6-4342-B048-85BDC9FD1C3A}</a:tableStyleId>
              </a:tblPr>
              <a:tblGrid>
                <a:gridCol w="2665979">
                  <a:extLst>
                    <a:ext uri="{9D8B030D-6E8A-4147-A177-3AD203B41FA5}">
                      <a16:colId xmlns:a16="http://schemas.microsoft.com/office/drawing/2014/main" xmlns="" val="1614359972"/>
                    </a:ext>
                  </a:extLst>
                </a:gridCol>
                <a:gridCol w="3372871">
                  <a:extLst>
                    <a:ext uri="{9D8B030D-6E8A-4147-A177-3AD203B41FA5}">
                      <a16:colId xmlns:a16="http://schemas.microsoft.com/office/drawing/2014/main" xmlns="" val="2893956081"/>
                    </a:ext>
                  </a:extLst>
                </a:gridCol>
                <a:gridCol w="3733800">
                  <a:extLst>
                    <a:ext uri="{9D8B030D-6E8A-4147-A177-3AD203B41FA5}">
                      <a16:colId xmlns:a16="http://schemas.microsoft.com/office/drawing/2014/main" xmlns="" val="1336656521"/>
                    </a:ext>
                  </a:extLst>
                </a:gridCol>
              </a:tblGrid>
              <a:tr h="574040">
                <a:tc>
                  <a:txBody>
                    <a:bodyPr/>
                    <a:lstStyle/>
                    <a:p>
                      <a:pPr marL="0" marR="0" algn="ctr">
                        <a:lnSpc>
                          <a:spcPct val="115000"/>
                        </a:lnSpc>
                        <a:spcBef>
                          <a:spcPts val="0"/>
                        </a:spcBef>
                        <a:spcAft>
                          <a:spcPts val="0"/>
                        </a:spcAft>
                      </a:pPr>
                      <a:r>
                        <a:rPr lang="en-ZA" sz="2200" kern="1200">
                          <a:effectLst/>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ZA" sz="2200" kern="1200" dirty="0">
                          <a:effectLst/>
                        </a:rPr>
                        <a:t>Grade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ZA" sz="2200" kern="1200" dirty="0">
                          <a:effectLst/>
                        </a:rPr>
                        <a:t>Grade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1697167182"/>
                  </a:ext>
                </a:extLst>
              </a:tr>
              <a:tr h="819150">
                <a:tc>
                  <a:txBody>
                    <a:bodyPr/>
                    <a:lstStyle/>
                    <a:p>
                      <a:pPr marL="0" marR="0">
                        <a:lnSpc>
                          <a:spcPct val="115000"/>
                        </a:lnSpc>
                        <a:spcBef>
                          <a:spcPts val="0"/>
                        </a:spcBef>
                        <a:spcAft>
                          <a:spcPts val="0"/>
                        </a:spcAft>
                      </a:pPr>
                      <a:r>
                        <a:rPr lang="en-ZA" sz="1800" kern="1200" dirty="0">
                          <a:effectLst/>
                        </a:rPr>
                        <a:t>a) Received timeously (By 15 April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ZA" sz="2400" kern="1200" dirty="0">
                          <a:effectLst/>
                          <a:latin typeface="+mn-lt"/>
                          <a:ea typeface="Calibri" panose="020F0502020204030204" pitchFamily="34" charset="0"/>
                          <a:cs typeface="Times New Roman" panose="02020603050405020304" pitchFamily="18" charset="0"/>
                        </a:rPr>
                        <a:t>4*</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18*</a:t>
                      </a:r>
                    </a:p>
                  </a:txBody>
                  <a:tcPr marL="68580" marR="68580" marT="9525" marB="0" anchor="ctr"/>
                </a:tc>
                <a:extLst>
                  <a:ext uri="{0D108BD9-81ED-4DB2-BD59-A6C34878D82A}">
                    <a16:rowId xmlns:a16="http://schemas.microsoft.com/office/drawing/2014/main" xmlns="" val="1802539378"/>
                  </a:ext>
                </a:extLst>
              </a:tr>
              <a:tr h="592455">
                <a:tc>
                  <a:txBody>
                    <a:bodyPr/>
                    <a:lstStyle/>
                    <a:p>
                      <a:pPr marL="0" marR="0">
                        <a:lnSpc>
                          <a:spcPct val="115000"/>
                        </a:lnSpc>
                        <a:spcBef>
                          <a:spcPts val="0"/>
                        </a:spcBef>
                        <a:spcAft>
                          <a:spcPts val="0"/>
                        </a:spcAft>
                      </a:pPr>
                      <a:r>
                        <a:rPr lang="en-ZA" sz="1800" kern="1200" dirty="0">
                          <a:effectLst/>
                        </a:rPr>
                        <a:t>b) Received late (After 15 April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ZA" sz="2400" kern="1200" dirty="0">
                          <a:effectLst/>
                          <a:latin typeface="+mn-lt"/>
                        </a:rPr>
                        <a:t>35**</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US" sz="2400" dirty="0">
                          <a:effectLst/>
                          <a:latin typeface="+mn-lt"/>
                        </a:rPr>
                        <a:t>94**</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3208504130"/>
                  </a:ext>
                </a:extLst>
              </a:tr>
              <a:tr h="574675">
                <a:tc>
                  <a:txBody>
                    <a:bodyPr/>
                    <a:lstStyle/>
                    <a:p>
                      <a:pPr marL="0" marR="0">
                        <a:lnSpc>
                          <a:spcPct val="115000"/>
                        </a:lnSpc>
                        <a:spcBef>
                          <a:spcPts val="0"/>
                        </a:spcBef>
                        <a:spcAft>
                          <a:spcPts val="0"/>
                        </a:spcAft>
                      </a:pPr>
                      <a:r>
                        <a:rPr lang="en-US" sz="1800" dirty="0">
                          <a:effectLst/>
                        </a:rPr>
                        <a:t>c) Received extremely late in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0"/>
                        </a:spcAft>
                      </a:pPr>
                      <a:r>
                        <a:rPr lang="en-US" sz="2400" dirty="0">
                          <a:effectLst/>
                          <a:latin typeface="+mn-lt"/>
                        </a:rPr>
                        <a:t>                                293</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1032</a:t>
                      </a:r>
                    </a:p>
                  </a:txBody>
                  <a:tcPr marL="68580" marR="68580" marT="9525" marB="0" anchor="ctr"/>
                </a:tc>
                <a:extLst>
                  <a:ext uri="{0D108BD9-81ED-4DB2-BD59-A6C34878D82A}">
                    <a16:rowId xmlns:a16="http://schemas.microsoft.com/office/drawing/2014/main" xmlns="" val="1918544757"/>
                  </a:ext>
                </a:extLst>
              </a:tr>
              <a:tr h="396997">
                <a:tc>
                  <a:txBody>
                    <a:bodyPr/>
                    <a:lstStyle/>
                    <a:p>
                      <a:pPr marL="0" marR="0">
                        <a:lnSpc>
                          <a:spcPct val="115000"/>
                        </a:lnSpc>
                        <a:spcBef>
                          <a:spcPts val="0"/>
                        </a:spcBef>
                        <a:spcAft>
                          <a:spcPts val="0"/>
                        </a:spcAft>
                      </a:pPr>
                      <a:r>
                        <a:rPr lang="en-ZA" sz="1800" kern="1200" dirty="0">
                          <a:effectLst/>
                          <a:latin typeface="+mn-lt"/>
                        </a:rPr>
                        <a:t>Total</a:t>
                      </a:r>
                      <a:endParaRPr lang="en-US" sz="1100" dirty="0">
                        <a:effectLs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0"/>
                        </a:spcAft>
                      </a:pPr>
                      <a:r>
                        <a:rPr lang="en-US" sz="2400" dirty="0">
                          <a:effectLst/>
                          <a:latin typeface="+mn-lt"/>
                        </a:rPr>
                        <a:t>                                332               </a:t>
                      </a:r>
                      <a:endParaRPr lang="en-US" sz="240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r">
                        <a:lnSpc>
                          <a:spcPct val="115000"/>
                        </a:lnSpc>
                        <a:spcBef>
                          <a:spcPts val="0"/>
                        </a:spcBef>
                        <a:spcAft>
                          <a:spcPts val="0"/>
                        </a:spcAft>
                      </a:pPr>
                      <a:r>
                        <a:rPr lang="en-ZA" sz="2400" kern="1200" dirty="0">
                          <a:effectLst/>
                          <a:latin typeface="+mn-lt"/>
                          <a:ea typeface="Calibri" panose="020F0502020204030204" pitchFamily="34" charset="0"/>
                          <a:cs typeface="Times New Roman" panose="02020603050405020304" pitchFamily="18" charset="0"/>
                        </a:rPr>
                        <a:t>1144</a:t>
                      </a:r>
                    </a:p>
                  </a:txBody>
                  <a:tcPr marL="68580" marR="68580" marT="9525" marB="0" anchor="ctr"/>
                </a:tc>
                <a:extLst>
                  <a:ext uri="{0D108BD9-81ED-4DB2-BD59-A6C34878D82A}">
                    <a16:rowId xmlns:a16="http://schemas.microsoft.com/office/drawing/2014/main" xmlns="" val="2739134005"/>
                  </a:ext>
                </a:extLst>
              </a:tr>
              <a:tr h="574675">
                <a:tc>
                  <a:txBody>
                    <a:bodyPr/>
                    <a:lstStyle/>
                    <a:p>
                      <a:pPr marL="0" marR="0">
                        <a:lnSpc>
                          <a:spcPct val="115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Total %</a:t>
                      </a:r>
                    </a:p>
                  </a:txBody>
                  <a:tcPr marL="68580" marR="68580" marT="9525" marB="0" anchor="ctr"/>
                </a:tc>
                <a:tc>
                  <a:txBody>
                    <a:bodyPr/>
                    <a:lstStyle/>
                    <a:p>
                      <a:pPr marL="0" marR="0" algn="r">
                        <a:lnSpc>
                          <a:spcPct val="107000"/>
                        </a:lnSpc>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1.27%</a:t>
                      </a:r>
                    </a:p>
                  </a:txBody>
                  <a:tcPr marL="68580" marR="68580" marT="9525" marB="0" anchor="ctr"/>
                </a:tc>
                <a:tc>
                  <a:txBody>
                    <a:bodyPr/>
                    <a:lstStyle/>
                    <a:p>
                      <a:pPr marL="0" marR="0" algn="r">
                        <a:lnSpc>
                          <a:spcPct val="115000"/>
                        </a:lnSpc>
                        <a:spcBef>
                          <a:spcPts val="0"/>
                        </a:spcBef>
                        <a:spcAft>
                          <a:spcPts val="0"/>
                        </a:spcAft>
                      </a:pPr>
                      <a:r>
                        <a:rPr lang="en-US" sz="2400" dirty="0">
                          <a:effectLst/>
                          <a:latin typeface="+mn-lt"/>
                          <a:ea typeface="Calibri" panose="020F0502020204030204" pitchFamily="34" charset="0"/>
                          <a:cs typeface="Times New Roman" panose="02020603050405020304" pitchFamily="18" charset="0"/>
                        </a:rPr>
                        <a:t>1.19%</a:t>
                      </a:r>
                    </a:p>
                  </a:txBody>
                  <a:tcPr marL="68580" marR="68580" marT="9525" marB="0" anchor="ctr"/>
                </a:tc>
                <a:extLst>
                  <a:ext uri="{0D108BD9-81ED-4DB2-BD59-A6C34878D82A}">
                    <a16:rowId xmlns:a16="http://schemas.microsoft.com/office/drawing/2014/main" xmlns="" val="590330296"/>
                  </a:ext>
                </a:extLst>
              </a:tr>
            </a:tbl>
          </a:graphicData>
        </a:graphic>
      </p:graphicFrame>
      <p:sp>
        <p:nvSpPr>
          <p:cNvPr id="4" name="TextBox 3">
            <a:extLst>
              <a:ext uri="{FF2B5EF4-FFF2-40B4-BE49-F238E27FC236}">
                <a16:creationId xmlns:a16="http://schemas.microsoft.com/office/drawing/2014/main" xmlns="" id="{FB7A3C48-08D1-1AD1-FE3F-C3BA57E6BA6D}"/>
              </a:ext>
            </a:extLst>
          </p:cNvPr>
          <p:cNvSpPr txBox="1"/>
          <p:nvPr/>
        </p:nvSpPr>
        <p:spPr>
          <a:xfrm>
            <a:off x="971991" y="5151914"/>
            <a:ext cx="8945092" cy="646331"/>
          </a:xfrm>
          <a:prstGeom prst="rect">
            <a:avLst/>
          </a:prstGeom>
          <a:noFill/>
        </p:spPr>
        <p:txBody>
          <a:bodyPr wrap="square">
            <a:spAutoFit/>
          </a:bodyPr>
          <a:lstStyle/>
          <a:p>
            <a:r>
              <a:rPr lang="en-US" dirty="0">
                <a:solidFill>
                  <a:schemeClr val="bg2">
                    <a:lumMod val="25000"/>
                  </a:schemeClr>
                </a:solidFill>
              </a:rPr>
              <a:t>Note*: Parents are unreachable or have not accepted an offer of placement.</a:t>
            </a:r>
          </a:p>
          <a:p>
            <a:r>
              <a:rPr lang="en-US" dirty="0">
                <a:solidFill>
                  <a:schemeClr val="bg2">
                    <a:lumMod val="25000"/>
                  </a:schemeClr>
                </a:solidFill>
              </a:rPr>
              <a:t>Note**: Placement has been </a:t>
            </a:r>
            <a:r>
              <a:rPr lang="en-US" dirty="0" err="1">
                <a:solidFill>
                  <a:schemeClr val="bg2">
                    <a:lumMod val="25000"/>
                  </a:schemeClr>
                </a:solidFill>
              </a:rPr>
              <a:t>p</a:t>
            </a:r>
            <a:r>
              <a:rPr lang="en-US" sz="1800" dirty="0" err="1">
                <a:solidFill>
                  <a:schemeClr val="bg2">
                    <a:lumMod val="25000"/>
                  </a:schemeClr>
                </a:solidFill>
              </a:rPr>
              <a:t>rio</a:t>
            </a:r>
            <a:r>
              <a:rPr lang="en-US" dirty="0" err="1">
                <a:solidFill>
                  <a:schemeClr val="bg2">
                    <a:lumMod val="25000"/>
                  </a:schemeClr>
                </a:solidFill>
              </a:rPr>
              <a:t>ritised</a:t>
            </a:r>
            <a:r>
              <a:rPr lang="en-US" dirty="0">
                <a:solidFill>
                  <a:schemeClr val="bg2">
                    <a:lumMod val="25000"/>
                  </a:schemeClr>
                </a:solidFill>
              </a:rPr>
              <a:t> and/or parents are unreachable.</a:t>
            </a:r>
            <a:endParaRPr lang="en-US" dirty="0"/>
          </a:p>
        </p:txBody>
      </p:sp>
    </p:spTree>
    <p:extLst>
      <p:ext uri="{BB962C8B-B14F-4D97-AF65-F5344CB8AC3E}">
        <p14:creationId xmlns:p14="http://schemas.microsoft.com/office/powerpoint/2010/main" xmlns="" val="76884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789B-5E65-A904-0CF9-CD84FE7989A2}"/>
              </a:ext>
            </a:extLst>
          </p:cNvPr>
          <p:cNvSpPr>
            <a:spLocks noGrp="1"/>
          </p:cNvSpPr>
          <p:nvPr>
            <p:ph type="title"/>
          </p:nvPr>
        </p:nvSpPr>
        <p:spPr/>
        <p:txBody>
          <a:bodyPr/>
          <a:lstStyle/>
          <a:p>
            <a:r>
              <a:rPr lang="en-US" dirty="0"/>
              <a:t>In process of being placed - Grade 1 and Grade 8 applications </a:t>
            </a:r>
          </a:p>
        </p:txBody>
      </p:sp>
      <p:sp>
        <p:nvSpPr>
          <p:cNvPr id="3" name="Text Placeholder 2">
            <a:extLst>
              <a:ext uri="{FF2B5EF4-FFF2-40B4-BE49-F238E27FC236}">
                <a16:creationId xmlns:a16="http://schemas.microsoft.com/office/drawing/2014/main" xmlns="" id="{A74817C1-51CB-BCA0-0C92-19C80EB20F2F}"/>
              </a:ext>
            </a:extLst>
          </p:cNvPr>
          <p:cNvSpPr>
            <a:spLocks noGrp="1"/>
          </p:cNvSpPr>
          <p:nvPr>
            <p:ph type="body" sz="quarter" idx="10"/>
          </p:nvPr>
        </p:nvSpPr>
        <p:spPr/>
        <p:txBody>
          <a:bodyPr>
            <a:normAutofit/>
          </a:bodyPr>
          <a:lstStyle/>
          <a:p>
            <a:pPr marL="342900" marR="0" indent="-342900" algn="just">
              <a:lnSpc>
                <a:spcPct val="107000"/>
              </a:lnSpc>
              <a:spcBef>
                <a:spcPts val="0"/>
              </a:spcBef>
              <a:spcAft>
                <a:spcPts val="800"/>
              </a:spcAft>
              <a:buFont typeface="Arial" panose="020B0604020202020204" pitchFamily="34" charset="0"/>
              <a:buChar char="•"/>
            </a:pPr>
            <a:r>
              <a:rPr lang="en-US" sz="2000" b="0" dirty="0">
                <a:solidFill>
                  <a:schemeClr val="bg2">
                    <a:lumMod val="25000"/>
                  </a:schemeClr>
                </a:solidFill>
                <a:latin typeface="+mn-lt"/>
                <a:ea typeface="Calibri" panose="020F0502020204030204" pitchFamily="34" charset="0"/>
                <a:cs typeface="Times New Roman" panose="02020603050405020304" pitchFamily="18" charset="0"/>
              </a:rPr>
              <a:t>A</a:t>
            </a:r>
            <a:r>
              <a:rPr lang="en-US" sz="2000" b="0" dirty="0">
                <a:solidFill>
                  <a:schemeClr val="bg2">
                    <a:lumMod val="25000"/>
                  </a:schemeClr>
                </a:solidFill>
                <a:effectLst/>
                <a:latin typeface="+mn-lt"/>
                <a:ea typeface="Calibri" panose="020F0502020204030204" pitchFamily="34" charset="0"/>
                <a:cs typeface="Times New Roman" panose="02020603050405020304" pitchFamily="18" charset="0"/>
              </a:rPr>
              <a:t>ll </a:t>
            </a:r>
            <a:r>
              <a:rPr lang="en-US" sz="2000" b="0" dirty="0">
                <a:solidFill>
                  <a:schemeClr val="bg2">
                    <a:lumMod val="25000"/>
                  </a:schemeClr>
                </a:solidFill>
                <a:latin typeface="+mn-lt"/>
                <a:ea typeface="Calibri" panose="020F0502020204030204" pitchFamily="34" charset="0"/>
                <a:cs typeface="Times New Roman" panose="02020603050405020304" pitchFamily="18" charset="0"/>
              </a:rPr>
              <a:t>g</a:t>
            </a:r>
            <a:r>
              <a:rPr lang="en-US" sz="2000" b="0" dirty="0">
                <a:solidFill>
                  <a:schemeClr val="bg2">
                    <a:lumMod val="25000"/>
                  </a:schemeClr>
                </a:solidFill>
                <a:effectLst/>
                <a:latin typeface="+mn-lt"/>
                <a:ea typeface="Calibri" panose="020F0502020204030204" pitchFamily="34" charset="0"/>
                <a:cs typeface="Times New Roman" panose="02020603050405020304" pitchFamily="18" charset="0"/>
              </a:rPr>
              <a:t>rade 1 and grade 8 learners that have applied on time, have been placed except for 22 learners who are untraceable or have not accepted an offer of a place. </a:t>
            </a:r>
          </a:p>
          <a:p>
            <a:pPr marR="0" algn="just">
              <a:lnSpc>
                <a:spcPct val="107000"/>
              </a:lnSpc>
              <a:spcBef>
                <a:spcPts val="0"/>
              </a:spcBef>
              <a:spcAft>
                <a:spcPts val="800"/>
              </a:spcAft>
            </a:pPr>
            <a:endParaRPr lang="en-US" sz="2000" b="0" dirty="0">
              <a:solidFill>
                <a:schemeClr val="bg2">
                  <a:lumMod val="25000"/>
                </a:schemeClr>
              </a:solidFill>
              <a:effectLst/>
              <a:latin typeface="+mn-lt"/>
              <a:ea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Arial" panose="020B0604020202020204" pitchFamily="34" charset="0"/>
              <a:buChar char="•"/>
            </a:pPr>
            <a:r>
              <a:rPr lang="en-US" sz="2000" b="0" dirty="0">
                <a:solidFill>
                  <a:schemeClr val="bg2">
                    <a:lumMod val="25000"/>
                  </a:schemeClr>
                </a:solidFill>
                <a:effectLst/>
                <a:latin typeface="+mn-lt"/>
                <a:ea typeface="Calibri" panose="020F0502020204030204" pitchFamily="34" charset="0"/>
                <a:cs typeface="Times New Roman" panose="02020603050405020304" pitchFamily="18" charset="0"/>
              </a:rPr>
              <a:t>A further 129 learners who applied late are being prioritized</a:t>
            </a:r>
            <a:r>
              <a:rPr lang="en-US" sz="2000" b="0" dirty="0">
                <a:solidFill>
                  <a:schemeClr val="bg2">
                    <a:lumMod val="25000"/>
                  </a:schemeClr>
                </a:solidFill>
                <a:latin typeface="+mn-lt"/>
                <a:ea typeface="Calibri" panose="020F0502020204030204" pitchFamily="34" charset="0"/>
                <a:cs typeface="Times New Roman" panose="02020603050405020304" pitchFamily="18" charset="0"/>
              </a:rPr>
              <a:t> </a:t>
            </a:r>
            <a:r>
              <a:rPr lang="en-US" sz="2000" b="0" dirty="0">
                <a:solidFill>
                  <a:schemeClr val="bg2">
                    <a:lumMod val="25000"/>
                  </a:schemeClr>
                </a:solidFill>
                <a:effectLst/>
                <a:latin typeface="+mn-lt"/>
                <a:ea typeface="Calibri" panose="020F0502020204030204" pitchFamily="34" charset="0"/>
                <a:cs typeface="Times New Roman" panose="02020603050405020304" pitchFamily="18" charset="0"/>
              </a:rPr>
              <a:t>with many </a:t>
            </a:r>
            <a:r>
              <a:rPr lang="en-US" sz="2000" b="0" dirty="0">
                <a:solidFill>
                  <a:schemeClr val="bg2">
                    <a:lumMod val="25000"/>
                  </a:schemeClr>
                </a:solidFill>
                <a:latin typeface="+mn-lt"/>
                <a:ea typeface="Calibri" panose="020F0502020204030204" pitchFamily="34" charset="0"/>
                <a:cs typeface="Times New Roman" panose="02020603050405020304" pitchFamily="18" charset="0"/>
              </a:rPr>
              <a:t>parents</a:t>
            </a:r>
            <a:r>
              <a:rPr lang="en-US" sz="2000" b="0" dirty="0">
                <a:solidFill>
                  <a:schemeClr val="bg2">
                    <a:lumMod val="25000"/>
                  </a:schemeClr>
                </a:solidFill>
                <a:effectLst/>
                <a:latin typeface="+mn-lt"/>
                <a:ea typeface="Calibri" panose="020F0502020204030204" pitchFamily="34" charset="0"/>
                <a:cs typeface="Times New Roman" panose="02020603050405020304" pitchFamily="18" charset="0"/>
              </a:rPr>
              <a:t> being unreachable due to contact details being outdated or </a:t>
            </a:r>
            <a:r>
              <a:rPr lang="en-US" sz="2000" b="0" dirty="0">
                <a:solidFill>
                  <a:schemeClr val="bg2">
                    <a:lumMod val="25000"/>
                  </a:schemeClr>
                </a:solidFill>
                <a:latin typeface="+mn-lt"/>
                <a:ea typeface="Calibri" panose="020F0502020204030204" pitchFamily="34" charset="0"/>
                <a:cs typeface="Times New Roman" panose="02020603050405020304" pitchFamily="18" charset="0"/>
              </a:rPr>
              <a:t>incorrect</a:t>
            </a:r>
            <a:r>
              <a:rPr lang="en-US" sz="2000" b="0" dirty="0">
                <a:solidFill>
                  <a:schemeClr val="bg2">
                    <a:lumMod val="25000"/>
                  </a:schemeClr>
                </a:solidFill>
                <a:effectLst/>
                <a:latin typeface="+mn-lt"/>
                <a:ea typeface="Calibri" panose="020F0502020204030204" pitchFamily="34" charset="0"/>
                <a:cs typeface="Times New Roman" panose="02020603050405020304" pitchFamily="18" charset="0"/>
              </a:rPr>
              <a:t>, or parents not accepting offers of placement. </a:t>
            </a:r>
          </a:p>
          <a:p>
            <a:pPr marL="342900" marR="0" indent="-342900" algn="just">
              <a:lnSpc>
                <a:spcPct val="107000"/>
              </a:lnSpc>
              <a:spcBef>
                <a:spcPts val="0"/>
              </a:spcBef>
              <a:spcAft>
                <a:spcPts val="800"/>
              </a:spcAft>
              <a:buFont typeface="Arial" panose="020B0604020202020204" pitchFamily="34" charset="0"/>
              <a:buChar char="•"/>
            </a:pPr>
            <a:endParaRPr lang="en-US" sz="2000" b="0" dirty="0">
              <a:solidFill>
                <a:schemeClr val="bg2">
                  <a:lumMod val="25000"/>
                </a:schemeClr>
              </a:solidFill>
              <a:latin typeface="+mn-lt"/>
              <a:ea typeface="Calibri" panose="020F0502020204030204" pitchFamily="34" charset="0"/>
              <a:cs typeface="Times New Roman" panose="02020603050405020304" pitchFamily="18" charset="0"/>
            </a:endParaRPr>
          </a:p>
          <a:p>
            <a:pPr marL="342900" marR="0" indent="-342900" algn="just">
              <a:lnSpc>
                <a:spcPct val="107000"/>
              </a:lnSpc>
              <a:spcBef>
                <a:spcPts val="0"/>
              </a:spcBef>
              <a:spcAft>
                <a:spcPts val="800"/>
              </a:spcAft>
              <a:buFont typeface="Arial" panose="020B0604020202020204" pitchFamily="34" charset="0"/>
              <a:buChar char="•"/>
            </a:pPr>
            <a:r>
              <a:rPr lang="en-US" sz="2000" b="0" dirty="0">
                <a:solidFill>
                  <a:schemeClr val="bg2">
                    <a:lumMod val="25000"/>
                  </a:schemeClr>
                </a:solidFill>
                <a:latin typeface="+mn-lt"/>
                <a:ea typeface="Calibri" panose="020F0502020204030204" pitchFamily="34" charset="0"/>
                <a:cs typeface="Times New Roman" panose="02020603050405020304" pitchFamily="18" charset="0"/>
              </a:rPr>
              <a:t>A total of 98.8% of grade 1 and grade 8 learners have been placed and we are now focused on the remaining 1.2%, many who are uncontactable, untraceable or applied late. </a:t>
            </a:r>
          </a:p>
          <a:p>
            <a:pPr marR="0" algn="just">
              <a:lnSpc>
                <a:spcPct val="107000"/>
              </a:lnSpc>
              <a:spcBef>
                <a:spcPts val="0"/>
              </a:spcBef>
              <a:spcAft>
                <a:spcPts val="800"/>
              </a:spcAft>
            </a:pPr>
            <a:endParaRPr lang="en-US" sz="2000" b="0" dirty="0">
              <a:solidFill>
                <a:schemeClr val="bg2">
                  <a:lumMod val="25000"/>
                </a:schemeClr>
              </a:solidFill>
              <a:highlight>
                <a:srgbClr val="FFFF00"/>
              </a:highlight>
              <a:latin typeface="+mn-lt"/>
              <a:cs typeface="Times New Roman" panose="02020603050405020304" pitchFamily="18" charset="0"/>
            </a:endParaRPr>
          </a:p>
        </p:txBody>
      </p:sp>
    </p:spTree>
    <p:extLst>
      <p:ext uri="{BB962C8B-B14F-4D97-AF65-F5344CB8AC3E}">
        <p14:creationId xmlns:p14="http://schemas.microsoft.com/office/powerpoint/2010/main" xmlns="" val="2649642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3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4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2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2B0C8A781964E99131A95ADDBED63" ma:contentTypeVersion="15" ma:contentTypeDescription="Create a new document." ma:contentTypeScope="" ma:versionID="e1297e47ddb4bde348da36a79abf5a84">
  <xsd:schema xmlns:xsd="http://www.w3.org/2001/XMLSchema" xmlns:xs="http://www.w3.org/2001/XMLSchema" xmlns:p="http://schemas.microsoft.com/office/2006/metadata/properties" xmlns:ns3="dfebb73f-e76f-4b86-9496-6e271b2023ab" xmlns:ns4="30352765-18c4-4e61-993f-e4c4e677b227" targetNamespace="http://schemas.microsoft.com/office/2006/metadata/properties" ma:root="true" ma:fieldsID="4bfd4e865bf7e88558b1e7a6e7f8db07" ns3:_="" ns4:_="">
    <xsd:import namespace="dfebb73f-e76f-4b86-9496-6e271b2023ab"/>
    <xsd:import namespace="30352765-18c4-4e61-993f-e4c4e677b22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LengthInSeconds" minOccurs="0"/>
                <xsd:element ref="ns4:_activity"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bb73f-e76f-4b86-9496-6e271b2023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352765-18c4-4e61-993f-e4c4e677b2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0352765-18c4-4e61-993f-e4c4e677b2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0B9E8A-35EB-4CFE-8BE4-961003A54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bb73f-e76f-4b86-9496-6e271b2023ab"/>
    <ds:schemaRef ds:uri="30352765-18c4-4e61-993f-e4c4e677b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68CF3A-42FA-4629-9990-870997A65C7F}">
  <ds:schemaRef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documentManagement/types"/>
    <ds:schemaRef ds:uri="30352765-18c4-4e61-993f-e4c4e677b227"/>
    <ds:schemaRef ds:uri="dfebb73f-e76f-4b86-9496-6e271b2023a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C9937B9-2358-452D-BC19-238DBC30CA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58242</TotalTime>
  <Words>1202</Words>
  <Application>Microsoft Office PowerPoint</Application>
  <PresentationFormat>Custom</PresentationFormat>
  <Paragraphs>206</Paragraphs>
  <Slides>19</Slides>
  <Notes>9</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WCG-PPT Master-121022-amc</vt:lpstr>
      <vt:lpstr>1_WCG-PPT Master-121022-amc</vt:lpstr>
      <vt:lpstr>3_WCG-PPT Master-121022-amc</vt:lpstr>
      <vt:lpstr>4_WCG-PPT Master-121022-amc</vt:lpstr>
      <vt:lpstr>2_WCG-PPT Master-121022-amc</vt:lpstr>
      <vt:lpstr>Slide 1</vt:lpstr>
      <vt:lpstr>Slide 2</vt:lpstr>
      <vt:lpstr>Enrolment growth</vt:lpstr>
      <vt:lpstr>2023 admissions process</vt:lpstr>
      <vt:lpstr>2023 admissions process</vt:lpstr>
      <vt:lpstr>Successful infrastructure plan delivered</vt:lpstr>
      <vt:lpstr>Admissions for 2023: Grade 1 and Grade 8 applications - 06 February 2023 </vt:lpstr>
      <vt:lpstr>In process of being placed: Grade 1 and Grade 8 applications - 06 February 2023</vt:lpstr>
      <vt:lpstr>In process of being placed - Grade 1 and Grade 8 applications </vt:lpstr>
      <vt:lpstr>Grade 1 and Grade 8 extremely late applications – 06 February 2023</vt:lpstr>
      <vt:lpstr>Late applications - challenges</vt:lpstr>
      <vt:lpstr>Late applications - challenges</vt:lpstr>
      <vt:lpstr>Placement plan</vt:lpstr>
      <vt:lpstr>Learning and Teaching Support Materials (LTSM) and learner transport</vt:lpstr>
      <vt:lpstr>Slide 15</vt:lpstr>
      <vt:lpstr>Admissions 2024</vt:lpstr>
      <vt:lpstr>Pamphlet to all primary schools and registered ECD facilities</vt:lpstr>
      <vt:lpstr>Online admissions assistance</vt:lpstr>
      <vt:lpstr>Slide 19</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1774</cp:revision>
  <cp:lastPrinted>2022-11-22T11:02:02Z</cp:lastPrinted>
  <dcterms:created xsi:type="dcterms:W3CDTF">2017-01-19T08:56:34Z</dcterms:created>
  <dcterms:modified xsi:type="dcterms:W3CDTF">2023-02-10T09:03:51Z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0x010100DED2B0C8A781964E99131A95ADDBED63</vt:lpwstr>
  </property>
</Properties>
</file>