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changesInfos/changesInfo1.xml" ContentType="application/vnd.ms-powerpoint.changesinfo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style6.xml" ContentType="application/vnd.ms-office.chartstyle+xml"/>
  <Override PartName="/ppt/slideLayouts/slideLayout59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style8.xml" ContentType="application/vnd.ms-office.chart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43" r:id="rId5"/>
    <p:sldMasterId id="2147483716" r:id="rId6"/>
  </p:sldMasterIdLst>
  <p:notesMasterIdLst>
    <p:notesMasterId r:id="rId43"/>
  </p:notesMasterIdLst>
  <p:sldIdLst>
    <p:sldId id="1442" r:id="rId7"/>
    <p:sldId id="1515" r:id="rId8"/>
    <p:sldId id="1516" r:id="rId9"/>
    <p:sldId id="1518" r:id="rId10"/>
    <p:sldId id="1517" r:id="rId11"/>
    <p:sldId id="1514" r:id="rId12"/>
    <p:sldId id="2141412193" r:id="rId13"/>
    <p:sldId id="1520" r:id="rId14"/>
    <p:sldId id="1521" r:id="rId15"/>
    <p:sldId id="1522" r:id="rId16"/>
    <p:sldId id="1547" r:id="rId17"/>
    <p:sldId id="1548" r:id="rId18"/>
    <p:sldId id="2141412194" r:id="rId19"/>
    <p:sldId id="1526" r:id="rId20"/>
    <p:sldId id="1527" r:id="rId21"/>
    <p:sldId id="1528" r:id="rId22"/>
    <p:sldId id="1529" r:id="rId23"/>
    <p:sldId id="1538" r:id="rId24"/>
    <p:sldId id="1523" r:id="rId25"/>
    <p:sldId id="1533" r:id="rId26"/>
    <p:sldId id="1531" r:id="rId27"/>
    <p:sldId id="1532" r:id="rId28"/>
    <p:sldId id="2141412195" r:id="rId29"/>
    <p:sldId id="2141412196" r:id="rId30"/>
    <p:sldId id="1551" r:id="rId31"/>
    <p:sldId id="1550" r:id="rId32"/>
    <p:sldId id="1552" r:id="rId33"/>
    <p:sldId id="2141412192" r:id="rId34"/>
    <p:sldId id="2141412187" r:id="rId35"/>
    <p:sldId id="2141412202" r:id="rId36"/>
    <p:sldId id="2141412206" r:id="rId37"/>
    <p:sldId id="2141412207" r:id="rId38"/>
    <p:sldId id="2141412200" r:id="rId39"/>
    <p:sldId id="1510" r:id="rId40"/>
    <p:sldId id="1555" r:id="rId41"/>
    <p:sldId id="1489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99"/>
    <a:srgbClr val="FF99FF"/>
    <a:srgbClr val="9966FF"/>
    <a:srgbClr val="66FFFF"/>
    <a:srgbClr val="FFFF66"/>
    <a:srgbClr val="66FF99"/>
    <a:srgbClr val="FF9999"/>
    <a:srgbClr val="FF3300"/>
    <a:srgbClr val="FF99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EF831-7FFC-481F-A900-5C97DCD722C9}" v="2" dt="2023-02-09T16:57:28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nda Boniface" userId="696042db-85d6-4b13-aff3-c78453313c1d" providerId="ADAL" clId="{5F1EF831-7FFC-481F-A900-5C97DCD722C9}"/>
    <pc:docChg chg="modSld">
      <pc:chgData name="Lucinda Boniface" userId="696042db-85d6-4b13-aff3-c78453313c1d" providerId="ADAL" clId="{5F1EF831-7FFC-481F-A900-5C97DCD722C9}" dt="2023-02-09T16:57:28.951" v="1" actId="1076"/>
      <pc:docMkLst>
        <pc:docMk/>
      </pc:docMkLst>
      <pc:sldChg chg="modSp">
        <pc:chgData name="Lucinda Boniface" userId="696042db-85d6-4b13-aff3-c78453313c1d" providerId="ADAL" clId="{5F1EF831-7FFC-481F-A900-5C97DCD722C9}" dt="2023-02-09T16:57:28.951" v="1" actId="1076"/>
        <pc:sldMkLst>
          <pc:docMk/>
          <pc:sldMk cId="3104709626" sldId="2141412192"/>
        </pc:sldMkLst>
        <pc:spChg chg="mod">
          <ac:chgData name="Lucinda Boniface" userId="696042db-85d6-4b13-aff3-c78453313c1d" providerId="ADAL" clId="{5F1EF831-7FFC-481F-A900-5C97DCD722C9}" dt="2023-02-09T16:57:28.951" v="1" actId="1076"/>
          <ac:spMkLst>
            <pc:docMk/>
            <pc:sldMk cId="3104709626" sldId="2141412192"/>
            <ac:spMk id="2" creationId="{62889591-9093-467B-9968-65B5A383053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westerncape-my.sharepoint.com/personal/moya_combrink_westerncape_gov_za/Documents/005Awards_TechnicalReport_PPT/_2022/TechReport2022/Bertram%20Stats%202022/1.2%20Matric%20November%20Entries%20-%20FullTime%20&amp;%20PartTim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2.3%20Summary%20of%20Results%20WCED%20Sector%20Quintile%20Distric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2.3%20Summary%20of%20Results%20WCED%20Sector%20Quintile%20Distric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2.3%20Summary%20of%20Results%20WCED%20Sector%20Quintile%20Distric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2.3%20Summary%20of%20Results%20WCED%20Sector%20Quintile%20Distric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2.3%20Summary%20of%20Results%20WCED%20Sector%20Quintile%20District.xlsx" TargetMode="Externa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2.3%20Summary%20of%20Results%20WCED%20Sector%20Quintile%20Distric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https://westerncape-my.sharepoint.com/personal/moya_combrink_westerncape_gov_za/Documents/005Awards_TechnicalReport_PPT/_2022/2022TechReport/2022StatsTecReport/Bertram%20Stats%202022/4.1%20Age%20Distribution%2020%20and%20older%20per%20district%20-%20Public%2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b="1"/>
              <a:t>WCED Registrations 2018-2022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tx>
            <c:strRef>
              <c:f>Sheet1!$A$2</c:f>
              <c:strCache>
                <c:ptCount val="1"/>
                <c:pt idx="0">
                  <c:v>Entered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2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#\ ##0</c:formatCode>
                <c:ptCount val="5"/>
                <c:pt idx="0">
                  <c:v>53768</c:v>
                </c:pt>
                <c:pt idx="1">
                  <c:v>53393</c:v>
                </c:pt>
                <c:pt idx="2">
                  <c:v>54785</c:v>
                </c:pt>
                <c:pt idx="3">
                  <c:v>59823</c:v>
                </c:pt>
                <c:pt idx="4">
                  <c:v>62350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46-4196-8816-1034D1440B09}"/>
            </c:ext>
          </c:extLst>
        </c:ser>
        <c:dLbls/>
        <c:marker val="1"/>
        <c:axId val="87632128"/>
        <c:axId val="89006080"/>
      </c:lineChart>
      <c:catAx>
        <c:axId val="87632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9006080"/>
        <c:crosses val="autoZero"/>
        <c:auto val="1"/>
        <c:lblAlgn val="ctr"/>
        <c:lblOffset val="100"/>
      </c:catAx>
      <c:valAx>
        <c:axId val="89006080"/>
        <c:scaling>
          <c:orientation val="minMax"/>
          <c:max val="80000"/>
          <c:min val="46000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b="1"/>
                  <a:t>Number of candidates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\ 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763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b="1"/>
              <a:t>Grade 12 Pass Rate 2018 - 2022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PassRate!$F$1</c:f>
              <c:strCache>
                <c:ptCount val="1"/>
                <c:pt idx="0">
                  <c:v>% Pass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4"/>
            <c:spPr>
              <a:solidFill>
                <a:schemeClr val="accent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0B-4A5B-8DED-EF0C9F24C386}"/>
              </c:ext>
            </c:extLst>
          </c:dPt>
          <c:cat>
            <c:strRef>
              <c:f>PassRate!$A$2:$A$6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PassRate!$F$2:$F$6</c:f>
              <c:numCache>
                <c:formatCode>0.0###%</c:formatCode>
                <c:ptCount val="5"/>
                <c:pt idx="0">
                  <c:v>0.81499999999999995</c:v>
                </c:pt>
                <c:pt idx="1">
                  <c:v>0.82299999999999995</c:v>
                </c:pt>
                <c:pt idx="2">
                  <c:v>0.79900000000000004</c:v>
                </c:pt>
                <c:pt idx="3">
                  <c:v>0.81200000000000017</c:v>
                </c:pt>
                <c:pt idx="4" formatCode="0.0%">
                  <c:v>0.81399999999999995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0B-4A5B-8DED-EF0C9F24C386}"/>
            </c:ext>
          </c:extLst>
        </c:ser>
        <c:dLbls/>
        <c:gapWidth val="219"/>
        <c:overlap val="-27"/>
        <c:axId val="98893184"/>
        <c:axId val="100639872"/>
      </c:barChart>
      <c:catAx>
        <c:axId val="98893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0639872"/>
        <c:crosses val="autoZero"/>
        <c:auto val="1"/>
        <c:lblAlgn val="ctr"/>
        <c:lblOffset val="100"/>
      </c:catAx>
      <c:valAx>
        <c:axId val="100639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b="1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2.2158364259081877E-3"/>
              <c:y val="0.38156403296689717"/>
            </c:manualLayout>
          </c:layout>
          <c:spPr>
            <a:noFill/>
            <a:ln>
              <a:noFill/>
            </a:ln>
            <a:effectLst/>
          </c:spPr>
        </c:title>
        <c:numFmt formatCode="0.0###%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8893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/>
              <a:t>Number of schools per Quintile 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/>
              <a:t>(Public Ordinary schools only)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C0-4AF3-BFD3-A37D3D3B7F78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C0-4AF3-BFD3-A37D3D3B7F78}"/>
              </c:ext>
            </c:extLst>
          </c:dPt>
          <c:dPt>
            <c:idx val="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C0-4AF3-BFD3-A37D3D3B7F78}"/>
              </c:ext>
            </c:extLst>
          </c:dPt>
          <c:dPt>
            <c:idx val="3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C0-4AF3-BFD3-A37D3D3B7F78}"/>
              </c:ext>
            </c:extLst>
          </c:dPt>
          <c:dPt>
            <c:idx val="4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C0-4AF3-BFD3-A37D3D3B7F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Quintile!$A$1:$A$5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Quintile 4</c:v>
                </c:pt>
                <c:pt idx="4">
                  <c:v>Quintile 5</c:v>
                </c:pt>
              </c:strCache>
            </c:strRef>
          </c:cat>
          <c:val>
            <c:numRef>
              <c:f>Quintile!$B$1:$B$5</c:f>
              <c:numCache>
                <c:formatCode>General</c:formatCode>
                <c:ptCount val="5"/>
                <c:pt idx="0">
                  <c:v>23</c:v>
                </c:pt>
                <c:pt idx="1">
                  <c:v>34</c:v>
                </c:pt>
                <c:pt idx="2">
                  <c:v>69</c:v>
                </c:pt>
                <c:pt idx="3">
                  <c:v>89</c:v>
                </c:pt>
                <c:pt idx="4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C0-4AF3-BFD3-A37D3D3B7F78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/>
              <a:t>Pass rate and Bachelor's Degree access rate per quintile (2020 - 2022)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PerfQuintile!$G$2</c:f>
              <c:strCache>
                <c:ptCount val="1"/>
                <c:pt idx="0">
                  <c:v>% Pass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3-4D14-96F0-BC85582CD424}"/>
              </c:ext>
            </c:extLst>
          </c:dPt>
          <c:dPt>
            <c:idx val="1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A3-4D14-96F0-BC85582CD424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A3-4D14-96F0-BC85582CD424}"/>
              </c:ext>
            </c:extLst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CA3-4D14-96F0-BC85582CD424}"/>
              </c:ext>
            </c:extLst>
          </c:dPt>
          <c:dPt>
            <c:idx val="4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CA3-4D14-96F0-BC85582CD424}"/>
              </c:ext>
            </c:extLst>
          </c:dPt>
          <c:dPt>
            <c:idx val="5"/>
            <c:spPr>
              <a:solidFill>
                <a:srgbClr val="FFFF66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CA3-4D14-96F0-BC85582CD424}"/>
              </c:ext>
            </c:extLst>
          </c:dPt>
          <c:dPt>
            <c:idx val="6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CA3-4D14-96F0-BC85582CD424}"/>
              </c:ext>
            </c:extLst>
          </c:dPt>
          <c:dPt>
            <c:idx val="7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CA3-4D14-96F0-BC85582CD424}"/>
              </c:ext>
            </c:extLst>
          </c:dPt>
          <c:dPt>
            <c:idx val="8"/>
            <c:spPr>
              <a:solidFill>
                <a:srgbClr val="92D05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CA3-4D14-96F0-BC85582CD424}"/>
              </c:ext>
            </c:extLst>
          </c:dPt>
          <c:dPt>
            <c:idx val="9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CA3-4D14-96F0-BC85582CD424}"/>
              </c:ext>
            </c:extLst>
          </c:dPt>
          <c:dPt>
            <c:idx val="1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CA3-4D14-96F0-BC85582CD424}"/>
              </c:ext>
            </c:extLst>
          </c:dPt>
          <c:dPt>
            <c:idx val="11"/>
            <c:spPr>
              <a:solidFill>
                <a:srgbClr val="FF990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CA3-4D14-96F0-BC85582CD424}"/>
              </c:ext>
            </c:extLst>
          </c:dPt>
          <c:dPt>
            <c:idx val="12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CA3-4D14-96F0-BC85582CD424}"/>
              </c:ext>
            </c:extLst>
          </c:dPt>
          <c:dPt>
            <c:idx val="13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CA3-4D14-96F0-BC85582CD424}"/>
              </c:ext>
            </c:extLst>
          </c:dPt>
          <c:dPt>
            <c:idx val="14"/>
            <c:spPr>
              <a:solidFill>
                <a:srgbClr val="7030A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CA3-4D14-96F0-BC85582CD424}"/>
              </c:ext>
            </c:extLst>
          </c:dPt>
          <c:cat>
            <c:multiLvlStrRef>
              <c:f>PerfQuintile!$A$3:$B$17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Quintile 1</c:v>
                  </c:pt>
                  <c:pt idx="3">
                    <c:v>Quintile 2</c:v>
                  </c:pt>
                  <c:pt idx="6">
                    <c:v>Quintile 3</c:v>
                  </c:pt>
                  <c:pt idx="9">
                    <c:v>Quintile 4</c:v>
                  </c:pt>
                  <c:pt idx="12">
                    <c:v>Quintile 5</c:v>
                  </c:pt>
                </c:lvl>
              </c:multiLvlStrCache>
            </c:multiLvlStrRef>
          </c:cat>
          <c:val>
            <c:numRef>
              <c:f>PerfQuintile!$G$3:$G$17</c:f>
              <c:numCache>
                <c:formatCode>0.0###%</c:formatCode>
                <c:ptCount val="15"/>
                <c:pt idx="0">
                  <c:v>0.71400000000000008</c:v>
                </c:pt>
                <c:pt idx="1">
                  <c:v>0.68799999999999994</c:v>
                </c:pt>
                <c:pt idx="2">
                  <c:v>0.71000000000000008</c:v>
                </c:pt>
                <c:pt idx="3">
                  <c:v>0.67200000000000015</c:v>
                </c:pt>
                <c:pt idx="4">
                  <c:v>0.71000000000000008</c:v>
                </c:pt>
                <c:pt idx="5">
                  <c:v>0.70000000000000007</c:v>
                </c:pt>
                <c:pt idx="6">
                  <c:v>0.71700000000000008</c:v>
                </c:pt>
                <c:pt idx="7">
                  <c:v>0.75800000000000012</c:v>
                </c:pt>
                <c:pt idx="8">
                  <c:v>0.76000000000000012</c:v>
                </c:pt>
                <c:pt idx="9">
                  <c:v>0.73100000000000009</c:v>
                </c:pt>
                <c:pt idx="10">
                  <c:v>0.74700000000000011</c:v>
                </c:pt>
                <c:pt idx="11">
                  <c:v>0.76000000000000012</c:v>
                </c:pt>
                <c:pt idx="12">
                  <c:v>0.89200000000000002</c:v>
                </c:pt>
                <c:pt idx="13">
                  <c:v>0.9</c:v>
                </c:pt>
                <c:pt idx="14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E-4FF8-AB13-19444230EA87}"/>
            </c:ext>
          </c:extLst>
        </c:ser>
        <c:ser>
          <c:idx val="1"/>
          <c:order val="1"/>
          <c:tx>
            <c:strRef>
              <c:f>PerfQuintile!$I$2</c:f>
              <c:strCache>
                <c:ptCount val="1"/>
                <c:pt idx="0">
                  <c:v>% Pass Bachelor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A3-4D14-96F0-BC85582CD424}"/>
              </c:ext>
            </c:extLst>
          </c:dPt>
          <c:dPt>
            <c:idx val="1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3-4D14-96F0-BC85582CD424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A3-4D14-96F0-BC85582CD424}"/>
              </c:ext>
            </c:extLst>
          </c:dPt>
          <c:dPt>
            <c:idx val="3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A3-4D14-96F0-BC85582CD424}"/>
              </c:ext>
            </c:extLst>
          </c:dPt>
          <c:dPt>
            <c:idx val="4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A3-4D14-96F0-BC85582CD424}"/>
              </c:ext>
            </c:extLst>
          </c:dPt>
          <c:dPt>
            <c:idx val="5"/>
            <c:spPr>
              <a:solidFill>
                <a:srgbClr val="FFFF66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A3-4D14-96F0-BC85582CD424}"/>
              </c:ext>
            </c:extLst>
          </c:dPt>
          <c:dPt>
            <c:idx val="6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A3-4D14-96F0-BC85582CD424}"/>
              </c:ext>
            </c:extLst>
          </c:dPt>
          <c:dPt>
            <c:idx val="7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A3-4D14-96F0-BC85582CD424}"/>
              </c:ext>
            </c:extLst>
          </c:dPt>
          <c:dPt>
            <c:idx val="8"/>
            <c:spPr>
              <a:solidFill>
                <a:srgbClr val="92D05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CA3-4D14-96F0-BC85582CD424}"/>
              </c:ext>
            </c:extLst>
          </c:dPt>
          <c:dPt>
            <c:idx val="9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CA3-4D14-96F0-BC85582CD424}"/>
              </c:ext>
            </c:extLst>
          </c:dPt>
          <c:dPt>
            <c:idx val="1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CA3-4D14-96F0-BC85582CD424}"/>
              </c:ext>
            </c:extLst>
          </c:dPt>
          <c:dPt>
            <c:idx val="11"/>
            <c:spPr>
              <a:solidFill>
                <a:srgbClr val="FF990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CA3-4D14-96F0-BC85582CD424}"/>
              </c:ext>
            </c:extLst>
          </c:dPt>
          <c:dPt>
            <c:idx val="12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CA3-4D14-96F0-BC85582CD424}"/>
              </c:ext>
            </c:extLst>
          </c:dPt>
          <c:dPt>
            <c:idx val="13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CA3-4D14-96F0-BC85582CD424}"/>
              </c:ext>
            </c:extLst>
          </c:dPt>
          <c:dPt>
            <c:idx val="14"/>
            <c:spPr>
              <a:solidFill>
                <a:srgbClr val="7030A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CA3-4D14-96F0-BC85582CD424}"/>
              </c:ext>
            </c:extLst>
          </c:dPt>
          <c:cat>
            <c:multiLvlStrRef>
              <c:f>PerfQuintile!$A$3:$B$17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Quintile 1</c:v>
                  </c:pt>
                  <c:pt idx="3">
                    <c:v>Quintile 2</c:v>
                  </c:pt>
                  <c:pt idx="6">
                    <c:v>Quintile 3</c:v>
                  </c:pt>
                  <c:pt idx="9">
                    <c:v>Quintile 4</c:v>
                  </c:pt>
                  <c:pt idx="12">
                    <c:v>Quintile 5</c:v>
                  </c:pt>
                </c:lvl>
              </c:multiLvlStrCache>
            </c:multiLvlStrRef>
          </c:cat>
          <c:val>
            <c:numRef>
              <c:f>PerfQuintile!$I$3:$I$17</c:f>
              <c:numCache>
                <c:formatCode>0.0###%</c:formatCode>
                <c:ptCount val="15"/>
                <c:pt idx="0">
                  <c:v>0.2970000000000001</c:v>
                </c:pt>
                <c:pt idx="1">
                  <c:v>0.27500000000000002</c:v>
                </c:pt>
                <c:pt idx="2">
                  <c:v>0.30000000000000004</c:v>
                </c:pt>
                <c:pt idx="3">
                  <c:v>0.24800000000000003</c:v>
                </c:pt>
                <c:pt idx="4">
                  <c:v>0.2960000000000001</c:v>
                </c:pt>
                <c:pt idx="5">
                  <c:v>0.30000000000000004</c:v>
                </c:pt>
                <c:pt idx="6">
                  <c:v>0.27300000000000002</c:v>
                </c:pt>
                <c:pt idx="7">
                  <c:v>0.32500000000000007</c:v>
                </c:pt>
                <c:pt idx="8">
                  <c:v>0.30000000000000004</c:v>
                </c:pt>
                <c:pt idx="9">
                  <c:v>0.27800000000000002</c:v>
                </c:pt>
                <c:pt idx="10">
                  <c:v>0.3020000000000001</c:v>
                </c:pt>
                <c:pt idx="11">
                  <c:v>0.30000000000000004</c:v>
                </c:pt>
                <c:pt idx="12">
                  <c:v>0.6180000000000001</c:v>
                </c:pt>
                <c:pt idx="13">
                  <c:v>0.62300000000000011</c:v>
                </c:pt>
                <c:pt idx="14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BE-4FF8-AB13-19444230EA87}"/>
            </c:ext>
          </c:extLst>
        </c:ser>
        <c:dLbls/>
        <c:gapWidth val="219"/>
        <c:overlap val="-27"/>
        <c:axId val="100939648"/>
        <c:axId val="100941184"/>
      </c:barChart>
      <c:catAx>
        <c:axId val="10093964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0941184"/>
        <c:crosses val="autoZero"/>
        <c:auto val="1"/>
        <c:lblAlgn val="ctr"/>
        <c:lblOffset val="100"/>
      </c:catAx>
      <c:valAx>
        <c:axId val="100941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400" b="1"/>
                  <a:t>Percentage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.0###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093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Percentage wrote in Districts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D8-42E1-BC57-830E705B5BEC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D8-42E1-BC57-830E705B5BEC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D8-42E1-BC57-830E705B5BEC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D8-42E1-BC57-830E705B5BEC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D8-42E1-BC57-830E705B5BEC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D8-42E1-BC57-830E705B5BEC}"/>
              </c:ext>
            </c:extLst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7D8-42E1-BC57-830E705B5BEC}"/>
              </c:ext>
            </c:extLst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7D8-42E1-BC57-830E705B5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WroteDistricts!$A$2:$A$9</c:f>
              <c:strCache>
                <c:ptCount val="8"/>
                <c:pt idx="0">
                  <c:v>Cape Winelands</c:v>
                </c:pt>
                <c:pt idx="1">
                  <c:v>Eden Central Karoo</c:v>
                </c:pt>
                <c:pt idx="2">
                  <c:v>Metro Central</c:v>
                </c:pt>
                <c:pt idx="3">
                  <c:v>Metro East</c:v>
                </c:pt>
                <c:pt idx="4">
                  <c:v>Metro North</c:v>
                </c:pt>
                <c:pt idx="5">
                  <c:v>Metro South</c:v>
                </c:pt>
                <c:pt idx="6">
                  <c:v>Overberg</c:v>
                </c:pt>
                <c:pt idx="7">
                  <c:v>West Coast</c:v>
                </c:pt>
              </c:strCache>
            </c:strRef>
          </c:cat>
          <c:val>
            <c:numRef>
              <c:f>WroteDistricts!$B$2:$B$9</c:f>
              <c:numCache>
                <c:formatCode>General</c:formatCode>
                <c:ptCount val="8"/>
                <c:pt idx="0">
                  <c:v>8656</c:v>
                </c:pt>
                <c:pt idx="1">
                  <c:v>6226</c:v>
                </c:pt>
                <c:pt idx="2">
                  <c:v>9409</c:v>
                </c:pt>
                <c:pt idx="3">
                  <c:v>11220</c:v>
                </c:pt>
                <c:pt idx="4">
                  <c:v>9265</c:v>
                </c:pt>
                <c:pt idx="5">
                  <c:v>10239</c:v>
                </c:pt>
                <c:pt idx="6">
                  <c:v>2224</c:v>
                </c:pt>
                <c:pt idx="7">
                  <c:v>3099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7D8-42E1-BC57-830E705B5BEC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/>
              <a:t>Districts performance NSC 2021-2022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PerfDistricts!$C$1</c:f>
              <c:strCache>
                <c:ptCount val="1"/>
                <c:pt idx="0">
                  <c:v>% Pass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Pt>
            <c:idx val="0"/>
            <c:spPr>
              <a:solidFill>
                <a:srgbClr val="66FF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8A20-4373-BD14-EF79D1592256}"/>
              </c:ext>
            </c:extLst>
          </c:dPt>
          <c:dPt>
            <c:idx val="1"/>
            <c:spPr>
              <a:solidFill>
                <a:srgbClr val="66FF99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B2-4AE8-BC5E-B39C47574336}"/>
              </c:ext>
            </c:extLst>
          </c:dPt>
          <c:dPt>
            <c:idx val="2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8A20-4373-BD14-EF79D1592256}"/>
              </c:ext>
            </c:extLst>
          </c:dPt>
          <c:dPt>
            <c:idx val="3"/>
            <c:spPr>
              <a:solidFill>
                <a:srgbClr val="FFFF66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B2-4AE8-BC5E-B39C47574336}"/>
              </c:ext>
            </c:extLst>
          </c:dPt>
          <c:dPt>
            <c:idx val="4"/>
            <c:spPr>
              <a:solidFill>
                <a:srgbClr val="66FF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8A20-4373-BD14-EF79D1592256}"/>
              </c:ext>
            </c:extLst>
          </c:dPt>
          <c:dPt>
            <c:idx val="5"/>
            <c:spPr>
              <a:solidFill>
                <a:srgbClr val="66FFFF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CB2-4AE8-BC5E-B39C47574336}"/>
              </c:ext>
            </c:extLst>
          </c:dPt>
          <c:dPt>
            <c:idx val="6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8A20-4373-BD14-EF79D1592256}"/>
              </c:ext>
            </c:extLst>
          </c:dPt>
          <c:dPt>
            <c:idx val="7"/>
            <c:spPr>
              <a:solidFill>
                <a:srgbClr val="FFC000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CB2-4AE8-BC5E-B39C47574336}"/>
              </c:ext>
            </c:extLst>
          </c:dPt>
          <c:dPt>
            <c:idx val="8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8A20-4373-BD14-EF79D1592256}"/>
              </c:ext>
            </c:extLst>
          </c:dPt>
          <c:dPt>
            <c:idx val="9"/>
            <c:spPr>
              <a:solidFill>
                <a:srgbClr val="9966FF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CB2-4AE8-BC5E-B39C47574336}"/>
              </c:ext>
            </c:extLst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8A20-4373-BD14-EF79D1592256}"/>
              </c:ext>
            </c:extLst>
          </c:dPt>
          <c:dPt>
            <c:idx val="11"/>
            <c:spPr>
              <a:solidFill>
                <a:srgbClr val="92D050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CB2-4AE8-BC5E-B39C47574336}"/>
              </c:ext>
            </c:extLst>
          </c:dPt>
          <c:dPt>
            <c:idx val="12"/>
            <c:spPr>
              <a:solidFill>
                <a:srgbClr val="FF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8A20-4373-BD14-EF79D1592256}"/>
              </c:ext>
            </c:extLst>
          </c:dPt>
          <c:dPt>
            <c:idx val="13"/>
            <c:spPr>
              <a:solidFill>
                <a:srgbClr val="FF99FF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CB2-4AE8-BC5E-B39C47574336}"/>
              </c:ext>
            </c:extLst>
          </c:dPt>
          <c:dPt>
            <c:idx val="14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8A20-4373-BD14-EF79D1592256}"/>
              </c:ext>
            </c:extLst>
          </c:dPt>
          <c:dPt>
            <c:idx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CB2-4AE8-BC5E-B39C47574336}"/>
              </c:ext>
            </c:extLst>
          </c:dPt>
          <c:cat>
            <c:multiLvlStrRef>
              <c:f>PerfDistricts!$A$2:$B$17</c:f>
              <c:multiLvlStrCache>
                <c:ptCount val="16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2022</c:v>
                  </c:pt>
                </c:lvl>
                <c:lvl>
                  <c:pt idx="0">
                    <c:v>Cape Winelands</c:v>
                  </c:pt>
                  <c:pt idx="2">
                    <c:v>Eden Central Karoo</c:v>
                  </c:pt>
                  <c:pt idx="4">
                    <c:v>Metro Central</c:v>
                  </c:pt>
                  <c:pt idx="6">
                    <c:v>Metro East</c:v>
                  </c:pt>
                  <c:pt idx="8">
                    <c:v>Metro North</c:v>
                  </c:pt>
                  <c:pt idx="10">
                    <c:v>Metro South</c:v>
                  </c:pt>
                  <c:pt idx="12">
                    <c:v>Overberg</c:v>
                  </c:pt>
                  <c:pt idx="14">
                    <c:v>West Coast</c:v>
                  </c:pt>
                </c:lvl>
              </c:multiLvlStrCache>
            </c:multiLvlStrRef>
          </c:cat>
          <c:val>
            <c:numRef>
              <c:f>PerfDistricts!$C$2:$C$17</c:f>
              <c:numCache>
                <c:formatCode>0.0###%</c:formatCode>
                <c:ptCount val="16"/>
                <c:pt idx="0">
                  <c:v>0.76500000000000012</c:v>
                </c:pt>
                <c:pt idx="1">
                  <c:v>0.78</c:v>
                </c:pt>
                <c:pt idx="2">
                  <c:v>0.84400000000000008</c:v>
                </c:pt>
                <c:pt idx="3">
                  <c:v>0.83000000000000007</c:v>
                </c:pt>
                <c:pt idx="4">
                  <c:v>0.84200000000000008</c:v>
                </c:pt>
                <c:pt idx="5">
                  <c:v>0.85000000000000009</c:v>
                </c:pt>
                <c:pt idx="6">
                  <c:v>0.77300000000000013</c:v>
                </c:pt>
                <c:pt idx="7">
                  <c:v>0.78</c:v>
                </c:pt>
                <c:pt idx="8">
                  <c:v>0.8620000000000001</c:v>
                </c:pt>
                <c:pt idx="9">
                  <c:v>0.8600000000000001</c:v>
                </c:pt>
                <c:pt idx="10">
                  <c:v>0.80300000000000005</c:v>
                </c:pt>
                <c:pt idx="11">
                  <c:v>0.79</c:v>
                </c:pt>
                <c:pt idx="12">
                  <c:v>0.81799999999999995</c:v>
                </c:pt>
                <c:pt idx="13">
                  <c:v>0.84000000000000008</c:v>
                </c:pt>
                <c:pt idx="14">
                  <c:v>0.80800000000000005</c:v>
                </c:pt>
                <c:pt idx="15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05-4B46-BB2E-4C122F2F67DF}"/>
            </c:ext>
          </c:extLst>
        </c:ser>
        <c:ser>
          <c:idx val="1"/>
          <c:order val="1"/>
          <c:tx>
            <c:strRef>
              <c:f>PerfDistricts!$D$1</c:f>
              <c:strCache>
                <c:ptCount val="1"/>
                <c:pt idx="0">
                  <c:v>% Pass Bachelors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Pt>
            <c:idx val="0"/>
            <c:spPr>
              <a:solidFill>
                <a:srgbClr val="66FF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A20-4373-BD14-EF79D1592256}"/>
              </c:ext>
            </c:extLst>
          </c:dPt>
          <c:dPt>
            <c:idx val="1"/>
            <c:spPr>
              <a:solidFill>
                <a:srgbClr val="66FF99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B2-4AE8-BC5E-B39C47574336}"/>
              </c:ext>
            </c:extLst>
          </c:dPt>
          <c:dPt>
            <c:idx val="2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A20-4373-BD14-EF79D1592256}"/>
              </c:ext>
            </c:extLst>
          </c:dPt>
          <c:dPt>
            <c:idx val="3"/>
            <c:spPr>
              <a:solidFill>
                <a:srgbClr val="FFFF66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B2-4AE8-BC5E-B39C47574336}"/>
              </c:ext>
            </c:extLst>
          </c:dPt>
          <c:dPt>
            <c:idx val="4"/>
            <c:spPr>
              <a:solidFill>
                <a:srgbClr val="66FF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A20-4373-BD14-EF79D1592256}"/>
              </c:ext>
            </c:extLst>
          </c:dPt>
          <c:dPt>
            <c:idx val="5"/>
            <c:spPr>
              <a:solidFill>
                <a:srgbClr val="66FFFF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B2-4AE8-BC5E-B39C47574336}"/>
              </c:ext>
            </c:extLst>
          </c:dPt>
          <c:dPt>
            <c:idx val="6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A20-4373-BD14-EF79D1592256}"/>
              </c:ext>
            </c:extLst>
          </c:dPt>
          <c:dPt>
            <c:idx val="7"/>
            <c:spPr>
              <a:solidFill>
                <a:srgbClr val="FFC000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B2-4AE8-BC5E-B39C47574336}"/>
              </c:ext>
            </c:extLst>
          </c:dPt>
          <c:dPt>
            <c:idx val="8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A20-4373-BD14-EF79D1592256}"/>
              </c:ext>
            </c:extLst>
          </c:dPt>
          <c:dPt>
            <c:idx val="9"/>
            <c:spPr>
              <a:solidFill>
                <a:srgbClr val="9966FF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B2-4AE8-BC5E-B39C47574336}"/>
              </c:ext>
            </c:extLst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A20-4373-BD14-EF79D1592256}"/>
              </c:ext>
            </c:extLst>
          </c:dPt>
          <c:dPt>
            <c:idx val="11"/>
            <c:spPr>
              <a:solidFill>
                <a:srgbClr val="92D050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B2-4AE8-BC5E-B39C47574336}"/>
              </c:ext>
            </c:extLst>
          </c:dPt>
          <c:dPt>
            <c:idx val="12"/>
            <c:spPr>
              <a:solidFill>
                <a:srgbClr val="FF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A20-4373-BD14-EF79D1592256}"/>
              </c:ext>
            </c:extLst>
          </c:dPt>
          <c:dPt>
            <c:idx val="13"/>
            <c:spPr>
              <a:solidFill>
                <a:srgbClr val="FF99FF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CB2-4AE8-BC5E-B39C47574336}"/>
              </c:ext>
            </c:extLst>
          </c:dPt>
          <c:dPt>
            <c:idx val="14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A20-4373-BD14-EF79D1592256}"/>
              </c:ext>
            </c:extLst>
          </c:dPt>
          <c:dPt>
            <c:idx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CB2-4AE8-BC5E-B39C47574336}"/>
              </c:ext>
            </c:extLst>
          </c:dPt>
          <c:cat>
            <c:multiLvlStrRef>
              <c:f>PerfDistricts!$A$2:$B$17</c:f>
              <c:multiLvlStrCache>
                <c:ptCount val="16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2022</c:v>
                  </c:pt>
                </c:lvl>
                <c:lvl>
                  <c:pt idx="0">
                    <c:v>Cape Winelands</c:v>
                  </c:pt>
                  <c:pt idx="2">
                    <c:v>Eden Central Karoo</c:v>
                  </c:pt>
                  <c:pt idx="4">
                    <c:v>Metro Central</c:v>
                  </c:pt>
                  <c:pt idx="6">
                    <c:v>Metro East</c:v>
                  </c:pt>
                  <c:pt idx="8">
                    <c:v>Metro North</c:v>
                  </c:pt>
                  <c:pt idx="10">
                    <c:v>Metro South</c:v>
                  </c:pt>
                  <c:pt idx="12">
                    <c:v>Overberg</c:v>
                  </c:pt>
                  <c:pt idx="14">
                    <c:v>West Coast</c:v>
                  </c:pt>
                </c:lvl>
              </c:multiLvlStrCache>
            </c:multiLvlStrRef>
          </c:cat>
          <c:val>
            <c:numRef>
              <c:f>PerfDistricts!$D$2:$D$17</c:f>
              <c:numCache>
                <c:formatCode>0.0###%</c:formatCode>
                <c:ptCount val="16"/>
                <c:pt idx="0">
                  <c:v>0.4220000000000001</c:v>
                </c:pt>
                <c:pt idx="1">
                  <c:v>0.4</c:v>
                </c:pt>
                <c:pt idx="2">
                  <c:v>0.46400000000000002</c:v>
                </c:pt>
                <c:pt idx="3">
                  <c:v>0.4</c:v>
                </c:pt>
                <c:pt idx="4">
                  <c:v>0.50800000000000001</c:v>
                </c:pt>
                <c:pt idx="5">
                  <c:v>0.5</c:v>
                </c:pt>
                <c:pt idx="6">
                  <c:v>0.40200000000000002</c:v>
                </c:pt>
                <c:pt idx="7">
                  <c:v>0.4</c:v>
                </c:pt>
                <c:pt idx="8">
                  <c:v>0.51900000000000002</c:v>
                </c:pt>
                <c:pt idx="9">
                  <c:v>0.5</c:v>
                </c:pt>
                <c:pt idx="10">
                  <c:v>0.43600000000000005</c:v>
                </c:pt>
                <c:pt idx="11">
                  <c:v>0.4</c:v>
                </c:pt>
                <c:pt idx="12">
                  <c:v>0.42000000000000004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05-4B46-BB2E-4C122F2F67DF}"/>
            </c:ext>
          </c:extLst>
        </c:ser>
        <c:dLbls/>
        <c:gapWidth val="219"/>
        <c:overlap val="-27"/>
        <c:axId val="101203328"/>
        <c:axId val="101213312"/>
      </c:barChart>
      <c:catAx>
        <c:axId val="101203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1213312"/>
        <c:crosses val="autoZero"/>
        <c:auto val="1"/>
        <c:lblAlgn val="ctr"/>
        <c:lblOffset val="100"/>
      </c:catAx>
      <c:valAx>
        <c:axId val="101213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400" b="1"/>
                  <a:t>Percentage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.0###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1203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/>
              <a:t>Higher Education access 2018-2022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HigherEduPass!$H$1</c:f>
              <c:strCache>
                <c:ptCount val="1"/>
                <c:pt idx="0">
                  <c:v>Bachelor 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4"/>
            <c:spPr>
              <a:solidFill>
                <a:schemeClr val="accent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AC-4487-8D35-811CAC85BF0F}"/>
              </c:ext>
            </c:extLst>
          </c:dPt>
          <c:cat>
            <c:strRef>
              <c:f>HigherEduPass!$A$2:$A$6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HigherEduPass!$H$2:$H$6</c:f>
              <c:numCache>
                <c:formatCode>0.0###%</c:formatCode>
                <c:ptCount val="5"/>
                <c:pt idx="0">
                  <c:v>0.4230000000000001</c:v>
                </c:pt>
                <c:pt idx="1">
                  <c:v>0.43600000000000005</c:v>
                </c:pt>
                <c:pt idx="2">
                  <c:v>0.43800000000000006</c:v>
                </c:pt>
                <c:pt idx="3">
                  <c:v>0.45300000000000001</c:v>
                </c:pt>
                <c:pt idx="4">
                  <c:v>0.4270000000000001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AC-4487-8D35-811CAC85BF0F}"/>
            </c:ext>
          </c:extLst>
        </c:ser>
        <c:ser>
          <c:idx val="1"/>
          <c:order val="1"/>
          <c:tx>
            <c:strRef>
              <c:f>HigherEduPass!$J$1</c:f>
              <c:strCache>
                <c:ptCount val="1"/>
                <c:pt idx="0">
                  <c:v>Diploma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Pt>
            <c:idx val="4"/>
            <c:spPr>
              <a:solidFill>
                <a:srgbClr val="FFC000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AC-4487-8D35-811CAC85BF0F}"/>
              </c:ext>
            </c:extLst>
          </c:dPt>
          <c:cat>
            <c:strRef>
              <c:f>HigherEduPass!$A$2:$A$6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HigherEduPass!$J$2:$J$6</c:f>
              <c:numCache>
                <c:formatCode>0.0###%</c:formatCode>
                <c:ptCount val="5"/>
                <c:pt idx="0">
                  <c:v>0.254</c:v>
                </c:pt>
                <c:pt idx="1">
                  <c:v>0.25800000000000001</c:v>
                </c:pt>
                <c:pt idx="2">
                  <c:v>0.24100000000000002</c:v>
                </c:pt>
                <c:pt idx="3">
                  <c:v>0.23600000000000002</c:v>
                </c:pt>
                <c:pt idx="4">
                  <c:v>0.253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AC-4487-8D35-811CAC85BF0F}"/>
            </c:ext>
          </c:extLst>
        </c:ser>
        <c:ser>
          <c:idx val="2"/>
          <c:order val="2"/>
          <c:tx>
            <c:strRef>
              <c:f>HigherEduPass!$L$1</c:f>
              <c:strCache>
                <c:ptCount val="1"/>
                <c:pt idx="0">
                  <c:v>Higher Certificate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Pt>
            <c:idx val="4"/>
            <c:spPr>
              <a:solidFill>
                <a:srgbClr val="00B050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AC-4487-8D35-811CAC85BF0F}"/>
              </c:ext>
            </c:extLst>
          </c:dPt>
          <c:cat>
            <c:strRef>
              <c:f>HigherEduPass!$A$2:$A$6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HigherEduPass!$L$2:$L$6</c:f>
              <c:numCache>
                <c:formatCode>0.0###%</c:formatCode>
                <c:ptCount val="5"/>
                <c:pt idx="0">
                  <c:v>0.13600000000000001</c:v>
                </c:pt>
                <c:pt idx="1">
                  <c:v>0.129</c:v>
                </c:pt>
                <c:pt idx="2">
                  <c:v>0.11899999999999998</c:v>
                </c:pt>
                <c:pt idx="3">
                  <c:v>0.12300000000000001</c:v>
                </c:pt>
                <c:pt idx="4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AC-4487-8D35-811CAC85BF0F}"/>
            </c:ext>
          </c:extLst>
        </c:ser>
        <c:dLbls/>
        <c:gapWidth val="219"/>
        <c:overlap val="-27"/>
        <c:axId val="101499264"/>
        <c:axId val="101500800"/>
      </c:barChart>
      <c:catAx>
        <c:axId val="101499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1500800"/>
        <c:crosses val="autoZero"/>
        <c:auto val="1"/>
        <c:lblAlgn val="ctr"/>
        <c:lblOffset val="100"/>
      </c:catAx>
      <c:valAx>
        <c:axId val="10150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b="1"/>
                  <a:t>Percentage</a:t>
                </a:r>
              </a:p>
            </c:rich>
          </c:tx>
          <c:layout>
            <c:manualLayout>
              <c:xMode val="edge"/>
              <c:yMode val="edge"/>
              <c:x val="4.4160371876815811E-2"/>
              <c:y val="0.30498524967879476"/>
            </c:manualLayout>
          </c:layout>
          <c:spPr>
            <a:noFill/>
            <a:ln>
              <a:noFill/>
            </a:ln>
            <a:effectLst/>
          </c:spPr>
        </c:title>
        <c:numFmt formatCode="0.0###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149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/>
              <a:t>Performance of candidates per age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'[4.1 Age Distribution 20 and older per district - Public Ordinary.xlsx]Age Analysis'!$A$26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'[4.1 Age Distribution 20 and older per district - Public Ordinary.xlsx]Age Analysis'!$B$25:$K$25</c:f>
              <c:numCache>
                <c:formatCode>General</c:formatCode>
                <c:ptCount val="10"/>
                <c:pt idx="0" formatCode="\&lt;\=\1\7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</c:numCache>
            </c:numRef>
          </c:cat>
          <c:val>
            <c:numRef>
              <c:f>'[4.1 Age Distribution 20 and older per district - Public Ordinary.xlsx]Age Analysis'!$B$26:$K$26</c:f>
              <c:numCache>
                <c:formatCode>[=1]0%;[&gt;0]0.0%;""</c:formatCode>
                <c:ptCount val="10"/>
                <c:pt idx="0">
                  <c:v>1.708196207490989E-2</c:v>
                </c:pt>
                <c:pt idx="1">
                  <c:v>1.8609145600199498E-2</c:v>
                </c:pt>
                <c:pt idx="2">
                  <c:v>4.6473523497430551E-2</c:v>
                </c:pt>
                <c:pt idx="3">
                  <c:v>6.8574514038876891E-2</c:v>
                </c:pt>
                <c:pt idx="4">
                  <c:v>8.3935519733185096E-2</c:v>
                </c:pt>
                <c:pt idx="5">
                  <c:v>7.7253218884120192E-2</c:v>
                </c:pt>
                <c:pt idx="6">
                  <c:v>0.11538461538461539</c:v>
                </c:pt>
                <c:pt idx="7">
                  <c:v>6.666666666666668E-2</c:v>
                </c:pt>
                <c:pt idx="8">
                  <c:v>0.5</c:v>
                </c:pt>
                <c:pt idx="9">
                  <c:v>0.33333333333333331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FC5-B3D5-FB6695D0D195}"/>
            </c:ext>
          </c:extLst>
        </c:ser>
        <c:ser>
          <c:idx val="1"/>
          <c:order val="1"/>
          <c:tx>
            <c:strRef>
              <c:f>'[4.1 Age Distribution 20 and older per district - Public Ordinary.xlsx]Age Analysis'!$A$27</c:f>
              <c:strCache>
                <c:ptCount val="1"/>
                <c:pt idx="0">
                  <c:v>Wrote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'[4.1 Age Distribution 20 and older per district - Public Ordinary.xlsx]Age Analysis'!$B$25:$K$25</c:f>
              <c:numCache>
                <c:formatCode>General</c:formatCode>
                <c:ptCount val="10"/>
                <c:pt idx="0" formatCode="\&lt;\=\1\7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</c:numCache>
            </c:numRef>
          </c:cat>
          <c:val>
            <c:numRef>
              <c:f>'[4.1 Age Distribution 20 and older per district - Public Ordinary.xlsx]Age Analysis'!$B$27:$K$27</c:f>
              <c:numCache>
                <c:formatCode>[=1]0%;[&gt;0]0.0%;""</c:formatCode>
                <c:ptCount val="10"/>
                <c:pt idx="0">
                  <c:v>0.98291803792509014</c:v>
                </c:pt>
                <c:pt idx="1">
                  <c:v>0.98139085439980056</c:v>
                </c:pt>
                <c:pt idx="2">
                  <c:v>0.95352647650256961</c:v>
                </c:pt>
                <c:pt idx="3">
                  <c:v>0.93142548596112307</c:v>
                </c:pt>
                <c:pt idx="4">
                  <c:v>0.91606448026681486</c:v>
                </c:pt>
                <c:pt idx="5">
                  <c:v>0.92274678111587982</c:v>
                </c:pt>
                <c:pt idx="6">
                  <c:v>0.88461538461538469</c:v>
                </c:pt>
                <c:pt idx="7">
                  <c:v>0.93333333333333335</c:v>
                </c:pt>
                <c:pt idx="8">
                  <c:v>0.5</c:v>
                </c:pt>
                <c:pt idx="9">
                  <c:v>0.66666666666666663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09-4FC5-B3D5-FB6695D0D195}"/>
            </c:ext>
          </c:extLst>
        </c:ser>
        <c:ser>
          <c:idx val="2"/>
          <c:order val="2"/>
          <c:tx>
            <c:strRef>
              <c:f>'[4.1 Age Distribution 20 and older per district - Public Ordinary.xlsx]Age Analysis'!$A$28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'[4.1 Age Distribution 20 and older per district - Public Ordinary.xlsx]Age Analysis'!$B$25:$K$25</c:f>
              <c:numCache>
                <c:formatCode>General</c:formatCode>
                <c:ptCount val="10"/>
                <c:pt idx="0" formatCode="\&lt;\=\1\7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</c:numCache>
            </c:numRef>
          </c:cat>
          <c:val>
            <c:numRef>
              <c:f>'[4.1 Age Distribution 20 and older per district - Public Ordinary.xlsx]Age Analysis'!$B$28:$K$28</c:f>
              <c:numCache>
                <c:formatCode>[=1]0%;[&gt;0]0.0%;""</c:formatCode>
                <c:ptCount val="10"/>
                <c:pt idx="0">
                  <c:v>0.88663903061224492</c:v>
                </c:pt>
                <c:pt idx="1">
                  <c:v>0.88676788209884383</c:v>
                </c:pt>
                <c:pt idx="2">
                  <c:v>0.74138873701476227</c:v>
                </c:pt>
                <c:pt idx="3">
                  <c:v>0.57835748792270536</c:v>
                </c:pt>
                <c:pt idx="4">
                  <c:v>0.43750000000000006</c:v>
                </c:pt>
                <c:pt idx="5">
                  <c:v>0.3046511627906977</c:v>
                </c:pt>
                <c:pt idx="6">
                  <c:v>0.2318840579710145</c:v>
                </c:pt>
                <c:pt idx="7">
                  <c:v>0.21428571428571427</c:v>
                </c:pt>
                <c:pt idx="8" formatCode="0.0%">
                  <c:v>0</c:v>
                </c:pt>
                <c:pt idx="9" formatCode="0.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09-4FC5-B3D5-FB6695D0D195}"/>
            </c:ext>
          </c:extLst>
        </c:ser>
        <c:ser>
          <c:idx val="3"/>
          <c:order val="3"/>
          <c:tx>
            <c:strRef>
              <c:f>'[4.1 Age Distribution 20 and older per district - Public Ordinary.xlsx]Age Analysis'!$A$29</c:f>
              <c:strCache>
                <c:ptCount val="1"/>
                <c:pt idx="0">
                  <c:v>Not Achieved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'[4.1 Age Distribution 20 and older per district - Public Ordinary.xlsx]Age Analysis'!$B$25:$K$25</c:f>
              <c:numCache>
                <c:formatCode>General</c:formatCode>
                <c:ptCount val="10"/>
                <c:pt idx="0" formatCode="\&lt;\=\1\7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</c:numCache>
            </c:numRef>
          </c:cat>
          <c:val>
            <c:numRef>
              <c:f>'[4.1 Age Distribution 20 and older per district - Public Ordinary.xlsx]Age Analysis'!$B$29:$K$29</c:f>
              <c:numCache>
                <c:formatCode>[=1]0%;[&gt;0]0.0%;""</c:formatCode>
                <c:ptCount val="10"/>
                <c:pt idx="0">
                  <c:v>0.11336096938775508</c:v>
                </c:pt>
                <c:pt idx="1">
                  <c:v>0.11323211790115616</c:v>
                </c:pt>
                <c:pt idx="2">
                  <c:v>0.25861126298523784</c:v>
                </c:pt>
                <c:pt idx="3">
                  <c:v>0.42164251207729475</c:v>
                </c:pt>
                <c:pt idx="4">
                  <c:v>0.5625</c:v>
                </c:pt>
                <c:pt idx="5">
                  <c:v>0.69534883720930252</c:v>
                </c:pt>
                <c:pt idx="6">
                  <c:v>0.7681159420289857</c:v>
                </c:pt>
                <c:pt idx="7">
                  <c:v>0.78571428571428559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09-4FC5-B3D5-FB6695D0D195}"/>
            </c:ext>
          </c:extLst>
        </c:ser>
        <c:dLbls/>
        <c:gapWidth val="219"/>
        <c:overlap val="-27"/>
        <c:axId val="101676544"/>
        <c:axId val="101678080"/>
      </c:barChart>
      <c:catAx>
        <c:axId val="101676544"/>
        <c:scaling>
          <c:orientation val="minMax"/>
        </c:scaling>
        <c:axPos val="b"/>
        <c:numFmt formatCode="\&lt;\=\1\7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1678080"/>
        <c:crosses val="autoZero"/>
        <c:auto val="1"/>
        <c:lblAlgn val="ctr"/>
        <c:lblOffset val="100"/>
      </c:catAx>
      <c:valAx>
        <c:axId val="101678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b="1"/>
                  <a:t>Percentage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[=1]0%;[&gt;0]0.0%;&quot;&quot;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1676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70D6D-FB53-4980-916D-0BFF0F582C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8F362B-5458-4D6A-B74B-7FFE7413EFA7}">
      <dgm:prSet custT="1"/>
      <dgm:spPr/>
      <dgm:t>
        <a:bodyPr/>
        <a:lstStyle/>
        <a:p>
          <a:r>
            <a:rPr lang="en-US" sz="2400" b="1" i="0" dirty="0">
              <a:solidFill>
                <a:schemeClr val="tx1"/>
              </a:solidFill>
            </a:rPr>
            <a:t>Magnitude of the NSC examinations</a:t>
          </a:r>
          <a:endParaRPr lang="en-US" sz="2400" dirty="0">
            <a:solidFill>
              <a:schemeClr val="tx1"/>
            </a:solidFill>
          </a:endParaRPr>
        </a:p>
      </dgm:t>
    </dgm:pt>
    <dgm:pt modelId="{2BB59FB9-9151-4502-AC64-AA7F1069B83B}" type="parTrans" cxnId="{A4680235-261F-4000-8195-592B8252913A}">
      <dgm:prSet/>
      <dgm:spPr/>
      <dgm:t>
        <a:bodyPr/>
        <a:lstStyle/>
        <a:p>
          <a:endParaRPr lang="en-US"/>
        </a:p>
      </dgm:t>
    </dgm:pt>
    <dgm:pt modelId="{FD21347E-7E6E-41FC-B46F-9F9724743D68}" type="sibTrans" cxnId="{A4680235-261F-4000-8195-592B8252913A}">
      <dgm:prSet/>
      <dgm:spPr/>
      <dgm:t>
        <a:bodyPr/>
        <a:lstStyle/>
        <a:p>
          <a:endParaRPr lang="en-US"/>
        </a:p>
      </dgm:t>
    </dgm:pt>
    <dgm:pt modelId="{5186C14E-32D2-425A-9553-93F68259F339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400" b="1" i="0" dirty="0">
              <a:solidFill>
                <a:schemeClr val="tx1"/>
              </a:solidFill>
            </a:rPr>
            <a:t>Monitoring</a:t>
          </a:r>
          <a:endParaRPr lang="en-US" sz="2400" dirty="0">
            <a:solidFill>
              <a:schemeClr val="tx1"/>
            </a:solidFill>
          </a:endParaRPr>
        </a:p>
      </dgm:t>
    </dgm:pt>
    <dgm:pt modelId="{E8EFDBE0-51D4-4BA1-8B44-1E482FA348AD}" type="parTrans" cxnId="{6879F397-13E0-4BCA-8E29-DF357F6DF08B}">
      <dgm:prSet/>
      <dgm:spPr/>
      <dgm:t>
        <a:bodyPr/>
        <a:lstStyle/>
        <a:p>
          <a:endParaRPr lang="en-US"/>
        </a:p>
      </dgm:t>
    </dgm:pt>
    <dgm:pt modelId="{B8F6D480-BBDC-4619-B734-42CF1023A91C}" type="sibTrans" cxnId="{6879F397-13E0-4BCA-8E29-DF357F6DF08B}">
      <dgm:prSet/>
      <dgm:spPr/>
      <dgm:t>
        <a:bodyPr/>
        <a:lstStyle/>
        <a:p>
          <a:endParaRPr lang="en-US"/>
        </a:p>
      </dgm:t>
    </dgm:pt>
    <dgm:pt modelId="{492F6D5C-7ADF-450D-AEDE-810FE1DE0B8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227013" lvl="1" indent="-523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i="1" u="sng" kern="1200" dirty="0">
              <a:solidFill>
                <a:srgbClr val="0070C0"/>
              </a:solidFill>
              <a:latin typeface="Century Gothic"/>
              <a:ea typeface="+mn-ea"/>
              <a:cs typeface="+mn-cs"/>
            </a:rPr>
            <a:t>124</a:t>
          </a:r>
          <a:r>
            <a:rPr lang="en-US" sz="14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+mn-cs"/>
            </a:rPr>
            <a:t> national question papers were written (including back-up papers for Life Orientation, Information Technology Paper 1 and Computer Applications Technology Paper 1</a:t>
          </a:r>
        </a:p>
      </dgm:t>
    </dgm:pt>
    <dgm:pt modelId="{3E449489-7CB2-42E1-A33E-083F516E7BBD}" type="parTrans" cxnId="{500D3DD0-0541-4A4F-9DE5-D49F7DC36A7F}">
      <dgm:prSet/>
      <dgm:spPr/>
      <dgm:t>
        <a:bodyPr/>
        <a:lstStyle/>
        <a:p>
          <a:endParaRPr lang="en-US"/>
        </a:p>
      </dgm:t>
    </dgm:pt>
    <dgm:pt modelId="{69ABC2A8-0475-48F7-A6CA-6DAB1D2BA72B}" type="sibTrans" cxnId="{500D3DD0-0541-4A4F-9DE5-D49F7DC36A7F}">
      <dgm:prSet/>
      <dgm:spPr/>
      <dgm:t>
        <a:bodyPr/>
        <a:lstStyle/>
        <a:p>
          <a:endParaRPr lang="en-US"/>
        </a:p>
      </dgm:t>
    </dgm:pt>
    <dgm:pt modelId="{734F4649-69AF-46E0-ADC5-76FAFE71219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74625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i="0" kern="1200" dirty="0">
              <a:latin typeface="+mn-lt"/>
            </a:rPr>
            <a:t>A total of some </a:t>
          </a:r>
          <a:r>
            <a:rPr lang="en-US" sz="1400" b="1" i="1" u="sng" kern="1200" dirty="0">
              <a:solidFill>
                <a:srgbClr val="0070C0"/>
              </a:solidFill>
              <a:latin typeface="+mn-lt"/>
            </a:rPr>
            <a:t>32 000 000 </a:t>
          </a:r>
          <a:r>
            <a:rPr lang="en-US" sz="1400" b="0" i="0" kern="1200" dirty="0">
              <a:latin typeface="+mn-lt"/>
            </a:rPr>
            <a:t>images were printed.</a:t>
          </a:r>
          <a:endParaRPr lang="en-ZA" sz="1400" kern="1200" dirty="0">
            <a:highlight>
              <a:srgbClr val="FFFF00"/>
            </a:highlight>
            <a:latin typeface="+mn-lt"/>
          </a:endParaRPr>
        </a:p>
      </dgm:t>
    </dgm:pt>
    <dgm:pt modelId="{3D1BA7BC-E337-4F26-B20A-9C7E4722AD98}" type="parTrans" cxnId="{79184E2A-05E6-44D1-A209-8033E9E4B143}">
      <dgm:prSet/>
      <dgm:spPr/>
      <dgm:t>
        <a:bodyPr/>
        <a:lstStyle/>
        <a:p>
          <a:endParaRPr lang="en-US"/>
        </a:p>
      </dgm:t>
    </dgm:pt>
    <dgm:pt modelId="{260F6D04-A34C-4F91-AF42-24375525A4C6}" type="sibTrans" cxnId="{79184E2A-05E6-44D1-A209-8033E9E4B143}">
      <dgm:prSet/>
      <dgm:spPr/>
      <dgm:t>
        <a:bodyPr/>
        <a:lstStyle/>
        <a:p>
          <a:endParaRPr lang="en-US"/>
        </a:p>
      </dgm:t>
    </dgm:pt>
    <dgm:pt modelId="{2CA3F4BB-FF58-4071-BA9A-7E37468023E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74625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i="0" kern="1200" dirty="0">
              <a:latin typeface="+mn-lt"/>
            </a:rPr>
            <a:t>The question papers were distributed using a secure system which only allowed bags to be opened and closed on a specific date, time and location when an examination paper was written. Scripts were returned using this system.</a:t>
          </a:r>
          <a:r>
            <a:rPr lang="en-US" sz="1400" b="1" i="0" kern="1200" dirty="0">
              <a:latin typeface="+mn-lt"/>
            </a:rPr>
            <a:t>   </a:t>
          </a:r>
          <a:endParaRPr lang="en-ZA" sz="1400" kern="1200" dirty="0">
            <a:latin typeface="+mn-lt"/>
          </a:endParaRPr>
        </a:p>
      </dgm:t>
    </dgm:pt>
    <dgm:pt modelId="{7EDABF15-4D1B-4D7A-BD47-E0BD0DD95C7F}" type="parTrans" cxnId="{CFFCC718-4220-4A44-86F8-4B22CB92F6AF}">
      <dgm:prSet/>
      <dgm:spPr/>
      <dgm:t>
        <a:bodyPr/>
        <a:lstStyle/>
        <a:p>
          <a:endParaRPr lang="en-US"/>
        </a:p>
      </dgm:t>
    </dgm:pt>
    <dgm:pt modelId="{66A61251-336F-4D8A-A67E-FA9487519F2B}" type="sibTrans" cxnId="{CFFCC718-4220-4A44-86F8-4B22CB92F6AF}">
      <dgm:prSet/>
      <dgm:spPr/>
      <dgm:t>
        <a:bodyPr/>
        <a:lstStyle/>
        <a:p>
          <a:endParaRPr lang="en-US"/>
        </a:p>
      </dgm:t>
    </dgm:pt>
    <dgm:pt modelId="{D4336C88-5DA1-4916-AB9F-BBF9712C4BF1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marL="227013" indent="-52388">
            <a:buFont typeface="Arial" panose="020B0604020202020204" pitchFamily="34" charset="0"/>
            <a:buChar char="•"/>
          </a:pPr>
          <a:r>
            <a:rPr lang="en-US" sz="1400" b="0" i="0" dirty="0">
              <a:latin typeface="+mn-lt"/>
            </a:rPr>
            <a:t>The 2022 NSC Exam were written at </a:t>
          </a:r>
          <a:r>
            <a:rPr lang="en-US" sz="1400" b="1" i="0" dirty="0">
              <a:solidFill>
                <a:srgbClr val="0070C0"/>
              </a:solidFill>
              <a:latin typeface="+mn-lt"/>
            </a:rPr>
            <a:t>485</a:t>
          </a:r>
          <a:r>
            <a:rPr lang="en-US" sz="1400" b="0" i="0" dirty="0">
              <a:latin typeface="+mn-lt"/>
            </a:rPr>
            <a:t> examinations centres (incl. combined </a:t>
          </a:r>
          <a:r>
            <a:rPr lang="en-US" sz="1400" b="0" i="0" dirty="0" err="1">
              <a:latin typeface="+mn-lt"/>
            </a:rPr>
            <a:t>centres</a:t>
          </a:r>
          <a:r>
            <a:rPr lang="en-US" sz="1400" b="0" i="0" dirty="0">
              <a:latin typeface="+mn-lt"/>
            </a:rPr>
            <a:t>).</a:t>
          </a:r>
          <a:endParaRPr lang="en-US" sz="1400" dirty="0">
            <a:latin typeface="+mn-lt"/>
          </a:endParaRPr>
        </a:p>
      </dgm:t>
    </dgm:pt>
    <dgm:pt modelId="{A1925D04-DD94-4DA9-97B1-45064CB358BA}" type="parTrans" cxnId="{CCC2241D-C806-4388-913C-3D5E95193D0E}">
      <dgm:prSet/>
      <dgm:spPr/>
      <dgm:t>
        <a:bodyPr/>
        <a:lstStyle/>
        <a:p>
          <a:endParaRPr lang="en-US"/>
        </a:p>
      </dgm:t>
    </dgm:pt>
    <dgm:pt modelId="{2DBEDF1C-751C-4F79-84A3-0C8C73057C9D}" type="sibTrans" cxnId="{CCC2241D-C806-4388-913C-3D5E95193D0E}">
      <dgm:prSet/>
      <dgm:spPr/>
      <dgm:t>
        <a:bodyPr/>
        <a:lstStyle/>
        <a:p>
          <a:endParaRPr lang="en-US"/>
        </a:p>
      </dgm:t>
    </dgm:pt>
    <dgm:pt modelId="{29B66C9A-6685-4177-9A41-BAA3B80E7F1B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marL="227013" indent="-52388">
            <a:buFont typeface="Arial" panose="020B0604020202020204" pitchFamily="34" charset="0"/>
            <a:buChar char="•"/>
          </a:pPr>
          <a:r>
            <a:rPr lang="en-US" sz="1400" b="0" i="0" dirty="0">
              <a:latin typeface="+mn-lt"/>
            </a:rPr>
            <a:t>Examinations were monitored across all districts daily and reports were submitted to DBE and </a:t>
          </a:r>
          <a:r>
            <a:rPr lang="en-US" sz="1400" b="0" i="0" dirty="0" err="1">
              <a:latin typeface="+mn-lt"/>
            </a:rPr>
            <a:t>Umalusi</a:t>
          </a:r>
          <a:r>
            <a:rPr lang="en-US" sz="1400" b="0" i="0" dirty="0">
              <a:latin typeface="+mn-lt"/>
            </a:rPr>
            <a:t>.</a:t>
          </a:r>
          <a:endParaRPr lang="en-ZA" sz="1400" dirty="0">
            <a:latin typeface="+mn-lt"/>
          </a:endParaRPr>
        </a:p>
      </dgm:t>
    </dgm:pt>
    <dgm:pt modelId="{C680CB6D-B0DA-4C48-B87E-5404CE16EACE}" type="parTrans" cxnId="{CDEB6391-A56B-4EE6-9CD8-485495900347}">
      <dgm:prSet/>
      <dgm:spPr/>
      <dgm:t>
        <a:bodyPr/>
        <a:lstStyle/>
        <a:p>
          <a:endParaRPr lang="en-US"/>
        </a:p>
      </dgm:t>
    </dgm:pt>
    <dgm:pt modelId="{AC174C53-D629-47B5-B6E8-75BEDCAE85DF}" type="sibTrans" cxnId="{CDEB6391-A56B-4EE6-9CD8-485495900347}">
      <dgm:prSet/>
      <dgm:spPr/>
      <dgm:t>
        <a:bodyPr/>
        <a:lstStyle/>
        <a:p>
          <a:endParaRPr lang="en-US"/>
        </a:p>
      </dgm:t>
    </dgm:pt>
    <dgm:pt modelId="{12890A30-926D-4061-ACEF-4303A1679E82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marL="227013" indent="-52388">
            <a:buFont typeface="Arial" panose="020B0604020202020204" pitchFamily="34" charset="0"/>
            <a:buChar char="•"/>
          </a:pPr>
          <a:r>
            <a:rPr lang="en-US" sz="1400" b="0" i="0" dirty="0">
              <a:latin typeface="+mn-lt"/>
            </a:rPr>
            <a:t>64 ex-WCED officials served as monitors.    </a:t>
          </a:r>
          <a:endParaRPr lang="en-ZA" sz="1400" dirty="0">
            <a:latin typeface="+mn-lt"/>
          </a:endParaRPr>
        </a:p>
      </dgm:t>
    </dgm:pt>
    <dgm:pt modelId="{8BF8D4D8-18B4-4B0B-A80D-6CCE414CE6C0}" type="parTrans" cxnId="{7581D6D3-7FD2-4134-9ADE-CC71B07199BD}">
      <dgm:prSet/>
      <dgm:spPr/>
      <dgm:t>
        <a:bodyPr/>
        <a:lstStyle/>
        <a:p>
          <a:endParaRPr lang="en-US"/>
        </a:p>
      </dgm:t>
    </dgm:pt>
    <dgm:pt modelId="{D9D584F7-8F79-49CB-B429-9B489E2521D9}" type="sibTrans" cxnId="{7581D6D3-7FD2-4134-9ADE-CC71B07199BD}">
      <dgm:prSet/>
      <dgm:spPr/>
      <dgm:t>
        <a:bodyPr/>
        <a:lstStyle/>
        <a:p>
          <a:endParaRPr lang="en-US"/>
        </a:p>
      </dgm:t>
    </dgm:pt>
    <dgm:pt modelId="{367E0FDD-898D-4CB3-9202-5F5C759053C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marL="57150" indent="0">
            <a:buFont typeface="Arial" panose="020B0604020202020204" pitchFamily="34" charset="0"/>
            <a:buChar char="•"/>
          </a:pPr>
          <a:endParaRPr lang="en-US" sz="1400" dirty="0">
            <a:latin typeface="+mn-lt"/>
          </a:endParaRPr>
        </a:p>
      </dgm:t>
    </dgm:pt>
    <dgm:pt modelId="{2CEFF6F4-793D-4ADD-BBAC-2A26025EAE56}" type="parTrans" cxnId="{A882AC79-C2BA-4D07-BE12-4057A4673220}">
      <dgm:prSet/>
      <dgm:spPr/>
      <dgm:t>
        <a:bodyPr/>
        <a:lstStyle/>
        <a:p>
          <a:endParaRPr lang="en-US"/>
        </a:p>
      </dgm:t>
    </dgm:pt>
    <dgm:pt modelId="{8401F5CD-84CC-4A57-A95E-5FEA39EF9F2E}" type="sibTrans" cxnId="{A882AC79-C2BA-4D07-BE12-4057A4673220}">
      <dgm:prSet/>
      <dgm:spPr/>
      <dgm:t>
        <a:bodyPr/>
        <a:lstStyle/>
        <a:p>
          <a:endParaRPr lang="en-US"/>
        </a:p>
      </dgm:t>
    </dgm:pt>
    <dgm:pt modelId="{F37E5C53-553D-4F66-ABA4-B44FF395E10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74625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>
            <a:latin typeface="+mn-lt"/>
          </a:endParaRPr>
        </a:p>
      </dgm:t>
    </dgm:pt>
    <dgm:pt modelId="{752DB2C8-44B5-4B2C-B0E7-AD038E410F62}" type="parTrans" cxnId="{C2D0E5B9-8E93-4737-876F-48C80DBE16AE}">
      <dgm:prSet/>
      <dgm:spPr/>
      <dgm:t>
        <a:bodyPr/>
        <a:lstStyle/>
        <a:p>
          <a:endParaRPr lang="en-US"/>
        </a:p>
      </dgm:t>
    </dgm:pt>
    <dgm:pt modelId="{04B4A982-72BB-4F1A-BEA7-960FBC7FEC90}" type="sibTrans" cxnId="{C2D0E5B9-8E93-4737-876F-48C80DBE16AE}">
      <dgm:prSet/>
      <dgm:spPr/>
      <dgm:t>
        <a:bodyPr/>
        <a:lstStyle/>
        <a:p>
          <a:endParaRPr lang="en-US"/>
        </a:p>
      </dgm:t>
    </dgm:pt>
    <dgm:pt modelId="{6A30ED58-8974-447A-B630-6AC2AFEF0B89}" type="pres">
      <dgm:prSet presAssocID="{75470D6D-FB53-4980-916D-0BFF0F582C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201E07B9-43B5-4F81-9068-752EF6C3AC2B}" type="pres">
      <dgm:prSet presAssocID="{238F362B-5458-4D6A-B74B-7FFE7413EFA7}" presName="linNode" presStyleCnt="0"/>
      <dgm:spPr/>
    </dgm:pt>
    <dgm:pt modelId="{9728494D-375E-4137-9807-3709FADCBEFF}" type="pres">
      <dgm:prSet presAssocID="{238F362B-5458-4D6A-B74B-7FFE7413EFA7}" presName="parentShp" presStyleLbl="node1" presStyleIdx="0" presStyleCnt="2" custScaleX="86135" custScaleY="9946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3DF323-50F0-4EE0-A669-64D969AE64D6}" type="pres">
      <dgm:prSet presAssocID="{238F362B-5458-4D6A-B74B-7FFE7413EFA7}" presName="childShp" presStyleLbl="bgAccFollowNode1" presStyleIdx="0" presStyleCnt="2" custScaleX="109243" custScaleY="13750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66BDEE6-1260-4C08-9365-40C7C8B75E4E}" type="pres">
      <dgm:prSet presAssocID="{FD21347E-7E6E-41FC-B46F-9F9724743D68}" presName="spacing" presStyleCnt="0"/>
      <dgm:spPr/>
    </dgm:pt>
    <dgm:pt modelId="{A64C0813-7F34-4453-83E9-0109A07F065A}" type="pres">
      <dgm:prSet presAssocID="{5186C14E-32D2-425A-9553-93F68259F339}" presName="linNode" presStyleCnt="0"/>
      <dgm:spPr/>
    </dgm:pt>
    <dgm:pt modelId="{3FD23158-9C5B-4211-A257-FEACE2800FAD}" type="pres">
      <dgm:prSet presAssocID="{5186C14E-32D2-425A-9553-93F68259F339}" presName="parentShp" presStyleLbl="node1" presStyleIdx="1" presStyleCnt="2" custScaleX="85014" custScaleY="81598" custLinFactNeighborX="-4995" custLinFactNeighborY="8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B41C49-1234-4474-976F-469B4BAC0C3C}" type="pres">
      <dgm:prSet presAssocID="{5186C14E-32D2-425A-9553-93F68259F339}" presName="childShp" presStyleLbl="bgAccFollowNode1" presStyleIdx="1" presStyleCnt="2" custScaleX="109991" custScaleY="116207" custLinFactNeighborX="122" custLinFactNeighborY="11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C2FB430-AFE7-4AC2-A113-9627C9D97681}" type="presOf" srcId="{12890A30-926D-4061-ACEF-4303A1679E82}" destId="{E9B41C49-1234-4474-976F-469B4BAC0C3C}" srcOrd="0" destOrd="3" presId="urn:microsoft.com/office/officeart/2005/8/layout/vList6"/>
    <dgm:cxn modelId="{6D7082C4-F6EB-491B-B109-FE5E01138B93}" type="presOf" srcId="{29B66C9A-6685-4177-9A41-BAA3B80E7F1B}" destId="{E9B41C49-1234-4474-976F-469B4BAC0C3C}" srcOrd="0" destOrd="2" presId="urn:microsoft.com/office/officeart/2005/8/layout/vList6"/>
    <dgm:cxn modelId="{5D0580B8-016D-45D1-9756-4C1A45608317}" type="presOf" srcId="{2CA3F4BB-FF58-4071-BA9A-7E37468023E3}" destId="{383DF323-50F0-4EE0-A669-64D969AE64D6}" srcOrd="0" destOrd="3" presId="urn:microsoft.com/office/officeart/2005/8/layout/vList6"/>
    <dgm:cxn modelId="{A0E03D16-83DD-4ED9-862B-2E591D726ADF}" type="presOf" srcId="{D4336C88-5DA1-4916-AB9F-BBF9712C4BF1}" destId="{E9B41C49-1234-4474-976F-469B4BAC0C3C}" srcOrd="0" destOrd="1" presId="urn:microsoft.com/office/officeart/2005/8/layout/vList6"/>
    <dgm:cxn modelId="{CCC2241D-C806-4388-913C-3D5E95193D0E}" srcId="{5186C14E-32D2-425A-9553-93F68259F339}" destId="{D4336C88-5DA1-4916-AB9F-BBF9712C4BF1}" srcOrd="1" destOrd="0" parTransId="{A1925D04-DD94-4DA9-97B1-45064CB358BA}" sibTransId="{2DBEDF1C-751C-4F79-84A3-0C8C73057C9D}"/>
    <dgm:cxn modelId="{21CE0217-0F71-4B60-B0EA-473556E3391E}" type="presOf" srcId="{5186C14E-32D2-425A-9553-93F68259F339}" destId="{3FD23158-9C5B-4211-A257-FEACE2800FAD}" srcOrd="0" destOrd="0" presId="urn:microsoft.com/office/officeart/2005/8/layout/vList6"/>
    <dgm:cxn modelId="{99D64C82-99DB-45A9-8668-F11C4F07BFCF}" type="presOf" srcId="{734F4649-69AF-46E0-ADC5-76FAFE712191}" destId="{383DF323-50F0-4EE0-A669-64D969AE64D6}" srcOrd="0" destOrd="2" presId="urn:microsoft.com/office/officeart/2005/8/layout/vList6"/>
    <dgm:cxn modelId="{C2D0E5B9-8E93-4737-876F-48C80DBE16AE}" srcId="{238F362B-5458-4D6A-B74B-7FFE7413EFA7}" destId="{F37E5C53-553D-4F66-ABA4-B44FF395E104}" srcOrd="0" destOrd="0" parTransId="{752DB2C8-44B5-4B2C-B0E7-AD038E410F62}" sibTransId="{04B4A982-72BB-4F1A-BEA7-960FBC7FEC90}"/>
    <dgm:cxn modelId="{7330C6FC-1A77-4A33-9E89-80DA39FF01DB}" type="presOf" srcId="{492F6D5C-7ADF-450D-AEDE-810FE1DE0B8F}" destId="{383DF323-50F0-4EE0-A669-64D969AE64D6}" srcOrd="0" destOrd="1" presId="urn:microsoft.com/office/officeart/2005/8/layout/vList6"/>
    <dgm:cxn modelId="{4564CBD0-BEAC-416A-82BA-08641540DE7A}" type="presOf" srcId="{75470D6D-FB53-4980-916D-0BFF0F582CEB}" destId="{6A30ED58-8974-447A-B630-6AC2AFEF0B89}" srcOrd="0" destOrd="0" presId="urn:microsoft.com/office/officeart/2005/8/layout/vList6"/>
    <dgm:cxn modelId="{A4680235-261F-4000-8195-592B8252913A}" srcId="{75470D6D-FB53-4980-916D-0BFF0F582CEB}" destId="{238F362B-5458-4D6A-B74B-7FFE7413EFA7}" srcOrd="0" destOrd="0" parTransId="{2BB59FB9-9151-4502-AC64-AA7F1069B83B}" sibTransId="{FD21347E-7E6E-41FC-B46F-9F9724743D68}"/>
    <dgm:cxn modelId="{CFFCC718-4220-4A44-86F8-4B22CB92F6AF}" srcId="{238F362B-5458-4D6A-B74B-7FFE7413EFA7}" destId="{2CA3F4BB-FF58-4071-BA9A-7E37468023E3}" srcOrd="3" destOrd="0" parTransId="{7EDABF15-4D1B-4D7A-BD47-E0BD0DD95C7F}" sibTransId="{66A61251-336F-4D8A-A67E-FA9487519F2B}"/>
    <dgm:cxn modelId="{7F3EA968-7552-444A-A2E2-8F7272B79E1C}" type="presOf" srcId="{F37E5C53-553D-4F66-ABA4-B44FF395E104}" destId="{383DF323-50F0-4EE0-A669-64D969AE64D6}" srcOrd="0" destOrd="0" presId="urn:microsoft.com/office/officeart/2005/8/layout/vList6"/>
    <dgm:cxn modelId="{A882AC79-C2BA-4D07-BE12-4057A4673220}" srcId="{5186C14E-32D2-425A-9553-93F68259F339}" destId="{367E0FDD-898D-4CB3-9202-5F5C759053CF}" srcOrd="0" destOrd="0" parTransId="{2CEFF6F4-793D-4ADD-BBAC-2A26025EAE56}" sibTransId="{8401F5CD-84CC-4A57-A95E-5FEA39EF9F2E}"/>
    <dgm:cxn modelId="{23E02190-F800-4D18-B310-04457B876901}" type="presOf" srcId="{238F362B-5458-4D6A-B74B-7FFE7413EFA7}" destId="{9728494D-375E-4137-9807-3709FADCBEFF}" srcOrd="0" destOrd="0" presId="urn:microsoft.com/office/officeart/2005/8/layout/vList6"/>
    <dgm:cxn modelId="{7581D6D3-7FD2-4134-9ADE-CC71B07199BD}" srcId="{5186C14E-32D2-425A-9553-93F68259F339}" destId="{12890A30-926D-4061-ACEF-4303A1679E82}" srcOrd="3" destOrd="0" parTransId="{8BF8D4D8-18B4-4B0B-A80D-6CCE414CE6C0}" sibTransId="{D9D584F7-8F79-49CB-B429-9B489E2521D9}"/>
    <dgm:cxn modelId="{6879F397-13E0-4BCA-8E29-DF357F6DF08B}" srcId="{75470D6D-FB53-4980-916D-0BFF0F582CEB}" destId="{5186C14E-32D2-425A-9553-93F68259F339}" srcOrd="1" destOrd="0" parTransId="{E8EFDBE0-51D4-4BA1-8B44-1E482FA348AD}" sibTransId="{B8F6D480-BBDC-4619-B734-42CF1023A91C}"/>
    <dgm:cxn modelId="{79184E2A-05E6-44D1-A209-8033E9E4B143}" srcId="{238F362B-5458-4D6A-B74B-7FFE7413EFA7}" destId="{734F4649-69AF-46E0-ADC5-76FAFE712191}" srcOrd="2" destOrd="0" parTransId="{3D1BA7BC-E337-4F26-B20A-9C7E4722AD98}" sibTransId="{260F6D04-A34C-4F91-AF42-24375525A4C6}"/>
    <dgm:cxn modelId="{CDEB6391-A56B-4EE6-9CD8-485495900347}" srcId="{5186C14E-32D2-425A-9553-93F68259F339}" destId="{29B66C9A-6685-4177-9A41-BAA3B80E7F1B}" srcOrd="2" destOrd="0" parTransId="{C680CB6D-B0DA-4C48-B87E-5404CE16EACE}" sibTransId="{AC174C53-D629-47B5-B6E8-75BEDCAE85DF}"/>
    <dgm:cxn modelId="{500D3DD0-0541-4A4F-9DE5-D49F7DC36A7F}" srcId="{238F362B-5458-4D6A-B74B-7FFE7413EFA7}" destId="{492F6D5C-7ADF-450D-AEDE-810FE1DE0B8F}" srcOrd="1" destOrd="0" parTransId="{3E449489-7CB2-42E1-A33E-083F516E7BBD}" sibTransId="{69ABC2A8-0475-48F7-A6CA-6DAB1D2BA72B}"/>
    <dgm:cxn modelId="{8687E968-C066-4D8C-AB1D-84CE336A682C}" type="presOf" srcId="{367E0FDD-898D-4CB3-9202-5F5C759053CF}" destId="{E9B41C49-1234-4474-976F-469B4BAC0C3C}" srcOrd="0" destOrd="0" presId="urn:microsoft.com/office/officeart/2005/8/layout/vList6"/>
    <dgm:cxn modelId="{4362C7E7-E96C-44E9-8DC6-773E7FFB512B}" type="presParOf" srcId="{6A30ED58-8974-447A-B630-6AC2AFEF0B89}" destId="{201E07B9-43B5-4F81-9068-752EF6C3AC2B}" srcOrd="0" destOrd="0" presId="urn:microsoft.com/office/officeart/2005/8/layout/vList6"/>
    <dgm:cxn modelId="{C8300633-99C5-4DE4-AF51-AD3DEEEB95F3}" type="presParOf" srcId="{201E07B9-43B5-4F81-9068-752EF6C3AC2B}" destId="{9728494D-375E-4137-9807-3709FADCBEFF}" srcOrd="0" destOrd="0" presId="urn:microsoft.com/office/officeart/2005/8/layout/vList6"/>
    <dgm:cxn modelId="{023EF05E-C17B-4C50-AC37-DFA0233CCB8E}" type="presParOf" srcId="{201E07B9-43B5-4F81-9068-752EF6C3AC2B}" destId="{383DF323-50F0-4EE0-A669-64D969AE64D6}" srcOrd="1" destOrd="0" presId="urn:microsoft.com/office/officeart/2005/8/layout/vList6"/>
    <dgm:cxn modelId="{01C937EC-5497-4D19-ADB9-886A94C5A76C}" type="presParOf" srcId="{6A30ED58-8974-447A-B630-6AC2AFEF0B89}" destId="{466BDEE6-1260-4C08-9365-40C7C8B75E4E}" srcOrd="1" destOrd="0" presId="urn:microsoft.com/office/officeart/2005/8/layout/vList6"/>
    <dgm:cxn modelId="{08320DEF-B766-4BBC-B180-6D062CD9BB10}" type="presParOf" srcId="{6A30ED58-8974-447A-B630-6AC2AFEF0B89}" destId="{A64C0813-7F34-4453-83E9-0109A07F065A}" srcOrd="2" destOrd="0" presId="urn:microsoft.com/office/officeart/2005/8/layout/vList6"/>
    <dgm:cxn modelId="{2F80663F-3EEE-445E-9A0D-B3564859E0AD}" type="presParOf" srcId="{A64C0813-7F34-4453-83E9-0109A07F065A}" destId="{3FD23158-9C5B-4211-A257-FEACE2800FAD}" srcOrd="0" destOrd="0" presId="urn:microsoft.com/office/officeart/2005/8/layout/vList6"/>
    <dgm:cxn modelId="{3679E83C-F028-4F2F-8750-87CA291C5BFB}" type="presParOf" srcId="{A64C0813-7F34-4453-83E9-0109A07F065A}" destId="{E9B41C49-1234-4474-976F-469B4BAC0C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61D6C-642B-4D90-9C20-ADAA954C48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7CD8F-D803-42E9-A7E3-D7C5E753424B}">
      <dgm:prSet custT="1"/>
      <dgm:spPr/>
      <dgm:t>
        <a:bodyPr/>
        <a:lstStyle/>
        <a:p>
          <a:r>
            <a:rPr lang="en-US" sz="1800" b="1" i="0" dirty="0"/>
            <a:t>Invigilation</a:t>
          </a:r>
          <a:endParaRPr lang="en-ZA" sz="1800" dirty="0"/>
        </a:p>
      </dgm:t>
    </dgm:pt>
    <dgm:pt modelId="{9C70AF82-361A-4742-A249-4AD12F8E95F5}" type="parTrans" cxnId="{1D67F1DF-28EB-4782-ACBF-26DEDA4626F8}">
      <dgm:prSet/>
      <dgm:spPr/>
      <dgm:t>
        <a:bodyPr/>
        <a:lstStyle/>
        <a:p>
          <a:endParaRPr lang="en-US"/>
        </a:p>
      </dgm:t>
    </dgm:pt>
    <dgm:pt modelId="{47634296-35A9-4833-A41C-8609BC2CBE11}" type="sibTrans" cxnId="{1D67F1DF-28EB-4782-ACBF-26DEDA4626F8}">
      <dgm:prSet/>
      <dgm:spPr/>
      <dgm:t>
        <a:bodyPr/>
        <a:lstStyle/>
        <a:p>
          <a:endParaRPr lang="en-US"/>
        </a:p>
      </dgm:t>
    </dgm:pt>
    <dgm:pt modelId="{FDB10178-6ADE-4154-BD3D-981280255C26}">
      <dgm:prSet/>
      <dgm:spPr/>
      <dgm:t>
        <a:bodyPr/>
        <a:lstStyle/>
        <a:p>
          <a:pPr marL="360363" indent="-360363" algn="just"/>
          <a:r>
            <a:rPr lang="en-US" dirty="0"/>
            <a:t>WCED used an invigilator system of </a:t>
          </a:r>
          <a:r>
            <a:rPr lang="en-US" b="1" dirty="0"/>
            <a:t>50% teachers </a:t>
          </a:r>
          <a:r>
            <a:rPr lang="en-US" dirty="0"/>
            <a:t>and </a:t>
          </a:r>
          <a:r>
            <a:rPr lang="en-US" b="1" dirty="0"/>
            <a:t>50% community </a:t>
          </a:r>
          <a:r>
            <a:rPr lang="en-US" dirty="0"/>
            <a:t>members and appointed 1 781</a:t>
          </a:r>
          <a:r>
            <a:rPr lang="en-US" b="0" i="0" dirty="0"/>
            <a:t> community invigilators.</a:t>
          </a:r>
          <a:endParaRPr lang="en-ZA" dirty="0"/>
        </a:p>
      </dgm:t>
    </dgm:pt>
    <dgm:pt modelId="{007B55C4-CA9E-4141-9B2D-A4D8AAD7873E}" type="parTrans" cxnId="{F9CD38C2-88F1-4499-BACB-0518438A6777}">
      <dgm:prSet/>
      <dgm:spPr/>
      <dgm:t>
        <a:bodyPr/>
        <a:lstStyle/>
        <a:p>
          <a:endParaRPr lang="en-US"/>
        </a:p>
      </dgm:t>
    </dgm:pt>
    <dgm:pt modelId="{154E49A2-C94C-42C8-A534-FDB8A98BDB17}" type="sibTrans" cxnId="{F9CD38C2-88F1-4499-BACB-0518438A6777}">
      <dgm:prSet/>
      <dgm:spPr/>
      <dgm:t>
        <a:bodyPr/>
        <a:lstStyle/>
        <a:p>
          <a:endParaRPr lang="en-US"/>
        </a:p>
      </dgm:t>
    </dgm:pt>
    <dgm:pt modelId="{3F679D8F-BB41-43DD-93E4-8488536F878C}">
      <dgm:prSet/>
      <dgm:spPr/>
      <dgm:t>
        <a:bodyPr/>
        <a:lstStyle/>
        <a:p>
          <a:pPr marL="360363" indent="-360363" algn="just"/>
          <a:r>
            <a:rPr lang="en-US" b="0" i="0" dirty="0"/>
            <a:t>The 2022 NSC/SC </a:t>
          </a:r>
          <a:r>
            <a:rPr lang="en-US" b="1" i="0" dirty="0"/>
            <a:t>Invigilators’ training </a:t>
          </a:r>
          <a:r>
            <a:rPr lang="en-US" b="0" i="0" dirty="0"/>
            <a:t>was conducted, via Microsoft (MS) Teams, from 12-13 October 2022 for all eight (8) districts and all schools were provided with the presentation and videos of the training. </a:t>
          </a:r>
          <a:endParaRPr lang="en-ZA" dirty="0"/>
        </a:p>
      </dgm:t>
    </dgm:pt>
    <dgm:pt modelId="{508FFC8B-9827-4AE6-ABE2-14E20EC91A2D}" type="parTrans" cxnId="{997F0407-3775-44D9-861B-B4F2B2808AE2}">
      <dgm:prSet/>
      <dgm:spPr/>
      <dgm:t>
        <a:bodyPr/>
        <a:lstStyle/>
        <a:p>
          <a:endParaRPr lang="en-US"/>
        </a:p>
      </dgm:t>
    </dgm:pt>
    <dgm:pt modelId="{9886E759-1244-4D3C-8D36-5089CC886168}" type="sibTrans" cxnId="{997F0407-3775-44D9-861B-B4F2B2808AE2}">
      <dgm:prSet/>
      <dgm:spPr/>
      <dgm:t>
        <a:bodyPr/>
        <a:lstStyle/>
        <a:p>
          <a:endParaRPr lang="en-US"/>
        </a:p>
      </dgm:t>
    </dgm:pt>
    <dgm:pt modelId="{93AECA40-7DBA-4032-916D-F3CDBF7962EE}">
      <dgm:prSet/>
      <dgm:spPr/>
      <dgm:t>
        <a:bodyPr/>
        <a:lstStyle/>
        <a:p>
          <a:pPr marL="360363" indent="-360363" algn="just"/>
          <a:r>
            <a:rPr lang="en-US" b="0" i="0" dirty="0"/>
            <a:t>It was </a:t>
          </a:r>
          <a:r>
            <a:rPr lang="en-US" b="1" i="0" dirty="0"/>
            <a:t>compulsory</a:t>
          </a:r>
          <a:r>
            <a:rPr lang="en-US" b="0" i="0" dirty="0"/>
            <a:t> for the following delegates involved in the conduct, administration and management of the 2022/23 NSC and SC examinations to attend the training sessions:</a:t>
          </a:r>
          <a:endParaRPr lang="en-ZA" dirty="0"/>
        </a:p>
      </dgm:t>
    </dgm:pt>
    <dgm:pt modelId="{7366F237-840F-4BA2-BC21-12B9CED588F6}" type="parTrans" cxnId="{2AEB22F1-4F6D-47C4-A797-E80567ECB3CD}">
      <dgm:prSet/>
      <dgm:spPr/>
      <dgm:t>
        <a:bodyPr/>
        <a:lstStyle/>
        <a:p>
          <a:endParaRPr lang="en-US"/>
        </a:p>
      </dgm:t>
    </dgm:pt>
    <dgm:pt modelId="{37821B9F-CBC4-46FE-81BC-CAAE9E0AE078}" type="sibTrans" cxnId="{2AEB22F1-4F6D-47C4-A797-E80567ECB3CD}">
      <dgm:prSet/>
      <dgm:spPr/>
      <dgm:t>
        <a:bodyPr/>
        <a:lstStyle/>
        <a:p>
          <a:endParaRPr lang="en-US"/>
        </a:p>
      </dgm:t>
    </dgm:pt>
    <dgm:pt modelId="{2D4B2666-5E4A-4AA1-927C-CD10BE2E652E}">
      <dgm:prSet/>
      <dgm:spPr/>
      <dgm:t>
        <a:bodyPr/>
        <a:lstStyle/>
        <a:p>
          <a:pPr marL="360363" indent="-360363" algn="just"/>
          <a:endParaRPr lang="en-ZA" dirty="0"/>
        </a:p>
      </dgm:t>
    </dgm:pt>
    <dgm:pt modelId="{35431512-3E17-40C5-943A-CF4957A75A1E}" type="parTrans" cxnId="{E0BAF5E2-78DA-4E25-89EF-246775CA1AC5}">
      <dgm:prSet/>
      <dgm:spPr/>
      <dgm:t>
        <a:bodyPr/>
        <a:lstStyle/>
        <a:p>
          <a:endParaRPr lang="en-US"/>
        </a:p>
      </dgm:t>
    </dgm:pt>
    <dgm:pt modelId="{67B6E47E-79EA-44D1-991C-DFC1622AD4B1}" type="sibTrans" cxnId="{E0BAF5E2-78DA-4E25-89EF-246775CA1AC5}">
      <dgm:prSet/>
      <dgm:spPr/>
      <dgm:t>
        <a:bodyPr/>
        <a:lstStyle/>
        <a:p>
          <a:endParaRPr lang="en-US"/>
        </a:p>
      </dgm:t>
    </dgm:pt>
    <dgm:pt modelId="{5B47AD33-18C9-4777-B96C-7B5C3D3E84A9}">
      <dgm:prSet/>
      <dgm:spPr/>
      <dgm:t>
        <a:bodyPr/>
        <a:lstStyle/>
        <a:p>
          <a:pPr marL="360363" indent="-360363" algn="just"/>
          <a:endParaRPr lang="en-ZA" dirty="0"/>
        </a:p>
      </dgm:t>
    </dgm:pt>
    <dgm:pt modelId="{392A99AB-5600-4373-80C1-4D4EAE4DE7B0}" type="parTrans" cxnId="{9F3137A3-49AB-4A40-8160-B6167A3293CF}">
      <dgm:prSet/>
      <dgm:spPr/>
      <dgm:t>
        <a:bodyPr/>
        <a:lstStyle/>
        <a:p>
          <a:endParaRPr lang="en-US"/>
        </a:p>
      </dgm:t>
    </dgm:pt>
    <dgm:pt modelId="{41363DC0-9340-4090-B8F2-FDAF3ED5BB2D}" type="sibTrans" cxnId="{9F3137A3-49AB-4A40-8160-B6167A3293CF}">
      <dgm:prSet/>
      <dgm:spPr/>
      <dgm:t>
        <a:bodyPr/>
        <a:lstStyle/>
        <a:p>
          <a:endParaRPr lang="en-US"/>
        </a:p>
      </dgm:t>
    </dgm:pt>
    <dgm:pt modelId="{741488F7-8A65-4DEF-A52B-11FE65D69679}">
      <dgm:prSet/>
      <dgm:spPr/>
      <dgm:t>
        <a:bodyPr/>
        <a:lstStyle/>
        <a:p>
          <a:pPr marL="360363" indent="-360363" algn="just">
            <a:buFontTx/>
            <a:buNone/>
          </a:pPr>
          <a:r>
            <a:rPr lang="en-US" b="0" i="0" dirty="0"/>
            <a:t>      Principals/centre managers </a:t>
          </a:r>
          <a:r>
            <a:rPr lang="en-US" b="1" i="0" dirty="0"/>
            <a:t>(Chief invigilators), </a:t>
          </a:r>
          <a:r>
            <a:rPr lang="en-US" b="0" i="0" dirty="0"/>
            <a:t>Two school Senior</a:t>
          </a:r>
          <a:endParaRPr lang="en-ZA" dirty="0"/>
        </a:p>
      </dgm:t>
    </dgm:pt>
    <dgm:pt modelId="{F747EB52-42EE-433E-A652-4F9100F00406}" type="parTrans" cxnId="{5C664C6C-4907-4DD1-A347-E88988750EF2}">
      <dgm:prSet/>
      <dgm:spPr/>
      <dgm:t>
        <a:bodyPr/>
        <a:lstStyle/>
        <a:p>
          <a:endParaRPr lang="en-US"/>
        </a:p>
      </dgm:t>
    </dgm:pt>
    <dgm:pt modelId="{DE2CCC62-9A0B-4E82-B752-7F41620A5244}" type="sibTrans" cxnId="{5C664C6C-4907-4DD1-A347-E88988750EF2}">
      <dgm:prSet/>
      <dgm:spPr/>
      <dgm:t>
        <a:bodyPr/>
        <a:lstStyle/>
        <a:p>
          <a:endParaRPr lang="en-US"/>
        </a:p>
      </dgm:t>
    </dgm:pt>
    <dgm:pt modelId="{CB416903-7827-4E33-A5CC-3301D5672E95}">
      <dgm:prSet/>
      <dgm:spPr/>
      <dgm:t>
        <a:bodyPr/>
        <a:lstStyle/>
        <a:p>
          <a:pPr marL="360363" indent="-360363" algn="just">
            <a:buFontTx/>
            <a:buNone/>
          </a:pPr>
          <a:r>
            <a:rPr lang="en-US" b="0" i="0" dirty="0"/>
            <a:t>      Management Team (SMT) members, Senior invigilators, District officials involved in the conduct, administration and management of the NSC and SC examinations in 2022/23.</a:t>
          </a:r>
          <a:endParaRPr lang="en-ZA" dirty="0"/>
        </a:p>
      </dgm:t>
    </dgm:pt>
    <dgm:pt modelId="{E023CE55-59CA-475C-9A1F-24CB5D0B4E49}" type="parTrans" cxnId="{A431FEF3-0902-4ECD-829E-0194575033CB}">
      <dgm:prSet/>
      <dgm:spPr/>
      <dgm:t>
        <a:bodyPr/>
        <a:lstStyle/>
        <a:p>
          <a:endParaRPr lang="en-US"/>
        </a:p>
      </dgm:t>
    </dgm:pt>
    <dgm:pt modelId="{B596977B-F6D3-4989-83F3-AB3F3814B628}" type="sibTrans" cxnId="{A431FEF3-0902-4ECD-829E-0194575033CB}">
      <dgm:prSet/>
      <dgm:spPr/>
      <dgm:t>
        <a:bodyPr/>
        <a:lstStyle/>
        <a:p>
          <a:endParaRPr lang="en-US"/>
        </a:p>
      </dgm:t>
    </dgm:pt>
    <dgm:pt modelId="{6049ABD4-6A43-4E90-AB81-757B19AB231D}" type="pres">
      <dgm:prSet presAssocID="{C1B61D6C-642B-4D90-9C20-ADAA954C48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3976E68-A618-4E85-97B9-66E04D7399A0}" type="pres">
      <dgm:prSet presAssocID="{6277CD8F-D803-42E9-A7E3-D7C5E753424B}" presName="composite" presStyleCnt="0"/>
      <dgm:spPr/>
    </dgm:pt>
    <dgm:pt modelId="{14F687ED-F47F-49C6-A6B3-3F4ACE4FAB55}" type="pres">
      <dgm:prSet presAssocID="{6277CD8F-D803-42E9-A7E3-D7C5E753424B}" presName="parTx" presStyleLbl="alignNode1" presStyleIdx="0" presStyleCnt="1" custLinFactNeighborY="-1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BBDF20E-D4C6-4863-8E92-493E1470A4FC}" type="pres">
      <dgm:prSet presAssocID="{6277CD8F-D803-42E9-A7E3-D7C5E753424B}" presName="desTx" presStyleLbl="alignAccFollowNode1" presStyleIdx="0" presStyleCnt="1" custScaleY="12143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F3137A3-49AB-4A40-8160-B6167A3293CF}" srcId="{6277CD8F-D803-42E9-A7E3-D7C5E753424B}" destId="{5B47AD33-18C9-4777-B96C-7B5C3D3E84A9}" srcOrd="1" destOrd="0" parTransId="{392A99AB-5600-4373-80C1-4D4EAE4DE7B0}" sibTransId="{41363DC0-9340-4090-B8F2-FDAF3ED5BB2D}"/>
    <dgm:cxn modelId="{93406BF2-E5F9-4770-B2E0-CB6DDBC859A2}" type="presOf" srcId="{741488F7-8A65-4DEF-A52B-11FE65D69679}" destId="{9BBDF20E-D4C6-4863-8E92-493E1470A4FC}" srcOrd="0" destOrd="5" presId="urn:microsoft.com/office/officeart/2005/8/layout/hList1"/>
    <dgm:cxn modelId="{997F0407-3775-44D9-861B-B4F2B2808AE2}" srcId="{6277CD8F-D803-42E9-A7E3-D7C5E753424B}" destId="{3F679D8F-BB41-43DD-93E4-8488536F878C}" srcOrd="2" destOrd="0" parTransId="{508FFC8B-9827-4AE6-ABE2-14E20EC91A2D}" sibTransId="{9886E759-1244-4D3C-8D36-5089CC886168}"/>
    <dgm:cxn modelId="{2AEB22F1-4F6D-47C4-A797-E80567ECB3CD}" srcId="{6277CD8F-D803-42E9-A7E3-D7C5E753424B}" destId="{93AECA40-7DBA-4032-916D-F3CDBF7962EE}" srcOrd="4" destOrd="0" parTransId="{7366F237-840F-4BA2-BC21-12B9CED588F6}" sibTransId="{37821B9F-CBC4-46FE-81BC-CAAE9E0AE078}"/>
    <dgm:cxn modelId="{F9CD38C2-88F1-4499-BACB-0518438A6777}" srcId="{6277CD8F-D803-42E9-A7E3-D7C5E753424B}" destId="{FDB10178-6ADE-4154-BD3D-981280255C26}" srcOrd="0" destOrd="0" parTransId="{007B55C4-CA9E-4141-9B2D-A4D8AAD7873E}" sibTransId="{154E49A2-C94C-42C8-A534-FDB8A98BDB17}"/>
    <dgm:cxn modelId="{A4CEC8E7-4F2C-4AD6-90C2-E5AD00DE0A85}" type="presOf" srcId="{3F679D8F-BB41-43DD-93E4-8488536F878C}" destId="{9BBDF20E-D4C6-4863-8E92-493E1470A4FC}" srcOrd="0" destOrd="2" presId="urn:microsoft.com/office/officeart/2005/8/layout/hList1"/>
    <dgm:cxn modelId="{7088E77E-450F-4D00-B132-BA40C707573E}" type="presOf" srcId="{C1B61D6C-642B-4D90-9C20-ADAA954C48DF}" destId="{6049ABD4-6A43-4E90-AB81-757B19AB231D}" srcOrd="0" destOrd="0" presId="urn:microsoft.com/office/officeart/2005/8/layout/hList1"/>
    <dgm:cxn modelId="{CE4E6B74-5856-4E19-AC89-7B1A0E8C093F}" type="presOf" srcId="{2D4B2666-5E4A-4AA1-927C-CD10BE2E652E}" destId="{9BBDF20E-D4C6-4863-8E92-493E1470A4FC}" srcOrd="0" destOrd="3" presId="urn:microsoft.com/office/officeart/2005/8/layout/hList1"/>
    <dgm:cxn modelId="{A431FEF3-0902-4ECD-829E-0194575033CB}" srcId="{6277CD8F-D803-42E9-A7E3-D7C5E753424B}" destId="{CB416903-7827-4E33-A5CC-3301D5672E95}" srcOrd="6" destOrd="0" parTransId="{E023CE55-59CA-475C-9A1F-24CB5D0B4E49}" sibTransId="{B596977B-F6D3-4989-83F3-AB3F3814B628}"/>
    <dgm:cxn modelId="{1B3BFEF2-F82E-4055-9563-053CDCBD923D}" type="presOf" srcId="{93AECA40-7DBA-4032-916D-F3CDBF7962EE}" destId="{9BBDF20E-D4C6-4863-8E92-493E1470A4FC}" srcOrd="0" destOrd="4" presId="urn:microsoft.com/office/officeart/2005/8/layout/hList1"/>
    <dgm:cxn modelId="{1D67F1DF-28EB-4782-ACBF-26DEDA4626F8}" srcId="{C1B61D6C-642B-4D90-9C20-ADAA954C48DF}" destId="{6277CD8F-D803-42E9-A7E3-D7C5E753424B}" srcOrd="0" destOrd="0" parTransId="{9C70AF82-361A-4742-A249-4AD12F8E95F5}" sibTransId="{47634296-35A9-4833-A41C-8609BC2CBE11}"/>
    <dgm:cxn modelId="{5C664C6C-4907-4DD1-A347-E88988750EF2}" srcId="{6277CD8F-D803-42E9-A7E3-D7C5E753424B}" destId="{741488F7-8A65-4DEF-A52B-11FE65D69679}" srcOrd="5" destOrd="0" parTransId="{F747EB52-42EE-433E-A652-4F9100F00406}" sibTransId="{DE2CCC62-9A0B-4E82-B752-7F41620A5244}"/>
    <dgm:cxn modelId="{E0BAF5E2-78DA-4E25-89EF-246775CA1AC5}" srcId="{6277CD8F-D803-42E9-A7E3-D7C5E753424B}" destId="{2D4B2666-5E4A-4AA1-927C-CD10BE2E652E}" srcOrd="3" destOrd="0" parTransId="{35431512-3E17-40C5-943A-CF4957A75A1E}" sibTransId="{67B6E47E-79EA-44D1-991C-DFC1622AD4B1}"/>
    <dgm:cxn modelId="{B9068C40-BBE9-43A5-A9EC-D09D27CBB027}" type="presOf" srcId="{CB416903-7827-4E33-A5CC-3301D5672E95}" destId="{9BBDF20E-D4C6-4863-8E92-493E1470A4FC}" srcOrd="0" destOrd="6" presId="urn:microsoft.com/office/officeart/2005/8/layout/hList1"/>
    <dgm:cxn modelId="{AC52EFAC-1858-4DAA-BCD4-3F94021DEE38}" type="presOf" srcId="{6277CD8F-D803-42E9-A7E3-D7C5E753424B}" destId="{14F687ED-F47F-49C6-A6B3-3F4ACE4FAB55}" srcOrd="0" destOrd="0" presId="urn:microsoft.com/office/officeart/2005/8/layout/hList1"/>
    <dgm:cxn modelId="{8C8DC0A8-A397-4AC8-8170-B302A6542443}" type="presOf" srcId="{FDB10178-6ADE-4154-BD3D-981280255C26}" destId="{9BBDF20E-D4C6-4863-8E92-493E1470A4FC}" srcOrd="0" destOrd="0" presId="urn:microsoft.com/office/officeart/2005/8/layout/hList1"/>
    <dgm:cxn modelId="{C9F23FBA-5D4A-4CFD-A1F7-B841EBF622BB}" type="presOf" srcId="{5B47AD33-18C9-4777-B96C-7B5C3D3E84A9}" destId="{9BBDF20E-D4C6-4863-8E92-493E1470A4FC}" srcOrd="0" destOrd="1" presId="urn:microsoft.com/office/officeart/2005/8/layout/hList1"/>
    <dgm:cxn modelId="{4B7B37BB-4D55-47A9-AEBE-49946C8EFAFC}" type="presParOf" srcId="{6049ABD4-6A43-4E90-AB81-757B19AB231D}" destId="{83976E68-A618-4E85-97B9-66E04D7399A0}" srcOrd="0" destOrd="0" presId="urn:microsoft.com/office/officeart/2005/8/layout/hList1"/>
    <dgm:cxn modelId="{51F2E25F-CAAD-4FA4-AD15-B65ED3EA7CE2}" type="presParOf" srcId="{83976E68-A618-4E85-97B9-66E04D7399A0}" destId="{14F687ED-F47F-49C6-A6B3-3F4ACE4FAB55}" srcOrd="0" destOrd="0" presId="urn:microsoft.com/office/officeart/2005/8/layout/hList1"/>
    <dgm:cxn modelId="{C0B11561-1530-4614-A29D-1D374CDC7B0C}" type="presParOf" srcId="{83976E68-A618-4E85-97B9-66E04D7399A0}" destId="{9BBDF20E-D4C6-4863-8E92-493E1470A4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CA044-6E1F-453A-8C10-107FEF0D6A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7BF41-9F0D-4B8A-B757-64AA7C9AB39E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dirty="0">
              <a:solidFill>
                <a:schemeClr val="tx1"/>
              </a:solidFill>
            </a:rPr>
            <a:t>The Class of 2022 was impacted by the following key policy changes:</a:t>
          </a:r>
          <a:endParaRPr lang="en-ZA" dirty="0">
            <a:solidFill>
              <a:schemeClr val="tx1"/>
            </a:solidFill>
          </a:endParaRPr>
        </a:p>
      </dgm:t>
    </dgm:pt>
    <dgm:pt modelId="{F63DAC3B-4C79-40D8-8E8C-5419A42AA70F}" type="parTrans" cxnId="{77D86154-A4B0-493C-AC8E-892A0D267DED}">
      <dgm:prSet/>
      <dgm:spPr/>
      <dgm:t>
        <a:bodyPr/>
        <a:lstStyle/>
        <a:p>
          <a:pPr algn="l"/>
          <a:endParaRPr lang="en-US"/>
        </a:p>
      </dgm:t>
    </dgm:pt>
    <dgm:pt modelId="{C0152EBD-0762-4FDC-B254-7E4778CF766E}" type="sibTrans" cxnId="{77D86154-A4B0-493C-AC8E-892A0D267DED}">
      <dgm:prSet/>
      <dgm:spPr/>
      <dgm:t>
        <a:bodyPr/>
        <a:lstStyle/>
        <a:p>
          <a:pPr algn="l"/>
          <a:endParaRPr lang="en-US"/>
        </a:p>
      </dgm:t>
    </dgm:pt>
    <dgm:pt modelId="{73F418A9-403E-49F0-B07C-378E8FC80B24}">
      <dgm:prSet custT="1"/>
      <dgm:spPr/>
      <dgm:t>
        <a:bodyPr/>
        <a:lstStyle/>
        <a:p>
          <a:pPr algn="l"/>
          <a:r>
            <a:rPr lang="en-US" sz="1400" dirty="0"/>
            <a:t>Policy on Progression (8</a:t>
          </a:r>
          <a:r>
            <a:rPr lang="en-US" sz="1400" baseline="30000" dirty="0"/>
            <a:t>th</a:t>
          </a:r>
          <a:r>
            <a:rPr lang="en-US" sz="1400" dirty="0"/>
            <a:t> cohort)</a:t>
          </a:r>
          <a:endParaRPr lang="en-ZA" sz="1400" dirty="0"/>
        </a:p>
      </dgm:t>
    </dgm:pt>
    <dgm:pt modelId="{545D0754-264D-45EC-9C09-6123FDA5DA37}" type="parTrans" cxnId="{69D78DF2-2320-4E49-85FD-FA67C1169929}">
      <dgm:prSet/>
      <dgm:spPr/>
      <dgm:t>
        <a:bodyPr/>
        <a:lstStyle/>
        <a:p>
          <a:pPr algn="l"/>
          <a:endParaRPr lang="en-US"/>
        </a:p>
      </dgm:t>
    </dgm:pt>
    <dgm:pt modelId="{F7986DD7-3EF5-4499-8BF3-8272678B0795}" type="sibTrans" cxnId="{69D78DF2-2320-4E49-85FD-FA67C1169929}">
      <dgm:prSet/>
      <dgm:spPr/>
      <dgm:t>
        <a:bodyPr/>
        <a:lstStyle/>
        <a:p>
          <a:pPr algn="l"/>
          <a:endParaRPr lang="en-US"/>
        </a:p>
      </dgm:t>
    </dgm:pt>
    <dgm:pt modelId="{1FE359D8-C799-4F88-B812-EDE1EA3098A9}">
      <dgm:prSet custT="1"/>
      <dgm:spPr/>
      <dgm:t>
        <a:bodyPr/>
        <a:lstStyle/>
        <a:p>
          <a:pPr algn="l"/>
          <a:r>
            <a:rPr lang="en-US" sz="1400" dirty="0"/>
            <a:t>Discontinuation of the Policy on Multiple Examination Opportunity (MEO)</a:t>
          </a:r>
          <a:endParaRPr lang="en-ZA" sz="1400" dirty="0"/>
        </a:p>
      </dgm:t>
    </dgm:pt>
    <dgm:pt modelId="{1BF4E6ED-385C-4A87-BDA0-6F50E34997EF}" type="parTrans" cxnId="{C3D2C0BF-84EF-49C0-A63E-73350E995CFA}">
      <dgm:prSet/>
      <dgm:spPr/>
      <dgm:t>
        <a:bodyPr/>
        <a:lstStyle/>
        <a:p>
          <a:pPr algn="l"/>
          <a:endParaRPr lang="en-US"/>
        </a:p>
      </dgm:t>
    </dgm:pt>
    <dgm:pt modelId="{0D5E6E5A-3556-485B-8FBE-925FB4ACE5A9}" type="sibTrans" cxnId="{C3D2C0BF-84EF-49C0-A63E-73350E995CFA}">
      <dgm:prSet/>
      <dgm:spPr/>
      <dgm:t>
        <a:bodyPr/>
        <a:lstStyle/>
        <a:p>
          <a:pPr algn="l"/>
          <a:endParaRPr lang="en-US"/>
        </a:p>
      </dgm:t>
    </dgm:pt>
    <dgm:pt modelId="{FBC61FCD-E658-4366-A101-E1E86C3B9EDD}">
      <dgm:prSet custT="1"/>
      <dgm:spPr/>
      <dgm:t>
        <a:bodyPr/>
        <a:lstStyle/>
        <a:p>
          <a:pPr algn="l"/>
          <a:r>
            <a:rPr lang="en-US" sz="1400" dirty="0"/>
            <a:t>Introduction of Sign Language Home Language in 2018</a:t>
          </a:r>
          <a:endParaRPr lang="en-ZA" sz="1400" dirty="0"/>
        </a:p>
      </dgm:t>
    </dgm:pt>
    <dgm:pt modelId="{D591FBD6-89EE-48E5-B3B7-2888B5B65C8E}" type="parTrans" cxnId="{B95DCD38-5264-4720-8B75-90013865A9FA}">
      <dgm:prSet/>
      <dgm:spPr/>
      <dgm:t>
        <a:bodyPr/>
        <a:lstStyle/>
        <a:p>
          <a:pPr algn="l"/>
          <a:endParaRPr lang="en-US"/>
        </a:p>
      </dgm:t>
    </dgm:pt>
    <dgm:pt modelId="{C3E6EFEC-9BC5-4DA8-A02E-9039DF0FC2B8}" type="sibTrans" cxnId="{B95DCD38-5264-4720-8B75-90013865A9FA}">
      <dgm:prSet/>
      <dgm:spPr/>
      <dgm:t>
        <a:bodyPr/>
        <a:lstStyle/>
        <a:p>
          <a:pPr algn="l"/>
          <a:endParaRPr lang="en-US"/>
        </a:p>
      </dgm:t>
    </dgm:pt>
    <dgm:pt modelId="{D851E2C0-8A22-462B-878C-348C8FD7B35E}">
      <dgm:prSet custT="1"/>
      <dgm:spPr/>
      <dgm:t>
        <a:bodyPr/>
        <a:lstStyle/>
        <a:p>
          <a:pPr algn="l"/>
          <a:r>
            <a:rPr lang="en-US" sz="1400" dirty="0"/>
            <a:t>Introduction of </a:t>
          </a:r>
          <a:r>
            <a:rPr lang="en-US" sz="1400" dirty="0" err="1"/>
            <a:t>Specialisation</a:t>
          </a:r>
          <a:r>
            <a:rPr lang="en-US" sz="1400" dirty="0"/>
            <a:t> in the Technology Subjects in 2018</a:t>
          </a:r>
          <a:endParaRPr lang="en-ZA" sz="1400" dirty="0"/>
        </a:p>
      </dgm:t>
    </dgm:pt>
    <dgm:pt modelId="{6FA42227-1B0F-4641-835A-F726D2995ED0}" type="parTrans" cxnId="{E9D8395C-827D-49A9-8039-BFF43312F6CA}">
      <dgm:prSet/>
      <dgm:spPr/>
      <dgm:t>
        <a:bodyPr/>
        <a:lstStyle/>
        <a:p>
          <a:pPr algn="l"/>
          <a:endParaRPr lang="en-US"/>
        </a:p>
      </dgm:t>
    </dgm:pt>
    <dgm:pt modelId="{604A0A59-4EF1-4978-A495-5B36749DF55C}" type="sibTrans" cxnId="{E9D8395C-827D-49A9-8039-BFF43312F6CA}">
      <dgm:prSet/>
      <dgm:spPr/>
      <dgm:t>
        <a:bodyPr/>
        <a:lstStyle/>
        <a:p>
          <a:pPr algn="l"/>
          <a:endParaRPr lang="en-US"/>
        </a:p>
      </dgm:t>
    </dgm:pt>
    <dgm:pt modelId="{5982B6C1-8159-4824-8BD8-0A3E4A800CCA}">
      <dgm:prSet custT="1"/>
      <dgm:spPr/>
      <dgm:t>
        <a:bodyPr/>
        <a:lstStyle/>
        <a:p>
          <a:pPr algn="l"/>
          <a:r>
            <a:rPr lang="en-US" sz="1400" dirty="0"/>
            <a:t>Offering 2 question papers in Accounting and Business Studies </a:t>
          </a:r>
          <a:endParaRPr lang="en-ZA" sz="1400" dirty="0"/>
        </a:p>
      </dgm:t>
    </dgm:pt>
    <dgm:pt modelId="{32FFCC56-3032-4FB0-A77E-BBFD340800F9}" type="parTrans" cxnId="{136357C2-E219-4A09-AF76-CD9A4E09771D}">
      <dgm:prSet/>
      <dgm:spPr/>
      <dgm:t>
        <a:bodyPr/>
        <a:lstStyle/>
        <a:p>
          <a:pPr algn="l"/>
          <a:endParaRPr lang="en-US"/>
        </a:p>
      </dgm:t>
    </dgm:pt>
    <dgm:pt modelId="{88E547F2-5A65-42BB-AB7F-627CABCF36F1}" type="sibTrans" cxnId="{136357C2-E219-4A09-AF76-CD9A4E09771D}">
      <dgm:prSet/>
      <dgm:spPr/>
      <dgm:t>
        <a:bodyPr/>
        <a:lstStyle/>
        <a:p>
          <a:pPr algn="l"/>
          <a:endParaRPr lang="en-US"/>
        </a:p>
      </dgm:t>
    </dgm:pt>
    <dgm:pt modelId="{AB39B11F-95A6-447E-A8DF-81743EDD3E25}">
      <dgm:prSet custT="1"/>
      <dgm:spPr/>
      <dgm:t>
        <a:bodyPr/>
        <a:lstStyle/>
        <a:p>
          <a:pPr algn="l"/>
          <a:r>
            <a:rPr lang="en-US" sz="1400" dirty="0"/>
            <a:t>Abolishment of the designated list of subjects in 2018</a:t>
          </a:r>
          <a:endParaRPr lang="en-ZA" sz="1400" dirty="0"/>
        </a:p>
      </dgm:t>
    </dgm:pt>
    <dgm:pt modelId="{F4B621AF-16FC-4AE3-936F-1582056CB846}" type="parTrans" cxnId="{02A2C701-C9B3-4D10-A38F-7A5875281DE2}">
      <dgm:prSet/>
      <dgm:spPr/>
      <dgm:t>
        <a:bodyPr/>
        <a:lstStyle/>
        <a:p>
          <a:pPr algn="l"/>
          <a:endParaRPr lang="en-US"/>
        </a:p>
      </dgm:t>
    </dgm:pt>
    <dgm:pt modelId="{8935EB4B-A900-4E5C-BE4F-59F509A09D72}" type="sibTrans" cxnId="{02A2C701-C9B3-4D10-A38F-7A5875281DE2}">
      <dgm:prSet/>
      <dgm:spPr/>
      <dgm:t>
        <a:bodyPr/>
        <a:lstStyle/>
        <a:p>
          <a:pPr algn="l"/>
          <a:endParaRPr lang="en-US"/>
        </a:p>
      </dgm:t>
    </dgm:pt>
    <dgm:pt modelId="{2BE1D3AC-4CFD-4B18-B9E3-6D4CA1891FFC}" type="pres">
      <dgm:prSet presAssocID="{B40CA044-6E1F-453A-8C10-107FEF0D6A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05DF07A-D4FC-42B0-BADA-44E2E2104B52}" type="pres">
      <dgm:prSet presAssocID="{7AE7BF41-9F0D-4B8A-B757-64AA7C9AB39E}" presName="linNode" presStyleCnt="0"/>
      <dgm:spPr/>
    </dgm:pt>
    <dgm:pt modelId="{2E264DF4-8409-4990-B095-0C5BD66FEF98}" type="pres">
      <dgm:prSet presAssocID="{7AE7BF41-9F0D-4B8A-B757-64AA7C9AB39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355D09D-9F01-478C-93DA-EEE3B120236B}" type="pres">
      <dgm:prSet presAssocID="{7AE7BF41-9F0D-4B8A-B757-64AA7C9AB39E}" presName="descendantText" presStyleLbl="alignAccFollowNode1" presStyleIdx="0" presStyleCnt="1" custScaleY="118133" custLinFactNeighborX="1217" custLinFactNeighborY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1F6AA47-9774-4818-823D-CEA9A58F0E85}" type="presOf" srcId="{7AE7BF41-9F0D-4B8A-B757-64AA7C9AB39E}" destId="{2E264DF4-8409-4990-B095-0C5BD66FEF98}" srcOrd="0" destOrd="0" presId="urn:microsoft.com/office/officeart/2005/8/layout/vList5"/>
    <dgm:cxn modelId="{966883A6-3C46-4B55-AF2F-B5FF9AE1406C}" type="presOf" srcId="{B40CA044-6E1F-453A-8C10-107FEF0D6AA4}" destId="{2BE1D3AC-4CFD-4B18-B9E3-6D4CA1891FFC}" srcOrd="0" destOrd="0" presId="urn:microsoft.com/office/officeart/2005/8/layout/vList5"/>
    <dgm:cxn modelId="{69D78DF2-2320-4E49-85FD-FA67C1169929}" srcId="{7AE7BF41-9F0D-4B8A-B757-64AA7C9AB39E}" destId="{73F418A9-403E-49F0-B07C-378E8FC80B24}" srcOrd="0" destOrd="0" parTransId="{545D0754-264D-45EC-9C09-6123FDA5DA37}" sibTransId="{F7986DD7-3EF5-4499-8BF3-8272678B0795}"/>
    <dgm:cxn modelId="{E43D7C10-6634-42F9-88A8-BD931C675431}" type="presOf" srcId="{5982B6C1-8159-4824-8BD8-0A3E4A800CCA}" destId="{7355D09D-9F01-478C-93DA-EEE3B120236B}" srcOrd="0" destOrd="4" presId="urn:microsoft.com/office/officeart/2005/8/layout/vList5"/>
    <dgm:cxn modelId="{C3D2C0BF-84EF-49C0-A63E-73350E995CFA}" srcId="{7AE7BF41-9F0D-4B8A-B757-64AA7C9AB39E}" destId="{1FE359D8-C799-4F88-B812-EDE1EA3098A9}" srcOrd="1" destOrd="0" parTransId="{1BF4E6ED-385C-4A87-BDA0-6F50E34997EF}" sibTransId="{0D5E6E5A-3556-485B-8FBE-925FB4ACE5A9}"/>
    <dgm:cxn modelId="{C37E935E-CD5A-4FDC-B5CB-176F8BCFE7C2}" type="presOf" srcId="{FBC61FCD-E658-4366-A101-E1E86C3B9EDD}" destId="{7355D09D-9F01-478C-93DA-EEE3B120236B}" srcOrd="0" destOrd="2" presId="urn:microsoft.com/office/officeart/2005/8/layout/vList5"/>
    <dgm:cxn modelId="{E9D8395C-827D-49A9-8039-BFF43312F6CA}" srcId="{7AE7BF41-9F0D-4B8A-B757-64AA7C9AB39E}" destId="{D851E2C0-8A22-462B-878C-348C8FD7B35E}" srcOrd="3" destOrd="0" parTransId="{6FA42227-1B0F-4641-835A-F726D2995ED0}" sibTransId="{604A0A59-4EF1-4978-A495-5B36749DF55C}"/>
    <dgm:cxn modelId="{77D86154-A4B0-493C-AC8E-892A0D267DED}" srcId="{B40CA044-6E1F-453A-8C10-107FEF0D6AA4}" destId="{7AE7BF41-9F0D-4B8A-B757-64AA7C9AB39E}" srcOrd="0" destOrd="0" parTransId="{F63DAC3B-4C79-40D8-8E8C-5419A42AA70F}" sibTransId="{C0152EBD-0762-4FDC-B254-7E4778CF766E}"/>
    <dgm:cxn modelId="{EFB3CE19-95A1-4F5E-B1FE-4C02123DEEF9}" type="presOf" srcId="{D851E2C0-8A22-462B-878C-348C8FD7B35E}" destId="{7355D09D-9F01-478C-93DA-EEE3B120236B}" srcOrd="0" destOrd="3" presId="urn:microsoft.com/office/officeart/2005/8/layout/vList5"/>
    <dgm:cxn modelId="{8569A236-94A8-4E32-85C1-CA83ACFE0620}" type="presOf" srcId="{73F418A9-403E-49F0-B07C-378E8FC80B24}" destId="{7355D09D-9F01-478C-93DA-EEE3B120236B}" srcOrd="0" destOrd="0" presId="urn:microsoft.com/office/officeart/2005/8/layout/vList5"/>
    <dgm:cxn modelId="{B95DCD38-5264-4720-8B75-90013865A9FA}" srcId="{7AE7BF41-9F0D-4B8A-B757-64AA7C9AB39E}" destId="{FBC61FCD-E658-4366-A101-E1E86C3B9EDD}" srcOrd="2" destOrd="0" parTransId="{D591FBD6-89EE-48E5-B3B7-2888B5B65C8E}" sibTransId="{C3E6EFEC-9BC5-4DA8-A02E-9039DF0FC2B8}"/>
    <dgm:cxn modelId="{CC821F92-982F-4931-A44C-1AB42ED1956F}" type="presOf" srcId="{1FE359D8-C799-4F88-B812-EDE1EA3098A9}" destId="{7355D09D-9F01-478C-93DA-EEE3B120236B}" srcOrd="0" destOrd="1" presId="urn:microsoft.com/office/officeart/2005/8/layout/vList5"/>
    <dgm:cxn modelId="{02A2C701-C9B3-4D10-A38F-7A5875281DE2}" srcId="{7AE7BF41-9F0D-4B8A-B757-64AA7C9AB39E}" destId="{AB39B11F-95A6-447E-A8DF-81743EDD3E25}" srcOrd="5" destOrd="0" parTransId="{F4B621AF-16FC-4AE3-936F-1582056CB846}" sibTransId="{8935EB4B-A900-4E5C-BE4F-59F509A09D72}"/>
    <dgm:cxn modelId="{136357C2-E219-4A09-AF76-CD9A4E09771D}" srcId="{7AE7BF41-9F0D-4B8A-B757-64AA7C9AB39E}" destId="{5982B6C1-8159-4824-8BD8-0A3E4A800CCA}" srcOrd="4" destOrd="0" parTransId="{32FFCC56-3032-4FB0-A77E-BBFD340800F9}" sibTransId="{88E547F2-5A65-42BB-AB7F-627CABCF36F1}"/>
    <dgm:cxn modelId="{9730E24D-9112-4A88-8BA5-97220D3824C9}" type="presOf" srcId="{AB39B11F-95A6-447E-A8DF-81743EDD3E25}" destId="{7355D09D-9F01-478C-93DA-EEE3B120236B}" srcOrd="0" destOrd="5" presId="urn:microsoft.com/office/officeart/2005/8/layout/vList5"/>
    <dgm:cxn modelId="{760ED2C6-7FA8-4E05-8368-831BB9B7EE16}" type="presParOf" srcId="{2BE1D3AC-4CFD-4B18-B9E3-6D4CA1891FFC}" destId="{405DF07A-D4FC-42B0-BADA-44E2E2104B52}" srcOrd="0" destOrd="0" presId="urn:microsoft.com/office/officeart/2005/8/layout/vList5"/>
    <dgm:cxn modelId="{8D183359-1F46-447D-AD3F-F75EA428E6B0}" type="presParOf" srcId="{405DF07A-D4FC-42B0-BADA-44E2E2104B52}" destId="{2E264DF4-8409-4990-B095-0C5BD66FEF98}" srcOrd="0" destOrd="0" presId="urn:microsoft.com/office/officeart/2005/8/layout/vList5"/>
    <dgm:cxn modelId="{FE86ED83-7B8A-438F-9D83-BD9F029ED0E8}" type="presParOf" srcId="{405DF07A-D4FC-42B0-BADA-44E2E2104B52}" destId="{7355D09D-9F01-478C-93DA-EEE3B12023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D280A-9F54-4CF9-9C11-5FF12B59427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92FFD9-C082-4CBE-AEE9-EB1BA0E1A295}">
      <dgm:prSet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sz="1400" dirty="0"/>
            <a:t>NSC examinations conducted for the 9</a:t>
          </a:r>
          <a:r>
            <a:rPr lang="en-GB" sz="1400" baseline="30000" dirty="0"/>
            <a:t>th</a:t>
          </a:r>
          <a:r>
            <a:rPr lang="en-GB" sz="1400" dirty="0"/>
            <a:t> time in the CAPS context.</a:t>
          </a:r>
          <a:endParaRPr lang="en-ZA" sz="1400" dirty="0"/>
        </a:p>
      </dgm:t>
    </dgm:pt>
    <dgm:pt modelId="{BABAB84A-1C29-4928-99DC-6FCBA9C621D3}" type="parTrans" cxnId="{18D3291F-7773-4944-9E48-9EE225E99F8A}">
      <dgm:prSet/>
      <dgm:spPr/>
      <dgm:t>
        <a:bodyPr/>
        <a:lstStyle/>
        <a:p>
          <a:endParaRPr lang="en-US" sz="2800"/>
        </a:p>
      </dgm:t>
    </dgm:pt>
    <dgm:pt modelId="{AA834D5F-6E59-4A85-8E29-42BB6799599F}" type="sibTrans" cxnId="{18D3291F-7773-4944-9E48-9EE225E99F8A}">
      <dgm:prSet/>
      <dgm:spPr/>
      <dgm:t>
        <a:bodyPr/>
        <a:lstStyle/>
        <a:p>
          <a:endParaRPr lang="en-US" sz="2800"/>
        </a:p>
      </dgm:t>
    </dgm:pt>
    <dgm:pt modelId="{D5861570-D80E-496A-A4F7-21090F208C4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indent="0">
            <a:tabLst>
              <a:tab pos="534988" algn="l"/>
            </a:tabLst>
          </a:pPr>
          <a:r>
            <a:rPr lang="en-GB" sz="1400" b="1" dirty="0"/>
            <a:t>62 350 </a:t>
          </a:r>
          <a:r>
            <a:rPr lang="en-GB" sz="1400" dirty="0"/>
            <a:t>full-time candidates across 457 examination centres registered for the 2022 NSC examinations.</a:t>
          </a:r>
          <a:endParaRPr lang="en-ZA" sz="1400" dirty="0"/>
        </a:p>
      </dgm:t>
    </dgm:pt>
    <dgm:pt modelId="{44460F5A-ACFE-443A-B377-6C6A71C0B1BC}" type="parTrans" cxnId="{28754C7B-FDB8-4609-8B3F-0CEDBCC2B2DB}">
      <dgm:prSet/>
      <dgm:spPr/>
      <dgm:t>
        <a:bodyPr/>
        <a:lstStyle/>
        <a:p>
          <a:endParaRPr lang="en-US" sz="2800"/>
        </a:p>
      </dgm:t>
    </dgm:pt>
    <dgm:pt modelId="{EC79BBDA-754D-40FF-993A-7613A7B67589}" type="sibTrans" cxnId="{28754C7B-FDB8-4609-8B3F-0CEDBCC2B2DB}">
      <dgm:prSet/>
      <dgm:spPr/>
      <dgm:t>
        <a:bodyPr/>
        <a:lstStyle/>
        <a:p>
          <a:endParaRPr lang="en-US" sz="2800"/>
        </a:p>
      </dgm:t>
    </dgm:pt>
    <dgm:pt modelId="{80CA953B-A4C4-42E8-9C07-556F845B1EE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85738" indent="0" algn="ctr" defTabSz="989013"/>
          <a:r>
            <a:rPr lang="en-GB" sz="1400" dirty="0"/>
            <a:t>This cohort entered Gr 1 in 2011 – the year when the NSC was written for the 4th time in Grade 12. </a:t>
          </a:r>
          <a:endParaRPr lang="en-ZA" sz="1400" dirty="0"/>
        </a:p>
      </dgm:t>
    </dgm:pt>
    <dgm:pt modelId="{D33E2DC8-484C-44D4-AF46-1892660EA6D5}" type="parTrans" cxnId="{A7FF8A44-7D0C-4747-A11C-C5C6BB47C71C}">
      <dgm:prSet/>
      <dgm:spPr/>
      <dgm:t>
        <a:bodyPr/>
        <a:lstStyle/>
        <a:p>
          <a:endParaRPr lang="en-US" sz="2800"/>
        </a:p>
      </dgm:t>
    </dgm:pt>
    <dgm:pt modelId="{F4E701C5-84BF-4609-8D2A-027FDF4732BC}" type="sibTrans" cxnId="{A7FF8A44-7D0C-4747-A11C-C5C6BB47C71C}">
      <dgm:prSet/>
      <dgm:spPr/>
      <dgm:t>
        <a:bodyPr/>
        <a:lstStyle/>
        <a:p>
          <a:endParaRPr lang="en-US" sz="2800"/>
        </a:p>
      </dgm:t>
    </dgm:pt>
    <dgm:pt modelId="{BF6EC2F9-A741-4301-9EE0-C62F25AA9C53}" type="pres">
      <dgm:prSet presAssocID="{7B3D280A-9F54-4CF9-9C11-5FF12B59427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C8EB631-F46A-4F3B-9093-19A97A132139}" type="pres">
      <dgm:prSet presAssocID="{8092FFD9-C082-4CBE-AEE9-EB1BA0E1A295}" presName="circ1" presStyleLbl="vennNode1" presStyleIdx="0" presStyleCnt="3"/>
      <dgm:spPr/>
      <dgm:t>
        <a:bodyPr/>
        <a:lstStyle/>
        <a:p>
          <a:endParaRPr lang="en-ZA"/>
        </a:p>
      </dgm:t>
    </dgm:pt>
    <dgm:pt modelId="{8345EE46-F907-4C33-B7FC-931138622DD6}" type="pres">
      <dgm:prSet presAssocID="{8092FFD9-C082-4CBE-AEE9-EB1BA0E1A2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3CD241-6A69-4BE2-9382-5B0D6832BCA1}" type="pres">
      <dgm:prSet presAssocID="{D5861570-D80E-496A-A4F7-21090F208C4C}" presName="circ2" presStyleLbl="vennNode1" presStyleIdx="1" presStyleCnt="3" custScaleX="127787" custScaleY="110940" custLinFactNeighborX="11803" custLinFactNeighborY="4645"/>
      <dgm:spPr/>
      <dgm:t>
        <a:bodyPr/>
        <a:lstStyle/>
        <a:p>
          <a:endParaRPr lang="en-ZA"/>
        </a:p>
      </dgm:t>
    </dgm:pt>
    <dgm:pt modelId="{B2DB15BD-DC57-4E37-A233-A077197D6C9B}" type="pres">
      <dgm:prSet presAssocID="{D5861570-D80E-496A-A4F7-21090F208C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3471B3-B335-4D2B-A7E1-B58B4E86D50F}" type="pres">
      <dgm:prSet presAssocID="{80CA953B-A4C4-42E8-9C07-556F845B1EE0}" presName="circ3" presStyleLbl="vennNode1" presStyleIdx="2" presStyleCnt="3" custScaleX="121556" custLinFactNeighborX="-10082" custLinFactNeighborY="3232"/>
      <dgm:spPr/>
      <dgm:t>
        <a:bodyPr/>
        <a:lstStyle/>
        <a:p>
          <a:endParaRPr lang="en-ZA"/>
        </a:p>
      </dgm:t>
    </dgm:pt>
    <dgm:pt modelId="{AD1B157F-7763-4B3B-8529-52775F73D962}" type="pres">
      <dgm:prSet presAssocID="{80CA953B-A4C4-42E8-9C07-556F845B1E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8754C7B-FDB8-4609-8B3F-0CEDBCC2B2DB}" srcId="{7B3D280A-9F54-4CF9-9C11-5FF12B59427D}" destId="{D5861570-D80E-496A-A4F7-21090F208C4C}" srcOrd="1" destOrd="0" parTransId="{44460F5A-ACFE-443A-B377-6C6A71C0B1BC}" sibTransId="{EC79BBDA-754D-40FF-993A-7613A7B67589}"/>
    <dgm:cxn modelId="{6CFC048F-E84D-4DDD-BF33-19923010762B}" type="presOf" srcId="{D5861570-D80E-496A-A4F7-21090F208C4C}" destId="{6D3CD241-6A69-4BE2-9382-5B0D6832BCA1}" srcOrd="0" destOrd="0" presId="urn:microsoft.com/office/officeart/2005/8/layout/venn1"/>
    <dgm:cxn modelId="{AB11E0AD-F548-41C4-ABF1-DB0B88BE05AA}" type="presOf" srcId="{80CA953B-A4C4-42E8-9C07-556F845B1EE0}" destId="{C33471B3-B335-4D2B-A7E1-B58B4E86D50F}" srcOrd="0" destOrd="0" presId="urn:microsoft.com/office/officeart/2005/8/layout/venn1"/>
    <dgm:cxn modelId="{1FC5E94B-D16E-4B2C-A514-ADC2CBF3B916}" type="presOf" srcId="{8092FFD9-C082-4CBE-AEE9-EB1BA0E1A295}" destId="{8345EE46-F907-4C33-B7FC-931138622DD6}" srcOrd="1" destOrd="0" presId="urn:microsoft.com/office/officeart/2005/8/layout/venn1"/>
    <dgm:cxn modelId="{18D3291F-7773-4944-9E48-9EE225E99F8A}" srcId="{7B3D280A-9F54-4CF9-9C11-5FF12B59427D}" destId="{8092FFD9-C082-4CBE-AEE9-EB1BA0E1A295}" srcOrd="0" destOrd="0" parTransId="{BABAB84A-1C29-4928-99DC-6FCBA9C621D3}" sibTransId="{AA834D5F-6E59-4A85-8E29-42BB6799599F}"/>
    <dgm:cxn modelId="{F5527FA7-2BA9-4D81-91A8-6675D9CA2069}" type="presOf" srcId="{8092FFD9-C082-4CBE-AEE9-EB1BA0E1A295}" destId="{1C8EB631-F46A-4F3B-9093-19A97A132139}" srcOrd="0" destOrd="0" presId="urn:microsoft.com/office/officeart/2005/8/layout/venn1"/>
    <dgm:cxn modelId="{EC98FA50-8FC8-4B68-B8C5-F67F2D02188F}" type="presOf" srcId="{D5861570-D80E-496A-A4F7-21090F208C4C}" destId="{B2DB15BD-DC57-4E37-A233-A077197D6C9B}" srcOrd="1" destOrd="0" presId="urn:microsoft.com/office/officeart/2005/8/layout/venn1"/>
    <dgm:cxn modelId="{A7FF8A44-7D0C-4747-A11C-C5C6BB47C71C}" srcId="{7B3D280A-9F54-4CF9-9C11-5FF12B59427D}" destId="{80CA953B-A4C4-42E8-9C07-556F845B1EE0}" srcOrd="2" destOrd="0" parTransId="{D33E2DC8-484C-44D4-AF46-1892660EA6D5}" sibTransId="{F4E701C5-84BF-4609-8D2A-027FDF4732BC}"/>
    <dgm:cxn modelId="{827D4015-59C2-4E76-A257-8B688CA6BF2B}" type="presOf" srcId="{7B3D280A-9F54-4CF9-9C11-5FF12B59427D}" destId="{BF6EC2F9-A741-4301-9EE0-C62F25AA9C53}" srcOrd="0" destOrd="0" presId="urn:microsoft.com/office/officeart/2005/8/layout/venn1"/>
    <dgm:cxn modelId="{8F349675-C984-4D62-97B8-B0889B976A4F}" type="presOf" srcId="{80CA953B-A4C4-42E8-9C07-556F845B1EE0}" destId="{AD1B157F-7763-4B3B-8529-52775F73D962}" srcOrd="1" destOrd="0" presId="urn:microsoft.com/office/officeart/2005/8/layout/venn1"/>
    <dgm:cxn modelId="{D5D1DF61-C486-431F-890F-0CE5A63D2BD7}" type="presParOf" srcId="{BF6EC2F9-A741-4301-9EE0-C62F25AA9C53}" destId="{1C8EB631-F46A-4F3B-9093-19A97A132139}" srcOrd="0" destOrd="0" presId="urn:microsoft.com/office/officeart/2005/8/layout/venn1"/>
    <dgm:cxn modelId="{DBAC1F35-68EC-4596-BB63-55F1A6AAE618}" type="presParOf" srcId="{BF6EC2F9-A741-4301-9EE0-C62F25AA9C53}" destId="{8345EE46-F907-4C33-B7FC-931138622DD6}" srcOrd="1" destOrd="0" presId="urn:microsoft.com/office/officeart/2005/8/layout/venn1"/>
    <dgm:cxn modelId="{604AB4C1-A9BB-4894-8DBB-4D8369A27383}" type="presParOf" srcId="{BF6EC2F9-A741-4301-9EE0-C62F25AA9C53}" destId="{6D3CD241-6A69-4BE2-9382-5B0D6832BCA1}" srcOrd="2" destOrd="0" presId="urn:microsoft.com/office/officeart/2005/8/layout/venn1"/>
    <dgm:cxn modelId="{6F2F3160-CE84-4CA8-BA61-4FABF042AADC}" type="presParOf" srcId="{BF6EC2F9-A741-4301-9EE0-C62F25AA9C53}" destId="{B2DB15BD-DC57-4E37-A233-A077197D6C9B}" srcOrd="3" destOrd="0" presId="urn:microsoft.com/office/officeart/2005/8/layout/venn1"/>
    <dgm:cxn modelId="{2D0D35EA-D684-4CEC-B4C5-5A5DD453227F}" type="presParOf" srcId="{BF6EC2F9-A741-4301-9EE0-C62F25AA9C53}" destId="{C33471B3-B335-4D2B-A7E1-B58B4E86D50F}" srcOrd="4" destOrd="0" presId="urn:microsoft.com/office/officeart/2005/8/layout/venn1"/>
    <dgm:cxn modelId="{4A1BEF68-CE33-41A5-B9DD-49EBDDD10F57}" type="presParOf" srcId="{BF6EC2F9-A741-4301-9EE0-C62F25AA9C53}" destId="{AD1B157F-7763-4B3B-8529-52775F73D96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A17E14-E400-44B0-B86C-BD044ED67696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74DBD5-3C40-4067-AB6F-DD2B2AF818FA}">
      <dgm:prSet/>
      <dgm:spPr/>
      <dgm:t>
        <a:bodyPr/>
        <a:lstStyle/>
        <a:p>
          <a:r>
            <a:rPr lang="en-ZA" b="0" i="0" dirty="0">
              <a:solidFill>
                <a:schemeClr val="tx1"/>
              </a:solidFill>
            </a:rPr>
            <a:t>Re-marking and rechecking – registration closed on 03 February</a:t>
          </a:r>
          <a:endParaRPr lang="en-ZA" dirty="0">
            <a:solidFill>
              <a:schemeClr val="tx1"/>
            </a:solidFill>
          </a:endParaRPr>
        </a:p>
      </dgm:t>
    </dgm:pt>
    <dgm:pt modelId="{96A1886E-C454-4942-8812-2C7F32CDB518}" type="parTrans" cxnId="{E04B130E-0569-4364-AD0F-1CBAAC64703F}">
      <dgm:prSet/>
      <dgm:spPr/>
      <dgm:t>
        <a:bodyPr/>
        <a:lstStyle/>
        <a:p>
          <a:endParaRPr lang="en-US"/>
        </a:p>
      </dgm:t>
    </dgm:pt>
    <dgm:pt modelId="{64870EAF-107D-45BF-8319-9EFAF457922D}" type="sibTrans" cxnId="{E04B130E-0569-4364-AD0F-1CBAAC64703F}">
      <dgm:prSet/>
      <dgm:spPr/>
      <dgm:t>
        <a:bodyPr/>
        <a:lstStyle/>
        <a:p>
          <a:endParaRPr lang="en-US"/>
        </a:p>
      </dgm:t>
    </dgm:pt>
    <dgm:pt modelId="{4E49A199-FC37-49DA-8E0D-BEC648632ACB}">
      <dgm:prSet/>
      <dgm:spPr/>
      <dgm:t>
        <a:bodyPr/>
        <a:lstStyle/>
        <a:p>
          <a:r>
            <a:rPr lang="en-ZA" b="0" i="0" dirty="0">
              <a:solidFill>
                <a:schemeClr val="tx1"/>
              </a:solidFill>
            </a:rPr>
            <a:t>WCED will notify candidates once re-mark results are approved by Umalusi.</a:t>
          </a:r>
          <a:endParaRPr lang="en-ZA" dirty="0">
            <a:solidFill>
              <a:schemeClr val="tx1"/>
            </a:solidFill>
          </a:endParaRPr>
        </a:p>
      </dgm:t>
    </dgm:pt>
    <dgm:pt modelId="{E8436E97-1DAD-4EEE-9F4E-846EDB4DA529}" type="parTrans" cxnId="{B5F68AFA-A489-4FBA-96EC-5CBF26BADE2B}">
      <dgm:prSet/>
      <dgm:spPr/>
      <dgm:t>
        <a:bodyPr/>
        <a:lstStyle/>
        <a:p>
          <a:endParaRPr lang="en-US"/>
        </a:p>
      </dgm:t>
    </dgm:pt>
    <dgm:pt modelId="{92D97F84-E033-40A2-8167-CFF1ADA66D6A}" type="sibTrans" cxnId="{B5F68AFA-A489-4FBA-96EC-5CBF26BADE2B}">
      <dgm:prSet/>
      <dgm:spPr/>
      <dgm:t>
        <a:bodyPr/>
        <a:lstStyle/>
        <a:p>
          <a:endParaRPr lang="en-US"/>
        </a:p>
      </dgm:t>
    </dgm:pt>
    <dgm:pt modelId="{19D37E68-CE7D-4439-8516-87A7FDE1AB36}">
      <dgm:prSet/>
      <dgm:spPr/>
      <dgm:t>
        <a:bodyPr/>
        <a:lstStyle/>
        <a:p>
          <a:r>
            <a:rPr lang="en-ZA" b="0" i="0" dirty="0">
              <a:solidFill>
                <a:schemeClr val="tx1"/>
              </a:solidFill>
            </a:rPr>
            <a:t>NSC 202206 Registration –  closed on 08 February</a:t>
          </a:r>
          <a:endParaRPr lang="en-ZA" dirty="0">
            <a:solidFill>
              <a:schemeClr val="tx1"/>
            </a:solidFill>
          </a:endParaRPr>
        </a:p>
      </dgm:t>
    </dgm:pt>
    <dgm:pt modelId="{B427515D-44EE-4844-83C8-A2CBD4555AF5}" type="parTrans" cxnId="{59C9FAF0-914A-40D8-89CE-78C0E8D4320E}">
      <dgm:prSet/>
      <dgm:spPr/>
      <dgm:t>
        <a:bodyPr/>
        <a:lstStyle/>
        <a:p>
          <a:endParaRPr lang="en-US"/>
        </a:p>
      </dgm:t>
    </dgm:pt>
    <dgm:pt modelId="{2C40097C-83C1-4358-98B2-00FEE16B87F9}" type="sibTrans" cxnId="{59C9FAF0-914A-40D8-89CE-78C0E8D4320E}">
      <dgm:prSet/>
      <dgm:spPr/>
      <dgm:t>
        <a:bodyPr/>
        <a:lstStyle/>
        <a:p>
          <a:endParaRPr lang="en-US"/>
        </a:p>
      </dgm:t>
    </dgm:pt>
    <dgm:pt modelId="{C362F17E-7852-44FB-A7AF-BE79B770B721}">
      <dgm:prSet/>
      <dgm:spPr/>
      <dgm:t>
        <a:bodyPr/>
        <a:lstStyle/>
        <a:p>
          <a:r>
            <a:rPr lang="en-ZA" b="0" i="0" dirty="0">
              <a:solidFill>
                <a:schemeClr val="tx1"/>
              </a:solidFill>
            </a:rPr>
            <a:t>SC online registration closes – closed on 08 February </a:t>
          </a:r>
          <a:endParaRPr lang="en-ZA" dirty="0">
            <a:solidFill>
              <a:schemeClr val="tx1"/>
            </a:solidFill>
          </a:endParaRPr>
        </a:p>
      </dgm:t>
    </dgm:pt>
    <dgm:pt modelId="{CD1E87BF-D01D-4DDA-AED1-BB2EF15DEE52}" type="parTrans" cxnId="{5A373E3F-80CD-40E0-BD31-C9C5F54B62FD}">
      <dgm:prSet/>
      <dgm:spPr/>
      <dgm:t>
        <a:bodyPr/>
        <a:lstStyle/>
        <a:p>
          <a:endParaRPr lang="en-US"/>
        </a:p>
      </dgm:t>
    </dgm:pt>
    <dgm:pt modelId="{140F4D4A-BD9E-4D0E-9F28-C7416CD6414A}" type="sibTrans" cxnId="{5A373E3F-80CD-40E0-BD31-C9C5F54B62FD}">
      <dgm:prSet/>
      <dgm:spPr/>
      <dgm:t>
        <a:bodyPr/>
        <a:lstStyle/>
        <a:p>
          <a:endParaRPr lang="en-US"/>
        </a:p>
      </dgm:t>
    </dgm:pt>
    <dgm:pt modelId="{8B17D863-BD93-490F-A71F-99A475F8EB93}">
      <dgm:prSet/>
      <dgm:spPr/>
      <dgm:t>
        <a:bodyPr/>
        <a:lstStyle/>
        <a:p>
          <a:r>
            <a:rPr lang="en-ZA" b="0" i="0" dirty="0">
              <a:solidFill>
                <a:schemeClr val="tx1"/>
              </a:solidFill>
            </a:rPr>
            <a:t>May / June exam scheduled to start on – 03 May 2023</a:t>
          </a:r>
          <a:endParaRPr lang="en-ZA" dirty="0">
            <a:solidFill>
              <a:schemeClr val="tx1"/>
            </a:solidFill>
          </a:endParaRPr>
        </a:p>
      </dgm:t>
    </dgm:pt>
    <dgm:pt modelId="{C284429B-9F1F-4A21-82C5-723764ACBF02}" type="parTrans" cxnId="{D2D91762-6FDA-42E0-B58C-B04EAE984D40}">
      <dgm:prSet/>
      <dgm:spPr/>
      <dgm:t>
        <a:bodyPr/>
        <a:lstStyle/>
        <a:p>
          <a:endParaRPr lang="en-US"/>
        </a:p>
      </dgm:t>
    </dgm:pt>
    <dgm:pt modelId="{19E819D0-C00A-4E72-A10E-BF8AE2FEFA1F}" type="sibTrans" cxnId="{D2D91762-6FDA-42E0-B58C-B04EAE984D40}">
      <dgm:prSet/>
      <dgm:spPr/>
      <dgm:t>
        <a:bodyPr/>
        <a:lstStyle/>
        <a:p>
          <a:endParaRPr lang="en-US"/>
        </a:p>
      </dgm:t>
    </dgm:pt>
    <dgm:pt modelId="{B3DADDC8-7E63-4D32-98DB-6D0E6F9BB62E}" type="pres">
      <dgm:prSet presAssocID="{A3A17E14-E400-44B0-B86C-BD044ED6769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97DE512-38C5-4B03-AABF-88951961EAA2}" type="pres">
      <dgm:prSet presAssocID="{4E74DBD5-3C40-4067-AB6F-DD2B2AF818FA}" presName="composite" presStyleCnt="0"/>
      <dgm:spPr/>
    </dgm:pt>
    <dgm:pt modelId="{E173B3A3-46F3-4A77-B01E-411826D10187}" type="pres">
      <dgm:prSet presAssocID="{4E74DBD5-3C40-4067-AB6F-DD2B2AF818FA}" presName="imgShp" presStyleLbl="fgImgPlace1" presStyleIdx="0" presStyleCnt="5" custLinFactNeighborX="-40568" custLinFactNeighborY="-3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Forbidden"/>
        </a:ext>
      </dgm:extLst>
    </dgm:pt>
    <dgm:pt modelId="{DB02B060-F8C7-4C6D-9094-05D59BCD0AA1}" type="pres">
      <dgm:prSet presAssocID="{4E74DBD5-3C40-4067-AB6F-DD2B2AF818F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5F0D99-329E-4CE3-B6E0-00A7A3637025}" type="pres">
      <dgm:prSet presAssocID="{64870EAF-107D-45BF-8319-9EFAF457922D}" presName="spacing" presStyleCnt="0"/>
      <dgm:spPr/>
    </dgm:pt>
    <dgm:pt modelId="{60025CF8-36C3-4904-8C4E-B940EA7BEA4C}" type="pres">
      <dgm:prSet presAssocID="{4E49A199-FC37-49DA-8E0D-BEC648632ACB}" presName="composite" presStyleCnt="0"/>
      <dgm:spPr/>
    </dgm:pt>
    <dgm:pt modelId="{20560C2A-3D9C-408E-857D-DAB50BD57A4F}" type="pres">
      <dgm:prSet presAssocID="{4E49A199-FC37-49DA-8E0D-BEC648632ACB}" presName="imgShp" presStyleLbl="fgImgPlace1" presStyleIdx="1" presStyleCnt="5" custLinFactNeighborX="-392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List"/>
        </a:ext>
      </dgm:extLst>
    </dgm:pt>
    <dgm:pt modelId="{03CBFFE6-49AE-4A4F-88DE-6E69EC3A344F}" type="pres">
      <dgm:prSet presAssocID="{4E49A199-FC37-49DA-8E0D-BEC648632AC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1454B1-8D5D-4317-89F6-E9A6BD84EDC3}" type="pres">
      <dgm:prSet presAssocID="{92D97F84-E033-40A2-8167-CFF1ADA66D6A}" presName="spacing" presStyleCnt="0"/>
      <dgm:spPr/>
    </dgm:pt>
    <dgm:pt modelId="{42ACBF33-5F71-4393-9A83-9A008110CEEA}" type="pres">
      <dgm:prSet presAssocID="{19D37E68-CE7D-4439-8516-87A7FDE1AB36}" presName="composite" presStyleCnt="0"/>
      <dgm:spPr/>
    </dgm:pt>
    <dgm:pt modelId="{E3AB6D55-A308-4D47-95E2-3B0EC7A34C24}" type="pres">
      <dgm:prSet presAssocID="{19D37E68-CE7D-4439-8516-87A7FDE1AB36}" presName="imgShp" presStyleLbl="fgImgPlace1" presStyleIdx="2" presStyleCnt="5" custLinFactNeighborX="-35159" custLinFactNeighborY="-270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6ABB2DE0-E4EC-4A65-A896-253833D231CF}" type="pres">
      <dgm:prSet presAssocID="{19D37E68-CE7D-4439-8516-87A7FDE1AB3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FB3777-6BA5-4481-A223-6A2F5506030B}" type="pres">
      <dgm:prSet presAssocID="{2C40097C-83C1-4358-98B2-00FEE16B87F9}" presName="spacing" presStyleCnt="0"/>
      <dgm:spPr/>
    </dgm:pt>
    <dgm:pt modelId="{01EE4E2B-74A7-4F34-9986-42F03E4FC5E9}" type="pres">
      <dgm:prSet presAssocID="{C362F17E-7852-44FB-A7AF-BE79B770B721}" presName="composite" presStyleCnt="0"/>
      <dgm:spPr/>
    </dgm:pt>
    <dgm:pt modelId="{139B42B3-0C46-400E-80B5-FE5684832A2F}" type="pres">
      <dgm:prSet presAssocID="{C362F17E-7852-44FB-A7AF-BE79B770B721}" presName="imgShp" presStyleLbl="fgImgPlace1" presStyleIdx="3" presStyleCnt="5" custLinFactNeighborX="-37863" custLinFactNeighborY="-135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68698BA6-60FE-4359-A572-DD1E9D777BCF}" type="pres">
      <dgm:prSet presAssocID="{C362F17E-7852-44FB-A7AF-BE79B770B72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331683-847D-494E-BA01-8B4E0525181D}" type="pres">
      <dgm:prSet presAssocID="{140F4D4A-BD9E-4D0E-9F28-C7416CD6414A}" presName="spacing" presStyleCnt="0"/>
      <dgm:spPr/>
    </dgm:pt>
    <dgm:pt modelId="{506EEB07-3EDF-4BC1-BDB4-BC0AE4B9F2AA}" type="pres">
      <dgm:prSet presAssocID="{8B17D863-BD93-490F-A71F-99A475F8EB93}" presName="composite" presStyleCnt="0"/>
      <dgm:spPr/>
    </dgm:pt>
    <dgm:pt modelId="{1E4AADA5-C24C-4498-8614-BE52987AAB22}" type="pres">
      <dgm:prSet presAssocID="{8B17D863-BD93-490F-A71F-99A475F8EB93}" presName="imgShp" presStyleLbl="fgImgPlace1" presStyleIdx="4" presStyleCnt="5" custLinFactNeighborX="-41920" custLinFactNeighborY="30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Person eating"/>
        </a:ext>
      </dgm:extLst>
    </dgm:pt>
    <dgm:pt modelId="{88EC3198-B671-4CA8-BD9A-716EE8507BF5}" type="pres">
      <dgm:prSet presAssocID="{8B17D863-BD93-490F-A71F-99A475F8EB9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2D91762-6FDA-42E0-B58C-B04EAE984D40}" srcId="{A3A17E14-E400-44B0-B86C-BD044ED67696}" destId="{8B17D863-BD93-490F-A71F-99A475F8EB93}" srcOrd="4" destOrd="0" parTransId="{C284429B-9F1F-4A21-82C5-723764ACBF02}" sibTransId="{19E819D0-C00A-4E72-A10E-BF8AE2FEFA1F}"/>
    <dgm:cxn modelId="{E04B130E-0569-4364-AD0F-1CBAAC64703F}" srcId="{A3A17E14-E400-44B0-B86C-BD044ED67696}" destId="{4E74DBD5-3C40-4067-AB6F-DD2B2AF818FA}" srcOrd="0" destOrd="0" parTransId="{96A1886E-C454-4942-8812-2C7F32CDB518}" sibTransId="{64870EAF-107D-45BF-8319-9EFAF457922D}"/>
    <dgm:cxn modelId="{2345ADD5-B666-47C3-932E-45162D149513}" type="presOf" srcId="{8B17D863-BD93-490F-A71F-99A475F8EB93}" destId="{88EC3198-B671-4CA8-BD9A-716EE8507BF5}" srcOrd="0" destOrd="0" presId="urn:microsoft.com/office/officeart/2005/8/layout/vList3#1"/>
    <dgm:cxn modelId="{B5F68AFA-A489-4FBA-96EC-5CBF26BADE2B}" srcId="{A3A17E14-E400-44B0-B86C-BD044ED67696}" destId="{4E49A199-FC37-49DA-8E0D-BEC648632ACB}" srcOrd="1" destOrd="0" parTransId="{E8436E97-1DAD-4EEE-9F4E-846EDB4DA529}" sibTransId="{92D97F84-E033-40A2-8167-CFF1ADA66D6A}"/>
    <dgm:cxn modelId="{A16F3CAD-D013-4D6E-9C4E-B66EB3B680E0}" type="presOf" srcId="{19D37E68-CE7D-4439-8516-87A7FDE1AB36}" destId="{6ABB2DE0-E4EC-4A65-A896-253833D231CF}" srcOrd="0" destOrd="0" presId="urn:microsoft.com/office/officeart/2005/8/layout/vList3#1"/>
    <dgm:cxn modelId="{04C3E230-60B6-41CB-B320-BD118E23E2A5}" type="presOf" srcId="{4E49A199-FC37-49DA-8E0D-BEC648632ACB}" destId="{03CBFFE6-49AE-4A4F-88DE-6E69EC3A344F}" srcOrd="0" destOrd="0" presId="urn:microsoft.com/office/officeart/2005/8/layout/vList3#1"/>
    <dgm:cxn modelId="{CC785111-FBF2-4981-90D0-C50CC20C1BAD}" type="presOf" srcId="{A3A17E14-E400-44B0-B86C-BD044ED67696}" destId="{B3DADDC8-7E63-4D32-98DB-6D0E6F9BB62E}" srcOrd="0" destOrd="0" presId="urn:microsoft.com/office/officeart/2005/8/layout/vList3#1"/>
    <dgm:cxn modelId="{F6BE684B-6125-4726-BB67-0827D2790931}" type="presOf" srcId="{C362F17E-7852-44FB-A7AF-BE79B770B721}" destId="{68698BA6-60FE-4359-A572-DD1E9D777BCF}" srcOrd="0" destOrd="0" presId="urn:microsoft.com/office/officeart/2005/8/layout/vList3#1"/>
    <dgm:cxn modelId="{59C9FAF0-914A-40D8-89CE-78C0E8D4320E}" srcId="{A3A17E14-E400-44B0-B86C-BD044ED67696}" destId="{19D37E68-CE7D-4439-8516-87A7FDE1AB36}" srcOrd="2" destOrd="0" parTransId="{B427515D-44EE-4844-83C8-A2CBD4555AF5}" sibTransId="{2C40097C-83C1-4358-98B2-00FEE16B87F9}"/>
    <dgm:cxn modelId="{5A373E3F-80CD-40E0-BD31-C9C5F54B62FD}" srcId="{A3A17E14-E400-44B0-B86C-BD044ED67696}" destId="{C362F17E-7852-44FB-A7AF-BE79B770B721}" srcOrd="3" destOrd="0" parTransId="{CD1E87BF-D01D-4DDA-AED1-BB2EF15DEE52}" sibTransId="{140F4D4A-BD9E-4D0E-9F28-C7416CD6414A}"/>
    <dgm:cxn modelId="{EC61775C-07C8-4CA6-A875-60D176556E8B}" type="presOf" srcId="{4E74DBD5-3C40-4067-AB6F-DD2B2AF818FA}" destId="{DB02B060-F8C7-4C6D-9094-05D59BCD0AA1}" srcOrd="0" destOrd="0" presId="urn:microsoft.com/office/officeart/2005/8/layout/vList3#1"/>
    <dgm:cxn modelId="{66E69250-C08B-4875-BAF2-717427E5731D}" type="presParOf" srcId="{B3DADDC8-7E63-4D32-98DB-6D0E6F9BB62E}" destId="{597DE512-38C5-4B03-AABF-88951961EAA2}" srcOrd="0" destOrd="0" presId="urn:microsoft.com/office/officeart/2005/8/layout/vList3#1"/>
    <dgm:cxn modelId="{4BF8B77E-4E3B-4FA3-8D4E-D28447F043A0}" type="presParOf" srcId="{597DE512-38C5-4B03-AABF-88951961EAA2}" destId="{E173B3A3-46F3-4A77-B01E-411826D10187}" srcOrd="0" destOrd="0" presId="urn:microsoft.com/office/officeart/2005/8/layout/vList3#1"/>
    <dgm:cxn modelId="{D1B4DD8F-E056-41A9-858E-1FFA194CFE0C}" type="presParOf" srcId="{597DE512-38C5-4B03-AABF-88951961EAA2}" destId="{DB02B060-F8C7-4C6D-9094-05D59BCD0AA1}" srcOrd="1" destOrd="0" presId="urn:microsoft.com/office/officeart/2005/8/layout/vList3#1"/>
    <dgm:cxn modelId="{D5EFE9E7-DB0C-4836-AA1B-F916A77AA43A}" type="presParOf" srcId="{B3DADDC8-7E63-4D32-98DB-6D0E6F9BB62E}" destId="{E05F0D99-329E-4CE3-B6E0-00A7A3637025}" srcOrd="1" destOrd="0" presId="urn:microsoft.com/office/officeart/2005/8/layout/vList3#1"/>
    <dgm:cxn modelId="{42757C9B-52E0-4869-B764-107E62676712}" type="presParOf" srcId="{B3DADDC8-7E63-4D32-98DB-6D0E6F9BB62E}" destId="{60025CF8-36C3-4904-8C4E-B940EA7BEA4C}" srcOrd="2" destOrd="0" presId="urn:microsoft.com/office/officeart/2005/8/layout/vList3#1"/>
    <dgm:cxn modelId="{AFEEA832-32F9-45BA-BD83-BAAA74C88E57}" type="presParOf" srcId="{60025CF8-36C3-4904-8C4E-B940EA7BEA4C}" destId="{20560C2A-3D9C-408E-857D-DAB50BD57A4F}" srcOrd="0" destOrd="0" presId="urn:microsoft.com/office/officeart/2005/8/layout/vList3#1"/>
    <dgm:cxn modelId="{D029E75D-3247-4425-A7BE-7A3FD30E4D4B}" type="presParOf" srcId="{60025CF8-36C3-4904-8C4E-B940EA7BEA4C}" destId="{03CBFFE6-49AE-4A4F-88DE-6E69EC3A344F}" srcOrd="1" destOrd="0" presId="urn:microsoft.com/office/officeart/2005/8/layout/vList3#1"/>
    <dgm:cxn modelId="{B93992B0-8294-4813-A4DB-FA665A4823B3}" type="presParOf" srcId="{B3DADDC8-7E63-4D32-98DB-6D0E6F9BB62E}" destId="{231454B1-8D5D-4317-89F6-E9A6BD84EDC3}" srcOrd="3" destOrd="0" presId="urn:microsoft.com/office/officeart/2005/8/layout/vList3#1"/>
    <dgm:cxn modelId="{6DB5390A-24F7-494A-95E8-EF28684BED3E}" type="presParOf" srcId="{B3DADDC8-7E63-4D32-98DB-6D0E6F9BB62E}" destId="{42ACBF33-5F71-4393-9A83-9A008110CEEA}" srcOrd="4" destOrd="0" presId="urn:microsoft.com/office/officeart/2005/8/layout/vList3#1"/>
    <dgm:cxn modelId="{F0C8B34A-BC14-4238-832F-B6094187BA7D}" type="presParOf" srcId="{42ACBF33-5F71-4393-9A83-9A008110CEEA}" destId="{E3AB6D55-A308-4D47-95E2-3B0EC7A34C24}" srcOrd="0" destOrd="0" presId="urn:microsoft.com/office/officeart/2005/8/layout/vList3#1"/>
    <dgm:cxn modelId="{A58E53F4-531E-42C1-BB68-2371461294B1}" type="presParOf" srcId="{42ACBF33-5F71-4393-9A83-9A008110CEEA}" destId="{6ABB2DE0-E4EC-4A65-A896-253833D231CF}" srcOrd="1" destOrd="0" presId="urn:microsoft.com/office/officeart/2005/8/layout/vList3#1"/>
    <dgm:cxn modelId="{BD7EAB7F-6F7D-438C-9589-2626971CF126}" type="presParOf" srcId="{B3DADDC8-7E63-4D32-98DB-6D0E6F9BB62E}" destId="{BAFB3777-6BA5-4481-A223-6A2F5506030B}" srcOrd="5" destOrd="0" presId="urn:microsoft.com/office/officeart/2005/8/layout/vList3#1"/>
    <dgm:cxn modelId="{205C5A00-EBBD-41C7-B439-A95D817A1538}" type="presParOf" srcId="{B3DADDC8-7E63-4D32-98DB-6D0E6F9BB62E}" destId="{01EE4E2B-74A7-4F34-9986-42F03E4FC5E9}" srcOrd="6" destOrd="0" presId="urn:microsoft.com/office/officeart/2005/8/layout/vList3#1"/>
    <dgm:cxn modelId="{7D84F1C7-1A69-4297-9FA2-47A9228777E9}" type="presParOf" srcId="{01EE4E2B-74A7-4F34-9986-42F03E4FC5E9}" destId="{139B42B3-0C46-400E-80B5-FE5684832A2F}" srcOrd="0" destOrd="0" presId="urn:microsoft.com/office/officeart/2005/8/layout/vList3#1"/>
    <dgm:cxn modelId="{E5FC4A88-47AD-4435-90EB-BB2006A73A19}" type="presParOf" srcId="{01EE4E2B-74A7-4F34-9986-42F03E4FC5E9}" destId="{68698BA6-60FE-4359-A572-DD1E9D777BCF}" srcOrd="1" destOrd="0" presId="urn:microsoft.com/office/officeart/2005/8/layout/vList3#1"/>
    <dgm:cxn modelId="{7D5D338F-0BF0-47CD-BD29-5256E0705EC1}" type="presParOf" srcId="{B3DADDC8-7E63-4D32-98DB-6D0E6F9BB62E}" destId="{3C331683-847D-494E-BA01-8B4E0525181D}" srcOrd="7" destOrd="0" presId="urn:microsoft.com/office/officeart/2005/8/layout/vList3#1"/>
    <dgm:cxn modelId="{ABE5F9E2-6D4C-4AB9-A3C2-2ECCB1925B70}" type="presParOf" srcId="{B3DADDC8-7E63-4D32-98DB-6D0E6F9BB62E}" destId="{506EEB07-3EDF-4BC1-BDB4-BC0AE4B9F2AA}" srcOrd="8" destOrd="0" presId="urn:microsoft.com/office/officeart/2005/8/layout/vList3#1"/>
    <dgm:cxn modelId="{A1E4E48C-1242-4BD2-A60D-5D320926001C}" type="presParOf" srcId="{506EEB07-3EDF-4BC1-BDB4-BC0AE4B9F2AA}" destId="{1E4AADA5-C24C-4498-8614-BE52987AAB22}" srcOrd="0" destOrd="0" presId="urn:microsoft.com/office/officeart/2005/8/layout/vList3#1"/>
    <dgm:cxn modelId="{9E18E5F9-28D2-45FD-8FA9-C1C8AC468075}" type="presParOf" srcId="{506EEB07-3EDF-4BC1-BDB4-BC0AE4B9F2AA}" destId="{88EC3198-B671-4CA8-BD9A-716EE8507BF5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20E38D-1516-49DE-999A-B46DDFE3FF0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944B8-BE7C-43D6-838D-51FDEF064625}">
      <dgm:prSet custT="1"/>
      <dgm:spPr/>
      <dgm:t>
        <a:bodyPr/>
        <a:lstStyle/>
        <a:p>
          <a:r>
            <a:rPr lang="en-US" sz="1400" b="0" i="0" dirty="0"/>
            <a:t>Districts supplied with their </a:t>
          </a:r>
          <a:r>
            <a:rPr lang="en-US" sz="1400" b="1" i="0" dirty="0"/>
            <a:t>District results comparison of SBA vs Examination </a:t>
          </a:r>
          <a:r>
            <a:rPr lang="en-US" sz="1400" b="0" i="0" dirty="0"/>
            <a:t>as well as an </a:t>
          </a:r>
          <a:r>
            <a:rPr lang="en-US" sz="1400" b="1" i="0" dirty="0"/>
            <a:t>electronic interactive program of the per question analysis for each question paper.</a:t>
          </a:r>
          <a:endParaRPr lang="en-ZA" sz="1400" dirty="0"/>
        </a:p>
      </dgm:t>
    </dgm:pt>
    <dgm:pt modelId="{E324ED57-0FF9-409D-A397-12F6D155E6CE}" type="parTrans" cxnId="{91AB6A63-B8B6-4ADF-A3B7-C82F9504AAF1}">
      <dgm:prSet/>
      <dgm:spPr/>
      <dgm:t>
        <a:bodyPr/>
        <a:lstStyle/>
        <a:p>
          <a:endParaRPr lang="en-US" sz="1400"/>
        </a:p>
      </dgm:t>
    </dgm:pt>
    <dgm:pt modelId="{832F549E-8BA1-4C13-B9B2-4AA0CDDE9888}" type="sibTrans" cxnId="{91AB6A63-B8B6-4ADF-A3B7-C82F9504AAF1}">
      <dgm:prSet/>
      <dgm:spPr/>
      <dgm:t>
        <a:bodyPr/>
        <a:lstStyle/>
        <a:p>
          <a:endParaRPr lang="en-US" sz="1400"/>
        </a:p>
      </dgm:t>
    </dgm:pt>
    <dgm:pt modelId="{2B8BE256-A175-4FF5-B328-D3121604FA71}">
      <dgm:prSet custT="1"/>
      <dgm:spPr/>
      <dgm:t>
        <a:bodyPr/>
        <a:lstStyle/>
        <a:p>
          <a:r>
            <a:rPr lang="en-US" sz="1400" b="0" i="0" dirty="0"/>
            <a:t>Districts were supplied with their </a:t>
          </a:r>
          <a:r>
            <a:rPr lang="en-US" sz="1400" b="1" i="0" dirty="0"/>
            <a:t>overall circuit and school performance </a:t>
          </a:r>
          <a:r>
            <a:rPr lang="en-US" sz="1400" b="0" i="0" dirty="0"/>
            <a:t>as well as </a:t>
          </a:r>
          <a:r>
            <a:rPr lang="en-US" sz="1400" b="1" i="0" dirty="0"/>
            <a:t>detailed analysis of the performance in subjects </a:t>
          </a:r>
          <a:r>
            <a:rPr lang="en-US" sz="1400" b="0" i="0" dirty="0"/>
            <a:t>at the district and school levels.</a:t>
          </a:r>
          <a:endParaRPr lang="en-ZA" sz="1400" dirty="0"/>
        </a:p>
      </dgm:t>
    </dgm:pt>
    <dgm:pt modelId="{85FD6E68-104C-42B4-BF64-CA66DB5DC2F2}" type="parTrans" cxnId="{5D5EB7CB-7D38-4EF1-B630-6AC3667AA9F8}">
      <dgm:prSet/>
      <dgm:spPr/>
      <dgm:t>
        <a:bodyPr/>
        <a:lstStyle/>
        <a:p>
          <a:endParaRPr lang="en-US" sz="1400"/>
        </a:p>
      </dgm:t>
    </dgm:pt>
    <dgm:pt modelId="{74C53AA8-14FD-4E1F-953B-78B4B4AA2FB2}" type="sibTrans" cxnId="{5D5EB7CB-7D38-4EF1-B630-6AC3667AA9F8}">
      <dgm:prSet/>
      <dgm:spPr/>
      <dgm:t>
        <a:bodyPr/>
        <a:lstStyle/>
        <a:p>
          <a:endParaRPr lang="en-US" sz="1400"/>
        </a:p>
      </dgm:t>
    </dgm:pt>
    <dgm:pt modelId="{3F15480B-4D7C-4830-8E2B-0AEC4803725A}">
      <dgm:prSet custT="1"/>
      <dgm:spPr/>
      <dgm:t>
        <a:bodyPr/>
        <a:lstStyle/>
        <a:p>
          <a:r>
            <a:rPr lang="en-US" sz="1400" b="1" i="0" dirty="0"/>
            <a:t>Subject, District and School data analysis </a:t>
          </a:r>
          <a:r>
            <a:rPr lang="en-US" sz="1400" b="0" i="0" dirty="0"/>
            <a:t>and interpretation with </a:t>
          </a:r>
          <a:r>
            <a:rPr lang="en-US" sz="1400" b="1" i="0" dirty="0"/>
            <a:t>Examination Publication Report </a:t>
          </a:r>
          <a:r>
            <a:rPr lang="en-US" sz="1400" b="0" i="0" dirty="0"/>
            <a:t>supplied to Senior Curriculum Planners, Heads: Curriculum and Assessment Coordinators to be further mediated with Circuit Managers and Subject Advisors and used for planning and target setting.</a:t>
          </a:r>
          <a:endParaRPr lang="en-ZA" sz="1400" dirty="0"/>
        </a:p>
      </dgm:t>
    </dgm:pt>
    <dgm:pt modelId="{69FA4160-16CD-4B69-8ABE-74F348ABA61A}" type="parTrans" cxnId="{8A1BCE1D-83FD-414B-ABE1-51BF72E1C567}">
      <dgm:prSet/>
      <dgm:spPr/>
      <dgm:t>
        <a:bodyPr/>
        <a:lstStyle/>
        <a:p>
          <a:endParaRPr lang="en-US" sz="1400"/>
        </a:p>
      </dgm:t>
    </dgm:pt>
    <dgm:pt modelId="{CDAA6501-A72D-4A8A-BD58-F914986E20E3}" type="sibTrans" cxnId="{8A1BCE1D-83FD-414B-ABE1-51BF72E1C567}">
      <dgm:prSet/>
      <dgm:spPr/>
      <dgm:t>
        <a:bodyPr/>
        <a:lstStyle/>
        <a:p>
          <a:endParaRPr lang="en-US" sz="1400"/>
        </a:p>
      </dgm:t>
    </dgm:pt>
    <dgm:pt modelId="{06ED95C5-74B4-4BBB-8F6D-3607F9448186}">
      <dgm:prSet custT="1"/>
      <dgm:spPr/>
      <dgm:t>
        <a:bodyPr/>
        <a:lstStyle/>
        <a:p>
          <a:r>
            <a:rPr lang="en-US" sz="1400" b="1" i="0" dirty="0"/>
            <a:t>Chief marker and internal moderator reports </a:t>
          </a:r>
          <a:r>
            <a:rPr lang="en-US" sz="1400" b="0" i="0" dirty="0"/>
            <a:t>on the 2022 examination question papers supplied to Senior Curriculum Planners for engagement with Curriculum advisors.</a:t>
          </a:r>
          <a:endParaRPr lang="en-ZA" sz="1400" dirty="0"/>
        </a:p>
      </dgm:t>
    </dgm:pt>
    <dgm:pt modelId="{2A084669-C662-48BB-9359-CDAEAC983F80}" type="parTrans" cxnId="{482813E1-F59C-44C2-9124-815AA1F3D343}">
      <dgm:prSet/>
      <dgm:spPr/>
      <dgm:t>
        <a:bodyPr/>
        <a:lstStyle/>
        <a:p>
          <a:endParaRPr lang="en-US" sz="1400"/>
        </a:p>
      </dgm:t>
    </dgm:pt>
    <dgm:pt modelId="{316EBEB4-4C96-4BAE-9836-71CA6FC98CBF}" type="sibTrans" cxnId="{482813E1-F59C-44C2-9124-815AA1F3D343}">
      <dgm:prSet/>
      <dgm:spPr/>
      <dgm:t>
        <a:bodyPr/>
        <a:lstStyle/>
        <a:p>
          <a:endParaRPr lang="en-US" sz="1400"/>
        </a:p>
      </dgm:t>
    </dgm:pt>
    <dgm:pt modelId="{B5063B7B-1D89-43A7-8C36-D7651CA39177}" type="pres">
      <dgm:prSet presAssocID="{7B20E38D-1516-49DE-999A-B46DDFE3FF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12ED7CA-46B6-4057-9191-5AE825D34CB3}" type="pres">
      <dgm:prSet presAssocID="{7B20E38D-1516-49DE-999A-B46DDFE3FF03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55D0AD4B-32B8-4E8E-9C9C-3682A2FDED5A}" type="pres">
      <dgm:prSet presAssocID="{7B20E38D-1516-49DE-999A-B46DDFE3FF03}" presName="points" presStyleCnt="0"/>
      <dgm:spPr/>
    </dgm:pt>
    <dgm:pt modelId="{43E11728-0C3D-412D-94D0-89A1677EDD01}" type="pres">
      <dgm:prSet presAssocID="{439944B8-BE7C-43D6-838D-51FDEF064625}" presName="compositeA" presStyleCnt="0"/>
      <dgm:spPr/>
    </dgm:pt>
    <dgm:pt modelId="{D5CECA6C-2120-4775-85EC-F34409A163F9}" type="pres">
      <dgm:prSet presAssocID="{439944B8-BE7C-43D6-838D-51FDEF064625}" presName="textA" presStyleLbl="revTx" presStyleIdx="0" presStyleCnt="4" custScaleX="13944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3263CC-3760-42D3-B99B-B60B36DDFFD3}" type="pres">
      <dgm:prSet presAssocID="{439944B8-BE7C-43D6-838D-51FDEF064625}" presName="circleA" presStyleLbl="node1" presStyleIdx="0" presStyleCnt="4"/>
      <dgm:spPr>
        <a:solidFill>
          <a:srgbClr val="3333FF"/>
        </a:solidFill>
      </dgm:spPr>
    </dgm:pt>
    <dgm:pt modelId="{526AB7D5-9F59-4B07-9039-067579D63BA9}" type="pres">
      <dgm:prSet presAssocID="{439944B8-BE7C-43D6-838D-51FDEF064625}" presName="spaceA" presStyleCnt="0"/>
      <dgm:spPr/>
    </dgm:pt>
    <dgm:pt modelId="{E8D96A4D-5622-4AC5-80C4-DC783ADC7104}" type="pres">
      <dgm:prSet presAssocID="{832F549E-8BA1-4C13-B9B2-4AA0CDDE9888}" presName="space" presStyleCnt="0"/>
      <dgm:spPr/>
    </dgm:pt>
    <dgm:pt modelId="{A67F33CF-9ACC-4274-B6BD-DFCCBA54CEAC}" type="pres">
      <dgm:prSet presAssocID="{2B8BE256-A175-4FF5-B328-D3121604FA71}" presName="compositeB" presStyleCnt="0"/>
      <dgm:spPr/>
    </dgm:pt>
    <dgm:pt modelId="{0FFD8EA7-E789-465E-8914-F1D0BDA46649}" type="pres">
      <dgm:prSet presAssocID="{2B8BE256-A175-4FF5-B328-D3121604FA71}" presName="textB" presStyleLbl="revTx" presStyleIdx="1" presStyleCnt="4" custScaleX="1432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B7F5986-558F-46D8-9EF2-B0B731A59A8F}" type="pres">
      <dgm:prSet presAssocID="{2B8BE256-A175-4FF5-B328-D3121604FA71}" presName="circleB" presStyleLbl="node1" presStyleIdx="1" presStyleCnt="4"/>
      <dgm:spPr>
        <a:solidFill>
          <a:srgbClr val="0066FF"/>
        </a:solidFill>
      </dgm:spPr>
    </dgm:pt>
    <dgm:pt modelId="{E70C8E04-3674-4CF1-B470-5CF43C433486}" type="pres">
      <dgm:prSet presAssocID="{2B8BE256-A175-4FF5-B328-D3121604FA71}" presName="spaceB" presStyleCnt="0"/>
      <dgm:spPr/>
    </dgm:pt>
    <dgm:pt modelId="{41C02BEC-D446-4645-89B7-70F403FE0B13}" type="pres">
      <dgm:prSet presAssocID="{74C53AA8-14FD-4E1F-953B-78B4B4AA2FB2}" presName="space" presStyleCnt="0"/>
      <dgm:spPr/>
    </dgm:pt>
    <dgm:pt modelId="{0820A27E-ED39-4B05-9C0C-1DBE1B5F3EEB}" type="pres">
      <dgm:prSet presAssocID="{3F15480B-4D7C-4830-8E2B-0AEC4803725A}" presName="compositeA" presStyleCnt="0"/>
      <dgm:spPr/>
    </dgm:pt>
    <dgm:pt modelId="{EA394EB9-D17A-41BE-B37A-665F92732712}" type="pres">
      <dgm:prSet presAssocID="{3F15480B-4D7C-4830-8E2B-0AEC4803725A}" presName="textA" presStyleLbl="revTx" presStyleIdx="2" presStyleCnt="4" custScaleX="18632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BAB8684-5098-4976-9CF0-45E1A5DF0C80}" type="pres">
      <dgm:prSet presAssocID="{3F15480B-4D7C-4830-8E2B-0AEC4803725A}" presName="circleA" presStyleLbl="node1" presStyleIdx="2" presStyleCnt="4"/>
      <dgm:spPr>
        <a:solidFill>
          <a:srgbClr val="3333FF"/>
        </a:solidFill>
      </dgm:spPr>
    </dgm:pt>
    <dgm:pt modelId="{551BB25C-E70D-48BC-B149-EA558A551050}" type="pres">
      <dgm:prSet presAssocID="{3F15480B-4D7C-4830-8E2B-0AEC4803725A}" presName="spaceA" presStyleCnt="0"/>
      <dgm:spPr/>
    </dgm:pt>
    <dgm:pt modelId="{BDF6CCC5-AC0A-4544-B12F-798018ECC42F}" type="pres">
      <dgm:prSet presAssocID="{CDAA6501-A72D-4A8A-BD58-F914986E20E3}" presName="space" presStyleCnt="0"/>
      <dgm:spPr/>
    </dgm:pt>
    <dgm:pt modelId="{D36E7CF9-1D1D-4987-9417-351F115FF241}" type="pres">
      <dgm:prSet presAssocID="{06ED95C5-74B4-4BBB-8F6D-3607F9448186}" presName="compositeB" presStyleCnt="0"/>
      <dgm:spPr/>
    </dgm:pt>
    <dgm:pt modelId="{3CFB80F7-EC64-4432-B569-41C646A9C9B6}" type="pres">
      <dgm:prSet presAssocID="{06ED95C5-74B4-4BBB-8F6D-3607F9448186}" presName="textB" presStyleLbl="revTx" presStyleIdx="3" presStyleCnt="4" custScaleX="1409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B18551C-7A54-43C8-9B4B-2CDAE22EACE6}" type="pres">
      <dgm:prSet presAssocID="{06ED95C5-74B4-4BBB-8F6D-3607F9448186}" presName="circleB" presStyleLbl="node1" presStyleIdx="3" presStyleCnt="4"/>
      <dgm:spPr>
        <a:solidFill>
          <a:srgbClr val="0066FF"/>
        </a:solidFill>
      </dgm:spPr>
    </dgm:pt>
    <dgm:pt modelId="{F5B3AD0B-59E1-4D5B-B699-80D476A99ECB}" type="pres">
      <dgm:prSet presAssocID="{06ED95C5-74B4-4BBB-8F6D-3607F9448186}" presName="spaceB" presStyleCnt="0"/>
      <dgm:spPr/>
    </dgm:pt>
  </dgm:ptLst>
  <dgm:cxnLst>
    <dgm:cxn modelId="{FDF204A7-1DEF-4BBE-A2B7-B24BB414CC3B}" type="presOf" srcId="{7B20E38D-1516-49DE-999A-B46DDFE3FF03}" destId="{B5063B7B-1D89-43A7-8C36-D7651CA39177}" srcOrd="0" destOrd="0" presId="urn:microsoft.com/office/officeart/2005/8/layout/hProcess11"/>
    <dgm:cxn modelId="{8B207AA6-382F-41A6-BFC4-37E2C7801E4C}" type="presOf" srcId="{06ED95C5-74B4-4BBB-8F6D-3607F9448186}" destId="{3CFB80F7-EC64-4432-B569-41C646A9C9B6}" srcOrd="0" destOrd="0" presId="urn:microsoft.com/office/officeart/2005/8/layout/hProcess11"/>
    <dgm:cxn modelId="{5D5EB7CB-7D38-4EF1-B630-6AC3667AA9F8}" srcId="{7B20E38D-1516-49DE-999A-B46DDFE3FF03}" destId="{2B8BE256-A175-4FF5-B328-D3121604FA71}" srcOrd="1" destOrd="0" parTransId="{85FD6E68-104C-42B4-BF64-CA66DB5DC2F2}" sibTransId="{74C53AA8-14FD-4E1F-953B-78B4B4AA2FB2}"/>
    <dgm:cxn modelId="{8CD668AD-D141-45E5-B839-C39CA4595E56}" type="presOf" srcId="{3F15480B-4D7C-4830-8E2B-0AEC4803725A}" destId="{EA394EB9-D17A-41BE-B37A-665F92732712}" srcOrd="0" destOrd="0" presId="urn:microsoft.com/office/officeart/2005/8/layout/hProcess11"/>
    <dgm:cxn modelId="{A08CB24D-5167-4EDC-96A9-45378239C564}" type="presOf" srcId="{439944B8-BE7C-43D6-838D-51FDEF064625}" destId="{D5CECA6C-2120-4775-85EC-F34409A163F9}" srcOrd="0" destOrd="0" presId="urn:microsoft.com/office/officeart/2005/8/layout/hProcess11"/>
    <dgm:cxn modelId="{88BE9046-C89B-411D-84CC-CD55FE0AF893}" type="presOf" srcId="{2B8BE256-A175-4FF5-B328-D3121604FA71}" destId="{0FFD8EA7-E789-465E-8914-F1D0BDA46649}" srcOrd="0" destOrd="0" presId="urn:microsoft.com/office/officeart/2005/8/layout/hProcess11"/>
    <dgm:cxn modelId="{8A1BCE1D-83FD-414B-ABE1-51BF72E1C567}" srcId="{7B20E38D-1516-49DE-999A-B46DDFE3FF03}" destId="{3F15480B-4D7C-4830-8E2B-0AEC4803725A}" srcOrd="2" destOrd="0" parTransId="{69FA4160-16CD-4B69-8ABE-74F348ABA61A}" sibTransId="{CDAA6501-A72D-4A8A-BD58-F914986E20E3}"/>
    <dgm:cxn modelId="{482813E1-F59C-44C2-9124-815AA1F3D343}" srcId="{7B20E38D-1516-49DE-999A-B46DDFE3FF03}" destId="{06ED95C5-74B4-4BBB-8F6D-3607F9448186}" srcOrd="3" destOrd="0" parTransId="{2A084669-C662-48BB-9359-CDAEAC983F80}" sibTransId="{316EBEB4-4C96-4BAE-9836-71CA6FC98CBF}"/>
    <dgm:cxn modelId="{91AB6A63-B8B6-4ADF-A3B7-C82F9504AAF1}" srcId="{7B20E38D-1516-49DE-999A-B46DDFE3FF03}" destId="{439944B8-BE7C-43D6-838D-51FDEF064625}" srcOrd="0" destOrd="0" parTransId="{E324ED57-0FF9-409D-A397-12F6D155E6CE}" sibTransId="{832F549E-8BA1-4C13-B9B2-4AA0CDDE9888}"/>
    <dgm:cxn modelId="{F37D5B95-C04A-4E97-BC64-8DE3D4289BBB}" type="presParOf" srcId="{B5063B7B-1D89-43A7-8C36-D7651CA39177}" destId="{E12ED7CA-46B6-4057-9191-5AE825D34CB3}" srcOrd="0" destOrd="0" presId="urn:microsoft.com/office/officeart/2005/8/layout/hProcess11"/>
    <dgm:cxn modelId="{E2A7173C-A658-40AE-BC62-12E21C7DFAF0}" type="presParOf" srcId="{B5063B7B-1D89-43A7-8C36-D7651CA39177}" destId="{55D0AD4B-32B8-4E8E-9C9C-3682A2FDED5A}" srcOrd="1" destOrd="0" presId="urn:microsoft.com/office/officeart/2005/8/layout/hProcess11"/>
    <dgm:cxn modelId="{25C016B0-1448-468E-901E-38F29ED55FEF}" type="presParOf" srcId="{55D0AD4B-32B8-4E8E-9C9C-3682A2FDED5A}" destId="{43E11728-0C3D-412D-94D0-89A1677EDD01}" srcOrd="0" destOrd="0" presId="urn:microsoft.com/office/officeart/2005/8/layout/hProcess11"/>
    <dgm:cxn modelId="{F72D5A80-53D3-4658-8146-44D29E56A483}" type="presParOf" srcId="{43E11728-0C3D-412D-94D0-89A1677EDD01}" destId="{D5CECA6C-2120-4775-85EC-F34409A163F9}" srcOrd="0" destOrd="0" presId="urn:microsoft.com/office/officeart/2005/8/layout/hProcess11"/>
    <dgm:cxn modelId="{CDE21912-2074-49C6-B179-DAF030C61F5A}" type="presParOf" srcId="{43E11728-0C3D-412D-94D0-89A1677EDD01}" destId="{533263CC-3760-42D3-B99B-B60B36DDFFD3}" srcOrd="1" destOrd="0" presId="urn:microsoft.com/office/officeart/2005/8/layout/hProcess11"/>
    <dgm:cxn modelId="{6D334DC0-4F58-4056-820D-B84F6A336977}" type="presParOf" srcId="{43E11728-0C3D-412D-94D0-89A1677EDD01}" destId="{526AB7D5-9F59-4B07-9039-067579D63BA9}" srcOrd="2" destOrd="0" presId="urn:microsoft.com/office/officeart/2005/8/layout/hProcess11"/>
    <dgm:cxn modelId="{174386B2-CDEA-4146-BA3C-3A3AA662C9EB}" type="presParOf" srcId="{55D0AD4B-32B8-4E8E-9C9C-3682A2FDED5A}" destId="{E8D96A4D-5622-4AC5-80C4-DC783ADC7104}" srcOrd="1" destOrd="0" presId="urn:microsoft.com/office/officeart/2005/8/layout/hProcess11"/>
    <dgm:cxn modelId="{B32D5EAA-36E5-4C91-BA76-81914BACC6C0}" type="presParOf" srcId="{55D0AD4B-32B8-4E8E-9C9C-3682A2FDED5A}" destId="{A67F33CF-9ACC-4274-B6BD-DFCCBA54CEAC}" srcOrd="2" destOrd="0" presId="urn:microsoft.com/office/officeart/2005/8/layout/hProcess11"/>
    <dgm:cxn modelId="{BC98068F-66CB-4F77-8D27-AB893A82775C}" type="presParOf" srcId="{A67F33CF-9ACC-4274-B6BD-DFCCBA54CEAC}" destId="{0FFD8EA7-E789-465E-8914-F1D0BDA46649}" srcOrd="0" destOrd="0" presId="urn:microsoft.com/office/officeart/2005/8/layout/hProcess11"/>
    <dgm:cxn modelId="{13BB2963-25B1-4233-9B97-2A8C00BFF77D}" type="presParOf" srcId="{A67F33CF-9ACC-4274-B6BD-DFCCBA54CEAC}" destId="{FB7F5986-558F-46D8-9EF2-B0B731A59A8F}" srcOrd="1" destOrd="0" presId="urn:microsoft.com/office/officeart/2005/8/layout/hProcess11"/>
    <dgm:cxn modelId="{93583D16-AEB3-4F2D-9BDC-5D60CFAF9167}" type="presParOf" srcId="{A67F33CF-9ACC-4274-B6BD-DFCCBA54CEAC}" destId="{E70C8E04-3674-4CF1-B470-5CF43C433486}" srcOrd="2" destOrd="0" presId="urn:microsoft.com/office/officeart/2005/8/layout/hProcess11"/>
    <dgm:cxn modelId="{0DD0E884-6230-4A5A-9143-7749FC2F7735}" type="presParOf" srcId="{55D0AD4B-32B8-4E8E-9C9C-3682A2FDED5A}" destId="{41C02BEC-D446-4645-89B7-70F403FE0B13}" srcOrd="3" destOrd="0" presId="urn:microsoft.com/office/officeart/2005/8/layout/hProcess11"/>
    <dgm:cxn modelId="{3BE69F51-FFB0-4325-B073-25EE092F84E6}" type="presParOf" srcId="{55D0AD4B-32B8-4E8E-9C9C-3682A2FDED5A}" destId="{0820A27E-ED39-4B05-9C0C-1DBE1B5F3EEB}" srcOrd="4" destOrd="0" presId="urn:microsoft.com/office/officeart/2005/8/layout/hProcess11"/>
    <dgm:cxn modelId="{8C3879D1-2662-4DE2-9BA7-B5D8C6C7770F}" type="presParOf" srcId="{0820A27E-ED39-4B05-9C0C-1DBE1B5F3EEB}" destId="{EA394EB9-D17A-41BE-B37A-665F92732712}" srcOrd="0" destOrd="0" presId="urn:microsoft.com/office/officeart/2005/8/layout/hProcess11"/>
    <dgm:cxn modelId="{D211E0E9-F30B-4344-B3B9-AD67F160D720}" type="presParOf" srcId="{0820A27E-ED39-4B05-9C0C-1DBE1B5F3EEB}" destId="{0BAB8684-5098-4976-9CF0-45E1A5DF0C80}" srcOrd="1" destOrd="0" presId="urn:microsoft.com/office/officeart/2005/8/layout/hProcess11"/>
    <dgm:cxn modelId="{57D82198-C933-4752-B2D7-63F10DB027ED}" type="presParOf" srcId="{0820A27E-ED39-4B05-9C0C-1DBE1B5F3EEB}" destId="{551BB25C-E70D-48BC-B149-EA558A551050}" srcOrd="2" destOrd="0" presId="urn:microsoft.com/office/officeart/2005/8/layout/hProcess11"/>
    <dgm:cxn modelId="{CB2B83B7-B116-49AC-8A0F-9EFC269A67A8}" type="presParOf" srcId="{55D0AD4B-32B8-4E8E-9C9C-3682A2FDED5A}" destId="{BDF6CCC5-AC0A-4544-B12F-798018ECC42F}" srcOrd="5" destOrd="0" presId="urn:microsoft.com/office/officeart/2005/8/layout/hProcess11"/>
    <dgm:cxn modelId="{70689663-8414-4095-A5AA-99561E04D532}" type="presParOf" srcId="{55D0AD4B-32B8-4E8E-9C9C-3682A2FDED5A}" destId="{D36E7CF9-1D1D-4987-9417-351F115FF241}" srcOrd="6" destOrd="0" presId="urn:microsoft.com/office/officeart/2005/8/layout/hProcess11"/>
    <dgm:cxn modelId="{0475C155-5C33-418D-8C95-382E3C4ECF04}" type="presParOf" srcId="{D36E7CF9-1D1D-4987-9417-351F115FF241}" destId="{3CFB80F7-EC64-4432-B569-41C646A9C9B6}" srcOrd="0" destOrd="0" presId="urn:microsoft.com/office/officeart/2005/8/layout/hProcess11"/>
    <dgm:cxn modelId="{F1986680-18F3-4833-A575-771AC1BA228B}" type="presParOf" srcId="{D36E7CF9-1D1D-4987-9417-351F115FF241}" destId="{FB18551C-7A54-43C8-9B4B-2CDAE22EACE6}" srcOrd="1" destOrd="0" presId="urn:microsoft.com/office/officeart/2005/8/layout/hProcess11"/>
    <dgm:cxn modelId="{7C6C885F-1455-42B9-AAD0-993D5667B179}" type="presParOf" srcId="{D36E7CF9-1D1D-4987-9417-351F115FF241}" destId="{F5B3AD0B-59E1-4D5B-B699-80D476A99E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14FB79-C415-45CA-AEF2-81E3E8AA8D0B}" type="doc">
      <dgm:prSet loTypeId="urn:microsoft.com/office/officeart/2005/8/layout/radial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99C0B37-1CC7-4E5C-84B2-28A332838F02}">
      <dgm:prSet/>
      <dgm:spPr>
        <a:solidFill>
          <a:srgbClr val="1CD509">
            <a:alpha val="49804"/>
          </a:srgbClr>
        </a:solidFill>
      </dgm:spPr>
      <dgm:t>
        <a:bodyPr/>
        <a:lstStyle/>
        <a:p>
          <a:r>
            <a:rPr lang="en-ZA" b="1" i="1" dirty="0"/>
            <a:t>The plans to enhance FET program  improvement focuses on 5 thrusts:</a:t>
          </a:r>
          <a:endParaRPr lang="en-US" i="1" dirty="0"/>
        </a:p>
      </dgm:t>
    </dgm:pt>
    <dgm:pt modelId="{6568837F-95A8-44E1-BCB3-4E928BFC5CF0}" type="parTrans" cxnId="{F4910AD4-ACA9-4247-A316-90EA9A63B279}">
      <dgm:prSet/>
      <dgm:spPr/>
      <dgm:t>
        <a:bodyPr/>
        <a:lstStyle/>
        <a:p>
          <a:endParaRPr lang="en-US"/>
        </a:p>
      </dgm:t>
    </dgm:pt>
    <dgm:pt modelId="{C60412A2-3385-430D-A9E7-E76B8EF24594}" type="sibTrans" cxnId="{F4910AD4-ACA9-4247-A316-90EA9A63B279}">
      <dgm:prSet/>
      <dgm:spPr/>
      <dgm:t>
        <a:bodyPr/>
        <a:lstStyle/>
        <a:p>
          <a:endParaRPr lang="en-US"/>
        </a:p>
      </dgm:t>
    </dgm:pt>
    <dgm:pt modelId="{9B3FF08D-BD5E-496F-A1C9-6D3FC5F72482}">
      <dgm:prSet custT="1"/>
      <dgm:spPr>
        <a:solidFill>
          <a:srgbClr val="FFFF00">
            <a:alpha val="50000"/>
          </a:srgbClr>
        </a:solidFill>
        <a:ln>
          <a:solidFill>
            <a:schemeClr val="bg2"/>
          </a:solidFill>
        </a:ln>
      </dgm:spPr>
      <dgm:t>
        <a:bodyPr/>
        <a:lstStyle/>
        <a:p>
          <a:r>
            <a:rPr lang="en-ZA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 Improve the </a:t>
          </a:r>
          <a:r>
            <a:rPr lang="en-ZA" sz="14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pedagogical content knowledge and assessment practices of TEACHERS </a:t>
          </a:r>
          <a:r>
            <a:rPr lang="en-ZA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 all subjects by providing demand driven development opportunities that includes effective use of data</a:t>
          </a:r>
          <a:endParaRPr lang="en-US" sz="1400" b="1" dirty="0"/>
        </a:p>
      </dgm:t>
    </dgm:pt>
    <dgm:pt modelId="{A03A255F-2735-4292-B629-1819396E3058}" type="parTrans" cxnId="{327F9D26-0310-461F-930E-86FECEBDD51F}">
      <dgm:prSet/>
      <dgm:spPr/>
      <dgm:t>
        <a:bodyPr/>
        <a:lstStyle/>
        <a:p>
          <a:endParaRPr lang="en-US"/>
        </a:p>
      </dgm:t>
    </dgm:pt>
    <dgm:pt modelId="{511FD079-45AF-4FA1-BD8B-5C109159F977}" type="sibTrans" cxnId="{327F9D26-0310-461F-930E-86FECEBDD51F}">
      <dgm:prSet/>
      <dgm:spPr/>
      <dgm:t>
        <a:bodyPr/>
        <a:lstStyle/>
        <a:p>
          <a:endParaRPr lang="en-US"/>
        </a:p>
      </dgm:t>
    </dgm:pt>
    <dgm:pt modelId="{174A805D-82F1-4BF9-B809-562A42D569A2}">
      <dgm:prSet custT="1"/>
      <dgm:spPr>
        <a:solidFill>
          <a:srgbClr val="FFC000">
            <a:alpha val="50000"/>
          </a:srgb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dirty="0"/>
            <a:t>2. Coordinate a </a:t>
          </a:r>
          <a:r>
            <a:rPr lang="en-US" sz="1400" b="1" dirty="0">
              <a:solidFill>
                <a:srgbClr val="FF0000"/>
              </a:solidFill>
            </a:rPr>
            <a:t>differentiated LEARNER support intervention </a:t>
          </a:r>
          <a:r>
            <a:rPr lang="en-US" sz="1400" b="1" dirty="0"/>
            <a:t>targeting the </a:t>
          </a:r>
          <a:r>
            <a:rPr lang="en-US" sz="1400" b="1" dirty="0" err="1">
              <a:solidFill>
                <a:srgbClr val="FF0000"/>
              </a:solidFill>
            </a:rPr>
            <a:t>marginalised</a:t>
          </a:r>
          <a:r>
            <a:rPr lang="en-US" sz="1400" b="1" dirty="0"/>
            <a:t> and </a:t>
          </a:r>
          <a:r>
            <a:rPr lang="en-US" sz="1400" b="1" dirty="0">
              <a:solidFill>
                <a:srgbClr val="FF0000"/>
              </a:solidFill>
            </a:rPr>
            <a:t>talented</a:t>
          </a:r>
          <a:r>
            <a:rPr lang="en-US" sz="1400" b="1" dirty="0"/>
            <a:t>.</a:t>
          </a:r>
        </a:p>
      </dgm:t>
    </dgm:pt>
    <dgm:pt modelId="{274AEDC9-AA47-4B05-B87B-93AB0199B2B9}" type="parTrans" cxnId="{9D4284E8-A68B-4C41-931A-90D89BF3A3C4}">
      <dgm:prSet/>
      <dgm:spPr/>
      <dgm:t>
        <a:bodyPr/>
        <a:lstStyle/>
        <a:p>
          <a:endParaRPr lang="en-US"/>
        </a:p>
      </dgm:t>
    </dgm:pt>
    <dgm:pt modelId="{D8584B0A-BE04-4CB9-81A7-7498EAB6D2AD}" type="sibTrans" cxnId="{9D4284E8-A68B-4C41-931A-90D89BF3A3C4}">
      <dgm:prSet/>
      <dgm:spPr/>
      <dgm:t>
        <a:bodyPr/>
        <a:lstStyle/>
        <a:p>
          <a:endParaRPr lang="en-US"/>
        </a:p>
      </dgm:t>
    </dgm:pt>
    <dgm:pt modelId="{76E42B28-40B4-487A-845C-FC94FB5B3CAD}">
      <dgm:prSet custT="1"/>
      <dgm:spPr>
        <a:solidFill>
          <a:srgbClr val="98E5FA">
            <a:alpha val="50000"/>
          </a:srgb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dirty="0"/>
            <a:t>3. </a:t>
          </a:r>
          <a:r>
            <a:rPr lang="en-US" sz="1400" b="1" dirty="0" err="1"/>
            <a:t>Institutionalise</a:t>
          </a:r>
          <a:r>
            <a:rPr lang="en-US" sz="1400" b="1" dirty="0"/>
            <a:t> effective curriculum management and assessment to enhance </a:t>
          </a:r>
          <a:r>
            <a:rPr lang="en-US" sz="1400" b="1" dirty="0">
              <a:solidFill>
                <a:srgbClr val="FF0000"/>
              </a:solidFill>
            </a:rPr>
            <a:t>ACCOUNTABILITY</a:t>
          </a:r>
          <a:r>
            <a:rPr lang="en-US" sz="1400" b="1" dirty="0"/>
            <a:t> at all levels.</a:t>
          </a:r>
        </a:p>
      </dgm:t>
    </dgm:pt>
    <dgm:pt modelId="{B4BBF9DD-7519-4253-8200-25DD6815C054}" type="parTrans" cxnId="{B5316F1C-C6F9-42CD-AA10-0C08F7E719B1}">
      <dgm:prSet/>
      <dgm:spPr/>
      <dgm:t>
        <a:bodyPr/>
        <a:lstStyle/>
        <a:p>
          <a:endParaRPr lang="en-US"/>
        </a:p>
      </dgm:t>
    </dgm:pt>
    <dgm:pt modelId="{452D9FCD-F213-40CA-8BB4-2CBFEC9AC01F}" type="sibTrans" cxnId="{B5316F1C-C6F9-42CD-AA10-0C08F7E719B1}">
      <dgm:prSet/>
      <dgm:spPr/>
      <dgm:t>
        <a:bodyPr/>
        <a:lstStyle/>
        <a:p>
          <a:endParaRPr lang="en-US"/>
        </a:p>
      </dgm:t>
    </dgm:pt>
    <dgm:pt modelId="{8C182482-1E60-4ECD-84A3-537EE51B93B3}">
      <dgm:prSet custT="1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dirty="0"/>
            <a:t>4. Emphasis on learner participation on  </a:t>
          </a:r>
          <a:r>
            <a:rPr lang="en-US" sz="1400" b="1" dirty="0">
              <a:solidFill>
                <a:srgbClr val="FF0000"/>
              </a:solidFill>
            </a:rPr>
            <a:t>STEAMAC</a:t>
          </a:r>
          <a:r>
            <a:rPr lang="en-US" sz="1200" b="1" dirty="0"/>
            <a:t>.</a:t>
          </a:r>
        </a:p>
      </dgm:t>
    </dgm:pt>
    <dgm:pt modelId="{52183EF9-969E-444D-AEE2-2C96704667AB}" type="parTrans" cxnId="{C9FB1593-ED53-437D-9FFB-1865A20C4C39}">
      <dgm:prSet/>
      <dgm:spPr/>
      <dgm:t>
        <a:bodyPr/>
        <a:lstStyle/>
        <a:p>
          <a:endParaRPr lang="en-US"/>
        </a:p>
      </dgm:t>
    </dgm:pt>
    <dgm:pt modelId="{C42A3F5B-87D4-4415-9537-083517E16D1E}" type="sibTrans" cxnId="{C9FB1593-ED53-437D-9FFB-1865A20C4C39}">
      <dgm:prSet/>
      <dgm:spPr/>
      <dgm:t>
        <a:bodyPr/>
        <a:lstStyle/>
        <a:p>
          <a:endParaRPr lang="en-US"/>
        </a:p>
      </dgm:t>
    </dgm:pt>
    <dgm:pt modelId="{24B6EE22-5CA3-4FD6-A364-251A94471FBF}">
      <dgm:prSet custT="1"/>
      <dgm:spPr>
        <a:solidFill>
          <a:srgbClr val="F0D0EA">
            <a:alpha val="49804"/>
          </a:srgb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600" b="1" i="0" dirty="0"/>
            <a:t>5. Integration ICT into teaching and learning</a:t>
          </a:r>
        </a:p>
      </dgm:t>
    </dgm:pt>
    <dgm:pt modelId="{82D459C9-6803-4A33-96E6-7F27838721AE}" type="parTrans" cxnId="{F8A142BA-8A11-4C56-9BFA-FC76DD818A05}">
      <dgm:prSet/>
      <dgm:spPr/>
      <dgm:t>
        <a:bodyPr/>
        <a:lstStyle/>
        <a:p>
          <a:endParaRPr lang="en-US"/>
        </a:p>
      </dgm:t>
    </dgm:pt>
    <dgm:pt modelId="{08A3D29F-1492-4AF9-9312-AFB2129989DF}" type="sibTrans" cxnId="{F8A142BA-8A11-4C56-9BFA-FC76DD818A05}">
      <dgm:prSet/>
      <dgm:spPr/>
      <dgm:t>
        <a:bodyPr/>
        <a:lstStyle/>
        <a:p>
          <a:endParaRPr lang="en-US"/>
        </a:p>
      </dgm:t>
    </dgm:pt>
    <dgm:pt modelId="{E1DC0ED1-E2D4-4243-B594-6708296B6BAE}">
      <dgm:prSet/>
      <dgm:spPr/>
      <dgm:t>
        <a:bodyPr/>
        <a:lstStyle/>
        <a:p>
          <a:endParaRPr lang="en-US" b="1" dirty="0"/>
        </a:p>
      </dgm:t>
    </dgm:pt>
    <dgm:pt modelId="{CD88EA85-42E7-4730-A5D5-44B55A3D8200}" type="parTrans" cxnId="{5E3DDEBA-3A36-43DD-82CB-13DE95F74EAB}">
      <dgm:prSet/>
      <dgm:spPr/>
      <dgm:t>
        <a:bodyPr/>
        <a:lstStyle/>
        <a:p>
          <a:endParaRPr lang="en-US"/>
        </a:p>
      </dgm:t>
    </dgm:pt>
    <dgm:pt modelId="{B958C33F-6F6A-4C39-82D9-193846E92897}" type="sibTrans" cxnId="{5E3DDEBA-3A36-43DD-82CB-13DE95F74EAB}">
      <dgm:prSet/>
      <dgm:spPr/>
      <dgm:t>
        <a:bodyPr/>
        <a:lstStyle/>
        <a:p>
          <a:endParaRPr lang="en-US"/>
        </a:p>
      </dgm:t>
    </dgm:pt>
    <dgm:pt modelId="{DBF7B125-B33F-4938-B665-DFBD527285DC}">
      <dgm:prSet/>
      <dgm:spPr/>
      <dgm:t>
        <a:bodyPr/>
        <a:lstStyle/>
        <a:p>
          <a:endParaRPr lang="en-US" dirty="0"/>
        </a:p>
      </dgm:t>
    </dgm:pt>
    <dgm:pt modelId="{019D48BC-10EA-4325-8CCD-FD234714F412}" type="parTrans" cxnId="{2265B1BB-8B6B-4A5C-95FD-B191A8CACA64}">
      <dgm:prSet/>
      <dgm:spPr/>
      <dgm:t>
        <a:bodyPr/>
        <a:lstStyle/>
        <a:p>
          <a:endParaRPr lang="en-US"/>
        </a:p>
      </dgm:t>
    </dgm:pt>
    <dgm:pt modelId="{7E762B6F-0354-4C35-B788-E8E79FE8355A}" type="sibTrans" cxnId="{2265B1BB-8B6B-4A5C-95FD-B191A8CACA64}">
      <dgm:prSet/>
      <dgm:spPr/>
      <dgm:t>
        <a:bodyPr/>
        <a:lstStyle/>
        <a:p>
          <a:endParaRPr lang="en-US"/>
        </a:p>
      </dgm:t>
    </dgm:pt>
    <dgm:pt modelId="{365E2FE3-5A63-437C-ABDF-3253BA694075}" type="pres">
      <dgm:prSet presAssocID="{1F14FB79-C415-45CA-AEF2-81E3E8AA8D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80F2B60-F2C3-4B91-9B23-B657D52B4A72}" type="pres">
      <dgm:prSet presAssocID="{1F14FB79-C415-45CA-AEF2-81E3E8AA8D0B}" presName="radial" presStyleCnt="0">
        <dgm:presLayoutVars>
          <dgm:animLvl val="ctr"/>
        </dgm:presLayoutVars>
      </dgm:prSet>
      <dgm:spPr/>
    </dgm:pt>
    <dgm:pt modelId="{8CA5DDD1-DD65-4D23-8731-EA31EA84064C}" type="pres">
      <dgm:prSet presAssocID="{099C0B37-1CC7-4E5C-84B2-28A332838F02}" presName="centerShape" presStyleLbl="vennNode1" presStyleIdx="0" presStyleCnt="6" custScaleX="131248" custScaleY="59347" custLinFactNeighborX="1031" custLinFactNeighborY="3199"/>
      <dgm:spPr/>
      <dgm:t>
        <a:bodyPr/>
        <a:lstStyle/>
        <a:p>
          <a:endParaRPr lang="en-ZA"/>
        </a:p>
      </dgm:t>
    </dgm:pt>
    <dgm:pt modelId="{1FE2081F-1D6F-4103-A810-334CF8E18B5C}" type="pres">
      <dgm:prSet presAssocID="{9B3FF08D-BD5E-496F-A1C9-6D3FC5F72482}" presName="node" presStyleLbl="vennNode1" presStyleIdx="1" presStyleCnt="6" custScaleX="251510" custScaleY="150574" custRadScaleRad="86693" custRadScaleInc="14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C16B30-87FF-4778-866F-24531674CFB5}" type="pres">
      <dgm:prSet presAssocID="{174A805D-82F1-4BF9-B809-562A42D569A2}" presName="node" presStyleLbl="vennNode1" presStyleIdx="2" presStyleCnt="6" custScaleX="186555" custScaleY="140513" custRadScaleRad="150766" custRadScaleInc="1715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70C89D-FD3E-469A-BFD5-2D8CC564E80D}" type="pres">
      <dgm:prSet presAssocID="{76E42B28-40B4-487A-845C-FC94FB5B3CAD}" presName="node" presStyleLbl="vennNode1" presStyleIdx="3" presStyleCnt="6" custScaleX="184698" custScaleY="125873" custRadScaleRad="128974" custRadScaleInc="-118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3D313D-ACFE-4A8F-A82D-FAA7396570EA}" type="pres">
      <dgm:prSet presAssocID="{8C182482-1E60-4ECD-84A3-537EE51B93B3}" presName="node" presStyleLbl="vennNode1" presStyleIdx="4" presStyleCnt="6" custScaleX="199583" custScaleY="125006" custRadScaleRad="122429" custRadScaleInc="155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619447-EF46-4950-AB0B-9E3D89FD93E1}" type="pres">
      <dgm:prSet presAssocID="{24B6EE22-5CA3-4FD6-A364-251A94471FBF}" presName="node" presStyleLbl="vennNode1" presStyleIdx="5" presStyleCnt="6" custScaleX="169582" custScaleY="128085" custRadScaleRad="146830" custRadScaleInc="-1646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B3B5173-4C5F-467D-8E30-3146A458221C}" type="presOf" srcId="{8C182482-1E60-4ECD-84A3-537EE51B93B3}" destId="{153D313D-ACFE-4A8F-A82D-FAA7396570EA}" srcOrd="0" destOrd="0" presId="urn:microsoft.com/office/officeart/2005/8/layout/radial3"/>
    <dgm:cxn modelId="{5E3DDEBA-3A36-43DD-82CB-13DE95F74EAB}" srcId="{1F14FB79-C415-45CA-AEF2-81E3E8AA8D0B}" destId="{E1DC0ED1-E2D4-4243-B594-6708296B6BAE}" srcOrd="1" destOrd="0" parTransId="{CD88EA85-42E7-4730-A5D5-44B55A3D8200}" sibTransId="{B958C33F-6F6A-4C39-82D9-193846E92897}"/>
    <dgm:cxn modelId="{C9FB1593-ED53-437D-9FFB-1865A20C4C39}" srcId="{099C0B37-1CC7-4E5C-84B2-28A332838F02}" destId="{8C182482-1E60-4ECD-84A3-537EE51B93B3}" srcOrd="3" destOrd="0" parTransId="{52183EF9-969E-444D-AEE2-2C96704667AB}" sibTransId="{C42A3F5B-87D4-4415-9537-083517E16D1E}"/>
    <dgm:cxn modelId="{B5316F1C-C6F9-42CD-AA10-0C08F7E719B1}" srcId="{099C0B37-1CC7-4E5C-84B2-28A332838F02}" destId="{76E42B28-40B4-487A-845C-FC94FB5B3CAD}" srcOrd="2" destOrd="0" parTransId="{B4BBF9DD-7519-4253-8200-25DD6815C054}" sibTransId="{452D9FCD-F213-40CA-8BB4-2CBFEC9AC01F}"/>
    <dgm:cxn modelId="{EAD344BE-E14A-4766-8308-573B467F3B52}" type="presOf" srcId="{1F14FB79-C415-45CA-AEF2-81E3E8AA8D0B}" destId="{365E2FE3-5A63-437C-ABDF-3253BA694075}" srcOrd="0" destOrd="0" presId="urn:microsoft.com/office/officeart/2005/8/layout/radial3"/>
    <dgm:cxn modelId="{19EF3412-205B-41CE-9C19-8F56AC267A66}" type="presOf" srcId="{099C0B37-1CC7-4E5C-84B2-28A332838F02}" destId="{8CA5DDD1-DD65-4D23-8731-EA31EA84064C}" srcOrd="0" destOrd="0" presId="urn:microsoft.com/office/officeart/2005/8/layout/radial3"/>
    <dgm:cxn modelId="{9D4284E8-A68B-4C41-931A-90D89BF3A3C4}" srcId="{099C0B37-1CC7-4E5C-84B2-28A332838F02}" destId="{174A805D-82F1-4BF9-B809-562A42D569A2}" srcOrd="1" destOrd="0" parTransId="{274AEDC9-AA47-4B05-B87B-93AB0199B2B9}" sibTransId="{D8584B0A-BE04-4CB9-81A7-7498EAB6D2AD}"/>
    <dgm:cxn modelId="{327F9D26-0310-461F-930E-86FECEBDD51F}" srcId="{099C0B37-1CC7-4E5C-84B2-28A332838F02}" destId="{9B3FF08D-BD5E-496F-A1C9-6D3FC5F72482}" srcOrd="0" destOrd="0" parTransId="{A03A255F-2735-4292-B629-1819396E3058}" sibTransId="{511FD079-45AF-4FA1-BD8B-5C109159F977}"/>
    <dgm:cxn modelId="{83D0D833-64B7-44DA-9578-AC6BC53F8B10}" type="presOf" srcId="{174A805D-82F1-4BF9-B809-562A42D569A2}" destId="{D0C16B30-87FF-4778-866F-24531674CFB5}" srcOrd="0" destOrd="0" presId="urn:microsoft.com/office/officeart/2005/8/layout/radial3"/>
    <dgm:cxn modelId="{2265B1BB-8B6B-4A5C-95FD-B191A8CACA64}" srcId="{1F14FB79-C415-45CA-AEF2-81E3E8AA8D0B}" destId="{DBF7B125-B33F-4938-B665-DFBD527285DC}" srcOrd="2" destOrd="0" parTransId="{019D48BC-10EA-4325-8CCD-FD234714F412}" sibTransId="{7E762B6F-0354-4C35-B788-E8E79FE8355A}"/>
    <dgm:cxn modelId="{D0DDB874-F08A-422E-B33A-DEDE91B7D86B}" type="presOf" srcId="{76E42B28-40B4-487A-845C-FC94FB5B3CAD}" destId="{1370C89D-FD3E-469A-BFD5-2D8CC564E80D}" srcOrd="0" destOrd="0" presId="urn:microsoft.com/office/officeart/2005/8/layout/radial3"/>
    <dgm:cxn modelId="{F4910AD4-ACA9-4247-A316-90EA9A63B279}" srcId="{1F14FB79-C415-45CA-AEF2-81E3E8AA8D0B}" destId="{099C0B37-1CC7-4E5C-84B2-28A332838F02}" srcOrd="0" destOrd="0" parTransId="{6568837F-95A8-44E1-BCB3-4E928BFC5CF0}" sibTransId="{C60412A2-3385-430D-A9E7-E76B8EF24594}"/>
    <dgm:cxn modelId="{A4B86A08-E331-43FA-9573-24131D2824FC}" type="presOf" srcId="{24B6EE22-5CA3-4FD6-A364-251A94471FBF}" destId="{96619447-EF46-4950-AB0B-9E3D89FD93E1}" srcOrd="0" destOrd="0" presId="urn:microsoft.com/office/officeart/2005/8/layout/radial3"/>
    <dgm:cxn modelId="{8EAF719D-9D9A-407C-8BF9-18368FB6FF95}" type="presOf" srcId="{9B3FF08D-BD5E-496F-A1C9-6D3FC5F72482}" destId="{1FE2081F-1D6F-4103-A810-334CF8E18B5C}" srcOrd="0" destOrd="0" presId="urn:microsoft.com/office/officeart/2005/8/layout/radial3"/>
    <dgm:cxn modelId="{F8A142BA-8A11-4C56-9BFA-FC76DD818A05}" srcId="{099C0B37-1CC7-4E5C-84B2-28A332838F02}" destId="{24B6EE22-5CA3-4FD6-A364-251A94471FBF}" srcOrd="4" destOrd="0" parTransId="{82D459C9-6803-4A33-96E6-7F27838721AE}" sibTransId="{08A3D29F-1492-4AF9-9312-AFB2129989DF}"/>
    <dgm:cxn modelId="{B9D27524-4176-43F4-9D19-5CC023BA1B88}" type="presParOf" srcId="{365E2FE3-5A63-437C-ABDF-3253BA694075}" destId="{F80F2B60-F2C3-4B91-9B23-B657D52B4A72}" srcOrd="0" destOrd="0" presId="urn:microsoft.com/office/officeart/2005/8/layout/radial3"/>
    <dgm:cxn modelId="{C8F955AB-2EDF-4D50-BBE9-57C7CAA8D185}" type="presParOf" srcId="{F80F2B60-F2C3-4B91-9B23-B657D52B4A72}" destId="{8CA5DDD1-DD65-4D23-8731-EA31EA84064C}" srcOrd="0" destOrd="0" presId="urn:microsoft.com/office/officeart/2005/8/layout/radial3"/>
    <dgm:cxn modelId="{4979BD45-A616-4BA1-94A5-B1DE90CFFFD5}" type="presParOf" srcId="{F80F2B60-F2C3-4B91-9B23-B657D52B4A72}" destId="{1FE2081F-1D6F-4103-A810-334CF8E18B5C}" srcOrd="1" destOrd="0" presId="urn:microsoft.com/office/officeart/2005/8/layout/radial3"/>
    <dgm:cxn modelId="{D5173A89-86E8-4C8A-BA9B-E35A2D9ED769}" type="presParOf" srcId="{F80F2B60-F2C3-4B91-9B23-B657D52B4A72}" destId="{D0C16B30-87FF-4778-866F-24531674CFB5}" srcOrd="2" destOrd="0" presId="urn:microsoft.com/office/officeart/2005/8/layout/radial3"/>
    <dgm:cxn modelId="{7C0A1460-9D03-4673-98E1-98FA86DB2075}" type="presParOf" srcId="{F80F2B60-F2C3-4B91-9B23-B657D52B4A72}" destId="{1370C89D-FD3E-469A-BFD5-2D8CC564E80D}" srcOrd="3" destOrd="0" presId="urn:microsoft.com/office/officeart/2005/8/layout/radial3"/>
    <dgm:cxn modelId="{21858FE6-90ED-46A7-9D03-EE6F6EAEAF9F}" type="presParOf" srcId="{F80F2B60-F2C3-4B91-9B23-B657D52B4A72}" destId="{153D313D-ACFE-4A8F-A82D-FAA7396570EA}" srcOrd="4" destOrd="0" presId="urn:microsoft.com/office/officeart/2005/8/layout/radial3"/>
    <dgm:cxn modelId="{B82AE8FB-789D-4946-BDC7-55D254E42E35}" type="presParOf" srcId="{F80F2B60-F2C3-4B91-9B23-B657D52B4A72}" destId="{96619447-EF46-4950-AB0B-9E3D89FD93E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612689-1565-4B65-843B-F913A90607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67689-DF27-46C2-B1B6-2AC05B3CC4B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b="0" i="0" dirty="0">
              <a:solidFill>
                <a:schemeClr val="tx1"/>
              </a:solidFill>
            </a:rPr>
            <a:t>Given the turbulent context since 2020, the WCED with the collective efforts of all officials, learners, parents,  stakeholders and parents have managed an improved pass rate.</a:t>
          </a:r>
          <a:endParaRPr lang="en-US" dirty="0">
            <a:solidFill>
              <a:schemeClr val="tx1"/>
            </a:solidFill>
          </a:endParaRPr>
        </a:p>
      </dgm:t>
    </dgm:pt>
    <dgm:pt modelId="{8CA6294D-F4B7-47E1-B561-6C850C939787}" type="parTrans" cxnId="{80962C44-C81A-49DD-B811-25E9A930B2FD}">
      <dgm:prSet/>
      <dgm:spPr/>
      <dgm:t>
        <a:bodyPr/>
        <a:lstStyle/>
        <a:p>
          <a:endParaRPr lang="en-US"/>
        </a:p>
      </dgm:t>
    </dgm:pt>
    <dgm:pt modelId="{55B14601-5FCE-4787-A105-27B765BA5D0E}" type="sibTrans" cxnId="{80962C44-C81A-49DD-B811-25E9A930B2FD}">
      <dgm:prSet/>
      <dgm:spPr/>
      <dgm:t>
        <a:bodyPr/>
        <a:lstStyle/>
        <a:p>
          <a:endParaRPr lang="en-US"/>
        </a:p>
      </dgm:t>
    </dgm:pt>
    <dgm:pt modelId="{FBB27004-0753-4FD8-ADF7-191195CC719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en-US" b="0" i="0" dirty="0">
              <a:solidFill>
                <a:schemeClr val="tx1"/>
              </a:solidFill>
            </a:rPr>
            <a:t>The conduct, management and administration of the National Senior Certificate was successfully undertaken. </a:t>
          </a:r>
          <a:endParaRPr lang="en-US" dirty="0">
            <a:solidFill>
              <a:schemeClr val="tx1"/>
            </a:solidFill>
          </a:endParaRPr>
        </a:p>
      </dgm:t>
    </dgm:pt>
    <dgm:pt modelId="{5AF58970-8427-4A68-B17A-445723AD7668}" type="parTrans" cxnId="{26574BEE-7C1F-4BAA-8DA4-C99DC668BE3C}">
      <dgm:prSet/>
      <dgm:spPr/>
      <dgm:t>
        <a:bodyPr/>
        <a:lstStyle/>
        <a:p>
          <a:endParaRPr lang="en-US"/>
        </a:p>
      </dgm:t>
    </dgm:pt>
    <dgm:pt modelId="{5A576212-920D-4917-94AD-A23471667C91}" type="sibTrans" cxnId="{26574BEE-7C1F-4BAA-8DA4-C99DC668BE3C}">
      <dgm:prSet/>
      <dgm:spPr/>
      <dgm:t>
        <a:bodyPr/>
        <a:lstStyle/>
        <a:p>
          <a:endParaRPr lang="en-US"/>
        </a:p>
      </dgm:t>
    </dgm:pt>
    <dgm:pt modelId="{A34AF374-A79D-4863-B5C4-4F03ABE82B94}">
      <dgm:prSet/>
      <dgm:spPr>
        <a:solidFill>
          <a:schemeClr val="bg2"/>
        </a:solidFill>
      </dgm:spPr>
      <dgm:t>
        <a:bodyPr/>
        <a:lstStyle/>
        <a:p>
          <a:pPr algn="l"/>
          <a:r>
            <a:rPr lang="en-US" b="0" i="0" dirty="0">
              <a:solidFill>
                <a:schemeClr val="tx1"/>
              </a:solidFill>
            </a:rPr>
            <a:t>The WCED will once again strive to ensure that the class of 2023 is supported to achieve the best possible outcome i.e. improvements on all criteria based on realistic rates </a:t>
          </a:r>
          <a:r>
            <a:rPr lang="en-US" b="0" i="0">
              <a:solidFill>
                <a:schemeClr val="tx1"/>
              </a:solidFill>
            </a:rPr>
            <a:t>of progression   </a:t>
          </a:r>
          <a:endParaRPr lang="en-US" dirty="0">
            <a:solidFill>
              <a:schemeClr val="tx1"/>
            </a:solidFill>
          </a:endParaRPr>
        </a:p>
      </dgm:t>
    </dgm:pt>
    <dgm:pt modelId="{95486948-A934-4421-9252-B2A80E158F78}" type="parTrans" cxnId="{8A0FE770-C703-4DAF-BACE-A8ECDF8F3D7F}">
      <dgm:prSet/>
      <dgm:spPr/>
      <dgm:t>
        <a:bodyPr/>
        <a:lstStyle/>
        <a:p>
          <a:endParaRPr lang="en-US"/>
        </a:p>
      </dgm:t>
    </dgm:pt>
    <dgm:pt modelId="{CA359632-373C-4BF0-83F9-2A1B3087E89F}" type="sibTrans" cxnId="{8A0FE770-C703-4DAF-BACE-A8ECDF8F3D7F}">
      <dgm:prSet/>
      <dgm:spPr/>
      <dgm:t>
        <a:bodyPr/>
        <a:lstStyle/>
        <a:p>
          <a:endParaRPr lang="en-US"/>
        </a:p>
      </dgm:t>
    </dgm:pt>
    <dgm:pt modelId="{D6A79B4F-851C-4113-AE17-E929B03BBB75}" type="pres">
      <dgm:prSet presAssocID="{30612689-1565-4B65-843B-F913A90607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07DC5EE-9A87-4EF5-99B3-EA645CAF9EBD}" type="pres">
      <dgm:prSet presAssocID="{01F67689-DF27-46C2-B1B6-2AC05B3CC4B4}" presName="linNode" presStyleCnt="0"/>
      <dgm:spPr/>
    </dgm:pt>
    <dgm:pt modelId="{94525BE3-F7C3-4E23-8444-511662B90E21}" type="pres">
      <dgm:prSet presAssocID="{01F67689-DF27-46C2-B1B6-2AC05B3CC4B4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C98A4E-DB56-41A2-AF91-FCE9FDDDC59D}" type="pres">
      <dgm:prSet presAssocID="{55B14601-5FCE-4787-A105-27B765BA5D0E}" presName="sp" presStyleCnt="0"/>
      <dgm:spPr/>
    </dgm:pt>
    <dgm:pt modelId="{1DFFB0A5-6979-43BF-A6D8-63783234AF84}" type="pres">
      <dgm:prSet presAssocID="{FBB27004-0753-4FD8-ADF7-191195CC719F}" presName="linNode" presStyleCnt="0"/>
      <dgm:spPr/>
    </dgm:pt>
    <dgm:pt modelId="{28366771-1183-4EE7-89CD-C1E4C472B7C9}" type="pres">
      <dgm:prSet presAssocID="{FBB27004-0753-4FD8-ADF7-191195CC719F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398E68-088E-4142-8273-7649DA0C9B3D}" type="pres">
      <dgm:prSet presAssocID="{5A576212-920D-4917-94AD-A23471667C91}" presName="sp" presStyleCnt="0"/>
      <dgm:spPr/>
    </dgm:pt>
    <dgm:pt modelId="{D86EFAFA-21D9-454F-9F36-DE1F32E8139B}" type="pres">
      <dgm:prSet presAssocID="{A34AF374-A79D-4863-B5C4-4F03ABE82B94}" presName="linNode" presStyleCnt="0"/>
      <dgm:spPr/>
    </dgm:pt>
    <dgm:pt modelId="{7C2CE8F7-0579-44F2-8EF3-A175AC804A6E}" type="pres">
      <dgm:prSet presAssocID="{A34AF374-A79D-4863-B5C4-4F03ABE82B94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5A67563-2C1E-4733-9966-B8ABA1C52D75}" type="presOf" srcId="{01F67689-DF27-46C2-B1B6-2AC05B3CC4B4}" destId="{94525BE3-F7C3-4E23-8444-511662B90E21}" srcOrd="0" destOrd="0" presId="urn:microsoft.com/office/officeart/2005/8/layout/vList5"/>
    <dgm:cxn modelId="{390A878E-975C-48A5-A6E4-2CDFFB2A21A4}" type="presOf" srcId="{A34AF374-A79D-4863-B5C4-4F03ABE82B94}" destId="{7C2CE8F7-0579-44F2-8EF3-A175AC804A6E}" srcOrd="0" destOrd="0" presId="urn:microsoft.com/office/officeart/2005/8/layout/vList5"/>
    <dgm:cxn modelId="{80962C44-C81A-49DD-B811-25E9A930B2FD}" srcId="{30612689-1565-4B65-843B-F913A90607A7}" destId="{01F67689-DF27-46C2-B1B6-2AC05B3CC4B4}" srcOrd="0" destOrd="0" parTransId="{8CA6294D-F4B7-47E1-B561-6C850C939787}" sibTransId="{55B14601-5FCE-4787-A105-27B765BA5D0E}"/>
    <dgm:cxn modelId="{26574BEE-7C1F-4BAA-8DA4-C99DC668BE3C}" srcId="{30612689-1565-4B65-843B-F913A90607A7}" destId="{FBB27004-0753-4FD8-ADF7-191195CC719F}" srcOrd="1" destOrd="0" parTransId="{5AF58970-8427-4A68-B17A-445723AD7668}" sibTransId="{5A576212-920D-4917-94AD-A23471667C91}"/>
    <dgm:cxn modelId="{290D3766-3689-46C3-A9AC-3B38B4A4FAA0}" type="presOf" srcId="{FBB27004-0753-4FD8-ADF7-191195CC719F}" destId="{28366771-1183-4EE7-89CD-C1E4C472B7C9}" srcOrd="0" destOrd="0" presId="urn:microsoft.com/office/officeart/2005/8/layout/vList5"/>
    <dgm:cxn modelId="{8A0FE770-C703-4DAF-BACE-A8ECDF8F3D7F}" srcId="{30612689-1565-4B65-843B-F913A90607A7}" destId="{A34AF374-A79D-4863-B5C4-4F03ABE82B94}" srcOrd="2" destOrd="0" parTransId="{95486948-A934-4421-9252-B2A80E158F78}" sibTransId="{CA359632-373C-4BF0-83F9-2A1B3087E89F}"/>
    <dgm:cxn modelId="{A575F3DF-CDB6-461E-8B6A-C54A133BC8B3}" type="presOf" srcId="{30612689-1565-4B65-843B-F913A90607A7}" destId="{D6A79B4F-851C-4113-AE17-E929B03BBB75}" srcOrd="0" destOrd="0" presId="urn:microsoft.com/office/officeart/2005/8/layout/vList5"/>
    <dgm:cxn modelId="{61391F61-DD82-4AC5-A956-E70684580A63}" type="presParOf" srcId="{D6A79B4F-851C-4113-AE17-E929B03BBB75}" destId="{407DC5EE-9A87-4EF5-99B3-EA645CAF9EBD}" srcOrd="0" destOrd="0" presId="urn:microsoft.com/office/officeart/2005/8/layout/vList5"/>
    <dgm:cxn modelId="{32BD9886-5B03-44EC-B934-26B1D23DC62E}" type="presParOf" srcId="{407DC5EE-9A87-4EF5-99B3-EA645CAF9EBD}" destId="{94525BE3-F7C3-4E23-8444-511662B90E21}" srcOrd="0" destOrd="0" presId="urn:microsoft.com/office/officeart/2005/8/layout/vList5"/>
    <dgm:cxn modelId="{0B979CED-FAC1-4F95-8513-C60DF9C2B673}" type="presParOf" srcId="{D6A79B4F-851C-4113-AE17-E929B03BBB75}" destId="{6EC98A4E-DB56-41A2-AF91-FCE9FDDDC59D}" srcOrd="1" destOrd="0" presId="urn:microsoft.com/office/officeart/2005/8/layout/vList5"/>
    <dgm:cxn modelId="{1F61FD9B-FF43-4583-BD89-A18C48EA92B3}" type="presParOf" srcId="{D6A79B4F-851C-4113-AE17-E929B03BBB75}" destId="{1DFFB0A5-6979-43BF-A6D8-63783234AF84}" srcOrd="2" destOrd="0" presId="urn:microsoft.com/office/officeart/2005/8/layout/vList5"/>
    <dgm:cxn modelId="{756FF4C0-908D-4990-9F9F-DB02D7831792}" type="presParOf" srcId="{1DFFB0A5-6979-43BF-A6D8-63783234AF84}" destId="{28366771-1183-4EE7-89CD-C1E4C472B7C9}" srcOrd="0" destOrd="0" presId="urn:microsoft.com/office/officeart/2005/8/layout/vList5"/>
    <dgm:cxn modelId="{305CF953-2BFE-45EA-852A-48229771A554}" type="presParOf" srcId="{D6A79B4F-851C-4113-AE17-E929B03BBB75}" destId="{8A398E68-088E-4142-8273-7649DA0C9B3D}" srcOrd="3" destOrd="0" presId="urn:microsoft.com/office/officeart/2005/8/layout/vList5"/>
    <dgm:cxn modelId="{6CA6288B-845F-46C4-A86F-A4E926D39056}" type="presParOf" srcId="{D6A79B4F-851C-4113-AE17-E929B03BBB75}" destId="{D86EFAFA-21D9-454F-9F36-DE1F32E8139B}" srcOrd="4" destOrd="0" presId="urn:microsoft.com/office/officeart/2005/8/layout/vList5"/>
    <dgm:cxn modelId="{63935A57-A94A-420D-8022-60A484715384}" type="presParOf" srcId="{D86EFAFA-21D9-454F-9F36-DE1F32E8139B}" destId="{7C2CE8F7-0579-44F2-8EF3-A175AC804A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3DF323-50F0-4EE0-A669-64D969AE64D6}">
      <dsp:nvSpPr>
        <dsp:cNvPr id="0" name=""/>
        <dsp:cNvSpPr/>
      </dsp:nvSpPr>
      <dsp:spPr>
        <a:xfrm>
          <a:off x="3985020" y="1887"/>
          <a:ext cx="7570400" cy="25382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74625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400" kern="1200" dirty="0">
            <a:latin typeface="+mn-lt"/>
          </a:endParaRPr>
        </a:p>
        <a:p>
          <a:pPr marL="227013" lvl="1" indent="-523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b="1" i="1" u="sng" kern="1200" dirty="0">
              <a:solidFill>
                <a:srgbClr val="0070C0"/>
              </a:solidFill>
              <a:latin typeface="Century Gothic"/>
              <a:ea typeface="+mn-ea"/>
              <a:cs typeface="+mn-cs"/>
            </a:rPr>
            <a:t>124</a:t>
          </a:r>
          <a:r>
            <a:rPr lang="en-US" sz="14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+mn-cs"/>
            </a:rPr>
            <a:t> national question papers were written (including back-up papers for Life Orientation, Information Technology Paper 1 and Computer Applications Technology Paper 1</a:t>
          </a:r>
        </a:p>
        <a:p>
          <a:pPr marL="174625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b="0" i="0" kern="1200" dirty="0">
              <a:latin typeface="+mn-lt"/>
            </a:rPr>
            <a:t>A total of some </a:t>
          </a:r>
          <a:r>
            <a:rPr lang="en-US" sz="1400" b="1" i="1" u="sng" kern="1200" dirty="0">
              <a:solidFill>
                <a:srgbClr val="0070C0"/>
              </a:solidFill>
              <a:latin typeface="+mn-lt"/>
            </a:rPr>
            <a:t>32 000 000 </a:t>
          </a:r>
          <a:r>
            <a:rPr lang="en-US" sz="1400" b="0" i="0" kern="1200" dirty="0">
              <a:latin typeface="+mn-lt"/>
            </a:rPr>
            <a:t>images were printed.</a:t>
          </a:r>
          <a:endParaRPr lang="en-ZA" sz="1400" kern="1200" dirty="0">
            <a:highlight>
              <a:srgbClr val="FFFF00"/>
            </a:highlight>
            <a:latin typeface="+mn-lt"/>
          </a:endParaRPr>
        </a:p>
        <a:p>
          <a:pPr marL="174625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b="0" i="0" kern="1200" dirty="0">
              <a:latin typeface="+mn-lt"/>
            </a:rPr>
            <a:t>The question papers were distributed using a secure system which only allowed bags to be opened and closed on a specific date, time and location when an examination paper was written. Scripts were returned using this system.</a:t>
          </a:r>
          <a:r>
            <a:rPr lang="en-US" sz="1400" b="1" i="0" kern="1200" dirty="0">
              <a:latin typeface="+mn-lt"/>
            </a:rPr>
            <a:t>   </a:t>
          </a:r>
          <a:endParaRPr lang="en-ZA" sz="1400" kern="1200" dirty="0">
            <a:latin typeface="+mn-lt"/>
          </a:endParaRPr>
        </a:p>
      </dsp:txBody>
      <dsp:txXfrm>
        <a:off x="3985020" y="1887"/>
        <a:ext cx="7570400" cy="2538270"/>
      </dsp:txXfrm>
    </dsp:sp>
    <dsp:sp modelId="{9728494D-375E-4137-9807-3709FADCBEFF}">
      <dsp:nvSpPr>
        <dsp:cNvPr id="0" name=""/>
        <dsp:cNvSpPr/>
      </dsp:nvSpPr>
      <dsp:spPr>
        <a:xfrm>
          <a:off x="5656" y="353039"/>
          <a:ext cx="3979363" cy="183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chemeClr val="tx1"/>
              </a:solidFill>
            </a:rPr>
            <a:t>Magnitude of the NSC examinations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656" y="353039"/>
        <a:ext cx="3979363" cy="1835966"/>
      </dsp:txXfrm>
    </dsp:sp>
    <dsp:sp modelId="{E9B41C49-1234-4474-976F-469B4BAC0C3C}">
      <dsp:nvSpPr>
        <dsp:cNvPr id="0" name=""/>
        <dsp:cNvSpPr/>
      </dsp:nvSpPr>
      <dsp:spPr>
        <a:xfrm>
          <a:off x="3938841" y="2726639"/>
          <a:ext cx="7622235" cy="2145105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571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400" kern="1200" dirty="0">
            <a:latin typeface="+mn-lt"/>
          </a:endParaRPr>
        </a:p>
        <a:p>
          <a:pPr marL="227013" lvl="1" indent="-52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b="0" i="0" kern="1200" dirty="0">
              <a:latin typeface="+mn-lt"/>
            </a:rPr>
            <a:t>The 2022 NSC Exam were written at </a:t>
          </a:r>
          <a:r>
            <a:rPr lang="en-US" sz="1400" b="1" i="0" kern="1200" dirty="0">
              <a:solidFill>
                <a:srgbClr val="0070C0"/>
              </a:solidFill>
              <a:latin typeface="+mn-lt"/>
            </a:rPr>
            <a:t>485</a:t>
          </a:r>
          <a:r>
            <a:rPr lang="en-US" sz="1400" b="0" i="0" kern="1200" dirty="0">
              <a:latin typeface="+mn-lt"/>
            </a:rPr>
            <a:t> examinations centres (incl. combined </a:t>
          </a:r>
          <a:r>
            <a:rPr lang="en-US" sz="1400" b="0" i="0" kern="1200" dirty="0" err="1">
              <a:latin typeface="+mn-lt"/>
            </a:rPr>
            <a:t>centres</a:t>
          </a:r>
          <a:r>
            <a:rPr lang="en-US" sz="1400" b="0" i="0" kern="1200" dirty="0">
              <a:latin typeface="+mn-lt"/>
            </a:rPr>
            <a:t>).</a:t>
          </a:r>
          <a:endParaRPr lang="en-US" sz="1400" kern="1200" dirty="0">
            <a:latin typeface="+mn-lt"/>
          </a:endParaRPr>
        </a:p>
        <a:p>
          <a:pPr marL="227013" lvl="1" indent="-52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b="0" i="0" kern="1200" dirty="0">
              <a:latin typeface="+mn-lt"/>
            </a:rPr>
            <a:t>Examinations were monitored across all districts daily and reports were submitted to DBE and </a:t>
          </a:r>
          <a:r>
            <a:rPr lang="en-US" sz="1400" b="0" i="0" kern="1200" dirty="0" err="1">
              <a:latin typeface="+mn-lt"/>
            </a:rPr>
            <a:t>Umalusi</a:t>
          </a:r>
          <a:r>
            <a:rPr lang="en-US" sz="1400" b="0" i="0" kern="1200" dirty="0">
              <a:latin typeface="+mn-lt"/>
            </a:rPr>
            <a:t>.</a:t>
          </a:r>
          <a:endParaRPr lang="en-ZA" sz="1400" kern="1200" dirty="0">
            <a:latin typeface="+mn-lt"/>
          </a:endParaRPr>
        </a:p>
        <a:p>
          <a:pPr marL="227013" lvl="1" indent="-52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b="0" i="0" kern="1200" dirty="0">
              <a:latin typeface="+mn-lt"/>
            </a:rPr>
            <a:t>64 ex-WCED officials served as monitors.    </a:t>
          </a:r>
          <a:endParaRPr lang="en-ZA" sz="1400" kern="1200" dirty="0">
            <a:latin typeface="+mn-lt"/>
          </a:endParaRPr>
        </a:p>
      </dsp:txBody>
      <dsp:txXfrm>
        <a:off x="3938841" y="2726639"/>
        <a:ext cx="7622235" cy="2145105"/>
      </dsp:txXfrm>
    </dsp:sp>
    <dsp:sp modelId="{3FD23158-9C5B-4211-A257-FEACE2800FAD}">
      <dsp:nvSpPr>
        <dsp:cNvPr id="0" name=""/>
        <dsp:cNvSpPr/>
      </dsp:nvSpPr>
      <dsp:spPr>
        <a:xfrm>
          <a:off x="0" y="3059392"/>
          <a:ext cx="3927574" cy="150624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chemeClr val="tx1"/>
              </a:solidFill>
            </a:rPr>
            <a:t>Monitoring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3059392"/>
        <a:ext cx="3927574" cy="15062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687ED-F47F-49C6-A6B3-3F4ACE4FAB55}">
      <dsp:nvSpPr>
        <dsp:cNvPr id="0" name=""/>
        <dsp:cNvSpPr/>
      </dsp:nvSpPr>
      <dsp:spPr>
        <a:xfrm>
          <a:off x="0" y="225550"/>
          <a:ext cx="1146293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/>
            <a:t>Invigilation</a:t>
          </a:r>
          <a:endParaRPr lang="en-ZA" sz="1800" kern="1200" dirty="0"/>
        </a:p>
      </dsp:txBody>
      <dsp:txXfrm>
        <a:off x="0" y="225550"/>
        <a:ext cx="11462939" cy="547200"/>
      </dsp:txXfrm>
    </dsp:sp>
    <dsp:sp modelId="{9BBDF20E-D4C6-4863-8E92-493E1470A4FC}">
      <dsp:nvSpPr>
        <dsp:cNvPr id="0" name=""/>
        <dsp:cNvSpPr/>
      </dsp:nvSpPr>
      <dsp:spPr>
        <a:xfrm>
          <a:off x="0" y="381203"/>
          <a:ext cx="11462939" cy="45599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WCED used an invigilator system of </a:t>
          </a:r>
          <a:r>
            <a:rPr lang="en-US" sz="1900" b="1" kern="1200" dirty="0"/>
            <a:t>50% teachers </a:t>
          </a:r>
          <a:r>
            <a:rPr lang="en-US" sz="1900" kern="1200" dirty="0"/>
            <a:t>and </a:t>
          </a:r>
          <a:r>
            <a:rPr lang="en-US" sz="1900" b="1" kern="1200" dirty="0"/>
            <a:t>50% community </a:t>
          </a:r>
          <a:r>
            <a:rPr lang="en-US" sz="1900" kern="1200" dirty="0"/>
            <a:t>members and appointed 1 781</a:t>
          </a:r>
          <a:r>
            <a:rPr lang="en-US" sz="1900" b="0" i="0" kern="1200" dirty="0"/>
            <a:t> community invigilators.</a:t>
          </a:r>
          <a:endParaRPr lang="en-ZA" sz="1900" kern="1200" dirty="0"/>
        </a:p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900" kern="1200" dirty="0"/>
        </a:p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The 2022 NSC/SC </a:t>
          </a:r>
          <a:r>
            <a:rPr lang="en-US" sz="1900" b="1" i="0" kern="1200" dirty="0"/>
            <a:t>Invigilators’ training </a:t>
          </a:r>
          <a:r>
            <a:rPr lang="en-US" sz="1900" b="0" i="0" kern="1200" dirty="0"/>
            <a:t>was conducted, via Microsoft (MS) Teams, from 12-13 October 2022 for all eight (8) districts and all schools were provided with the presentation and videos of the training. </a:t>
          </a:r>
          <a:endParaRPr lang="en-ZA" sz="1900" kern="1200" dirty="0"/>
        </a:p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900" kern="1200" dirty="0"/>
        </a:p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It was </a:t>
          </a:r>
          <a:r>
            <a:rPr lang="en-US" sz="1900" b="1" i="0" kern="1200" dirty="0"/>
            <a:t>compulsory</a:t>
          </a:r>
          <a:r>
            <a:rPr lang="en-US" sz="1900" b="0" i="0" kern="1200" dirty="0"/>
            <a:t> for the following delegates involved in the conduct, administration and management of the 2022/23 NSC and SC examinations to attend the training sessions:</a:t>
          </a:r>
          <a:endParaRPr lang="en-ZA" sz="1900" kern="1200" dirty="0"/>
        </a:p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900" b="0" i="0" kern="1200" dirty="0"/>
            <a:t>      Principals/centre managers </a:t>
          </a:r>
          <a:r>
            <a:rPr lang="en-US" sz="1900" b="1" i="0" kern="1200" dirty="0"/>
            <a:t>(Chief invigilators), </a:t>
          </a:r>
          <a:r>
            <a:rPr lang="en-US" sz="1900" b="0" i="0" kern="1200" dirty="0"/>
            <a:t>Two school Senior</a:t>
          </a:r>
          <a:endParaRPr lang="en-ZA" sz="1900" kern="1200" dirty="0"/>
        </a:p>
        <a:p>
          <a:pPr marL="360363" lvl="1" indent="-360363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900" b="0" i="0" kern="1200" dirty="0"/>
            <a:t>      Management Team (SMT) members, Senior invigilators, District officials involved in the conduct, administration and management of the NSC and SC examinations in 2022/23.</a:t>
          </a:r>
          <a:endParaRPr lang="en-ZA" sz="1900" kern="1200" dirty="0"/>
        </a:p>
      </dsp:txBody>
      <dsp:txXfrm>
        <a:off x="0" y="381203"/>
        <a:ext cx="11462939" cy="45599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55D09D-9F01-478C-93DA-EEE3B120236B}">
      <dsp:nvSpPr>
        <dsp:cNvPr id="0" name=""/>
        <dsp:cNvSpPr/>
      </dsp:nvSpPr>
      <dsp:spPr>
        <a:xfrm rot="5400000">
          <a:off x="7037831" y="-2902984"/>
          <a:ext cx="1389580" cy="7277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Policy on Progression (8</a:t>
          </a:r>
          <a:r>
            <a:rPr lang="en-US" sz="1400" kern="1200" baseline="30000" dirty="0"/>
            <a:t>th</a:t>
          </a:r>
          <a:r>
            <a:rPr lang="en-US" sz="1400" kern="1200" dirty="0"/>
            <a:t> cohort)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Discontinuation of the Policy on Multiple Examination Opportunity (MEO)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Introduction of Sign Language Home Language in 2018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Introduction of </a:t>
          </a:r>
          <a:r>
            <a:rPr lang="en-US" sz="1400" kern="1200" dirty="0" err="1"/>
            <a:t>Specialisation</a:t>
          </a:r>
          <a:r>
            <a:rPr lang="en-US" sz="1400" kern="1200" dirty="0"/>
            <a:t> in the Technology Subjects in 2018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Offering 2 question papers in Accounting and Business Studies 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Abolishment of the designated list of subjects in 2018</a:t>
          </a:r>
          <a:endParaRPr lang="en-ZA" sz="1400" kern="1200" dirty="0"/>
        </a:p>
      </dsp:txBody>
      <dsp:txXfrm rot="5400000">
        <a:off x="7037831" y="-2902984"/>
        <a:ext cx="1389580" cy="7277761"/>
      </dsp:txXfrm>
    </dsp:sp>
    <dsp:sp modelId="{2E264DF4-8409-4990-B095-0C5BD66FEF98}">
      <dsp:nvSpPr>
        <dsp:cNvPr id="0" name=""/>
        <dsp:cNvSpPr/>
      </dsp:nvSpPr>
      <dsp:spPr>
        <a:xfrm>
          <a:off x="0" y="718"/>
          <a:ext cx="4093740" cy="147035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solidFill>
                <a:schemeClr val="tx1"/>
              </a:solidFill>
            </a:rPr>
            <a:t>The Class of 2022 was impacted by the following key policy changes: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0" y="718"/>
        <a:ext cx="4093740" cy="14703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EB631-F46A-4F3B-9093-19A97A132139}">
      <dsp:nvSpPr>
        <dsp:cNvPr id="0" name=""/>
        <dsp:cNvSpPr/>
      </dsp:nvSpPr>
      <dsp:spPr>
        <a:xfrm>
          <a:off x="1450725" y="41974"/>
          <a:ext cx="2000363" cy="2000363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NSC examinations conducted for the 9</a:t>
          </a:r>
          <a:r>
            <a:rPr lang="en-GB" sz="1400" kern="1200" baseline="30000" dirty="0"/>
            <a:t>th</a:t>
          </a:r>
          <a:r>
            <a:rPr lang="en-GB" sz="1400" kern="1200" dirty="0"/>
            <a:t> time in the CAPS context.</a:t>
          </a:r>
          <a:endParaRPr lang="en-ZA" sz="1400" kern="1200" dirty="0"/>
        </a:p>
      </dsp:txBody>
      <dsp:txXfrm>
        <a:off x="1717440" y="392037"/>
        <a:ext cx="1466933" cy="900163"/>
      </dsp:txXfrm>
    </dsp:sp>
    <dsp:sp modelId="{6D3CD241-6A69-4BE2-9382-5B0D6832BCA1}">
      <dsp:nvSpPr>
        <dsp:cNvPr id="0" name=""/>
        <dsp:cNvSpPr/>
      </dsp:nvSpPr>
      <dsp:spPr>
        <a:xfrm>
          <a:off x="2130705" y="1224755"/>
          <a:ext cx="2556204" cy="221920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34988" algn="l"/>
            </a:tabLst>
          </a:pPr>
          <a:r>
            <a:rPr lang="en-GB" sz="1400" b="1" kern="1200" dirty="0"/>
            <a:t>62 350 </a:t>
          </a:r>
          <a:r>
            <a:rPr lang="en-GB" sz="1400" kern="1200" dirty="0"/>
            <a:t>full-time candidates across 457 examination centres registered for the 2022 NSC examinations.</a:t>
          </a:r>
          <a:endParaRPr lang="en-ZA" sz="1400" kern="1200" dirty="0"/>
        </a:p>
      </dsp:txBody>
      <dsp:txXfrm>
        <a:off x="2912477" y="1798049"/>
        <a:ext cx="1533722" cy="1220561"/>
      </dsp:txXfrm>
    </dsp:sp>
    <dsp:sp modelId="{C33471B3-B335-4D2B-A7E1-B58B4E86D50F}">
      <dsp:nvSpPr>
        <dsp:cNvPr id="0" name=""/>
        <dsp:cNvSpPr/>
      </dsp:nvSpPr>
      <dsp:spPr>
        <a:xfrm>
          <a:off x="311651" y="1356853"/>
          <a:ext cx="2431561" cy="200036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85738" lvl="0" indent="0" algn="ctr" defTabSz="989013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This cohort entered Gr 1 in 2011 – the year when the NSC was written for the 4th time in Grade 12. </a:t>
          </a:r>
          <a:endParaRPr lang="en-ZA" sz="1400" kern="1200" dirty="0"/>
        </a:p>
      </dsp:txBody>
      <dsp:txXfrm>
        <a:off x="540623" y="1873613"/>
        <a:ext cx="1458937" cy="11001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0.29671</cdr:x>
      <cdr:y>0.88519</cdr:y>
    </cdr:from>
    <cdr:to>
      <cdr:x>0.34665</cdr:x>
      <cdr:y>0.95382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xmlns="" id="{4C722907-0ECE-4F84-8880-A01B8BA6C250}"/>
            </a:ext>
          </a:extLst>
        </cdr:cNvPr>
        <cdr:cNvSpPr/>
      </cdr:nvSpPr>
      <cdr:spPr>
        <a:xfrm xmlns:a="http://schemas.openxmlformats.org/drawingml/2006/main">
          <a:off x="3401170" y="4467093"/>
          <a:ext cx="572515" cy="3463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200" dirty="0" err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0.61575</cdr:x>
      <cdr:y>0.88331</cdr:y>
    </cdr:from>
    <cdr:to>
      <cdr:x>0.6657</cdr:x>
      <cdr:y>0.95194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xmlns="" id="{0BB1B7C8-76AD-4EEE-94AE-F4A3AB873ECE}"/>
            </a:ext>
          </a:extLst>
        </cdr:cNvPr>
        <cdr:cNvSpPr/>
      </cdr:nvSpPr>
      <cdr:spPr>
        <a:xfrm xmlns:a="http://schemas.openxmlformats.org/drawingml/2006/main">
          <a:off x="7058317" y="4457592"/>
          <a:ext cx="572515" cy="3463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200" dirty="0" err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0.72422</cdr:x>
      <cdr:y>0.88427</cdr:y>
    </cdr:from>
    <cdr:to>
      <cdr:x>0.77416</cdr:x>
      <cdr:y>0.95289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xmlns="" id="{A7C137F2-61FA-4F4B-BD42-83E392151E57}"/>
            </a:ext>
          </a:extLst>
        </cdr:cNvPr>
        <cdr:cNvSpPr/>
      </cdr:nvSpPr>
      <cdr:spPr>
        <a:xfrm xmlns:a="http://schemas.openxmlformats.org/drawingml/2006/main">
          <a:off x="8301689" y="4462432"/>
          <a:ext cx="572515" cy="3463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200" dirty="0" err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0.93778</cdr:x>
      <cdr:y>0.88519</cdr:y>
    </cdr:from>
    <cdr:to>
      <cdr:x>0.98773</cdr:x>
      <cdr:y>0.95382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xmlns="" id="{A8669A32-9D70-4353-B6B1-1DDBDC76B158}"/>
            </a:ext>
          </a:extLst>
        </cdr:cNvPr>
        <cdr:cNvSpPr/>
      </cdr:nvSpPr>
      <cdr:spPr>
        <a:xfrm xmlns:a="http://schemas.openxmlformats.org/drawingml/2006/main">
          <a:off x="10749723" y="4467093"/>
          <a:ext cx="572515" cy="3463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200" dirty="0" err="1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6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690F60-0559-D9B9-38FA-5B74E61FED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95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DC5E3B-9949-E212-93DB-3CEDDD0B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0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3094C7-C6CA-C5FD-9EC1-D372D8937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96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D9E998A-4CDE-93BB-A26B-7EEA7062B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67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85E5BD-5DB2-6159-2CC5-14BB25F32F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86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54E259F-B0E2-F0D4-3C32-425A187DB5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39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ED37C8-1CC7-74F9-D9D6-24FB27EB1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72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0FEE-39B3-4095-9643-A54B8CE6F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400" y="6224400"/>
            <a:ext cx="1192941" cy="36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9925FB1-FA86-499F-A94C-CB599B097F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2400" y="6206400"/>
            <a:ext cx="3393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96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01FB15-FA28-0481-72AF-AA6EC0CD92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83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52F022-7E8A-4BF7-1EF3-52D0317EB1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1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327E0F-7AD8-B396-AA52-A9B7C43D9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83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DC2264-EA52-EADE-9501-98D139745F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37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C70D12A-36CA-E15C-C4E3-A4496645BE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16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931DE6-A44C-50BD-32B0-E3B6DB4DA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211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E78113-A3E1-29C5-F6D4-E2F0CBECBF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76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C3121A-DB4C-BE7A-7D62-23FA473BB5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707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CF42D56-2728-D568-7B6C-2F720BD02F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908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86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5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FAB5B9-8502-5F77-A0A8-FDEBBEDB7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03BF4F-9496-D90D-AF82-62E4CD444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1880-00EC-8FB0-D656-AE668AA6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F60592-6549-E7AA-DAEB-4B7DFCEF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AFC179-2D6E-C5A8-9CFD-2CC48C5B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08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223EA-D8E3-F894-0FF9-D8B55794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4A344E-3F8F-D642-86ED-C85BEE99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F7CDE5-5EFC-49FC-46D5-345E5CB0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F543E-D04F-3247-891B-9A707C69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02367-4B4B-9C00-AFD1-EE7814AF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97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1FC33B0-74B5-5732-D684-E3D97C31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788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05250-BD86-EFA7-69A5-A30F6107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3998DC-7689-8587-C613-103B0032E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B446F-E7F3-BB16-DA52-099BC216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7E7E7-77CF-5857-5E4A-85E6037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BCD61-62F1-09ED-4E57-D977B11D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770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6A542-32BA-3250-0805-7B8AFC74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4E060-64EF-E05C-4A12-479C3197A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B7F4E2-A984-942F-24F8-691D94D4C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D3B3FB-055D-4F3C-95F3-C2F4616B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95F8E8-1564-EBB1-D7A3-48765FEB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D7E75-258A-B5B9-F33F-B0554167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09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93CA1-3559-D24D-534B-1BAADC7D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BA4994-14DC-5403-2E4C-9169B698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46FC3-A522-A6EA-263E-E27DF0C45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C75874-16B9-B5D0-7EFD-15CFF878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25F09A-670F-74FC-7BCB-1BCB4E269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62E7A7-A4E2-B6DC-FF14-5809E997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6AE448-A266-7DA9-001B-45CE5662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95F274-69DB-0714-D97D-19F24B92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972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87D29-4636-FD7E-DE2C-86BC998E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39FF6E-07A4-EE9E-71F0-60166717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77DA30-123C-18D2-7395-AACAD355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766639-36EC-5F86-5185-680255F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129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87D6FD-293F-6D28-29AC-3034BB7C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96E338-80E9-54DD-0E19-365931CF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429ABC-FC1F-BE2E-3CD9-1CF28AD5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269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984EF-CBA6-1134-DD0B-57C24094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2E1EC-1D4F-CBA6-E96A-F6774674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0510B0-2F79-79BA-03F2-FD1F0B466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02BF65-56AD-AE07-9010-F27FF400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AA5FD7-1213-4CDA-6020-FF0B5C5C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539B79-6E99-C556-6D26-CA6344DB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038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AF6EC-7B39-0D19-C7A1-6F241ABE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BDE27F-E03A-EB4A-4C44-E7BB73A2E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AF237F-C3FF-D1F4-4B10-47CFE8A47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9FDD63-0E4D-94D7-CB3F-FDD1EC10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FDD207-DA6D-F44C-6279-1A057BC6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4286FC-B713-876D-F24A-F37FAB6C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095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57E49-8A34-C376-CCBB-DD92D12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3BC0B7-DA64-91B6-EA8A-EFD1D108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171547-E9BF-76C3-D044-1BC3E393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48CC18-17DD-CA91-8D88-D064603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7F121-4DA9-2B9B-4D0A-088E5B25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136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E1A737-DF3E-49DB-E472-1D5B65044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D6A527-4CE7-8840-062E-A6659B07C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3AF73-D70C-9239-BEAA-73AB0479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DEC07D-6899-2CAF-BFF4-74991010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EF133-95C9-EA30-283E-860A663B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3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95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8CA466-7770-2A22-CD42-8D8547236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482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2951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4819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27776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3991619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1294344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1828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2427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29553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9628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774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A5FAC-1A22-23D5-DCA3-7736B6AE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2C2849-27B6-8489-1AE7-6471451A9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86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750363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9503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39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3133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AD20A51-1B28-4560-9BE3-E1DA990DE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174" y="6244061"/>
            <a:ext cx="3374675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172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7828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77198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08362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8634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05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CBFCB57-F58F-E8D5-48C5-58C813633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365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3514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1941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2009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95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8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6FEAC9-88EF-E16F-8172-8B37C7949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25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7A058F-DD51-548B-1B54-55C5B826A2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2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8B25670-2762-AC92-1156-E56D69F4C6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78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3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Relationship Id="rId30" Type="http://schemas.openxmlformats.org/officeDocument/2006/relationships/image" Target="../media/image1.png"/><Relationship Id="rId35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75BA656-6FE8-47B1-9F74-4143C9434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393700" y="6224400"/>
            <a:ext cx="3213975" cy="36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4F0AD8-582B-5FC7-30BA-D9ACA1077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FACD1-EF99-4A1E-AADD-F7BBB307F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3" r:id="rId5"/>
    <p:sldLayoutId id="2147483711" r:id="rId6"/>
    <p:sldLayoutId id="2147483712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69BC81-70B8-10B4-3D36-B8564449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D37323-373C-0151-0104-CFF85A62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4E2FBA-8805-B93D-9CF2-B3119874D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0173D-96E4-90B5-042E-CBC266C96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0C5D6-7E89-DB06-43BC-2786BFA35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BCC0-19EA-477C-B137-2E286D3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8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75BA656-6FE8-47B1-9F74-4143C94345C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393700" y="6224400"/>
            <a:ext cx="32139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6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key.com/view/ioJTiR_correct-symbol-clipart-right-answ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3600" b="1" dirty="0"/>
              <a:t>2022 National Senior Certificate Results</a:t>
            </a:r>
          </a:p>
          <a:p>
            <a:endParaRPr lang="en-ZA" sz="3200" b="0" dirty="0"/>
          </a:p>
          <a:p>
            <a:r>
              <a:rPr lang="en-ZA" sz="3200" b="0" dirty="0"/>
              <a:t>Standing Committee</a:t>
            </a:r>
            <a:endParaRPr lang="en-ZA" sz="2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February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4. Summary: Overall NSC Results 2008-2022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5BCC266-841F-4BCA-B0FC-EADBFE97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855195"/>
              </p:ext>
            </p:extLst>
          </p:nvPr>
        </p:nvGraphicFramePr>
        <p:xfrm>
          <a:off x="393701" y="1250731"/>
          <a:ext cx="11462940" cy="463754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</a:effectLst>
                <a:tableStyleId>{BC89EF96-8CEA-46FF-86C4-4CE0E7609802}</a:tableStyleId>
              </a:tblPr>
              <a:tblGrid>
                <a:gridCol w="1910490">
                  <a:extLst>
                    <a:ext uri="{9D8B030D-6E8A-4147-A177-3AD203B41FA5}">
                      <a16:colId xmlns:a16="http://schemas.microsoft.com/office/drawing/2014/main" xmlns="" val="1318268346"/>
                    </a:ext>
                  </a:extLst>
                </a:gridCol>
                <a:gridCol w="1910490">
                  <a:extLst>
                    <a:ext uri="{9D8B030D-6E8A-4147-A177-3AD203B41FA5}">
                      <a16:colId xmlns:a16="http://schemas.microsoft.com/office/drawing/2014/main" xmlns="" val="3278089971"/>
                    </a:ext>
                  </a:extLst>
                </a:gridCol>
                <a:gridCol w="1910490">
                  <a:extLst>
                    <a:ext uri="{9D8B030D-6E8A-4147-A177-3AD203B41FA5}">
                      <a16:colId xmlns:a16="http://schemas.microsoft.com/office/drawing/2014/main" xmlns="" val="164151828"/>
                    </a:ext>
                  </a:extLst>
                </a:gridCol>
                <a:gridCol w="1910490">
                  <a:extLst>
                    <a:ext uri="{9D8B030D-6E8A-4147-A177-3AD203B41FA5}">
                      <a16:colId xmlns:a16="http://schemas.microsoft.com/office/drawing/2014/main" xmlns="" val="3995555794"/>
                    </a:ext>
                  </a:extLst>
                </a:gridCol>
                <a:gridCol w="1910490">
                  <a:extLst>
                    <a:ext uri="{9D8B030D-6E8A-4147-A177-3AD203B41FA5}">
                      <a16:colId xmlns:a16="http://schemas.microsoft.com/office/drawing/2014/main" xmlns="" val="229402444"/>
                    </a:ext>
                  </a:extLst>
                </a:gridCol>
                <a:gridCol w="1910490">
                  <a:extLst>
                    <a:ext uri="{9D8B030D-6E8A-4147-A177-3AD203B41FA5}">
                      <a16:colId xmlns:a16="http://schemas.microsoft.com/office/drawing/2014/main" xmlns="" val="2346823118"/>
                    </a:ext>
                  </a:extLst>
                </a:gridCol>
              </a:tblGrid>
              <a:tr h="672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Exam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Wrote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Pass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Pass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Pass Bachelor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Pass Bachelor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232326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43 953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34 577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78,7%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14 522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33,0%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95212240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44 931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34 017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75,7%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14 324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31,9%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99380617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45 783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35 143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76,8%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14 416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31,5%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64916733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39 988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33 146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82,9%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15 215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38,0%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6957009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44 700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36 992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82,8%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16 319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36,5%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50240356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47 636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40 558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85,1%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19 477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40,9%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14026031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47 709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39 237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82,2%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18 524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38,8%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01451791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53 721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45 496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84,7%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22 379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41,7%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2943113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50 847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43 725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86,0%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20 804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40,9%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39684077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48 867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40 440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82,8%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19 101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1123602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50 754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41 350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81,5%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21 492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42,3%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7414373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50 404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41 502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82,3%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21 981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43,6%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86065395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51 633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41 250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79,9%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22 634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43,8%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2256340"/>
                  </a:ext>
                </a:extLst>
              </a:tr>
              <a:tr h="26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57 709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46 875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81,2%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26 125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45,3%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71559087"/>
                  </a:ext>
                </a:extLst>
              </a:tr>
              <a:tr h="272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60 338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49 102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81,4%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25 761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42,7%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731924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67D518B5-7BE9-9CFF-D47F-773187A7DDB0}"/>
              </a:ext>
            </a:extLst>
          </p:cNvPr>
          <p:cNvSpPr/>
          <p:nvPr/>
        </p:nvSpPr>
        <p:spPr>
          <a:xfrm>
            <a:off x="5694218" y="5511338"/>
            <a:ext cx="133004" cy="18288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rgbClr val="00B05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D8397044-6891-8AD5-B804-65D65CD2B88B}"/>
              </a:ext>
            </a:extLst>
          </p:cNvPr>
          <p:cNvSpPr/>
          <p:nvPr/>
        </p:nvSpPr>
        <p:spPr>
          <a:xfrm>
            <a:off x="7534102" y="5572298"/>
            <a:ext cx="133004" cy="18288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711634-920C-6E68-70AB-32F2AAB79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09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5. Pass rates with and without progressed candidates 2021-2022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900AABB-6CD2-4F2C-9555-9276CCDD9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0163363"/>
              </p:ext>
            </p:extLst>
          </p:nvPr>
        </p:nvGraphicFramePr>
        <p:xfrm>
          <a:off x="393701" y="1152525"/>
          <a:ext cx="11462939" cy="486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564">
                  <a:extLst>
                    <a:ext uri="{9D8B030D-6E8A-4147-A177-3AD203B41FA5}">
                      <a16:colId xmlns:a16="http://schemas.microsoft.com/office/drawing/2014/main" xmlns="" val="4243837283"/>
                    </a:ext>
                  </a:extLst>
                </a:gridCol>
                <a:gridCol w="882762">
                  <a:extLst>
                    <a:ext uri="{9D8B030D-6E8A-4147-A177-3AD203B41FA5}">
                      <a16:colId xmlns:a16="http://schemas.microsoft.com/office/drawing/2014/main" xmlns="" val="315904285"/>
                    </a:ext>
                  </a:extLst>
                </a:gridCol>
                <a:gridCol w="1596762">
                  <a:extLst>
                    <a:ext uri="{9D8B030D-6E8A-4147-A177-3AD203B41FA5}">
                      <a16:colId xmlns:a16="http://schemas.microsoft.com/office/drawing/2014/main" xmlns="" val="3886062104"/>
                    </a:ext>
                  </a:extLst>
                </a:gridCol>
                <a:gridCol w="1448508">
                  <a:extLst>
                    <a:ext uri="{9D8B030D-6E8A-4147-A177-3AD203B41FA5}">
                      <a16:colId xmlns:a16="http://schemas.microsoft.com/office/drawing/2014/main" xmlns="" val="382223356"/>
                    </a:ext>
                  </a:extLst>
                </a:gridCol>
                <a:gridCol w="1459418">
                  <a:extLst>
                    <a:ext uri="{9D8B030D-6E8A-4147-A177-3AD203B41FA5}">
                      <a16:colId xmlns:a16="http://schemas.microsoft.com/office/drawing/2014/main" xmlns="" val="74663296"/>
                    </a:ext>
                  </a:extLst>
                </a:gridCol>
                <a:gridCol w="1172338">
                  <a:extLst>
                    <a:ext uri="{9D8B030D-6E8A-4147-A177-3AD203B41FA5}">
                      <a16:colId xmlns:a16="http://schemas.microsoft.com/office/drawing/2014/main" xmlns="" val="4098145446"/>
                    </a:ext>
                  </a:extLst>
                </a:gridCol>
                <a:gridCol w="1449987">
                  <a:extLst>
                    <a:ext uri="{9D8B030D-6E8A-4147-A177-3AD203B41FA5}">
                      <a16:colId xmlns:a16="http://schemas.microsoft.com/office/drawing/2014/main" xmlns="" val="600499797"/>
                    </a:ext>
                  </a:extLst>
                </a:gridCol>
                <a:gridCol w="1437600">
                  <a:extLst>
                    <a:ext uri="{9D8B030D-6E8A-4147-A177-3AD203B41FA5}">
                      <a16:colId xmlns:a16="http://schemas.microsoft.com/office/drawing/2014/main" xmlns="" val="3945385557"/>
                    </a:ext>
                  </a:extLst>
                </a:gridCol>
              </a:tblGrid>
              <a:tr h="185520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candidates registered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candidates wrote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candidates passed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Pass rate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candidates with Bachelor's Degree access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Bachelor's pass rate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857909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59 823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57 709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46 875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81.2%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26 125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45.3%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9711434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Progressed Candidates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2 172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1 870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110174"/>
                  </a:ext>
                </a:extLst>
              </a:tr>
              <a:tr h="51847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Non-progressed Candidates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57 651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55 839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46 337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83.0%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26 064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46.7%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043890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62 350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0 338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49 102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25 761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42.7%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974349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Progressed Candidates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2 323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030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467703"/>
                  </a:ext>
                </a:extLst>
              </a:tr>
              <a:tr h="51847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Non-progressed Candidates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0 027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58 308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48 565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83.3%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25 727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44.1%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42681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55B0F-ED2D-43AA-FC75-0CBF805DE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5. Progressed candidates 2018-2022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95B0C98-5D95-4F78-A7A0-F05DE3EA2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8804614"/>
              </p:ext>
            </p:extLst>
          </p:nvPr>
        </p:nvGraphicFramePr>
        <p:xfrm>
          <a:off x="457199" y="1190625"/>
          <a:ext cx="11399442" cy="4838698"/>
        </p:xfrm>
        <a:graphic>
          <a:graphicData uri="http://schemas.openxmlformats.org/drawingml/2006/table">
            <a:tbl>
              <a:tblPr firstRow="1" firstCol="1" bandRow="1"/>
              <a:tblGrid>
                <a:gridCol w="1329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8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35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6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548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Entered 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Wrote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Passed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Bachelor’s Degree access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Diploma access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Higher Certificate access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8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2018</a:t>
                      </a:r>
                      <a:endParaRPr lang="en-ZA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3 384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1 725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(51.0%)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579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(33.6%)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44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(2.6%)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236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(13.7%)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298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(17.3%)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8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2019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3 671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1 910 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717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(37.5%)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81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(4.2%)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281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(14.7%)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354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(18.5%)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2020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3 216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2 730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687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(25.2%)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(2.0%)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267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(9.8%)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363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(13.3%)</a:t>
                      </a:r>
                      <a:endParaRPr lang="en-ZA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7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2 172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1 870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538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(28.8%)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(3.3%)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87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2 323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2 030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537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(26.5%)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(1.7%)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  <a:p>
                      <a:pPr marL="0" algn="ctr" defTabSz="6858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(15.5%)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83607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53E861-A626-A004-75BE-088DFAACC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25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WCED performance in 2022 NSC examinations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07C49DB-D101-4EBE-BA74-A4AF2C44FA4B}"/>
              </a:ext>
            </a:extLst>
          </p:cNvPr>
          <p:cNvGrpSpPr/>
          <p:nvPr/>
        </p:nvGrpSpPr>
        <p:grpSpPr>
          <a:xfrm>
            <a:off x="1319020" y="1079296"/>
            <a:ext cx="10035735" cy="482934"/>
            <a:chOff x="563204" y="665"/>
            <a:chExt cx="10035735" cy="482934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xmlns="" id="{AED90559-5A00-4135-B196-6C93B37B5DB2}"/>
                </a:ext>
              </a:extLst>
            </p:cNvPr>
            <p:cNvSpPr/>
            <p:nvPr/>
          </p:nvSpPr>
          <p:spPr>
            <a:xfrm rot="10800000">
              <a:off x="563204" y="665"/>
              <a:ext cx="10035735" cy="482934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rrow: Pentagon 4">
              <a:extLst>
                <a:ext uri="{FF2B5EF4-FFF2-40B4-BE49-F238E27FC236}">
                  <a16:creationId xmlns:a16="http://schemas.microsoft.com/office/drawing/2014/main" xmlns="" id="{A8469273-9DF5-466E-A030-EDCF6343052F}"/>
                </a:ext>
              </a:extLst>
            </p:cNvPr>
            <p:cNvSpPr txBox="1"/>
            <p:nvPr/>
          </p:nvSpPr>
          <p:spPr>
            <a:xfrm rot="21600000">
              <a:off x="683937" y="665"/>
              <a:ext cx="9915002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62 350 </a:t>
              </a:r>
              <a:r>
                <a:rPr lang="en-US" sz="1400" kern="1200" dirty="0">
                  <a:solidFill>
                    <a:schemeClr val="tx1"/>
                  </a:solidFill>
                </a:rPr>
                <a:t>full-time candidates registered for the 2022 NSC examinations.  With 60 338 who wrote, the turnout rate was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96.8%</a:t>
              </a:r>
              <a:r>
                <a:rPr lang="en-US" sz="1400" kern="1200" dirty="0">
                  <a:solidFill>
                    <a:schemeClr val="tx1"/>
                  </a:solidFill>
                </a:rPr>
                <a:t>.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9541363-F1F4-4734-AABB-FCC4C1D889F2}"/>
              </a:ext>
            </a:extLst>
          </p:cNvPr>
          <p:cNvSpPr/>
          <p:nvPr/>
        </p:nvSpPr>
        <p:spPr>
          <a:xfrm>
            <a:off x="826129" y="1078631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6CB76F9-E47E-4495-9AA7-16A8132776C2}"/>
              </a:ext>
            </a:extLst>
          </p:cNvPr>
          <p:cNvGrpSpPr/>
          <p:nvPr/>
        </p:nvGrpSpPr>
        <p:grpSpPr>
          <a:xfrm>
            <a:off x="1346856" y="1671886"/>
            <a:ext cx="9980064" cy="482934"/>
            <a:chOff x="591040" y="627759"/>
            <a:chExt cx="9980064" cy="482934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xmlns="" id="{838545F3-EE7E-49F2-A4B8-AA72DA35C989}"/>
                </a:ext>
              </a:extLst>
            </p:cNvPr>
            <p:cNvSpPr/>
            <p:nvPr/>
          </p:nvSpPr>
          <p:spPr>
            <a:xfrm rot="10800000">
              <a:off x="591040" y="627759"/>
              <a:ext cx="9980064" cy="482934"/>
            </a:xfrm>
            <a:prstGeom prst="homePlate">
              <a:avLst/>
            </a:prstGeom>
            <a:solidFill>
              <a:schemeClr val="tx2">
                <a:lumMod val="20000"/>
                <a:lumOff val="80000"/>
                <a:alpha val="84286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lt1"/>
            </a:fontRef>
          </p:style>
        </p:sp>
        <p:sp>
          <p:nvSpPr>
            <p:cNvPr id="30" name="Arrow: Pentagon 7">
              <a:extLst>
                <a:ext uri="{FF2B5EF4-FFF2-40B4-BE49-F238E27FC236}">
                  <a16:creationId xmlns:a16="http://schemas.microsoft.com/office/drawing/2014/main" xmlns="" id="{87F7AD0E-923A-42CA-AFD0-1CEEF62E5FFD}"/>
                </a:ext>
              </a:extLst>
            </p:cNvPr>
            <p:cNvSpPr txBox="1"/>
            <p:nvPr/>
          </p:nvSpPr>
          <p:spPr>
            <a:xfrm rot="21600000">
              <a:off x="711773" y="627759"/>
              <a:ext cx="9859331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The overall pass rate increased from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81.2%</a:t>
              </a:r>
              <a:r>
                <a:rPr lang="en-US" sz="1400" kern="1200" dirty="0">
                  <a:solidFill>
                    <a:schemeClr val="tx1"/>
                  </a:solidFill>
                </a:rPr>
                <a:t> in 2021 to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81.4%</a:t>
              </a:r>
              <a:r>
                <a:rPr lang="en-US" sz="1400" kern="1200" dirty="0">
                  <a:solidFill>
                    <a:schemeClr val="tx1"/>
                  </a:solidFill>
                </a:rPr>
                <a:t> in 2022. 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F0D41A-88C2-4082-8F4E-EF2D48711C3C}"/>
              </a:ext>
            </a:extLst>
          </p:cNvPr>
          <p:cNvGrpSpPr/>
          <p:nvPr/>
        </p:nvGrpSpPr>
        <p:grpSpPr>
          <a:xfrm>
            <a:off x="1332938" y="2281728"/>
            <a:ext cx="10007899" cy="482934"/>
            <a:chOff x="577122" y="1254853"/>
            <a:chExt cx="10007899" cy="482934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xmlns="" id="{EE676623-B1EC-4A72-ACFD-909A954408AE}"/>
                </a:ext>
              </a:extLst>
            </p:cNvPr>
            <p:cNvSpPr/>
            <p:nvPr/>
          </p:nvSpPr>
          <p:spPr>
            <a:xfrm rot="10800000">
              <a:off x="577122" y="1254853"/>
              <a:ext cx="10007899" cy="482934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  <a:alpha val="78571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28" name="Arrow: Pentagon 9">
              <a:extLst>
                <a:ext uri="{FF2B5EF4-FFF2-40B4-BE49-F238E27FC236}">
                  <a16:creationId xmlns:a16="http://schemas.microsoft.com/office/drawing/2014/main" xmlns="" id="{9DCEAEA8-8374-4785-9113-EA58DA77F662}"/>
                </a:ext>
              </a:extLst>
            </p:cNvPr>
            <p:cNvSpPr txBox="1"/>
            <p:nvPr/>
          </p:nvSpPr>
          <p:spPr>
            <a:xfrm rot="21600000">
              <a:off x="697855" y="1254853"/>
              <a:ext cx="9887166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There was a decrease in access to a Bachelor’s degree from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45.3%</a:t>
              </a:r>
              <a:r>
                <a:rPr lang="en-US" sz="1400" kern="1200" dirty="0">
                  <a:solidFill>
                    <a:schemeClr val="tx1"/>
                  </a:solidFill>
                </a:rPr>
                <a:t> in 2021 to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42.7% </a:t>
              </a:r>
              <a:r>
                <a:rPr lang="en-US" sz="1400" kern="1200" dirty="0">
                  <a:solidFill>
                    <a:schemeClr val="tx1"/>
                  </a:solidFill>
                </a:rPr>
                <a:t>in 2022. 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B8C128-26B2-4E30-B5F7-BDB7B44E9724}"/>
              </a:ext>
            </a:extLst>
          </p:cNvPr>
          <p:cNvGrpSpPr/>
          <p:nvPr/>
        </p:nvGrpSpPr>
        <p:grpSpPr>
          <a:xfrm>
            <a:off x="1346856" y="2874318"/>
            <a:ext cx="9980064" cy="482934"/>
            <a:chOff x="591040" y="1881947"/>
            <a:chExt cx="9980064" cy="482934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xmlns="" id="{E4156427-1743-492C-A5B9-CAD3AC8F5BE6}"/>
                </a:ext>
              </a:extLst>
            </p:cNvPr>
            <p:cNvSpPr/>
            <p:nvPr/>
          </p:nvSpPr>
          <p:spPr>
            <a:xfrm rot="10800000">
              <a:off x="591040" y="1881947"/>
              <a:ext cx="9980064" cy="482934"/>
            </a:xfrm>
            <a:prstGeom prst="homePlate">
              <a:avLst/>
            </a:prstGeom>
            <a:solidFill>
              <a:schemeClr val="bg2">
                <a:lumMod val="60000"/>
                <a:lumOff val="40000"/>
                <a:alpha val="72857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7143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11">
              <a:extLst>
                <a:ext uri="{FF2B5EF4-FFF2-40B4-BE49-F238E27FC236}">
                  <a16:creationId xmlns:a16="http://schemas.microsoft.com/office/drawing/2014/main" xmlns="" id="{E2FC8719-247A-4807-8DC0-7C33FA7B9F95}"/>
                </a:ext>
              </a:extLst>
            </p:cNvPr>
            <p:cNvSpPr txBox="1"/>
            <p:nvPr/>
          </p:nvSpPr>
          <p:spPr>
            <a:xfrm rot="21600000">
              <a:off x="711773" y="1881947"/>
              <a:ext cx="9859331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The Province had the highest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Mathematics</a:t>
              </a:r>
              <a:r>
                <a:rPr lang="en-US" sz="1400" kern="1200" dirty="0">
                  <a:solidFill>
                    <a:schemeClr val="tx1"/>
                  </a:solidFill>
                </a:rPr>
                <a:t> and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Physical Sciences </a:t>
              </a:r>
              <a:r>
                <a:rPr lang="en-US" sz="1400" kern="1200" dirty="0">
                  <a:solidFill>
                    <a:schemeClr val="tx1"/>
                  </a:solidFill>
                </a:rPr>
                <a:t>pass rates of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67.9%</a:t>
              </a:r>
              <a:r>
                <a:rPr lang="en-US" sz="1400" kern="1200" dirty="0">
                  <a:solidFill>
                    <a:schemeClr val="tx1"/>
                  </a:solidFill>
                </a:rPr>
                <a:t> and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81.1% </a:t>
              </a:r>
              <a:r>
                <a:rPr lang="en-US" sz="1400" kern="1200" dirty="0">
                  <a:solidFill>
                    <a:schemeClr val="tx1"/>
                  </a:solidFill>
                </a:rPr>
                <a:t>respectively.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0DCB75E-6583-47C9-9C78-DA40B328EAB0}"/>
              </a:ext>
            </a:extLst>
          </p:cNvPr>
          <p:cNvSpPr/>
          <p:nvPr/>
        </p:nvSpPr>
        <p:spPr>
          <a:xfrm>
            <a:off x="824443" y="2867919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72857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14478"/>
              <a:satOff val="-992"/>
              <a:lumOff val="5238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A04C04B-6B11-4912-8A4D-0568BC2AB1E3}"/>
              </a:ext>
            </a:extLst>
          </p:cNvPr>
          <p:cNvGrpSpPr/>
          <p:nvPr/>
        </p:nvGrpSpPr>
        <p:grpSpPr>
          <a:xfrm>
            <a:off x="1319020" y="3501412"/>
            <a:ext cx="10035735" cy="482934"/>
            <a:chOff x="563204" y="2509041"/>
            <a:chExt cx="10035735" cy="482934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xmlns="" id="{0C328E3A-63F6-45AB-9622-556BEADF2FA7}"/>
                </a:ext>
              </a:extLst>
            </p:cNvPr>
            <p:cNvSpPr/>
            <p:nvPr/>
          </p:nvSpPr>
          <p:spPr>
            <a:xfrm rot="10800000">
              <a:off x="563204" y="2509041"/>
              <a:ext cx="10035735" cy="482934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  <a:alpha val="671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2857"/>
              </a:schemeClr>
            </a:effectRef>
            <a:fontRef idx="minor">
              <a:schemeClr val="lt1"/>
            </a:fontRef>
          </p:style>
        </p:sp>
        <p:sp>
          <p:nvSpPr>
            <p:cNvPr id="24" name="Arrow: Pentagon 14">
              <a:extLst>
                <a:ext uri="{FF2B5EF4-FFF2-40B4-BE49-F238E27FC236}">
                  <a16:creationId xmlns:a16="http://schemas.microsoft.com/office/drawing/2014/main" xmlns="" id="{E3192763-581C-4648-928F-B4FD82DF4D8B}"/>
                </a:ext>
              </a:extLst>
            </p:cNvPr>
            <p:cNvSpPr txBox="1"/>
            <p:nvPr/>
          </p:nvSpPr>
          <p:spPr>
            <a:xfrm rot="21600000">
              <a:off x="683937" y="2509041"/>
              <a:ext cx="9915002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Four (4) districts achieved pass rates over 80%. Metro North achieved the highest Bachelor’s degree access of 51.9% (incl. independent schools).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F4FE636-F91B-4B32-B0D3-CCB8591D5520}"/>
              </a:ext>
            </a:extLst>
          </p:cNvPr>
          <p:cNvGrpSpPr/>
          <p:nvPr/>
        </p:nvGrpSpPr>
        <p:grpSpPr>
          <a:xfrm>
            <a:off x="1319020" y="4128506"/>
            <a:ext cx="10035735" cy="482934"/>
            <a:chOff x="563204" y="3136135"/>
            <a:chExt cx="10035735" cy="482934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84FA7369-0C7A-485F-8036-97E39FC7DBA0}"/>
                </a:ext>
              </a:extLst>
            </p:cNvPr>
            <p:cNvSpPr/>
            <p:nvPr/>
          </p:nvSpPr>
          <p:spPr>
            <a:xfrm rot="10800000">
              <a:off x="563204" y="3136135"/>
              <a:ext cx="10035735" cy="482934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  <a:alpha val="61429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8571"/>
              </a:schemeClr>
            </a:effectRef>
            <a:fontRef idx="minor">
              <a:schemeClr val="lt1"/>
            </a:fontRef>
          </p:style>
        </p:sp>
        <p:sp>
          <p:nvSpPr>
            <p:cNvPr id="22" name="Arrow: Pentagon 16">
              <a:extLst>
                <a:ext uri="{FF2B5EF4-FFF2-40B4-BE49-F238E27FC236}">
                  <a16:creationId xmlns:a16="http://schemas.microsoft.com/office/drawing/2014/main" xmlns="" id="{639169F8-2E70-4FB5-A1DC-0F162C5E458A}"/>
                </a:ext>
              </a:extLst>
            </p:cNvPr>
            <p:cNvSpPr txBox="1"/>
            <p:nvPr/>
          </p:nvSpPr>
          <p:spPr>
            <a:xfrm>
              <a:off x="683937" y="3136135"/>
              <a:ext cx="9915002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The overall pass rate in the thirteen (13)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ELSEN</a:t>
              </a:r>
              <a:r>
                <a:rPr lang="en-US" sz="1400" kern="1200" dirty="0">
                  <a:solidFill>
                    <a:schemeClr val="tx1"/>
                  </a:solidFill>
                </a:rPr>
                <a:t> schools decreased from 90.0% in 2021 to 83.0% in 2022. 40.0% of their candidates passed with access to a Bachelor’s Degree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programme</a:t>
              </a:r>
              <a:r>
                <a:rPr lang="en-US" sz="1400" kern="1200" dirty="0">
                  <a:solidFill>
                    <a:schemeClr val="tx1"/>
                  </a:solidFill>
                </a:rPr>
                <a:t>.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EE4E1DF-D93D-46D5-AEC7-31304489447D}"/>
              </a:ext>
            </a:extLst>
          </p:cNvPr>
          <p:cNvSpPr/>
          <p:nvPr/>
        </p:nvSpPr>
        <p:spPr>
          <a:xfrm>
            <a:off x="833068" y="4065899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61429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24131"/>
              <a:satOff val="-1653"/>
              <a:lumOff val="8731"/>
              <a:alphaOff val="-28571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CFB94D5-BDB0-42C4-A48B-3ECD262AEF3D}"/>
              </a:ext>
            </a:extLst>
          </p:cNvPr>
          <p:cNvGrpSpPr/>
          <p:nvPr/>
        </p:nvGrpSpPr>
        <p:grpSpPr>
          <a:xfrm>
            <a:off x="1305102" y="4755600"/>
            <a:ext cx="10063571" cy="482934"/>
            <a:chOff x="549286" y="3763229"/>
            <a:chExt cx="10063571" cy="482934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xmlns="" id="{B41F678C-12B7-40C2-9E5E-D87E02F60995}"/>
                </a:ext>
              </a:extLst>
            </p:cNvPr>
            <p:cNvSpPr/>
            <p:nvPr/>
          </p:nvSpPr>
          <p:spPr>
            <a:xfrm rot="10800000">
              <a:off x="549286" y="3763229"/>
              <a:ext cx="10063571" cy="482934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  <a:alpha val="55714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xmlns="" id="{DDF6482E-8777-4A32-918F-6F22612E77D3}"/>
                </a:ext>
              </a:extLst>
            </p:cNvPr>
            <p:cNvSpPr txBox="1"/>
            <p:nvPr/>
          </p:nvSpPr>
          <p:spPr>
            <a:xfrm rot="21600000">
              <a:off x="670019" y="3763229"/>
              <a:ext cx="9942838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70 </a:t>
              </a:r>
              <a:r>
                <a:rPr lang="en-US" sz="1400" kern="1200" dirty="0">
                  <a:solidFill>
                    <a:schemeClr val="tx1"/>
                  </a:solidFill>
                </a:rPr>
                <a:t>of the 457 schools (15.3%) in the Western Cape achieved a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100% pass </a:t>
              </a:r>
              <a:r>
                <a:rPr lang="en-US" sz="1400" kern="1200" dirty="0">
                  <a:solidFill>
                    <a:schemeClr val="tx1"/>
                  </a:solidFill>
                </a:rPr>
                <a:t>rate.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8E5D0A8-2C25-4B22-A7A9-B54B3D154870}"/>
              </a:ext>
            </a:extLst>
          </p:cNvPr>
          <p:cNvSpPr/>
          <p:nvPr/>
        </p:nvSpPr>
        <p:spPr>
          <a:xfrm>
            <a:off x="818778" y="4684367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5571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28957"/>
              <a:satOff val="-1983"/>
              <a:lumOff val="10477"/>
              <a:alphaOff val="-34286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103F019-719D-4B83-8633-833703834036}"/>
              </a:ext>
            </a:extLst>
          </p:cNvPr>
          <p:cNvGrpSpPr/>
          <p:nvPr/>
        </p:nvGrpSpPr>
        <p:grpSpPr>
          <a:xfrm>
            <a:off x="1291185" y="5382694"/>
            <a:ext cx="10091406" cy="482934"/>
            <a:chOff x="535369" y="4390323"/>
            <a:chExt cx="10091406" cy="482934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xmlns="" id="{CC1BD709-6283-4395-A37C-ABDD599BCDD8}"/>
                </a:ext>
              </a:extLst>
            </p:cNvPr>
            <p:cNvSpPr/>
            <p:nvPr/>
          </p:nvSpPr>
          <p:spPr>
            <a:xfrm rot="10800000">
              <a:off x="535369" y="4390323"/>
              <a:ext cx="10091406" cy="482934"/>
            </a:xfrm>
            <a:prstGeom prst="homePlate">
              <a:avLst/>
            </a:prstGeom>
            <a:solidFill>
              <a:schemeClr val="bg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22">
              <a:extLst>
                <a:ext uri="{FF2B5EF4-FFF2-40B4-BE49-F238E27FC236}">
                  <a16:creationId xmlns:a16="http://schemas.microsoft.com/office/drawing/2014/main" xmlns="" id="{6215868D-4B8A-4A88-840C-35219BC12139}"/>
                </a:ext>
              </a:extLst>
            </p:cNvPr>
            <p:cNvSpPr txBox="1"/>
            <p:nvPr/>
          </p:nvSpPr>
          <p:spPr>
            <a:xfrm rot="21600000">
              <a:off x="656102" y="4390323"/>
              <a:ext cx="9970673" cy="4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961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92</a:t>
              </a:r>
              <a:r>
                <a:rPr lang="en-US" sz="1400" kern="1200" dirty="0">
                  <a:solidFill>
                    <a:schemeClr val="tx1"/>
                  </a:solidFill>
                </a:rPr>
                <a:t> schools maintained a pass rate of 95% and above for the past five years (2018-2022) indicating the ability to sustain excellent learner performance and functionality at these schools.</a:t>
              </a:r>
              <a:endParaRPr lang="en-ZA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B1953E-B812-4933-ABC7-19BC37DDE8F7}"/>
              </a:ext>
            </a:extLst>
          </p:cNvPr>
          <p:cNvSpPr/>
          <p:nvPr/>
        </p:nvSpPr>
        <p:spPr>
          <a:xfrm>
            <a:off x="809409" y="5346247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33783"/>
              <a:satOff val="-2314"/>
              <a:lumOff val="12223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D48ED33-2032-41ED-9AC6-06E63010645E}"/>
              </a:ext>
            </a:extLst>
          </p:cNvPr>
          <p:cNvSpPr/>
          <p:nvPr/>
        </p:nvSpPr>
        <p:spPr>
          <a:xfrm>
            <a:off x="818189" y="1663260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8428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4826"/>
              <a:satOff val="-331"/>
              <a:lumOff val="1746"/>
              <a:alphaOff val="-5714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2EC442D-491A-4A6F-B396-987C22829814}"/>
              </a:ext>
            </a:extLst>
          </p:cNvPr>
          <p:cNvSpPr/>
          <p:nvPr/>
        </p:nvSpPr>
        <p:spPr>
          <a:xfrm>
            <a:off x="818778" y="2276812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78571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9652"/>
              <a:satOff val="-661"/>
              <a:lumOff val="3492"/>
              <a:alphaOff val="-11429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4F8DDAD-2967-4352-9E11-497C62A5692F}"/>
              </a:ext>
            </a:extLst>
          </p:cNvPr>
          <p:cNvSpPr/>
          <p:nvPr/>
        </p:nvSpPr>
        <p:spPr>
          <a:xfrm>
            <a:off x="826129" y="3463566"/>
            <a:ext cx="482934" cy="482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67143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19305"/>
              <a:satOff val="-1322"/>
              <a:lumOff val="6985"/>
              <a:alphaOff val="-22857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D6959E4-502C-1286-C483-0C72AF484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0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Overall performance: Quintile schools 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F8121096-0268-4AC4-A90F-F5F09B00E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2004447"/>
              </p:ext>
            </p:extLst>
          </p:nvPr>
        </p:nvGraphicFramePr>
        <p:xfrm>
          <a:off x="393701" y="1224951"/>
          <a:ext cx="11462940" cy="49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21F546-E380-8166-5D99-6866938FC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30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Overall performance: Performance per Quintile schools 2020-2022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1B7A38C-B2C6-4AA0-937F-6AEC81371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1755094"/>
              </p:ext>
            </p:extLst>
          </p:nvPr>
        </p:nvGraphicFramePr>
        <p:xfrm>
          <a:off x="393701" y="1201348"/>
          <a:ext cx="11462940" cy="496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CC9DBD98-4199-49F8-A79F-855BB0B44C96}"/>
              </a:ext>
            </a:extLst>
          </p:cNvPr>
          <p:cNvSpPr/>
          <p:nvPr/>
        </p:nvSpPr>
        <p:spPr>
          <a:xfrm>
            <a:off x="3268718" y="5612524"/>
            <a:ext cx="651642" cy="5490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84A168A-4F55-44B9-BBE0-7B2F8EEE88C8}"/>
              </a:ext>
            </a:extLst>
          </p:cNvPr>
          <p:cNvSpPr/>
          <p:nvPr/>
        </p:nvSpPr>
        <p:spPr>
          <a:xfrm>
            <a:off x="5291958" y="5822732"/>
            <a:ext cx="483475" cy="3388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7078166-43CE-44DB-9186-DEEB9B572FF0}"/>
              </a:ext>
            </a:extLst>
          </p:cNvPr>
          <p:cNvSpPr/>
          <p:nvPr/>
        </p:nvSpPr>
        <p:spPr>
          <a:xfrm>
            <a:off x="7252137" y="5612524"/>
            <a:ext cx="483475" cy="3388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E439983-5C5D-4074-B83E-6D514431FD2A}"/>
              </a:ext>
            </a:extLst>
          </p:cNvPr>
          <p:cNvSpPr/>
          <p:nvPr/>
        </p:nvSpPr>
        <p:spPr>
          <a:xfrm>
            <a:off x="9107210" y="5612523"/>
            <a:ext cx="651642" cy="5490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1298AE1-B52E-4289-56DE-7ADDC2D79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0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Overall performance: Candidates per District in 2022 NSC Exams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D42F344-6DFC-43BB-A417-A7D7A3F10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6798603"/>
              </p:ext>
            </p:extLst>
          </p:nvPr>
        </p:nvGraphicFramePr>
        <p:xfrm>
          <a:off x="393701" y="1190445"/>
          <a:ext cx="11462940" cy="496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CF2372-80D5-F0F2-FEA8-921D4B3E8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14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Overall performance: Performance of Districts 2021-2022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8ADEB986-B318-4D1A-8634-C416DDEA7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1879507"/>
              </p:ext>
            </p:extLst>
          </p:nvPr>
        </p:nvGraphicFramePr>
        <p:xfrm>
          <a:off x="364530" y="1155941"/>
          <a:ext cx="11462940" cy="504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86DE8033-585C-4AA0-A991-EE83E890B582}"/>
              </a:ext>
            </a:extLst>
          </p:cNvPr>
          <p:cNvSpPr/>
          <p:nvPr/>
        </p:nvSpPr>
        <p:spPr>
          <a:xfrm>
            <a:off x="2564526" y="5623034"/>
            <a:ext cx="536026" cy="341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B37E6CE-59A2-4649-AE86-E97A972D3FF4}"/>
              </a:ext>
            </a:extLst>
          </p:cNvPr>
          <p:cNvSpPr/>
          <p:nvPr/>
        </p:nvSpPr>
        <p:spPr>
          <a:xfrm>
            <a:off x="5003364" y="5623034"/>
            <a:ext cx="536026" cy="341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06FF217-A8A4-49BB-9273-7076982B3669}"/>
              </a:ext>
            </a:extLst>
          </p:cNvPr>
          <p:cNvSpPr/>
          <p:nvPr/>
        </p:nvSpPr>
        <p:spPr>
          <a:xfrm>
            <a:off x="6227381" y="5625689"/>
            <a:ext cx="536026" cy="341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0B7DE0B-8D46-4FC3-A043-CFC47CFE28D5}"/>
              </a:ext>
            </a:extLst>
          </p:cNvPr>
          <p:cNvSpPr/>
          <p:nvPr/>
        </p:nvSpPr>
        <p:spPr>
          <a:xfrm>
            <a:off x="9890236" y="5623034"/>
            <a:ext cx="536026" cy="341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73AE421-BCE1-46BE-A973-43A7E6FB637A}"/>
              </a:ext>
            </a:extLst>
          </p:cNvPr>
          <p:cNvSpPr/>
          <p:nvPr/>
        </p:nvSpPr>
        <p:spPr>
          <a:xfrm>
            <a:off x="3771067" y="6202394"/>
            <a:ext cx="1854906" cy="5130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>
                <a:solidFill>
                  <a:schemeClr val="tx1"/>
                </a:solidFill>
              </a:rPr>
              <a:t>Increased pass %</a:t>
            </a: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B0DA7E-C940-4081-BD09-176AA8BEA512}"/>
              </a:ext>
            </a:extLst>
          </p:cNvPr>
          <p:cNvSpPr/>
          <p:nvPr/>
        </p:nvSpPr>
        <p:spPr>
          <a:xfrm>
            <a:off x="6495394" y="6202394"/>
            <a:ext cx="1854906" cy="5130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>
                <a:solidFill>
                  <a:schemeClr val="tx1"/>
                </a:solidFill>
              </a:rPr>
              <a:t>Maintained pass % of 70+</a:t>
            </a: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270FE6F-FCAA-0EB2-87F6-AB9C1AB9C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60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Overall performance: Mathematics and Sciences</a:t>
            </a:r>
            <a:endParaRPr lang="en-Z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8326D31-8704-495B-8C51-5723674C1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976431"/>
              </p:ext>
            </p:extLst>
          </p:nvPr>
        </p:nvGraphicFramePr>
        <p:xfrm>
          <a:off x="393702" y="1224950"/>
          <a:ext cx="11462934" cy="4917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734">
                  <a:extLst>
                    <a:ext uri="{9D8B030D-6E8A-4147-A177-3AD203B41FA5}">
                      <a16:colId xmlns:a16="http://schemas.microsoft.com/office/drawing/2014/main" xmlns="" val="3831635528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2096379091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2735849189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743197996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1499036341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4067997982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3770372044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707227337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3000440545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948928679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xmlns="" val="585778966"/>
                    </a:ext>
                  </a:extLst>
                </a:gridCol>
              </a:tblGrid>
              <a:tr h="4470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 Subject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2279727"/>
                  </a:ext>
                </a:extLst>
              </a:tr>
              <a:tr h="1341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Wrote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Not Achieved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Achieved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Pass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Subject Avg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Wrote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Not Achieved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Achieved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Pass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Subject Avg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70826167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Mathematics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15 219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4 193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11 026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72,5%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45,2%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15 616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5 014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10 602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67,9%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43,1%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28087013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Mathematical Literacy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42 272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8 891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33 381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79,0%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45,5%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44 544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5 393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39 151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87,9%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47,6%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3854058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Technical Mathematics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1 011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61,6%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35,1%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91,4%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43,3%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7000124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Physical Sciences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9 801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2 246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7 555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77,1%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48,6%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9 818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1 860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7 958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81,1%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48,7%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1599912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Technical Sciences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1 099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82,3%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39,7%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1 105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1 010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91,4%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41,3%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4056919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Life Sciences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26 632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7 838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18 794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70,6%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44,4%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27 542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8 548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18 994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69,0%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42,4%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4338192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Marine Sciences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100,0%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64,8%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95,1%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55,8%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753068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1E108E-C00C-DC94-DEDE-99396C7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12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7. Higher education access 2018-2022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4AC390E-9EB0-4BDD-85D2-E00BF27E3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8281612"/>
              </p:ext>
            </p:extLst>
          </p:nvPr>
        </p:nvGraphicFramePr>
        <p:xfrm>
          <a:off x="393701" y="1090954"/>
          <a:ext cx="11462940" cy="492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C083EF-919E-13FD-86B9-105E5436F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6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Preparation for the 2022 NSC examinations: Magnitude and Monitoring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BD0CBE71-E642-301E-5973-7A2E26350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75883772"/>
              </p:ext>
            </p:extLst>
          </p:nvPr>
        </p:nvGraphicFramePr>
        <p:xfrm>
          <a:off x="295564" y="1104181"/>
          <a:ext cx="11561077" cy="487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0641EC-9726-9751-1B90-CAE8C9513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167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School achievement: Pass rate distribution of schools 2018-2022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40EAF6A-0F39-4BCE-A987-AF91D277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3921595"/>
              </p:ext>
            </p:extLst>
          </p:nvPr>
        </p:nvGraphicFramePr>
        <p:xfrm>
          <a:off x="364531" y="1906559"/>
          <a:ext cx="11462938" cy="190066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202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2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2137">
                  <a:extLst>
                    <a:ext uri="{9D8B030D-6E8A-4147-A177-3AD203B41FA5}">
                      <a16:colId xmlns:a16="http://schemas.microsoft.com/office/drawing/2014/main" xmlns="" val="2333246619"/>
                    </a:ext>
                  </a:extLst>
                </a:gridCol>
              </a:tblGrid>
              <a:tr h="8337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Category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n-ZA" sz="18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n-ZA" sz="18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b="1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b="1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8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schools with a pass rate lower than 60%</a:t>
                      </a:r>
                      <a:endParaRPr lang="en-ZA" sz="18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  <a:endParaRPr lang="en-ZA" sz="18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  <a:endParaRPr lang="en-ZA" sz="18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ZA" sz="18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C2D92C-823C-A775-97EF-D59D1B0D8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31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9. School improvement: 2022 NSC performance comparative to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1468735-6E0B-4863-9CD6-F758E94AA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0990755"/>
              </p:ext>
            </p:extLst>
          </p:nvPr>
        </p:nvGraphicFramePr>
        <p:xfrm>
          <a:off x="393701" y="1274618"/>
          <a:ext cx="11462940" cy="4849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5008">
                  <a:extLst>
                    <a:ext uri="{9D8B030D-6E8A-4147-A177-3AD203B41FA5}">
                      <a16:colId xmlns:a16="http://schemas.microsoft.com/office/drawing/2014/main" xmlns="" val="1751133162"/>
                    </a:ext>
                  </a:extLst>
                </a:gridCol>
                <a:gridCol w="2002644">
                  <a:extLst>
                    <a:ext uri="{9D8B030D-6E8A-4147-A177-3AD203B41FA5}">
                      <a16:colId xmlns:a16="http://schemas.microsoft.com/office/drawing/2014/main" xmlns="" val="20693269"/>
                    </a:ext>
                  </a:extLst>
                </a:gridCol>
                <a:gridCol w="2002644">
                  <a:extLst>
                    <a:ext uri="{9D8B030D-6E8A-4147-A177-3AD203B41FA5}">
                      <a16:colId xmlns:a16="http://schemas.microsoft.com/office/drawing/2014/main" xmlns="" val="3291442027"/>
                    </a:ext>
                  </a:extLst>
                </a:gridCol>
                <a:gridCol w="2002644">
                  <a:extLst>
                    <a:ext uri="{9D8B030D-6E8A-4147-A177-3AD203B41FA5}">
                      <a16:colId xmlns:a16="http://schemas.microsoft.com/office/drawing/2014/main" xmlns="" val="1358625791"/>
                    </a:ext>
                  </a:extLst>
                </a:gridCol>
              </a:tblGrid>
              <a:tr h="6216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Public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Independent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ELSEN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936748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Declined by more that 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0514990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Declined between 5-10%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413120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Declined by less  than 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0708595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Improved by less than 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031809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Improved between 5-10%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00FF00"/>
                          </a:highlight>
                        </a:rPr>
                        <a:t>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00FF00"/>
                          </a:highlight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722849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Improved by 10 to 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00FF00"/>
                          </a:highlight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691255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Improved by more than 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00FF00"/>
                          </a:highlight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00FF00"/>
                          </a:highlight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3247264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Maintained pass rate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471463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Maintained 100%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455458"/>
                  </a:ext>
                </a:extLst>
              </a:tr>
              <a:tr h="422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1st time Grade 12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41688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55C306-D694-1D82-2A97-2A00D6673F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13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9. School improvement: WCED macro analysis of 2022 NSC performance </a:t>
            </a:r>
            <a:br>
              <a:rPr lang="en-ZA" dirty="0"/>
            </a:br>
            <a:r>
              <a:rPr lang="en-ZA" dirty="0"/>
              <a:t>    (excluding ELSEN)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C57F4B8-1401-43D6-9856-806D6042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996038"/>
              </p:ext>
            </p:extLst>
          </p:nvPr>
        </p:nvGraphicFramePr>
        <p:xfrm>
          <a:off x="393702" y="1190445"/>
          <a:ext cx="11462940" cy="4942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862">
                  <a:extLst>
                    <a:ext uri="{9D8B030D-6E8A-4147-A177-3AD203B41FA5}">
                      <a16:colId xmlns:a16="http://schemas.microsoft.com/office/drawing/2014/main" xmlns="" val="4111609212"/>
                    </a:ext>
                  </a:extLst>
                </a:gridCol>
                <a:gridCol w="1006602">
                  <a:extLst>
                    <a:ext uri="{9D8B030D-6E8A-4147-A177-3AD203B41FA5}">
                      <a16:colId xmlns:a16="http://schemas.microsoft.com/office/drawing/2014/main" xmlns="" val="2713262278"/>
                    </a:ext>
                  </a:extLst>
                </a:gridCol>
                <a:gridCol w="1027146">
                  <a:extLst>
                    <a:ext uri="{9D8B030D-6E8A-4147-A177-3AD203B41FA5}">
                      <a16:colId xmlns:a16="http://schemas.microsoft.com/office/drawing/2014/main" xmlns="" val="871207999"/>
                    </a:ext>
                  </a:extLst>
                </a:gridCol>
                <a:gridCol w="1027146">
                  <a:extLst>
                    <a:ext uri="{9D8B030D-6E8A-4147-A177-3AD203B41FA5}">
                      <a16:colId xmlns:a16="http://schemas.microsoft.com/office/drawing/2014/main" xmlns="" val="2106191248"/>
                    </a:ext>
                  </a:extLst>
                </a:gridCol>
                <a:gridCol w="1027146">
                  <a:extLst>
                    <a:ext uri="{9D8B030D-6E8A-4147-A177-3AD203B41FA5}">
                      <a16:colId xmlns:a16="http://schemas.microsoft.com/office/drawing/2014/main" xmlns="" val="1685393793"/>
                    </a:ext>
                  </a:extLst>
                </a:gridCol>
                <a:gridCol w="780630">
                  <a:extLst>
                    <a:ext uri="{9D8B030D-6E8A-4147-A177-3AD203B41FA5}">
                      <a16:colId xmlns:a16="http://schemas.microsoft.com/office/drawing/2014/main" xmlns="" val="751092316"/>
                    </a:ext>
                  </a:extLst>
                </a:gridCol>
                <a:gridCol w="1006602">
                  <a:extLst>
                    <a:ext uri="{9D8B030D-6E8A-4147-A177-3AD203B41FA5}">
                      <a16:colId xmlns:a16="http://schemas.microsoft.com/office/drawing/2014/main" xmlns="" val="3175240886"/>
                    </a:ext>
                  </a:extLst>
                </a:gridCol>
                <a:gridCol w="1006602">
                  <a:extLst>
                    <a:ext uri="{9D8B030D-6E8A-4147-A177-3AD203B41FA5}">
                      <a16:colId xmlns:a16="http://schemas.microsoft.com/office/drawing/2014/main" xmlns="" val="2119424248"/>
                    </a:ext>
                  </a:extLst>
                </a:gridCol>
                <a:gridCol w="1006602">
                  <a:extLst>
                    <a:ext uri="{9D8B030D-6E8A-4147-A177-3AD203B41FA5}">
                      <a16:colId xmlns:a16="http://schemas.microsoft.com/office/drawing/2014/main" xmlns="" val="130219955"/>
                    </a:ext>
                  </a:extLst>
                </a:gridCol>
                <a:gridCol w="1006602">
                  <a:extLst>
                    <a:ext uri="{9D8B030D-6E8A-4147-A177-3AD203B41FA5}">
                      <a16:colId xmlns:a16="http://schemas.microsoft.com/office/drawing/2014/main" xmlns="" val="2810636663"/>
                    </a:ext>
                  </a:extLst>
                </a:gridCol>
              </a:tblGrid>
              <a:tr h="4624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Public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Independent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983019"/>
                  </a:ext>
                </a:extLst>
              </a:tr>
              <a:tr h="665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Pass rate range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Schools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Wrote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Achieved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Failed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Schools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Wrote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Achieved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Failed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869671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3 489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3 489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099290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90%-99%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15 545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14 921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624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7706457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80%-89%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10 853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9 143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1 710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628604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70%-79%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14 128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10 603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3 525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4144718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60%-69%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9 515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6 322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3 193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0477126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50%-59%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3 204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1 748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1 456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469717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Below 50%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6573491"/>
                  </a:ext>
                </a:extLst>
              </a:tr>
              <a:tr h="4769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377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57 647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46 627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11 020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2440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2266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174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3258842"/>
                  </a:ext>
                </a:extLst>
              </a:tr>
            </a:tbl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4A7EB1BD-DFD3-4658-9F7C-6799519F4972}"/>
              </a:ext>
            </a:extLst>
          </p:cNvPr>
          <p:cNvSpPr/>
          <p:nvPr/>
        </p:nvSpPr>
        <p:spPr>
          <a:xfrm>
            <a:off x="6789815" y="2003229"/>
            <a:ext cx="1413905" cy="1386109"/>
          </a:xfrm>
          <a:prstGeom prst="wedgeEllipseCallout">
            <a:avLst>
              <a:gd name="adj1" fmla="val -43209"/>
              <a:gd name="adj2" fmla="val 800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145 Schools had 6 718 failures = 11.7% of population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ABDFB8A2-0B64-46BC-8FE9-3ACF3048AAB3}"/>
              </a:ext>
            </a:extLst>
          </p:cNvPr>
          <p:cNvSpPr/>
          <p:nvPr/>
        </p:nvSpPr>
        <p:spPr>
          <a:xfrm>
            <a:off x="6140498" y="3652530"/>
            <a:ext cx="781050" cy="115069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6CB58B-0983-D3FE-C9AA-940831814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8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10. Number of learners achieved/not achieved per age profile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CD99A8E-36A8-4034-9A20-609329645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180472"/>
              </p:ext>
            </p:extLst>
          </p:nvPr>
        </p:nvGraphicFramePr>
        <p:xfrm>
          <a:off x="393702" y="1147314"/>
          <a:ext cx="11462945" cy="4899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425">
                  <a:extLst>
                    <a:ext uri="{9D8B030D-6E8A-4147-A177-3AD203B41FA5}">
                      <a16:colId xmlns:a16="http://schemas.microsoft.com/office/drawing/2014/main" xmlns="" val="2711002226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426428202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808979372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2733856164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1621297861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1779897801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1639166108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1545790239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3326411951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4002172653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xmlns="" val="445277065"/>
                    </a:ext>
                  </a:extLst>
                </a:gridCol>
              </a:tblGrid>
              <a:tr h="699972">
                <a:tc row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 Candidates aged: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20012703"/>
                  </a:ext>
                </a:extLst>
              </a:tr>
              <a:tr h="699972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&lt;=17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309258"/>
                  </a:ext>
                </a:extLst>
              </a:tr>
              <a:tr h="699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Entered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6 381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32 081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13 427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5 556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1 799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742487"/>
                  </a:ext>
                </a:extLst>
              </a:tr>
              <a:tr h="699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Incomplete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7154774"/>
                  </a:ext>
                </a:extLst>
              </a:tr>
              <a:tr h="699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Wrote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6 272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31 484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12803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5 175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1 648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143471"/>
                  </a:ext>
                </a:extLst>
              </a:tr>
              <a:tr h="699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Achieved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5 561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27 919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9492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2 993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4252063"/>
                  </a:ext>
                </a:extLst>
              </a:tr>
              <a:tr h="699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Not Achieved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3 565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3311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2 182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927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70791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B1C0AF-50BE-E435-DFC4-E93ECEF20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16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10. Number of learners achieved/not achieved per age profile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207B52A-A8D2-4C52-8EEC-C3D5759BE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2944154"/>
              </p:ext>
            </p:extLst>
          </p:nvPr>
        </p:nvGraphicFramePr>
        <p:xfrm>
          <a:off x="393702" y="1103586"/>
          <a:ext cx="11462940" cy="505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FB8666EE-4501-4D5F-B490-26817F380151}"/>
              </a:ext>
            </a:extLst>
          </p:cNvPr>
          <p:cNvSpPr/>
          <p:nvPr/>
        </p:nvSpPr>
        <p:spPr>
          <a:xfrm>
            <a:off x="5034455" y="5305514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2CCCBA-B4D6-4B1D-89B3-500D3966E414}"/>
              </a:ext>
            </a:extLst>
          </p:cNvPr>
          <p:cNvSpPr/>
          <p:nvPr/>
        </p:nvSpPr>
        <p:spPr>
          <a:xfrm>
            <a:off x="9906000" y="5305512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26ACDE4-1263-45D7-8267-507BB7A354AF}"/>
              </a:ext>
            </a:extLst>
          </p:cNvPr>
          <p:cNvSpPr/>
          <p:nvPr/>
        </p:nvSpPr>
        <p:spPr>
          <a:xfrm>
            <a:off x="8878614" y="5305511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87B38C5-28CA-4DAC-BA76-8B2DD32E0B85}"/>
              </a:ext>
            </a:extLst>
          </p:cNvPr>
          <p:cNvSpPr/>
          <p:nvPr/>
        </p:nvSpPr>
        <p:spPr>
          <a:xfrm>
            <a:off x="10829256" y="5305513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4C20937-8E0E-4821-BBC9-DC12A3FE87CA}"/>
              </a:ext>
            </a:extLst>
          </p:cNvPr>
          <p:cNvSpPr/>
          <p:nvPr/>
        </p:nvSpPr>
        <p:spPr>
          <a:xfrm>
            <a:off x="6969429" y="5305509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9E229F4-54C8-4B6E-9437-2D706793C111}"/>
              </a:ext>
            </a:extLst>
          </p:cNvPr>
          <p:cNvSpPr/>
          <p:nvPr/>
        </p:nvSpPr>
        <p:spPr>
          <a:xfrm>
            <a:off x="6009776" y="5305510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4022E57-E7AB-4261-A47F-65F4430A4B05}"/>
              </a:ext>
            </a:extLst>
          </p:cNvPr>
          <p:cNvSpPr/>
          <p:nvPr/>
        </p:nvSpPr>
        <p:spPr>
          <a:xfrm>
            <a:off x="7920226" y="5305509"/>
            <a:ext cx="735724" cy="55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6681D1-3FFC-103E-1C49-844B06329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52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10. Preparing for the May/June 2023 examinations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92DABE4B-5801-4BAD-92CC-1558D67B9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4438530"/>
              </p:ext>
            </p:extLst>
          </p:nvPr>
        </p:nvGraphicFramePr>
        <p:xfrm>
          <a:off x="393701" y="1311563"/>
          <a:ext cx="11462940" cy="479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1A706E-2020-14A9-8219-EF220DBFF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727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Other additional information: Feedback to districts and schools on the </a:t>
            </a:r>
            <a:br>
              <a:rPr lang="en-ZA" dirty="0"/>
            </a:br>
            <a:r>
              <a:rPr lang="en-ZA" dirty="0"/>
              <a:t>2022 NSC results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B714D4E1-7367-4431-8985-C1650CCDA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92019005"/>
              </p:ext>
            </p:extLst>
          </p:nvPr>
        </p:nvGraphicFramePr>
        <p:xfrm>
          <a:off x="457199" y="1191491"/>
          <a:ext cx="11399441" cy="496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5975FE-4219-2AC0-945E-1F00ED7E1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59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61926"/>
            <a:ext cx="11462940" cy="559256"/>
          </a:xfrm>
        </p:spPr>
        <p:txBody>
          <a:bodyPr/>
          <a:lstStyle/>
          <a:p>
            <a:r>
              <a:rPr lang="en-ZA" dirty="0"/>
              <a:t>11.  School Improvement plans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581272-9C54-B5B9-3076-9C2D97E3862D}"/>
              </a:ext>
            </a:extLst>
          </p:cNvPr>
          <p:cNvSpPr txBox="1"/>
          <p:nvPr/>
        </p:nvSpPr>
        <p:spPr>
          <a:xfrm>
            <a:off x="2516679" y="2113802"/>
            <a:ext cx="7441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800" dirty="0"/>
              <a:t>School improvement plans to support</a:t>
            </a:r>
          </a:p>
          <a:p>
            <a:pPr algn="ctr"/>
            <a:r>
              <a:rPr lang="en-ZA" sz="4800" dirty="0"/>
              <a:t> schools performing under 60%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88A033B-8F6E-9C69-8786-F1A29C323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600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89591-9093-467B-9968-65B5A383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6" y="183853"/>
            <a:ext cx="6172200" cy="55850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j-lt"/>
              </a:rPr>
              <a:t>11.1 Overall School Improvement Plan</a:t>
            </a:r>
            <a:endParaRPr lang="en-ZA" dirty="0"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77004B27-10FA-4695-B6DA-85B4C3CBC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64952324"/>
              </p:ext>
            </p:extLst>
          </p:nvPr>
        </p:nvGraphicFramePr>
        <p:xfrm>
          <a:off x="2367983" y="1061032"/>
          <a:ext cx="7973447" cy="505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FED6E4-E182-9268-9D56-178F80289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70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9505F-02B6-452D-80F9-9417BC65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Class of 2023 …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AABEF8-1D0C-4445-8898-B2D3EAC67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991" y="1087099"/>
            <a:ext cx="10729230" cy="5172187"/>
          </a:xfrm>
        </p:spPr>
        <p:txBody>
          <a:bodyPr>
            <a:normAutofit/>
          </a:bodyPr>
          <a:lstStyle/>
          <a:p>
            <a:r>
              <a:rPr lang="en-US" sz="2400" dirty="0"/>
              <a:t>Implementation</a:t>
            </a:r>
          </a:p>
          <a:p>
            <a:pPr marL="306450" lvl="1" indent="-171450">
              <a:buFont typeface="Arial" panose="020B0604020202020204" pitchFamily="34" charset="0"/>
              <a:buChar char="•"/>
            </a:pPr>
            <a:r>
              <a:rPr lang="en-US" sz="1900" dirty="0"/>
              <a:t>Detailed Subject Packages being mediated – Curriculum Roadshows in all districts </a:t>
            </a:r>
          </a:p>
          <a:p>
            <a:pPr marL="306450" lvl="1" indent="-1714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06450" lvl="1" indent="-171450">
              <a:buFont typeface="Arial" panose="020B0604020202020204" pitchFamily="34" charset="0"/>
              <a:buChar char="•"/>
            </a:pPr>
            <a:r>
              <a:rPr lang="en-US" sz="1900" dirty="0"/>
              <a:t>Greater focus on support for schools in </a:t>
            </a:r>
            <a:r>
              <a:rPr lang="en-US" sz="1900" b="1" dirty="0"/>
              <a:t>poorer quintiles </a:t>
            </a:r>
          </a:p>
          <a:p>
            <a:pPr marL="306450" lvl="1" indent="-1714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06450" lvl="1" indent="-171450">
              <a:buFont typeface="Arial" panose="020B0604020202020204" pitchFamily="34" charset="0"/>
              <a:buChar char="•"/>
            </a:pPr>
            <a:r>
              <a:rPr lang="en-US" sz="1900" dirty="0"/>
              <a:t>Emphasis on progressed learners and </a:t>
            </a:r>
            <a:r>
              <a:rPr lang="en-US" sz="1900" b="1" dirty="0"/>
              <a:t>learners at risk:</a:t>
            </a:r>
          </a:p>
          <a:p>
            <a:pPr marL="576450" lvl="3" indent="-171450"/>
            <a:r>
              <a:rPr lang="en-US" sz="1900" b="1" dirty="0"/>
              <a:t> 40% in grade 11</a:t>
            </a:r>
          </a:p>
          <a:p>
            <a:pPr marL="576450" lvl="3" indent="-171450"/>
            <a:r>
              <a:rPr lang="en-US" sz="1900" b="1" dirty="0"/>
              <a:t> Change subject </a:t>
            </a:r>
          </a:p>
          <a:p>
            <a:pPr marL="576450" lvl="3" indent="-171450"/>
            <a:r>
              <a:rPr lang="en-US" sz="1900" b="1" dirty="0"/>
              <a:t> Home language </a:t>
            </a:r>
          </a:p>
          <a:p>
            <a:pPr marL="405000" lvl="3" indent="0">
              <a:buNone/>
            </a:pPr>
            <a:endParaRPr lang="en-US" sz="1900" b="1" dirty="0"/>
          </a:p>
          <a:p>
            <a:pPr marL="306450" lvl="1" indent="-171450">
              <a:buFont typeface="Arial" panose="020B0604020202020204" pitchFamily="34" charset="0"/>
              <a:buChar char="•"/>
            </a:pPr>
            <a:r>
              <a:rPr lang="en-US" sz="1900" dirty="0"/>
              <a:t>Strong </a:t>
            </a:r>
            <a:r>
              <a:rPr lang="en-US" sz="1900" b="1" dirty="0"/>
              <a:t>advocacy and communication </a:t>
            </a:r>
            <a:r>
              <a:rPr lang="en-US" sz="1900" dirty="0"/>
              <a:t>to all stakeholders</a:t>
            </a:r>
          </a:p>
          <a:p>
            <a:pPr marL="306450" lvl="1" indent="-1714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06450" lvl="1" indent="-171450">
              <a:buFont typeface="Arial" panose="020B0604020202020204" pitchFamily="34" charset="0"/>
              <a:buChar char="•"/>
            </a:pPr>
            <a:r>
              <a:rPr lang="en-US" sz="1900" dirty="0"/>
              <a:t>Maximum  </a:t>
            </a:r>
            <a:r>
              <a:rPr lang="en-US" sz="1900" b="1" dirty="0"/>
              <a:t>utilisation of support </a:t>
            </a:r>
            <a:r>
              <a:rPr lang="en-US" sz="1900" dirty="0"/>
              <a:t>packages and  participation in initiatives – Telematics / Revision program / direct learner support</a:t>
            </a:r>
          </a:p>
          <a:p>
            <a:pPr marL="306450" lvl="1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064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061C5D-4DD2-F236-78A1-D2639213D8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Preparation for the 2022 NSC examinations: Invigilation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5D73EFB-9D98-1FE3-0FEA-1BDD637C9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50555479"/>
              </p:ext>
            </p:extLst>
          </p:nvPr>
        </p:nvGraphicFramePr>
        <p:xfrm>
          <a:off x="393701" y="1189973"/>
          <a:ext cx="11462939" cy="517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614553-AC29-6563-5747-6FF68A621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56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7EC2C-EFA4-412A-A777-D10AF8A7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30" y="278290"/>
            <a:ext cx="11462940" cy="559256"/>
          </a:xfrm>
        </p:spPr>
        <p:txBody>
          <a:bodyPr>
            <a:normAutofit fontScale="90000"/>
          </a:bodyPr>
          <a:lstStyle/>
          <a:p>
            <a:r>
              <a:rPr lang="en-US" dirty="0"/>
              <a:t>FRAMEWORK OF PLAN FOR UNDERPERFORMING SCHOOLS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68D63AD-B363-4238-A56B-9E5466A4D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8482975"/>
              </p:ext>
            </p:extLst>
          </p:nvPr>
        </p:nvGraphicFramePr>
        <p:xfrm>
          <a:off x="83388" y="557918"/>
          <a:ext cx="12108612" cy="6300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6603">
                  <a:extLst>
                    <a:ext uri="{9D8B030D-6E8A-4147-A177-3AD203B41FA5}">
                      <a16:colId xmlns:a16="http://schemas.microsoft.com/office/drawing/2014/main" xmlns="" val="752053594"/>
                    </a:ext>
                  </a:extLst>
                </a:gridCol>
                <a:gridCol w="7642009">
                  <a:extLst>
                    <a:ext uri="{9D8B030D-6E8A-4147-A177-3AD203B41FA5}">
                      <a16:colId xmlns:a16="http://schemas.microsoft.com/office/drawing/2014/main" xmlns="" val="2480745579"/>
                    </a:ext>
                  </a:extLst>
                </a:gridCol>
              </a:tblGrid>
              <a:tr h="118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OBJECTIVES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ACTIONS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(These are to be broken down into specific activities, timeframes, roles and responsibilities which are to be monitored)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3985398"/>
                  </a:ext>
                </a:extLst>
              </a:tr>
              <a:tr h="51124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u="none" strike="noStrike" dirty="0">
                          <a:effectLst/>
                        </a:rPr>
                        <a:t>Craft and confirm a set of criteria for the identification of targeted schools (underperforming and at-risk)</a:t>
                      </a:r>
                      <a:endParaRPr lang="en-US" sz="20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1.1 Use relevant data that includes, but is not limited to: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DBE/WCED pre-determined criteria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Data generated by monitoring tools/plans of schools, e.g. SSEs, APPRs, </a:t>
                      </a:r>
                      <a:r>
                        <a:rPr lang="en-ZA" sz="1600" dirty="0" err="1">
                          <a:effectLst/>
                        </a:rPr>
                        <a:t>SiPs</a:t>
                      </a:r>
                      <a:r>
                        <a:rPr lang="en-ZA" sz="1600" dirty="0">
                          <a:effectLst/>
                        </a:rPr>
                        <a:t>, etc.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Academic performance: internal and external results (Systemic, NSC).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Data in school visit reports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Data from relevant surveys and evaluations (e.g. SEA)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CEMIS data, e.g. learner enrolment, number of /overcrowded classes, learner and educator  attendance stats, no-fee status, afterschool programmes etc.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the subject offerings at high schools must be re-packaged and/or reduced to be managed more effectively in terms of context and interest.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Education Provisioning Plans “on-the-ground” data: safety-related issues, quality of management, inappropriately qualified teachers, existing projects, etc.</a:t>
                      </a:r>
                      <a:endParaRPr lang="en-US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965167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1AC80C-7631-C2E5-393D-E86FE27BBE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84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F83B1-2E86-46D9-8FFF-D010C438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9" y="0"/>
            <a:ext cx="11749831" cy="559256"/>
          </a:xfrm>
        </p:spPr>
        <p:txBody>
          <a:bodyPr>
            <a:normAutofit/>
          </a:bodyPr>
          <a:lstStyle/>
          <a:p>
            <a:r>
              <a:rPr lang="en-US" dirty="0"/>
              <a:t>FRAMEWORK OF PLAN FOR UNDERPERFORMING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BE08440-6C2B-4554-B7E6-B9751DB4A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098096"/>
              </p:ext>
            </p:extLst>
          </p:nvPr>
        </p:nvGraphicFramePr>
        <p:xfrm>
          <a:off x="77639" y="0"/>
          <a:ext cx="12114360" cy="6807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6897">
                  <a:extLst>
                    <a:ext uri="{9D8B030D-6E8A-4147-A177-3AD203B41FA5}">
                      <a16:colId xmlns:a16="http://schemas.microsoft.com/office/drawing/2014/main" xmlns="" val="1635148903"/>
                    </a:ext>
                  </a:extLst>
                </a:gridCol>
                <a:gridCol w="5877463">
                  <a:extLst>
                    <a:ext uri="{9D8B030D-6E8A-4147-A177-3AD203B41FA5}">
                      <a16:colId xmlns:a16="http://schemas.microsoft.com/office/drawing/2014/main" xmlns="" val="3819256614"/>
                    </a:ext>
                  </a:extLst>
                </a:gridCol>
              </a:tblGrid>
              <a:tr h="67544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Provide a systems/holistic approach to supporting targeted schools which focuses on: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well-being and psycho-social support of all staff.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creating safe work and learning environments for staff and learners.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professional development of School Management Teams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a variety of interventions for learners (camps, extra classes, nutrition, hostel accommodation, psycho-social support, etc.)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capacitation of School Governing Bodies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implementation and support of innovative delivery modalities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supporting improved pedagogy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targeting of selected educators (e.g. novice, underperforming, selected subjects, etc.)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improving resource allocations (including human resources) to enhance teaching and learning.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support and monitor assessment-related practices to support learner outcomes.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providing high quality, developmental feedback to schools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817" marR="47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2.1 Identify and confirm (as per the SIP) the needs of schools requiring support according to the intended outputs and outcomes by analysing the needs of the: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learners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Principal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SMT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educators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SGB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changing environment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0" lvl="1" indent="-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Engage in collaborative planning which draws on or considers existing plans/programmes of: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District officials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WCED / DBE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other provincial departments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Municipalities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Other relevant stakeholders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2.3 Set targets/milestones/indicators to measure/review progress </a:t>
                      </a:r>
                      <a:r>
                        <a:rPr lang="en-ZA" sz="1100" dirty="0" err="1">
                          <a:solidFill>
                            <a:schemeClr val="bg1"/>
                          </a:solidFill>
                          <a:effectLst/>
                        </a:rPr>
                        <a:t>ito</a:t>
                      </a: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roll-out of support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methods and approaches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fulfilling of roles and responsibilities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impact on performance/targets.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2.4 Manage business plans to ensure availability and optimal use of resources which include but are not limited to: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LTSM (</a:t>
                      </a:r>
                      <a:r>
                        <a:rPr lang="en-ZA" sz="1100" dirty="0" err="1">
                          <a:solidFill>
                            <a:schemeClr val="bg1"/>
                          </a:solidFill>
                          <a:effectLst/>
                        </a:rPr>
                        <a:t>incl</a:t>
                      </a: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 software)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ICT requirements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human resources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networks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managing risks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2.5 Execute the strategy focusing on: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fulfilling roles and responsibilities (incl. leads)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clear and regular communication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regular check-ins to monitor progress.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meeting of deadlines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</a:rPr>
                        <a:t>unblocking roadblocks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817" marR="47817" marT="0" marB="0"/>
                </a:tc>
                <a:extLst>
                  <a:ext uri="{0D108BD9-81ED-4DB2-BD59-A6C34878D82A}">
                    <a16:rowId xmlns:a16="http://schemas.microsoft.com/office/drawing/2014/main" xmlns="" val="10255950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19F7580-DB04-1682-D317-88126B67B0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994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751A2-A894-4812-915B-B0C5338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OF PLAN FOR UNDERPERFORMING SCHOOLS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31EF8AD-BA2E-4293-BF5F-CF88B20F6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3797466"/>
              </p:ext>
            </p:extLst>
          </p:nvPr>
        </p:nvGraphicFramePr>
        <p:xfrm>
          <a:off x="138024" y="740231"/>
          <a:ext cx="11956210" cy="605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385">
                  <a:extLst>
                    <a:ext uri="{9D8B030D-6E8A-4147-A177-3AD203B41FA5}">
                      <a16:colId xmlns:a16="http://schemas.microsoft.com/office/drawing/2014/main" xmlns="" val="3271783676"/>
                    </a:ext>
                  </a:extLst>
                </a:gridCol>
                <a:gridCol w="7545825">
                  <a:extLst>
                    <a:ext uri="{9D8B030D-6E8A-4147-A177-3AD203B41FA5}">
                      <a16:colId xmlns:a16="http://schemas.microsoft.com/office/drawing/2014/main" xmlns="" val="2180345872"/>
                    </a:ext>
                  </a:extLst>
                </a:gridCol>
              </a:tblGrid>
              <a:tr h="60573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u="none" strike="noStrike" dirty="0">
                          <a:effectLst/>
                        </a:rPr>
                        <a:t>Facilitate monitoring and evaluation processes to ensure accountability.</a:t>
                      </a:r>
                      <a:endParaRPr lang="en-US" sz="2000" u="none" strike="noStrike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3.1 Design and implement a plan for monitoring which includes: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dates for reflection sessions.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participants in sessions.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tools/reports/documents to be used to access data.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status of resources.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how to assess progress against outputs.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how to assess efficiency of the team – quality of outputs.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3.2 </a:t>
                      </a:r>
                      <a:r>
                        <a:rPr lang="en-ZA" sz="1600" dirty="0">
                          <a:effectLst/>
                        </a:rPr>
                        <a:t>Facilitate assessing progress making recommendations for improvement via: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regular meetings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designing a report management mechanism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ensuring that relevant recommendations are passed to key decision makers/managers.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3.3 Ensure that guidelines, and recommendations are followed through by: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effecting changes to the programme and/or implementation plans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giving recognition to implementers or project teams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implementing risk mitigation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regular reporting.</a:t>
                      </a:r>
                      <a:endParaRPr lang="en-US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38236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515618-C6B3-369A-08E6-985E1FF32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290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9D4B03-9264-4773-BEDA-1ED3D4C71C41}"/>
              </a:ext>
            </a:extLst>
          </p:cNvPr>
          <p:cNvSpPr/>
          <p:nvPr/>
        </p:nvSpPr>
        <p:spPr>
          <a:xfrm>
            <a:off x="0" y="0"/>
            <a:ext cx="12192000" cy="619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66F675-9E2F-4F77-93F1-7A862E4D4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80693" y="3834667"/>
            <a:ext cx="7301447" cy="309001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8B33639-9729-4A84-8851-FBDC59441698}"/>
              </a:ext>
            </a:extLst>
          </p:cNvPr>
          <p:cNvSpPr/>
          <p:nvPr/>
        </p:nvSpPr>
        <p:spPr>
          <a:xfrm>
            <a:off x="8859552" y="159465"/>
            <a:ext cx="1902807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Mental Well-being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7B9712-291F-4180-8A90-1059173B8021}"/>
              </a:ext>
            </a:extLst>
          </p:cNvPr>
          <p:cNvSpPr/>
          <p:nvPr/>
        </p:nvSpPr>
        <p:spPr>
          <a:xfrm>
            <a:off x="8979935" y="518232"/>
            <a:ext cx="2001915" cy="10762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557C8D4-A354-4BB7-9764-5C496AC3B669}"/>
              </a:ext>
            </a:extLst>
          </p:cNvPr>
          <p:cNvSpPr/>
          <p:nvPr/>
        </p:nvSpPr>
        <p:spPr>
          <a:xfrm>
            <a:off x="6712694" y="159465"/>
            <a:ext cx="2019576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Career Guidance / Expo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A6C1413-55E7-4B71-BD7F-E31CD96FD36A}"/>
              </a:ext>
            </a:extLst>
          </p:cNvPr>
          <p:cNvSpPr/>
          <p:nvPr/>
        </p:nvSpPr>
        <p:spPr>
          <a:xfrm>
            <a:off x="7602647" y="1682069"/>
            <a:ext cx="2033993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Study Skills/ Methods/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Motivation / 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Resilience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C5D82A-845D-4B99-B631-BA30965C10D9}"/>
              </a:ext>
            </a:extLst>
          </p:cNvPr>
          <p:cNvSpPr/>
          <p:nvPr/>
        </p:nvSpPr>
        <p:spPr>
          <a:xfrm>
            <a:off x="4524058" y="2040836"/>
            <a:ext cx="1937337" cy="10762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B43DF4F-6B09-489F-9C6F-A8AD741A7110}"/>
              </a:ext>
            </a:extLst>
          </p:cNvPr>
          <p:cNvSpPr/>
          <p:nvPr/>
        </p:nvSpPr>
        <p:spPr>
          <a:xfrm>
            <a:off x="9763922" y="1682069"/>
            <a:ext cx="2001915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Emotional Regulation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DE70228-7A2E-4E51-B2DA-A21C881ADC09}"/>
              </a:ext>
            </a:extLst>
          </p:cNvPr>
          <p:cNvSpPr/>
          <p:nvPr/>
        </p:nvSpPr>
        <p:spPr>
          <a:xfrm>
            <a:off x="8859552" y="3299923"/>
            <a:ext cx="2013117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Circle of Courage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82E2307-DE4B-4967-90FD-F6413F552BEE}"/>
              </a:ext>
            </a:extLst>
          </p:cNvPr>
          <p:cNvSpPr/>
          <p:nvPr/>
        </p:nvSpPr>
        <p:spPr>
          <a:xfrm>
            <a:off x="8979935" y="3563440"/>
            <a:ext cx="2001915" cy="10762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4BF32E8-CF46-421A-B47F-E80D986294BF}"/>
              </a:ext>
            </a:extLst>
          </p:cNvPr>
          <p:cNvSpPr/>
          <p:nvPr/>
        </p:nvSpPr>
        <p:spPr>
          <a:xfrm>
            <a:off x="6721585" y="3261823"/>
            <a:ext cx="2013117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Trauma Informed Classrooms/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Schools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04D37-9A7B-478B-9144-F41D6F85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51" y="1537619"/>
            <a:ext cx="4368443" cy="2040810"/>
          </a:xfrm>
        </p:spPr>
        <p:txBody>
          <a:bodyPr>
            <a:normAutofit/>
          </a:bodyPr>
          <a:lstStyle/>
          <a:p>
            <a:pPr algn="ctr"/>
            <a:r>
              <a:rPr lang="en-ZA" b="1" i="1" dirty="0">
                <a:latin typeface="+mj-lt"/>
              </a:rPr>
              <a:t>Grade 12 Psycho-social Support</a:t>
            </a:r>
            <a:r>
              <a:rPr lang="en-ZA" sz="3200" dirty="0">
                <a:latin typeface="+mj-lt"/>
              </a:rPr>
              <a:t/>
            </a:r>
            <a:br>
              <a:rPr lang="en-ZA" sz="3200" dirty="0">
                <a:latin typeface="+mj-lt"/>
              </a:rPr>
            </a:br>
            <a:r>
              <a:rPr lang="en-ZA" sz="1600" dirty="0">
                <a:latin typeface="+mj-lt"/>
              </a:rPr>
              <a:t>in Specialised Support Services</a:t>
            </a:r>
            <a:endParaRPr lang="en-US" sz="3200" dirty="0">
              <a:latin typeface="+mj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10CA1578-6AE0-7939-37D0-532CD29BC874}"/>
              </a:ext>
            </a:extLst>
          </p:cNvPr>
          <p:cNvSpPr/>
          <p:nvPr/>
        </p:nvSpPr>
        <p:spPr>
          <a:xfrm>
            <a:off x="5492726" y="1661109"/>
            <a:ext cx="1938104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Growth / Change Mindset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02AFF8F-A841-7BE4-A1E8-87287500661E}"/>
              </a:ext>
            </a:extLst>
          </p:cNvPr>
          <p:cNvSpPr/>
          <p:nvPr/>
        </p:nvSpPr>
        <p:spPr>
          <a:xfrm>
            <a:off x="4719840" y="3258077"/>
            <a:ext cx="1938104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Parent Support Sessions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0A8F0F5A-1250-26F1-0E24-79AAF9BAB42B}"/>
              </a:ext>
            </a:extLst>
          </p:cNvPr>
          <p:cNvSpPr/>
          <p:nvPr/>
        </p:nvSpPr>
        <p:spPr>
          <a:xfrm>
            <a:off x="4618541" y="117223"/>
            <a:ext cx="1938104" cy="1793831"/>
          </a:xfrm>
          <a:custGeom>
            <a:avLst/>
            <a:gdLst>
              <a:gd name="connsiteX0" fmla="*/ 0 w 1793831"/>
              <a:gd name="connsiteY0" fmla="*/ 780317 h 1560633"/>
              <a:gd name="connsiteX1" fmla="*/ 390158 w 1793831"/>
              <a:gd name="connsiteY1" fmla="*/ 0 h 1560633"/>
              <a:gd name="connsiteX2" fmla="*/ 1403673 w 1793831"/>
              <a:gd name="connsiteY2" fmla="*/ 0 h 1560633"/>
              <a:gd name="connsiteX3" fmla="*/ 1793831 w 1793831"/>
              <a:gd name="connsiteY3" fmla="*/ 780317 h 1560633"/>
              <a:gd name="connsiteX4" fmla="*/ 1403673 w 1793831"/>
              <a:gd name="connsiteY4" fmla="*/ 1560633 h 1560633"/>
              <a:gd name="connsiteX5" fmla="*/ 390158 w 1793831"/>
              <a:gd name="connsiteY5" fmla="*/ 1560633 h 1560633"/>
              <a:gd name="connsiteX6" fmla="*/ 0 w 1793831"/>
              <a:gd name="connsiteY6" fmla="*/ 780317 h 1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31" h="1560633">
                <a:moveTo>
                  <a:pt x="896915" y="0"/>
                </a:moveTo>
                <a:lnTo>
                  <a:pt x="1793831" y="339437"/>
                </a:lnTo>
                <a:lnTo>
                  <a:pt x="1793831" y="1221196"/>
                </a:lnTo>
                <a:lnTo>
                  <a:pt x="896915" y="1560633"/>
                </a:lnTo>
                <a:lnTo>
                  <a:pt x="0" y="1221196"/>
                </a:lnTo>
                <a:lnTo>
                  <a:pt x="0" y="339437"/>
                </a:lnTo>
                <a:lnTo>
                  <a:pt x="89691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69" tIns="344309" rIns="307969" bIns="344309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Tutor Camps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70F02D-E36F-9321-2A6E-3FC2BD4C84AA}"/>
              </a:ext>
            </a:extLst>
          </p:cNvPr>
          <p:cNvSpPr txBox="1"/>
          <p:nvPr/>
        </p:nvSpPr>
        <p:spPr>
          <a:xfrm>
            <a:off x="493915" y="273423"/>
            <a:ext cx="32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12. Wellness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730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" grpId="0"/>
      <p:bldP spid="3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Photo | A teenager boy looks through the lens of a camera on the  background of the wall">
            <a:extLst>
              <a:ext uri="{FF2B5EF4-FFF2-40B4-BE49-F238E27FC236}">
                <a16:creationId xmlns:a16="http://schemas.microsoft.com/office/drawing/2014/main" xmlns="" id="{6820E95E-693B-B29E-F1B3-6B1BFF05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21" y="107156"/>
            <a:ext cx="3400426" cy="19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9FE0BEC-08FE-4835-81B9-111D1DCE041F}"/>
              </a:ext>
            </a:extLst>
          </p:cNvPr>
          <p:cNvSpPr txBox="1">
            <a:spLocks/>
          </p:cNvSpPr>
          <p:nvPr/>
        </p:nvSpPr>
        <p:spPr>
          <a:xfrm>
            <a:off x="3485559" y="659604"/>
            <a:ext cx="4368443" cy="7619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1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Psycho-social Support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in Specialised Support Services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5" name="Picture 4" descr="Text, website&#10;&#10;Description automatically generated">
            <a:extLst>
              <a:ext uri="{FF2B5EF4-FFF2-40B4-BE49-F238E27FC236}">
                <a16:creationId xmlns:a16="http://schemas.microsoft.com/office/drawing/2014/main" xmlns="" id="{6DE372DC-50DB-1486-B2BD-761219013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434" y="2857500"/>
            <a:ext cx="3705391" cy="3768857"/>
          </a:xfrm>
          <a:prstGeom prst="rect">
            <a:avLst/>
          </a:prstGeom>
        </p:spPr>
      </p:pic>
      <p:pic>
        <p:nvPicPr>
          <p:cNvPr id="7" name="Picture 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xmlns="" id="{08E87D72-79B3-3849-351C-D1A787D1E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413" y="231642"/>
            <a:ext cx="4368442" cy="2378207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F3894644-EA55-F717-8752-1CE9EAA0A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98" y="3991257"/>
            <a:ext cx="4127802" cy="2260716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08D42FED-1390-8C3B-530A-69BC3DDB05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98" y="2136450"/>
            <a:ext cx="4042077" cy="1749749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9F004FB-0608-D250-7704-6B11E7AF0F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965" y="2136450"/>
            <a:ext cx="3533609" cy="45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6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xmlns="" id="{AFDD5E4B-E33E-43EC-B379-D48BC5A53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4361620"/>
              </p:ext>
            </p:extLst>
          </p:nvPr>
        </p:nvGraphicFramePr>
        <p:xfrm>
          <a:off x="457199" y="1260000"/>
          <a:ext cx="1139944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AFAFE1-300A-0330-0F8B-A9A5280E0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224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739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Preparation for the 2022 NSC examinations : Accommodations and </a:t>
            </a:r>
            <a:br>
              <a:rPr lang="en-ZA" dirty="0"/>
            </a:br>
            <a:r>
              <a:rPr lang="en-ZA" dirty="0"/>
              <a:t>    Concessions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167F48-4FCC-28C0-C5F8-83F80B390593}"/>
              </a:ext>
            </a:extLst>
          </p:cNvPr>
          <p:cNvSpPr txBox="1">
            <a:spLocks/>
          </p:cNvSpPr>
          <p:nvPr/>
        </p:nvSpPr>
        <p:spPr>
          <a:xfrm>
            <a:off x="295277" y="1196754"/>
            <a:ext cx="6090284" cy="4896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900" b="0" dirty="0"/>
              <a:t>In total, 2 257 candidates (3,6% of registered candidates) had approved accommodations/concessions for the 2022 NSC examinations.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900" b="0" dirty="0"/>
              <a:t>Accommodations are support mechanisms to ensure that learners with barriers to learning obtain an even opportunity to write the same examination as learners without a barrier to learning.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900" b="0" dirty="0"/>
              <a:t>Concessions are special approvals for e.g. exemption from a second language (another subject will be taken in lieu of the exempted language by immigrant learner or barriers) or spelling needs to be excused during marking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98D7F62-32C2-B372-3E77-DCF9B791D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4435456"/>
              </p:ext>
            </p:extLst>
          </p:nvPr>
        </p:nvGraphicFramePr>
        <p:xfrm>
          <a:off x="6538823" y="1196753"/>
          <a:ext cx="5317818" cy="510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830">
                  <a:extLst>
                    <a:ext uri="{9D8B030D-6E8A-4147-A177-3AD203B41FA5}">
                      <a16:colId xmlns:a16="http://schemas.microsoft.com/office/drawing/2014/main" xmlns="" val="99672876"/>
                    </a:ext>
                  </a:extLst>
                </a:gridCol>
                <a:gridCol w="2247988">
                  <a:extLst>
                    <a:ext uri="{9D8B030D-6E8A-4147-A177-3AD203B41FA5}">
                      <a16:colId xmlns:a16="http://schemas.microsoft.com/office/drawing/2014/main" xmlns="" val="150756140"/>
                    </a:ext>
                  </a:extLst>
                </a:gridCol>
              </a:tblGrid>
              <a:tr h="555839">
                <a:tc>
                  <a:txBody>
                    <a:bodyPr/>
                    <a:lstStyle/>
                    <a:p>
                      <a:r>
                        <a:rPr lang="en-ZA" sz="1400" dirty="0"/>
                        <a:t>Accommodation/Concessions e.g.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Number</a:t>
                      </a:r>
                      <a:r>
                        <a:rPr lang="en-ZA" sz="1400" baseline="0" dirty="0"/>
                        <a:t> of candidates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9632308"/>
                  </a:ext>
                </a:extLst>
              </a:tr>
              <a:tr h="6852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Adapted</a:t>
                      </a:r>
                      <a:r>
                        <a:rPr lang="en-ZA" sz="1400" baseline="0" dirty="0"/>
                        <a:t> paper for hearing impaired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4590621"/>
                  </a:ext>
                </a:extLst>
              </a:tr>
              <a:tr h="5558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Adapted paper for visually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2394743"/>
                  </a:ext>
                </a:extLst>
              </a:tr>
              <a:tr h="5558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Audio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241916"/>
                  </a:ext>
                </a:extLst>
              </a:tr>
              <a:tr h="555839">
                <a:tc>
                  <a:txBody>
                    <a:bodyPr/>
                    <a:lstStyle/>
                    <a:p>
                      <a:r>
                        <a:rPr lang="en-ZA" sz="1400" dirty="0"/>
                        <a:t>Braille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3831410"/>
                  </a:ext>
                </a:extLst>
              </a:tr>
              <a:tr h="5558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Enlarged papers (18</a:t>
                      </a:r>
                      <a:r>
                        <a:rPr lang="en-ZA" sz="1400" baseline="0" dirty="0"/>
                        <a:t> and 20 font)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361809"/>
                  </a:ext>
                </a:extLst>
              </a:tr>
              <a:tr h="685282">
                <a:tc>
                  <a:txBody>
                    <a:bodyPr/>
                    <a:lstStyle/>
                    <a:p>
                      <a:r>
                        <a:rPr lang="en-ZA" sz="1400" dirty="0"/>
                        <a:t>Text to voice (computer</a:t>
                      </a:r>
                      <a:r>
                        <a:rPr lang="en-ZA" sz="1400" baseline="0" dirty="0"/>
                        <a:t> reads paper)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002383"/>
                  </a:ext>
                </a:extLst>
              </a:tr>
              <a:tr h="959394">
                <a:tc>
                  <a:txBody>
                    <a:bodyPr/>
                    <a:lstStyle/>
                    <a:p>
                      <a:r>
                        <a:rPr lang="en-ZA" sz="1400" dirty="0"/>
                        <a:t>Language exemption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171 immigrant learners</a:t>
                      </a:r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12 learners with barriers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44790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E438BA-F559-FDB9-7C5A-68F7CB510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0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32337"/>
            <a:ext cx="11462940" cy="559256"/>
          </a:xfrm>
        </p:spPr>
        <p:txBody>
          <a:bodyPr/>
          <a:lstStyle/>
          <a:p>
            <a:r>
              <a:rPr lang="en-ZA" dirty="0"/>
              <a:t>2. Marking of the 2022 NSC examinations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3895C6-D751-BE69-0919-BC538260F82C}"/>
              </a:ext>
            </a:extLst>
          </p:cNvPr>
          <p:cNvGrpSpPr/>
          <p:nvPr/>
        </p:nvGrpSpPr>
        <p:grpSpPr>
          <a:xfrm>
            <a:off x="540327" y="1432560"/>
            <a:ext cx="3532909" cy="2316479"/>
            <a:chOff x="2667" y="2500833"/>
            <a:chExt cx="1732788" cy="23164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B4030F5-C317-ACC6-F9CD-5FF703A7A757}"/>
                </a:ext>
              </a:extLst>
            </p:cNvPr>
            <p:cNvSpPr/>
            <p:nvPr/>
          </p:nvSpPr>
          <p:spPr>
            <a:xfrm>
              <a:off x="2667" y="2500833"/>
              <a:ext cx="1732788" cy="231647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xmlns="" id="{AD53A9FF-7500-EBC6-EFD7-9B8F60B35A03}"/>
                </a:ext>
              </a:extLst>
            </p:cNvPr>
            <p:cNvSpPr txBox="1"/>
            <p:nvPr/>
          </p:nvSpPr>
          <p:spPr>
            <a:xfrm>
              <a:off x="87255" y="2585421"/>
              <a:ext cx="1563612" cy="21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dirty="0">
                  <a:solidFill>
                    <a:schemeClr val="tx1"/>
                  </a:solidFill>
                </a:rPr>
                <a:t>Markers wrote </a:t>
              </a:r>
              <a:r>
                <a:rPr lang="en-US" sz="1400" b="1" i="0" kern="1200" dirty="0">
                  <a:solidFill>
                    <a:schemeClr val="tx1"/>
                  </a:solidFill>
                </a:rPr>
                <a:t>competency tests in 11 subjects</a:t>
              </a:r>
              <a:r>
                <a:rPr lang="en-US" sz="1400" b="0" i="0" kern="1200" dirty="0">
                  <a:solidFill>
                    <a:schemeClr val="tx1"/>
                  </a:solidFill>
                </a:rPr>
                <a:t>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dirty="0">
                  <a:solidFill>
                    <a:schemeClr val="tx1"/>
                  </a:solidFill>
                </a:rPr>
                <a:t>Accounting, Business Studies, Consumer Studies, Economics, English Home Language, Geography, History, Life Sciences, Mathematical Literacy, Mathematics and Physical Sciences</a:t>
              </a:r>
              <a:r>
                <a:rPr lang="en-US" sz="1400" b="0" i="0" kern="1200" dirty="0"/>
                <a:t>.</a:t>
              </a:r>
              <a:endParaRPr lang="en-ZA" sz="14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05A63A6-F4F7-ACF8-6BF5-C87B1854AA1A}"/>
              </a:ext>
            </a:extLst>
          </p:cNvPr>
          <p:cNvGrpSpPr/>
          <p:nvPr/>
        </p:nvGrpSpPr>
        <p:grpSpPr>
          <a:xfrm>
            <a:off x="8522932" y="1432561"/>
            <a:ext cx="3206536" cy="2316479"/>
            <a:chOff x="4021598" y="2500833"/>
            <a:chExt cx="1732788" cy="23164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732E2DB9-6461-4ADE-BB06-C6CBBCD8374A}"/>
                </a:ext>
              </a:extLst>
            </p:cNvPr>
            <p:cNvSpPr/>
            <p:nvPr/>
          </p:nvSpPr>
          <p:spPr>
            <a:xfrm>
              <a:off x="4021598" y="2500833"/>
              <a:ext cx="1732788" cy="231647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7327CAB7-AD8E-25D1-2F35-4A0EE11A68E9}"/>
                </a:ext>
              </a:extLst>
            </p:cNvPr>
            <p:cNvSpPr txBox="1"/>
            <p:nvPr/>
          </p:nvSpPr>
          <p:spPr>
            <a:xfrm>
              <a:off x="4106186" y="2585421"/>
              <a:ext cx="1563612" cy="21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 dirty="0">
                  <a:solidFill>
                    <a:schemeClr val="tx1"/>
                  </a:solidFill>
                </a:rPr>
                <a:t>Some subjects were marked centrally at DBE:</a:t>
              </a:r>
              <a:endParaRPr lang="en-US" sz="1400" b="0" i="0" kern="1200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dirty="0">
                  <a:solidFill>
                    <a:schemeClr val="tx1"/>
                  </a:solidFill>
                </a:rPr>
                <a:t>Agricultural Management Practices,  Agricultural Technology, Music, Dance, SA Sign Language HL. </a:t>
              </a:r>
              <a:r>
                <a:rPr lang="en-US" sz="1400" b="0" i="1" kern="1200" dirty="0">
                  <a:solidFill>
                    <a:schemeClr val="tx1"/>
                  </a:solidFill>
                </a:rPr>
                <a:t>English SAL &amp; isiXhosa SAL marked in WC</a:t>
              </a:r>
              <a:endParaRPr lang="en-ZA" sz="1400" i="1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225298D-F771-735C-C56A-18C8306CB320}"/>
              </a:ext>
            </a:extLst>
          </p:cNvPr>
          <p:cNvGrpSpPr/>
          <p:nvPr/>
        </p:nvGrpSpPr>
        <p:grpSpPr>
          <a:xfrm>
            <a:off x="4648991" y="1432560"/>
            <a:ext cx="3206536" cy="2316479"/>
            <a:chOff x="2032761" y="2500833"/>
            <a:chExt cx="1732788" cy="231647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A038261-FA11-FE84-8051-8C850CC02EBE}"/>
                </a:ext>
              </a:extLst>
            </p:cNvPr>
            <p:cNvSpPr/>
            <p:nvPr/>
          </p:nvSpPr>
          <p:spPr>
            <a:xfrm>
              <a:off x="2032761" y="2500833"/>
              <a:ext cx="1732788" cy="231647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xmlns="" id="{92AD9D0F-9FFD-3939-F409-590D464F3604}"/>
                </a:ext>
              </a:extLst>
            </p:cNvPr>
            <p:cNvSpPr txBox="1"/>
            <p:nvPr/>
          </p:nvSpPr>
          <p:spPr>
            <a:xfrm>
              <a:off x="2117349" y="2585421"/>
              <a:ext cx="1563612" cy="21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 dirty="0">
                  <a:solidFill>
                    <a:schemeClr val="tx1"/>
                  </a:solidFill>
                </a:rPr>
                <a:t>Marking took place from 08 December 2022 – 22 December 2022 </a:t>
              </a:r>
              <a:r>
                <a:rPr lang="en-US" sz="1400" b="0" i="0" kern="1200" dirty="0">
                  <a:solidFill>
                    <a:schemeClr val="tx1"/>
                  </a:solidFill>
                </a:rPr>
                <a:t>at the 11 venues: </a:t>
              </a:r>
            </a:p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dirty="0">
                  <a:solidFill>
                    <a:schemeClr val="tx1"/>
                  </a:solidFill>
                </a:rPr>
                <a:t> CTLI, Western Cape Sports School, De </a:t>
              </a:r>
              <a:r>
                <a:rPr lang="en-US" sz="1400" b="0" i="0" kern="1200" dirty="0" err="1">
                  <a:solidFill>
                    <a:schemeClr val="tx1"/>
                  </a:solidFill>
                </a:rPr>
                <a:t>Kuilen</a:t>
              </a:r>
              <a:r>
                <a:rPr lang="en-US" sz="1400" b="0" i="0" kern="1200" dirty="0">
                  <a:solidFill>
                    <a:schemeClr val="tx1"/>
                  </a:solidFill>
                </a:rPr>
                <a:t> High, Brackenfell High Durbanville High, Wynberg Boys’ High, Wynberg Girls’ High, SACS, Groote Schuur High and Rondebosch Boys’ High</a:t>
              </a:r>
              <a:r>
                <a:rPr lang="en-US" sz="1400" b="0" i="0" kern="1200" dirty="0"/>
                <a:t>.</a:t>
              </a:r>
              <a:endParaRPr lang="en-ZA" sz="1400" kern="1200" dirty="0"/>
            </a:p>
          </p:txBody>
        </p:sp>
      </p:grp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xmlns="" id="{51802DC2-BB9D-EFF7-E8C1-7D17B76A0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2609869"/>
              </p:ext>
            </p:extLst>
          </p:nvPr>
        </p:nvGraphicFramePr>
        <p:xfrm>
          <a:off x="393701" y="4081527"/>
          <a:ext cx="11462938" cy="211050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8712">
                  <a:extLst>
                    <a:ext uri="{9D8B030D-6E8A-4147-A177-3AD203B41FA5}">
                      <a16:colId xmlns:a16="http://schemas.microsoft.com/office/drawing/2014/main" xmlns="" val="2193981228"/>
                    </a:ext>
                  </a:extLst>
                </a:gridCol>
                <a:gridCol w="1712346">
                  <a:extLst>
                    <a:ext uri="{9D8B030D-6E8A-4147-A177-3AD203B41FA5}">
                      <a16:colId xmlns:a16="http://schemas.microsoft.com/office/drawing/2014/main" xmlns="" val="1381511716"/>
                    </a:ext>
                  </a:extLst>
                </a:gridCol>
                <a:gridCol w="1793025">
                  <a:extLst>
                    <a:ext uri="{9D8B030D-6E8A-4147-A177-3AD203B41FA5}">
                      <a16:colId xmlns:a16="http://schemas.microsoft.com/office/drawing/2014/main" xmlns="" val="3774646139"/>
                    </a:ext>
                  </a:extLst>
                </a:gridCol>
                <a:gridCol w="1736285">
                  <a:extLst>
                    <a:ext uri="{9D8B030D-6E8A-4147-A177-3AD203B41FA5}">
                      <a16:colId xmlns:a16="http://schemas.microsoft.com/office/drawing/2014/main" xmlns="" val="2216519176"/>
                    </a:ext>
                  </a:extLst>
                </a:gridCol>
                <a:gridCol w="1736285">
                  <a:extLst>
                    <a:ext uri="{9D8B030D-6E8A-4147-A177-3AD203B41FA5}">
                      <a16:colId xmlns:a16="http://schemas.microsoft.com/office/drawing/2014/main" xmlns="" val="3994098452"/>
                    </a:ext>
                  </a:extLst>
                </a:gridCol>
                <a:gridCol w="1736285">
                  <a:extLst>
                    <a:ext uri="{9D8B030D-6E8A-4147-A177-3AD203B41FA5}">
                      <a16:colId xmlns:a16="http://schemas.microsoft.com/office/drawing/2014/main" xmlns="" val="2284180737"/>
                    </a:ext>
                  </a:extLst>
                </a:gridCol>
              </a:tblGrid>
              <a:tr h="5004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Marking position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989" marR="54989" marT="27495" marB="274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Number of markers 2018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989" marR="54989" marT="27495" marB="274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Number of markers 2019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989" marR="54989" marT="27495" marB="274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Number of markers 2020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989" marR="54989" marT="27495" marB="274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Number of markers 2021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989" marR="54989" marT="27495" marB="274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Number of markers 2022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989" marR="54989" marT="27495" marB="274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197410"/>
                  </a:ext>
                </a:extLst>
              </a:tr>
              <a:tr h="2464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Chief Markers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64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013" indent="-227013" algn="ctr"/>
                      <a:r>
                        <a:rPr lang="en-US" sz="1400" dirty="0">
                          <a:latin typeface="+mn-lt"/>
                        </a:rPr>
                        <a:t>76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74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65</a:t>
                      </a:r>
                    </a:p>
                  </a:txBody>
                  <a:tcPr marL="54989" marR="54989" marT="27495" marB="2749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75</a:t>
                      </a:r>
                    </a:p>
                  </a:txBody>
                  <a:tcPr marL="54989" marR="54989" marT="27495" marB="2749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041796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Internal Moderators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60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marL="227013" indent="-227013" algn="ctr"/>
                      <a:r>
                        <a:rPr lang="en-US" sz="1400" dirty="0">
                          <a:latin typeface="+mn-lt"/>
                        </a:rPr>
                        <a:t>68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73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61</a:t>
                      </a: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72</a:t>
                      </a:r>
                    </a:p>
                  </a:txBody>
                  <a:tcPr marL="54989" marR="54989" marT="27495" marB="27495"/>
                </a:tc>
                <a:extLst>
                  <a:ext uri="{0D108BD9-81ED-4DB2-BD59-A6C34878D82A}">
                    <a16:rowId xmlns:a16="http://schemas.microsoft.com/office/drawing/2014/main" xmlns="" val="4068181363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Deputy Chief Markers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013" indent="-227013" algn="ctr"/>
                      <a:r>
                        <a:rPr lang="en-US" sz="1400" dirty="0">
                          <a:latin typeface="+mn-lt"/>
                        </a:rPr>
                        <a:t>103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98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105</a:t>
                      </a: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129</a:t>
                      </a: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7721924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Senior Markers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469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marL="227013" indent="-227013" algn="ctr"/>
                      <a:r>
                        <a:rPr lang="en-US" sz="1400" dirty="0">
                          <a:latin typeface="+mn-lt"/>
                        </a:rPr>
                        <a:t>592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489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517</a:t>
                      </a: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558</a:t>
                      </a:r>
                    </a:p>
                  </a:txBody>
                  <a:tcPr marL="54989" marR="54989" marT="27495" marB="27495"/>
                </a:tc>
                <a:extLst>
                  <a:ext uri="{0D108BD9-81ED-4DB2-BD59-A6C34878D82A}">
                    <a16:rowId xmlns:a16="http://schemas.microsoft.com/office/drawing/2014/main" xmlns="" val="2612441648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Markers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2 856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013" indent="-227013" algn="ctr"/>
                      <a:r>
                        <a:rPr lang="en-US" sz="1400" dirty="0">
                          <a:latin typeface="+mn-lt"/>
                        </a:rPr>
                        <a:t>3 414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2 397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2 902</a:t>
                      </a: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2 899</a:t>
                      </a:r>
                    </a:p>
                  </a:txBody>
                  <a:tcPr marL="54989" marR="54989" marT="27495" marB="27495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521534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Total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3 520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marL="227013" indent="-227013" algn="ctr"/>
                      <a:r>
                        <a:rPr lang="en-US" sz="1400" dirty="0">
                          <a:latin typeface="+mn-lt"/>
                        </a:rPr>
                        <a:t>4 253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3 131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3 650</a:t>
                      </a:r>
                    </a:p>
                  </a:txBody>
                  <a:tcPr marL="54989" marR="54989" marT="27495" marB="274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3 046</a:t>
                      </a:r>
                    </a:p>
                  </a:txBody>
                  <a:tcPr marL="54989" marR="54989" marT="27495" marB="27495"/>
                </a:tc>
                <a:extLst>
                  <a:ext uri="{0D108BD9-81ED-4DB2-BD59-A6C34878D82A}">
                    <a16:rowId xmlns:a16="http://schemas.microsoft.com/office/drawing/2014/main" xmlns="" val="30296367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C216E0-FC54-7082-D656-528722F47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62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3. NSC results: Context of the 2022 cohort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C4C3002-1806-2E54-D02B-7752590A0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14908"/>
              </p:ext>
            </p:extLst>
          </p:nvPr>
        </p:nvGraphicFramePr>
        <p:xfrm>
          <a:off x="393700" y="1295399"/>
          <a:ext cx="6311899" cy="308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D4722095-A621-B07F-722E-49BFE1F48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65736594"/>
              </p:ext>
            </p:extLst>
          </p:nvPr>
        </p:nvGraphicFramePr>
        <p:xfrm>
          <a:off x="485139" y="4593768"/>
          <a:ext cx="11371502" cy="147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1FD1C427-8319-32BC-4656-40087C570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59552668"/>
              </p:ext>
            </p:extLst>
          </p:nvPr>
        </p:nvGraphicFramePr>
        <p:xfrm>
          <a:off x="6892506" y="1116828"/>
          <a:ext cx="4964135" cy="344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A967669-9D95-484C-6717-F936F3624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34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3. NSC results: Distinctive educational context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AB82A3-51DF-4797-B873-CDC4B0DD7912}"/>
              </a:ext>
            </a:extLst>
          </p:cNvPr>
          <p:cNvGrpSpPr/>
          <p:nvPr/>
        </p:nvGrpSpPr>
        <p:grpSpPr>
          <a:xfrm>
            <a:off x="1433163" y="1216876"/>
            <a:ext cx="9777226" cy="560637"/>
            <a:chOff x="842856" y="1023"/>
            <a:chExt cx="9777226" cy="560637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xmlns="" id="{D05F3C8C-DD2A-4D3E-8E2F-13E606BFD317}"/>
                </a:ext>
              </a:extLst>
            </p:cNvPr>
            <p:cNvSpPr/>
            <p:nvPr/>
          </p:nvSpPr>
          <p:spPr>
            <a:xfrm rot="10800000">
              <a:off x="842856" y="1023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>
              <a:extLst>
                <a:ext uri="{FF2B5EF4-FFF2-40B4-BE49-F238E27FC236}">
                  <a16:creationId xmlns:a16="http://schemas.microsoft.com/office/drawing/2014/main" xmlns="" id="{BC660937-9448-48E1-B11F-EEB027B20AE9}"/>
                </a:ext>
              </a:extLst>
            </p:cNvPr>
            <p:cNvSpPr txBox="1"/>
            <p:nvPr/>
          </p:nvSpPr>
          <p:spPr>
            <a:xfrm rot="21600000">
              <a:off x="983015" y="1023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>
                  <a:latin typeface="+mn-lt"/>
                </a:rPr>
                <a:t>Trimmed ATP in Grades 10 and 11</a:t>
              </a:r>
              <a:endParaRPr lang="en-US" sz="1600" kern="1200" dirty="0">
                <a:latin typeface="+mn-lt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CA81563-AAE0-4712-A6C8-1CD37E2428DE}"/>
              </a:ext>
            </a:extLst>
          </p:cNvPr>
          <p:cNvSpPr/>
          <p:nvPr/>
        </p:nvSpPr>
        <p:spPr>
          <a:xfrm>
            <a:off x="878095" y="1215853"/>
            <a:ext cx="590323" cy="56063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348F6B-F3B0-4184-B704-FF10F0BAA18C}"/>
              </a:ext>
            </a:extLst>
          </p:cNvPr>
          <p:cNvGrpSpPr/>
          <p:nvPr/>
        </p:nvGrpSpPr>
        <p:grpSpPr>
          <a:xfrm>
            <a:off x="1433163" y="1898047"/>
            <a:ext cx="9777226" cy="560637"/>
            <a:chOff x="842856" y="729015"/>
            <a:chExt cx="9777226" cy="560637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xmlns="" id="{95582FA9-9AB1-4C12-A1DC-A1F67A8B3960}"/>
                </a:ext>
              </a:extLst>
            </p:cNvPr>
            <p:cNvSpPr/>
            <p:nvPr/>
          </p:nvSpPr>
          <p:spPr>
            <a:xfrm rot="10800000">
              <a:off x="842856" y="729015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rrow: Pentagon 4">
              <a:extLst>
                <a:ext uri="{FF2B5EF4-FFF2-40B4-BE49-F238E27FC236}">
                  <a16:creationId xmlns:a16="http://schemas.microsoft.com/office/drawing/2014/main" xmlns="" id="{577FD131-1461-4159-8B05-E033BF4EAAE6}"/>
                </a:ext>
              </a:extLst>
            </p:cNvPr>
            <p:cNvSpPr txBox="1"/>
            <p:nvPr/>
          </p:nvSpPr>
          <p:spPr>
            <a:xfrm rot="21600000">
              <a:off x="983015" y="729015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>
                  <a:latin typeface="+mn-lt"/>
                </a:rPr>
                <a:t>Amended Programme of Assessment – Grades 10 and 11</a:t>
              </a:r>
              <a:endParaRPr lang="en-US" sz="1600" kern="1200" dirty="0">
                <a:latin typeface="+mn-lt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9239FFF-6F4F-430D-9D2B-8BD00BAD4409}"/>
              </a:ext>
            </a:extLst>
          </p:cNvPr>
          <p:cNvSpPr/>
          <p:nvPr/>
        </p:nvSpPr>
        <p:spPr>
          <a:xfrm>
            <a:off x="878095" y="1863539"/>
            <a:ext cx="590323" cy="560637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AE8D89-1CD8-4962-A33B-424C0C708859}"/>
              </a:ext>
            </a:extLst>
          </p:cNvPr>
          <p:cNvGrpSpPr/>
          <p:nvPr/>
        </p:nvGrpSpPr>
        <p:grpSpPr>
          <a:xfrm>
            <a:off x="1433163" y="2626038"/>
            <a:ext cx="9777226" cy="560637"/>
            <a:chOff x="842856" y="1457006"/>
            <a:chExt cx="9777226" cy="560637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xmlns="" id="{E63E84F4-379F-432C-943C-BBD97FDD8ACA}"/>
                </a:ext>
              </a:extLst>
            </p:cNvPr>
            <p:cNvSpPr/>
            <p:nvPr/>
          </p:nvSpPr>
          <p:spPr>
            <a:xfrm rot="10800000">
              <a:off x="842856" y="1457006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Pentagon 7">
              <a:extLst>
                <a:ext uri="{FF2B5EF4-FFF2-40B4-BE49-F238E27FC236}">
                  <a16:creationId xmlns:a16="http://schemas.microsoft.com/office/drawing/2014/main" xmlns="" id="{1D7A6FD1-7DC5-449B-8E95-525818A60EEF}"/>
                </a:ext>
              </a:extLst>
            </p:cNvPr>
            <p:cNvSpPr txBox="1"/>
            <p:nvPr/>
          </p:nvSpPr>
          <p:spPr>
            <a:xfrm rot="21600000">
              <a:off x="983015" y="1457006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>
                  <a:latin typeface="+mn-lt"/>
                </a:rPr>
                <a:t>Cumulative effect of learning losses</a:t>
              </a:r>
              <a:endParaRPr lang="en-US" sz="1600" kern="1200" dirty="0">
                <a:latin typeface="+mn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CCA393D-1734-4E0D-A17B-DE375547D866}"/>
              </a:ext>
            </a:extLst>
          </p:cNvPr>
          <p:cNvSpPr/>
          <p:nvPr/>
        </p:nvSpPr>
        <p:spPr>
          <a:xfrm>
            <a:off x="878095" y="2591531"/>
            <a:ext cx="590323" cy="560637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2256956-9EAB-4F74-BFCA-6A93FFB58516}"/>
              </a:ext>
            </a:extLst>
          </p:cNvPr>
          <p:cNvGrpSpPr/>
          <p:nvPr/>
        </p:nvGrpSpPr>
        <p:grpSpPr>
          <a:xfrm>
            <a:off x="1433163" y="3354030"/>
            <a:ext cx="9777226" cy="560637"/>
            <a:chOff x="842856" y="2184998"/>
            <a:chExt cx="9777226" cy="560637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xmlns="" id="{1DAF2D88-2302-4DCF-8B2E-FABF92232CDC}"/>
                </a:ext>
              </a:extLst>
            </p:cNvPr>
            <p:cNvSpPr/>
            <p:nvPr/>
          </p:nvSpPr>
          <p:spPr>
            <a:xfrm rot="10800000">
              <a:off x="842856" y="2184998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rrow: Pentagon 10">
              <a:extLst>
                <a:ext uri="{FF2B5EF4-FFF2-40B4-BE49-F238E27FC236}">
                  <a16:creationId xmlns:a16="http://schemas.microsoft.com/office/drawing/2014/main" xmlns="" id="{D71FC7B5-511E-4203-9CCE-DD48A9DABBDB}"/>
                </a:ext>
              </a:extLst>
            </p:cNvPr>
            <p:cNvSpPr txBox="1"/>
            <p:nvPr/>
          </p:nvSpPr>
          <p:spPr>
            <a:xfrm rot="21600000">
              <a:off x="983015" y="2184998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>
                  <a:latin typeface="+mn-lt"/>
                </a:rPr>
                <a:t>Need for Psycho-Social support</a:t>
              </a:r>
              <a:endParaRPr lang="en-US" sz="1600" kern="1200" dirty="0">
                <a:latin typeface="+mn-lt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53109E8-F642-49E2-9410-12F93EBB2DB9}"/>
              </a:ext>
            </a:extLst>
          </p:cNvPr>
          <p:cNvSpPr/>
          <p:nvPr/>
        </p:nvSpPr>
        <p:spPr>
          <a:xfrm>
            <a:off x="878095" y="3319523"/>
            <a:ext cx="590323" cy="560637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05C7513-746A-4827-91FE-CF5C049FB509}"/>
              </a:ext>
            </a:extLst>
          </p:cNvPr>
          <p:cNvGrpSpPr/>
          <p:nvPr/>
        </p:nvGrpSpPr>
        <p:grpSpPr>
          <a:xfrm>
            <a:off x="1433163" y="4082022"/>
            <a:ext cx="9777226" cy="560637"/>
            <a:chOff x="842856" y="2912990"/>
            <a:chExt cx="9777226" cy="560637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xmlns="" id="{739D6F5D-ABB3-4BE5-9E2D-580E961D2396}"/>
                </a:ext>
              </a:extLst>
            </p:cNvPr>
            <p:cNvSpPr/>
            <p:nvPr/>
          </p:nvSpPr>
          <p:spPr>
            <a:xfrm rot="10800000">
              <a:off x="842856" y="2912990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Pentagon 13">
              <a:extLst>
                <a:ext uri="{FF2B5EF4-FFF2-40B4-BE49-F238E27FC236}">
                  <a16:creationId xmlns:a16="http://schemas.microsoft.com/office/drawing/2014/main" xmlns="" id="{FA93FEA6-A27C-48BB-A74B-D4F4DC6A9A69}"/>
                </a:ext>
              </a:extLst>
            </p:cNvPr>
            <p:cNvSpPr txBox="1"/>
            <p:nvPr/>
          </p:nvSpPr>
          <p:spPr>
            <a:xfrm rot="21600000">
              <a:off x="983015" y="2912990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/>
                <a:t>Reduction in examinations and greater focus on SBA</a:t>
              </a:r>
              <a:endParaRPr lang="en-US" sz="1600" kern="12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2BFB1B6-4B5C-4500-ACE5-706A3284D5D7}"/>
              </a:ext>
            </a:extLst>
          </p:cNvPr>
          <p:cNvSpPr/>
          <p:nvPr/>
        </p:nvSpPr>
        <p:spPr>
          <a:xfrm>
            <a:off x="878095" y="4047515"/>
            <a:ext cx="590323" cy="560637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3836C40-AFEB-44BD-BC46-7AEAA0FBD748}"/>
              </a:ext>
            </a:extLst>
          </p:cNvPr>
          <p:cNvGrpSpPr/>
          <p:nvPr/>
        </p:nvGrpSpPr>
        <p:grpSpPr>
          <a:xfrm>
            <a:off x="1433163" y="4810014"/>
            <a:ext cx="9777226" cy="560637"/>
            <a:chOff x="842856" y="3640982"/>
            <a:chExt cx="9777226" cy="56063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xmlns="" id="{DAB685DF-97E0-43B5-AA00-C40D826E4008}"/>
                </a:ext>
              </a:extLst>
            </p:cNvPr>
            <p:cNvSpPr/>
            <p:nvPr/>
          </p:nvSpPr>
          <p:spPr>
            <a:xfrm rot="10800000">
              <a:off x="842856" y="3640982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Pentagon 16">
              <a:extLst>
                <a:ext uri="{FF2B5EF4-FFF2-40B4-BE49-F238E27FC236}">
                  <a16:creationId xmlns:a16="http://schemas.microsoft.com/office/drawing/2014/main" xmlns="" id="{97149E16-B03E-460E-B757-EA23EF157C81}"/>
                </a:ext>
              </a:extLst>
            </p:cNvPr>
            <p:cNvSpPr txBox="1"/>
            <p:nvPr/>
          </p:nvSpPr>
          <p:spPr>
            <a:xfrm rot="21600000">
              <a:off x="983015" y="3640982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/>
                <a:t>Learning under COVID-19 conditions for 2 years – possibly the worst affected class with relation to the effects of COVID</a:t>
              </a:r>
              <a:endParaRPr lang="en-US" sz="1600" kern="120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EFD46D1-C0D1-4F57-8AD9-667035FA1639}"/>
              </a:ext>
            </a:extLst>
          </p:cNvPr>
          <p:cNvSpPr/>
          <p:nvPr/>
        </p:nvSpPr>
        <p:spPr>
          <a:xfrm>
            <a:off x="878095" y="4775507"/>
            <a:ext cx="590323" cy="560637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E88B4C8-82B8-4277-8C1B-45E45DDCE011}"/>
              </a:ext>
            </a:extLst>
          </p:cNvPr>
          <p:cNvGrpSpPr/>
          <p:nvPr/>
        </p:nvGrpSpPr>
        <p:grpSpPr>
          <a:xfrm>
            <a:off x="1433163" y="5538006"/>
            <a:ext cx="9777226" cy="560637"/>
            <a:chOff x="842856" y="4368974"/>
            <a:chExt cx="9777226" cy="56063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xmlns="" id="{DB35D0E4-82CD-410F-B31E-BB54A7C3C5F6}"/>
                </a:ext>
              </a:extLst>
            </p:cNvPr>
            <p:cNvSpPr/>
            <p:nvPr/>
          </p:nvSpPr>
          <p:spPr>
            <a:xfrm rot="10800000">
              <a:off x="842856" y="4368974"/>
              <a:ext cx="9777226" cy="5606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19">
              <a:extLst>
                <a:ext uri="{FF2B5EF4-FFF2-40B4-BE49-F238E27FC236}">
                  <a16:creationId xmlns:a16="http://schemas.microsoft.com/office/drawing/2014/main" xmlns="" id="{4EDFB755-9A64-49AC-83A3-B1C5A1403757}"/>
                </a:ext>
              </a:extLst>
            </p:cNvPr>
            <p:cNvSpPr txBox="1"/>
            <p:nvPr/>
          </p:nvSpPr>
          <p:spPr>
            <a:xfrm rot="21600000">
              <a:off x="983015" y="4368974"/>
              <a:ext cx="9637067" cy="56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226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1600" kern="1200" dirty="0"/>
                <a:t>Subjected to the challenge of load shedding, service delivery protests disruptions</a:t>
              </a:r>
              <a:endParaRPr lang="en-US" sz="1600" kern="12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9EC51E7-C0FC-46BC-AE11-26295B7DFBF3}"/>
              </a:ext>
            </a:extLst>
          </p:cNvPr>
          <p:cNvSpPr/>
          <p:nvPr/>
        </p:nvSpPr>
        <p:spPr>
          <a:xfrm>
            <a:off x="878095" y="5503499"/>
            <a:ext cx="590323" cy="560637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CAEEEF1-2720-2597-7218-59210CAD6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2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4. Summary: NSC examination results 2022 for the WCED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xmlns="" id="{A2EBA5A6-D0AF-47D2-83C4-82552367B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5990631"/>
              </p:ext>
            </p:extLst>
          </p:nvPr>
        </p:nvGraphicFramePr>
        <p:xfrm>
          <a:off x="393699" y="1164566"/>
          <a:ext cx="11462942" cy="495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68">
                  <a:extLst>
                    <a:ext uri="{9D8B030D-6E8A-4147-A177-3AD203B41FA5}">
                      <a16:colId xmlns:a16="http://schemas.microsoft.com/office/drawing/2014/main" xmlns="" val="2555220603"/>
                    </a:ext>
                  </a:extLst>
                </a:gridCol>
                <a:gridCol w="4504064">
                  <a:extLst>
                    <a:ext uri="{9D8B030D-6E8A-4147-A177-3AD203B41FA5}">
                      <a16:colId xmlns:a16="http://schemas.microsoft.com/office/drawing/2014/main" xmlns="" val="1641419597"/>
                    </a:ext>
                  </a:extLst>
                </a:gridCol>
                <a:gridCol w="1038662">
                  <a:extLst>
                    <a:ext uri="{9D8B030D-6E8A-4147-A177-3AD203B41FA5}">
                      <a16:colId xmlns:a16="http://schemas.microsoft.com/office/drawing/2014/main" xmlns="" val="4206448789"/>
                    </a:ext>
                  </a:extLst>
                </a:gridCol>
                <a:gridCol w="1038662">
                  <a:extLst>
                    <a:ext uri="{9D8B030D-6E8A-4147-A177-3AD203B41FA5}">
                      <a16:colId xmlns:a16="http://schemas.microsoft.com/office/drawing/2014/main" xmlns="" val="4236681128"/>
                    </a:ext>
                  </a:extLst>
                </a:gridCol>
                <a:gridCol w="1038662">
                  <a:extLst>
                    <a:ext uri="{9D8B030D-6E8A-4147-A177-3AD203B41FA5}">
                      <a16:colId xmlns:a16="http://schemas.microsoft.com/office/drawing/2014/main" xmlns="" val="1119770806"/>
                    </a:ext>
                  </a:extLst>
                </a:gridCol>
                <a:gridCol w="1038662">
                  <a:extLst>
                    <a:ext uri="{9D8B030D-6E8A-4147-A177-3AD203B41FA5}">
                      <a16:colId xmlns:a16="http://schemas.microsoft.com/office/drawing/2014/main" xmlns="" val="1000354468"/>
                    </a:ext>
                  </a:extLst>
                </a:gridCol>
                <a:gridCol w="1038662">
                  <a:extLst>
                    <a:ext uri="{9D8B030D-6E8A-4147-A177-3AD203B41FA5}">
                      <a16:colId xmlns:a16="http://schemas.microsoft.com/office/drawing/2014/main" xmlns="" val="3027422293"/>
                    </a:ext>
                  </a:extLst>
                </a:gridCol>
              </a:tblGrid>
              <a:tr h="4865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  <a:latin typeface="+mn-lt"/>
                        </a:rPr>
                        <a:t>Description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833520"/>
                  </a:ext>
                </a:extLst>
              </a:tr>
              <a:tr h="5716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Number of candidates who correctly wrote full examination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50 754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50 404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51 633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57 709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60 338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707512"/>
                  </a:ext>
                </a:extLst>
              </a:tr>
              <a:tr h="48653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National Senior Certificate with access       to Higher Education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Bachelors Degree </a:t>
                      </a:r>
                    </a:p>
                    <a:p>
                      <a:pPr algn="l" fontAlgn="ctr"/>
                      <a:endParaRPr lang="en-ZA" sz="1400" b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umber / % of total who wrote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21 492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21 981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2 634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26 125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25 761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031904"/>
                  </a:ext>
                </a:extLst>
              </a:tr>
              <a:tr h="486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42.3%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43.6%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43.8%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45.3%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42.7%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099944"/>
                  </a:ext>
                </a:extLst>
              </a:tr>
              <a:tr h="486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Diploma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12 911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13 006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12 444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13 629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15 247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736711"/>
                  </a:ext>
                </a:extLst>
              </a:tr>
              <a:tr h="486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Certificate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6 913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6 477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6 141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7 090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8 071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803469"/>
                  </a:ext>
                </a:extLst>
              </a:tr>
              <a:tr h="4865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Endorsed Certificate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 33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 38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 31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30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6647812"/>
                  </a:ext>
                </a:extLst>
              </a:tr>
              <a:tr h="4865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 err="1">
                          <a:effectLst/>
                          <a:latin typeface="+mn-lt"/>
                        </a:rPr>
                        <a:t>NSC</a:t>
                      </a:r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 passes without access to Higher Education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 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 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 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378217"/>
                  </a:ext>
                </a:extLst>
              </a:tr>
              <a:tr h="4865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Total number of passes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41 350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41 502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41 250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46 875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49 102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958586"/>
                  </a:ext>
                </a:extLst>
              </a:tr>
              <a:tr h="4865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Percentage pass rate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u="none" strike="noStrike" dirty="0">
                          <a:effectLst/>
                          <a:latin typeface="+mn-lt"/>
                        </a:rPr>
                        <a:t>81.5%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82.3%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u="none" strike="noStrike" dirty="0">
                          <a:effectLst/>
                          <a:latin typeface="+mn-lt"/>
                        </a:rPr>
                        <a:t>79.9%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81.2%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81.4%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475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6F1792-5286-72FD-0DF2-AADAC8516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16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4. Summary: NSC Pass Rate 2018-2022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DB6B700-21EA-4558-B2B0-75FA13A05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1843298"/>
              </p:ext>
            </p:extLst>
          </p:nvPr>
        </p:nvGraphicFramePr>
        <p:xfrm>
          <a:off x="393701" y="1166648"/>
          <a:ext cx="11462940" cy="485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ACA430-B55E-2C42-BA12-270D69C5E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CD1-EF99-4A1E-AADD-F7BBB307F1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767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A6F4ED936994B987AE46BF460E863" ma:contentTypeVersion="15" ma:contentTypeDescription="Create a new document." ma:contentTypeScope="" ma:versionID="f7e4d42609354c6c9c77cc9c1d3d7e9a">
  <xsd:schema xmlns:xsd="http://www.w3.org/2001/XMLSchema" xmlns:xs="http://www.w3.org/2001/XMLSchema" xmlns:p="http://schemas.microsoft.com/office/2006/metadata/properties" xmlns:ns3="b97f7988-fbbe-4fe1-a285-35f3f858d46d" xmlns:ns4="8216e7bb-8a5a-4a47-a69c-a13d1faeb798" targetNamespace="http://schemas.microsoft.com/office/2006/metadata/properties" ma:root="true" ma:fieldsID="01deb0f99dc2b34c006a06a23687f2c7" ns3:_="" ns4:_="">
    <xsd:import namespace="b97f7988-fbbe-4fe1-a285-35f3f858d46d"/>
    <xsd:import namespace="8216e7bb-8a5a-4a47-a69c-a13d1faeb7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f7988-fbbe-4fe1-a285-35f3f858d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6e7bb-8a5a-4a47-a69c-a13d1faeb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97f7988-fbbe-4fe1-a285-35f3f858d4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917D0-E946-41A3-BD44-B290BF1F3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f7988-fbbe-4fe1-a285-35f3f858d46d"/>
    <ds:schemaRef ds:uri="8216e7bb-8a5a-4a47-a69c-a13d1faeb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665FA-E062-4EF1-A3A9-4BA0A3DEB3A5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8216e7bb-8a5a-4a47-a69c-a13d1faeb798"/>
    <ds:schemaRef ds:uri="b97f7988-fbbe-4fe1-a285-35f3f858d46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814FAA-371D-4265-BD3C-1E0A5743F2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23745</TotalTime>
  <Words>3273</Words>
  <Application>Microsoft Office PowerPoint</Application>
  <PresentationFormat>Custom</PresentationFormat>
  <Paragraphs>909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1_WCG-PPT Master-121022-amc</vt:lpstr>
      <vt:lpstr>Custom Design</vt:lpstr>
      <vt:lpstr>2_WCG-PPT Master-121022-amc</vt:lpstr>
      <vt:lpstr>Slide 1</vt:lpstr>
      <vt:lpstr>1. Preparation for the 2022 NSC examinations: Magnitude and Monitoring</vt:lpstr>
      <vt:lpstr>1. Preparation for the 2022 NSC examinations: Invigilation</vt:lpstr>
      <vt:lpstr>1. Preparation for the 2022 NSC examinations : Accommodations and      Concessions</vt:lpstr>
      <vt:lpstr>2. Marking of the 2022 NSC examinations</vt:lpstr>
      <vt:lpstr>3. NSC results: Context of the 2022 cohort</vt:lpstr>
      <vt:lpstr>3. NSC results: Distinctive educational context</vt:lpstr>
      <vt:lpstr>4. Summary: NSC examination results 2022 for the WCED</vt:lpstr>
      <vt:lpstr>4. Summary: NSC Pass Rate 2018-2022</vt:lpstr>
      <vt:lpstr>4. Summary: Overall NSC Results 2008-2022</vt:lpstr>
      <vt:lpstr>5. Pass rates with and without progressed candidates 2021-2022</vt:lpstr>
      <vt:lpstr>5. Progressed candidates 2018-2022</vt:lpstr>
      <vt:lpstr>6. WCED performance in 2022 NSC examinations</vt:lpstr>
      <vt:lpstr>6. Overall performance: Quintile schools 2022</vt:lpstr>
      <vt:lpstr>6. Overall performance: Performance per Quintile schools 2020-2022</vt:lpstr>
      <vt:lpstr>6. Overall performance: Candidates per District in 2022 NSC Exams</vt:lpstr>
      <vt:lpstr>6. Overall performance: Performance of Districts 2021-2022</vt:lpstr>
      <vt:lpstr>6. Overall performance: Mathematics and Sciences</vt:lpstr>
      <vt:lpstr>7. Higher education access 2018-2022</vt:lpstr>
      <vt:lpstr>8. School achievement: Pass rate distribution of schools 2018-2022</vt:lpstr>
      <vt:lpstr>9. School improvement: 2022 NSC performance comparative to 2021</vt:lpstr>
      <vt:lpstr>9. School improvement: WCED macro analysis of 2022 NSC performance      (excluding ELSEN)</vt:lpstr>
      <vt:lpstr>10. Number of learners achieved/not achieved per age profile</vt:lpstr>
      <vt:lpstr>10. Number of learners achieved/not achieved per age profile</vt:lpstr>
      <vt:lpstr>10. Preparing for the May/June 2023 examinations</vt:lpstr>
      <vt:lpstr>Other additional information: Feedback to districts and schools on the  2022 NSC results</vt:lpstr>
      <vt:lpstr>11.  School Improvement plans</vt:lpstr>
      <vt:lpstr>11.1 Overall School Improvement Plan</vt:lpstr>
      <vt:lpstr> Class of 2023 … </vt:lpstr>
      <vt:lpstr>FRAMEWORK OF PLAN FOR UNDERPERFORMING SCHOOLS </vt:lpstr>
      <vt:lpstr>FRAMEWORK OF PLAN FOR UNDERPERFORMING SCHOOLS</vt:lpstr>
      <vt:lpstr>FRAMEWORK OF PLAN FOR UNDERPERFORMING SCHOOLS</vt:lpstr>
      <vt:lpstr>Grade 12 Psycho-social Support in Specialised Support Services</vt:lpstr>
      <vt:lpstr>Slide 34</vt:lpstr>
      <vt:lpstr>Conclusion</vt:lpstr>
      <vt:lpstr>Slide 36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1582</cp:revision>
  <cp:lastPrinted>2023-02-03T06:46:57Z</cp:lastPrinted>
  <dcterms:created xsi:type="dcterms:W3CDTF">2017-01-19T08:56:34Z</dcterms:created>
  <dcterms:modified xsi:type="dcterms:W3CDTF">2023-02-10T09:05:03Z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0x01010087AA6F4ED936994B987AE46BF460E863</vt:lpwstr>
  </property>
</Properties>
</file>