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handoutMasterIdLst>
    <p:handoutMasterId r:id="rId18"/>
  </p:handoutMasterIdLst>
  <p:sldIdLst>
    <p:sldId id="402" r:id="rId2"/>
    <p:sldId id="492" r:id="rId3"/>
    <p:sldId id="496" r:id="rId4"/>
    <p:sldId id="360" r:id="rId5"/>
    <p:sldId id="261" r:id="rId6"/>
    <p:sldId id="368" r:id="rId7"/>
    <p:sldId id="289" r:id="rId8"/>
    <p:sldId id="490" r:id="rId9"/>
    <p:sldId id="293" r:id="rId10"/>
    <p:sldId id="476" r:id="rId11"/>
    <p:sldId id="270" r:id="rId12"/>
    <p:sldId id="494" r:id="rId13"/>
    <p:sldId id="397" r:id="rId14"/>
    <p:sldId id="495" r:id="rId15"/>
    <p:sldId id="467" r:id="rId16"/>
  </p:sldIdLst>
  <p:sldSz cx="9144000" cy="6858000" type="screen4x3"/>
  <p:notesSz cx="6797675" cy="9872663"/>
  <p:defaultTex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itisho Rammutla" initials="SR" lastIdx="12" clrIdx="0">
    <p:extLst>
      <p:ext uri="{19B8F6BF-5375-455C-9EA6-DF929625EA0E}">
        <p15:presenceInfo xmlns:p15="http://schemas.microsoft.com/office/powerpoint/2012/main" userId="S-1-5-21-1956261519-646415153-1336058082-82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592B"/>
    <a:srgbClr val="E97816"/>
    <a:srgbClr val="CFB8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33" autoAdjust="0"/>
    <p:restoredTop sz="94656"/>
  </p:normalViewPr>
  <p:slideViewPr>
    <p:cSldViewPr snapToObjects="1">
      <p:cViewPr varScale="1">
        <p:scale>
          <a:sx n="80" d="100"/>
          <a:sy n="80" d="100"/>
        </p:scale>
        <p:origin x="180" y="13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170" d="100"/>
          <a:sy n="170" d="100"/>
        </p:scale>
        <p:origin x="5376"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524D89E-A4DC-C04C-812F-F670913B6120}"/>
              </a:ext>
            </a:extLst>
          </p:cNvPr>
          <p:cNvSpPr>
            <a:spLocks noGrp="1"/>
          </p:cNvSpPr>
          <p:nvPr>
            <p:ph type="hdr" sz="quarter"/>
          </p:nvPr>
        </p:nvSpPr>
        <p:spPr>
          <a:xfrm>
            <a:off x="0" y="0"/>
            <a:ext cx="2945659" cy="493633"/>
          </a:xfrm>
          <a:prstGeom prst="rect">
            <a:avLst/>
          </a:prstGeom>
        </p:spPr>
        <p:txBody>
          <a:bodyPr vert="horz" lIns="91440" tIns="45720" rIns="91440" bIns="45720" rtlCol="0"/>
          <a:lstStyle>
            <a:lvl1pPr algn="l" eaLnBrk="1" hangingPunct="1">
              <a:defRPr sz="1200" dirty="0">
                <a:latin typeface="Arial"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08208C2D-9445-BE48-BCBD-07EDE55CC2F0}"/>
              </a:ext>
            </a:extLst>
          </p:cNvPr>
          <p:cNvSpPr>
            <a:spLocks noGrp="1"/>
          </p:cNvSpPr>
          <p:nvPr>
            <p:ph type="dt" sz="quarter" idx="1"/>
          </p:nvPr>
        </p:nvSpPr>
        <p:spPr>
          <a:xfrm>
            <a:off x="3850443" y="0"/>
            <a:ext cx="2945659" cy="493633"/>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3AA52B7F-A532-7442-B205-C0BBF8A92186}" type="datetime1">
              <a:rPr lang="en-US" altLang="en-US"/>
              <a:pPr>
                <a:defRPr/>
              </a:pPr>
              <a:t>2/7/2023</a:t>
            </a:fld>
            <a:endParaRPr lang="en-US" altLang="en-US" dirty="0"/>
          </a:p>
        </p:txBody>
      </p:sp>
      <p:sp>
        <p:nvSpPr>
          <p:cNvPr id="4" name="Footer Placeholder 3">
            <a:extLst>
              <a:ext uri="{FF2B5EF4-FFF2-40B4-BE49-F238E27FC236}">
                <a16:creationId xmlns:a16="http://schemas.microsoft.com/office/drawing/2014/main" id="{D947FEED-F01B-9E46-9798-433AF4C7D400}"/>
              </a:ext>
            </a:extLst>
          </p:cNvPr>
          <p:cNvSpPr>
            <a:spLocks noGrp="1"/>
          </p:cNvSpPr>
          <p:nvPr>
            <p:ph type="ftr" sz="quarter" idx="2"/>
          </p:nvPr>
        </p:nvSpPr>
        <p:spPr>
          <a:xfrm>
            <a:off x="0" y="9377316"/>
            <a:ext cx="2945659" cy="493633"/>
          </a:xfrm>
          <a:prstGeom prst="rect">
            <a:avLst/>
          </a:prstGeom>
        </p:spPr>
        <p:txBody>
          <a:bodyPr vert="horz" lIns="91440" tIns="45720" rIns="91440" bIns="45720" rtlCol="0" anchor="b"/>
          <a:lstStyle>
            <a:lvl1pPr algn="l" eaLnBrk="1" hangingPunct="1">
              <a:defRPr sz="1200">
                <a:latin typeface="Arial" charset="0"/>
                <a:ea typeface="ＭＳ Ｐゴシック" charset="0"/>
                <a:cs typeface="ＭＳ Ｐゴシック" charset="0"/>
              </a:defRPr>
            </a:lvl1pPr>
          </a:lstStyle>
          <a:p>
            <a:pPr>
              <a:defRPr/>
            </a:pPr>
            <a:endParaRPr lang="en-US" dirty="0"/>
          </a:p>
        </p:txBody>
      </p:sp>
      <p:sp>
        <p:nvSpPr>
          <p:cNvPr id="5" name="Slide Number Placeholder 4">
            <a:extLst>
              <a:ext uri="{FF2B5EF4-FFF2-40B4-BE49-F238E27FC236}">
                <a16:creationId xmlns:a16="http://schemas.microsoft.com/office/drawing/2014/main" id="{F57ECE93-E41F-E543-9812-2C8983C073DC}"/>
              </a:ext>
            </a:extLst>
          </p:cNvPr>
          <p:cNvSpPr>
            <a:spLocks noGrp="1"/>
          </p:cNvSpPr>
          <p:nvPr>
            <p:ph type="sldNum" sz="quarter" idx="3"/>
          </p:nvPr>
        </p:nvSpPr>
        <p:spPr>
          <a:xfrm>
            <a:off x="3850443" y="9377316"/>
            <a:ext cx="2945659" cy="49363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ABF872AB-C0EF-B448-AE73-5493797FE43E}" type="slidenum">
              <a:rPr lang="en-US" altLang="en-US"/>
              <a:pPr>
                <a:defRPr/>
              </a:pPr>
              <a:t>‹#›</a:t>
            </a:fld>
            <a:endParaRPr lang="en-US" altLang="en-US" dirty="0"/>
          </a:p>
        </p:txBody>
      </p:sp>
    </p:spTree>
    <p:extLst>
      <p:ext uri="{BB962C8B-B14F-4D97-AF65-F5344CB8AC3E}">
        <p14:creationId xmlns:p14="http://schemas.microsoft.com/office/powerpoint/2010/main" val="29705262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D1195A9-33CF-AE4A-B05E-C1B553C8378E}"/>
              </a:ext>
            </a:extLst>
          </p:cNvPr>
          <p:cNvSpPr>
            <a:spLocks noGrp="1"/>
          </p:cNvSpPr>
          <p:nvPr>
            <p:ph type="hdr" sz="quarter"/>
          </p:nvPr>
        </p:nvSpPr>
        <p:spPr>
          <a:xfrm>
            <a:off x="0" y="0"/>
            <a:ext cx="2945659" cy="493633"/>
          </a:xfrm>
          <a:prstGeom prst="rect">
            <a:avLst/>
          </a:prstGeom>
        </p:spPr>
        <p:txBody>
          <a:bodyPr vert="horz" lIns="91440" tIns="45720" rIns="91440" bIns="45720" rtlCol="0"/>
          <a:lstStyle>
            <a:lvl1pPr algn="l" eaLnBrk="1" hangingPunct="1">
              <a:defRPr sz="1200">
                <a:latin typeface="Arial"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2026A272-4D08-5449-A267-699579EB64F3}"/>
              </a:ext>
            </a:extLst>
          </p:cNvPr>
          <p:cNvSpPr>
            <a:spLocks noGrp="1"/>
          </p:cNvSpPr>
          <p:nvPr>
            <p:ph type="dt" idx="1"/>
          </p:nvPr>
        </p:nvSpPr>
        <p:spPr>
          <a:xfrm>
            <a:off x="3850443" y="0"/>
            <a:ext cx="2945659" cy="493633"/>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95BB3A6F-B45B-DE43-A999-893A47C8EDBE}" type="datetime1">
              <a:rPr lang="en-US" altLang="en-US"/>
              <a:pPr>
                <a:defRPr/>
              </a:pPr>
              <a:t>2/7/2023</a:t>
            </a:fld>
            <a:endParaRPr lang="en-US" altLang="en-US" dirty="0"/>
          </a:p>
        </p:txBody>
      </p:sp>
      <p:sp>
        <p:nvSpPr>
          <p:cNvPr id="4" name="Slide Image Placeholder 3">
            <a:extLst>
              <a:ext uri="{FF2B5EF4-FFF2-40B4-BE49-F238E27FC236}">
                <a16:creationId xmlns:a16="http://schemas.microsoft.com/office/drawing/2014/main" id="{4F790AD8-5741-F845-8726-B9BA88C4DA5C}"/>
              </a:ext>
            </a:extLst>
          </p:cNvPr>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317544CE-6322-B342-8660-89EB934442AE}"/>
              </a:ext>
            </a:extLst>
          </p:cNvPr>
          <p:cNvSpPr>
            <a:spLocks noGrp="1"/>
          </p:cNvSpPr>
          <p:nvPr>
            <p:ph type="body" sz="quarter" idx="3"/>
          </p:nvPr>
        </p:nvSpPr>
        <p:spPr>
          <a:xfrm>
            <a:off x="679768" y="4689516"/>
            <a:ext cx="5438140" cy="4442698"/>
          </a:xfrm>
          <a:prstGeom prst="rect">
            <a:avLst/>
          </a:prstGeom>
        </p:spPr>
        <p:txBody>
          <a:bodyPr vert="horz" lIns="91440" tIns="45720" rIns="91440" bIns="45720" rtlCol="0"/>
          <a:lstStyle/>
          <a:p>
            <a:pPr lvl="0"/>
            <a:r>
              <a:rPr lang="x-none" noProof="0"/>
              <a:t>Click to edit Master text styles</a:t>
            </a:r>
          </a:p>
          <a:p>
            <a:pPr lvl="1"/>
            <a:r>
              <a:rPr lang="x-none" noProof="0"/>
              <a:t>Second level</a:t>
            </a:r>
          </a:p>
          <a:p>
            <a:pPr lvl="2"/>
            <a:r>
              <a:rPr lang="x-none" noProof="0"/>
              <a:t>Third level</a:t>
            </a:r>
          </a:p>
          <a:p>
            <a:pPr lvl="3"/>
            <a:r>
              <a:rPr lang="x-none" noProof="0"/>
              <a:t>Fourth level</a:t>
            </a:r>
          </a:p>
          <a:p>
            <a:pPr lvl="4"/>
            <a:r>
              <a:rPr lang="x-none" noProof="0"/>
              <a:t>Fifth level</a:t>
            </a:r>
            <a:endParaRPr lang="en-US" noProof="0"/>
          </a:p>
        </p:txBody>
      </p:sp>
      <p:sp>
        <p:nvSpPr>
          <p:cNvPr id="6" name="Footer Placeholder 5">
            <a:extLst>
              <a:ext uri="{FF2B5EF4-FFF2-40B4-BE49-F238E27FC236}">
                <a16:creationId xmlns:a16="http://schemas.microsoft.com/office/drawing/2014/main" id="{2193F975-8D44-DB4D-8A6F-AF41F070CD96}"/>
              </a:ext>
            </a:extLst>
          </p:cNvPr>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eaLnBrk="1" hangingPunct="1">
              <a:defRPr sz="1200">
                <a:latin typeface="Arial" charset="0"/>
                <a:ea typeface="ＭＳ Ｐゴシック" charset="0"/>
                <a:cs typeface="ＭＳ Ｐゴシック" charset="0"/>
              </a:defRPr>
            </a:lvl1pPr>
          </a:lstStyle>
          <a:p>
            <a:pPr>
              <a:defRPr/>
            </a:pPr>
            <a:endParaRPr lang="en-US" dirty="0"/>
          </a:p>
        </p:txBody>
      </p:sp>
      <p:sp>
        <p:nvSpPr>
          <p:cNvPr id="7" name="Slide Number Placeholder 6">
            <a:extLst>
              <a:ext uri="{FF2B5EF4-FFF2-40B4-BE49-F238E27FC236}">
                <a16:creationId xmlns:a16="http://schemas.microsoft.com/office/drawing/2014/main" id="{138E663D-E361-6D48-ABAB-BCB06E3B0106}"/>
              </a:ext>
            </a:extLst>
          </p:cNvPr>
          <p:cNvSpPr>
            <a:spLocks noGrp="1"/>
          </p:cNvSpPr>
          <p:nvPr>
            <p:ph type="sldNum" sz="quarter" idx="5"/>
          </p:nvPr>
        </p:nvSpPr>
        <p:spPr>
          <a:xfrm>
            <a:off x="3850443" y="9377316"/>
            <a:ext cx="2945659" cy="49363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50541374-ADD4-E04C-A573-F0809AD93710}" type="slidenum">
              <a:rPr lang="en-US" altLang="en-US"/>
              <a:pPr>
                <a:defRPr/>
              </a:pPr>
              <a:t>‹#›</a:t>
            </a:fld>
            <a:endParaRPr lang="en-US" altLang="en-US" dirty="0"/>
          </a:p>
        </p:txBody>
      </p:sp>
    </p:spTree>
    <p:extLst>
      <p:ext uri="{BB962C8B-B14F-4D97-AF65-F5344CB8AC3E}">
        <p14:creationId xmlns:p14="http://schemas.microsoft.com/office/powerpoint/2010/main" val="219699771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600" dirty="0"/>
              <a:t>Since inception of the Title Restoration project the department has followed a two-pronged strategy:</a:t>
            </a:r>
            <a:r>
              <a:rPr lang="en-ZA" sz="1600" b="1" dirty="0"/>
              <a:t> </a:t>
            </a:r>
            <a:endParaRPr lang="en-ZA" sz="1600" dirty="0"/>
          </a:p>
          <a:p>
            <a:pPr marL="0" indent="0">
              <a:buNone/>
            </a:pPr>
            <a:r>
              <a:rPr lang="en-ZA" sz="1600" dirty="0"/>
              <a:t>      1.  </a:t>
            </a:r>
            <a:r>
              <a:rPr lang="en-US" sz="1600" dirty="0"/>
              <a:t>Resolve backlog of properties not registered through:</a:t>
            </a:r>
            <a:endParaRPr lang="en-ZA" sz="1600" dirty="0"/>
          </a:p>
          <a:p>
            <a:pPr lvl="3"/>
            <a:r>
              <a:rPr lang="en-US" sz="1600" dirty="0"/>
              <a:t>Facilitation Process: to determine rights of property;</a:t>
            </a:r>
            <a:endParaRPr lang="en-ZA" sz="1600" dirty="0"/>
          </a:p>
          <a:p>
            <a:pPr lvl="3"/>
            <a:r>
              <a:rPr lang="en-US" sz="1600" dirty="0"/>
              <a:t>Technical Process: resolve issues of proclamation and issuing of deeds</a:t>
            </a:r>
            <a:endParaRPr lang="en-ZA" sz="1600" dirty="0"/>
          </a:p>
          <a:p>
            <a:pPr marL="1371600" lvl="3" indent="-927100">
              <a:buNone/>
            </a:pPr>
            <a:r>
              <a:rPr lang="en-US" sz="1600" dirty="0"/>
              <a:t>2. Improve registration process of current  projects</a:t>
            </a:r>
            <a:endParaRPr lang="en-ZA" sz="1600" dirty="0"/>
          </a:p>
          <a:p>
            <a:pPr lvl="3"/>
            <a:r>
              <a:rPr lang="en-ZA" sz="1600" dirty="0"/>
              <a:t>Tighten institutional relations with DRDLR, in particular, Deeds Registry, Surveyor-General bulk registrations, township establishment, etc.</a:t>
            </a:r>
          </a:p>
          <a:p>
            <a:pPr lvl="3"/>
            <a:r>
              <a:rPr lang="en-ZA" sz="1600" dirty="0"/>
              <a:t>In long-term, interrogate less complex forms of survey &amp; registration.</a:t>
            </a:r>
          </a:p>
          <a:p>
            <a:pPr marL="1371600" lvl="3" indent="0">
              <a:buNone/>
            </a:pPr>
            <a:endParaRPr lang="en-ZA" sz="1600" dirty="0"/>
          </a:p>
          <a:p>
            <a:r>
              <a:rPr lang="en-ZA" sz="1600" dirty="0"/>
              <a:t>Both strategies have been underpinned by a range of interventions, administrative and financial, at policy level, institutionally, hands-on support and improved reporting processes.</a:t>
            </a:r>
          </a:p>
          <a:p>
            <a:endParaRPr lang="en-ZA" dirty="0"/>
          </a:p>
        </p:txBody>
      </p:sp>
      <p:sp>
        <p:nvSpPr>
          <p:cNvPr id="4" name="Slide Number Placeholder 3"/>
          <p:cNvSpPr>
            <a:spLocks noGrp="1"/>
          </p:cNvSpPr>
          <p:nvPr>
            <p:ph type="sldNum" sz="quarter" idx="5"/>
          </p:nvPr>
        </p:nvSpPr>
        <p:spPr/>
        <p:txBody>
          <a:bodyPr/>
          <a:lstStyle/>
          <a:p>
            <a:pPr>
              <a:defRPr/>
            </a:pPr>
            <a:fld id="{CCB120D1-FF7B-B949-B01E-15D9A6B55DA3}" type="slidenum">
              <a:rPr lang="en-US" altLang="en-US" smtClean="0"/>
              <a:pPr>
                <a:defRPr/>
              </a:pPr>
              <a:t>5</a:t>
            </a:fld>
            <a:endParaRPr lang="en-US" altLang="en-US"/>
          </a:p>
        </p:txBody>
      </p:sp>
    </p:spTree>
    <p:extLst>
      <p:ext uri="{BB962C8B-B14F-4D97-AF65-F5344CB8AC3E}">
        <p14:creationId xmlns:p14="http://schemas.microsoft.com/office/powerpoint/2010/main" val="3559249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5.2.1 	The </a:t>
            </a:r>
            <a:r>
              <a:rPr lang="en-US" sz="1200" b="1" kern="1200" dirty="0">
                <a:solidFill>
                  <a:schemeClr val="tx1"/>
                </a:solidFill>
                <a:effectLst/>
                <a:latin typeface="+mn-lt"/>
                <a:ea typeface="ＭＳ Ｐゴシック" charset="0"/>
                <a:cs typeface="ＭＳ Ｐゴシック" charset="0"/>
              </a:rPr>
              <a:t>National Project Office</a:t>
            </a:r>
            <a:r>
              <a:rPr lang="en-US" sz="1200" kern="1200" dirty="0">
                <a:solidFill>
                  <a:schemeClr val="tx1"/>
                </a:solidFill>
                <a:effectLst/>
                <a:latin typeface="+mn-lt"/>
                <a:ea typeface="ＭＳ Ｐゴシック" charset="0"/>
                <a:cs typeface="ＭＳ Ｐゴシック" charset="0"/>
              </a:rPr>
              <a:t> has never functioned at full capacity, similarly, provincial capacity assembly for the project has been inadequate, insofar as appropriate skills and adequate manpower is concerned.</a:t>
            </a:r>
            <a:endParaRPr lang="en-ZA"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5.2.2	A </a:t>
            </a:r>
            <a:r>
              <a:rPr lang="en-US" sz="1200" b="1" kern="1200" dirty="0">
                <a:solidFill>
                  <a:schemeClr val="tx1"/>
                </a:solidFill>
                <a:effectLst/>
                <a:latin typeface="+mn-lt"/>
                <a:ea typeface="ＭＳ Ｐゴシック" charset="0"/>
                <a:cs typeface="ＭＳ Ｐゴシック" charset="0"/>
              </a:rPr>
              <a:t>Ministerial Conveyancing Task Team</a:t>
            </a:r>
            <a:r>
              <a:rPr lang="en-US" sz="1200" kern="1200" dirty="0">
                <a:solidFill>
                  <a:schemeClr val="tx1"/>
                </a:solidFill>
                <a:effectLst/>
                <a:latin typeface="+mn-lt"/>
                <a:ea typeface="ＭＳ Ｐゴシック" charset="0"/>
                <a:cs typeface="ＭＳ Ｐゴシック" charset="0"/>
              </a:rPr>
              <a:t> was appointed in 2017 to assist provinces in the implementation of the Project. The skill set was however, inappropriate, as conveyancing was not the problem, but rather township establishment, which was identified already in the 2014 Inception Report.</a:t>
            </a:r>
            <a:endParaRPr lang="en-ZA"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 </a:t>
            </a:r>
            <a:endParaRPr lang="en-ZA"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5.2.3	Through the </a:t>
            </a:r>
            <a:r>
              <a:rPr lang="en-US" sz="1200" b="1" kern="1200" dirty="0">
                <a:solidFill>
                  <a:schemeClr val="tx1"/>
                </a:solidFill>
                <a:effectLst/>
                <a:latin typeface="+mn-lt"/>
                <a:ea typeface="ＭＳ Ｐゴシック" charset="0"/>
                <a:cs typeface="ＭＳ Ｐゴシック" charset="0"/>
              </a:rPr>
              <a:t>National Project Steering Committee</a:t>
            </a:r>
            <a:r>
              <a:rPr lang="en-US" sz="1200" kern="1200" dirty="0">
                <a:solidFill>
                  <a:schemeClr val="tx1"/>
                </a:solidFill>
                <a:effectLst/>
                <a:latin typeface="+mn-lt"/>
                <a:ea typeface="ＭＳ Ｐゴシック" charset="0"/>
                <a:cs typeface="ＭＳ Ｐゴシック" charset="0"/>
              </a:rPr>
              <a:t>, the monitoring and reporting on the project had improved greatly. Successes have been recorded with the turnaround times for registration in the deeds offices, through the improved working relationship with the Deeds Registry. What remains unresolved at this level, is the transfer of state owned properties, held by the Departments of Public Works and Infrastructure and Agriculture, Land Reform and Rural Development.</a:t>
            </a:r>
            <a:endParaRPr lang="en-ZA"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 </a:t>
            </a:r>
            <a:endParaRPr lang="en-ZA"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5.2.4</a:t>
            </a:r>
            <a:r>
              <a:rPr lang="en-US" sz="1200" b="1" kern="1200" dirty="0">
                <a:solidFill>
                  <a:schemeClr val="tx1"/>
                </a:solidFill>
                <a:effectLst/>
                <a:latin typeface="+mn-lt"/>
                <a:ea typeface="ＭＳ Ｐゴシック" charset="0"/>
                <a:cs typeface="ＭＳ Ｐゴシック" charset="0"/>
              </a:rPr>
              <a:t>	Provincial Steering Committees</a:t>
            </a:r>
            <a:r>
              <a:rPr lang="en-US" sz="1200" kern="1200" dirty="0">
                <a:solidFill>
                  <a:schemeClr val="tx1"/>
                </a:solidFill>
                <a:effectLst/>
                <a:latin typeface="+mn-lt"/>
                <a:ea typeface="ＭＳ Ｐゴシック" charset="0"/>
                <a:cs typeface="ＭＳ Ｐゴシック" charset="0"/>
              </a:rPr>
              <a:t>, meant to improve working relations between provinces that are implementing the project and the municipalities in which projects are located, have collapsed. The main issue of contention is about service providers appointed by the province to perform work in municipalities. Where provinces transfer money to municipalities for the implementation of the project, provincial oversight is weak and municipal accountability poor. </a:t>
            </a:r>
            <a:endParaRPr lang="en-ZA"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 </a:t>
            </a:r>
            <a:endParaRPr lang="en-ZA"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5.2.5	To support provinces with implementation and reporting, the National Department in 2018, appointed </a:t>
            </a:r>
            <a:r>
              <a:rPr lang="en-US" sz="1200" b="1" kern="1200" dirty="0" err="1">
                <a:solidFill>
                  <a:schemeClr val="tx1"/>
                </a:solidFill>
                <a:effectLst/>
                <a:latin typeface="+mn-lt"/>
                <a:ea typeface="ＭＳ Ｐゴシック" charset="0"/>
                <a:cs typeface="ＭＳ Ｐゴシック" charset="0"/>
              </a:rPr>
              <a:t>Programme</a:t>
            </a:r>
            <a:r>
              <a:rPr lang="en-US" sz="1200" b="1" kern="1200" dirty="0">
                <a:solidFill>
                  <a:schemeClr val="tx1"/>
                </a:solidFill>
                <a:effectLst/>
                <a:latin typeface="+mn-lt"/>
                <a:ea typeface="ＭＳ Ｐゴシック" charset="0"/>
                <a:cs typeface="ＭＳ Ｐゴシック" charset="0"/>
              </a:rPr>
              <a:t> Delivery Facilitators</a:t>
            </a:r>
            <a:r>
              <a:rPr lang="en-US" sz="1200" kern="1200" dirty="0">
                <a:solidFill>
                  <a:schemeClr val="tx1"/>
                </a:solidFill>
                <a:effectLst/>
                <a:latin typeface="+mn-lt"/>
                <a:ea typeface="ＭＳ Ｐゴシック" charset="0"/>
                <a:cs typeface="ＭＳ Ｐゴシック" charset="0"/>
              </a:rPr>
              <a:t> (PDFs) in five provinces. The effectiveness of the PDFs are constrained by the internal provincial capacity. There are cases where PDFs are having to take over the full-time job of officials, with no authority whatsoever, as well as cases where PDFs are not performing at all.</a:t>
            </a:r>
            <a:endParaRPr lang="en-ZA" sz="1200" kern="1200" dirty="0">
              <a:solidFill>
                <a:schemeClr val="tx1"/>
              </a:solidFill>
              <a:effectLst/>
              <a:latin typeface="+mn-lt"/>
              <a:ea typeface="ＭＳ Ｐゴシック" charset="0"/>
              <a:cs typeface="ＭＳ Ｐゴシック" charset="0"/>
            </a:endParaRPr>
          </a:p>
          <a:p>
            <a:endParaRPr lang="en-ZA" dirty="0"/>
          </a:p>
        </p:txBody>
      </p:sp>
      <p:sp>
        <p:nvSpPr>
          <p:cNvPr id="4" name="Slide Number Placeholder 3"/>
          <p:cNvSpPr>
            <a:spLocks noGrp="1"/>
          </p:cNvSpPr>
          <p:nvPr>
            <p:ph type="sldNum" sz="quarter" idx="10"/>
          </p:nvPr>
        </p:nvSpPr>
        <p:spPr/>
        <p:txBody>
          <a:bodyPr/>
          <a:lstStyle/>
          <a:p>
            <a:fld id="{51D026DF-16C4-45A7-93DD-BE546925FDB7}" type="slidenum">
              <a:rPr lang="en-ZA" smtClean="0"/>
              <a:t>6</a:t>
            </a:fld>
            <a:endParaRPr lang="en-ZA"/>
          </a:p>
        </p:txBody>
      </p:sp>
    </p:spTree>
    <p:extLst>
      <p:ext uri="{BB962C8B-B14F-4D97-AF65-F5344CB8AC3E}">
        <p14:creationId xmlns:p14="http://schemas.microsoft.com/office/powerpoint/2010/main" val="4294352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871F40CE-404C-4E4E-9566-F4C06AFBE187}" type="slidenum">
              <a:rPr lang="en-ZA" smtClean="0"/>
              <a:pPr>
                <a:defRPr/>
              </a:pPr>
              <a:t>13</a:t>
            </a:fld>
            <a:endParaRPr lang="en-ZA"/>
          </a:p>
        </p:txBody>
      </p:sp>
    </p:spTree>
    <p:extLst>
      <p:ext uri="{BB962C8B-B14F-4D97-AF65-F5344CB8AC3E}">
        <p14:creationId xmlns:p14="http://schemas.microsoft.com/office/powerpoint/2010/main" val="35362928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TERING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36C452F-0466-BF45-AABD-8C6B986E142C}"/>
              </a:ext>
            </a:extLst>
          </p:cNvPr>
          <p:cNvPicPr>
            <a:picLocks noChangeAspect="1"/>
          </p:cNvPicPr>
          <p:nvPr userDrawn="1"/>
        </p:nvPicPr>
        <p:blipFill>
          <a:blip r:embed="rId2" cstate="email">
            <a:alphaModFix amt="61000"/>
            <a:extLst>
              <a:ext uri="{28A0092B-C50C-407E-A947-70E740481C1C}">
                <a14:useLocalDpi xmlns:a14="http://schemas.microsoft.com/office/drawing/2010/main"/>
              </a:ext>
            </a:extLst>
          </a:blip>
          <a:stretch>
            <a:fillRect/>
          </a:stretch>
        </p:blipFill>
        <p:spPr>
          <a:xfrm rot="20675068">
            <a:off x="5261429" y="810495"/>
            <a:ext cx="6743046" cy="4764979"/>
          </a:xfrm>
          <a:prstGeom prst="rect">
            <a:avLst/>
          </a:prstGeom>
        </p:spPr>
      </p:pic>
      <p:sp>
        <p:nvSpPr>
          <p:cNvPr id="6" name="Rounded Rectangle 5">
            <a:extLst>
              <a:ext uri="{FF2B5EF4-FFF2-40B4-BE49-F238E27FC236}">
                <a16:creationId xmlns:a16="http://schemas.microsoft.com/office/drawing/2014/main" id="{CDEF047D-868F-EA45-BE9D-224645CEB79A}"/>
              </a:ext>
            </a:extLst>
          </p:cNvPr>
          <p:cNvSpPr/>
          <p:nvPr userDrawn="1"/>
        </p:nvSpPr>
        <p:spPr>
          <a:xfrm rot="1837372">
            <a:off x="5243981" y="2493553"/>
            <a:ext cx="2104187" cy="2533650"/>
          </a:xfrm>
          <a:prstGeom prst="roundRect">
            <a:avLst>
              <a:gd name="adj" fmla="val 0"/>
            </a:avLst>
          </a:prstGeom>
          <a:solidFill>
            <a:srgbClr val="CFB866"/>
          </a:solidFill>
          <a:ln w="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8" name="Rounded Rectangle 7">
            <a:extLst>
              <a:ext uri="{FF2B5EF4-FFF2-40B4-BE49-F238E27FC236}">
                <a16:creationId xmlns:a16="http://schemas.microsoft.com/office/drawing/2014/main" id="{B3E9546B-5E50-CB44-916D-A579A103C1DE}"/>
              </a:ext>
            </a:extLst>
          </p:cNvPr>
          <p:cNvSpPr/>
          <p:nvPr userDrawn="1"/>
        </p:nvSpPr>
        <p:spPr>
          <a:xfrm rot="1800000">
            <a:off x="5299879" y="-1448358"/>
            <a:ext cx="2963842" cy="6302860"/>
          </a:xfrm>
          <a:prstGeom prst="roundRect">
            <a:avLst>
              <a:gd name="adj" fmla="val 0"/>
            </a:avLst>
          </a:prstGeom>
          <a:blipFill dpi="0" rotWithShape="0">
            <a:blip r:embed="rId3" cstate="email">
              <a:extLst>
                <a:ext uri="{28A0092B-C50C-407E-A947-70E740481C1C}">
                  <a14:useLocalDpi xmlns:a14="http://schemas.microsoft.com/office/drawing/2010/main"/>
                </a:ext>
              </a:extLst>
            </a:blip>
            <a:srcRect/>
            <a:stretch>
              <a:fillRect t="3000"/>
            </a:stretch>
          </a:blip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9" name="Rounded Rectangle 8">
            <a:extLst>
              <a:ext uri="{FF2B5EF4-FFF2-40B4-BE49-F238E27FC236}">
                <a16:creationId xmlns:a16="http://schemas.microsoft.com/office/drawing/2014/main" id="{95BD2D4D-B90E-6742-A304-468A56FEDCD7}"/>
              </a:ext>
            </a:extLst>
          </p:cNvPr>
          <p:cNvSpPr/>
          <p:nvPr userDrawn="1"/>
        </p:nvSpPr>
        <p:spPr>
          <a:xfrm rot="1800000">
            <a:off x="6323148" y="2611535"/>
            <a:ext cx="2435921" cy="2475693"/>
          </a:xfrm>
          <a:prstGeom prst="roundRect">
            <a:avLst>
              <a:gd name="adj" fmla="val 0"/>
            </a:avLst>
          </a:prstGeom>
          <a:blipFill dpi="0" rotWithShape="0">
            <a:blip r:embed="rId4" cstate="email">
              <a:extLst>
                <a:ext uri="{28A0092B-C50C-407E-A947-70E740481C1C}">
                  <a14:useLocalDpi xmlns:a14="http://schemas.microsoft.com/office/drawing/2010/main"/>
                </a:ext>
              </a:extLst>
            </a:blip>
            <a:srcRect/>
            <a:stretch>
              <a:fillRect t="3000"/>
            </a:stretch>
          </a:blip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0" name="TextBox 14">
            <a:extLst>
              <a:ext uri="{FF2B5EF4-FFF2-40B4-BE49-F238E27FC236}">
                <a16:creationId xmlns:a16="http://schemas.microsoft.com/office/drawing/2014/main" id="{AB2DA2FC-D21F-C548-8311-AA730F84B90C}"/>
              </a:ext>
            </a:extLst>
          </p:cNvPr>
          <p:cNvSpPr txBox="1">
            <a:spLocks noChangeArrowheads="1"/>
          </p:cNvSpPr>
          <p:nvPr userDrawn="1"/>
        </p:nvSpPr>
        <p:spPr bwMode="auto">
          <a:xfrm>
            <a:off x="982663" y="6292850"/>
            <a:ext cx="1857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dirty="0"/>
          </a:p>
        </p:txBody>
      </p:sp>
      <p:sp>
        <p:nvSpPr>
          <p:cNvPr id="3" name="Subtitle 2"/>
          <p:cNvSpPr>
            <a:spLocks noGrp="1"/>
          </p:cNvSpPr>
          <p:nvPr>
            <p:ph type="subTitle" idx="1"/>
          </p:nvPr>
        </p:nvSpPr>
        <p:spPr>
          <a:xfrm>
            <a:off x="618145" y="2286000"/>
            <a:ext cx="2734656" cy="685800"/>
          </a:xfrm>
        </p:spPr>
        <p:txBody>
          <a:bodyPr/>
          <a:lstStyle>
            <a:lvl1pPr marL="0" indent="0" algn="l">
              <a:buNone/>
              <a:defRPr sz="1800" baseline="0">
                <a:solidFill>
                  <a:srgbClr val="E9781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09599" y="1220804"/>
            <a:ext cx="3886201" cy="1065196"/>
          </a:xfrm>
        </p:spPr>
        <p:txBody>
          <a:bodyPr/>
          <a:lstStyle>
            <a:lvl1pPr algn="l">
              <a:defRPr sz="2600" b="1" i="0" cap="all" baseline="0">
                <a:solidFill>
                  <a:srgbClr val="00592B"/>
                </a:solidFill>
              </a:defRPr>
            </a:lvl1pPr>
          </a:lstStyle>
          <a:p>
            <a:r>
              <a:rPr lang="en-US"/>
              <a:t>Click to edit Master title style</a:t>
            </a:r>
            <a:endParaRPr lang="en-US" dirty="0"/>
          </a:p>
        </p:txBody>
      </p:sp>
    </p:spTree>
    <p:extLst>
      <p:ext uri="{BB962C8B-B14F-4D97-AF65-F5344CB8AC3E}">
        <p14:creationId xmlns:p14="http://schemas.microsoft.com/office/powerpoint/2010/main" val="400124780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1">
            <a:extLst>
              <a:ext uri="{FF2B5EF4-FFF2-40B4-BE49-F238E27FC236}">
                <a16:creationId xmlns:a16="http://schemas.microsoft.com/office/drawing/2014/main" id="{062BB24B-4822-9948-A8EB-B591B9157672}"/>
              </a:ext>
            </a:extLst>
          </p:cNvPr>
          <p:cNvSpPr>
            <a:spLocks noGrp="1"/>
          </p:cNvSpPr>
          <p:nvPr>
            <p:ph type="sldNum" sz="quarter" idx="10"/>
          </p:nvPr>
        </p:nvSpPr>
        <p:spPr/>
        <p:txBody>
          <a:bodyPr/>
          <a:lstStyle>
            <a:lvl1pPr>
              <a:defRPr/>
            </a:lvl1pPr>
          </a:lstStyle>
          <a:p>
            <a:pPr>
              <a:defRPr/>
            </a:pPr>
            <a:fld id="{C177964D-3CDF-2F46-9E7D-3AB8485A2693}" type="slidenum">
              <a:rPr lang="en-US" altLang="en-US"/>
              <a:pPr>
                <a:defRPr/>
              </a:pPr>
              <a:t>‹#›</a:t>
            </a:fld>
            <a:endParaRPr lang="en-US" altLang="en-US" dirty="0"/>
          </a:p>
        </p:txBody>
      </p:sp>
      <p:sp>
        <p:nvSpPr>
          <p:cNvPr id="5" name="Footer Placeholder 2">
            <a:extLst>
              <a:ext uri="{FF2B5EF4-FFF2-40B4-BE49-F238E27FC236}">
                <a16:creationId xmlns:a16="http://schemas.microsoft.com/office/drawing/2014/main" id="{46F0ED8C-2D2F-F747-93CD-7AB6BF7E3119}"/>
              </a:ext>
            </a:extLst>
          </p:cNvPr>
          <p:cNvSpPr>
            <a:spLocks noGrp="1"/>
          </p:cNvSpPr>
          <p:nvPr>
            <p:ph type="ftr" sz="quarter" idx="11"/>
          </p:nvPr>
        </p:nvSpPr>
        <p:spPr/>
        <p:txBody>
          <a:bodyPr/>
          <a:lstStyle>
            <a:lvl1pPr>
              <a:defRPr/>
            </a:lvl1pPr>
          </a:lstStyle>
          <a:p>
            <a:pPr>
              <a:defRPr/>
            </a:pPr>
            <a:endParaRPr lang="en-US" dirty="0"/>
          </a:p>
        </p:txBody>
      </p:sp>
      <p:sp>
        <p:nvSpPr>
          <p:cNvPr id="6" name="Date Placeholder 3">
            <a:extLst>
              <a:ext uri="{FF2B5EF4-FFF2-40B4-BE49-F238E27FC236}">
                <a16:creationId xmlns:a16="http://schemas.microsoft.com/office/drawing/2014/main" id="{2EA454DC-B33A-A142-A3CC-F3A6EEF97128}"/>
              </a:ext>
            </a:extLst>
          </p:cNvPr>
          <p:cNvSpPr>
            <a:spLocks noGrp="1"/>
          </p:cNvSpPr>
          <p:nvPr>
            <p:ph type="dt" sz="half" idx="12"/>
          </p:nvPr>
        </p:nvSpPr>
        <p:spPr/>
        <p:txBody>
          <a:bodyPr/>
          <a:lstStyle>
            <a:lvl1pPr>
              <a:defRPr/>
            </a:lvl1pPr>
          </a:lstStyle>
          <a:p>
            <a:pPr>
              <a:defRPr/>
            </a:pPr>
            <a:fld id="{04BCFF81-8853-7543-8BA2-A647B471C165}" type="datetime1">
              <a:rPr lang="en-US" altLang="en-US"/>
              <a:pPr>
                <a:defRPr/>
              </a:pPr>
              <a:t>2/7/2023</a:t>
            </a:fld>
            <a:endParaRPr lang="en-US" altLang="en-US" dirty="0"/>
          </a:p>
        </p:txBody>
      </p:sp>
    </p:spTree>
    <p:extLst>
      <p:ext uri="{BB962C8B-B14F-4D97-AF65-F5344CB8AC3E}">
        <p14:creationId xmlns:p14="http://schemas.microsoft.com/office/powerpoint/2010/main" val="1126551873"/>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9144000" cy="5867400"/>
          </a:xfrm>
        </p:spPr>
        <p:txBody>
          <a:bodyPr/>
          <a:lstStyle>
            <a:lvl1pPr marL="0" indent="0">
              <a:buNone/>
              <a:defRPr sz="3200"/>
            </a:lvl1pPr>
          </a:lstStyle>
          <a:p>
            <a:pPr lvl="0"/>
            <a:r>
              <a:rPr lang="en-US" noProof="0" dirty="0"/>
              <a:t>Click icon to add picture</a:t>
            </a:r>
          </a:p>
        </p:txBody>
      </p:sp>
      <p:sp>
        <p:nvSpPr>
          <p:cNvPr id="7" name="Title 6"/>
          <p:cNvSpPr>
            <a:spLocks noGrp="1"/>
          </p:cNvSpPr>
          <p:nvPr>
            <p:ph type="title"/>
          </p:nvPr>
        </p:nvSpPr>
        <p:spPr>
          <a:xfrm>
            <a:off x="733872" y="3429000"/>
            <a:ext cx="3990528" cy="1219200"/>
          </a:xfrm>
          <a:solidFill>
            <a:srgbClr val="216331"/>
          </a:solidFill>
        </p:spPr>
        <p:txBody>
          <a:bodyPr/>
          <a:lstStyle>
            <a:lvl1pPr algn="l">
              <a:defRPr sz="2800" cap="all"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33872" y="4648200"/>
            <a:ext cx="3990528" cy="381000"/>
          </a:xfrm>
          <a:solidFill>
            <a:srgbClr val="216331"/>
          </a:solidFill>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Slide Number Placeholder 1">
            <a:extLst>
              <a:ext uri="{FF2B5EF4-FFF2-40B4-BE49-F238E27FC236}">
                <a16:creationId xmlns:a16="http://schemas.microsoft.com/office/drawing/2014/main" id="{E91659F4-7912-4840-A3EE-B14947DCAFB5}"/>
              </a:ext>
            </a:extLst>
          </p:cNvPr>
          <p:cNvSpPr>
            <a:spLocks noGrp="1"/>
          </p:cNvSpPr>
          <p:nvPr>
            <p:ph type="sldNum" sz="quarter" idx="11"/>
          </p:nvPr>
        </p:nvSpPr>
        <p:spPr/>
        <p:txBody>
          <a:bodyPr/>
          <a:lstStyle>
            <a:lvl1pPr>
              <a:defRPr/>
            </a:lvl1pPr>
          </a:lstStyle>
          <a:p>
            <a:pPr>
              <a:defRPr/>
            </a:pPr>
            <a:fld id="{DF883F16-8CCA-DB47-92B4-117A2CE70723}" type="slidenum">
              <a:rPr lang="en-US" altLang="en-US"/>
              <a:pPr>
                <a:defRPr/>
              </a:pPr>
              <a:t>‹#›</a:t>
            </a:fld>
            <a:endParaRPr lang="en-US" altLang="en-US" dirty="0"/>
          </a:p>
        </p:txBody>
      </p:sp>
      <p:sp>
        <p:nvSpPr>
          <p:cNvPr id="8" name="Footer Placeholder 2">
            <a:extLst>
              <a:ext uri="{FF2B5EF4-FFF2-40B4-BE49-F238E27FC236}">
                <a16:creationId xmlns:a16="http://schemas.microsoft.com/office/drawing/2014/main" id="{65949009-5964-0348-BF2F-303C0FFE9B07}"/>
              </a:ext>
            </a:extLst>
          </p:cNvPr>
          <p:cNvSpPr>
            <a:spLocks noGrp="1"/>
          </p:cNvSpPr>
          <p:nvPr>
            <p:ph type="ftr" sz="quarter" idx="12"/>
          </p:nvPr>
        </p:nvSpPr>
        <p:spPr/>
        <p:txBody>
          <a:bodyPr/>
          <a:lstStyle>
            <a:lvl1pPr>
              <a:defRPr/>
            </a:lvl1pPr>
          </a:lstStyle>
          <a:p>
            <a:pPr>
              <a:defRPr/>
            </a:pPr>
            <a:endParaRPr lang="en-US" dirty="0"/>
          </a:p>
        </p:txBody>
      </p:sp>
      <p:sp>
        <p:nvSpPr>
          <p:cNvPr id="9" name="Date Placeholder 3">
            <a:extLst>
              <a:ext uri="{FF2B5EF4-FFF2-40B4-BE49-F238E27FC236}">
                <a16:creationId xmlns:a16="http://schemas.microsoft.com/office/drawing/2014/main" id="{25E528CC-4D1B-B440-9E4C-2F96A0E77920}"/>
              </a:ext>
            </a:extLst>
          </p:cNvPr>
          <p:cNvSpPr>
            <a:spLocks noGrp="1"/>
          </p:cNvSpPr>
          <p:nvPr>
            <p:ph type="dt" sz="half" idx="13"/>
          </p:nvPr>
        </p:nvSpPr>
        <p:spPr/>
        <p:txBody>
          <a:bodyPr/>
          <a:lstStyle>
            <a:lvl1pPr>
              <a:defRPr/>
            </a:lvl1pPr>
          </a:lstStyle>
          <a:p>
            <a:pPr>
              <a:defRPr/>
            </a:pPr>
            <a:fld id="{A40F7C84-7243-4D43-9211-CFAAA30278C9}" type="datetime1">
              <a:rPr lang="en-US" altLang="en-US"/>
              <a:pPr>
                <a:defRPr/>
              </a:pPr>
              <a:t>2/7/2023</a:t>
            </a:fld>
            <a:endParaRPr lang="en-US" altLang="en-US" dirty="0"/>
          </a:p>
        </p:txBody>
      </p:sp>
    </p:spTree>
    <p:extLst>
      <p:ext uri="{BB962C8B-B14F-4D97-AF65-F5344CB8AC3E}">
        <p14:creationId xmlns:p14="http://schemas.microsoft.com/office/powerpoint/2010/main" val="167098125"/>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352D6A-33DC-7F48-8A51-B1CB07F518B1}"/>
              </a:ext>
            </a:extLst>
          </p:cNvPr>
          <p:cNvSpPr>
            <a:spLocks noGrp="1"/>
          </p:cNvSpPr>
          <p:nvPr>
            <p:ph type="sldNum" sz="quarter" idx="10"/>
          </p:nvPr>
        </p:nvSpPr>
        <p:spPr/>
        <p:txBody>
          <a:bodyPr/>
          <a:lstStyle>
            <a:lvl1pPr>
              <a:defRPr/>
            </a:lvl1pPr>
          </a:lstStyle>
          <a:p>
            <a:pPr>
              <a:defRPr/>
            </a:pPr>
            <a:fld id="{843CDFA0-23A4-5E44-A822-2723168A6284}" type="slidenum">
              <a:rPr lang="en-US" altLang="en-US"/>
              <a:pPr>
                <a:defRPr/>
              </a:pPr>
              <a:t>‹#›</a:t>
            </a:fld>
            <a:endParaRPr lang="en-US" altLang="en-US" dirty="0"/>
          </a:p>
        </p:txBody>
      </p:sp>
      <p:sp>
        <p:nvSpPr>
          <p:cNvPr id="3" name="Footer Placeholder 2">
            <a:extLst>
              <a:ext uri="{FF2B5EF4-FFF2-40B4-BE49-F238E27FC236}">
                <a16:creationId xmlns:a16="http://schemas.microsoft.com/office/drawing/2014/main" id="{F4770352-DE10-EE4F-893E-262BB3A6458D}"/>
              </a:ext>
            </a:extLst>
          </p:cNvPr>
          <p:cNvSpPr>
            <a:spLocks noGrp="1"/>
          </p:cNvSpPr>
          <p:nvPr>
            <p:ph type="ftr" sz="quarter" idx="11"/>
          </p:nvPr>
        </p:nvSpPr>
        <p:spPr/>
        <p:txBody>
          <a:bodyPr/>
          <a:lstStyle>
            <a:lvl1pPr>
              <a:defRPr/>
            </a:lvl1pPr>
          </a:lstStyle>
          <a:p>
            <a:pPr>
              <a:defRPr/>
            </a:pPr>
            <a:endParaRPr lang="en-US" dirty="0"/>
          </a:p>
        </p:txBody>
      </p:sp>
      <p:sp>
        <p:nvSpPr>
          <p:cNvPr id="4" name="Date Placeholder 3">
            <a:extLst>
              <a:ext uri="{FF2B5EF4-FFF2-40B4-BE49-F238E27FC236}">
                <a16:creationId xmlns:a16="http://schemas.microsoft.com/office/drawing/2014/main" id="{78AD66A9-19A2-5548-9EBB-05D5A4EFEBF8}"/>
              </a:ext>
            </a:extLst>
          </p:cNvPr>
          <p:cNvSpPr>
            <a:spLocks noGrp="1"/>
          </p:cNvSpPr>
          <p:nvPr>
            <p:ph type="dt" sz="half" idx="12"/>
          </p:nvPr>
        </p:nvSpPr>
        <p:spPr/>
        <p:txBody>
          <a:bodyPr/>
          <a:lstStyle>
            <a:lvl1pPr>
              <a:defRPr/>
            </a:lvl1pPr>
          </a:lstStyle>
          <a:p>
            <a:pPr>
              <a:defRPr/>
            </a:pPr>
            <a:fld id="{13AE7829-D188-4A44-9E05-23CFEC035087}" type="datetime1">
              <a:rPr lang="en-US" altLang="en-US"/>
              <a:pPr>
                <a:defRPr/>
              </a:pPr>
              <a:t>2/7/2023</a:t>
            </a:fld>
            <a:endParaRPr lang="en-US" altLang="en-US" dirty="0"/>
          </a:p>
        </p:txBody>
      </p:sp>
    </p:spTree>
    <p:extLst>
      <p:ext uri="{BB962C8B-B14F-4D97-AF65-F5344CB8AC3E}">
        <p14:creationId xmlns:p14="http://schemas.microsoft.com/office/powerpoint/2010/main" val="3781714621"/>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9BB7054-05AC-3F4E-B234-09D425DA36F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079519B-4111-064B-94D6-4F86ECD4F9BE}"/>
              </a:ext>
            </a:extLst>
          </p:cNvPr>
          <p:cNvSpPr>
            <a:spLocks noGrp="1"/>
          </p:cNvSpPr>
          <p:nvPr>
            <p:ph type="body" idx="1"/>
          </p:nvPr>
        </p:nvSpPr>
        <p:spPr bwMode="auto">
          <a:xfrm>
            <a:off x="457200" y="1600200"/>
            <a:ext cx="82296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Slide Number Placeholder 1">
            <a:extLst>
              <a:ext uri="{FF2B5EF4-FFF2-40B4-BE49-F238E27FC236}">
                <a16:creationId xmlns:a16="http://schemas.microsoft.com/office/drawing/2014/main" id="{E43F7B22-6779-9F4D-815B-9FCEF898CCAD}"/>
              </a:ext>
            </a:extLst>
          </p:cNvPr>
          <p:cNvSpPr>
            <a:spLocks noGrp="1"/>
          </p:cNvSpPr>
          <p:nvPr>
            <p:ph type="sldNum" sz="quarter" idx="4"/>
          </p:nvPr>
        </p:nvSpPr>
        <p:spPr>
          <a:xfrm>
            <a:off x="6781800" y="6569075"/>
            <a:ext cx="193992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800" smtClean="0">
                <a:solidFill>
                  <a:srgbClr val="898989"/>
                </a:solidFill>
              </a:defRPr>
            </a:lvl1pPr>
          </a:lstStyle>
          <a:p>
            <a:pPr>
              <a:defRPr/>
            </a:pPr>
            <a:fld id="{9DFABB01-A938-1D4A-B56E-297ED95A89C6}" type="slidenum">
              <a:rPr lang="en-US" altLang="en-US"/>
              <a:pPr>
                <a:defRPr/>
              </a:pPr>
              <a:t>‹#›</a:t>
            </a:fld>
            <a:endParaRPr lang="en-US" altLang="en-US" dirty="0"/>
          </a:p>
        </p:txBody>
      </p:sp>
      <p:sp>
        <p:nvSpPr>
          <p:cNvPr id="3" name="Footer Placeholder 2">
            <a:extLst>
              <a:ext uri="{FF2B5EF4-FFF2-40B4-BE49-F238E27FC236}">
                <a16:creationId xmlns:a16="http://schemas.microsoft.com/office/drawing/2014/main" id="{94E8ECC4-A080-D14F-BC84-3160CEA4AE01}"/>
              </a:ext>
            </a:extLst>
          </p:cNvPr>
          <p:cNvSpPr>
            <a:spLocks noGrp="1"/>
          </p:cNvSpPr>
          <p:nvPr>
            <p:ph type="ftr" sz="quarter" idx="3"/>
          </p:nvPr>
        </p:nvSpPr>
        <p:spPr>
          <a:xfrm>
            <a:off x="3581400" y="6569075"/>
            <a:ext cx="2895600" cy="365125"/>
          </a:xfrm>
          <a:prstGeom prst="rect">
            <a:avLst/>
          </a:prstGeom>
        </p:spPr>
        <p:txBody>
          <a:bodyPr vert="horz" lIns="91440" tIns="45720" rIns="91440" bIns="45720" rtlCol="0" anchor="ctr"/>
          <a:lstStyle>
            <a:lvl1pPr algn="ctr" eaLnBrk="1" hangingPunct="1">
              <a:defRPr sz="800" dirty="0">
                <a:solidFill>
                  <a:schemeClr val="tx1">
                    <a:tint val="75000"/>
                  </a:schemeClr>
                </a:solidFill>
                <a:latin typeface="Arial" charset="0"/>
                <a:ea typeface="ＭＳ Ｐゴシック" charset="0"/>
                <a:cs typeface="ＭＳ Ｐゴシック" charset="0"/>
              </a:defRPr>
            </a:lvl1pPr>
          </a:lstStyle>
          <a:p>
            <a:pPr>
              <a:defRPr/>
            </a:pPr>
            <a:endParaRPr lang="en-US" dirty="0"/>
          </a:p>
        </p:txBody>
      </p:sp>
      <p:sp>
        <p:nvSpPr>
          <p:cNvPr id="4" name="Date Placeholder 3">
            <a:extLst>
              <a:ext uri="{FF2B5EF4-FFF2-40B4-BE49-F238E27FC236}">
                <a16:creationId xmlns:a16="http://schemas.microsoft.com/office/drawing/2014/main" id="{D13A9FC8-1B21-FD44-9D97-93E6C3AF7DEC}"/>
              </a:ext>
            </a:extLst>
          </p:cNvPr>
          <p:cNvSpPr>
            <a:spLocks noGrp="1"/>
          </p:cNvSpPr>
          <p:nvPr>
            <p:ph type="dt" sz="half" idx="2"/>
          </p:nvPr>
        </p:nvSpPr>
        <p:spPr>
          <a:xfrm>
            <a:off x="838200" y="655320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800" smtClean="0">
                <a:solidFill>
                  <a:srgbClr val="898989"/>
                </a:solidFill>
              </a:defRPr>
            </a:lvl1pPr>
          </a:lstStyle>
          <a:p>
            <a:pPr>
              <a:defRPr/>
            </a:pPr>
            <a:fld id="{EC5FDF8F-25F4-5948-8A40-1671016CDAD9}" type="datetime1">
              <a:rPr lang="en-US" altLang="en-US"/>
              <a:pPr>
                <a:defRPr/>
              </a:pPr>
              <a:t>2/7/2023</a:t>
            </a:fld>
            <a:endParaRPr lang="en-US" altLang="en-US" dirty="0"/>
          </a:p>
        </p:txBody>
      </p:sp>
      <p:sp>
        <p:nvSpPr>
          <p:cNvPr id="1031" name="TextBox 4">
            <a:extLst>
              <a:ext uri="{FF2B5EF4-FFF2-40B4-BE49-F238E27FC236}">
                <a16:creationId xmlns:a16="http://schemas.microsoft.com/office/drawing/2014/main" id="{2FDAB3B4-3A8F-D64C-9679-E0BFEB0C2F1B}"/>
              </a:ext>
            </a:extLst>
          </p:cNvPr>
          <p:cNvSpPr txBox="1">
            <a:spLocks noChangeArrowheads="1"/>
          </p:cNvSpPr>
          <p:nvPr userDrawn="1"/>
        </p:nvSpPr>
        <p:spPr bwMode="auto">
          <a:xfrm>
            <a:off x="639763" y="6326188"/>
            <a:ext cx="185737"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dirty="0"/>
          </a:p>
        </p:txBody>
      </p:sp>
      <p:pic>
        <p:nvPicPr>
          <p:cNvPr id="1032" name="Picture 6">
            <a:extLst>
              <a:ext uri="{FF2B5EF4-FFF2-40B4-BE49-F238E27FC236}">
                <a16:creationId xmlns:a16="http://schemas.microsoft.com/office/drawing/2014/main" id="{BDE30EF0-FAA1-BA4A-9CA6-AA256D53687A}"/>
              </a:ext>
            </a:extLst>
          </p:cNvPr>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0" y="5862638"/>
            <a:ext cx="9144000" cy="690562"/>
          </a:xfrm>
          <a:prstGeom prst="rect">
            <a:avLst/>
          </a:prstGeom>
          <a:blipFill dpi="0" rotWithShape="0">
            <a:blip r:embed="rId7"/>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0" r:id="rId1"/>
    <p:sldLayoutId id="2147483767" r:id="rId2"/>
    <p:sldLayoutId id="2147483768" r:id="rId3"/>
    <p:sldLayoutId id="2147483769" r:id="rId4"/>
  </p:sldLayoutIdLst>
  <p:transition spd="med">
    <p:fade/>
  </p:transition>
  <p:hf hdr="0"/>
  <p:txStyles>
    <p:titleStyle>
      <a:lvl1pPr algn="ctr" defTabSz="457200" rtl="0" eaLnBrk="1" fontAlgn="base" hangingPunct="1">
        <a:spcBef>
          <a:spcPct val="0"/>
        </a:spcBef>
        <a:spcAft>
          <a:spcPct val="0"/>
        </a:spcAft>
        <a:defRPr sz="2800" kern="1200">
          <a:solidFill>
            <a:schemeClr val="tx1"/>
          </a:solidFill>
          <a:latin typeface="Arial"/>
          <a:ea typeface="ＭＳ Ｐゴシック" pitchFamily="-108" charset="-128"/>
          <a:cs typeface="ＭＳ Ｐゴシック" pitchFamily="-108" charset="-128"/>
        </a:defRPr>
      </a:lvl1pPr>
      <a:lvl2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2pPr>
      <a:lvl3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3pPr>
      <a:lvl4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4pPr>
      <a:lvl5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Arial"/>
          <a:ea typeface="ＭＳ Ｐゴシック" pitchFamily="-108" charset="-128"/>
          <a:cs typeface="ＭＳ Ｐゴシック" pitchFamily="-108" charset="-128"/>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Arial"/>
          <a:ea typeface="ＭＳ Ｐゴシック" pitchFamily="-108"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Arial"/>
          <a:ea typeface="ＭＳ Ｐゴシック" pitchFamily="-108"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Arial"/>
          <a:ea typeface="ＭＳ Ｐゴシック" pitchFamily="-108"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Arial"/>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5EC6ADDC-E623-CB4D-9E61-6C1A12225FD7}"/>
              </a:ext>
            </a:extLst>
          </p:cNvPr>
          <p:cNvSpPr>
            <a:spLocks noGrp="1"/>
          </p:cNvSpPr>
          <p:nvPr>
            <p:ph type="ctrTitle"/>
          </p:nvPr>
        </p:nvSpPr>
        <p:spPr>
          <a:xfrm>
            <a:off x="-108520" y="1592796"/>
            <a:ext cx="4104456" cy="3672408"/>
          </a:xfrm>
        </p:spPr>
        <p:txBody>
          <a:bodyPr/>
          <a:lstStyle/>
          <a:p>
            <a:pPr algn="ctr">
              <a:defRPr/>
            </a:pPr>
            <a:r>
              <a:rPr lang="en-US" sz="2000" dirty="0">
                <a:latin typeface="Arial Bold" charset="0"/>
                <a:ea typeface="ＭＳ Ｐゴシック" charset="0"/>
                <a:cs typeface="Arial Bold" charset="0"/>
              </a:rPr>
              <a:t>PORTFOLIO COMMITTEE ON HUMAN </a:t>
            </a:r>
            <a:r>
              <a:rPr lang="en-US" sz="2000" dirty="0" smtClean="0">
                <a:latin typeface="Arial Bold" charset="0"/>
                <a:ea typeface="ＭＳ Ｐゴシック" charset="0"/>
                <a:cs typeface="Arial Bold" charset="0"/>
              </a:rPr>
              <a:t>SETTLEMENTS: STRATEGY ON ISSUANCE OF TITTLE DEEDS</a:t>
            </a:r>
            <a:endParaRPr lang="en-US" sz="2000" dirty="0">
              <a:latin typeface="Arial Bold" charset="0"/>
              <a:ea typeface="ＭＳ Ｐゴシック" charset="0"/>
              <a:cs typeface="Arial Bold" charset="0"/>
            </a:endParaRPr>
          </a:p>
        </p:txBody>
      </p:sp>
      <p:sp>
        <p:nvSpPr>
          <p:cNvPr id="8196" name="TextBox 1">
            <a:extLst>
              <a:ext uri="{FF2B5EF4-FFF2-40B4-BE49-F238E27FC236}">
                <a16:creationId xmlns:a16="http://schemas.microsoft.com/office/drawing/2014/main" id="{293B9E8B-F82B-8346-9E59-EE12058401C4}"/>
              </a:ext>
            </a:extLst>
          </p:cNvPr>
          <p:cNvSpPr txBox="1">
            <a:spLocks noChangeArrowheads="1"/>
          </p:cNvSpPr>
          <p:nvPr/>
        </p:nvSpPr>
        <p:spPr bwMode="auto">
          <a:xfrm>
            <a:off x="1787525" y="6380163"/>
            <a:ext cx="18415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dirty="0"/>
          </a:p>
        </p:txBody>
      </p:sp>
      <p:sp>
        <p:nvSpPr>
          <p:cNvPr id="8197" name="TextBox 2">
            <a:extLst>
              <a:ext uri="{FF2B5EF4-FFF2-40B4-BE49-F238E27FC236}">
                <a16:creationId xmlns:a16="http://schemas.microsoft.com/office/drawing/2014/main" id="{C5C775C4-7418-CA4D-815C-1FA061359D11}"/>
              </a:ext>
            </a:extLst>
          </p:cNvPr>
          <p:cNvSpPr txBox="1">
            <a:spLocks noChangeArrowheads="1"/>
          </p:cNvSpPr>
          <p:nvPr/>
        </p:nvSpPr>
        <p:spPr bwMode="auto">
          <a:xfrm>
            <a:off x="615950" y="6081713"/>
            <a:ext cx="185738"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dirty="0"/>
          </a:p>
        </p:txBody>
      </p:sp>
      <p:sp>
        <p:nvSpPr>
          <p:cNvPr id="2" name="Subtitle 1"/>
          <p:cNvSpPr>
            <a:spLocks noGrp="1"/>
          </p:cNvSpPr>
          <p:nvPr>
            <p:ph type="subTitle" idx="1"/>
          </p:nvPr>
        </p:nvSpPr>
        <p:spPr>
          <a:xfrm>
            <a:off x="315491" y="3687847"/>
            <a:ext cx="3312367" cy="2692316"/>
          </a:xfrm>
        </p:spPr>
        <p:txBody>
          <a:bodyPr/>
          <a:lstStyle/>
          <a:p>
            <a:pPr algn="ctr"/>
            <a:endParaRPr lang="en-US" sz="2000" b="1" dirty="0">
              <a:solidFill>
                <a:schemeClr val="tx1"/>
              </a:solidFill>
            </a:endParaRPr>
          </a:p>
          <a:p>
            <a:pPr algn="ctr"/>
            <a:endParaRPr lang="en-US" sz="2000" b="1" dirty="0">
              <a:solidFill>
                <a:schemeClr val="tx1"/>
              </a:solidFill>
            </a:endParaRPr>
          </a:p>
          <a:p>
            <a:pPr algn="ctr"/>
            <a:r>
              <a:rPr lang="en-GB" sz="1600" b="1" dirty="0" smtClean="0">
                <a:solidFill>
                  <a:srgbClr val="00592B"/>
                </a:solidFill>
              </a:rPr>
              <a:t> 8 February </a:t>
            </a:r>
            <a:r>
              <a:rPr lang="en-GB" sz="1600" b="1" dirty="0">
                <a:solidFill>
                  <a:srgbClr val="00592B"/>
                </a:solidFill>
              </a:rPr>
              <a:t>2022</a:t>
            </a:r>
            <a:endParaRPr lang="en-ZA" sz="1600" b="1" dirty="0">
              <a:solidFill>
                <a:srgbClr val="00592B"/>
              </a:solidFill>
            </a:endParaRPr>
          </a:p>
        </p:txBody>
      </p:sp>
    </p:spTree>
    <p:extLst>
      <p:ext uri="{BB962C8B-B14F-4D97-AF65-F5344CB8AC3E}">
        <p14:creationId xmlns:p14="http://schemas.microsoft.com/office/powerpoint/2010/main" val="3629557860"/>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19304D9A-0FE0-48EC-8D32-AD4313ABB966}"/>
              </a:ext>
            </a:extLst>
          </p:cNvPr>
          <p:cNvSpPr txBox="1">
            <a:spLocks/>
          </p:cNvSpPr>
          <p:nvPr/>
        </p:nvSpPr>
        <p:spPr bwMode="auto">
          <a:xfrm>
            <a:off x="1259632" y="258114"/>
            <a:ext cx="6426714" cy="858610"/>
          </a:xfrm>
          <a:prstGeom prst="rect">
            <a:avLst/>
          </a:prstGeom>
          <a:noFill/>
          <a:ln>
            <a:noFill/>
          </a:ln>
        </p:spPr>
        <p:txBody>
          <a:bodyPr vert="horz" wrap="square" lIns="68580" tIns="34290" rIns="68580" bIns="34290" numCol="1" anchor="ctr" anchorCtr="0" compatLnSpc="1">
            <a:prstTxWarp prst="textNoShape">
              <a:avLst/>
            </a:prstTxWarp>
          </a:bodyPr>
          <a:lstStyle>
            <a:lvl1pPr algn="ctr" defTabSz="457200" rtl="0" eaLnBrk="1" fontAlgn="base" hangingPunct="1">
              <a:spcBef>
                <a:spcPct val="0"/>
              </a:spcBef>
              <a:spcAft>
                <a:spcPct val="0"/>
              </a:spcAft>
              <a:defRPr sz="2800" kern="1200">
                <a:solidFill>
                  <a:schemeClr val="tx1"/>
                </a:solidFill>
                <a:latin typeface="Arial"/>
                <a:ea typeface="ＭＳ Ｐゴシック" pitchFamily="-108" charset="-128"/>
                <a:cs typeface="ＭＳ Ｐゴシック" pitchFamily="-108" charset="-128"/>
              </a:defRPr>
            </a:lvl1pPr>
            <a:lvl2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2pPr>
            <a:lvl3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3pPr>
            <a:lvl4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4pPr>
            <a:lvl5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a:defRPr/>
            </a:pPr>
            <a:r>
              <a:rPr lang="en-US" sz="3000" b="1" dirty="0" smtClean="0"/>
              <a:t>6. MTSF </a:t>
            </a:r>
            <a:r>
              <a:rPr lang="en-US" sz="3000" b="1" dirty="0"/>
              <a:t>Targets &amp; Delivery</a:t>
            </a:r>
            <a:endParaRPr lang="en-US" sz="3300" b="1" dirty="0"/>
          </a:p>
        </p:txBody>
      </p:sp>
      <p:graphicFrame>
        <p:nvGraphicFramePr>
          <p:cNvPr id="3" name="Table 2"/>
          <p:cNvGraphicFramePr>
            <a:graphicFrameLocks noGrp="1"/>
          </p:cNvGraphicFramePr>
          <p:nvPr>
            <p:extLst>
              <p:ext uri="{D42A27DB-BD31-4B8C-83A1-F6EECF244321}">
                <p14:modId xmlns:p14="http://schemas.microsoft.com/office/powerpoint/2010/main" val="2490064132"/>
              </p:ext>
            </p:extLst>
          </p:nvPr>
        </p:nvGraphicFramePr>
        <p:xfrm>
          <a:off x="683570" y="1772816"/>
          <a:ext cx="8352924" cy="3297661"/>
        </p:xfrm>
        <a:graphic>
          <a:graphicData uri="http://schemas.openxmlformats.org/drawingml/2006/table">
            <a:tbl>
              <a:tblPr/>
              <a:tblGrid>
                <a:gridCol w="1392154">
                  <a:extLst>
                    <a:ext uri="{9D8B030D-6E8A-4147-A177-3AD203B41FA5}">
                      <a16:colId xmlns:a16="http://schemas.microsoft.com/office/drawing/2014/main" val="20000"/>
                    </a:ext>
                  </a:extLst>
                </a:gridCol>
                <a:gridCol w="1392154">
                  <a:extLst>
                    <a:ext uri="{9D8B030D-6E8A-4147-A177-3AD203B41FA5}">
                      <a16:colId xmlns:a16="http://schemas.microsoft.com/office/drawing/2014/main" val="20001"/>
                    </a:ext>
                  </a:extLst>
                </a:gridCol>
                <a:gridCol w="1392154">
                  <a:extLst>
                    <a:ext uri="{9D8B030D-6E8A-4147-A177-3AD203B41FA5}">
                      <a16:colId xmlns:a16="http://schemas.microsoft.com/office/drawing/2014/main" val="20002"/>
                    </a:ext>
                  </a:extLst>
                </a:gridCol>
                <a:gridCol w="1392154">
                  <a:extLst>
                    <a:ext uri="{9D8B030D-6E8A-4147-A177-3AD203B41FA5}">
                      <a16:colId xmlns:a16="http://schemas.microsoft.com/office/drawing/2014/main" val="20003"/>
                    </a:ext>
                  </a:extLst>
                </a:gridCol>
                <a:gridCol w="1392154">
                  <a:extLst>
                    <a:ext uri="{9D8B030D-6E8A-4147-A177-3AD203B41FA5}">
                      <a16:colId xmlns:a16="http://schemas.microsoft.com/office/drawing/2014/main" val="20004"/>
                    </a:ext>
                  </a:extLst>
                </a:gridCol>
                <a:gridCol w="1392154">
                  <a:extLst>
                    <a:ext uri="{9D8B030D-6E8A-4147-A177-3AD203B41FA5}">
                      <a16:colId xmlns:a16="http://schemas.microsoft.com/office/drawing/2014/main" val="20005"/>
                    </a:ext>
                  </a:extLst>
                </a:gridCol>
              </a:tblGrid>
              <a:tr h="1369191">
                <a:tc>
                  <a:txBody>
                    <a:bodyPr/>
                    <a:lstStyle/>
                    <a:p>
                      <a:pPr algn="ctr" fontAlgn="ctr"/>
                      <a:r>
                        <a:rPr lang="en-ZA" sz="1400" b="1" i="0" u="none" strike="noStrike" dirty="0">
                          <a:solidFill>
                            <a:srgbClr val="000000"/>
                          </a:solidFill>
                          <a:effectLst/>
                          <a:latin typeface="Arial" panose="020B0604020202020204" pitchFamily="34" charset="0"/>
                        </a:rPr>
                        <a:t>Category of Title Deeds</a:t>
                      </a:r>
                    </a:p>
                  </a:txBody>
                  <a:tcPr marL="9525" marR="9525" marT="9525"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solidFill>
                      <a:srgbClr val="E2EFDA"/>
                    </a:solidFill>
                  </a:tcPr>
                </a:tc>
                <a:tc>
                  <a:txBody>
                    <a:bodyPr/>
                    <a:lstStyle/>
                    <a:p>
                      <a:pPr algn="ctr" fontAlgn="ctr"/>
                      <a:r>
                        <a:rPr lang="en-ZA" sz="1400" b="1" i="0" u="none" strike="noStrike" dirty="0">
                          <a:solidFill>
                            <a:srgbClr val="000000"/>
                          </a:solidFill>
                          <a:effectLst/>
                          <a:latin typeface="Arial" panose="020B0604020202020204" pitchFamily="34" charset="0"/>
                        </a:rPr>
                        <a:t>5-Year MTSF Targets</a:t>
                      </a:r>
                    </a:p>
                  </a:txBody>
                  <a:tcPr marL="9525" marR="9525" marT="9525"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solidFill>
                      <a:srgbClr val="E2EFDA"/>
                    </a:solidFill>
                  </a:tcPr>
                </a:tc>
                <a:tc>
                  <a:txBody>
                    <a:bodyPr/>
                    <a:lstStyle/>
                    <a:p>
                      <a:pPr algn="ctr" fontAlgn="ctr"/>
                      <a:r>
                        <a:rPr lang="en-ZA" sz="1400" b="1" i="0" u="none" strike="noStrike">
                          <a:solidFill>
                            <a:srgbClr val="000000"/>
                          </a:solidFill>
                          <a:effectLst/>
                          <a:latin typeface="Arial" panose="020B0604020202020204" pitchFamily="34" charset="0"/>
                        </a:rPr>
                        <a:t>Annual MTSF Target</a:t>
                      </a:r>
                    </a:p>
                  </a:txBody>
                  <a:tcPr marL="9525" marR="9525" marT="9525"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solidFill>
                      <a:srgbClr val="E2EFDA"/>
                    </a:solidFill>
                  </a:tcPr>
                </a:tc>
                <a:tc>
                  <a:txBody>
                    <a:bodyPr/>
                    <a:lstStyle/>
                    <a:p>
                      <a:pPr algn="ctr" fontAlgn="ctr"/>
                      <a:r>
                        <a:rPr lang="en-ZA" sz="1400" b="1" i="0" u="none" strike="noStrike" dirty="0">
                          <a:solidFill>
                            <a:srgbClr val="000000"/>
                          </a:solidFill>
                          <a:effectLst/>
                          <a:latin typeface="Arial" panose="020B0604020202020204" pitchFamily="34" charset="0"/>
                        </a:rPr>
                        <a:t>Annual Business Plan Target</a:t>
                      </a:r>
                    </a:p>
                    <a:p>
                      <a:pPr algn="ctr" fontAlgn="ctr"/>
                      <a:r>
                        <a:rPr lang="en-ZA" sz="1400" b="1" i="0" u="none" strike="noStrike" dirty="0">
                          <a:solidFill>
                            <a:srgbClr val="000000"/>
                          </a:solidFill>
                          <a:effectLst/>
                          <a:latin typeface="Arial" panose="020B0604020202020204" pitchFamily="34" charset="0"/>
                        </a:rPr>
                        <a:t>(2022/23)</a:t>
                      </a:r>
                    </a:p>
                  </a:txBody>
                  <a:tcPr marL="9525" marR="9525" marT="9525"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solidFill>
                      <a:srgbClr val="E2EFDA"/>
                    </a:solidFill>
                  </a:tcPr>
                </a:tc>
                <a:tc>
                  <a:txBody>
                    <a:bodyPr/>
                    <a:lstStyle/>
                    <a:p>
                      <a:pPr algn="ctr" fontAlgn="ctr"/>
                      <a:r>
                        <a:rPr lang="en-ZA" sz="1400" b="1" i="0" u="none" strike="noStrike" dirty="0">
                          <a:solidFill>
                            <a:srgbClr val="000000"/>
                          </a:solidFill>
                          <a:effectLst/>
                          <a:latin typeface="Arial" panose="020B0604020202020204" pitchFamily="34" charset="0"/>
                        </a:rPr>
                        <a:t>Cumulative Audited Progress (2019/20 - 2021/22</a:t>
                      </a:r>
                    </a:p>
                  </a:txBody>
                  <a:tcPr marL="9525" marR="9525" marT="9525"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solidFill>
                      <a:srgbClr val="E2EFDA"/>
                    </a:solidFill>
                  </a:tcPr>
                </a:tc>
                <a:tc>
                  <a:txBody>
                    <a:bodyPr/>
                    <a:lstStyle/>
                    <a:p>
                      <a:pPr algn="ctr" fontAlgn="ctr"/>
                      <a:r>
                        <a:rPr lang="en-ZA" sz="1400" b="1" i="0" u="none" strike="noStrike" dirty="0">
                          <a:solidFill>
                            <a:srgbClr val="000000"/>
                          </a:solidFill>
                          <a:effectLst/>
                          <a:latin typeface="Arial" panose="020B0604020202020204" pitchFamily="34" charset="0"/>
                        </a:rPr>
                        <a:t>Annual Progress (Q1, 2 and 3 of 2022/23</a:t>
                      </a:r>
                    </a:p>
                  </a:txBody>
                  <a:tcPr marL="9525" marR="9525" marT="9525"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solidFill>
                      <a:srgbClr val="E2EFDA"/>
                    </a:solidFill>
                  </a:tcPr>
                </a:tc>
                <a:extLst>
                  <a:ext uri="{0D108BD9-81ED-4DB2-BD59-A6C34878D82A}">
                    <a16:rowId xmlns:a16="http://schemas.microsoft.com/office/drawing/2014/main" val="10000"/>
                  </a:ext>
                </a:extLst>
              </a:tr>
              <a:tr h="385694">
                <a:tc>
                  <a:txBody>
                    <a:bodyPr/>
                    <a:lstStyle/>
                    <a:p>
                      <a:pPr algn="l" fontAlgn="b"/>
                      <a:r>
                        <a:rPr lang="en-ZA" sz="1400" b="0" i="0" u="none" strike="noStrike">
                          <a:solidFill>
                            <a:srgbClr val="000000"/>
                          </a:solidFill>
                          <a:effectLst/>
                          <a:latin typeface="Arial" panose="020B0604020202020204" pitchFamily="34" charset="0"/>
                        </a:rPr>
                        <a:t>Pre 94</a:t>
                      </a:r>
                    </a:p>
                  </a:txBody>
                  <a:tcPr marL="9525" marR="9525" marT="9525" marB="0" anchor="b">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solidFill>
                      <a:srgbClr val="A9D08E"/>
                    </a:solidFill>
                  </a:tcPr>
                </a:tc>
                <a:tc>
                  <a:txBody>
                    <a:bodyPr/>
                    <a:lstStyle/>
                    <a:p>
                      <a:pPr algn="r" fontAlgn="b"/>
                      <a:r>
                        <a:rPr lang="en-ZA" sz="1400" b="0" i="0" u="none" strike="noStrike" dirty="0">
                          <a:solidFill>
                            <a:srgbClr val="000000"/>
                          </a:solidFill>
                          <a:effectLst/>
                          <a:latin typeface="Arial" panose="020B0604020202020204" pitchFamily="34" charset="0"/>
                        </a:rPr>
                        <a:t>45 535</a:t>
                      </a:r>
                    </a:p>
                  </a:txBody>
                  <a:tcPr marL="9525" marR="9525" marT="9525" marB="0" anchor="b">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solidFill>
                      <a:srgbClr val="A9D08E"/>
                    </a:solidFill>
                  </a:tcPr>
                </a:tc>
                <a:tc>
                  <a:txBody>
                    <a:bodyPr/>
                    <a:lstStyle/>
                    <a:p>
                      <a:pPr algn="r" fontAlgn="b"/>
                      <a:r>
                        <a:rPr lang="en-ZA" sz="1400" b="0" i="0" u="none" strike="noStrike">
                          <a:solidFill>
                            <a:srgbClr val="000000"/>
                          </a:solidFill>
                          <a:effectLst/>
                          <a:latin typeface="Arial" panose="020B0604020202020204" pitchFamily="34" charset="0"/>
                        </a:rPr>
                        <a:t>15 000</a:t>
                      </a:r>
                    </a:p>
                  </a:txBody>
                  <a:tcPr marL="9525" marR="9525" marT="9525" marB="0" anchor="b">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solidFill>
                      <a:srgbClr val="A9D08E"/>
                    </a:solidFill>
                  </a:tcPr>
                </a:tc>
                <a:tc>
                  <a:txBody>
                    <a:bodyPr/>
                    <a:lstStyle/>
                    <a:p>
                      <a:pPr algn="r" fontAlgn="b"/>
                      <a:r>
                        <a:rPr lang="en-ZA" sz="1400" b="0" i="0" u="none" strike="noStrike" dirty="0">
                          <a:solidFill>
                            <a:srgbClr val="000000"/>
                          </a:solidFill>
                          <a:effectLst/>
                          <a:latin typeface="Arial" panose="020B0604020202020204" pitchFamily="34" charset="0"/>
                        </a:rPr>
                        <a:t>5 798</a:t>
                      </a:r>
                    </a:p>
                  </a:txBody>
                  <a:tcPr marL="9525" marR="9525" marT="9525" marB="0" anchor="b">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solidFill>
                      <a:srgbClr val="A9D08E"/>
                    </a:solidFill>
                  </a:tcPr>
                </a:tc>
                <a:tc>
                  <a:txBody>
                    <a:bodyPr/>
                    <a:lstStyle/>
                    <a:p>
                      <a:pPr algn="r" fontAlgn="b"/>
                      <a:r>
                        <a:rPr lang="en-ZA" sz="1400" b="0" i="0" u="none" strike="noStrike" dirty="0">
                          <a:solidFill>
                            <a:srgbClr val="000000"/>
                          </a:solidFill>
                          <a:effectLst/>
                          <a:latin typeface="Arial" panose="020B0604020202020204" pitchFamily="34" charset="0"/>
                        </a:rPr>
                        <a:t>10 603</a:t>
                      </a:r>
                    </a:p>
                  </a:txBody>
                  <a:tcPr marL="9525" marR="9525" marT="9525" marB="0" anchor="b">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solidFill>
                      <a:srgbClr val="A9D08E"/>
                    </a:solidFill>
                  </a:tcPr>
                </a:tc>
                <a:tc>
                  <a:txBody>
                    <a:bodyPr/>
                    <a:lstStyle/>
                    <a:p>
                      <a:pPr algn="r" fontAlgn="b"/>
                      <a:r>
                        <a:rPr lang="en-ZA" sz="1400" b="0" i="0" u="none" strike="noStrike" dirty="0">
                          <a:solidFill>
                            <a:srgbClr val="000000"/>
                          </a:solidFill>
                          <a:effectLst/>
                          <a:latin typeface="Arial" panose="020B0604020202020204" pitchFamily="34" charset="0"/>
                        </a:rPr>
                        <a:t>1 3704</a:t>
                      </a:r>
                    </a:p>
                  </a:txBody>
                  <a:tcPr marL="9525" marR="9525" marT="9525" marB="0" anchor="b">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solidFill>
                      <a:srgbClr val="A9D08E"/>
                    </a:solidFill>
                  </a:tcPr>
                </a:tc>
                <a:extLst>
                  <a:ext uri="{0D108BD9-81ED-4DB2-BD59-A6C34878D82A}">
                    <a16:rowId xmlns:a16="http://schemas.microsoft.com/office/drawing/2014/main" val="10001"/>
                  </a:ext>
                </a:extLst>
              </a:tr>
              <a:tr h="385694">
                <a:tc>
                  <a:txBody>
                    <a:bodyPr/>
                    <a:lstStyle/>
                    <a:p>
                      <a:pPr algn="l" fontAlgn="b"/>
                      <a:r>
                        <a:rPr lang="en-ZA" sz="1400" b="0" i="0" u="none" strike="noStrike">
                          <a:solidFill>
                            <a:srgbClr val="000000"/>
                          </a:solidFill>
                          <a:effectLst/>
                          <a:latin typeface="Arial" panose="020B0604020202020204" pitchFamily="34" charset="0"/>
                        </a:rPr>
                        <a:t>Post 94</a:t>
                      </a:r>
                    </a:p>
                  </a:txBody>
                  <a:tcPr marL="9525" marR="9525" marT="9525" marB="0" anchor="b">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Arial" panose="020B0604020202020204" pitchFamily="34" charset="0"/>
                        </a:rPr>
                        <a:t>500 845</a:t>
                      </a:r>
                    </a:p>
                  </a:txBody>
                  <a:tcPr marL="9525" marR="9525" marT="9525" marB="0" anchor="b">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Arial" panose="020B0604020202020204" pitchFamily="34" charset="0"/>
                        </a:rPr>
                        <a:t>166 948</a:t>
                      </a:r>
                    </a:p>
                  </a:txBody>
                  <a:tcPr marL="9525" marR="9525" marT="9525" marB="0" anchor="b">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Arial" panose="020B0604020202020204" pitchFamily="34" charset="0"/>
                        </a:rPr>
                        <a:t>35 180</a:t>
                      </a:r>
                    </a:p>
                  </a:txBody>
                  <a:tcPr marL="9525" marR="9525" marT="9525" marB="0" anchor="b">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Arial" panose="020B0604020202020204" pitchFamily="34" charset="0"/>
                        </a:rPr>
                        <a:t>56 192</a:t>
                      </a:r>
                    </a:p>
                  </a:txBody>
                  <a:tcPr marL="9525" marR="9525" marT="9525" marB="0" anchor="b">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Arial" panose="020B0604020202020204" pitchFamily="34" charset="0"/>
                        </a:rPr>
                        <a:t>8 550</a:t>
                      </a:r>
                    </a:p>
                  </a:txBody>
                  <a:tcPr marL="9525" marR="9525" marT="9525" marB="0" anchor="b">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tcPr>
                </a:tc>
                <a:extLst>
                  <a:ext uri="{0D108BD9-81ED-4DB2-BD59-A6C34878D82A}">
                    <a16:rowId xmlns:a16="http://schemas.microsoft.com/office/drawing/2014/main" val="10002"/>
                  </a:ext>
                </a:extLst>
              </a:tr>
              <a:tr h="385694">
                <a:tc>
                  <a:txBody>
                    <a:bodyPr/>
                    <a:lstStyle/>
                    <a:p>
                      <a:pPr algn="l" fontAlgn="b"/>
                      <a:r>
                        <a:rPr lang="en-ZA" sz="1400" b="0" i="0" u="none" strike="noStrike">
                          <a:solidFill>
                            <a:srgbClr val="000000"/>
                          </a:solidFill>
                          <a:effectLst/>
                          <a:latin typeface="Arial" panose="020B0604020202020204" pitchFamily="34" charset="0"/>
                        </a:rPr>
                        <a:t>Post 2014</a:t>
                      </a:r>
                    </a:p>
                  </a:txBody>
                  <a:tcPr marL="9525" marR="9525" marT="9525" marB="0" anchor="b">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solidFill>
                      <a:srgbClr val="A9D08E"/>
                    </a:solidFill>
                  </a:tcPr>
                </a:tc>
                <a:tc>
                  <a:txBody>
                    <a:bodyPr/>
                    <a:lstStyle/>
                    <a:p>
                      <a:pPr algn="r" fontAlgn="b"/>
                      <a:r>
                        <a:rPr lang="en-ZA" sz="1400" b="0" i="0" u="none" strike="noStrike" dirty="0">
                          <a:solidFill>
                            <a:srgbClr val="000000"/>
                          </a:solidFill>
                          <a:effectLst/>
                          <a:latin typeface="Arial" panose="020B0604020202020204" pitchFamily="34" charset="0"/>
                        </a:rPr>
                        <a:t>346 842</a:t>
                      </a:r>
                    </a:p>
                  </a:txBody>
                  <a:tcPr marL="9525" marR="9525" marT="9525" marB="0" anchor="b">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solidFill>
                      <a:srgbClr val="A9D08E"/>
                    </a:solidFill>
                  </a:tcPr>
                </a:tc>
                <a:tc>
                  <a:txBody>
                    <a:bodyPr/>
                    <a:lstStyle/>
                    <a:p>
                      <a:pPr algn="r" fontAlgn="b"/>
                      <a:r>
                        <a:rPr lang="en-ZA" sz="1400" b="0" i="0" u="none" strike="noStrike">
                          <a:solidFill>
                            <a:srgbClr val="000000"/>
                          </a:solidFill>
                          <a:effectLst/>
                          <a:latin typeface="Arial" panose="020B0604020202020204" pitchFamily="34" charset="0"/>
                        </a:rPr>
                        <a:t>115 614</a:t>
                      </a:r>
                    </a:p>
                  </a:txBody>
                  <a:tcPr marL="9525" marR="9525" marT="9525" marB="0" anchor="b">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solidFill>
                      <a:srgbClr val="A9D08E"/>
                    </a:solidFill>
                  </a:tcPr>
                </a:tc>
                <a:tc>
                  <a:txBody>
                    <a:bodyPr/>
                    <a:lstStyle/>
                    <a:p>
                      <a:pPr algn="r" fontAlgn="b"/>
                      <a:r>
                        <a:rPr lang="en-ZA" sz="1400" b="0" i="0" u="none" strike="noStrike" dirty="0">
                          <a:solidFill>
                            <a:srgbClr val="000000"/>
                          </a:solidFill>
                          <a:effectLst/>
                          <a:latin typeface="Arial" panose="020B0604020202020204" pitchFamily="34" charset="0"/>
                        </a:rPr>
                        <a:t>19 624</a:t>
                      </a:r>
                    </a:p>
                  </a:txBody>
                  <a:tcPr marL="9525" marR="9525" marT="9525" marB="0" anchor="b">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solidFill>
                      <a:srgbClr val="A9D08E"/>
                    </a:solidFill>
                  </a:tcPr>
                </a:tc>
                <a:tc>
                  <a:txBody>
                    <a:bodyPr/>
                    <a:lstStyle/>
                    <a:p>
                      <a:pPr algn="r" fontAlgn="b"/>
                      <a:r>
                        <a:rPr lang="en-ZA" sz="1400" b="0" i="0" u="none" strike="noStrike">
                          <a:solidFill>
                            <a:srgbClr val="000000"/>
                          </a:solidFill>
                          <a:effectLst/>
                          <a:latin typeface="Arial" panose="020B0604020202020204" pitchFamily="34" charset="0"/>
                        </a:rPr>
                        <a:t>10 391</a:t>
                      </a:r>
                    </a:p>
                  </a:txBody>
                  <a:tcPr marL="9525" marR="9525" marT="9525" marB="0" anchor="b">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solidFill>
                      <a:srgbClr val="A9D08E"/>
                    </a:solidFill>
                  </a:tcPr>
                </a:tc>
                <a:tc>
                  <a:txBody>
                    <a:bodyPr/>
                    <a:lstStyle/>
                    <a:p>
                      <a:pPr algn="r" fontAlgn="b"/>
                      <a:r>
                        <a:rPr lang="en-ZA" sz="1400" b="0" i="0" u="none" strike="noStrike" dirty="0">
                          <a:solidFill>
                            <a:srgbClr val="000000"/>
                          </a:solidFill>
                          <a:effectLst/>
                          <a:latin typeface="Arial" panose="020B0604020202020204" pitchFamily="34" charset="0"/>
                        </a:rPr>
                        <a:t>5 036</a:t>
                      </a:r>
                    </a:p>
                  </a:txBody>
                  <a:tcPr marL="9525" marR="9525" marT="9525" marB="0" anchor="b">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solidFill>
                      <a:srgbClr val="A9D08E"/>
                    </a:solidFill>
                  </a:tcPr>
                </a:tc>
                <a:extLst>
                  <a:ext uri="{0D108BD9-81ED-4DB2-BD59-A6C34878D82A}">
                    <a16:rowId xmlns:a16="http://schemas.microsoft.com/office/drawing/2014/main" val="10003"/>
                  </a:ext>
                </a:extLst>
              </a:tr>
              <a:tr h="385694">
                <a:tc>
                  <a:txBody>
                    <a:bodyPr/>
                    <a:lstStyle/>
                    <a:p>
                      <a:pPr algn="l" fontAlgn="b"/>
                      <a:r>
                        <a:rPr lang="en-ZA" sz="1400" b="0" i="0" u="none" strike="noStrike">
                          <a:solidFill>
                            <a:srgbClr val="000000"/>
                          </a:solidFill>
                          <a:effectLst/>
                          <a:latin typeface="Arial" panose="020B0604020202020204" pitchFamily="34" charset="0"/>
                        </a:rPr>
                        <a:t>New</a:t>
                      </a:r>
                    </a:p>
                  </a:txBody>
                  <a:tcPr marL="9525" marR="9525" marT="9525" marB="0" anchor="b">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Arial" panose="020B0604020202020204" pitchFamily="34" charset="0"/>
                        </a:rPr>
                        <a:t>300 000</a:t>
                      </a:r>
                    </a:p>
                  </a:txBody>
                  <a:tcPr marL="9525" marR="9525" marT="9525" marB="0" anchor="b">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Arial" panose="020B0604020202020204" pitchFamily="34" charset="0"/>
                        </a:rPr>
                        <a:t>100 000</a:t>
                      </a:r>
                    </a:p>
                  </a:txBody>
                  <a:tcPr marL="9525" marR="9525" marT="9525" marB="0" anchor="b">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Arial" panose="020B0604020202020204" pitchFamily="34" charset="0"/>
                        </a:rPr>
                        <a:t>5 289</a:t>
                      </a:r>
                    </a:p>
                  </a:txBody>
                  <a:tcPr marL="9525" marR="9525" marT="9525" marB="0" anchor="b">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Arial" panose="020B0604020202020204" pitchFamily="34" charset="0"/>
                        </a:rPr>
                        <a:t>987</a:t>
                      </a:r>
                    </a:p>
                  </a:txBody>
                  <a:tcPr marL="9525" marR="9525" marT="9525" marB="0" anchor="b">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Arial" panose="020B0604020202020204" pitchFamily="34" charset="0"/>
                        </a:rPr>
                        <a:t>255</a:t>
                      </a:r>
                    </a:p>
                  </a:txBody>
                  <a:tcPr marL="9525" marR="9525" marT="9525" marB="0" anchor="b">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tcPr>
                </a:tc>
                <a:extLst>
                  <a:ext uri="{0D108BD9-81ED-4DB2-BD59-A6C34878D82A}">
                    <a16:rowId xmlns:a16="http://schemas.microsoft.com/office/drawing/2014/main" val="10004"/>
                  </a:ext>
                </a:extLst>
              </a:tr>
              <a:tr h="385694">
                <a:tc>
                  <a:txBody>
                    <a:bodyPr/>
                    <a:lstStyle/>
                    <a:p>
                      <a:pPr algn="l" fontAlgn="b"/>
                      <a:r>
                        <a:rPr lang="en-ZA" sz="1400" b="1" i="0" u="none" strike="noStrike">
                          <a:solidFill>
                            <a:srgbClr val="000000"/>
                          </a:solidFill>
                          <a:effectLst/>
                          <a:latin typeface="Arial" panose="020B0604020202020204" pitchFamily="34" charset="0"/>
                        </a:rPr>
                        <a:t>Total</a:t>
                      </a:r>
                    </a:p>
                  </a:txBody>
                  <a:tcPr marL="9525" marR="9525" marT="9525" marB="0" anchor="b">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solidFill>
                      <a:srgbClr val="A9D08E"/>
                    </a:solidFill>
                  </a:tcPr>
                </a:tc>
                <a:tc>
                  <a:txBody>
                    <a:bodyPr/>
                    <a:lstStyle/>
                    <a:p>
                      <a:pPr algn="r" fontAlgn="b"/>
                      <a:r>
                        <a:rPr lang="en-ZA" sz="1400" b="1" i="0" u="none" strike="noStrike" dirty="0">
                          <a:solidFill>
                            <a:srgbClr val="000000"/>
                          </a:solidFill>
                          <a:effectLst/>
                          <a:latin typeface="Arial" panose="020B0604020202020204" pitchFamily="34" charset="0"/>
                        </a:rPr>
                        <a:t>1 193 222</a:t>
                      </a:r>
                    </a:p>
                  </a:txBody>
                  <a:tcPr marL="9525" marR="9525" marT="9525" marB="0" anchor="b">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solidFill>
                      <a:srgbClr val="A9D08E"/>
                    </a:solidFill>
                  </a:tcPr>
                </a:tc>
                <a:tc>
                  <a:txBody>
                    <a:bodyPr/>
                    <a:lstStyle/>
                    <a:p>
                      <a:pPr algn="r" fontAlgn="b"/>
                      <a:r>
                        <a:rPr lang="en-ZA" sz="1400" b="1" i="0" u="none" strike="noStrike">
                          <a:solidFill>
                            <a:srgbClr val="000000"/>
                          </a:solidFill>
                          <a:effectLst/>
                          <a:latin typeface="Arial" panose="020B0604020202020204" pitchFamily="34" charset="0"/>
                        </a:rPr>
                        <a:t>397 562</a:t>
                      </a:r>
                    </a:p>
                  </a:txBody>
                  <a:tcPr marL="9525" marR="9525" marT="9525" marB="0" anchor="b">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solidFill>
                      <a:srgbClr val="A9D08E"/>
                    </a:solidFill>
                  </a:tcPr>
                </a:tc>
                <a:tc>
                  <a:txBody>
                    <a:bodyPr/>
                    <a:lstStyle/>
                    <a:p>
                      <a:pPr algn="r" fontAlgn="b"/>
                      <a:r>
                        <a:rPr lang="en-ZA" sz="1400" b="1" i="0" u="none" strike="noStrike" dirty="0">
                          <a:solidFill>
                            <a:srgbClr val="000000"/>
                          </a:solidFill>
                          <a:effectLst/>
                          <a:latin typeface="Arial" panose="020B0604020202020204" pitchFamily="34" charset="0"/>
                        </a:rPr>
                        <a:t>65 891</a:t>
                      </a:r>
                    </a:p>
                  </a:txBody>
                  <a:tcPr marL="9525" marR="9525" marT="9525" marB="0" anchor="b">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solidFill>
                      <a:srgbClr val="A9D08E"/>
                    </a:solidFill>
                  </a:tcPr>
                </a:tc>
                <a:tc>
                  <a:txBody>
                    <a:bodyPr/>
                    <a:lstStyle/>
                    <a:p>
                      <a:pPr algn="r" fontAlgn="b"/>
                      <a:r>
                        <a:rPr lang="en-ZA" sz="1400" b="1" i="0" u="none" strike="noStrike">
                          <a:solidFill>
                            <a:srgbClr val="000000"/>
                          </a:solidFill>
                          <a:effectLst/>
                          <a:latin typeface="Arial" panose="020B0604020202020204" pitchFamily="34" charset="0"/>
                        </a:rPr>
                        <a:t>78 164</a:t>
                      </a:r>
                    </a:p>
                  </a:txBody>
                  <a:tcPr marL="9525" marR="9525" marT="9525" marB="0" anchor="b">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solidFill>
                      <a:srgbClr val="A9D08E"/>
                    </a:solidFill>
                  </a:tcPr>
                </a:tc>
                <a:tc>
                  <a:txBody>
                    <a:bodyPr/>
                    <a:lstStyle/>
                    <a:p>
                      <a:pPr algn="r" fontAlgn="b"/>
                      <a:r>
                        <a:rPr lang="en-ZA" sz="1400" b="1" i="0" u="none" strike="noStrike" dirty="0">
                          <a:solidFill>
                            <a:srgbClr val="000000"/>
                          </a:solidFill>
                          <a:effectLst/>
                          <a:latin typeface="Arial" panose="020B0604020202020204" pitchFamily="34" charset="0"/>
                        </a:rPr>
                        <a:t>15 211</a:t>
                      </a:r>
                    </a:p>
                  </a:txBody>
                  <a:tcPr marL="9525" marR="9525" marT="9525" marB="0" anchor="b">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solidFill>
                      <a:srgbClr val="A9D08E"/>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484539701"/>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4">
            <a:extLst>
              <a:ext uri="{FF2B5EF4-FFF2-40B4-BE49-F238E27FC236}">
                <a16:creationId xmlns:a16="http://schemas.microsoft.com/office/drawing/2014/main" id="{196D1AC6-B15A-7E48-B0EB-274EA6466125}"/>
              </a:ext>
            </a:extLst>
          </p:cNvPr>
          <p:cNvSpPr>
            <a:spLocks noGrp="1" noChangeArrowheads="1"/>
          </p:cNvSpPr>
          <p:nvPr>
            <p:ph type="sldNum" sz="quarter" idx="4294967295"/>
          </p:nvPr>
        </p:nvSpPr>
        <p:spPr bwMode="auto">
          <a:xfrm>
            <a:off x="0" y="5624513"/>
            <a:ext cx="20574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1pPr>
            <a:lvl2pPr marL="557213" indent="-214313">
              <a:spcBef>
                <a:spcPct val="20000"/>
              </a:spcBef>
              <a:buFont typeface="Arial" panose="020B0604020202020204" pitchFamily="34" charset="0"/>
              <a:buChar char="–"/>
              <a:defRPr sz="2100">
                <a:solidFill>
                  <a:schemeClr val="tx1"/>
                </a:solidFill>
                <a:latin typeface="Arial" panose="020B0604020202020204" pitchFamily="34" charset="0"/>
                <a:ea typeface="ＭＳ Ｐゴシック" panose="020B0600070205080204" pitchFamily="34" charset="-128"/>
              </a:defRPr>
            </a:lvl2pPr>
            <a:lvl3pPr marL="857250" indent="-171450">
              <a:spcBef>
                <a:spcPct val="20000"/>
              </a:spcBef>
              <a:buFont typeface="Arial" panose="020B0604020202020204" pitchFamily="34" charset="0"/>
              <a:buChar char="•"/>
              <a:defRPr sz="1800">
                <a:solidFill>
                  <a:schemeClr val="tx1"/>
                </a:solidFill>
                <a:latin typeface="Arial" panose="020B0604020202020204" pitchFamily="34" charset="0"/>
                <a:ea typeface="ＭＳ Ｐゴシック" panose="020B0600070205080204" pitchFamily="34" charset="-128"/>
              </a:defRPr>
            </a:lvl3pPr>
            <a:lvl4pPr marL="1200150" indent="-171450">
              <a:spcBef>
                <a:spcPct val="20000"/>
              </a:spcBef>
              <a:buFont typeface="Arial" panose="020B0604020202020204" pitchFamily="34" charset="0"/>
              <a:buChar char="–"/>
              <a:defRPr sz="1500">
                <a:solidFill>
                  <a:schemeClr val="tx1"/>
                </a:solidFill>
                <a:latin typeface="Arial" panose="020B0604020202020204" pitchFamily="34" charset="0"/>
                <a:ea typeface="ＭＳ Ｐゴシック" panose="020B0600070205080204" pitchFamily="34" charset="-128"/>
              </a:defRPr>
            </a:lvl4pPr>
            <a:lvl5pPr marL="1543050" indent="-171450">
              <a:spcBef>
                <a:spcPct val="20000"/>
              </a:spcBef>
              <a:buFont typeface="Arial" panose="020B0604020202020204" pitchFamily="34" charset="0"/>
              <a:buChar char="»"/>
              <a:defRPr sz="1500">
                <a:solidFill>
                  <a:schemeClr val="tx1"/>
                </a:solidFill>
                <a:latin typeface="Arial" panose="020B0604020202020204" pitchFamily="34" charset="0"/>
                <a:ea typeface="ＭＳ Ｐゴシック" panose="020B0600070205080204" pitchFamily="34" charset="-128"/>
              </a:defRPr>
            </a:lvl5pPr>
            <a:lvl6pPr marL="18859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ＭＳ Ｐゴシック" panose="020B0600070205080204" pitchFamily="34" charset="-128"/>
              </a:defRPr>
            </a:lvl6pPr>
            <a:lvl7pPr marL="22288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ＭＳ Ｐゴシック" panose="020B0600070205080204" pitchFamily="34" charset="-128"/>
              </a:defRPr>
            </a:lvl7pPr>
            <a:lvl8pPr marL="25717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ＭＳ Ｐゴシック" panose="020B0600070205080204" pitchFamily="34" charset="-128"/>
              </a:defRPr>
            </a:lvl8pPr>
            <a:lvl9pPr marL="29146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1E032CC4-6D98-0F43-8AEB-6F2538FC1423}" type="slidenum">
              <a:rPr lang="en-US" altLang="en-US" sz="600">
                <a:solidFill>
                  <a:srgbClr val="898989"/>
                </a:solidFill>
              </a:rPr>
              <a:pPr>
                <a:spcBef>
                  <a:spcPct val="0"/>
                </a:spcBef>
                <a:buFontTx/>
                <a:buNone/>
              </a:pPr>
              <a:t>11</a:t>
            </a:fld>
            <a:endParaRPr lang="en-US" altLang="en-US" sz="600" dirty="0">
              <a:solidFill>
                <a:srgbClr val="898989"/>
              </a:solidFill>
            </a:endParaRPr>
          </a:p>
        </p:txBody>
      </p:sp>
      <p:sp>
        <p:nvSpPr>
          <p:cNvPr id="9221" name="Date Placeholder 2">
            <a:extLst>
              <a:ext uri="{FF2B5EF4-FFF2-40B4-BE49-F238E27FC236}">
                <a16:creationId xmlns:a16="http://schemas.microsoft.com/office/drawing/2014/main" id="{CEEDD308-5AE0-A343-972D-82516128B5C8}"/>
              </a:ext>
            </a:extLst>
          </p:cNvPr>
          <p:cNvSpPr>
            <a:spLocks noGrp="1" noChangeArrowheads="1"/>
          </p:cNvSpPr>
          <p:nvPr>
            <p:ph type="dt" sz="half" idx="4294967295"/>
          </p:nvPr>
        </p:nvSpPr>
        <p:spPr bwMode="auto">
          <a:xfrm>
            <a:off x="7086600" y="5624513"/>
            <a:ext cx="20574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1pPr>
            <a:lvl2pPr marL="557213" indent="-214313">
              <a:spcBef>
                <a:spcPct val="20000"/>
              </a:spcBef>
              <a:buFont typeface="Arial" panose="020B0604020202020204" pitchFamily="34" charset="0"/>
              <a:buChar char="–"/>
              <a:defRPr sz="2100">
                <a:solidFill>
                  <a:schemeClr val="tx1"/>
                </a:solidFill>
                <a:latin typeface="Arial" panose="020B0604020202020204" pitchFamily="34" charset="0"/>
                <a:ea typeface="ＭＳ Ｐゴシック" panose="020B0600070205080204" pitchFamily="34" charset="-128"/>
              </a:defRPr>
            </a:lvl2pPr>
            <a:lvl3pPr marL="857250" indent="-171450">
              <a:spcBef>
                <a:spcPct val="20000"/>
              </a:spcBef>
              <a:buFont typeface="Arial" panose="020B0604020202020204" pitchFamily="34" charset="0"/>
              <a:buChar char="•"/>
              <a:defRPr sz="1800">
                <a:solidFill>
                  <a:schemeClr val="tx1"/>
                </a:solidFill>
                <a:latin typeface="Arial" panose="020B0604020202020204" pitchFamily="34" charset="0"/>
                <a:ea typeface="ＭＳ Ｐゴシック" panose="020B0600070205080204" pitchFamily="34" charset="-128"/>
              </a:defRPr>
            </a:lvl3pPr>
            <a:lvl4pPr marL="1200150" indent="-171450">
              <a:spcBef>
                <a:spcPct val="20000"/>
              </a:spcBef>
              <a:buFont typeface="Arial" panose="020B0604020202020204" pitchFamily="34" charset="0"/>
              <a:buChar char="–"/>
              <a:defRPr sz="1500">
                <a:solidFill>
                  <a:schemeClr val="tx1"/>
                </a:solidFill>
                <a:latin typeface="Arial" panose="020B0604020202020204" pitchFamily="34" charset="0"/>
                <a:ea typeface="ＭＳ Ｐゴシック" panose="020B0600070205080204" pitchFamily="34" charset="-128"/>
              </a:defRPr>
            </a:lvl4pPr>
            <a:lvl5pPr marL="1543050" indent="-171450">
              <a:spcBef>
                <a:spcPct val="20000"/>
              </a:spcBef>
              <a:buFont typeface="Arial" panose="020B0604020202020204" pitchFamily="34" charset="0"/>
              <a:buChar char="»"/>
              <a:defRPr sz="1500">
                <a:solidFill>
                  <a:schemeClr val="tx1"/>
                </a:solidFill>
                <a:latin typeface="Arial" panose="020B0604020202020204" pitchFamily="34" charset="0"/>
                <a:ea typeface="ＭＳ Ｐゴシック" panose="020B0600070205080204" pitchFamily="34" charset="-128"/>
              </a:defRPr>
            </a:lvl5pPr>
            <a:lvl6pPr marL="18859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ＭＳ Ｐゴシック" panose="020B0600070205080204" pitchFamily="34" charset="-128"/>
              </a:defRPr>
            </a:lvl6pPr>
            <a:lvl7pPr marL="22288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ＭＳ Ｐゴシック" panose="020B0600070205080204" pitchFamily="34" charset="-128"/>
              </a:defRPr>
            </a:lvl7pPr>
            <a:lvl8pPr marL="25717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ＭＳ Ｐゴシック" panose="020B0600070205080204" pitchFamily="34" charset="-128"/>
              </a:defRPr>
            </a:lvl8pPr>
            <a:lvl9pPr marL="29146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F0AEE0DC-66FA-4445-B5F5-C041F434EDA9}" type="datetime1">
              <a:rPr lang="en-US" altLang="en-US" sz="600">
                <a:solidFill>
                  <a:srgbClr val="898989"/>
                </a:solidFill>
              </a:rPr>
              <a:pPr>
                <a:spcBef>
                  <a:spcPct val="0"/>
                </a:spcBef>
                <a:buFontTx/>
                <a:buNone/>
              </a:pPr>
              <a:t>2/7/2023</a:t>
            </a:fld>
            <a:endParaRPr lang="en-US" altLang="en-US" sz="600" dirty="0">
              <a:solidFill>
                <a:srgbClr val="898989"/>
              </a:solidFill>
            </a:endParaRPr>
          </a:p>
        </p:txBody>
      </p:sp>
      <p:sp>
        <p:nvSpPr>
          <p:cNvPr id="7" name="Title 7">
            <a:extLst>
              <a:ext uri="{FF2B5EF4-FFF2-40B4-BE49-F238E27FC236}">
                <a16:creationId xmlns:a16="http://schemas.microsoft.com/office/drawing/2014/main" id="{C0E01580-C70E-E84D-AFF0-E1CB974FB2EC}"/>
              </a:ext>
            </a:extLst>
          </p:cNvPr>
          <p:cNvSpPr txBox="1">
            <a:spLocks/>
          </p:cNvSpPr>
          <p:nvPr/>
        </p:nvSpPr>
        <p:spPr bwMode="auto">
          <a:xfrm>
            <a:off x="1444368" y="1019177"/>
            <a:ext cx="6426714" cy="694949"/>
          </a:xfrm>
          <a:prstGeom prst="rect">
            <a:avLst/>
          </a:prstGeom>
          <a:solidFill>
            <a:srgbClr val="0059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ctr" defTabSz="457200" rtl="0" eaLnBrk="1" fontAlgn="base" hangingPunct="1">
              <a:spcBef>
                <a:spcPct val="0"/>
              </a:spcBef>
              <a:spcAft>
                <a:spcPct val="0"/>
              </a:spcAft>
              <a:defRPr sz="2800" kern="1200">
                <a:solidFill>
                  <a:schemeClr val="tx1"/>
                </a:solidFill>
                <a:latin typeface="Arial"/>
                <a:ea typeface="ＭＳ Ｐゴシック" pitchFamily="-108" charset="-128"/>
                <a:cs typeface="ＭＳ Ｐゴシック" pitchFamily="-108" charset="-128"/>
              </a:defRPr>
            </a:lvl1pPr>
            <a:lvl2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2pPr>
            <a:lvl3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3pPr>
            <a:lvl4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4pPr>
            <a:lvl5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a:defRPr/>
            </a:pPr>
            <a:r>
              <a:rPr lang="en-US" sz="3000" b="1" dirty="0">
                <a:solidFill>
                  <a:schemeClr val="bg1"/>
                </a:solidFill>
              </a:rPr>
              <a:t> </a:t>
            </a:r>
            <a:r>
              <a:rPr lang="en-US" sz="2400" b="1" dirty="0">
                <a:solidFill>
                  <a:schemeClr val="bg1"/>
                </a:solidFill>
              </a:rPr>
              <a:t>2022/23 Planned Title Deed Output</a:t>
            </a:r>
            <a:endParaRPr lang="en-US" sz="3300" b="1" dirty="0">
              <a:solidFill>
                <a:schemeClr val="bg1"/>
              </a:solidFill>
            </a:endParaRPr>
          </a:p>
        </p:txBody>
      </p:sp>
      <p:pic>
        <p:nvPicPr>
          <p:cNvPr id="5" name="Picture 4">
            <a:extLst>
              <a:ext uri="{FF2B5EF4-FFF2-40B4-BE49-F238E27FC236}">
                <a16:creationId xmlns:a16="http://schemas.microsoft.com/office/drawing/2014/main" id="{E5090CFA-81A3-44B4-9C67-5043CDEF30DC}"/>
              </a:ext>
            </a:extLst>
          </p:cNvPr>
          <p:cNvPicPr>
            <a:picLocks noChangeAspect="1"/>
          </p:cNvPicPr>
          <p:nvPr/>
        </p:nvPicPr>
        <p:blipFill>
          <a:blip r:embed="rId2"/>
          <a:stretch>
            <a:fillRect/>
          </a:stretch>
        </p:blipFill>
        <p:spPr>
          <a:xfrm>
            <a:off x="1358643" y="1968383"/>
            <a:ext cx="7484122" cy="3401873"/>
          </a:xfrm>
          <a:prstGeom prst="rect">
            <a:avLst/>
          </a:prstGeom>
        </p:spPr>
      </p:pic>
    </p:spTree>
    <p:extLst>
      <p:ext uri="{BB962C8B-B14F-4D97-AF65-F5344CB8AC3E}">
        <p14:creationId xmlns:p14="http://schemas.microsoft.com/office/powerpoint/2010/main" val="2671407771"/>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44013-C188-2D0E-AF9F-AFE3B2F78589}"/>
              </a:ext>
            </a:extLst>
          </p:cNvPr>
          <p:cNvSpPr>
            <a:spLocks noGrp="1"/>
          </p:cNvSpPr>
          <p:nvPr>
            <p:ph type="title"/>
          </p:nvPr>
        </p:nvSpPr>
        <p:spPr/>
        <p:txBody>
          <a:bodyPr/>
          <a:lstStyle/>
          <a:p>
            <a:r>
              <a:rPr lang="en-US" sz="2800" b="1" dirty="0"/>
              <a:t>Sector-wide Risks</a:t>
            </a:r>
            <a:endParaRPr lang="en-GB" dirty="0"/>
          </a:p>
        </p:txBody>
      </p:sp>
      <p:sp>
        <p:nvSpPr>
          <p:cNvPr id="4" name="Slide Number Placeholder 3">
            <a:extLst>
              <a:ext uri="{FF2B5EF4-FFF2-40B4-BE49-F238E27FC236}">
                <a16:creationId xmlns:a16="http://schemas.microsoft.com/office/drawing/2014/main" id="{8000107B-1C79-4A51-CF10-000EBD406501}"/>
              </a:ext>
            </a:extLst>
          </p:cNvPr>
          <p:cNvSpPr>
            <a:spLocks noGrp="1"/>
          </p:cNvSpPr>
          <p:nvPr>
            <p:ph type="sldNum" sz="quarter" idx="10"/>
          </p:nvPr>
        </p:nvSpPr>
        <p:spPr/>
        <p:txBody>
          <a:bodyPr/>
          <a:lstStyle/>
          <a:p>
            <a:pPr>
              <a:defRPr/>
            </a:pPr>
            <a:fld id="{C177964D-3CDF-2F46-9E7D-3AB8485A2693}" type="slidenum">
              <a:rPr lang="en-US" altLang="en-US" smtClean="0"/>
              <a:pPr>
                <a:defRPr/>
              </a:pPr>
              <a:t>12</a:t>
            </a:fld>
            <a:endParaRPr lang="en-US" altLang="en-US" dirty="0"/>
          </a:p>
        </p:txBody>
      </p:sp>
      <p:sp>
        <p:nvSpPr>
          <p:cNvPr id="6" name="Date Placeholder 5">
            <a:extLst>
              <a:ext uri="{FF2B5EF4-FFF2-40B4-BE49-F238E27FC236}">
                <a16:creationId xmlns:a16="http://schemas.microsoft.com/office/drawing/2014/main" id="{445C59B4-D2EE-2F88-8C68-998E364F933A}"/>
              </a:ext>
            </a:extLst>
          </p:cNvPr>
          <p:cNvSpPr>
            <a:spLocks noGrp="1"/>
          </p:cNvSpPr>
          <p:nvPr>
            <p:ph type="dt" sz="half" idx="12"/>
          </p:nvPr>
        </p:nvSpPr>
        <p:spPr/>
        <p:txBody>
          <a:bodyPr/>
          <a:lstStyle/>
          <a:p>
            <a:pPr>
              <a:defRPr/>
            </a:pPr>
            <a:fld id="{04BCFF81-8853-7543-8BA2-A647B471C165}" type="datetime1">
              <a:rPr lang="en-US" altLang="en-US" smtClean="0"/>
              <a:pPr>
                <a:defRPr/>
              </a:pPr>
              <a:t>2/7/2023</a:t>
            </a:fld>
            <a:endParaRPr lang="en-US" altLang="en-US" dirty="0"/>
          </a:p>
        </p:txBody>
      </p:sp>
      <p:graphicFrame>
        <p:nvGraphicFramePr>
          <p:cNvPr id="7" name="Table 6">
            <a:extLst>
              <a:ext uri="{FF2B5EF4-FFF2-40B4-BE49-F238E27FC236}">
                <a16:creationId xmlns:a16="http://schemas.microsoft.com/office/drawing/2014/main" id="{BAC4255E-C2E9-74E7-B8AA-183417A0D88C}"/>
              </a:ext>
            </a:extLst>
          </p:cNvPr>
          <p:cNvGraphicFramePr>
            <a:graphicFrameLocks noGrp="1"/>
          </p:cNvGraphicFramePr>
          <p:nvPr>
            <p:extLst>
              <p:ext uri="{D42A27DB-BD31-4B8C-83A1-F6EECF244321}">
                <p14:modId xmlns:p14="http://schemas.microsoft.com/office/powerpoint/2010/main" val="2380036650"/>
              </p:ext>
            </p:extLst>
          </p:nvPr>
        </p:nvGraphicFramePr>
        <p:xfrm>
          <a:off x="442185" y="1293367"/>
          <a:ext cx="8229600" cy="4722505"/>
        </p:xfrm>
        <a:graphic>
          <a:graphicData uri="http://schemas.openxmlformats.org/drawingml/2006/table">
            <a:tbl>
              <a:tblPr/>
              <a:tblGrid>
                <a:gridCol w="4114800">
                  <a:extLst>
                    <a:ext uri="{9D8B030D-6E8A-4147-A177-3AD203B41FA5}">
                      <a16:colId xmlns:a16="http://schemas.microsoft.com/office/drawing/2014/main" val="2779622003"/>
                    </a:ext>
                  </a:extLst>
                </a:gridCol>
                <a:gridCol w="4114800">
                  <a:extLst>
                    <a:ext uri="{9D8B030D-6E8A-4147-A177-3AD203B41FA5}">
                      <a16:colId xmlns:a16="http://schemas.microsoft.com/office/drawing/2014/main" val="3126571175"/>
                    </a:ext>
                  </a:extLst>
                </a:gridCol>
              </a:tblGrid>
              <a:tr h="1108720">
                <a:tc>
                  <a:txBody>
                    <a:bodyPr/>
                    <a:lstStyle/>
                    <a:p>
                      <a:pPr algn="ctr" fontAlgn="ctr"/>
                      <a:r>
                        <a:rPr lang="en-ZA" sz="2400" b="1" i="0" u="none" strike="noStrike" dirty="0">
                          <a:solidFill>
                            <a:srgbClr val="000000"/>
                          </a:solidFill>
                          <a:effectLst/>
                          <a:latin typeface="Arial" panose="020B0604020202020204" pitchFamily="34" charset="0"/>
                        </a:rPr>
                        <a:t>RISKS</a:t>
                      </a:r>
                    </a:p>
                  </a:txBody>
                  <a:tcPr marL="9525" marR="9525" marT="9525"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solidFill>
                      <a:srgbClr val="E2EFDA"/>
                    </a:solidFill>
                  </a:tcPr>
                </a:tc>
                <a:tc>
                  <a:txBody>
                    <a:bodyPr/>
                    <a:lstStyle/>
                    <a:p>
                      <a:pPr algn="ctr" fontAlgn="ctr"/>
                      <a:r>
                        <a:rPr lang="en-ZA" sz="2400" b="1" i="0" u="none" strike="noStrike" dirty="0">
                          <a:solidFill>
                            <a:srgbClr val="000000"/>
                          </a:solidFill>
                          <a:effectLst/>
                          <a:latin typeface="Arial" panose="020B0604020202020204" pitchFamily="34" charset="0"/>
                        </a:rPr>
                        <a:t>Mitigation Measures</a:t>
                      </a:r>
                    </a:p>
                  </a:txBody>
                  <a:tcPr marL="9525" marR="9525" marT="9525"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solidFill>
                      <a:srgbClr val="E2EFDA"/>
                    </a:solidFill>
                  </a:tcPr>
                </a:tc>
                <a:extLst>
                  <a:ext uri="{0D108BD9-81ED-4DB2-BD59-A6C34878D82A}">
                    <a16:rowId xmlns:a16="http://schemas.microsoft.com/office/drawing/2014/main" val="2426671949"/>
                  </a:ext>
                </a:extLst>
              </a:tr>
              <a:tr h="49182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latin typeface="+mj-lt"/>
                        </a:rPr>
                        <a:t>Growing recurring backlog</a:t>
                      </a:r>
                    </a:p>
                    <a:p>
                      <a:pPr algn="l"/>
                      <a:endParaRPr lang="en-US" sz="1800" dirty="0">
                        <a:latin typeface="+mj-lt"/>
                      </a:endParaRPr>
                    </a:p>
                  </a:txBody>
                  <a:tcPr marL="9525" marR="9525" marT="9525" marB="0" anchor="b">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solidFill>
                      <a:srgbClr val="A9D08E"/>
                    </a:solidFill>
                  </a:tcPr>
                </a:tc>
                <a:tc>
                  <a:txBody>
                    <a:bodyPr/>
                    <a:lstStyle/>
                    <a:p>
                      <a:pPr algn="l" fontAlgn="b"/>
                      <a:r>
                        <a:rPr lang="en-ZA" sz="1800" b="0" i="0" u="none" strike="noStrike" dirty="0">
                          <a:solidFill>
                            <a:srgbClr val="000000"/>
                          </a:solidFill>
                          <a:effectLst/>
                          <a:latin typeface="+mj-lt"/>
                        </a:rPr>
                        <a:t>Implementing the </a:t>
                      </a:r>
                      <a:r>
                        <a:rPr lang="en-ZA" sz="1800" b="0" i="0" u="none" strike="noStrike" dirty="0" err="1">
                          <a:solidFill>
                            <a:srgbClr val="000000"/>
                          </a:solidFill>
                          <a:effectLst/>
                          <a:latin typeface="+mj-lt"/>
                        </a:rPr>
                        <a:t>MinMec</a:t>
                      </a:r>
                      <a:r>
                        <a:rPr lang="en-ZA" sz="1800" b="0" i="0" u="none" strike="noStrike" dirty="0">
                          <a:solidFill>
                            <a:srgbClr val="000000"/>
                          </a:solidFill>
                          <a:effectLst/>
                          <a:latin typeface="+mj-lt"/>
                        </a:rPr>
                        <a:t> Resolutions on Titling during the business planning process</a:t>
                      </a:r>
                    </a:p>
                  </a:txBody>
                  <a:tcPr marL="9525" marR="9525" marT="9525" marB="0" anchor="b">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solidFill>
                      <a:srgbClr val="A9D08E"/>
                    </a:solidFill>
                  </a:tcPr>
                </a:tc>
                <a:extLst>
                  <a:ext uri="{0D108BD9-81ED-4DB2-BD59-A6C34878D82A}">
                    <a16:rowId xmlns:a16="http://schemas.microsoft.com/office/drawing/2014/main" val="844032776"/>
                  </a:ext>
                </a:extLst>
              </a:tr>
              <a:tr h="491824">
                <a:tc>
                  <a:txBody>
                    <a:bodyPr/>
                    <a:lstStyle/>
                    <a:p>
                      <a:pPr algn="just"/>
                      <a:r>
                        <a:rPr lang="en-US" sz="1800" dirty="0">
                          <a:latin typeface="+mj-lt"/>
                        </a:rPr>
                        <a:t>Refinancing of old projects</a:t>
                      </a:r>
                    </a:p>
                  </a:txBody>
                  <a:tcPr marL="9525" marR="9525" marT="9525"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tcPr>
                </a:tc>
                <a:tc>
                  <a:txBody>
                    <a:bodyPr/>
                    <a:lstStyle/>
                    <a:p>
                      <a:pPr algn="l" fontAlgn="b"/>
                      <a:r>
                        <a:rPr lang="en-ZA" sz="1800" b="0" i="0" u="none" strike="noStrike" dirty="0">
                          <a:solidFill>
                            <a:srgbClr val="000000"/>
                          </a:solidFill>
                          <a:effectLst/>
                          <a:latin typeface="+mj-lt"/>
                        </a:rPr>
                        <a:t>Considering cost-cutting measures in respect of conveyancing contracts against the appointment of legal professionals in provinces  </a:t>
                      </a:r>
                    </a:p>
                  </a:txBody>
                  <a:tcPr marL="9525" marR="9525" marT="9525" marB="0" anchor="b">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tcPr>
                </a:tc>
                <a:extLst>
                  <a:ext uri="{0D108BD9-81ED-4DB2-BD59-A6C34878D82A}">
                    <a16:rowId xmlns:a16="http://schemas.microsoft.com/office/drawing/2014/main" val="3973253672"/>
                  </a:ext>
                </a:extLst>
              </a:tr>
              <a:tr h="491824">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800" dirty="0">
                          <a:latin typeface="+mj-lt"/>
                        </a:rPr>
                        <a:t>Declining financial priority</a:t>
                      </a:r>
                    </a:p>
                  </a:txBody>
                  <a:tcPr marL="9525" marR="9525" marT="9525"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solidFill>
                      <a:srgbClr val="A9D08E"/>
                    </a:solidFill>
                  </a:tcPr>
                </a:tc>
                <a:tc>
                  <a:txBody>
                    <a:bodyPr/>
                    <a:lstStyle/>
                    <a:p>
                      <a:pPr algn="l" fontAlgn="b"/>
                      <a:r>
                        <a:rPr lang="en-ZA" sz="1800" b="0" i="0" u="none" strike="noStrike" dirty="0">
                          <a:solidFill>
                            <a:srgbClr val="000000"/>
                          </a:solidFill>
                          <a:effectLst/>
                          <a:latin typeface="+mj-lt"/>
                        </a:rPr>
                        <a:t>Determining minimum annual targets per province per output</a:t>
                      </a:r>
                    </a:p>
                  </a:txBody>
                  <a:tcPr marL="9525" marR="9525" marT="9525" marB="0" anchor="b">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solidFill>
                      <a:srgbClr val="A9D08E"/>
                    </a:solidFill>
                  </a:tcPr>
                </a:tc>
                <a:extLst>
                  <a:ext uri="{0D108BD9-81ED-4DB2-BD59-A6C34878D82A}">
                    <a16:rowId xmlns:a16="http://schemas.microsoft.com/office/drawing/2014/main" val="3178439187"/>
                  </a:ext>
                </a:extLst>
              </a:tr>
              <a:tr h="491824">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800" dirty="0">
                          <a:latin typeface="+mj-lt"/>
                        </a:rPr>
                        <a:t>Reduced institutional capabilities on the project </a:t>
                      </a:r>
                      <a:endParaRPr lang="en-ZA" sz="1800" b="0" i="0" u="none" strike="noStrike" dirty="0">
                        <a:solidFill>
                          <a:srgbClr val="000000"/>
                        </a:solidFill>
                        <a:effectLst/>
                        <a:latin typeface="+mj-lt"/>
                      </a:endParaRPr>
                    </a:p>
                  </a:txBody>
                  <a:tcPr marL="9525" marR="9525" marT="9525"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tcPr>
                </a:tc>
                <a:tc>
                  <a:txBody>
                    <a:bodyPr/>
                    <a:lstStyle/>
                    <a:p>
                      <a:pPr algn="l" fontAlgn="b"/>
                      <a:r>
                        <a:rPr lang="en-ZA" sz="1800" b="0" i="0" u="none" strike="noStrike" dirty="0">
                          <a:solidFill>
                            <a:srgbClr val="000000"/>
                          </a:solidFill>
                          <a:effectLst/>
                          <a:latin typeface="+mj-lt"/>
                        </a:rPr>
                        <a:t>Prescribing capacity requirements at provincial level</a:t>
                      </a:r>
                    </a:p>
                  </a:txBody>
                  <a:tcPr marL="9525" marR="9525" marT="9525" marB="0" anchor="b">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tcPr>
                </a:tc>
                <a:extLst>
                  <a:ext uri="{0D108BD9-81ED-4DB2-BD59-A6C34878D82A}">
                    <a16:rowId xmlns:a16="http://schemas.microsoft.com/office/drawing/2014/main" val="3723431446"/>
                  </a:ext>
                </a:extLst>
              </a:tr>
              <a:tr h="491824">
                <a:tc>
                  <a:txBody>
                    <a:bodyPr/>
                    <a:lstStyle/>
                    <a:p>
                      <a:pPr algn="l" fontAlgn="b"/>
                      <a:r>
                        <a:rPr lang="en-US" sz="1800" dirty="0">
                          <a:latin typeface="+mj-lt"/>
                        </a:rPr>
                        <a:t>Fiscal constraints at policy level</a:t>
                      </a:r>
                      <a:endParaRPr lang="en-ZA" sz="1800" b="1" i="0" u="none" strike="noStrike" dirty="0">
                        <a:solidFill>
                          <a:srgbClr val="000000"/>
                        </a:solidFill>
                        <a:effectLst/>
                        <a:latin typeface="+mj-lt"/>
                      </a:endParaRPr>
                    </a:p>
                  </a:txBody>
                  <a:tcPr marL="9525" marR="9525" marT="9525"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solidFill>
                      <a:srgbClr val="A9D08E"/>
                    </a:solidFill>
                  </a:tcPr>
                </a:tc>
                <a:tc>
                  <a:txBody>
                    <a:bodyPr/>
                    <a:lstStyle/>
                    <a:p>
                      <a:pPr algn="l" fontAlgn="b"/>
                      <a:r>
                        <a:rPr lang="en-ZA" sz="1800" b="0" i="0" u="none" strike="noStrike" dirty="0">
                          <a:solidFill>
                            <a:srgbClr val="000000"/>
                          </a:solidFill>
                          <a:effectLst/>
                          <a:latin typeface="+mj-lt"/>
                        </a:rPr>
                        <a:t>Resolution through grants revision process</a:t>
                      </a:r>
                    </a:p>
                  </a:txBody>
                  <a:tcPr marL="9525" marR="9525" marT="9525" marB="0" anchor="b">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solidFill>
                      <a:srgbClr val="A9D08E"/>
                    </a:solidFill>
                  </a:tcPr>
                </a:tc>
                <a:extLst>
                  <a:ext uri="{0D108BD9-81ED-4DB2-BD59-A6C34878D82A}">
                    <a16:rowId xmlns:a16="http://schemas.microsoft.com/office/drawing/2014/main" val="654270715"/>
                  </a:ext>
                </a:extLst>
              </a:tr>
            </a:tbl>
          </a:graphicData>
        </a:graphic>
      </p:graphicFrame>
    </p:spTree>
    <p:extLst>
      <p:ext uri="{BB962C8B-B14F-4D97-AF65-F5344CB8AC3E}">
        <p14:creationId xmlns:p14="http://schemas.microsoft.com/office/powerpoint/2010/main" val="2746850752"/>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0106"/>
          </a:xfrm>
        </p:spPr>
        <p:txBody>
          <a:bodyPr/>
          <a:lstStyle/>
          <a:p>
            <a:r>
              <a:rPr lang="en-ZA" sz="2400" b="1" dirty="0" smtClean="0"/>
              <a:t>6. Recommendations </a:t>
            </a:r>
            <a:r>
              <a:rPr lang="en-ZA" sz="2400" b="1" dirty="0"/>
              <a:t>for intergovernmental working arrangements – Operation </a:t>
            </a:r>
            <a:r>
              <a:rPr lang="en-ZA" sz="2400" b="1" dirty="0" err="1"/>
              <a:t>Vulindlela</a:t>
            </a:r>
            <a:endParaRPr lang="en-ZA" sz="2400"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840236784"/>
              </p:ext>
            </p:extLst>
          </p:nvPr>
        </p:nvGraphicFramePr>
        <p:xfrm>
          <a:off x="457200" y="852632"/>
          <a:ext cx="8229600" cy="5684520"/>
        </p:xfrm>
        <a:graphic>
          <a:graphicData uri="http://schemas.openxmlformats.org/drawingml/2006/table">
            <a:tbl>
              <a:tblPr firstRow="1" bandRow="1">
                <a:tableStyleId>{F5AB1C69-6EDB-4FF4-983F-18BD219EF322}</a:tableStyleId>
              </a:tblPr>
              <a:tblGrid>
                <a:gridCol w="2026568">
                  <a:extLst>
                    <a:ext uri="{9D8B030D-6E8A-4147-A177-3AD203B41FA5}">
                      <a16:colId xmlns:a16="http://schemas.microsoft.com/office/drawing/2014/main" val="20000"/>
                    </a:ext>
                  </a:extLst>
                </a:gridCol>
                <a:gridCol w="6203032">
                  <a:extLst>
                    <a:ext uri="{9D8B030D-6E8A-4147-A177-3AD203B41FA5}">
                      <a16:colId xmlns:a16="http://schemas.microsoft.com/office/drawing/2014/main" val="20001"/>
                    </a:ext>
                  </a:extLst>
                </a:gridCol>
              </a:tblGrid>
              <a:tr h="370840">
                <a:tc>
                  <a:txBody>
                    <a:bodyPr/>
                    <a:lstStyle/>
                    <a:p>
                      <a:r>
                        <a:rPr lang="en-ZA" sz="1400" dirty="0">
                          <a:solidFill>
                            <a:schemeClr val="tx1"/>
                          </a:solidFill>
                          <a:latin typeface="Arial" panose="020B0604020202020204" pitchFamily="34" charset="0"/>
                          <a:cs typeface="Arial" panose="020B0604020202020204" pitchFamily="34" charset="0"/>
                        </a:rPr>
                        <a:t>Department: A,RD&amp;LR</a:t>
                      </a:r>
                      <a:endParaRPr lang="en-ZA" sz="1400" b="1" dirty="0">
                        <a:solidFill>
                          <a:schemeClr val="tx1"/>
                        </a:solidFill>
                        <a:latin typeface="Arial" panose="020B0604020202020204" pitchFamily="34" charset="0"/>
                        <a:cs typeface="Arial" panose="020B0604020202020204" pitchFamily="34" charset="0"/>
                      </a:endParaRPr>
                    </a:p>
                  </a:txBody>
                  <a:tcPr>
                    <a:solidFill>
                      <a:srgbClr val="008000"/>
                    </a:solidFill>
                  </a:tcPr>
                </a:tc>
                <a:tc>
                  <a:txBody>
                    <a:bodyPr/>
                    <a:lstStyle/>
                    <a:p>
                      <a:r>
                        <a:rPr lang="en-ZA" sz="1400" dirty="0">
                          <a:solidFill>
                            <a:schemeClr val="tx1"/>
                          </a:solidFill>
                          <a:latin typeface="Arial" panose="020B0604020202020204" pitchFamily="34" charset="0"/>
                          <a:cs typeface="Arial" panose="020B0604020202020204" pitchFamily="34" charset="0"/>
                        </a:rPr>
                        <a:t>Areas of Cooperation</a:t>
                      </a:r>
                      <a:endParaRPr lang="en-ZA" sz="1400" b="1" dirty="0">
                        <a:solidFill>
                          <a:schemeClr val="tx1"/>
                        </a:solidFill>
                        <a:latin typeface="Arial" panose="020B0604020202020204" pitchFamily="34" charset="0"/>
                        <a:cs typeface="Arial" panose="020B0604020202020204" pitchFamily="34" charset="0"/>
                      </a:endParaRPr>
                    </a:p>
                  </a:txBody>
                  <a:tcPr>
                    <a:solidFill>
                      <a:srgbClr val="008000"/>
                    </a:solidFill>
                  </a:tcPr>
                </a:tc>
                <a:extLst>
                  <a:ext uri="{0D108BD9-81ED-4DB2-BD59-A6C34878D82A}">
                    <a16:rowId xmlns:a16="http://schemas.microsoft.com/office/drawing/2014/main" val="1000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dirty="0">
                          <a:solidFill>
                            <a:schemeClr val="tx1"/>
                          </a:solidFill>
                          <a:latin typeface="Arial" panose="020B0604020202020204" pitchFamily="34" charset="0"/>
                          <a:cs typeface="Arial" panose="020B0604020202020204" pitchFamily="34" charset="0"/>
                        </a:rPr>
                        <a:t>Surveyor-General’s Office</a:t>
                      </a:r>
                      <a:endParaRPr lang="en-ZA" sz="1400" b="1" dirty="0">
                        <a:solidFill>
                          <a:schemeClr val="tx1"/>
                        </a:solidFill>
                        <a:latin typeface="Arial" panose="020B0604020202020204" pitchFamily="34" charset="0"/>
                        <a:cs typeface="Arial" panose="020B0604020202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dirty="0">
                          <a:solidFill>
                            <a:schemeClr val="tx1"/>
                          </a:solidFill>
                          <a:latin typeface="Arial" panose="020B0604020202020204" pitchFamily="34" charset="0"/>
                          <a:cs typeface="Arial" panose="020B0604020202020204" pitchFamily="34" charset="0"/>
                        </a:rPr>
                        <a:t>Verification</a:t>
                      </a:r>
                      <a:r>
                        <a:rPr lang="en-ZA" sz="1400" baseline="0" dirty="0">
                          <a:solidFill>
                            <a:schemeClr val="tx1"/>
                          </a:solidFill>
                          <a:latin typeface="Arial" panose="020B0604020202020204" pitchFamily="34" charset="0"/>
                          <a:cs typeface="Arial" panose="020B0604020202020204" pitchFamily="34" charset="0"/>
                        </a:rPr>
                        <a:t> of HSS information against SG records</a:t>
                      </a:r>
                    </a:p>
                    <a:p>
                      <a:pPr marL="0" marR="0" indent="0" algn="l" defTabSz="457200" rtl="0" eaLnBrk="1" fontAlgn="auto" latinLnBrk="0" hangingPunct="1">
                        <a:lnSpc>
                          <a:spcPct val="100000"/>
                        </a:lnSpc>
                        <a:spcBef>
                          <a:spcPts val="0"/>
                        </a:spcBef>
                        <a:spcAft>
                          <a:spcPts val="0"/>
                        </a:spcAft>
                        <a:buClrTx/>
                        <a:buSzTx/>
                        <a:buFontTx/>
                        <a:buNone/>
                        <a:tabLst/>
                        <a:defRPr/>
                      </a:pPr>
                      <a:r>
                        <a:rPr lang="en-ZA" sz="1400" baseline="0" dirty="0">
                          <a:solidFill>
                            <a:schemeClr val="tx1"/>
                          </a:solidFill>
                          <a:latin typeface="Arial" panose="020B0604020202020204" pitchFamily="34" charset="0"/>
                          <a:cs typeface="Arial" panose="020B0604020202020204" pitchFamily="34" charset="0"/>
                        </a:rPr>
                        <a:t>Record-sharing (General Plans, Site Numbers, etc.)</a:t>
                      </a:r>
                    </a:p>
                    <a:p>
                      <a:pPr marL="0" marR="0" indent="0" algn="l" defTabSz="457200" rtl="0" eaLnBrk="1" fontAlgn="auto" latinLnBrk="0" hangingPunct="1">
                        <a:lnSpc>
                          <a:spcPct val="100000"/>
                        </a:lnSpc>
                        <a:spcBef>
                          <a:spcPts val="0"/>
                        </a:spcBef>
                        <a:spcAft>
                          <a:spcPts val="0"/>
                        </a:spcAft>
                        <a:buClrTx/>
                        <a:buSzTx/>
                        <a:buFontTx/>
                        <a:buNone/>
                        <a:tabLst/>
                        <a:defRPr/>
                      </a:pPr>
                      <a:r>
                        <a:rPr lang="en-ZA" sz="1400" baseline="0" dirty="0">
                          <a:solidFill>
                            <a:schemeClr val="tx1"/>
                          </a:solidFill>
                          <a:latin typeface="Arial" panose="020B0604020202020204" pitchFamily="34" charset="0"/>
                          <a:cs typeface="Arial" panose="020B0604020202020204" pitchFamily="34" charset="0"/>
                        </a:rPr>
                        <a:t>Status reports at general plan / project level</a:t>
                      </a:r>
                    </a:p>
                  </a:txBody>
                  <a:tcPr/>
                </a:tc>
                <a:extLst>
                  <a:ext uri="{0D108BD9-81ED-4DB2-BD59-A6C34878D82A}">
                    <a16:rowId xmlns:a16="http://schemas.microsoft.com/office/drawing/2014/main" val="10001"/>
                  </a:ext>
                </a:extLst>
              </a:tr>
              <a:tr h="370840">
                <a:tc>
                  <a:txBody>
                    <a:bodyPr/>
                    <a:lstStyle/>
                    <a:p>
                      <a:r>
                        <a:rPr lang="en-ZA" sz="1400" dirty="0">
                          <a:solidFill>
                            <a:schemeClr val="tx1"/>
                          </a:solidFill>
                          <a:latin typeface="Arial" panose="020B0604020202020204" pitchFamily="34" charset="0"/>
                          <a:cs typeface="Arial" panose="020B0604020202020204" pitchFamily="34" charset="0"/>
                        </a:rPr>
                        <a:t>Spatial Planning and Land Use Management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aseline="0" dirty="0">
                          <a:solidFill>
                            <a:schemeClr val="tx1"/>
                          </a:solidFill>
                          <a:latin typeface="Arial" panose="020B0604020202020204" pitchFamily="34" charset="0"/>
                          <a:cs typeface="Arial" panose="020B0604020202020204" pitchFamily="34" charset="0"/>
                        </a:rPr>
                        <a:t>Agreed process for township establishment finalisation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ZA" sz="1400" baseline="0" dirty="0">
                          <a:solidFill>
                            <a:schemeClr val="tx1"/>
                          </a:solidFill>
                          <a:latin typeface="Arial" panose="020B0604020202020204" pitchFamily="34" charset="0"/>
                          <a:cs typeface="Arial" panose="020B0604020202020204" pitchFamily="34" charset="0"/>
                        </a:rPr>
                        <a:t>SPLUMA Exemptions</a:t>
                      </a:r>
                      <a:endParaRPr lang="en-ZA"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370840">
                <a:tc>
                  <a:txBody>
                    <a:bodyPr/>
                    <a:lstStyle/>
                    <a:p>
                      <a:r>
                        <a:rPr lang="en-ZA" sz="1400" dirty="0">
                          <a:solidFill>
                            <a:schemeClr val="tx1"/>
                          </a:solidFill>
                          <a:latin typeface="Arial" panose="020B0604020202020204" pitchFamily="34" charset="0"/>
                          <a:cs typeface="Arial" panose="020B0604020202020204" pitchFamily="34" charset="0"/>
                        </a:rPr>
                        <a:t>Deeds Registry </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dirty="0">
                          <a:solidFill>
                            <a:schemeClr val="tx1"/>
                          </a:solidFill>
                          <a:latin typeface="Arial" panose="020B0604020202020204" pitchFamily="34" charset="0"/>
                          <a:cs typeface="Arial" panose="020B0604020202020204" pitchFamily="34" charset="0"/>
                        </a:rPr>
                        <a:t>Double Registrations</a:t>
                      </a:r>
                    </a:p>
                  </a:txBody>
                  <a:tcPr/>
                </a:tc>
                <a:extLst>
                  <a:ext uri="{0D108BD9-81ED-4DB2-BD59-A6C34878D82A}">
                    <a16:rowId xmlns:a16="http://schemas.microsoft.com/office/drawing/2014/main" val="10003"/>
                  </a:ext>
                </a:extLst>
              </a:tr>
              <a:tr h="370840">
                <a:tc>
                  <a:txBody>
                    <a:bodyPr/>
                    <a:lstStyle/>
                    <a:p>
                      <a:r>
                        <a:rPr lang="en-ZA" sz="1400" b="1" dirty="0">
                          <a:solidFill>
                            <a:schemeClr val="tx1"/>
                          </a:solidFill>
                          <a:latin typeface="Arial" panose="020B0604020202020204" pitchFamily="34" charset="0"/>
                          <a:cs typeface="Arial" panose="020B0604020202020204" pitchFamily="34" charset="0"/>
                        </a:rPr>
                        <a:t>In conjunction with DPWI</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dirty="0">
                          <a:solidFill>
                            <a:schemeClr val="tx1"/>
                          </a:solidFill>
                          <a:latin typeface="Arial" panose="020B0604020202020204" pitchFamily="34" charset="0"/>
                          <a:cs typeface="Arial" panose="020B0604020202020204" pitchFamily="34" charset="0"/>
                        </a:rPr>
                        <a:t>State Land Transfers</a:t>
                      </a:r>
                    </a:p>
                  </a:txBody>
                  <a:tcPr/>
                </a:tc>
                <a:extLst>
                  <a:ext uri="{0D108BD9-81ED-4DB2-BD59-A6C34878D82A}">
                    <a16:rowId xmlns:a16="http://schemas.microsoft.com/office/drawing/2014/main" val="3998942048"/>
                  </a:ext>
                </a:extLst>
              </a:tr>
              <a:tr h="370840">
                <a:tc>
                  <a:txBody>
                    <a:bodyPr/>
                    <a:lstStyle/>
                    <a:p>
                      <a:r>
                        <a:rPr lang="en-ZA" sz="1400" b="1" dirty="0">
                          <a:solidFill>
                            <a:schemeClr val="tx1"/>
                          </a:solidFill>
                          <a:latin typeface="Arial" panose="020B0604020202020204" pitchFamily="34" charset="0"/>
                          <a:cs typeface="Arial" panose="020B0604020202020204" pitchFamily="34" charset="0"/>
                        </a:rPr>
                        <a:t>Department: Justice &amp; Correctional Services</a:t>
                      </a:r>
                    </a:p>
                  </a:txBody>
                  <a:tcPr>
                    <a:solidFill>
                      <a:srgbClr val="008000"/>
                    </a:solidFill>
                  </a:tcPr>
                </a:tc>
                <a:tc>
                  <a:txBody>
                    <a:bodyPr/>
                    <a:lstStyle/>
                    <a:p>
                      <a:endParaRPr lang="en-ZA" sz="1400" b="1" dirty="0">
                        <a:solidFill>
                          <a:schemeClr val="tx1"/>
                        </a:solidFill>
                        <a:latin typeface="Arial" panose="020B0604020202020204" pitchFamily="34" charset="0"/>
                        <a:cs typeface="Arial" panose="020B0604020202020204" pitchFamily="34" charset="0"/>
                      </a:endParaRPr>
                    </a:p>
                  </a:txBody>
                  <a:tcPr>
                    <a:solidFill>
                      <a:srgbClr val="008000"/>
                    </a:solidFill>
                  </a:tcPr>
                </a:tc>
                <a:extLst>
                  <a:ext uri="{0D108BD9-81ED-4DB2-BD59-A6C34878D82A}">
                    <a16:rowId xmlns:a16="http://schemas.microsoft.com/office/drawing/2014/main" val="10004"/>
                  </a:ext>
                </a:extLst>
              </a:tr>
              <a:tr h="370840">
                <a:tc>
                  <a:txBody>
                    <a:bodyPr/>
                    <a:lstStyle/>
                    <a:p>
                      <a:r>
                        <a:rPr lang="en-ZA" sz="1400" b="0" dirty="0">
                          <a:solidFill>
                            <a:schemeClr val="tx1"/>
                          </a:solidFill>
                          <a:latin typeface="Arial" panose="020B0604020202020204" pitchFamily="34" charset="0"/>
                          <a:cs typeface="Arial" panose="020B0604020202020204" pitchFamily="34" charset="0"/>
                        </a:rPr>
                        <a:t>Master of the High Court</a:t>
                      </a:r>
                    </a:p>
                  </a:txBody>
                  <a:tcPr/>
                </a:tc>
                <a:tc>
                  <a:txBody>
                    <a:bodyPr/>
                    <a:lstStyle/>
                    <a:p>
                      <a:r>
                        <a:rPr lang="en-ZA" sz="1400" b="0" dirty="0">
                          <a:solidFill>
                            <a:schemeClr val="tx1"/>
                          </a:solidFill>
                          <a:latin typeface="Arial" panose="020B0604020202020204" pitchFamily="34" charset="0"/>
                          <a:cs typeface="Arial" panose="020B0604020202020204" pitchFamily="34" charset="0"/>
                        </a:rPr>
                        <a:t>Deceased Estates</a:t>
                      </a:r>
                    </a:p>
                    <a:p>
                      <a:r>
                        <a:rPr lang="en-ZA" sz="1400" b="0" dirty="0">
                          <a:solidFill>
                            <a:schemeClr val="tx1"/>
                          </a:solidFill>
                          <a:latin typeface="Arial" panose="020B0604020202020204" pitchFamily="34" charset="0"/>
                          <a:cs typeface="Arial" panose="020B0604020202020204" pitchFamily="34" charset="0"/>
                        </a:rPr>
                        <a:t>Dispute resolution</a:t>
                      </a:r>
                    </a:p>
                  </a:txBody>
                  <a:tcPr/>
                </a:tc>
                <a:extLst>
                  <a:ext uri="{0D108BD9-81ED-4DB2-BD59-A6C34878D82A}">
                    <a16:rowId xmlns:a16="http://schemas.microsoft.com/office/drawing/2014/main" val="10005"/>
                  </a:ext>
                </a:extLst>
              </a:tr>
              <a:tr h="370840">
                <a:tc>
                  <a:txBody>
                    <a:bodyPr/>
                    <a:lstStyle/>
                    <a:p>
                      <a:r>
                        <a:rPr lang="en-ZA" sz="1400" b="1" dirty="0">
                          <a:solidFill>
                            <a:schemeClr val="tx1"/>
                          </a:solidFill>
                          <a:latin typeface="Arial" panose="020B0604020202020204" pitchFamily="34" charset="0"/>
                          <a:cs typeface="Arial" panose="020B0604020202020204" pitchFamily="34" charset="0"/>
                        </a:rPr>
                        <a:t>National Treasury</a:t>
                      </a:r>
                    </a:p>
                  </a:txBody>
                  <a:tcPr>
                    <a:solidFill>
                      <a:srgbClr val="008000"/>
                    </a:solidFill>
                  </a:tcPr>
                </a:tc>
                <a:tc>
                  <a:txBody>
                    <a:bodyPr/>
                    <a:lstStyle/>
                    <a:p>
                      <a:endParaRPr lang="en-ZA" sz="1400" b="1" dirty="0">
                        <a:solidFill>
                          <a:schemeClr val="tx1"/>
                        </a:solidFill>
                        <a:latin typeface="Arial" panose="020B0604020202020204" pitchFamily="34" charset="0"/>
                        <a:cs typeface="Arial" panose="020B0604020202020204" pitchFamily="34" charset="0"/>
                      </a:endParaRPr>
                    </a:p>
                  </a:txBody>
                  <a:tcPr>
                    <a:solidFill>
                      <a:srgbClr val="008000"/>
                    </a:solidFill>
                  </a:tcPr>
                </a:tc>
                <a:extLst>
                  <a:ext uri="{0D108BD9-81ED-4DB2-BD59-A6C34878D82A}">
                    <a16:rowId xmlns:a16="http://schemas.microsoft.com/office/drawing/2014/main" val="2713359220"/>
                  </a:ext>
                </a:extLst>
              </a:tr>
              <a:tr h="370840">
                <a:tc>
                  <a:txBody>
                    <a:bodyPr/>
                    <a:lstStyle/>
                    <a:p>
                      <a:r>
                        <a:rPr lang="en-ZA" sz="1400" b="0" dirty="0">
                          <a:solidFill>
                            <a:schemeClr val="tx1"/>
                          </a:solidFill>
                          <a:latin typeface="Arial" panose="020B0604020202020204" pitchFamily="34" charset="0"/>
                          <a:cs typeface="Arial" panose="020B0604020202020204" pitchFamily="34" charset="0"/>
                        </a:rPr>
                        <a:t>Budget Office</a:t>
                      </a:r>
                    </a:p>
                  </a:txBody>
                  <a:tcPr/>
                </a:tc>
                <a:tc>
                  <a:txBody>
                    <a:bodyPr/>
                    <a:lstStyle/>
                    <a:p>
                      <a:r>
                        <a:rPr lang="en-ZA" sz="1400" b="0" dirty="0">
                          <a:solidFill>
                            <a:schemeClr val="tx1"/>
                          </a:solidFill>
                          <a:latin typeface="Arial" panose="020B0604020202020204" pitchFamily="34" charset="0"/>
                          <a:cs typeface="Arial" panose="020B0604020202020204" pitchFamily="34" charset="0"/>
                        </a:rPr>
                        <a:t>Dedicated funding arrangements – emphasis on bulk services outside of metro’s</a:t>
                      </a:r>
                    </a:p>
                  </a:txBody>
                  <a:tcPr/>
                </a:tc>
                <a:extLst>
                  <a:ext uri="{0D108BD9-81ED-4DB2-BD59-A6C34878D82A}">
                    <a16:rowId xmlns:a16="http://schemas.microsoft.com/office/drawing/2014/main" val="3465487151"/>
                  </a:ext>
                </a:extLst>
              </a:tr>
              <a:tr h="370840">
                <a:tc>
                  <a:txBody>
                    <a:bodyPr/>
                    <a:lstStyle/>
                    <a:p>
                      <a:r>
                        <a:rPr lang="en-ZA" sz="1400" b="0" dirty="0">
                          <a:solidFill>
                            <a:schemeClr val="tx1"/>
                          </a:solidFill>
                          <a:latin typeface="Arial" panose="020B0604020202020204" pitchFamily="34" charset="0"/>
                          <a:cs typeface="Arial" panose="020B0604020202020204" pitchFamily="34" charset="0"/>
                        </a:rPr>
                        <a:t>IGR</a:t>
                      </a:r>
                    </a:p>
                  </a:txBody>
                  <a:tcPr/>
                </a:tc>
                <a:tc>
                  <a:txBody>
                    <a:bodyPr/>
                    <a:lstStyle/>
                    <a:p>
                      <a:r>
                        <a:rPr lang="en-ZA" sz="1400" b="0" dirty="0">
                          <a:solidFill>
                            <a:schemeClr val="tx1"/>
                          </a:solidFill>
                          <a:latin typeface="Arial" panose="020B0604020202020204" pitchFamily="34" charset="0"/>
                          <a:cs typeface="Arial" panose="020B0604020202020204" pitchFamily="34" charset="0"/>
                        </a:rPr>
                        <a:t>Resolution of NWHC residential property portfolio</a:t>
                      </a:r>
                    </a:p>
                  </a:txBody>
                  <a:tcPr/>
                </a:tc>
                <a:extLst>
                  <a:ext uri="{0D108BD9-81ED-4DB2-BD59-A6C34878D82A}">
                    <a16:rowId xmlns:a16="http://schemas.microsoft.com/office/drawing/2014/main" val="1967384311"/>
                  </a:ext>
                </a:extLst>
              </a:tr>
              <a:tr h="370840">
                <a:tc>
                  <a:txBody>
                    <a:bodyPr/>
                    <a:lstStyle/>
                    <a:p>
                      <a:r>
                        <a:rPr lang="en-ZA" sz="1400" b="1" dirty="0">
                          <a:solidFill>
                            <a:schemeClr val="tx1"/>
                          </a:solidFill>
                          <a:latin typeface="Arial" panose="020B0604020202020204" pitchFamily="34" charset="0"/>
                          <a:cs typeface="Arial" panose="020B0604020202020204" pitchFamily="34" charset="0"/>
                        </a:rPr>
                        <a:t>Provinces and municipalities</a:t>
                      </a:r>
                    </a:p>
                  </a:txBody>
                  <a:tcPr/>
                </a:tc>
                <a:tc>
                  <a:txBody>
                    <a:bodyPr/>
                    <a:lstStyle/>
                    <a:p>
                      <a:r>
                        <a:rPr lang="en-ZA" sz="1400" b="0" dirty="0">
                          <a:solidFill>
                            <a:schemeClr val="tx1"/>
                          </a:solidFill>
                          <a:latin typeface="Arial" panose="020B0604020202020204" pitchFamily="34" charset="0"/>
                          <a:cs typeface="Arial" panose="020B0604020202020204" pitchFamily="34" charset="0"/>
                        </a:rPr>
                        <a:t>Power of Attorney</a:t>
                      </a:r>
                    </a:p>
                    <a:p>
                      <a:r>
                        <a:rPr lang="en-ZA" sz="1400" b="0" dirty="0">
                          <a:solidFill>
                            <a:schemeClr val="tx1"/>
                          </a:solidFill>
                          <a:latin typeface="Arial" panose="020B0604020202020204" pitchFamily="34" charset="0"/>
                          <a:cs typeface="Arial" panose="020B0604020202020204" pitchFamily="34" charset="0"/>
                        </a:rPr>
                        <a:t>Issuing of Title Deeds</a:t>
                      </a:r>
                    </a:p>
                  </a:txBody>
                  <a:tcPr/>
                </a:tc>
                <a:extLst>
                  <a:ext uri="{0D108BD9-81ED-4DB2-BD59-A6C34878D82A}">
                    <a16:rowId xmlns:a16="http://schemas.microsoft.com/office/drawing/2014/main" val="747265331"/>
                  </a:ext>
                </a:extLst>
              </a:tr>
            </a:tbl>
          </a:graphicData>
        </a:graphic>
      </p:graphicFrame>
      <p:sp>
        <p:nvSpPr>
          <p:cNvPr id="4" name="Slide Number Placeholder 3"/>
          <p:cNvSpPr>
            <a:spLocks noGrp="1"/>
          </p:cNvSpPr>
          <p:nvPr>
            <p:ph type="sldNum" sz="quarter" idx="10"/>
          </p:nvPr>
        </p:nvSpPr>
        <p:spPr/>
        <p:txBody>
          <a:bodyPr/>
          <a:lstStyle/>
          <a:p>
            <a:pPr>
              <a:defRPr/>
            </a:pPr>
            <a:fld id="{C4AAC9CD-A517-4D27-AC76-18935CD3BE51}" type="slidenum">
              <a:rPr lang="en-ZA" smtClean="0"/>
              <a:pPr>
                <a:defRPr/>
              </a:pPr>
              <a:t>13</a:t>
            </a:fld>
            <a:endParaRPr lang="en-ZA"/>
          </a:p>
        </p:txBody>
      </p:sp>
    </p:spTree>
    <p:extLst>
      <p:ext uri="{BB962C8B-B14F-4D97-AF65-F5344CB8AC3E}">
        <p14:creationId xmlns:p14="http://schemas.microsoft.com/office/powerpoint/2010/main" val="3410997963"/>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B903E-16F6-1DD5-481E-BBF6CF5F613C}"/>
              </a:ext>
            </a:extLst>
          </p:cNvPr>
          <p:cNvSpPr>
            <a:spLocks noGrp="1"/>
          </p:cNvSpPr>
          <p:nvPr>
            <p:ph type="title"/>
          </p:nvPr>
        </p:nvSpPr>
        <p:spPr/>
        <p:txBody>
          <a:bodyPr/>
          <a:lstStyle/>
          <a:p>
            <a:r>
              <a:rPr lang="en-US" b="1" dirty="0"/>
              <a:t>MAWIGA Ministerial Project</a:t>
            </a:r>
            <a:endParaRPr lang="en-GB" b="1" dirty="0"/>
          </a:p>
        </p:txBody>
      </p:sp>
      <p:sp>
        <p:nvSpPr>
          <p:cNvPr id="3" name="Content Placeholder 2">
            <a:extLst>
              <a:ext uri="{FF2B5EF4-FFF2-40B4-BE49-F238E27FC236}">
                <a16:creationId xmlns:a16="http://schemas.microsoft.com/office/drawing/2014/main" id="{15058A3D-08C9-8FF1-4F5E-A3C2744EAB9C}"/>
              </a:ext>
            </a:extLst>
          </p:cNvPr>
          <p:cNvSpPr>
            <a:spLocks noGrp="1"/>
          </p:cNvSpPr>
          <p:nvPr>
            <p:ph idx="1"/>
          </p:nvPr>
        </p:nvSpPr>
        <p:spPr>
          <a:xfrm>
            <a:off x="457200" y="1252281"/>
            <a:ext cx="8229600" cy="4565104"/>
          </a:xfrm>
        </p:spPr>
        <p:txBody>
          <a:bodyPr/>
          <a:lstStyle/>
          <a:p>
            <a:r>
              <a:rPr lang="en-US" sz="2800" dirty="0"/>
              <a:t>Approved July 2022</a:t>
            </a:r>
          </a:p>
          <a:p>
            <a:r>
              <a:rPr lang="en-US" sz="2800" dirty="0"/>
              <a:t>4 886 title deeds in </a:t>
            </a:r>
            <a:r>
              <a:rPr lang="en-US" sz="2800" dirty="0" err="1"/>
              <a:t>Garankuwa</a:t>
            </a:r>
            <a:r>
              <a:rPr lang="en-US" sz="2800" dirty="0"/>
              <a:t> Unit 1, 2, 3, 4, 5, 6, 16; </a:t>
            </a:r>
            <a:r>
              <a:rPr lang="en-US" sz="2800" dirty="0" err="1"/>
              <a:t>Kudube</a:t>
            </a:r>
            <a:r>
              <a:rPr lang="en-US" sz="2800" dirty="0"/>
              <a:t> Unit 1 and 2 and </a:t>
            </a:r>
            <a:r>
              <a:rPr lang="en-US" sz="2800" dirty="0" err="1"/>
              <a:t>Mabopane</a:t>
            </a:r>
            <a:r>
              <a:rPr lang="en-US" sz="2800" dirty="0"/>
              <a:t> A, B, C and D</a:t>
            </a:r>
          </a:p>
          <a:p>
            <a:r>
              <a:rPr lang="en-US" sz="2800" dirty="0"/>
              <a:t>3 048 title deeds in </a:t>
            </a:r>
            <a:r>
              <a:rPr lang="en-US" sz="2800" dirty="0" err="1"/>
              <a:t>Garankuwa</a:t>
            </a:r>
            <a:r>
              <a:rPr lang="en-US" sz="2800" dirty="0"/>
              <a:t> Units 7 and 8, </a:t>
            </a:r>
            <a:r>
              <a:rPr lang="en-US" sz="2800" dirty="0" err="1"/>
              <a:t>Mabopane</a:t>
            </a:r>
            <a:r>
              <a:rPr lang="en-US" sz="2800" dirty="0"/>
              <a:t> M, S, U, X and Winterveld.</a:t>
            </a:r>
          </a:p>
          <a:p>
            <a:r>
              <a:rPr lang="en-US" sz="2800" dirty="0"/>
              <a:t>Appointed 2 Conveyancers: JTP Consortium and </a:t>
            </a:r>
            <a:r>
              <a:rPr lang="en-US" sz="2800" dirty="0" err="1"/>
              <a:t>Pfukane</a:t>
            </a:r>
            <a:r>
              <a:rPr lang="en-US" sz="2800" dirty="0"/>
              <a:t> </a:t>
            </a:r>
            <a:r>
              <a:rPr lang="en-US" sz="2800" dirty="0" err="1"/>
              <a:t>Khusile</a:t>
            </a:r>
            <a:r>
              <a:rPr lang="en-US" sz="2800" dirty="0"/>
              <a:t> – beneficiary verification is underway with the first title deeds expected to be delivered in April 2023.</a:t>
            </a:r>
            <a:endParaRPr lang="en-GB" sz="2800" dirty="0"/>
          </a:p>
        </p:txBody>
      </p:sp>
      <p:sp>
        <p:nvSpPr>
          <p:cNvPr id="4" name="Slide Number Placeholder 3">
            <a:extLst>
              <a:ext uri="{FF2B5EF4-FFF2-40B4-BE49-F238E27FC236}">
                <a16:creationId xmlns:a16="http://schemas.microsoft.com/office/drawing/2014/main" id="{DA82F5EC-6867-E3F7-726D-B34C5373819F}"/>
              </a:ext>
            </a:extLst>
          </p:cNvPr>
          <p:cNvSpPr>
            <a:spLocks noGrp="1"/>
          </p:cNvSpPr>
          <p:nvPr>
            <p:ph type="sldNum" sz="quarter" idx="10"/>
          </p:nvPr>
        </p:nvSpPr>
        <p:spPr/>
        <p:txBody>
          <a:bodyPr/>
          <a:lstStyle/>
          <a:p>
            <a:pPr>
              <a:defRPr/>
            </a:pPr>
            <a:fld id="{C177964D-3CDF-2F46-9E7D-3AB8485A2693}" type="slidenum">
              <a:rPr lang="en-US" altLang="en-US" smtClean="0"/>
              <a:pPr>
                <a:defRPr/>
              </a:pPr>
              <a:t>14</a:t>
            </a:fld>
            <a:endParaRPr lang="en-US" altLang="en-US" dirty="0"/>
          </a:p>
        </p:txBody>
      </p:sp>
      <p:sp>
        <p:nvSpPr>
          <p:cNvPr id="6" name="Date Placeholder 5">
            <a:extLst>
              <a:ext uri="{FF2B5EF4-FFF2-40B4-BE49-F238E27FC236}">
                <a16:creationId xmlns:a16="http://schemas.microsoft.com/office/drawing/2014/main" id="{9A6971D3-217C-D48F-C7EF-C6FA20F049EE}"/>
              </a:ext>
            </a:extLst>
          </p:cNvPr>
          <p:cNvSpPr>
            <a:spLocks noGrp="1"/>
          </p:cNvSpPr>
          <p:nvPr>
            <p:ph type="dt" sz="half" idx="12"/>
          </p:nvPr>
        </p:nvSpPr>
        <p:spPr/>
        <p:txBody>
          <a:bodyPr/>
          <a:lstStyle/>
          <a:p>
            <a:pPr>
              <a:defRPr/>
            </a:pPr>
            <a:fld id="{04BCFF81-8853-7543-8BA2-A647B471C165}" type="datetime1">
              <a:rPr lang="en-US" altLang="en-US" smtClean="0"/>
              <a:pPr>
                <a:defRPr/>
              </a:pPr>
              <a:t>2/7/2023</a:t>
            </a:fld>
            <a:endParaRPr lang="en-US" altLang="en-US" dirty="0"/>
          </a:p>
        </p:txBody>
      </p:sp>
    </p:spTree>
    <p:extLst>
      <p:ext uri="{BB962C8B-B14F-4D97-AF65-F5344CB8AC3E}">
        <p14:creationId xmlns:p14="http://schemas.microsoft.com/office/powerpoint/2010/main" val="3336026879"/>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230AF73-8693-4797-A5DD-BAB4538E92BE}" type="slidenum">
              <a:rPr lang="en-ZA" altLang="en-US" smtClean="0"/>
              <a:pPr/>
              <a:t>15</a:t>
            </a:fld>
            <a:endParaRPr lang="en-ZA" altLang="en-US"/>
          </a:p>
        </p:txBody>
      </p:sp>
      <p:sp>
        <p:nvSpPr>
          <p:cNvPr id="6" name="Date Placeholder 5"/>
          <p:cNvSpPr>
            <a:spLocks noGrp="1"/>
          </p:cNvSpPr>
          <p:nvPr>
            <p:ph type="dt" sz="half" idx="12"/>
          </p:nvPr>
        </p:nvSpPr>
        <p:spPr/>
        <p:txBody>
          <a:bodyPr/>
          <a:lstStyle/>
          <a:p>
            <a:fld id="{87FA4B09-6FD7-4977-8F3B-861E67A42179}" type="datetime1">
              <a:rPr lang="en-ZA" altLang="en-US" smtClean="0"/>
              <a:pPr/>
              <a:t>2023/02/07</a:t>
            </a:fld>
            <a:endParaRPr lang="en-ZA" altLang="en-US"/>
          </a:p>
        </p:txBody>
      </p:sp>
      <p:sp>
        <p:nvSpPr>
          <p:cNvPr id="7" name="TextBox 6"/>
          <p:cNvSpPr txBox="1"/>
          <p:nvPr/>
        </p:nvSpPr>
        <p:spPr>
          <a:xfrm>
            <a:off x="1043608" y="1844824"/>
            <a:ext cx="7109792" cy="461665"/>
          </a:xfrm>
          <a:prstGeom prst="rect">
            <a:avLst/>
          </a:prstGeom>
          <a:noFill/>
        </p:spPr>
        <p:txBody>
          <a:bodyPr wrap="square" rtlCol="0">
            <a:spAutoFit/>
          </a:bodyPr>
          <a:lstStyle/>
          <a:p>
            <a:pPr algn="ctr"/>
            <a:r>
              <a:rPr lang="en-US" dirty="0"/>
              <a:t>Thank You</a:t>
            </a:r>
            <a:endParaRPr lang="en-ZA" dirty="0"/>
          </a:p>
        </p:txBody>
      </p:sp>
    </p:spTree>
    <p:extLst>
      <p:ext uri="{BB962C8B-B14F-4D97-AF65-F5344CB8AC3E}">
        <p14:creationId xmlns:p14="http://schemas.microsoft.com/office/powerpoint/2010/main" val="1127679692"/>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A129E-4C7A-E64A-DF76-6650F4E54429}"/>
              </a:ext>
            </a:extLst>
          </p:cNvPr>
          <p:cNvSpPr>
            <a:spLocks noGrp="1"/>
          </p:cNvSpPr>
          <p:nvPr>
            <p:ph type="title"/>
          </p:nvPr>
        </p:nvSpPr>
        <p:spPr/>
        <p:txBody>
          <a:bodyPr/>
          <a:lstStyle/>
          <a:p>
            <a:r>
              <a:rPr lang="en-US" sz="4000" b="1" dirty="0"/>
              <a:t>Outline</a:t>
            </a:r>
            <a:endParaRPr lang="en-GB" sz="4000" b="1" dirty="0"/>
          </a:p>
        </p:txBody>
      </p:sp>
      <p:sp>
        <p:nvSpPr>
          <p:cNvPr id="3" name="Content Placeholder 2">
            <a:extLst>
              <a:ext uri="{FF2B5EF4-FFF2-40B4-BE49-F238E27FC236}">
                <a16:creationId xmlns:a16="http://schemas.microsoft.com/office/drawing/2014/main" id="{4F718134-1870-D606-9B94-7C0CDFA8A359}"/>
              </a:ext>
            </a:extLst>
          </p:cNvPr>
          <p:cNvSpPr>
            <a:spLocks noGrp="1"/>
          </p:cNvSpPr>
          <p:nvPr>
            <p:ph idx="1"/>
          </p:nvPr>
        </p:nvSpPr>
        <p:spPr>
          <a:xfrm>
            <a:off x="457200" y="1844824"/>
            <a:ext cx="8229600" cy="4114800"/>
          </a:xfrm>
        </p:spPr>
        <p:txBody>
          <a:bodyPr/>
          <a:lstStyle/>
          <a:p>
            <a:pPr marL="457200" indent="-457200">
              <a:buFont typeface="+mj-lt"/>
              <a:buAutoNum type="arabicPeriod"/>
            </a:pPr>
            <a:r>
              <a:rPr lang="en-US" sz="2000" dirty="0" smtClean="0"/>
              <a:t>Purpose</a:t>
            </a:r>
          </a:p>
          <a:p>
            <a:pPr marL="457200" indent="-457200">
              <a:buFont typeface="+mj-lt"/>
              <a:buAutoNum type="arabicPeriod"/>
            </a:pPr>
            <a:r>
              <a:rPr lang="en-US" sz="2000" dirty="0" smtClean="0"/>
              <a:t>Background</a:t>
            </a:r>
            <a:endParaRPr lang="en-US" sz="2000" dirty="0"/>
          </a:p>
          <a:p>
            <a:pPr marL="457200" indent="-457200">
              <a:buFont typeface="+mj-lt"/>
              <a:buAutoNum type="arabicPeriod"/>
            </a:pPr>
            <a:r>
              <a:rPr lang="en-US" sz="2000" dirty="0" smtClean="0"/>
              <a:t>Interventions </a:t>
            </a:r>
            <a:r>
              <a:rPr lang="en-US" sz="2000" dirty="0"/>
              <a:t>to </a:t>
            </a:r>
            <a:r>
              <a:rPr lang="en-US" sz="2000" dirty="0" smtClean="0"/>
              <a:t>Date</a:t>
            </a:r>
          </a:p>
          <a:p>
            <a:pPr marL="457200" indent="-457200">
              <a:buFont typeface="+mj-lt"/>
              <a:buAutoNum type="arabicPeriod"/>
            </a:pPr>
            <a:r>
              <a:rPr lang="en-US" sz="2000" dirty="0" smtClean="0"/>
              <a:t>Institutional Arrangements</a:t>
            </a:r>
          </a:p>
          <a:p>
            <a:pPr marL="457200" indent="-457200">
              <a:buFont typeface="+mj-lt"/>
              <a:buAutoNum type="arabicPeriod"/>
            </a:pPr>
            <a:r>
              <a:rPr lang="en-US" sz="2000" dirty="0" smtClean="0"/>
              <a:t>Nature </a:t>
            </a:r>
            <a:r>
              <a:rPr lang="en-US" sz="2000" dirty="0"/>
              <a:t>of the </a:t>
            </a:r>
            <a:r>
              <a:rPr lang="en-US" sz="2000" dirty="0" smtClean="0"/>
              <a:t>Backlogs</a:t>
            </a:r>
          </a:p>
          <a:p>
            <a:pPr marL="457200" indent="-457200">
              <a:buFont typeface="+mj-lt"/>
              <a:buAutoNum type="arabicPeriod"/>
            </a:pPr>
            <a:r>
              <a:rPr lang="en-US" sz="2000" dirty="0" smtClean="0"/>
              <a:t>Capacity </a:t>
            </a:r>
            <a:r>
              <a:rPr lang="en-US" sz="2000" dirty="0"/>
              <a:t>for </a:t>
            </a:r>
            <a:r>
              <a:rPr lang="en-US" sz="2000" dirty="0" smtClean="0"/>
              <a:t>Implementation</a:t>
            </a:r>
          </a:p>
          <a:p>
            <a:pPr marL="457200" indent="-457200">
              <a:buFont typeface="+mj-lt"/>
              <a:buAutoNum type="arabicPeriod"/>
            </a:pPr>
            <a:r>
              <a:rPr lang="en-US" sz="2000" dirty="0" smtClean="0"/>
              <a:t>Targets </a:t>
            </a:r>
            <a:r>
              <a:rPr lang="en-US" sz="2000" dirty="0"/>
              <a:t>and </a:t>
            </a:r>
            <a:r>
              <a:rPr lang="en-US" sz="2000" dirty="0" smtClean="0"/>
              <a:t>Delivery</a:t>
            </a:r>
          </a:p>
          <a:p>
            <a:pPr marL="457200" indent="-457200">
              <a:buFont typeface="+mj-lt"/>
              <a:buAutoNum type="arabicPeriod"/>
            </a:pPr>
            <a:r>
              <a:rPr lang="en-US" sz="2000" dirty="0" smtClean="0"/>
              <a:t>Recommendations </a:t>
            </a:r>
            <a:r>
              <a:rPr lang="en-US" sz="2000" dirty="0"/>
              <a:t>for IGR Collaborations – Operation </a:t>
            </a:r>
            <a:r>
              <a:rPr lang="en-US" sz="2000" dirty="0" err="1"/>
              <a:t>Vulindlela</a:t>
            </a:r>
            <a:endParaRPr lang="en-US" sz="2000" dirty="0"/>
          </a:p>
          <a:p>
            <a:endParaRPr lang="en-US" dirty="0"/>
          </a:p>
          <a:p>
            <a:endParaRPr lang="en-US" dirty="0"/>
          </a:p>
          <a:p>
            <a:endParaRPr lang="en-GB" dirty="0"/>
          </a:p>
        </p:txBody>
      </p:sp>
      <p:sp>
        <p:nvSpPr>
          <p:cNvPr id="4" name="Slide Number Placeholder 3">
            <a:extLst>
              <a:ext uri="{FF2B5EF4-FFF2-40B4-BE49-F238E27FC236}">
                <a16:creationId xmlns:a16="http://schemas.microsoft.com/office/drawing/2014/main" id="{4E9C02A6-AFE8-1DC2-B868-27BF77BFCB0C}"/>
              </a:ext>
            </a:extLst>
          </p:cNvPr>
          <p:cNvSpPr>
            <a:spLocks noGrp="1"/>
          </p:cNvSpPr>
          <p:nvPr>
            <p:ph type="sldNum" sz="quarter" idx="10"/>
          </p:nvPr>
        </p:nvSpPr>
        <p:spPr/>
        <p:txBody>
          <a:bodyPr/>
          <a:lstStyle/>
          <a:p>
            <a:pPr>
              <a:defRPr/>
            </a:pPr>
            <a:fld id="{C177964D-3CDF-2F46-9E7D-3AB8485A2693}" type="slidenum">
              <a:rPr lang="en-US" altLang="en-US" smtClean="0"/>
              <a:pPr>
                <a:defRPr/>
              </a:pPr>
              <a:t>2</a:t>
            </a:fld>
            <a:endParaRPr lang="en-US" altLang="en-US" dirty="0"/>
          </a:p>
        </p:txBody>
      </p:sp>
      <p:sp>
        <p:nvSpPr>
          <p:cNvPr id="6" name="Date Placeholder 5">
            <a:extLst>
              <a:ext uri="{FF2B5EF4-FFF2-40B4-BE49-F238E27FC236}">
                <a16:creationId xmlns:a16="http://schemas.microsoft.com/office/drawing/2014/main" id="{D7670176-AB31-6CA6-6DD5-8D0C09EB0F69}"/>
              </a:ext>
            </a:extLst>
          </p:cNvPr>
          <p:cNvSpPr>
            <a:spLocks noGrp="1"/>
          </p:cNvSpPr>
          <p:nvPr>
            <p:ph type="dt" sz="half" idx="12"/>
          </p:nvPr>
        </p:nvSpPr>
        <p:spPr/>
        <p:txBody>
          <a:bodyPr/>
          <a:lstStyle/>
          <a:p>
            <a:pPr>
              <a:defRPr/>
            </a:pPr>
            <a:fld id="{04BCFF81-8853-7543-8BA2-A647B471C165}" type="datetime1">
              <a:rPr lang="en-US" altLang="en-US" smtClean="0"/>
              <a:pPr>
                <a:defRPr/>
              </a:pPr>
              <a:t>2/7/2023</a:t>
            </a:fld>
            <a:endParaRPr lang="en-US" altLang="en-US" dirty="0"/>
          </a:p>
        </p:txBody>
      </p:sp>
    </p:spTree>
    <p:extLst>
      <p:ext uri="{BB962C8B-B14F-4D97-AF65-F5344CB8AC3E}">
        <p14:creationId xmlns:p14="http://schemas.microsoft.com/office/powerpoint/2010/main" val="2500873427"/>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Purpose</a:t>
            </a:r>
            <a:endParaRPr lang="en-US" dirty="0"/>
          </a:p>
        </p:txBody>
      </p:sp>
      <p:sp>
        <p:nvSpPr>
          <p:cNvPr id="3" name="Content Placeholder 2"/>
          <p:cNvSpPr>
            <a:spLocks noGrp="1"/>
          </p:cNvSpPr>
          <p:nvPr>
            <p:ph idx="1"/>
          </p:nvPr>
        </p:nvSpPr>
        <p:spPr/>
        <p:txBody>
          <a:bodyPr/>
          <a:lstStyle/>
          <a:p>
            <a:pPr marL="0" indent="0">
              <a:buNone/>
            </a:pPr>
            <a:endParaRPr lang="en-US" sz="2400" dirty="0"/>
          </a:p>
          <a:p>
            <a:pPr marL="0" indent="0">
              <a:buNone/>
            </a:pPr>
            <a:r>
              <a:rPr lang="en-US" sz="2400" dirty="0" smtClean="0"/>
              <a:t>1. To apprise the Portfolio Committee of the Strategy for the 	issuance of Tittle Deeds </a:t>
            </a:r>
            <a:endParaRPr lang="en-US" sz="2400" dirty="0"/>
          </a:p>
        </p:txBody>
      </p:sp>
      <p:sp>
        <p:nvSpPr>
          <p:cNvPr id="4" name="Slide Number Placeholder 3"/>
          <p:cNvSpPr>
            <a:spLocks noGrp="1"/>
          </p:cNvSpPr>
          <p:nvPr>
            <p:ph type="sldNum" sz="quarter" idx="10"/>
          </p:nvPr>
        </p:nvSpPr>
        <p:spPr/>
        <p:txBody>
          <a:bodyPr/>
          <a:lstStyle/>
          <a:p>
            <a:pPr>
              <a:defRPr/>
            </a:pPr>
            <a:fld id="{C177964D-3CDF-2F46-9E7D-3AB8485A2693}" type="slidenum">
              <a:rPr lang="en-US" altLang="en-US" smtClean="0"/>
              <a:pPr>
                <a:defRPr/>
              </a:pPr>
              <a:t>3</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Date Placeholder 5"/>
          <p:cNvSpPr>
            <a:spLocks noGrp="1"/>
          </p:cNvSpPr>
          <p:nvPr>
            <p:ph type="dt" sz="half" idx="12"/>
          </p:nvPr>
        </p:nvSpPr>
        <p:spPr/>
        <p:txBody>
          <a:bodyPr/>
          <a:lstStyle/>
          <a:p>
            <a:pPr>
              <a:defRPr/>
            </a:pPr>
            <a:fld id="{04BCFF81-8853-7543-8BA2-A647B471C165}" type="datetime1">
              <a:rPr lang="en-US" altLang="en-US" smtClean="0"/>
              <a:pPr>
                <a:defRPr/>
              </a:pPr>
              <a:t>2/7/2023</a:t>
            </a:fld>
            <a:endParaRPr lang="en-US" altLang="en-US" dirty="0"/>
          </a:p>
        </p:txBody>
      </p:sp>
    </p:spTree>
    <p:extLst>
      <p:ext uri="{BB962C8B-B14F-4D97-AF65-F5344CB8AC3E}">
        <p14:creationId xmlns:p14="http://schemas.microsoft.com/office/powerpoint/2010/main" val="3417100553"/>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600" b="1" dirty="0" smtClean="0"/>
              <a:t>2. Background</a:t>
            </a:r>
            <a:endParaRPr lang="en-ZA" sz="3600" b="1" dirty="0"/>
          </a:p>
        </p:txBody>
      </p:sp>
      <p:sp>
        <p:nvSpPr>
          <p:cNvPr id="3" name="Content Placeholder 2"/>
          <p:cNvSpPr>
            <a:spLocks noGrp="1"/>
          </p:cNvSpPr>
          <p:nvPr>
            <p:ph idx="1"/>
          </p:nvPr>
        </p:nvSpPr>
        <p:spPr/>
        <p:txBody>
          <a:bodyPr/>
          <a:lstStyle/>
          <a:p>
            <a:r>
              <a:rPr lang="en-ZA" sz="2000" dirty="0"/>
              <a:t>By July 2014, the Minister of Human Settlements raised the issue of title deeds as a national priority and charged the Estate Agency Affairs Board (EAAB) with the responsibility of framing a strategy.</a:t>
            </a:r>
          </a:p>
          <a:p>
            <a:r>
              <a:rPr lang="en-ZA" sz="2000" dirty="0"/>
              <a:t>The Title Restoration Project was established, based on initial title deed backlog of 818 371, which scope and nature could not be confirmed. To date, 39% of the original pre (45 992) and post 1994 (280,322) has been cleared.</a:t>
            </a:r>
          </a:p>
          <a:p>
            <a:r>
              <a:rPr lang="en-ZA" sz="2000" dirty="0"/>
              <a:t>Without making the key policy and implementation changes on the Human Settlement Development Grant – side of the Human Settlements Programme, insofar as it applied to new projects (1 April 2014 to date), the backlog recurred – 252 928 post 2014 and new.</a:t>
            </a:r>
          </a:p>
          <a:p>
            <a:r>
              <a:rPr lang="en-ZA" sz="2000" dirty="0"/>
              <a:t>The current 2020-2025 Medium Term Strategic Framework pegs the backlog on title deeds at 1 193 222.</a:t>
            </a:r>
          </a:p>
        </p:txBody>
      </p:sp>
      <p:sp>
        <p:nvSpPr>
          <p:cNvPr id="4" name="Slide Number Placeholder 3"/>
          <p:cNvSpPr>
            <a:spLocks noGrp="1"/>
          </p:cNvSpPr>
          <p:nvPr>
            <p:ph type="sldNum" sz="quarter" idx="10"/>
          </p:nvPr>
        </p:nvSpPr>
        <p:spPr/>
        <p:txBody>
          <a:bodyPr/>
          <a:lstStyle/>
          <a:p>
            <a:pPr>
              <a:defRPr/>
            </a:pPr>
            <a:fld id="{C4AAC9CD-A517-4D27-AC76-18935CD3BE51}" type="slidenum">
              <a:rPr lang="en-ZA" smtClean="0"/>
              <a:pPr>
                <a:defRPr/>
              </a:pPr>
              <a:t>4</a:t>
            </a:fld>
            <a:endParaRPr lang="en-ZA"/>
          </a:p>
        </p:txBody>
      </p:sp>
    </p:spTree>
    <p:extLst>
      <p:ext uri="{BB962C8B-B14F-4D97-AF65-F5344CB8AC3E}">
        <p14:creationId xmlns:p14="http://schemas.microsoft.com/office/powerpoint/2010/main" val="93336665"/>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a:extLst>
              <a:ext uri="{FF2B5EF4-FFF2-40B4-BE49-F238E27FC236}">
                <a16:creationId xmlns:a16="http://schemas.microsoft.com/office/drawing/2014/main" id="{DD3AFC29-71D0-F64C-AB67-4997AF02918C}"/>
              </a:ext>
            </a:extLst>
          </p:cNvPr>
          <p:cNvSpPr>
            <a:spLocks noGrp="1"/>
          </p:cNvSpPr>
          <p:nvPr>
            <p:ph type="title"/>
          </p:nvPr>
        </p:nvSpPr>
        <p:spPr>
          <a:xfrm>
            <a:off x="450336" y="-27905"/>
            <a:ext cx="8229600" cy="1143000"/>
          </a:xfrm>
        </p:spPr>
        <p:txBody>
          <a:bodyPr/>
          <a:lstStyle/>
          <a:p>
            <a:pPr eaLnBrk="1" hangingPunct="1"/>
            <a:r>
              <a:rPr lang="en-ZA" sz="3600" b="1" dirty="0" smtClean="0"/>
              <a:t>3. Interventions </a:t>
            </a:r>
            <a:r>
              <a:rPr lang="en-ZA" sz="3600" b="1" dirty="0"/>
              <a:t>to </a:t>
            </a:r>
            <a:r>
              <a:rPr lang="en-ZA" sz="3600" b="1" dirty="0" smtClean="0"/>
              <a:t>Date</a:t>
            </a:r>
            <a:endParaRPr lang="en-US" altLang="en-US" sz="36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9219" name="Slide Number Placeholder 4">
            <a:extLst>
              <a:ext uri="{FF2B5EF4-FFF2-40B4-BE49-F238E27FC236}">
                <a16:creationId xmlns:a16="http://schemas.microsoft.com/office/drawing/2014/main" id="{8EFE8DC9-AEDB-7B4C-B4D1-14487778E1B5}"/>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1666B85-F96D-0A47-94D2-609E6440C3F1}" type="slidenum">
              <a:rPr lang="en-US" altLang="en-US" sz="800" smtClean="0">
                <a:solidFill>
                  <a:srgbClr val="898989"/>
                </a:solidFill>
              </a:rPr>
              <a:pPr>
                <a:spcBef>
                  <a:spcPct val="0"/>
                </a:spcBef>
                <a:buFontTx/>
                <a:buNone/>
              </a:pPr>
              <a:t>5</a:t>
            </a:fld>
            <a:endParaRPr lang="en-US" altLang="en-US" sz="800">
              <a:solidFill>
                <a:srgbClr val="898989"/>
              </a:solidFill>
            </a:endParaRPr>
          </a:p>
        </p:txBody>
      </p:sp>
      <p:sp>
        <p:nvSpPr>
          <p:cNvPr id="9221" name="Date Placeholder 2">
            <a:extLst>
              <a:ext uri="{FF2B5EF4-FFF2-40B4-BE49-F238E27FC236}">
                <a16:creationId xmlns:a16="http://schemas.microsoft.com/office/drawing/2014/main" id="{F94BAB89-5B29-EA42-9057-33F3B5FFA44F}"/>
              </a:ext>
            </a:extLst>
          </p:cNvPr>
          <p:cNvSpPr>
            <a:spLocks noGrp="1" noChangeArrowheads="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EA2BDF9-6B26-D148-BCE3-00CE43265DCE}" type="datetime1">
              <a:rPr lang="en-US" altLang="en-US" sz="800" smtClean="0">
                <a:solidFill>
                  <a:srgbClr val="898989"/>
                </a:solidFill>
              </a:rPr>
              <a:pPr>
                <a:spcBef>
                  <a:spcPct val="0"/>
                </a:spcBef>
                <a:buFontTx/>
                <a:buNone/>
              </a:pPr>
              <a:t>2/7/2023</a:t>
            </a:fld>
            <a:endParaRPr lang="en-US" altLang="en-US" sz="800">
              <a:solidFill>
                <a:srgbClr val="898989"/>
              </a:solidFill>
            </a:endParaRPr>
          </a:p>
        </p:txBody>
      </p:sp>
      <p:sp>
        <p:nvSpPr>
          <p:cNvPr id="8" name="Content Placeholder 2">
            <a:extLst>
              <a:ext uri="{FF2B5EF4-FFF2-40B4-BE49-F238E27FC236}">
                <a16:creationId xmlns:a16="http://schemas.microsoft.com/office/drawing/2014/main" id="{299E32ED-2B6B-4CE3-AE67-286D5D1F2F44}"/>
              </a:ext>
            </a:extLst>
          </p:cNvPr>
          <p:cNvSpPr>
            <a:spLocks noGrp="1"/>
          </p:cNvSpPr>
          <p:nvPr>
            <p:ph idx="1"/>
          </p:nvPr>
        </p:nvSpPr>
        <p:spPr>
          <a:xfrm>
            <a:off x="450336" y="908720"/>
            <a:ext cx="8229600" cy="5660355"/>
          </a:xfrm>
        </p:spPr>
        <p:txBody>
          <a:bodyPr/>
          <a:lstStyle/>
          <a:p>
            <a:pPr marL="0" indent="0">
              <a:buNone/>
            </a:pPr>
            <a:r>
              <a:rPr lang="en-ZA" sz="1600" b="1" dirty="0"/>
              <a:t>1. 	</a:t>
            </a:r>
            <a:r>
              <a:rPr lang="en-ZA" sz="1500" b="1" dirty="0"/>
              <a:t>Policy Interventions:</a:t>
            </a:r>
            <a:endParaRPr lang="en-ZA" sz="1500" dirty="0"/>
          </a:p>
          <a:p>
            <a:pPr marL="0" indent="0">
              <a:buNone/>
            </a:pPr>
            <a:r>
              <a:rPr lang="en-ZA" sz="1500" b="1" dirty="0"/>
              <a:t> </a:t>
            </a:r>
            <a:endParaRPr lang="en-ZA" sz="1500" dirty="0"/>
          </a:p>
          <a:p>
            <a:r>
              <a:rPr lang="en-ZA" sz="1500" dirty="0"/>
              <a:t>Revision of the </a:t>
            </a:r>
            <a:r>
              <a:rPr lang="en-ZA" sz="1500" b="1" dirty="0"/>
              <a:t>Housing Code 2009</a:t>
            </a:r>
          </a:p>
          <a:p>
            <a:r>
              <a:rPr lang="en-ZA" sz="1500" dirty="0"/>
              <a:t>Updating of the 1997 </a:t>
            </a:r>
            <a:r>
              <a:rPr lang="en-ZA" sz="1500" b="1" dirty="0"/>
              <a:t>Housing Process Guide</a:t>
            </a:r>
            <a:r>
              <a:rPr lang="en-ZA" sz="1500" dirty="0"/>
              <a:t> in 2017</a:t>
            </a:r>
          </a:p>
          <a:p>
            <a:r>
              <a:rPr lang="en-ZA" sz="1500" dirty="0"/>
              <a:t>A </a:t>
            </a:r>
            <a:r>
              <a:rPr lang="en-ZA" sz="1500" b="1" dirty="0"/>
              <a:t>Strategy for the Transfer of Properties</a:t>
            </a:r>
            <a:r>
              <a:rPr lang="en-ZA" sz="1500" dirty="0"/>
              <a:t> (2016</a:t>
            </a:r>
          </a:p>
          <a:p>
            <a:r>
              <a:rPr lang="en-ZA" sz="1500" b="1" dirty="0"/>
              <a:t>Guidelines for Dispute Resolution </a:t>
            </a:r>
          </a:p>
          <a:p>
            <a:r>
              <a:rPr lang="en-ZA" sz="1500" b="1" dirty="0"/>
              <a:t>Ministerial Directives </a:t>
            </a:r>
            <a:r>
              <a:rPr lang="en-ZA" sz="1500" dirty="0"/>
              <a:t>in 2017</a:t>
            </a:r>
            <a:r>
              <a:rPr lang="en-ZA" sz="1500" b="1" dirty="0"/>
              <a:t> </a:t>
            </a:r>
            <a:r>
              <a:rPr lang="en-ZA" sz="1500" dirty="0"/>
              <a:t>t</a:t>
            </a:r>
            <a:r>
              <a:rPr lang="en-US" sz="1500" dirty="0"/>
              <a:t>o </a:t>
            </a:r>
            <a:r>
              <a:rPr lang="en-ZA" sz="1500" dirty="0"/>
              <a:t>tighten certain policy and project management processes </a:t>
            </a:r>
          </a:p>
          <a:p>
            <a:pPr marL="0" indent="0">
              <a:buNone/>
            </a:pPr>
            <a:endParaRPr lang="en-ZA" sz="1500" b="1" dirty="0"/>
          </a:p>
          <a:p>
            <a:pPr marL="0" indent="0">
              <a:buNone/>
            </a:pPr>
            <a:r>
              <a:rPr lang="en-US" sz="1500" b="1" dirty="0"/>
              <a:t>2. Administrative Interventions</a:t>
            </a:r>
            <a:endParaRPr lang="en-ZA" sz="1500" dirty="0"/>
          </a:p>
          <a:p>
            <a:pPr marL="0" indent="0">
              <a:buNone/>
            </a:pPr>
            <a:endParaRPr lang="en-ZA" sz="1500" dirty="0"/>
          </a:p>
          <a:p>
            <a:r>
              <a:rPr lang="en-US" sz="1500" b="1" dirty="0"/>
              <a:t>Ring-fencing funding</a:t>
            </a:r>
            <a:r>
              <a:rPr lang="en-US" sz="1500" dirty="0"/>
              <a:t> for title restoration since 2016/17 in the Human Settlement Development Grant </a:t>
            </a:r>
            <a:endParaRPr lang="en-ZA" sz="1500" dirty="0"/>
          </a:p>
          <a:p>
            <a:r>
              <a:rPr lang="en-US" sz="1500" dirty="0"/>
              <a:t>The </a:t>
            </a:r>
            <a:r>
              <a:rPr lang="en-US" sz="1500" b="1" dirty="0"/>
              <a:t>TRP Dashboard</a:t>
            </a:r>
            <a:r>
              <a:rPr lang="en-US" sz="1500" dirty="0"/>
              <a:t> was introduced in 2016, that enabled the </a:t>
            </a:r>
            <a:r>
              <a:rPr lang="en-US" sz="1500" b="1" dirty="0"/>
              <a:t>electronic submissions for documents for the registration of title deeds</a:t>
            </a:r>
            <a:endParaRPr lang="en-ZA" sz="1500" dirty="0"/>
          </a:p>
          <a:p>
            <a:pPr marL="0" indent="0">
              <a:buNone/>
            </a:pPr>
            <a:r>
              <a:rPr lang="en-US" sz="1500" dirty="0"/>
              <a:t> </a:t>
            </a:r>
            <a:endParaRPr lang="en-ZA" sz="1500" dirty="0"/>
          </a:p>
          <a:p>
            <a:r>
              <a:rPr lang="en-US" sz="1500" b="1" dirty="0"/>
              <a:t>The Title Restoration Grant </a:t>
            </a:r>
            <a:r>
              <a:rPr lang="en-US" sz="1500" dirty="0"/>
              <a:t>was introduced in 2018/19 - 2020, as separate grant to eliminate the pre and post 1994 title deed backlog. Accompanying the Grant Framework was a Compliance and Reporting Framework, which purpose was to</a:t>
            </a:r>
            <a:endParaRPr lang="en-ZA" sz="1500" dirty="0"/>
          </a:p>
          <a:p>
            <a:pPr lvl="0"/>
            <a:r>
              <a:rPr lang="en-ZA" sz="1500" dirty="0"/>
              <a:t>operationalise compliance to the Conditions of the TRG</a:t>
            </a:r>
          </a:p>
          <a:p>
            <a:pPr marL="0" indent="0">
              <a:buNone/>
            </a:pPr>
            <a:endParaRPr lang="en-ZA" dirty="0"/>
          </a:p>
        </p:txBody>
      </p:sp>
    </p:spTree>
    <p:extLst>
      <p:ext uri="{BB962C8B-B14F-4D97-AF65-F5344CB8AC3E}">
        <p14:creationId xmlns:p14="http://schemas.microsoft.com/office/powerpoint/2010/main" val="2680723835"/>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auto">
          <a:xfrm>
            <a:off x="3244648" y="2373492"/>
            <a:ext cx="1620000" cy="288032"/>
          </a:xfrm>
          <a:prstGeom prst="flowChartAlternateProcess">
            <a:avLst/>
          </a:prstGeom>
          <a:solidFill>
            <a:srgbClr val="00B0F0">
              <a:alpha val="50000"/>
            </a:srgbClr>
          </a:solidFill>
          <a:ln w="12700">
            <a:solidFill>
              <a:srgbClr val="00B0F0">
                <a:alpha val="50000"/>
              </a:srgbClr>
            </a:solidFill>
            <a:miter lim="800000"/>
            <a:headEnd/>
            <a:tailEnd/>
          </a:ln>
        </p:spPr>
        <p:txBody>
          <a:bodyPr wrap="square" lIns="36576" tIns="27432"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1300"/>
              </a:lnSpc>
              <a:defRPr sz="1000"/>
            </a:pPr>
            <a:r>
              <a:rPr lang="en-ZA" sz="1200" dirty="0">
                <a:solidFill>
                  <a:srgbClr val="000000"/>
                </a:solidFill>
                <a:latin typeface="Arial"/>
                <a:cs typeface="Arial"/>
              </a:rPr>
              <a:t>National Project Office</a:t>
            </a:r>
          </a:p>
        </p:txBody>
      </p:sp>
      <p:sp>
        <p:nvSpPr>
          <p:cNvPr id="19" name="AutoShape 3"/>
          <p:cNvSpPr>
            <a:spLocks noChangeArrowheads="1"/>
          </p:cNvSpPr>
          <p:nvPr/>
        </p:nvSpPr>
        <p:spPr bwMode="auto">
          <a:xfrm>
            <a:off x="3244281" y="5157192"/>
            <a:ext cx="1620000" cy="408384"/>
          </a:xfrm>
          <a:prstGeom prst="flowChartAlternateProcess">
            <a:avLst/>
          </a:prstGeom>
          <a:solidFill>
            <a:schemeClr val="accent1">
              <a:lumMod val="50000"/>
            </a:schemeClr>
          </a:solidFill>
          <a:ln w="12700">
            <a:solidFill>
              <a:schemeClr val="accent1">
                <a:lumMod val="50000"/>
                <a:alpha val="50000"/>
              </a:schemeClr>
            </a:solidFill>
            <a:miter lim="800000"/>
            <a:headEnd/>
            <a:tailEnd/>
          </a:ln>
        </p:spPr>
        <p:txBody>
          <a:bodyPr wrap="square" lIns="36576" tIns="27432"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1300"/>
              </a:lnSpc>
              <a:defRPr sz="1000"/>
            </a:pPr>
            <a:r>
              <a:rPr lang="en-ZA" sz="1200" dirty="0">
                <a:solidFill>
                  <a:schemeClr val="bg1"/>
                </a:solidFill>
                <a:latin typeface="Arial"/>
                <a:cs typeface="Arial"/>
              </a:rPr>
              <a:t>Provincial Implementation</a:t>
            </a:r>
          </a:p>
        </p:txBody>
      </p:sp>
      <p:sp>
        <p:nvSpPr>
          <p:cNvPr id="20" name="AutoShape 3"/>
          <p:cNvSpPr>
            <a:spLocks noChangeArrowheads="1"/>
          </p:cNvSpPr>
          <p:nvPr/>
        </p:nvSpPr>
        <p:spPr bwMode="auto">
          <a:xfrm rot="10800000">
            <a:off x="305436" y="3354796"/>
            <a:ext cx="2088232" cy="443943"/>
          </a:xfrm>
          <a:prstGeom prst="flowChartAlternateProcess">
            <a:avLst/>
          </a:prstGeom>
          <a:solidFill>
            <a:schemeClr val="accent6">
              <a:lumMod val="50000"/>
              <a:alpha val="50000"/>
            </a:schemeClr>
          </a:solidFill>
          <a:ln w="12700">
            <a:solidFill>
              <a:schemeClr val="accent6">
                <a:lumMod val="50000"/>
                <a:alpha val="50000"/>
              </a:schemeClr>
            </a:solidFill>
            <a:miter lim="800000"/>
            <a:headEnd/>
            <a:tailEnd/>
          </a:ln>
        </p:spPr>
        <p:txBody>
          <a:bodyPr vert="horz" wrap="square" lIns="36576" tIns="27432"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1300"/>
              </a:lnSpc>
              <a:defRPr sz="1000"/>
            </a:pPr>
            <a:r>
              <a:rPr lang="en-ZA" sz="1200" dirty="0">
                <a:solidFill>
                  <a:srgbClr val="000000"/>
                </a:solidFill>
                <a:latin typeface="Arial"/>
                <a:cs typeface="Arial"/>
              </a:rPr>
              <a:t>9 Provincial Steering </a:t>
            </a:r>
          </a:p>
          <a:p>
            <a:pPr algn="ctr">
              <a:lnSpc>
                <a:spcPts val="1300"/>
              </a:lnSpc>
              <a:defRPr sz="1000"/>
            </a:pPr>
            <a:r>
              <a:rPr lang="en-ZA" sz="1200" dirty="0">
                <a:solidFill>
                  <a:srgbClr val="000000"/>
                </a:solidFill>
                <a:latin typeface="Arial"/>
                <a:cs typeface="Arial"/>
              </a:rPr>
              <a:t>Committees</a:t>
            </a:r>
          </a:p>
        </p:txBody>
      </p:sp>
      <p:sp>
        <p:nvSpPr>
          <p:cNvPr id="23" name="AutoShape 3"/>
          <p:cNvSpPr>
            <a:spLocks noChangeArrowheads="1"/>
          </p:cNvSpPr>
          <p:nvPr/>
        </p:nvSpPr>
        <p:spPr bwMode="auto">
          <a:xfrm rot="10800000">
            <a:off x="462676" y="2373493"/>
            <a:ext cx="1695131" cy="443944"/>
          </a:xfrm>
          <a:prstGeom prst="flowChartAlternateProcess">
            <a:avLst/>
          </a:prstGeom>
          <a:solidFill>
            <a:schemeClr val="accent6">
              <a:lumMod val="50000"/>
            </a:schemeClr>
          </a:solidFill>
          <a:ln w="12700">
            <a:solidFill>
              <a:schemeClr val="accent6">
                <a:lumMod val="50000"/>
              </a:schemeClr>
            </a:solidFill>
            <a:miter lim="800000"/>
            <a:headEnd/>
            <a:tailEnd/>
          </a:ln>
        </p:spPr>
        <p:txBody>
          <a:bodyPr vert="horz" wrap="square" lIns="36576" tIns="27432"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1300"/>
              </a:lnSpc>
              <a:defRPr sz="1000"/>
            </a:pPr>
            <a:r>
              <a:rPr lang="en-ZA" sz="1200" dirty="0">
                <a:solidFill>
                  <a:srgbClr val="000000"/>
                </a:solidFill>
                <a:latin typeface="Arial"/>
                <a:cs typeface="Arial"/>
              </a:rPr>
              <a:t>National Steering Committee</a:t>
            </a:r>
          </a:p>
          <a:p>
            <a:pPr>
              <a:lnSpc>
                <a:spcPts val="1300"/>
              </a:lnSpc>
              <a:defRPr sz="1000"/>
            </a:pPr>
            <a:endParaRPr lang="en-ZA" sz="1200" dirty="0">
              <a:solidFill>
                <a:srgbClr val="000000"/>
              </a:solidFill>
              <a:latin typeface="Arial"/>
              <a:cs typeface="Arial"/>
            </a:endParaRPr>
          </a:p>
        </p:txBody>
      </p:sp>
      <p:sp>
        <p:nvSpPr>
          <p:cNvPr id="24" name="AutoShape 3"/>
          <p:cNvSpPr>
            <a:spLocks noChangeArrowheads="1"/>
          </p:cNvSpPr>
          <p:nvPr/>
        </p:nvSpPr>
        <p:spPr bwMode="auto">
          <a:xfrm>
            <a:off x="539552" y="1118743"/>
            <a:ext cx="1620000" cy="713670"/>
          </a:xfrm>
          <a:prstGeom prst="flowChartAlternateProcess">
            <a:avLst/>
          </a:prstGeom>
          <a:solidFill>
            <a:schemeClr val="accent6">
              <a:lumMod val="40000"/>
              <a:lumOff val="60000"/>
              <a:alpha val="50000"/>
            </a:schemeClr>
          </a:solidFill>
          <a:ln w="12700">
            <a:solidFill>
              <a:schemeClr val="accent6">
                <a:lumMod val="40000"/>
                <a:lumOff val="60000"/>
                <a:alpha val="50000"/>
              </a:schemeClr>
            </a:solidFill>
            <a:miter lim="800000"/>
            <a:headEnd/>
            <a:tailEnd/>
          </a:ln>
        </p:spPr>
        <p:txBody>
          <a:bodyPr wrap="square" lIns="36576" tIns="27432"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1300"/>
              </a:lnSpc>
              <a:defRPr sz="1000"/>
            </a:pPr>
            <a:r>
              <a:rPr lang="en-ZA" sz="1200" dirty="0">
                <a:solidFill>
                  <a:srgbClr val="000000"/>
                </a:solidFill>
                <a:latin typeface="Arial"/>
                <a:cs typeface="Arial"/>
              </a:rPr>
              <a:t>MinMec</a:t>
            </a:r>
          </a:p>
          <a:p>
            <a:pPr algn="ctr">
              <a:lnSpc>
                <a:spcPts val="1300"/>
              </a:lnSpc>
              <a:defRPr sz="1000"/>
            </a:pPr>
            <a:r>
              <a:rPr lang="en-ZA" sz="1200" dirty="0">
                <a:solidFill>
                  <a:srgbClr val="000000"/>
                </a:solidFill>
                <a:latin typeface="Arial"/>
                <a:cs typeface="Arial"/>
              </a:rPr>
              <a:t>Technical MinMec</a:t>
            </a:r>
          </a:p>
          <a:p>
            <a:pPr algn="ctr">
              <a:lnSpc>
                <a:spcPts val="1300"/>
              </a:lnSpc>
              <a:defRPr sz="1000"/>
            </a:pPr>
            <a:r>
              <a:rPr lang="en-ZA" sz="1200" dirty="0" err="1">
                <a:solidFill>
                  <a:srgbClr val="000000"/>
                </a:solidFill>
                <a:latin typeface="Arial"/>
                <a:cs typeface="Arial"/>
              </a:rPr>
              <a:t>MinTop</a:t>
            </a:r>
            <a:endParaRPr lang="en-ZA" sz="1200" dirty="0">
              <a:solidFill>
                <a:srgbClr val="000000"/>
              </a:solidFill>
              <a:latin typeface="Arial"/>
              <a:cs typeface="Arial"/>
            </a:endParaRPr>
          </a:p>
          <a:p>
            <a:pPr algn="ctr">
              <a:lnSpc>
                <a:spcPts val="1300"/>
              </a:lnSpc>
              <a:defRPr sz="1000"/>
            </a:pPr>
            <a:r>
              <a:rPr lang="en-ZA" sz="1200" dirty="0">
                <a:solidFill>
                  <a:srgbClr val="000000"/>
                </a:solidFill>
                <a:latin typeface="Arial"/>
                <a:cs typeface="Arial"/>
              </a:rPr>
              <a:t>EMT</a:t>
            </a:r>
          </a:p>
        </p:txBody>
      </p:sp>
      <p:sp>
        <p:nvSpPr>
          <p:cNvPr id="27" name="AutoShape 3"/>
          <p:cNvSpPr>
            <a:spLocks noChangeArrowheads="1"/>
          </p:cNvSpPr>
          <p:nvPr/>
        </p:nvSpPr>
        <p:spPr bwMode="auto">
          <a:xfrm>
            <a:off x="2480244" y="3151515"/>
            <a:ext cx="3148807" cy="1512168"/>
          </a:xfrm>
          <a:prstGeom prst="flowChartAlternateProcess">
            <a:avLst/>
          </a:prstGeom>
          <a:solidFill>
            <a:srgbClr val="00B0F0">
              <a:alpha val="30000"/>
            </a:srgbClr>
          </a:solidFill>
          <a:ln w="12700">
            <a:solidFill>
              <a:srgbClr val="00B0F0">
                <a:alpha val="50000"/>
              </a:srgbClr>
            </a:solidFill>
            <a:miter lim="800000"/>
            <a:headEnd/>
            <a:tailEnd/>
          </a:ln>
        </p:spPr>
        <p:txBody>
          <a:bodyPr wrap="square" lIns="36576" tIns="27432"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r>
              <a:rPr lang="en-US" sz="1000" dirty="0">
                <a:solidFill>
                  <a:srgbClr val="000000"/>
                </a:solidFill>
                <a:latin typeface="Arial" panose="020B0604020202020204" pitchFamily="34" charset="0"/>
                <a:cs typeface="Arial" panose="020B0604020202020204" pitchFamily="34" charset="0"/>
              </a:rPr>
              <a:t>Appropriate policy frameworks, operational support</a:t>
            </a:r>
          </a:p>
          <a:p>
            <a:pPr fontAlgn="base">
              <a:spcBef>
                <a:spcPct val="0"/>
              </a:spcBef>
              <a:spcAft>
                <a:spcPct val="0"/>
              </a:spcAft>
            </a:pPr>
            <a:r>
              <a:rPr lang="en-US" sz="1000" dirty="0">
                <a:solidFill>
                  <a:srgbClr val="000000"/>
                </a:solidFill>
                <a:latin typeface="Arial" panose="020B0604020202020204" pitchFamily="34" charset="0"/>
                <a:cs typeface="Arial" panose="020B0604020202020204" pitchFamily="34" charset="0"/>
              </a:rPr>
              <a:t>Financial Arrangements &amp; Grant Frameworks</a:t>
            </a:r>
          </a:p>
          <a:p>
            <a:pPr fontAlgn="base">
              <a:spcBef>
                <a:spcPct val="0"/>
              </a:spcBef>
              <a:spcAft>
                <a:spcPct val="0"/>
              </a:spcAft>
            </a:pPr>
            <a:r>
              <a:rPr lang="en-US" sz="1000" dirty="0">
                <a:solidFill>
                  <a:srgbClr val="000000"/>
                </a:solidFill>
                <a:latin typeface="Arial" panose="020B0604020202020204" pitchFamily="34" charset="0"/>
                <a:cs typeface="Arial" panose="020B0604020202020204" pitchFamily="34" charset="0"/>
              </a:rPr>
              <a:t>Compliance</a:t>
            </a:r>
            <a:r>
              <a:rPr lang="en-US" sz="1000" b="1" dirty="0">
                <a:solidFill>
                  <a:srgbClr val="000000"/>
                </a:solidFill>
                <a:latin typeface="Arial" panose="020B0604020202020204" pitchFamily="34" charset="0"/>
                <a:cs typeface="Arial" panose="020B0604020202020204" pitchFamily="34" charset="0"/>
              </a:rPr>
              <a:t>   </a:t>
            </a:r>
          </a:p>
          <a:p>
            <a:pPr fontAlgn="base">
              <a:spcBef>
                <a:spcPct val="0"/>
              </a:spcBef>
              <a:spcAft>
                <a:spcPct val="0"/>
              </a:spcAft>
            </a:pPr>
            <a:r>
              <a:rPr lang="en-ZA" sz="1000" dirty="0">
                <a:solidFill>
                  <a:srgbClr val="000000"/>
                </a:solidFill>
                <a:latin typeface="Arial" panose="020B0604020202020204" pitchFamily="34" charset="0"/>
                <a:cs typeface="Arial" panose="020B0604020202020204" pitchFamily="34" charset="0"/>
              </a:rPr>
              <a:t>Credible implementation plans </a:t>
            </a:r>
          </a:p>
          <a:p>
            <a:pPr fontAlgn="base">
              <a:spcBef>
                <a:spcPct val="0"/>
              </a:spcBef>
              <a:spcAft>
                <a:spcPct val="0"/>
              </a:spcAft>
            </a:pPr>
            <a:r>
              <a:rPr lang="en-ZA" sz="1000" dirty="0">
                <a:solidFill>
                  <a:srgbClr val="000000"/>
                </a:solidFill>
                <a:latin typeface="Arial" panose="020B0604020202020204" pitchFamily="34" charset="0"/>
                <a:cs typeface="Arial" panose="020B0604020202020204" pitchFamily="34" charset="0"/>
              </a:rPr>
              <a:t>Performance &amp; expenditure monitoring</a:t>
            </a:r>
          </a:p>
          <a:p>
            <a:pPr fontAlgn="base">
              <a:spcBef>
                <a:spcPct val="0"/>
              </a:spcBef>
              <a:spcAft>
                <a:spcPct val="0"/>
              </a:spcAft>
            </a:pPr>
            <a:r>
              <a:rPr lang="en-ZA" sz="1000" dirty="0">
                <a:solidFill>
                  <a:srgbClr val="000000"/>
                </a:solidFill>
                <a:latin typeface="Arial" panose="020B0604020202020204" pitchFamily="34" charset="0"/>
                <a:cs typeface="Arial" panose="020B0604020202020204" pitchFamily="34" charset="0"/>
              </a:rPr>
              <a:t>Assume </a:t>
            </a:r>
            <a:r>
              <a:rPr lang="en-US" sz="1000" dirty="0">
                <a:solidFill>
                  <a:srgbClr val="000000"/>
                </a:solidFill>
                <a:latin typeface="Arial" panose="020B0604020202020204" pitchFamily="34" charset="0"/>
                <a:cs typeface="Arial" panose="020B0604020202020204" pitchFamily="34" charset="0"/>
              </a:rPr>
              <a:t>overall responsibility for Project Dashboard</a:t>
            </a:r>
          </a:p>
          <a:p>
            <a:pPr fontAlgn="base">
              <a:spcBef>
                <a:spcPct val="0"/>
              </a:spcBef>
              <a:spcAft>
                <a:spcPct val="0"/>
              </a:spcAft>
            </a:pPr>
            <a:r>
              <a:rPr lang="en-US" sz="1000" dirty="0">
                <a:solidFill>
                  <a:srgbClr val="000000"/>
                </a:solidFill>
                <a:latin typeface="Arial" panose="020B0604020202020204" pitchFamily="34" charset="0"/>
                <a:cs typeface="Arial" panose="020B0604020202020204" pitchFamily="34" charset="0"/>
              </a:rPr>
              <a:t>Provide specialist technical &amp; advisory support to Provinces</a:t>
            </a:r>
          </a:p>
          <a:p>
            <a:pPr fontAlgn="base">
              <a:spcBef>
                <a:spcPct val="0"/>
              </a:spcBef>
              <a:spcAft>
                <a:spcPct val="0"/>
              </a:spcAft>
            </a:pPr>
            <a:r>
              <a:rPr lang="en-US" sz="1000" dirty="0">
                <a:solidFill>
                  <a:srgbClr val="000000"/>
                </a:solidFill>
                <a:latin typeface="Arial" panose="020B0604020202020204" pitchFamily="34" charset="0"/>
                <a:cs typeface="Arial" panose="020B0604020202020204" pitchFamily="34" charset="0"/>
              </a:rPr>
              <a:t>Sector-related blockages resolved</a:t>
            </a:r>
            <a:endParaRPr lang="en-ZA" sz="1000" dirty="0">
              <a:latin typeface="Arial" panose="020B0604020202020204" pitchFamily="34" charset="0"/>
              <a:cs typeface="Arial" panose="020B0604020202020204" pitchFamily="34" charset="0"/>
            </a:endParaRPr>
          </a:p>
          <a:p>
            <a:pPr>
              <a:lnSpc>
                <a:spcPts val="1300"/>
              </a:lnSpc>
              <a:defRPr sz="1000"/>
            </a:pPr>
            <a:endParaRPr lang="en-ZA" sz="1200" dirty="0">
              <a:solidFill>
                <a:srgbClr val="000000"/>
              </a:solidFill>
              <a:latin typeface="Arial"/>
              <a:cs typeface="Arial"/>
            </a:endParaRPr>
          </a:p>
        </p:txBody>
      </p:sp>
      <p:sp>
        <p:nvSpPr>
          <p:cNvPr id="28" name="AutoShape 3"/>
          <p:cNvSpPr>
            <a:spLocks noChangeArrowheads="1"/>
          </p:cNvSpPr>
          <p:nvPr/>
        </p:nvSpPr>
        <p:spPr bwMode="auto">
          <a:xfrm>
            <a:off x="2521752" y="6021288"/>
            <a:ext cx="3065792" cy="720080"/>
          </a:xfrm>
          <a:prstGeom prst="flowChartAlternateProcess">
            <a:avLst/>
          </a:prstGeom>
          <a:solidFill>
            <a:schemeClr val="accent1">
              <a:lumMod val="50000"/>
            </a:schemeClr>
          </a:solidFill>
          <a:ln w="12700">
            <a:solidFill>
              <a:schemeClr val="accent1">
                <a:lumMod val="50000"/>
                <a:alpha val="50000"/>
              </a:schemeClr>
            </a:solidFill>
            <a:miter lim="800000"/>
            <a:headEnd/>
            <a:tailEnd/>
          </a:ln>
        </p:spPr>
        <p:txBody>
          <a:bodyPr wrap="square" lIns="36576" tIns="27432"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300"/>
              </a:lnSpc>
              <a:defRPr sz="1000"/>
            </a:pPr>
            <a:r>
              <a:rPr lang="en-ZA" sz="1000" dirty="0">
                <a:solidFill>
                  <a:schemeClr val="bg1"/>
                </a:solidFill>
                <a:latin typeface="Arial"/>
                <a:cs typeface="Arial"/>
              </a:rPr>
              <a:t>Conveyancing</a:t>
            </a:r>
          </a:p>
          <a:p>
            <a:pPr>
              <a:lnSpc>
                <a:spcPts val="1300"/>
              </a:lnSpc>
              <a:defRPr sz="1000"/>
            </a:pPr>
            <a:r>
              <a:rPr lang="en-ZA" sz="1000" dirty="0">
                <a:solidFill>
                  <a:schemeClr val="bg1"/>
                </a:solidFill>
                <a:latin typeface="Arial"/>
                <a:cs typeface="Arial"/>
              </a:rPr>
              <a:t>Planning &amp; Surveying</a:t>
            </a:r>
          </a:p>
          <a:p>
            <a:pPr>
              <a:lnSpc>
                <a:spcPts val="1300"/>
              </a:lnSpc>
              <a:defRPr sz="1000"/>
            </a:pPr>
            <a:r>
              <a:rPr lang="en-ZA" sz="1000" dirty="0">
                <a:solidFill>
                  <a:schemeClr val="bg1"/>
                </a:solidFill>
                <a:latin typeface="Arial"/>
                <a:cs typeface="Arial"/>
              </a:rPr>
              <a:t>Performance Reporting - Project Dashboard + HSS</a:t>
            </a:r>
          </a:p>
          <a:p>
            <a:pPr>
              <a:lnSpc>
                <a:spcPts val="1300"/>
              </a:lnSpc>
              <a:defRPr sz="1000"/>
            </a:pPr>
            <a:r>
              <a:rPr lang="en-ZA" sz="1000" dirty="0">
                <a:solidFill>
                  <a:schemeClr val="bg1"/>
                </a:solidFill>
                <a:latin typeface="Arial"/>
                <a:cs typeface="Arial"/>
              </a:rPr>
              <a:t>Resolve sector-related blockages at provincial level</a:t>
            </a:r>
          </a:p>
        </p:txBody>
      </p:sp>
      <p:sp>
        <p:nvSpPr>
          <p:cNvPr id="13" name="Down Arrow 12"/>
          <p:cNvSpPr/>
          <p:nvPr/>
        </p:nvSpPr>
        <p:spPr>
          <a:xfrm>
            <a:off x="3946648" y="1911592"/>
            <a:ext cx="216000" cy="432000"/>
          </a:xfrm>
          <a:prstGeom prst="downArrow">
            <a:avLst/>
          </a:prstGeom>
        </p:spPr>
        <p:style>
          <a:lnRef idx="1">
            <a:schemeClr val="dk1"/>
          </a:lnRef>
          <a:fillRef idx="2">
            <a:schemeClr val="dk1"/>
          </a:fillRef>
          <a:effectRef idx="1">
            <a:schemeClr val="dk1"/>
          </a:effectRef>
          <a:fontRef idx="minor">
            <a:schemeClr val="dk1"/>
          </a:fontRef>
        </p:style>
        <p:txBody>
          <a:bodyPr vert="vert270" rtlCol="0" anchor="ctr"/>
          <a:lstStyle/>
          <a:p>
            <a:pPr algn="ctr"/>
            <a:r>
              <a:rPr lang="en-ZA" sz="800" dirty="0">
                <a:latin typeface="Arial" panose="020B0604020202020204" pitchFamily="34" charset="0"/>
                <a:cs typeface="Arial" panose="020B0604020202020204" pitchFamily="34" charset="0"/>
              </a:rPr>
              <a:t>Inputs</a:t>
            </a:r>
          </a:p>
        </p:txBody>
      </p:sp>
      <p:sp>
        <p:nvSpPr>
          <p:cNvPr id="31" name="Down Arrow 30"/>
          <p:cNvSpPr/>
          <p:nvPr/>
        </p:nvSpPr>
        <p:spPr>
          <a:xfrm>
            <a:off x="3946648" y="4725192"/>
            <a:ext cx="216000" cy="432000"/>
          </a:xfrm>
          <a:prstGeom prst="downArrow">
            <a:avLst/>
          </a:prstGeom>
        </p:spPr>
        <p:style>
          <a:lnRef idx="1">
            <a:schemeClr val="dk1"/>
          </a:lnRef>
          <a:fillRef idx="2">
            <a:schemeClr val="dk1"/>
          </a:fillRef>
          <a:effectRef idx="1">
            <a:schemeClr val="dk1"/>
          </a:effectRef>
          <a:fontRef idx="minor">
            <a:schemeClr val="dk1"/>
          </a:fontRef>
        </p:style>
        <p:txBody>
          <a:bodyPr vert="vert270" rtlCol="0" anchor="ctr"/>
          <a:lstStyle/>
          <a:p>
            <a:pPr algn="ctr"/>
            <a:r>
              <a:rPr lang="en-ZA" sz="800" dirty="0">
                <a:latin typeface="Arial" panose="020B0604020202020204" pitchFamily="34" charset="0"/>
                <a:cs typeface="Arial" panose="020B0604020202020204" pitchFamily="34" charset="0"/>
              </a:rPr>
              <a:t>Input</a:t>
            </a:r>
          </a:p>
        </p:txBody>
      </p:sp>
      <p:sp>
        <p:nvSpPr>
          <p:cNvPr id="32" name="Down Arrow 31"/>
          <p:cNvSpPr/>
          <p:nvPr/>
        </p:nvSpPr>
        <p:spPr>
          <a:xfrm>
            <a:off x="3946648" y="2695634"/>
            <a:ext cx="216000" cy="432000"/>
          </a:xfrm>
          <a:prstGeom prst="downArrow">
            <a:avLst/>
          </a:prstGeom>
        </p:spPr>
        <p:style>
          <a:lnRef idx="1">
            <a:schemeClr val="dk1"/>
          </a:lnRef>
          <a:fillRef idx="2">
            <a:schemeClr val="dk1"/>
          </a:fillRef>
          <a:effectRef idx="1">
            <a:schemeClr val="dk1"/>
          </a:effectRef>
          <a:fontRef idx="minor">
            <a:schemeClr val="dk1"/>
          </a:fontRef>
        </p:style>
        <p:txBody>
          <a:bodyPr vert="vert270" rtlCol="0" anchor="ctr"/>
          <a:lstStyle/>
          <a:p>
            <a:pPr algn="ctr"/>
            <a:r>
              <a:rPr lang="en-ZA" sz="600" dirty="0">
                <a:latin typeface="Arial" panose="020B0604020202020204" pitchFamily="34" charset="0"/>
                <a:cs typeface="Arial" panose="020B0604020202020204" pitchFamily="34" charset="0"/>
              </a:rPr>
              <a:t>Outputs</a:t>
            </a:r>
          </a:p>
        </p:txBody>
      </p:sp>
      <p:sp>
        <p:nvSpPr>
          <p:cNvPr id="33" name="Down Arrow 32"/>
          <p:cNvSpPr/>
          <p:nvPr/>
        </p:nvSpPr>
        <p:spPr>
          <a:xfrm>
            <a:off x="3946648" y="5589288"/>
            <a:ext cx="216000" cy="432000"/>
          </a:xfrm>
          <a:prstGeom prst="downArrow">
            <a:avLst/>
          </a:prstGeom>
        </p:spPr>
        <p:style>
          <a:lnRef idx="1">
            <a:schemeClr val="dk1"/>
          </a:lnRef>
          <a:fillRef idx="2">
            <a:schemeClr val="dk1"/>
          </a:fillRef>
          <a:effectRef idx="1">
            <a:schemeClr val="dk1"/>
          </a:effectRef>
          <a:fontRef idx="minor">
            <a:schemeClr val="dk1"/>
          </a:fontRef>
        </p:style>
        <p:txBody>
          <a:bodyPr vert="vert270" rtlCol="0" anchor="ctr"/>
          <a:lstStyle/>
          <a:p>
            <a:pPr algn="ctr"/>
            <a:r>
              <a:rPr lang="en-ZA" sz="600" dirty="0">
                <a:latin typeface="Arial" panose="020B0604020202020204" pitchFamily="34" charset="0"/>
                <a:cs typeface="Arial" panose="020B0604020202020204" pitchFamily="34" charset="0"/>
              </a:rPr>
              <a:t>Outputs</a:t>
            </a:r>
          </a:p>
        </p:txBody>
      </p:sp>
      <p:sp>
        <p:nvSpPr>
          <p:cNvPr id="40" name="Explosion 1 39"/>
          <p:cNvSpPr/>
          <p:nvPr/>
        </p:nvSpPr>
        <p:spPr>
          <a:xfrm rot="21177855">
            <a:off x="1882628" y="1056265"/>
            <a:ext cx="1525756" cy="916631"/>
          </a:xfrm>
          <a:prstGeom prst="irregularSeal1">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b="1" dirty="0">
                <a:solidFill>
                  <a:schemeClr val="tx1"/>
                </a:solidFill>
                <a:latin typeface="Arial" panose="020B0604020202020204" pitchFamily="34" charset="0"/>
                <a:cs typeface="Arial" panose="020B0604020202020204" pitchFamily="34" charset="0"/>
              </a:rPr>
              <a:t>Decisions</a:t>
            </a:r>
          </a:p>
          <a:p>
            <a:pPr algn="ctr"/>
            <a:r>
              <a:rPr lang="en-ZA" sz="800" dirty="0">
                <a:solidFill>
                  <a:schemeClr val="tx1"/>
                </a:solidFill>
                <a:latin typeface="Arial" panose="020B0604020202020204" pitchFamily="34" charset="0"/>
                <a:cs typeface="Arial" panose="020B0604020202020204" pitchFamily="34" charset="0"/>
              </a:rPr>
              <a:t>(Input)</a:t>
            </a:r>
          </a:p>
        </p:txBody>
      </p:sp>
      <p:sp>
        <p:nvSpPr>
          <p:cNvPr id="25" name="AutoShape 5"/>
          <p:cNvSpPr>
            <a:spLocks noChangeArrowheads="1"/>
          </p:cNvSpPr>
          <p:nvPr/>
        </p:nvSpPr>
        <p:spPr bwMode="auto">
          <a:xfrm>
            <a:off x="3077744" y="1052736"/>
            <a:ext cx="2011358" cy="867910"/>
          </a:xfrm>
          <a:prstGeom prst="flowChartAlternateProcess">
            <a:avLst/>
          </a:prstGeom>
          <a:solidFill>
            <a:srgbClr val="92D050"/>
          </a:solidFill>
          <a:ln w="12700">
            <a:solidFill>
              <a:srgbClr val="92D050"/>
            </a:solidFill>
            <a:miter lim="800000"/>
            <a:headEnd/>
            <a:tailEnd/>
          </a:ln>
        </p:spPr>
        <p:txBody>
          <a:bodyPr wrap="square" lIns="36576" tIns="27432" rIns="36576"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0">
              <a:defRPr sz="1000"/>
            </a:pPr>
            <a:r>
              <a:rPr lang="en-ZA" sz="1000" i="0" u="none" strike="noStrike" baseline="0" dirty="0">
                <a:solidFill>
                  <a:srgbClr val="000000"/>
                </a:solidFill>
                <a:latin typeface="Arial"/>
                <a:cs typeface="Arial"/>
              </a:rPr>
              <a:t>Appropriate &amp; adequate  full time staffing solutions (</a:t>
            </a:r>
            <a:r>
              <a:rPr lang="en-ZA" sz="1000" dirty="0">
                <a:solidFill>
                  <a:srgbClr val="000000"/>
                </a:solidFill>
                <a:latin typeface="Arial"/>
                <a:cs typeface="Arial"/>
              </a:rPr>
              <a:t>Data Man., Project Man.)</a:t>
            </a:r>
            <a:endParaRPr lang="en-ZA" sz="1000" i="0" u="none" strike="noStrike" baseline="0" dirty="0">
              <a:solidFill>
                <a:srgbClr val="000000"/>
              </a:solidFill>
              <a:latin typeface="Arial"/>
              <a:cs typeface="Arial"/>
            </a:endParaRPr>
          </a:p>
          <a:p>
            <a:pPr rtl="0">
              <a:defRPr sz="1000"/>
            </a:pPr>
            <a:r>
              <a:rPr lang="en-ZA" sz="1000" dirty="0">
                <a:solidFill>
                  <a:srgbClr val="000000"/>
                </a:solidFill>
                <a:latin typeface="Arial"/>
                <a:cs typeface="Arial"/>
              </a:rPr>
              <a:t>Data (Deeds Records, </a:t>
            </a:r>
            <a:r>
              <a:rPr lang="en-ZA" sz="1000" i="0" u="none" strike="noStrike" baseline="0" dirty="0">
                <a:solidFill>
                  <a:srgbClr val="000000"/>
                </a:solidFill>
                <a:latin typeface="Arial"/>
                <a:cs typeface="Arial"/>
              </a:rPr>
              <a:t>HSS</a:t>
            </a:r>
            <a:r>
              <a:rPr lang="en-ZA" sz="1000" i="0" u="none" strike="noStrike" dirty="0">
                <a:solidFill>
                  <a:srgbClr val="000000"/>
                </a:solidFill>
                <a:latin typeface="Arial"/>
                <a:cs typeface="Arial"/>
              </a:rPr>
              <a:t>)</a:t>
            </a:r>
          </a:p>
          <a:p>
            <a:pPr rtl="0">
              <a:defRPr sz="1000"/>
            </a:pPr>
            <a:r>
              <a:rPr lang="en-ZA" sz="1000" i="0" u="none" strike="noStrike" baseline="0" dirty="0">
                <a:solidFill>
                  <a:srgbClr val="000000"/>
                </a:solidFill>
                <a:latin typeface="Arial"/>
                <a:cs typeface="Arial"/>
              </a:rPr>
              <a:t>Decisions and approvals</a:t>
            </a:r>
          </a:p>
        </p:txBody>
      </p:sp>
      <p:sp>
        <p:nvSpPr>
          <p:cNvPr id="41" name="Up Arrow 40"/>
          <p:cNvSpPr/>
          <p:nvPr/>
        </p:nvSpPr>
        <p:spPr>
          <a:xfrm>
            <a:off x="1241552" y="2852936"/>
            <a:ext cx="216000" cy="432000"/>
          </a:xfrm>
          <a:prstGeom prst="up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ZA"/>
          </a:p>
        </p:txBody>
      </p:sp>
      <p:sp>
        <p:nvSpPr>
          <p:cNvPr id="42" name="Up Arrow 41"/>
          <p:cNvSpPr/>
          <p:nvPr/>
        </p:nvSpPr>
        <p:spPr>
          <a:xfrm>
            <a:off x="1241552" y="1894433"/>
            <a:ext cx="216000" cy="432000"/>
          </a:xfrm>
          <a:prstGeom prst="up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ZA"/>
          </a:p>
        </p:txBody>
      </p:sp>
      <p:sp>
        <p:nvSpPr>
          <p:cNvPr id="54" name="Explosion 1 53"/>
          <p:cNvSpPr/>
          <p:nvPr/>
        </p:nvSpPr>
        <p:spPr>
          <a:xfrm>
            <a:off x="5600932" y="3718823"/>
            <a:ext cx="1152128" cy="916631"/>
          </a:xfrm>
          <a:prstGeom prst="irregularSeal1">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a:solidFill>
                  <a:schemeClr val="tx1"/>
                </a:solidFill>
                <a:latin typeface="Arial" panose="020B0604020202020204" pitchFamily="34" charset="0"/>
                <a:cs typeface="Arial" panose="020B0604020202020204" pitchFamily="34" charset="0"/>
              </a:rPr>
              <a:t>TRG</a:t>
            </a:r>
          </a:p>
        </p:txBody>
      </p:sp>
      <p:cxnSp>
        <p:nvCxnSpPr>
          <p:cNvPr id="52" name="Curved Connector 51"/>
          <p:cNvCxnSpPr>
            <a:endCxn id="20" idx="0"/>
          </p:cNvCxnSpPr>
          <p:nvPr/>
        </p:nvCxnSpPr>
        <p:spPr>
          <a:xfrm rot="16200000" flipV="1">
            <a:off x="623604" y="4524688"/>
            <a:ext cx="2582589" cy="1130692"/>
          </a:xfrm>
          <a:prstGeom prst="curvedConnector3">
            <a:avLst>
              <a:gd name="adj1" fmla="val -1185"/>
            </a:avLst>
          </a:prstGeom>
          <a:ln w="38100">
            <a:solidFill>
              <a:schemeClr val="bg1">
                <a:lumMod val="6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9" name="Explosion 1 38"/>
          <p:cNvSpPr/>
          <p:nvPr/>
        </p:nvSpPr>
        <p:spPr>
          <a:xfrm>
            <a:off x="631221" y="4525208"/>
            <a:ext cx="1652661" cy="916631"/>
          </a:xfrm>
          <a:prstGeom prst="irregularSeal1">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chemeClr val="tx1"/>
                </a:solidFill>
                <a:latin typeface="Arial" panose="020B0604020202020204" pitchFamily="34" charset="0"/>
                <a:cs typeface="Arial" panose="020B0604020202020204" pitchFamily="34" charset="0"/>
              </a:rPr>
              <a:t>Reporting</a:t>
            </a:r>
          </a:p>
        </p:txBody>
      </p:sp>
      <p:sp>
        <p:nvSpPr>
          <p:cNvPr id="58" name="Oval 57"/>
          <p:cNvSpPr/>
          <p:nvPr/>
        </p:nvSpPr>
        <p:spPr>
          <a:xfrm>
            <a:off x="5796136" y="4349283"/>
            <a:ext cx="2448272" cy="1481501"/>
          </a:xfrm>
          <a:prstGeom prst="ellipse">
            <a:avLst/>
          </a:prstGeom>
          <a:solidFill>
            <a:srgbClr val="FFC000">
              <a:alpha val="50000"/>
            </a:srgbClr>
          </a:solidFill>
          <a:ln>
            <a:solidFill>
              <a:srgbClr val="FF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000" dirty="0">
                <a:solidFill>
                  <a:schemeClr val="tx1"/>
                </a:solidFill>
                <a:latin typeface="Arial" panose="020B0604020202020204" pitchFamily="34" charset="0"/>
                <a:cs typeface="Arial" panose="020B0604020202020204" pitchFamily="34" charset="0"/>
              </a:rPr>
              <a:t>Verifiable &amp; confirmed deliverables</a:t>
            </a:r>
          </a:p>
          <a:p>
            <a:r>
              <a:rPr lang="en-ZA" sz="1000" dirty="0">
                <a:solidFill>
                  <a:schemeClr val="tx1"/>
                </a:solidFill>
                <a:latin typeface="Arial" panose="020B0604020202020204" pitchFamily="34" charset="0"/>
                <a:cs typeface="Arial" panose="020B0604020202020204" pitchFamily="34" charset="0"/>
              </a:rPr>
              <a:t>Funding flows </a:t>
            </a:r>
            <a:r>
              <a:rPr lang="en-ZA" sz="1000" dirty="0" err="1">
                <a:solidFill>
                  <a:schemeClr val="tx1"/>
                </a:solidFill>
                <a:latin typeface="Arial" panose="020B0604020202020204" pitchFamily="34" charset="0"/>
                <a:cs typeface="Arial" panose="020B0604020202020204" pitchFamily="34" charset="0"/>
              </a:rPr>
              <a:t>iro</a:t>
            </a:r>
            <a:r>
              <a:rPr lang="en-ZA" sz="1000" dirty="0">
                <a:solidFill>
                  <a:schemeClr val="tx1"/>
                </a:solidFill>
                <a:latin typeface="Arial" panose="020B0604020202020204" pitchFamily="34" charset="0"/>
                <a:cs typeface="Arial" panose="020B0604020202020204" pitchFamily="34" charset="0"/>
              </a:rPr>
              <a:t> direct grant</a:t>
            </a:r>
          </a:p>
          <a:p>
            <a:r>
              <a:rPr lang="en-ZA" sz="1000" dirty="0">
                <a:solidFill>
                  <a:schemeClr val="tx1"/>
                </a:solidFill>
                <a:latin typeface="Arial" panose="020B0604020202020204" pitchFamily="34" charset="0"/>
                <a:cs typeface="Arial" panose="020B0604020202020204" pitchFamily="34" charset="0"/>
              </a:rPr>
              <a:t>Reporting requirements</a:t>
            </a:r>
          </a:p>
        </p:txBody>
      </p:sp>
      <p:sp>
        <p:nvSpPr>
          <p:cNvPr id="2" name="TextBox 1"/>
          <p:cNvSpPr txBox="1"/>
          <p:nvPr/>
        </p:nvSpPr>
        <p:spPr>
          <a:xfrm>
            <a:off x="462675" y="231151"/>
            <a:ext cx="7640385" cy="707886"/>
          </a:xfrm>
          <a:prstGeom prst="rect">
            <a:avLst/>
          </a:prstGeom>
          <a:noFill/>
        </p:spPr>
        <p:txBody>
          <a:bodyPr wrap="square" rtlCol="0">
            <a:spAutoFit/>
          </a:bodyPr>
          <a:lstStyle/>
          <a:p>
            <a:pPr algn="ctr"/>
            <a:r>
              <a:rPr lang="en-ZA" b="1" dirty="0" smtClean="0"/>
              <a:t>4. Institutional </a:t>
            </a:r>
            <a:r>
              <a:rPr lang="en-ZA" b="1" dirty="0"/>
              <a:t>Arrangements</a:t>
            </a:r>
          </a:p>
          <a:p>
            <a:endParaRPr lang="en-ZA" sz="1600" b="1" dirty="0"/>
          </a:p>
        </p:txBody>
      </p:sp>
    </p:spTree>
    <p:extLst>
      <p:ext uri="{BB962C8B-B14F-4D97-AF65-F5344CB8AC3E}">
        <p14:creationId xmlns:p14="http://schemas.microsoft.com/office/powerpoint/2010/main" val="64653973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arn(inVertical)">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 calcmode="lin" valueType="num">
                                      <p:cBhvr>
                                        <p:cTn id="26" dur="1000" fill="hold"/>
                                        <p:tgtEl>
                                          <p:spTgt spid="27"/>
                                        </p:tgtEl>
                                        <p:attrNameLst>
                                          <p:attrName>style.rotation</p:attrName>
                                        </p:attrNameLst>
                                      </p:cBhvr>
                                      <p:tavLst>
                                        <p:tav tm="0">
                                          <p:val>
                                            <p:fltVal val="90"/>
                                          </p:val>
                                        </p:tav>
                                        <p:tav tm="100000">
                                          <p:val>
                                            <p:fltVal val="0"/>
                                          </p:val>
                                        </p:tav>
                                      </p:tavLst>
                                    </p:anim>
                                    <p:animEffect transition="in" filter="fade">
                                      <p:cBhvr>
                                        <p:cTn id="27" dur="10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down)">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down)">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 calcmode="lin" valueType="num">
                                      <p:cBhvr>
                                        <p:cTn id="49" dur="1000" fill="hold"/>
                                        <p:tgtEl>
                                          <p:spTgt spid="28"/>
                                        </p:tgtEl>
                                        <p:attrNameLst>
                                          <p:attrName>style.rotation</p:attrName>
                                        </p:attrNameLst>
                                      </p:cBhvr>
                                      <p:tavLst>
                                        <p:tav tm="0">
                                          <p:val>
                                            <p:fltVal val="90"/>
                                          </p:val>
                                        </p:tav>
                                        <p:tav tm="100000">
                                          <p:val>
                                            <p:fltVal val="0"/>
                                          </p:val>
                                        </p:tav>
                                      </p:tavLst>
                                    </p:anim>
                                    <p:animEffect transition="in" filter="fade">
                                      <p:cBhvr>
                                        <p:cTn id="50" dur="1000"/>
                                        <p:tgtEl>
                                          <p:spTgt spid="28"/>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barn(inVertical)">
                                      <p:cBhvr>
                                        <p:cTn id="53" dur="500"/>
                                        <p:tgtEl>
                                          <p:spTgt spid="54"/>
                                        </p:tgtEl>
                                      </p:cBhvr>
                                    </p:animEffec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grpId="0" nodeType="clickEffect">
                                  <p:stCondLst>
                                    <p:cond delay="0"/>
                                  </p:stCondLst>
                                  <p:childTnLst>
                                    <p:set>
                                      <p:cBhvr>
                                        <p:cTn id="57" dur="1" fill="hold">
                                          <p:stCondLst>
                                            <p:cond delay="0"/>
                                          </p:stCondLst>
                                        </p:cTn>
                                        <p:tgtEl>
                                          <p:spTgt spid="58"/>
                                        </p:tgtEl>
                                        <p:attrNameLst>
                                          <p:attrName>style.visibility</p:attrName>
                                        </p:attrNameLst>
                                      </p:cBhvr>
                                      <p:to>
                                        <p:strVal val="visible"/>
                                      </p:to>
                                    </p:set>
                                    <p:anim calcmode="lin" valueType="num">
                                      <p:cBhvr>
                                        <p:cTn id="58" dur="1000" fill="hold"/>
                                        <p:tgtEl>
                                          <p:spTgt spid="58"/>
                                        </p:tgtEl>
                                        <p:attrNameLst>
                                          <p:attrName>ppt_w</p:attrName>
                                        </p:attrNameLst>
                                      </p:cBhvr>
                                      <p:tavLst>
                                        <p:tav tm="0">
                                          <p:val>
                                            <p:fltVal val="0"/>
                                          </p:val>
                                        </p:tav>
                                        <p:tav tm="100000">
                                          <p:val>
                                            <p:strVal val="#ppt_w"/>
                                          </p:val>
                                        </p:tav>
                                      </p:tavLst>
                                    </p:anim>
                                    <p:anim calcmode="lin" valueType="num">
                                      <p:cBhvr>
                                        <p:cTn id="59" dur="1000" fill="hold"/>
                                        <p:tgtEl>
                                          <p:spTgt spid="58"/>
                                        </p:tgtEl>
                                        <p:attrNameLst>
                                          <p:attrName>ppt_h</p:attrName>
                                        </p:attrNameLst>
                                      </p:cBhvr>
                                      <p:tavLst>
                                        <p:tav tm="0">
                                          <p:val>
                                            <p:fltVal val="0"/>
                                          </p:val>
                                        </p:tav>
                                        <p:tav tm="100000">
                                          <p:val>
                                            <p:strVal val="#ppt_h"/>
                                          </p:val>
                                        </p:tav>
                                      </p:tavLst>
                                    </p:anim>
                                    <p:anim calcmode="lin" valueType="num">
                                      <p:cBhvr>
                                        <p:cTn id="60" dur="1000" fill="hold"/>
                                        <p:tgtEl>
                                          <p:spTgt spid="58"/>
                                        </p:tgtEl>
                                        <p:attrNameLst>
                                          <p:attrName>style.rotation</p:attrName>
                                        </p:attrNameLst>
                                      </p:cBhvr>
                                      <p:tavLst>
                                        <p:tav tm="0">
                                          <p:val>
                                            <p:fltVal val="90"/>
                                          </p:val>
                                        </p:tav>
                                        <p:tav tm="100000">
                                          <p:val>
                                            <p:fltVal val="0"/>
                                          </p:val>
                                        </p:tav>
                                      </p:tavLst>
                                    </p:anim>
                                    <p:animEffect transition="in" filter="fade">
                                      <p:cBhvr>
                                        <p:cTn id="61" dur="1000"/>
                                        <p:tgtEl>
                                          <p:spTgt spid="58"/>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barn(inVertical)">
                                      <p:cBhvr>
                                        <p:cTn id="66" dur="500"/>
                                        <p:tgtEl>
                                          <p:spTgt spid="52"/>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barn(inVertical)">
                                      <p:cBhvr>
                                        <p:cTn id="69" dur="500"/>
                                        <p:tgtEl>
                                          <p:spTgt spid="39"/>
                                        </p:tgtEl>
                                      </p:cBhvr>
                                    </p:animEffect>
                                  </p:childTnLst>
                                </p:cTn>
                              </p:par>
                            </p:childTnLst>
                          </p:cTn>
                        </p:par>
                      </p:childTnLst>
                    </p:cTn>
                  </p:par>
                  <p:par>
                    <p:cTn id="70" fill="hold">
                      <p:stCondLst>
                        <p:cond delay="indefinite"/>
                      </p:stCondLst>
                      <p:childTnLst>
                        <p:par>
                          <p:cTn id="71" fill="hold">
                            <p:stCondLst>
                              <p:cond delay="0"/>
                            </p:stCondLst>
                            <p:childTnLst>
                              <p:par>
                                <p:cTn id="72" presetID="47" presetClass="entr" presetSubtype="0" fill="hold" grpId="0" nodeType="click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fade">
                                      <p:cBhvr>
                                        <p:cTn id="74" dur="1000"/>
                                        <p:tgtEl>
                                          <p:spTgt spid="20"/>
                                        </p:tgtEl>
                                      </p:cBhvr>
                                    </p:animEffect>
                                    <p:anim calcmode="lin" valueType="num">
                                      <p:cBhvr>
                                        <p:cTn id="75" dur="1000" fill="hold"/>
                                        <p:tgtEl>
                                          <p:spTgt spid="20"/>
                                        </p:tgtEl>
                                        <p:attrNameLst>
                                          <p:attrName>ppt_x</p:attrName>
                                        </p:attrNameLst>
                                      </p:cBhvr>
                                      <p:tavLst>
                                        <p:tav tm="0">
                                          <p:val>
                                            <p:strVal val="#ppt_x"/>
                                          </p:val>
                                        </p:tav>
                                        <p:tav tm="100000">
                                          <p:val>
                                            <p:strVal val="#ppt_x"/>
                                          </p:val>
                                        </p:tav>
                                      </p:tavLst>
                                    </p:anim>
                                    <p:anim calcmode="lin" valueType="num">
                                      <p:cBhvr>
                                        <p:cTn id="7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41"/>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42"/>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6" presetClass="entr" presetSubtype="21" fill="hold" grpId="0" nodeType="click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barn(inVertical)">
                                      <p:cBhvr>
                                        <p:cTn id="96" dur="500"/>
                                        <p:tgtEl>
                                          <p:spTgt spid="24"/>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grpId="0" nodeType="click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wipe(down)">
                                      <p:cBhvr>
                                        <p:cTn id="10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animBg="1"/>
      <p:bldP spid="20" grpId="0" animBg="1"/>
      <p:bldP spid="23" grpId="0" animBg="1"/>
      <p:bldP spid="24" grpId="0" animBg="1"/>
      <p:bldP spid="27" grpId="0" animBg="1"/>
      <p:bldP spid="28" grpId="0" animBg="1"/>
      <p:bldP spid="13" grpId="0" animBg="1"/>
      <p:bldP spid="31" grpId="0" animBg="1"/>
      <p:bldP spid="32" grpId="0" animBg="1"/>
      <p:bldP spid="33" grpId="0" animBg="1"/>
      <p:bldP spid="40" grpId="0" animBg="1"/>
      <p:bldP spid="25" grpId="0" animBg="1"/>
      <p:bldP spid="41" grpId="0" animBg="1"/>
      <p:bldP spid="42" grpId="0" animBg="1"/>
      <p:bldP spid="54" grpId="0" animBg="1"/>
      <p:bldP spid="39" grpId="0" animBg="1"/>
      <p:bldP spid="5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E604F1-AB1D-E32B-FA25-4584CAD2F5BC}"/>
              </a:ext>
            </a:extLst>
          </p:cNvPr>
          <p:cNvPicPr>
            <a:picLocks noChangeAspect="1"/>
          </p:cNvPicPr>
          <p:nvPr/>
        </p:nvPicPr>
        <p:blipFill>
          <a:blip r:embed="rId2"/>
          <a:stretch>
            <a:fillRect/>
          </a:stretch>
        </p:blipFill>
        <p:spPr>
          <a:xfrm>
            <a:off x="102870" y="2125266"/>
            <a:ext cx="8938260" cy="3281861"/>
          </a:xfrm>
          <a:prstGeom prst="rect">
            <a:avLst/>
          </a:prstGeom>
        </p:spPr>
      </p:pic>
      <p:sp>
        <p:nvSpPr>
          <p:cNvPr id="5" name="Title 4">
            <a:extLst>
              <a:ext uri="{FF2B5EF4-FFF2-40B4-BE49-F238E27FC236}">
                <a16:creationId xmlns:a16="http://schemas.microsoft.com/office/drawing/2014/main" id="{D91238AB-7F9F-1804-ACB2-F122570311E5}"/>
              </a:ext>
            </a:extLst>
          </p:cNvPr>
          <p:cNvSpPr>
            <a:spLocks noGrp="1"/>
          </p:cNvSpPr>
          <p:nvPr>
            <p:ph type="title"/>
          </p:nvPr>
        </p:nvSpPr>
        <p:spPr/>
        <p:txBody>
          <a:bodyPr/>
          <a:lstStyle/>
          <a:p>
            <a:r>
              <a:rPr lang="en-US" b="1" dirty="0" smtClean="0"/>
              <a:t>5. </a:t>
            </a:r>
            <a:r>
              <a:rPr lang="en-US" b="1" smtClean="0"/>
              <a:t>Nature of the Backlogs</a:t>
            </a:r>
            <a:endParaRPr lang="en-ZA" b="1" dirty="0"/>
          </a:p>
        </p:txBody>
      </p:sp>
    </p:spTree>
    <p:extLst>
      <p:ext uri="{BB962C8B-B14F-4D97-AF65-F5344CB8AC3E}">
        <p14:creationId xmlns:p14="http://schemas.microsoft.com/office/powerpoint/2010/main" val="1661439265"/>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91D22-D821-2FAD-82A4-0998A0B6815A}"/>
              </a:ext>
            </a:extLst>
          </p:cNvPr>
          <p:cNvSpPr>
            <a:spLocks noGrp="1"/>
          </p:cNvSpPr>
          <p:nvPr>
            <p:ph type="title"/>
          </p:nvPr>
        </p:nvSpPr>
        <p:spPr/>
        <p:txBody>
          <a:bodyPr/>
          <a:lstStyle/>
          <a:p>
            <a:r>
              <a:rPr lang="en-US" b="1" dirty="0"/>
              <a:t>Township Establishment affected by lack of Bulk</a:t>
            </a:r>
            <a:endParaRPr lang="en-GB" b="1" dirty="0"/>
          </a:p>
        </p:txBody>
      </p:sp>
      <p:graphicFrame>
        <p:nvGraphicFramePr>
          <p:cNvPr id="7" name="Table 7">
            <a:extLst>
              <a:ext uri="{FF2B5EF4-FFF2-40B4-BE49-F238E27FC236}">
                <a16:creationId xmlns:a16="http://schemas.microsoft.com/office/drawing/2014/main" id="{B52EA9B3-A7BD-79C6-1EAA-AC64BF8A1512}"/>
              </a:ext>
            </a:extLst>
          </p:cNvPr>
          <p:cNvGraphicFramePr>
            <a:graphicFrameLocks noGrp="1"/>
          </p:cNvGraphicFramePr>
          <p:nvPr>
            <p:ph idx="1"/>
            <p:extLst>
              <p:ext uri="{D42A27DB-BD31-4B8C-83A1-F6EECF244321}">
                <p14:modId xmlns:p14="http://schemas.microsoft.com/office/powerpoint/2010/main" val="1845991591"/>
              </p:ext>
            </p:extLst>
          </p:nvPr>
        </p:nvGraphicFramePr>
        <p:xfrm>
          <a:off x="182536" y="1805843"/>
          <a:ext cx="8966075" cy="4775200"/>
        </p:xfrm>
        <a:graphic>
          <a:graphicData uri="http://schemas.openxmlformats.org/drawingml/2006/table">
            <a:tbl>
              <a:tblPr firstRow="1" bandRow="1">
                <a:tableStyleId>{0505E3EF-67EA-436B-97B2-0124C06EBD24}</a:tableStyleId>
              </a:tblPr>
              <a:tblGrid>
                <a:gridCol w="1513256">
                  <a:extLst>
                    <a:ext uri="{9D8B030D-6E8A-4147-A177-3AD203B41FA5}">
                      <a16:colId xmlns:a16="http://schemas.microsoft.com/office/drawing/2014/main" val="1275431799"/>
                    </a:ext>
                  </a:extLst>
                </a:gridCol>
                <a:gridCol w="1513256">
                  <a:extLst>
                    <a:ext uri="{9D8B030D-6E8A-4147-A177-3AD203B41FA5}">
                      <a16:colId xmlns:a16="http://schemas.microsoft.com/office/drawing/2014/main" val="3452398500"/>
                    </a:ext>
                  </a:extLst>
                </a:gridCol>
                <a:gridCol w="1513256">
                  <a:extLst>
                    <a:ext uri="{9D8B030D-6E8A-4147-A177-3AD203B41FA5}">
                      <a16:colId xmlns:a16="http://schemas.microsoft.com/office/drawing/2014/main" val="1437045412"/>
                    </a:ext>
                  </a:extLst>
                </a:gridCol>
                <a:gridCol w="1626717">
                  <a:extLst>
                    <a:ext uri="{9D8B030D-6E8A-4147-A177-3AD203B41FA5}">
                      <a16:colId xmlns:a16="http://schemas.microsoft.com/office/drawing/2014/main" val="2481145408"/>
                    </a:ext>
                  </a:extLst>
                </a:gridCol>
                <a:gridCol w="1399795">
                  <a:extLst>
                    <a:ext uri="{9D8B030D-6E8A-4147-A177-3AD203B41FA5}">
                      <a16:colId xmlns:a16="http://schemas.microsoft.com/office/drawing/2014/main" val="3533578326"/>
                    </a:ext>
                  </a:extLst>
                </a:gridCol>
                <a:gridCol w="1399795">
                  <a:extLst>
                    <a:ext uri="{9D8B030D-6E8A-4147-A177-3AD203B41FA5}">
                      <a16:colId xmlns:a16="http://schemas.microsoft.com/office/drawing/2014/main" val="1410992460"/>
                    </a:ext>
                  </a:extLst>
                </a:gridCol>
              </a:tblGrid>
              <a:tr h="370840">
                <a:tc>
                  <a:txBody>
                    <a:bodyPr/>
                    <a:lstStyle/>
                    <a:p>
                      <a:pPr algn="l"/>
                      <a:r>
                        <a:rPr lang="en-US" sz="1600" dirty="0">
                          <a:latin typeface="+mj-lt"/>
                        </a:rPr>
                        <a:t>Province</a:t>
                      </a:r>
                      <a:endParaRPr lang="en-GB" sz="1600" dirty="0">
                        <a:latin typeface="+mj-lt"/>
                      </a:endParaRPr>
                    </a:p>
                  </a:txBody>
                  <a:tcPr/>
                </a:tc>
                <a:tc>
                  <a:txBody>
                    <a:bodyPr/>
                    <a:lstStyle/>
                    <a:p>
                      <a:pPr algn="ctr"/>
                      <a:r>
                        <a:rPr lang="en-US" sz="1600" dirty="0">
                          <a:latin typeface="+mj-lt"/>
                        </a:rPr>
                        <a:t>No of Projects in Metros</a:t>
                      </a:r>
                      <a:endParaRPr lang="en-GB" sz="1600" dirty="0">
                        <a:latin typeface="+mj-lt"/>
                      </a:endParaRPr>
                    </a:p>
                  </a:txBody>
                  <a:tcPr/>
                </a:tc>
                <a:tc>
                  <a:txBody>
                    <a:bodyPr/>
                    <a:lstStyle/>
                    <a:p>
                      <a:pPr algn="ctr"/>
                      <a:r>
                        <a:rPr lang="en-US" sz="1600" dirty="0">
                          <a:latin typeface="+mj-lt"/>
                        </a:rPr>
                        <a:t>No of potential title deeds</a:t>
                      </a:r>
                      <a:endParaRPr lang="en-GB" sz="1600" dirty="0">
                        <a:latin typeface="+mj-lt"/>
                      </a:endParaRPr>
                    </a:p>
                  </a:txBody>
                  <a:tcPr/>
                </a:tc>
                <a:tc>
                  <a:txBody>
                    <a:bodyPr/>
                    <a:lstStyle/>
                    <a:p>
                      <a:pPr algn="ctr"/>
                      <a:r>
                        <a:rPr lang="en-US" sz="1600" dirty="0">
                          <a:latin typeface="+mj-lt"/>
                        </a:rPr>
                        <a:t>No of projects in Municipalities</a:t>
                      </a:r>
                      <a:endParaRPr lang="en-GB" sz="1600" dirty="0">
                        <a:latin typeface="+mj-lt"/>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latin typeface="+mj-lt"/>
                          <a:ea typeface="+mn-ea"/>
                          <a:cs typeface="+mn-cs"/>
                        </a:rPr>
                        <a:t>No of potential title deeds</a:t>
                      </a:r>
                      <a:endParaRPr lang="en-GB" sz="1600" b="1" kern="1200" dirty="0">
                        <a:solidFill>
                          <a:schemeClr val="dk1"/>
                        </a:solidFill>
                        <a:latin typeface="+mj-lt"/>
                        <a:ea typeface="+mn-ea"/>
                        <a:cs typeface="+mn-cs"/>
                      </a:endParaRPr>
                    </a:p>
                    <a:p>
                      <a:pPr algn="ctr"/>
                      <a:endParaRPr lang="en-GB" sz="1600" dirty="0">
                        <a:latin typeface="+mj-lt"/>
                      </a:endParaRPr>
                    </a:p>
                  </a:txBody>
                  <a:tcPr/>
                </a:tc>
                <a:tc>
                  <a:txBody>
                    <a:bodyPr/>
                    <a:lstStyle/>
                    <a:p>
                      <a:pPr algn="ctr"/>
                      <a:r>
                        <a:rPr lang="en-US" sz="1600" dirty="0">
                          <a:latin typeface="+mj-lt"/>
                        </a:rPr>
                        <a:t>Financial Implications</a:t>
                      </a:r>
                      <a:endParaRPr lang="en-GB" sz="1600" dirty="0">
                        <a:latin typeface="+mj-lt"/>
                      </a:endParaRPr>
                    </a:p>
                  </a:txBody>
                  <a:tcPr/>
                </a:tc>
                <a:extLst>
                  <a:ext uri="{0D108BD9-81ED-4DB2-BD59-A6C34878D82A}">
                    <a16:rowId xmlns:a16="http://schemas.microsoft.com/office/drawing/2014/main" val="3147138178"/>
                  </a:ext>
                </a:extLst>
              </a:tr>
              <a:tr h="370840">
                <a:tc>
                  <a:txBody>
                    <a:bodyPr/>
                    <a:lstStyle/>
                    <a:p>
                      <a:pPr algn="just" fontAlgn="ctr"/>
                      <a:r>
                        <a:rPr lang="en-ZA" sz="1600" b="0" i="0" u="none" strike="noStrike" dirty="0">
                          <a:solidFill>
                            <a:srgbClr val="000000"/>
                          </a:solidFill>
                          <a:effectLst/>
                          <a:latin typeface="+mj-lt"/>
                        </a:rPr>
                        <a:t>Eastern Cape</a:t>
                      </a:r>
                    </a:p>
                  </a:txBody>
                  <a:tcPr marL="7348" marR="7348" marT="7348" marB="0" anchor="ctr"/>
                </a:tc>
                <a:tc>
                  <a:txBody>
                    <a:bodyPr/>
                    <a:lstStyle/>
                    <a:p>
                      <a:r>
                        <a:rPr lang="en-US" sz="1600" dirty="0">
                          <a:latin typeface="+mj-lt"/>
                        </a:rPr>
                        <a:t>4</a:t>
                      </a:r>
                      <a:endParaRPr lang="en-GB" sz="1600" dirty="0">
                        <a:latin typeface="+mj-lt"/>
                      </a:endParaRPr>
                    </a:p>
                  </a:txBody>
                  <a:tcPr/>
                </a:tc>
                <a:tc>
                  <a:txBody>
                    <a:bodyPr/>
                    <a:lstStyle/>
                    <a:p>
                      <a:r>
                        <a:rPr lang="en-US" sz="1600" dirty="0">
                          <a:latin typeface="+mj-lt"/>
                        </a:rPr>
                        <a:t>3 573</a:t>
                      </a:r>
                      <a:endParaRPr lang="en-GB" sz="1600" dirty="0">
                        <a:latin typeface="+mj-lt"/>
                      </a:endParaRPr>
                    </a:p>
                  </a:txBody>
                  <a:tcPr/>
                </a:tc>
                <a:tc>
                  <a:txBody>
                    <a:bodyPr/>
                    <a:lstStyle/>
                    <a:p>
                      <a:r>
                        <a:rPr lang="en-US" sz="1600" dirty="0">
                          <a:latin typeface="+mj-lt"/>
                        </a:rPr>
                        <a:t>23</a:t>
                      </a:r>
                      <a:endParaRPr lang="en-GB" sz="1600" dirty="0">
                        <a:latin typeface="+mj-lt"/>
                      </a:endParaRPr>
                    </a:p>
                  </a:txBody>
                  <a:tcPr/>
                </a:tc>
                <a:tc>
                  <a:txBody>
                    <a:bodyPr/>
                    <a:lstStyle/>
                    <a:p>
                      <a:r>
                        <a:rPr lang="en-US" sz="1600" dirty="0">
                          <a:latin typeface="+mj-lt"/>
                        </a:rPr>
                        <a:t>15 869</a:t>
                      </a:r>
                      <a:endParaRPr lang="en-GB" sz="1600" dirty="0">
                        <a:latin typeface="+mj-lt"/>
                      </a:endParaRPr>
                    </a:p>
                  </a:txBody>
                  <a:tcPr/>
                </a:tc>
                <a:tc>
                  <a:txBody>
                    <a:bodyPr/>
                    <a:lstStyle/>
                    <a:p>
                      <a:endParaRPr lang="en-GB" sz="1600" dirty="0">
                        <a:latin typeface="+mj-lt"/>
                      </a:endParaRPr>
                    </a:p>
                  </a:txBody>
                  <a:tcPr/>
                </a:tc>
                <a:extLst>
                  <a:ext uri="{0D108BD9-81ED-4DB2-BD59-A6C34878D82A}">
                    <a16:rowId xmlns:a16="http://schemas.microsoft.com/office/drawing/2014/main" val="1450037546"/>
                  </a:ext>
                </a:extLst>
              </a:tr>
              <a:tr h="370840">
                <a:tc>
                  <a:txBody>
                    <a:bodyPr/>
                    <a:lstStyle/>
                    <a:p>
                      <a:pPr algn="just" fontAlgn="ctr"/>
                      <a:r>
                        <a:rPr lang="en-ZA" sz="1600" b="0" i="0" u="none" strike="noStrike">
                          <a:solidFill>
                            <a:srgbClr val="000000"/>
                          </a:solidFill>
                          <a:effectLst/>
                          <a:latin typeface="+mj-lt"/>
                        </a:rPr>
                        <a:t>Free State</a:t>
                      </a:r>
                    </a:p>
                  </a:txBody>
                  <a:tcPr marL="7348" marR="7348" marT="7348" marB="0" anchor="ctr"/>
                </a:tc>
                <a:tc>
                  <a:txBody>
                    <a:bodyPr/>
                    <a:lstStyle/>
                    <a:p>
                      <a:r>
                        <a:rPr lang="en-US" sz="1600" dirty="0">
                          <a:latin typeface="+mj-lt"/>
                        </a:rPr>
                        <a:t>-</a:t>
                      </a:r>
                      <a:endParaRPr lang="en-GB" sz="1600" dirty="0">
                        <a:latin typeface="+mj-lt"/>
                      </a:endParaRPr>
                    </a:p>
                  </a:txBody>
                  <a:tcPr/>
                </a:tc>
                <a:tc>
                  <a:txBody>
                    <a:bodyPr/>
                    <a:lstStyle/>
                    <a:p>
                      <a:r>
                        <a:rPr lang="en-US" sz="1600" dirty="0">
                          <a:latin typeface="+mj-lt"/>
                        </a:rPr>
                        <a:t>-</a:t>
                      </a:r>
                      <a:endParaRPr lang="en-GB" sz="1600" dirty="0">
                        <a:latin typeface="+mj-lt"/>
                      </a:endParaRPr>
                    </a:p>
                  </a:txBody>
                  <a:tcPr/>
                </a:tc>
                <a:tc>
                  <a:txBody>
                    <a:bodyPr/>
                    <a:lstStyle/>
                    <a:p>
                      <a:r>
                        <a:rPr lang="en-US" sz="1600" dirty="0">
                          <a:latin typeface="+mj-lt"/>
                        </a:rPr>
                        <a:t>103</a:t>
                      </a:r>
                      <a:endParaRPr lang="en-GB" sz="1600" dirty="0">
                        <a:latin typeface="+mj-lt"/>
                      </a:endParaRPr>
                    </a:p>
                  </a:txBody>
                  <a:tcPr/>
                </a:tc>
                <a:tc>
                  <a:txBody>
                    <a:bodyPr/>
                    <a:lstStyle/>
                    <a:p>
                      <a:r>
                        <a:rPr lang="en-US" sz="1600" dirty="0">
                          <a:latin typeface="+mj-lt"/>
                        </a:rPr>
                        <a:t>12 672*</a:t>
                      </a:r>
                      <a:endParaRPr lang="en-GB" sz="1600" dirty="0">
                        <a:latin typeface="+mj-lt"/>
                      </a:endParaRPr>
                    </a:p>
                  </a:txBody>
                  <a:tcPr/>
                </a:tc>
                <a:tc>
                  <a:txBody>
                    <a:bodyPr/>
                    <a:lstStyle/>
                    <a:p>
                      <a:endParaRPr lang="en-GB" sz="1600" dirty="0">
                        <a:latin typeface="+mj-lt"/>
                      </a:endParaRPr>
                    </a:p>
                  </a:txBody>
                  <a:tcPr/>
                </a:tc>
                <a:extLst>
                  <a:ext uri="{0D108BD9-81ED-4DB2-BD59-A6C34878D82A}">
                    <a16:rowId xmlns:a16="http://schemas.microsoft.com/office/drawing/2014/main" val="3565892636"/>
                  </a:ext>
                </a:extLst>
              </a:tr>
              <a:tr h="370840">
                <a:tc>
                  <a:txBody>
                    <a:bodyPr/>
                    <a:lstStyle/>
                    <a:p>
                      <a:pPr algn="just" fontAlgn="ctr"/>
                      <a:r>
                        <a:rPr lang="en-ZA" sz="1600" b="0" i="0" u="none" strike="noStrike" dirty="0">
                          <a:solidFill>
                            <a:srgbClr val="000000"/>
                          </a:solidFill>
                          <a:effectLst/>
                          <a:latin typeface="+mj-lt"/>
                        </a:rPr>
                        <a:t>Gauteng</a:t>
                      </a:r>
                    </a:p>
                  </a:txBody>
                  <a:tcPr marL="7348" marR="7348" marT="7348" marB="0" anchor="ctr"/>
                </a:tc>
                <a:tc>
                  <a:txBody>
                    <a:bodyPr/>
                    <a:lstStyle/>
                    <a:p>
                      <a:r>
                        <a:rPr lang="en-US" sz="1600" dirty="0">
                          <a:latin typeface="+mj-lt"/>
                        </a:rPr>
                        <a:t>-</a:t>
                      </a:r>
                      <a:endParaRPr lang="en-GB" sz="1600" dirty="0">
                        <a:latin typeface="+mj-lt"/>
                      </a:endParaRPr>
                    </a:p>
                  </a:txBody>
                  <a:tcPr/>
                </a:tc>
                <a:tc>
                  <a:txBody>
                    <a:bodyPr/>
                    <a:lstStyle/>
                    <a:p>
                      <a:r>
                        <a:rPr lang="en-US" sz="1600" dirty="0">
                          <a:latin typeface="+mj-lt"/>
                        </a:rPr>
                        <a:t>-</a:t>
                      </a:r>
                      <a:endParaRPr lang="en-GB" sz="1600" dirty="0">
                        <a:latin typeface="+mj-lt"/>
                      </a:endParaRPr>
                    </a:p>
                  </a:txBody>
                  <a:tcPr/>
                </a:tc>
                <a:tc>
                  <a:txBody>
                    <a:bodyPr/>
                    <a:lstStyle/>
                    <a:p>
                      <a:r>
                        <a:rPr lang="en-US" sz="1600" dirty="0">
                          <a:latin typeface="+mj-lt"/>
                        </a:rPr>
                        <a:t>11</a:t>
                      </a:r>
                      <a:endParaRPr lang="en-GB" sz="1600" dirty="0">
                        <a:latin typeface="+mj-lt"/>
                      </a:endParaRPr>
                    </a:p>
                  </a:txBody>
                  <a:tcPr/>
                </a:tc>
                <a:tc>
                  <a:txBody>
                    <a:bodyPr/>
                    <a:lstStyle/>
                    <a:p>
                      <a:r>
                        <a:rPr lang="en-US" sz="1600" dirty="0">
                          <a:latin typeface="+mj-lt"/>
                        </a:rPr>
                        <a:t>12 258*</a:t>
                      </a:r>
                      <a:endParaRPr lang="en-GB" sz="1600" dirty="0">
                        <a:latin typeface="+mj-lt"/>
                      </a:endParaRPr>
                    </a:p>
                  </a:txBody>
                  <a:tcPr/>
                </a:tc>
                <a:tc>
                  <a:txBody>
                    <a:bodyPr/>
                    <a:lstStyle/>
                    <a:p>
                      <a:r>
                        <a:rPr lang="en-US" sz="1600" dirty="0">
                          <a:latin typeface="+mj-lt"/>
                        </a:rPr>
                        <a:t>747 782 692</a:t>
                      </a:r>
                      <a:endParaRPr lang="en-GB" sz="1600" dirty="0">
                        <a:latin typeface="+mj-lt"/>
                      </a:endParaRPr>
                    </a:p>
                  </a:txBody>
                  <a:tcPr/>
                </a:tc>
                <a:extLst>
                  <a:ext uri="{0D108BD9-81ED-4DB2-BD59-A6C34878D82A}">
                    <a16:rowId xmlns:a16="http://schemas.microsoft.com/office/drawing/2014/main" val="984912778"/>
                  </a:ext>
                </a:extLst>
              </a:tr>
              <a:tr h="370840">
                <a:tc>
                  <a:txBody>
                    <a:bodyPr/>
                    <a:lstStyle/>
                    <a:p>
                      <a:pPr algn="just" fontAlgn="ctr"/>
                      <a:r>
                        <a:rPr lang="en-ZA" sz="1600" b="0" i="0" u="none" strike="noStrike">
                          <a:solidFill>
                            <a:srgbClr val="000000"/>
                          </a:solidFill>
                          <a:effectLst/>
                          <a:latin typeface="+mj-lt"/>
                        </a:rPr>
                        <a:t>KwaZulu Natal</a:t>
                      </a:r>
                    </a:p>
                  </a:txBody>
                  <a:tcPr marL="7348" marR="7348" marT="7348" marB="0" anchor="ctr"/>
                </a:tc>
                <a:tc>
                  <a:txBody>
                    <a:bodyPr/>
                    <a:lstStyle/>
                    <a:p>
                      <a:r>
                        <a:rPr lang="en-US" sz="1600" dirty="0">
                          <a:latin typeface="+mj-lt"/>
                        </a:rPr>
                        <a:t>-</a:t>
                      </a:r>
                      <a:endParaRPr lang="en-GB" sz="1600" dirty="0">
                        <a:latin typeface="+mj-lt"/>
                      </a:endParaRPr>
                    </a:p>
                  </a:txBody>
                  <a:tcPr/>
                </a:tc>
                <a:tc>
                  <a:txBody>
                    <a:bodyPr/>
                    <a:lstStyle/>
                    <a:p>
                      <a:r>
                        <a:rPr lang="en-US" sz="1600" dirty="0">
                          <a:latin typeface="+mj-lt"/>
                        </a:rPr>
                        <a:t>-</a:t>
                      </a:r>
                      <a:endParaRPr lang="en-GB" sz="1600" dirty="0">
                        <a:latin typeface="+mj-lt"/>
                      </a:endParaRPr>
                    </a:p>
                  </a:txBody>
                  <a:tcPr/>
                </a:tc>
                <a:tc>
                  <a:txBody>
                    <a:bodyPr/>
                    <a:lstStyle/>
                    <a:p>
                      <a:r>
                        <a:rPr lang="en-US" sz="1600" dirty="0">
                          <a:latin typeface="+mj-lt"/>
                        </a:rPr>
                        <a:t>10</a:t>
                      </a:r>
                      <a:endParaRPr lang="en-GB" sz="1600" dirty="0">
                        <a:latin typeface="+mj-lt"/>
                      </a:endParaRPr>
                    </a:p>
                  </a:txBody>
                  <a:tcPr/>
                </a:tc>
                <a:tc>
                  <a:txBody>
                    <a:bodyPr/>
                    <a:lstStyle/>
                    <a:p>
                      <a:r>
                        <a:rPr lang="en-US" sz="1600" dirty="0">
                          <a:latin typeface="+mj-lt"/>
                        </a:rPr>
                        <a:t>5 637</a:t>
                      </a:r>
                      <a:endParaRPr lang="en-GB" sz="1600" dirty="0">
                        <a:latin typeface="+mj-lt"/>
                      </a:endParaRPr>
                    </a:p>
                  </a:txBody>
                  <a:tcPr/>
                </a:tc>
                <a:tc>
                  <a:txBody>
                    <a:bodyPr/>
                    <a:lstStyle/>
                    <a:p>
                      <a:endParaRPr lang="en-GB" sz="1600" dirty="0">
                        <a:latin typeface="+mj-lt"/>
                      </a:endParaRPr>
                    </a:p>
                  </a:txBody>
                  <a:tcPr/>
                </a:tc>
                <a:extLst>
                  <a:ext uri="{0D108BD9-81ED-4DB2-BD59-A6C34878D82A}">
                    <a16:rowId xmlns:a16="http://schemas.microsoft.com/office/drawing/2014/main" val="2312388124"/>
                  </a:ext>
                </a:extLst>
              </a:tr>
              <a:tr h="370840">
                <a:tc>
                  <a:txBody>
                    <a:bodyPr/>
                    <a:lstStyle/>
                    <a:p>
                      <a:pPr algn="just" fontAlgn="ctr"/>
                      <a:r>
                        <a:rPr lang="en-ZA" sz="1600" b="0" i="0" u="none" strike="noStrike" dirty="0">
                          <a:solidFill>
                            <a:srgbClr val="000000"/>
                          </a:solidFill>
                          <a:effectLst/>
                          <a:latin typeface="+mj-lt"/>
                        </a:rPr>
                        <a:t>*Limpopo</a:t>
                      </a:r>
                    </a:p>
                  </a:txBody>
                  <a:tcPr marL="7348" marR="7348" marT="7348" marB="0" anchor="ctr"/>
                </a:tc>
                <a:tc>
                  <a:txBody>
                    <a:bodyPr/>
                    <a:lstStyle/>
                    <a:p>
                      <a:r>
                        <a:rPr lang="en-US" sz="1600" dirty="0">
                          <a:latin typeface="+mj-lt"/>
                        </a:rPr>
                        <a:t>-</a:t>
                      </a:r>
                      <a:endParaRPr lang="en-GB" sz="1600" dirty="0">
                        <a:latin typeface="+mj-lt"/>
                      </a:endParaRPr>
                    </a:p>
                  </a:txBody>
                  <a:tcPr/>
                </a:tc>
                <a:tc>
                  <a:txBody>
                    <a:bodyPr/>
                    <a:lstStyle/>
                    <a:p>
                      <a:r>
                        <a:rPr lang="en-US" sz="1600" dirty="0">
                          <a:latin typeface="+mj-lt"/>
                        </a:rPr>
                        <a:t>-</a:t>
                      </a:r>
                      <a:endParaRPr lang="en-GB" sz="1600" dirty="0">
                        <a:latin typeface="+mj-lt"/>
                      </a:endParaRPr>
                    </a:p>
                  </a:txBody>
                  <a:tcPr/>
                </a:tc>
                <a:tc>
                  <a:txBody>
                    <a:bodyPr/>
                    <a:lstStyle/>
                    <a:p>
                      <a:r>
                        <a:rPr lang="en-US" sz="1600" dirty="0">
                          <a:latin typeface="+mj-lt"/>
                        </a:rPr>
                        <a:t>475</a:t>
                      </a:r>
                      <a:endParaRPr lang="en-GB" sz="1600" dirty="0">
                        <a:latin typeface="+mj-lt"/>
                      </a:endParaRPr>
                    </a:p>
                  </a:txBody>
                  <a:tcPr/>
                </a:tc>
                <a:tc>
                  <a:txBody>
                    <a:bodyPr/>
                    <a:lstStyle/>
                    <a:p>
                      <a:r>
                        <a:rPr lang="en-US" sz="1600" dirty="0">
                          <a:latin typeface="+mj-lt"/>
                        </a:rPr>
                        <a:t>97 515</a:t>
                      </a:r>
                      <a:endParaRPr lang="en-GB" sz="1600" dirty="0">
                        <a:latin typeface="+mj-lt"/>
                      </a:endParaRPr>
                    </a:p>
                  </a:txBody>
                  <a:tcPr/>
                </a:tc>
                <a:tc>
                  <a:txBody>
                    <a:bodyPr/>
                    <a:lstStyle/>
                    <a:p>
                      <a:endParaRPr lang="en-GB" sz="1600" dirty="0">
                        <a:latin typeface="+mj-lt"/>
                      </a:endParaRPr>
                    </a:p>
                  </a:txBody>
                  <a:tcPr/>
                </a:tc>
                <a:extLst>
                  <a:ext uri="{0D108BD9-81ED-4DB2-BD59-A6C34878D82A}">
                    <a16:rowId xmlns:a16="http://schemas.microsoft.com/office/drawing/2014/main" val="1462313026"/>
                  </a:ext>
                </a:extLst>
              </a:tr>
              <a:tr h="370840">
                <a:tc>
                  <a:txBody>
                    <a:bodyPr/>
                    <a:lstStyle/>
                    <a:p>
                      <a:pPr algn="just" fontAlgn="ctr"/>
                      <a:r>
                        <a:rPr lang="en-ZA" sz="1600" b="0" i="0" u="none" strike="noStrike" dirty="0">
                          <a:solidFill>
                            <a:srgbClr val="000000"/>
                          </a:solidFill>
                          <a:effectLst/>
                          <a:latin typeface="+mj-lt"/>
                        </a:rPr>
                        <a:t>Mpumalanga</a:t>
                      </a:r>
                    </a:p>
                  </a:txBody>
                  <a:tcPr marL="7348" marR="7348" marT="7348" marB="0" anchor="ctr"/>
                </a:tc>
                <a:tc>
                  <a:txBody>
                    <a:bodyPr/>
                    <a:lstStyle/>
                    <a:p>
                      <a:r>
                        <a:rPr lang="en-US" sz="1600" dirty="0">
                          <a:latin typeface="+mj-lt"/>
                        </a:rPr>
                        <a:t>No report</a:t>
                      </a:r>
                      <a:endParaRPr lang="en-GB" sz="1600" dirty="0">
                        <a:latin typeface="+mj-lt"/>
                      </a:endParaRPr>
                    </a:p>
                  </a:txBody>
                  <a:tcPr/>
                </a:tc>
                <a:tc>
                  <a:txBody>
                    <a:bodyPr/>
                    <a:lstStyle/>
                    <a:p>
                      <a:endParaRPr lang="en-GB" sz="1600">
                        <a:latin typeface="+mj-lt"/>
                      </a:endParaRPr>
                    </a:p>
                  </a:txBody>
                  <a:tcPr/>
                </a:tc>
                <a:tc>
                  <a:txBody>
                    <a:bodyPr/>
                    <a:lstStyle/>
                    <a:p>
                      <a:endParaRPr lang="en-GB" sz="1600" dirty="0">
                        <a:latin typeface="+mj-lt"/>
                      </a:endParaRPr>
                    </a:p>
                  </a:txBody>
                  <a:tcPr/>
                </a:tc>
                <a:tc>
                  <a:txBody>
                    <a:bodyPr/>
                    <a:lstStyle/>
                    <a:p>
                      <a:endParaRPr lang="en-GB" sz="1600" dirty="0">
                        <a:latin typeface="+mj-lt"/>
                      </a:endParaRPr>
                    </a:p>
                  </a:txBody>
                  <a:tcPr/>
                </a:tc>
                <a:tc>
                  <a:txBody>
                    <a:bodyPr/>
                    <a:lstStyle/>
                    <a:p>
                      <a:endParaRPr lang="en-GB" sz="1600" dirty="0">
                        <a:latin typeface="+mj-lt"/>
                      </a:endParaRPr>
                    </a:p>
                  </a:txBody>
                  <a:tcPr/>
                </a:tc>
                <a:extLst>
                  <a:ext uri="{0D108BD9-81ED-4DB2-BD59-A6C34878D82A}">
                    <a16:rowId xmlns:a16="http://schemas.microsoft.com/office/drawing/2014/main" val="288867972"/>
                  </a:ext>
                </a:extLst>
              </a:tr>
              <a:tr h="370840">
                <a:tc>
                  <a:txBody>
                    <a:bodyPr/>
                    <a:lstStyle/>
                    <a:p>
                      <a:pPr algn="just" fontAlgn="ctr"/>
                      <a:r>
                        <a:rPr lang="en-ZA" sz="1600" b="0" i="0" u="none" strike="noStrike">
                          <a:solidFill>
                            <a:srgbClr val="000000"/>
                          </a:solidFill>
                          <a:effectLst/>
                          <a:latin typeface="+mj-lt"/>
                        </a:rPr>
                        <a:t>Northern Cape</a:t>
                      </a:r>
                    </a:p>
                  </a:txBody>
                  <a:tcPr marL="7348" marR="7348" marT="7348" marB="0" anchor="ctr"/>
                </a:tc>
                <a:tc>
                  <a:txBody>
                    <a:bodyPr/>
                    <a:lstStyle/>
                    <a:p>
                      <a:r>
                        <a:rPr lang="en-US" sz="1600" dirty="0">
                          <a:latin typeface="+mj-lt"/>
                        </a:rPr>
                        <a:t>0</a:t>
                      </a:r>
                      <a:endParaRPr lang="en-GB" sz="1600" dirty="0">
                        <a:latin typeface="+mj-lt"/>
                      </a:endParaRPr>
                    </a:p>
                  </a:txBody>
                  <a:tcPr/>
                </a:tc>
                <a:tc>
                  <a:txBody>
                    <a:bodyPr/>
                    <a:lstStyle/>
                    <a:p>
                      <a:r>
                        <a:rPr lang="en-US" sz="1600" dirty="0">
                          <a:latin typeface="+mj-lt"/>
                        </a:rPr>
                        <a:t>0</a:t>
                      </a:r>
                      <a:endParaRPr lang="en-GB" sz="1600" dirty="0">
                        <a:latin typeface="+mj-lt"/>
                      </a:endParaRPr>
                    </a:p>
                  </a:txBody>
                  <a:tcPr/>
                </a:tc>
                <a:tc>
                  <a:txBody>
                    <a:bodyPr/>
                    <a:lstStyle/>
                    <a:p>
                      <a:r>
                        <a:rPr lang="en-US" sz="1600" dirty="0">
                          <a:latin typeface="+mj-lt"/>
                        </a:rPr>
                        <a:t>0</a:t>
                      </a:r>
                      <a:endParaRPr lang="en-GB" sz="1600" dirty="0">
                        <a:latin typeface="+mj-lt"/>
                      </a:endParaRPr>
                    </a:p>
                  </a:txBody>
                  <a:tcPr/>
                </a:tc>
                <a:tc>
                  <a:txBody>
                    <a:bodyPr/>
                    <a:lstStyle/>
                    <a:p>
                      <a:r>
                        <a:rPr lang="en-US" sz="1600" dirty="0">
                          <a:latin typeface="+mj-lt"/>
                        </a:rPr>
                        <a:t>0</a:t>
                      </a:r>
                      <a:endParaRPr lang="en-GB" sz="1600" dirty="0">
                        <a:latin typeface="+mj-lt"/>
                      </a:endParaRPr>
                    </a:p>
                  </a:txBody>
                  <a:tcPr/>
                </a:tc>
                <a:tc>
                  <a:txBody>
                    <a:bodyPr/>
                    <a:lstStyle/>
                    <a:p>
                      <a:endParaRPr lang="en-GB" sz="1600" dirty="0">
                        <a:latin typeface="+mj-lt"/>
                      </a:endParaRPr>
                    </a:p>
                  </a:txBody>
                  <a:tcPr/>
                </a:tc>
                <a:extLst>
                  <a:ext uri="{0D108BD9-81ED-4DB2-BD59-A6C34878D82A}">
                    <a16:rowId xmlns:a16="http://schemas.microsoft.com/office/drawing/2014/main" val="3030296289"/>
                  </a:ext>
                </a:extLst>
              </a:tr>
              <a:tr h="370840">
                <a:tc>
                  <a:txBody>
                    <a:bodyPr/>
                    <a:lstStyle/>
                    <a:p>
                      <a:pPr algn="just" fontAlgn="ctr"/>
                      <a:r>
                        <a:rPr lang="en-ZA" sz="1600" b="0" i="0" u="none" strike="noStrike" dirty="0">
                          <a:solidFill>
                            <a:srgbClr val="000000"/>
                          </a:solidFill>
                          <a:effectLst/>
                          <a:latin typeface="+mj-lt"/>
                        </a:rPr>
                        <a:t>North West</a:t>
                      </a:r>
                    </a:p>
                  </a:txBody>
                  <a:tcPr marL="7348" marR="7348" marT="7348" marB="0" anchor="ctr"/>
                </a:tc>
                <a:tc>
                  <a:txBody>
                    <a:bodyPr/>
                    <a:lstStyle/>
                    <a:p>
                      <a:r>
                        <a:rPr lang="en-US" sz="1600" dirty="0">
                          <a:latin typeface="+mj-lt"/>
                        </a:rPr>
                        <a:t>-</a:t>
                      </a:r>
                      <a:endParaRPr lang="en-GB" sz="1600" dirty="0">
                        <a:latin typeface="+mj-lt"/>
                      </a:endParaRPr>
                    </a:p>
                  </a:txBody>
                  <a:tcPr/>
                </a:tc>
                <a:tc>
                  <a:txBody>
                    <a:bodyPr/>
                    <a:lstStyle/>
                    <a:p>
                      <a:r>
                        <a:rPr lang="en-US" sz="1600" dirty="0">
                          <a:latin typeface="+mj-lt"/>
                        </a:rPr>
                        <a:t>-</a:t>
                      </a:r>
                      <a:endParaRPr lang="en-GB" sz="1600" dirty="0">
                        <a:latin typeface="+mj-lt"/>
                      </a:endParaRPr>
                    </a:p>
                  </a:txBody>
                  <a:tcPr/>
                </a:tc>
                <a:tc>
                  <a:txBody>
                    <a:bodyPr/>
                    <a:lstStyle/>
                    <a:p>
                      <a:r>
                        <a:rPr lang="en-US" sz="1600" dirty="0">
                          <a:latin typeface="+mj-lt"/>
                        </a:rPr>
                        <a:t>12</a:t>
                      </a:r>
                      <a:endParaRPr lang="en-GB" sz="1600" dirty="0">
                        <a:latin typeface="+mj-lt"/>
                      </a:endParaRPr>
                    </a:p>
                  </a:txBody>
                  <a:tcPr/>
                </a:tc>
                <a:tc>
                  <a:txBody>
                    <a:bodyPr/>
                    <a:lstStyle/>
                    <a:p>
                      <a:r>
                        <a:rPr lang="en-US" sz="1600" dirty="0">
                          <a:latin typeface="+mj-lt"/>
                        </a:rPr>
                        <a:t>52 470</a:t>
                      </a:r>
                      <a:endParaRPr lang="en-GB" sz="1600" dirty="0">
                        <a:latin typeface="+mj-lt"/>
                      </a:endParaRPr>
                    </a:p>
                  </a:txBody>
                  <a:tcPr/>
                </a:tc>
                <a:tc>
                  <a:txBody>
                    <a:bodyPr/>
                    <a:lstStyle/>
                    <a:p>
                      <a:r>
                        <a:rPr lang="en-US" sz="1600" dirty="0">
                          <a:latin typeface="+mj-lt"/>
                        </a:rPr>
                        <a:t>389 618 423</a:t>
                      </a:r>
                      <a:endParaRPr lang="en-GB" sz="1600" dirty="0">
                        <a:latin typeface="+mj-lt"/>
                      </a:endParaRPr>
                    </a:p>
                  </a:txBody>
                  <a:tcPr/>
                </a:tc>
                <a:extLst>
                  <a:ext uri="{0D108BD9-81ED-4DB2-BD59-A6C34878D82A}">
                    <a16:rowId xmlns:a16="http://schemas.microsoft.com/office/drawing/2014/main" val="3917294355"/>
                  </a:ext>
                </a:extLst>
              </a:tr>
              <a:tr h="370840">
                <a:tc>
                  <a:txBody>
                    <a:bodyPr/>
                    <a:lstStyle/>
                    <a:p>
                      <a:pPr algn="just" fontAlgn="ctr"/>
                      <a:r>
                        <a:rPr lang="en-ZA" sz="1600" b="0" i="0" u="none" strike="noStrike" dirty="0">
                          <a:solidFill>
                            <a:srgbClr val="000000"/>
                          </a:solidFill>
                          <a:effectLst/>
                          <a:latin typeface="+mj-lt"/>
                        </a:rPr>
                        <a:t>Western Cape</a:t>
                      </a:r>
                    </a:p>
                  </a:txBody>
                  <a:tcPr marL="7348" marR="7348" marT="7348" marB="0" anchor="ctr"/>
                </a:tc>
                <a:tc>
                  <a:txBody>
                    <a:bodyPr/>
                    <a:lstStyle/>
                    <a:p>
                      <a:r>
                        <a:rPr lang="en-US" sz="1600" dirty="0">
                          <a:latin typeface="+mj-lt"/>
                        </a:rPr>
                        <a:t>No report</a:t>
                      </a:r>
                      <a:endParaRPr lang="en-GB" sz="1600" dirty="0">
                        <a:latin typeface="+mj-lt"/>
                      </a:endParaRPr>
                    </a:p>
                  </a:txBody>
                  <a:tcPr/>
                </a:tc>
                <a:tc>
                  <a:txBody>
                    <a:bodyPr/>
                    <a:lstStyle/>
                    <a:p>
                      <a:endParaRPr lang="en-GB" sz="1600" dirty="0">
                        <a:latin typeface="+mj-lt"/>
                      </a:endParaRPr>
                    </a:p>
                  </a:txBody>
                  <a:tcPr/>
                </a:tc>
                <a:tc>
                  <a:txBody>
                    <a:bodyPr/>
                    <a:lstStyle/>
                    <a:p>
                      <a:endParaRPr lang="en-GB" sz="1600" dirty="0">
                        <a:latin typeface="+mj-lt"/>
                      </a:endParaRPr>
                    </a:p>
                  </a:txBody>
                  <a:tcPr/>
                </a:tc>
                <a:tc>
                  <a:txBody>
                    <a:bodyPr/>
                    <a:lstStyle/>
                    <a:p>
                      <a:endParaRPr lang="en-GB" sz="1600" dirty="0">
                        <a:latin typeface="+mj-lt"/>
                      </a:endParaRPr>
                    </a:p>
                  </a:txBody>
                  <a:tcPr/>
                </a:tc>
                <a:tc>
                  <a:txBody>
                    <a:bodyPr/>
                    <a:lstStyle/>
                    <a:p>
                      <a:endParaRPr lang="en-GB" sz="1600" dirty="0">
                        <a:latin typeface="+mj-lt"/>
                      </a:endParaRPr>
                    </a:p>
                  </a:txBody>
                  <a:tcPr/>
                </a:tc>
                <a:extLst>
                  <a:ext uri="{0D108BD9-81ED-4DB2-BD59-A6C34878D82A}">
                    <a16:rowId xmlns:a16="http://schemas.microsoft.com/office/drawing/2014/main" val="4007554757"/>
                  </a:ext>
                </a:extLst>
              </a:tr>
              <a:tr h="370840">
                <a:tc>
                  <a:txBody>
                    <a:bodyPr/>
                    <a:lstStyle/>
                    <a:p>
                      <a:pPr algn="just" fontAlgn="ctr"/>
                      <a:r>
                        <a:rPr lang="en-ZA" sz="1600" b="1" i="0" u="none" strike="noStrike" dirty="0">
                          <a:solidFill>
                            <a:srgbClr val="000000"/>
                          </a:solidFill>
                          <a:effectLst/>
                          <a:latin typeface="+mj-lt"/>
                        </a:rPr>
                        <a:t>Total</a:t>
                      </a:r>
                    </a:p>
                  </a:txBody>
                  <a:tcPr marL="7348" marR="7348" marT="7348" marB="0" anchor="ctr"/>
                </a:tc>
                <a:tc>
                  <a:txBody>
                    <a:bodyPr/>
                    <a:lstStyle/>
                    <a:p>
                      <a:r>
                        <a:rPr lang="en-US" sz="1600" b="1" dirty="0">
                          <a:latin typeface="+mj-lt"/>
                        </a:rPr>
                        <a:t>4</a:t>
                      </a:r>
                      <a:endParaRPr lang="en-GB" sz="1600" b="1" dirty="0">
                        <a:latin typeface="+mj-lt"/>
                      </a:endParaRPr>
                    </a:p>
                  </a:txBody>
                  <a:tcPr/>
                </a:tc>
                <a:tc>
                  <a:txBody>
                    <a:bodyPr/>
                    <a:lstStyle/>
                    <a:p>
                      <a:r>
                        <a:rPr lang="en-US" sz="1600" b="1" dirty="0">
                          <a:latin typeface="+mj-lt"/>
                        </a:rPr>
                        <a:t>3 573</a:t>
                      </a:r>
                      <a:endParaRPr lang="en-GB" sz="1600" b="1" dirty="0">
                        <a:latin typeface="+mj-lt"/>
                      </a:endParaRPr>
                    </a:p>
                  </a:txBody>
                  <a:tcPr/>
                </a:tc>
                <a:tc>
                  <a:txBody>
                    <a:bodyPr/>
                    <a:lstStyle/>
                    <a:p>
                      <a:r>
                        <a:rPr lang="en-US" sz="1600" b="1" dirty="0">
                          <a:latin typeface="+mj-lt"/>
                        </a:rPr>
                        <a:t>634</a:t>
                      </a:r>
                      <a:endParaRPr lang="en-GB" sz="1600" b="1" dirty="0">
                        <a:latin typeface="+mj-lt"/>
                      </a:endParaRPr>
                    </a:p>
                  </a:txBody>
                  <a:tcPr/>
                </a:tc>
                <a:tc>
                  <a:txBody>
                    <a:bodyPr/>
                    <a:lstStyle/>
                    <a:p>
                      <a:r>
                        <a:rPr lang="en-US" sz="1600" b="1" dirty="0">
                          <a:latin typeface="+mj-lt"/>
                        </a:rPr>
                        <a:t>196 421</a:t>
                      </a:r>
                      <a:endParaRPr lang="en-GB" sz="1600" b="1" dirty="0">
                        <a:latin typeface="+mj-lt"/>
                      </a:endParaRPr>
                    </a:p>
                  </a:txBody>
                  <a:tcPr/>
                </a:tc>
                <a:tc>
                  <a:txBody>
                    <a:bodyPr/>
                    <a:lstStyle/>
                    <a:p>
                      <a:endParaRPr lang="en-GB" sz="1600" b="1" dirty="0">
                        <a:latin typeface="+mj-lt"/>
                      </a:endParaRPr>
                    </a:p>
                  </a:txBody>
                  <a:tcPr/>
                </a:tc>
                <a:extLst>
                  <a:ext uri="{0D108BD9-81ED-4DB2-BD59-A6C34878D82A}">
                    <a16:rowId xmlns:a16="http://schemas.microsoft.com/office/drawing/2014/main" val="4033825824"/>
                  </a:ext>
                </a:extLst>
              </a:tr>
            </a:tbl>
          </a:graphicData>
        </a:graphic>
      </p:graphicFrame>
      <p:sp>
        <p:nvSpPr>
          <p:cNvPr id="4" name="Slide Number Placeholder 3">
            <a:extLst>
              <a:ext uri="{FF2B5EF4-FFF2-40B4-BE49-F238E27FC236}">
                <a16:creationId xmlns:a16="http://schemas.microsoft.com/office/drawing/2014/main" id="{2620C474-77A0-D6C0-E422-B8217F2486AD}"/>
              </a:ext>
            </a:extLst>
          </p:cNvPr>
          <p:cNvSpPr>
            <a:spLocks noGrp="1"/>
          </p:cNvSpPr>
          <p:nvPr>
            <p:ph type="sldNum" sz="quarter" idx="10"/>
          </p:nvPr>
        </p:nvSpPr>
        <p:spPr/>
        <p:txBody>
          <a:bodyPr/>
          <a:lstStyle/>
          <a:p>
            <a:pPr>
              <a:defRPr/>
            </a:pPr>
            <a:fld id="{C177964D-3CDF-2F46-9E7D-3AB8485A2693}" type="slidenum">
              <a:rPr lang="en-US" altLang="en-US" smtClean="0"/>
              <a:pPr>
                <a:defRPr/>
              </a:pPr>
              <a:t>8</a:t>
            </a:fld>
            <a:endParaRPr lang="en-US" altLang="en-US" dirty="0"/>
          </a:p>
        </p:txBody>
      </p:sp>
      <p:sp>
        <p:nvSpPr>
          <p:cNvPr id="6" name="Date Placeholder 5">
            <a:extLst>
              <a:ext uri="{FF2B5EF4-FFF2-40B4-BE49-F238E27FC236}">
                <a16:creationId xmlns:a16="http://schemas.microsoft.com/office/drawing/2014/main" id="{F72CE208-5563-4413-E4A0-60A32DB39E63}"/>
              </a:ext>
            </a:extLst>
          </p:cNvPr>
          <p:cNvSpPr>
            <a:spLocks noGrp="1"/>
          </p:cNvSpPr>
          <p:nvPr>
            <p:ph type="dt" sz="half" idx="12"/>
          </p:nvPr>
        </p:nvSpPr>
        <p:spPr/>
        <p:txBody>
          <a:bodyPr/>
          <a:lstStyle/>
          <a:p>
            <a:pPr>
              <a:defRPr/>
            </a:pPr>
            <a:fld id="{04BCFF81-8853-7543-8BA2-A647B471C165}" type="datetime1">
              <a:rPr lang="en-US" altLang="en-US" smtClean="0"/>
              <a:pPr>
                <a:defRPr/>
              </a:pPr>
              <a:t>2/7/2023</a:t>
            </a:fld>
            <a:endParaRPr lang="en-US" altLang="en-US" dirty="0"/>
          </a:p>
        </p:txBody>
      </p:sp>
    </p:spTree>
    <p:extLst>
      <p:ext uri="{BB962C8B-B14F-4D97-AF65-F5344CB8AC3E}">
        <p14:creationId xmlns:p14="http://schemas.microsoft.com/office/powerpoint/2010/main" val="1854358797"/>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6BAED-CDE5-87B7-9063-3C0BC4DB1C95}"/>
              </a:ext>
            </a:extLst>
          </p:cNvPr>
          <p:cNvSpPr>
            <a:spLocks noGrp="1"/>
          </p:cNvSpPr>
          <p:nvPr>
            <p:ph type="title"/>
          </p:nvPr>
        </p:nvSpPr>
        <p:spPr/>
        <p:txBody>
          <a:bodyPr/>
          <a:lstStyle/>
          <a:p>
            <a:r>
              <a:rPr lang="en-US" b="1" dirty="0" smtClean="0"/>
              <a:t>5. Capacity </a:t>
            </a:r>
            <a:r>
              <a:rPr lang="en-US" b="1" dirty="0"/>
              <a:t>for Implementation</a:t>
            </a:r>
            <a:endParaRPr lang="en-ZA" b="1" dirty="0"/>
          </a:p>
        </p:txBody>
      </p:sp>
      <p:sp>
        <p:nvSpPr>
          <p:cNvPr id="3" name="Content Placeholder 2">
            <a:extLst>
              <a:ext uri="{FF2B5EF4-FFF2-40B4-BE49-F238E27FC236}">
                <a16:creationId xmlns:a16="http://schemas.microsoft.com/office/drawing/2014/main" id="{1203E8D1-2D77-4865-47A0-26825965933A}"/>
              </a:ext>
            </a:extLst>
          </p:cNvPr>
          <p:cNvSpPr>
            <a:spLocks noGrp="1"/>
          </p:cNvSpPr>
          <p:nvPr>
            <p:ph idx="1"/>
          </p:nvPr>
        </p:nvSpPr>
        <p:spPr/>
        <p:txBody>
          <a:bodyPr>
            <a:normAutofit fontScale="62500" lnSpcReduction="20000"/>
          </a:bodyPr>
          <a:lstStyle/>
          <a:p>
            <a:r>
              <a:rPr lang="en-US" dirty="0"/>
              <a:t>National Project Office: Chief Town &amp; Regional Planner </a:t>
            </a:r>
          </a:p>
          <a:p>
            <a:r>
              <a:rPr lang="en-US" dirty="0"/>
              <a:t>Eastern Cape: Assistant Director</a:t>
            </a:r>
          </a:p>
          <a:p>
            <a:r>
              <a:rPr lang="en-US" dirty="0"/>
              <a:t>Free State: Director and Deputy Director </a:t>
            </a:r>
            <a:r>
              <a:rPr lang="en-ZA" dirty="0"/>
              <a:t>supported by external service provider</a:t>
            </a:r>
            <a:endParaRPr lang="en-US" dirty="0"/>
          </a:p>
          <a:p>
            <a:r>
              <a:rPr lang="en-ZA" dirty="0"/>
              <a:t>Gauteng: Chief Directorate supported by external service provider</a:t>
            </a:r>
          </a:p>
          <a:p>
            <a:r>
              <a:rPr lang="en-ZA" dirty="0"/>
              <a:t>Kwa Zulu Natal: Directorate</a:t>
            </a:r>
          </a:p>
          <a:p>
            <a:r>
              <a:rPr lang="en-ZA" dirty="0"/>
              <a:t>Limpopo: Directorate</a:t>
            </a:r>
          </a:p>
          <a:p>
            <a:r>
              <a:rPr lang="en-ZA" dirty="0"/>
              <a:t>Mpumalanga: Deputy Director &amp; Planner</a:t>
            </a:r>
          </a:p>
          <a:p>
            <a:r>
              <a:rPr lang="en-ZA" dirty="0"/>
              <a:t>Northern Cape: None</a:t>
            </a:r>
          </a:p>
          <a:p>
            <a:r>
              <a:rPr lang="en-ZA" dirty="0"/>
              <a:t>North West: Deputy Director, Assistant Director, supported by Programme Delivery Facilitator</a:t>
            </a:r>
          </a:p>
          <a:p>
            <a:r>
              <a:rPr lang="en-ZA" dirty="0"/>
              <a:t>Western Cape: Chief Directorate – tranches money to municipalities for implementation, supported by Housing Development Agency.</a:t>
            </a:r>
          </a:p>
        </p:txBody>
      </p:sp>
    </p:spTree>
    <p:extLst>
      <p:ext uri="{BB962C8B-B14F-4D97-AF65-F5344CB8AC3E}">
        <p14:creationId xmlns:p14="http://schemas.microsoft.com/office/powerpoint/2010/main" val="1899480386"/>
      </p:ext>
    </p:extLst>
  </p:cSld>
  <p:clrMapOvr>
    <a:masterClrMapping/>
  </p:clrMapOvr>
  <p:transition spd="med">
    <p:fade/>
  </p:transition>
</p:sld>
</file>

<file path=ppt/theme/theme1.xml><?xml version="1.0" encoding="utf-8"?>
<a:theme xmlns:a="http://schemas.openxmlformats.org/drawingml/2006/main" name="2019_GENERIC PRESENTATION">
  <a:themeElements>
    <a:clrScheme name="DHS">
      <a:dk1>
        <a:srgbClr val="000000"/>
      </a:dk1>
      <a:lt1>
        <a:srgbClr val="FFFFFF"/>
      </a:lt1>
      <a:dk2>
        <a:srgbClr val="00582B"/>
      </a:dk2>
      <a:lt2>
        <a:srgbClr val="EEECE1"/>
      </a:lt2>
      <a:accent1>
        <a:srgbClr val="4F81BD"/>
      </a:accent1>
      <a:accent2>
        <a:srgbClr val="C0504D"/>
      </a:accent2>
      <a:accent3>
        <a:srgbClr val="9BBB59"/>
      </a:accent3>
      <a:accent4>
        <a:srgbClr val="8064A2"/>
      </a:accent4>
      <a:accent5>
        <a:srgbClr val="4BACC6"/>
      </a:accent5>
      <a:accent6>
        <a:srgbClr val="EFA000"/>
      </a:accent6>
      <a:hlink>
        <a:srgbClr val="00582B"/>
      </a:hlink>
      <a:folHlink>
        <a:srgbClr val="800080"/>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HS_GENERIC 2019 TEMPLATE2 [Read-Only] [Compatibility Mode]" id="{AEC415F5-5C52-4825-B1EC-5BECD40C0682}" vid="{E68EF149-FF51-4DC3-8C20-24FF4759199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3341</TotalTime>
  <Words>953</Words>
  <Application>Microsoft Office PowerPoint</Application>
  <PresentationFormat>On-screen Show (4:3)</PresentationFormat>
  <Paragraphs>261</Paragraphs>
  <Slides>15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ＭＳ Ｐゴシック</vt:lpstr>
      <vt:lpstr>Arial</vt:lpstr>
      <vt:lpstr>Arial Bold</vt:lpstr>
      <vt:lpstr>Calibri</vt:lpstr>
      <vt:lpstr>Times New Roman</vt:lpstr>
      <vt:lpstr>2019_GENERIC PRESENTATION</vt:lpstr>
      <vt:lpstr>PORTFOLIO COMMITTEE ON HUMAN SETTLEMENTS: STRATEGY ON ISSUANCE OF TITTLE DEEDS</vt:lpstr>
      <vt:lpstr>Outline</vt:lpstr>
      <vt:lpstr>1. Purpose</vt:lpstr>
      <vt:lpstr>2. Background</vt:lpstr>
      <vt:lpstr>3. Interventions to Date</vt:lpstr>
      <vt:lpstr>PowerPoint Presentation</vt:lpstr>
      <vt:lpstr>5. Nature of the Backlogs</vt:lpstr>
      <vt:lpstr>Township Establishment affected by lack of Bulk</vt:lpstr>
      <vt:lpstr>5. Capacity for Implementation</vt:lpstr>
      <vt:lpstr>PowerPoint Presentation</vt:lpstr>
      <vt:lpstr>PowerPoint Presentation</vt:lpstr>
      <vt:lpstr>Sector-wide Risks</vt:lpstr>
      <vt:lpstr>6. Recommendations for intergovernmental working arrangements – Operation Vulindlela</vt:lpstr>
      <vt:lpstr>MAWIGA Ministerial Project</vt:lpstr>
      <vt:lpstr>PowerPoint Presentation</vt:lpstr>
    </vt:vector>
  </TitlesOfParts>
  <Manager/>
  <Company>HP Inc.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YOUTH BUILD 2021 AFTER CARE PROGRAMME PROGRAMME</dc:title>
  <dc:subject/>
  <dc:creator>Luanne</dc:creator>
  <cp:keywords/>
  <dc:description/>
  <cp:lastModifiedBy>Koliswa Pasiya-Mndende</cp:lastModifiedBy>
  <cp:revision>247</cp:revision>
  <cp:lastPrinted>2022-11-10T07:12:19Z</cp:lastPrinted>
  <dcterms:created xsi:type="dcterms:W3CDTF">2021-09-30T09:35:20Z</dcterms:created>
  <dcterms:modified xsi:type="dcterms:W3CDTF">2023-02-07T07:56:40Z</dcterms:modified>
  <cp:category/>
</cp:coreProperties>
</file>