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100"/>
  </p:notesMasterIdLst>
  <p:handoutMasterIdLst>
    <p:handoutMasterId r:id="rId101"/>
  </p:handoutMasterIdLst>
  <p:sldIdLst>
    <p:sldId id="296" r:id="rId3"/>
    <p:sldId id="739" r:id="rId4"/>
    <p:sldId id="885" r:id="rId5"/>
    <p:sldId id="761" r:id="rId6"/>
    <p:sldId id="932" r:id="rId7"/>
    <p:sldId id="933" r:id="rId8"/>
    <p:sldId id="934" r:id="rId9"/>
    <p:sldId id="935" r:id="rId10"/>
    <p:sldId id="936" r:id="rId11"/>
    <p:sldId id="937" r:id="rId12"/>
    <p:sldId id="938" r:id="rId13"/>
    <p:sldId id="939" r:id="rId14"/>
    <p:sldId id="899" r:id="rId15"/>
    <p:sldId id="900" r:id="rId16"/>
    <p:sldId id="901" r:id="rId17"/>
    <p:sldId id="902" r:id="rId18"/>
    <p:sldId id="908" r:id="rId19"/>
    <p:sldId id="769" r:id="rId20"/>
    <p:sldId id="904" r:id="rId21"/>
    <p:sldId id="905" r:id="rId22"/>
    <p:sldId id="906" r:id="rId23"/>
    <p:sldId id="907" r:id="rId24"/>
    <p:sldId id="765" r:id="rId25"/>
    <p:sldId id="816" r:id="rId26"/>
    <p:sldId id="817" r:id="rId27"/>
    <p:sldId id="818" r:id="rId28"/>
    <p:sldId id="819" r:id="rId29"/>
    <p:sldId id="820" r:id="rId30"/>
    <p:sldId id="821" r:id="rId31"/>
    <p:sldId id="840" r:id="rId32"/>
    <p:sldId id="841" r:id="rId33"/>
    <p:sldId id="842" r:id="rId34"/>
    <p:sldId id="843" r:id="rId35"/>
    <p:sldId id="844" r:id="rId36"/>
    <p:sldId id="847" r:id="rId37"/>
    <p:sldId id="886" r:id="rId38"/>
    <p:sldId id="848" r:id="rId39"/>
    <p:sldId id="849" r:id="rId40"/>
    <p:sldId id="850" r:id="rId41"/>
    <p:sldId id="851" r:id="rId42"/>
    <p:sldId id="852" r:id="rId43"/>
    <p:sldId id="839" r:id="rId44"/>
    <p:sldId id="790" r:id="rId45"/>
    <p:sldId id="791" r:id="rId46"/>
    <p:sldId id="792" r:id="rId47"/>
    <p:sldId id="794" r:id="rId48"/>
    <p:sldId id="853" r:id="rId49"/>
    <p:sldId id="854" r:id="rId50"/>
    <p:sldId id="855" r:id="rId51"/>
    <p:sldId id="856" r:id="rId52"/>
    <p:sldId id="857" r:id="rId53"/>
    <p:sldId id="858" r:id="rId54"/>
    <p:sldId id="860" r:id="rId55"/>
    <p:sldId id="861" r:id="rId56"/>
    <p:sldId id="764" r:id="rId57"/>
    <p:sldId id="800" r:id="rId58"/>
    <p:sldId id="801" r:id="rId59"/>
    <p:sldId id="863" r:id="rId60"/>
    <p:sldId id="864" r:id="rId61"/>
    <p:sldId id="797" r:id="rId62"/>
    <p:sldId id="872" r:id="rId63"/>
    <p:sldId id="873" r:id="rId64"/>
    <p:sldId id="875" r:id="rId65"/>
    <p:sldId id="865" r:id="rId66"/>
    <p:sldId id="887" r:id="rId67"/>
    <p:sldId id="867" r:id="rId68"/>
    <p:sldId id="868" r:id="rId69"/>
    <p:sldId id="869" r:id="rId70"/>
    <p:sldId id="822" r:id="rId71"/>
    <p:sldId id="881" r:id="rId72"/>
    <p:sldId id="882" r:id="rId73"/>
    <p:sldId id="888" r:id="rId74"/>
    <p:sldId id="890" r:id="rId75"/>
    <p:sldId id="870" r:id="rId76"/>
    <p:sldId id="928" r:id="rId77"/>
    <p:sldId id="929" r:id="rId78"/>
    <p:sldId id="930" r:id="rId79"/>
    <p:sldId id="931" r:id="rId80"/>
    <p:sldId id="892" r:id="rId81"/>
    <p:sldId id="893" r:id="rId82"/>
    <p:sldId id="894" r:id="rId83"/>
    <p:sldId id="895" r:id="rId84"/>
    <p:sldId id="896" r:id="rId85"/>
    <p:sldId id="897" r:id="rId86"/>
    <p:sldId id="898" r:id="rId87"/>
    <p:sldId id="940" r:id="rId88"/>
    <p:sldId id="909" r:id="rId89"/>
    <p:sldId id="911" r:id="rId90"/>
    <p:sldId id="912" r:id="rId91"/>
    <p:sldId id="913" r:id="rId92"/>
    <p:sldId id="941" r:id="rId93"/>
    <p:sldId id="942" r:id="rId94"/>
    <p:sldId id="943" r:id="rId95"/>
    <p:sldId id="944" r:id="rId96"/>
    <p:sldId id="945" r:id="rId97"/>
    <p:sldId id="927" r:id="rId98"/>
    <p:sldId id="758" r:id="rId9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3DA191-3EB8-42AB-B0EA-57886D117C85}">
          <p14:sldIdLst>
            <p14:sldId id="296"/>
            <p14:sldId id="739"/>
            <p14:sldId id="885"/>
            <p14:sldId id="761"/>
            <p14:sldId id="932"/>
            <p14:sldId id="933"/>
            <p14:sldId id="934"/>
            <p14:sldId id="935"/>
            <p14:sldId id="936"/>
            <p14:sldId id="937"/>
            <p14:sldId id="938"/>
            <p14:sldId id="939"/>
            <p14:sldId id="899"/>
            <p14:sldId id="900"/>
            <p14:sldId id="901"/>
            <p14:sldId id="902"/>
            <p14:sldId id="908"/>
            <p14:sldId id="769"/>
            <p14:sldId id="904"/>
            <p14:sldId id="905"/>
            <p14:sldId id="906"/>
            <p14:sldId id="907"/>
            <p14:sldId id="765"/>
            <p14:sldId id="816"/>
            <p14:sldId id="817"/>
            <p14:sldId id="818"/>
            <p14:sldId id="819"/>
            <p14:sldId id="820"/>
            <p14:sldId id="821"/>
            <p14:sldId id="840"/>
            <p14:sldId id="841"/>
            <p14:sldId id="842"/>
            <p14:sldId id="843"/>
            <p14:sldId id="844"/>
            <p14:sldId id="847"/>
            <p14:sldId id="886"/>
            <p14:sldId id="848"/>
            <p14:sldId id="849"/>
            <p14:sldId id="850"/>
            <p14:sldId id="851"/>
            <p14:sldId id="852"/>
            <p14:sldId id="839"/>
            <p14:sldId id="790"/>
            <p14:sldId id="791"/>
            <p14:sldId id="792"/>
            <p14:sldId id="794"/>
            <p14:sldId id="853"/>
            <p14:sldId id="854"/>
            <p14:sldId id="855"/>
            <p14:sldId id="856"/>
            <p14:sldId id="857"/>
            <p14:sldId id="858"/>
            <p14:sldId id="860"/>
            <p14:sldId id="861"/>
            <p14:sldId id="764"/>
            <p14:sldId id="800"/>
            <p14:sldId id="801"/>
            <p14:sldId id="863"/>
            <p14:sldId id="864"/>
            <p14:sldId id="797"/>
            <p14:sldId id="872"/>
            <p14:sldId id="873"/>
            <p14:sldId id="875"/>
            <p14:sldId id="865"/>
            <p14:sldId id="887"/>
            <p14:sldId id="867"/>
            <p14:sldId id="868"/>
            <p14:sldId id="869"/>
            <p14:sldId id="822"/>
            <p14:sldId id="881"/>
            <p14:sldId id="882"/>
            <p14:sldId id="888"/>
            <p14:sldId id="890"/>
            <p14:sldId id="870"/>
            <p14:sldId id="928"/>
            <p14:sldId id="929"/>
            <p14:sldId id="930"/>
            <p14:sldId id="931"/>
            <p14:sldId id="892"/>
            <p14:sldId id="893"/>
            <p14:sldId id="894"/>
            <p14:sldId id="895"/>
            <p14:sldId id="896"/>
            <p14:sldId id="897"/>
            <p14:sldId id="898"/>
            <p14:sldId id="940"/>
            <p14:sldId id="909"/>
            <p14:sldId id="911"/>
            <p14:sldId id="912"/>
            <p14:sldId id="913"/>
            <p14:sldId id="941"/>
            <p14:sldId id="942"/>
            <p14:sldId id="943"/>
            <p14:sldId id="944"/>
            <p14:sldId id="945"/>
            <p14:sldId id="927"/>
            <p14:sldId id="7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B0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p:cViewPr varScale="1">
        <p:scale>
          <a:sx n="73" d="100"/>
          <a:sy n="73" d="100"/>
        </p:scale>
        <p:origin x="13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BF78F-56C5-4F7D-AE53-5C2CDACFDAB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72CEAA42-E012-4C4B-BA43-414B416478C8}">
      <dgm:prSet phldrT="[Text]"/>
      <dgm:spPr/>
      <dgm:t>
        <a:bodyPr/>
        <a:lstStyle/>
        <a:p>
          <a:r>
            <a:rPr lang="en-ZA" dirty="0"/>
            <a:t>Set the tone of the school in establishing, culture, values and ethos of the school in collaboration with stakeholders</a:t>
          </a:r>
          <a:endParaRPr lang="en-GB" dirty="0"/>
        </a:p>
      </dgm:t>
    </dgm:pt>
    <dgm:pt modelId="{F85F34E1-EE33-420C-BFAA-B8411D5D1A37}" type="parTrans" cxnId="{5AC9EB2E-AEF1-40C3-9A8B-B88EB0B6E1F1}">
      <dgm:prSet/>
      <dgm:spPr/>
      <dgm:t>
        <a:bodyPr/>
        <a:lstStyle/>
        <a:p>
          <a:endParaRPr lang="en-GB"/>
        </a:p>
      </dgm:t>
    </dgm:pt>
    <dgm:pt modelId="{C74AE806-EA47-4F7E-9FB9-0544D5A06018}" type="sibTrans" cxnId="{5AC9EB2E-AEF1-40C3-9A8B-B88EB0B6E1F1}">
      <dgm:prSet/>
      <dgm:spPr/>
      <dgm:t>
        <a:bodyPr/>
        <a:lstStyle/>
        <a:p>
          <a:endParaRPr lang="en-GB"/>
        </a:p>
      </dgm:t>
    </dgm:pt>
    <dgm:pt modelId="{924793F1-F44B-4A47-9526-2294A268F74C}">
      <dgm:prSet phldrT="[Text]"/>
      <dgm:spPr/>
      <dgm:t>
        <a:bodyPr/>
        <a:lstStyle/>
        <a:p>
          <a:r>
            <a:rPr lang="en-GB" dirty="0"/>
            <a:t>Develop policies that respond to the need of the school in line with departmental policies</a:t>
          </a:r>
        </a:p>
      </dgm:t>
    </dgm:pt>
    <dgm:pt modelId="{3B3FDA32-A5EE-4788-8E5D-859C8997E0B1}" type="parTrans" cxnId="{A9562E0E-475F-4971-8295-BD86ECCB0ECF}">
      <dgm:prSet/>
      <dgm:spPr/>
      <dgm:t>
        <a:bodyPr/>
        <a:lstStyle/>
        <a:p>
          <a:endParaRPr lang="en-GB"/>
        </a:p>
      </dgm:t>
    </dgm:pt>
    <dgm:pt modelId="{9842D9AE-D64D-45AB-BF97-4E0D5DBE9A4E}" type="sibTrans" cxnId="{A9562E0E-475F-4971-8295-BD86ECCB0ECF}">
      <dgm:prSet/>
      <dgm:spPr/>
      <dgm:t>
        <a:bodyPr/>
        <a:lstStyle/>
        <a:p>
          <a:endParaRPr lang="en-GB"/>
        </a:p>
      </dgm:t>
    </dgm:pt>
    <dgm:pt modelId="{86D19E8E-4543-4226-A207-E1F8F937A299}">
      <dgm:prSet phldrT="[Text]"/>
      <dgm:spPr/>
      <dgm:t>
        <a:bodyPr/>
        <a:lstStyle/>
        <a:p>
          <a:r>
            <a:rPr lang="en-GB" dirty="0"/>
            <a:t>Allocate and utilise school funds to respond to the needs of the school in a consultative and transparent manner</a:t>
          </a:r>
        </a:p>
      </dgm:t>
    </dgm:pt>
    <dgm:pt modelId="{EFC4308B-4DD1-41BD-898C-46225C03F566}" type="parTrans" cxnId="{F0A031EB-583E-4BB9-88F6-FED19059A671}">
      <dgm:prSet/>
      <dgm:spPr/>
      <dgm:t>
        <a:bodyPr/>
        <a:lstStyle/>
        <a:p>
          <a:endParaRPr lang="en-GB"/>
        </a:p>
      </dgm:t>
    </dgm:pt>
    <dgm:pt modelId="{828F237F-C40C-42F5-A724-65725A0A905B}" type="sibTrans" cxnId="{F0A031EB-583E-4BB9-88F6-FED19059A671}">
      <dgm:prSet/>
      <dgm:spPr/>
      <dgm:t>
        <a:bodyPr/>
        <a:lstStyle/>
        <a:p>
          <a:endParaRPr lang="en-GB"/>
        </a:p>
      </dgm:t>
    </dgm:pt>
    <dgm:pt modelId="{CDCF3A7B-6559-4BF4-8E22-564599B78374}">
      <dgm:prSet phldrT="[Text]"/>
      <dgm:spPr/>
      <dgm:t>
        <a:bodyPr/>
        <a:lstStyle/>
        <a:p>
          <a:r>
            <a:rPr lang="en-GB" dirty="0"/>
            <a:t>Recommend for the appointment of relevant, qualified and competent staff members</a:t>
          </a:r>
        </a:p>
      </dgm:t>
    </dgm:pt>
    <dgm:pt modelId="{5CA6A5E7-DE34-439D-8366-EEEF537E03C6}" type="parTrans" cxnId="{B8CAD6FC-DB49-499F-AC87-D9EED5438967}">
      <dgm:prSet/>
      <dgm:spPr/>
      <dgm:t>
        <a:bodyPr/>
        <a:lstStyle/>
        <a:p>
          <a:endParaRPr lang="en-GB"/>
        </a:p>
      </dgm:t>
    </dgm:pt>
    <dgm:pt modelId="{0AACF373-AC75-4F0E-AEFF-7AC11F47EB07}" type="sibTrans" cxnId="{B8CAD6FC-DB49-499F-AC87-D9EED5438967}">
      <dgm:prSet/>
      <dgm:spPr/>
      <dgm:t>
        <a:bodyPr/>
        <a:lstStyle/>
        <a:p>
          <a:endParaRPr lang="en-GB"/>
        </a:p>
      </dgm:t>
    </dgm:pt>
    <dgm:pt modelId="{BE45238F-B639-44BD-8D61-B9E72739F8D2}">
      <dgm:prSet phldrT="[Text]"/>
      <dgm:spPr/>
      <dgm:t>
        <a:bodyPr/>
        <a:lstStyle/>
        <a:p>
          <a:r>
            <a:rPr lang="en-GB" dirty="0"/>
            <a:t>Develop a Code of Conduct for learners and instil discipline in the school</a:t>
          </a:r>
        </a:p>
      </dgm:t>
    </dgm:pt>
    <dgm:pt modelId="{BDE0037F-4381-4070-9FB3-2E53AD9D223B}" type="parTrans" cxnId="{2E8A70CC-855C-4B87-A853-1F74419C65D5}">
      <dgm:prSet/>
      <dgm:spPr/>
      <dgm:t>
        <a:bodyPr/>
        <a:lstStyle/>
        <a:p>
          <a:endParaRPr lang="en-GB"/>
        </a:p>
      </dgm:t>
    </dgm:pt>
    <dgm:pt modelId="{0BC4FDFD-EA09-43B7-A012-949755E8ABEA}" type="sibTrans" cxnId="{2E8A70CC-855C-4B87-A853-1F74419C65D5}">
      <dgm:prSet/>
      <dgm:spPr/>
      <dgm:t>
        <a:bodyPr/>
        <a:lstStyle/>
        <a:p>
          <a:endParaRPr lang="en-GB"/>
        </a:p>
      </dgm:t>
    </dgm:pt>
    <dgm:pt modelId="{A484AA9D-577F-47B1-A112-403EC75F349C}">
      <dgm:prSet/>
      <dgm:spPr/>
      <dgm:t>
        <a:bodyPr/>
        <a:lstStyle/>
        <a:p>
          <a:r>
            <a:rPr lang="en-GB" dirty="0"/>
            <a:t>Maintain the school property to bring about a conducive learning environment</a:t>
          </a:r>
        </a:p>
      </dgm:t>
    </dgm:pt>
    <dgm:pt modelId="{C8DB0DFF-A14D-4EF7-930A-906257BC7C19}" type="parTrans" cxnId="{9DAB5075-BF60-431D-8B7F-A57B68226798}">
      <dgm:prSet/>
      <dgm:spPr/>
      <dgm:t>
        <a:bodyPr/>
        <a:lstStyle/>
        <a:p>
          <a:endParaRPr lang="en-GB"/>
        </a:p>
      </dgm:t>
    </dgm:pt>
    <dgm:pt modelId="{ACEEA087-1205-4332-859D-84B07084AA0F}" type="sibTrans" cxnId="{9DAB5075-BF60-431D-8B7F-A57B68226798}">
      <dgm:prSet/>
      <dgm:spPr/>
      <dgm:t>
        <a:bodyPr/>
        <a:lstStyle/>
        <a:p>
          <a:endParaRPr lang="en-GB"/>
        </a:p>
      </dgm:t>
    </dgm:pt>
    <dgm:pt modelId="{7B8EB3A0-BA34-4D7F-A54B-F76FC1445076}" type="pres">
      <dgm:prSet presAssocID="{F00BF78F-56C5-4F7D-AE53-5C2CDACFDAB5}" presName="diagram" presStyleCnt="0">
        <dgm:presLayoutVars>
          <dgm:dir/>
          <dgm:resizeHandles val="exact"/>
        </dgm:presLayoutVars>
      </dgm:prSet>
      <dgm:spPr/>
      <dgm:t>
        <a:bodyPr/>
        <a:lstStyle/>
        <a:p>
          <a:endParaRPr lang="en-ZA"/>
        </a:p>
      </dgm:t>
    </dgm:pt>
    <dgm:pt modelId="{7ED9B288-3956-4447-8139-44EBA1A8FEBA}" type="pres">
      <dgm:prSet presAssocID="{72CEAA42-E012-4C4B-BA43-414B416478C8}" presName="node" presStyleLbl="node1" presStyleIdx="0" presStyleCnt="6">
        <dgm:presLayoutVars>
          <dgm:bulletEnabled val="1"/>
        </dgm:presLayoutVars>
      </dgm:prSet>
      <dgm:spPr/>
      <dgm:t>
        <a:bodyPr/>
        <a:lstStyle/>
        <a:p>
          <a:endParaRPr lang="en-ZA"/>
        </a:p>
      </dgm:t>
    </dgm:pt>
    <dgm:pt modelId="{106183A4-91E3-428B-BC95-5478C5D930B2}" type="pres">
      <dgm:prSet presAssocID="{C74AE806-EA47-4F7E-9FB9-0544D5A06018}" presName="sibTrans" presStyleCnt="0"/>
      <dgm:spPr/>
    </dgm:pt>
    <dgm:pt modelId="{83AAAE57-9A18-4A86-B29F-EFDB6288BB85}" type="pres">
      <dgm:prSet presAssocID="{924793F1-F44B-4A47-9526-2294A268F74C}" presName="node" presStyleLbl="node1" presStyleIdx="1" presStyleCnt="6">
        <dgm:presLayoutVars>
          <dgm:bulletEnabled val="1"/>
        </dgm:presLayoutVars>
      </dgm:prSet>
      <dgm:spPr/>
      <dgm:t>
        <a:bodyPr/>
        <a:lstStyle/>
        <a:p>
          <a:endParaRPr lang="en-ZA"/>
        </a:p>
      </dgm:t>
    </dgm:pt>
    <dgm:pt modelId="{8ABE0967-677F-48AA-9525-BB2368A530FD}" type="pres">
      <dgm:prSet presAssocID="{9842D9AE-D64D-45AB-BF97-4E0D5DBE9A4E}" presName="sibTrans" presStyleCnt="0"/>
      <dgm:spPr/>
    </dgm:pt>
    <dgm:pt modelId="{B4E4FD03-60F4-42C7-B0F9-DA2648546707}" type="pres">
      <dgm:prSet presAssocID="{86D19E8E-4543-4226-A207-E1F8F937A299}" presName="node" presStyleLbl="node1" presStyleIdx="2" presStyleCnt="6">
        <dgm:presLayoutVars>
          <dgm:bulletEnabled val="1"/>
        </dgm:presLayoutVars>
      </dgm:prSet>
      <dgm:spPr/>
      <dgm:t>
        <a:bodyPr/>
        <a:lstStyle/>
        <a:p>
          <a:endParaRPr lang="en-ZA"/>
        </a:p>
      </dgm:t>
    </dgm:pt>
    <dgm:pt modelId="{65FAAF41-16E1-4145-BE2D-C007E308038E}" type="pres">
      <dgm:prSet presAssocID="{828F237F-C40C-42F5-A724-65725A0A905B}" presName="sibTrans" presStyleCnt="0"/>
      <dgm:spPr/>
    </dgm:pt>
    <dgm:pt modelId="{DB2202D9-625E-479C-B40C-ECF5CE50E13B}" type="pres">
      <dgm:prSet presAssocID="{CDCF3A7B-6559-4BF4-8E22-564599B78374}" presName="node" presStyleLbl="node1" presStyleIdx="3" presStyleCnt="6">
        <dgm:presLayoutVars>
          <dgm:bulletEnabled val="1"/>
        </dgm:presLayoutVars>
      </dgm:prSet>
      <dgm:spPr/>
      <dgm:t>
        <a:bodyPr/>
        <a:lstStyle/>
        <a:p>
          <a:endParaRPr lang="en-ZA"/>
        </a:p>
      </dgm:t>
    </dgm:pt>
    <dgm:pt modelId="{DAA00E1E-6F5D-4EC5-B5A6-34132ACC679B}" type="pres">
      <dgm:prSet presAssocID="{0AACF373-AC75-4F0E-AEFF-7AC11F47EB07}" presName="sibTrans" presStyleCnt="0"/>
      <dgm:spPr/>
    </dgm:pt>
    <dgm:pt modelId="{2D0EAB42-59C6-45DE-A502-180BB6CB3D70}" type="pres">
      <dgm:prSet presAssocID="{BE45238F-B639-44BD-8D61-B9E72739F8D2}" presName="node" presStyleLbl="node1" presStyleIdx="4" presStyleCnt="6">
        <dgm:presLayoutVars>
          <dgm:bulletEnabled val="1"/>
        </dgm:presLayoutVars>
      </dgm:prSet>
      <dgm:spPr/>
      <dgm:t>
        <a:bodyPr/>
        <a:lstStyle/>
        <a:p>
          <a:endParaRPr lang="en-ZA"/>
        </a:p>
      </dgm:t>
    </dgm:pt>
    <dgm:pt modelId="{6898E556-1516-4243-8479-0421D10B6EE9}" type="pres">
      <dgm:prSet presAssocID="{0BC4FDFD-EA09-43B7-A012-949755E8ABEA}" presName="sibTrans" presStyleCnt="0"/>
      <dgm:spPr/>
    </dgm:pt>
    <dgm:pt modelId="{224435E5-B853-4A33-AC7C-4D8FF7A0203C}" type="pres">
      <dgm:prSet presAssocID="{A484AA9D-577F-47B1-A112-403EC75F349C}" presName="node" presStyleLbl="node1" presStyleIdx="5" presStyleCnt="6">
        <dgm:presLayoutVars>
          <dgm:bulletEnabled val="1"/>
        </dgm:presLayoutVars>
      </dgm:prSet>
      <dgm:spPr/>
      <dgm:t>
        <a:bodyPr/>
        <a:lstStyle/>
        <a:p>
          <a:endParaRPr lang="en-ZA"/>
        </a:p>
      </dgm:t>
    </dgm:pt>
  </dgm:ptLst>
  <dgm:cxnLst>
    <dgm:cxn modelId="{5AC9EB2E-AEF1-40C3-9A8B-B88EB0B6E1F1}" srcId="{F00BF78F-56C5-4F7D-AE53-5C2CDACFDAB5}" destId="{72CEAA42-E012-4C4B-BA43-414B416478C8}" srcOrd="0" destOrd="0" parTransId="{F85F34E1-EE33-420C-BFAA-B8411D5D1A37}" sibTransId="{C74AE806-EA47-4F7E-9FB9-0544D5A06018}"/>
    <dgm:cxn modelId="{CB784960-BF37-40DE-B4AC-C2B3B3342629}" type="presOf" srcId="{72CEAA42-E012-4C4B-BA43-414B416478C8}" destId="{7ED9B288-3956-4447-8139-44EBA1A8FEBA}" srcOrd="0" destOrd="0" presId="urn:microsoft.com/office/officeart/2005/8/layout/default"/>
    <dgm:cxn modelId="{7A3556AF-DD10-43CF-B665-D20195B99DE9}" type="presOf" srcId="{F00BF78F-56C5-4F7D-AE53-5C2CDACFDAB5}" destId="{7B8EB3A0-BA34-4D7F-A54B-F76FC1445076}" srcOrd="0" destOrd="0" presId="urn:microsoft.com/office/officeart/2005/8/layout/default"/>
    <dgm:cxn modelId="{3CCF3725-4DB1-49A9-8B15-D104AF6BF45D}" type="presOf" srcId="{BE45238F-B639-44BD-8D61-B9E72739F8D2}" destId="{2D0EAB42-59C6-45DE-A502-180BB6CB3D70}" srcOrd="0" destOrd="0" presId="urn:microsoft.com/office/officeart/2005/8/layout/default"/>
    <dgm:cxn modelId="{F0A031EB-583E-4BB9-88F6-FED19059A671}" srcId="{F00BF78F-56C5-4F7D-AE53-5C2CDACFDAB5}" destId="{86D19E8E-4543-4226-A207-E1F8F937A299}" srcOrd="2" destOrd="0" parTransId="{EFC4308B-4DD1-41BD-898C-46225C03F566}" sibTransId="{828F237F-C40C-42F5-A724-65725A0A905B}"/>
    <dgm:cxn modelId="{B8CAD6FC-DB49-499F-AC87-D9EED5438967}" srcId="{F00BF78F-56C5-4F7D-AE53-5C2CDACFDAB5}" destId="{CDCF3A7B-6559-4BF4-8E22-564599B78374}" srcOrd="3" destOrd="0" parTransId="{5CA6A5E7-DE34-439D-8366-EEEF537E03C6}" sibTransId="{0AACF373-AC75-4F0E-AEFF-7AC11F47EB07}"/>
    <dgm:cxn modelId="{1538306C-DF2A-42BD-B341-B81A4AC669AC}" type="presOf" srcId="{86D19E8E-4543-4226-A207-E1F8F937A299}" destId="{B4E4FD03-60F4-42C7-B0F9-DA2648546707}" srcOrd="0" destOrd="0" presId="urn:microsoft.com/office/officeart/2005/8/layout/default"/>
    <dgm:cxn modelId="{2B797E09-909F-4E47-82DA-781D22782EAE}" type="presOf" srcId="{924793F1-F44B-4A47-9526-2294A268F74C}" destId="{83AAAE57-9A18-4A86-B29F-EFDB6288BB85}" srcOrd="0" destOrd="0" presId="urn:microsoft.com/office/officeart/2005/8/layout/default"/>
    <dgm:cxn modelId="{9DAB5075-BF60-431D-8B7F-A57B68226798}" srcId="{F00BF78F-56C5-4F7D-AE53-5C2CDACFDAB5}" destId="{A484AA9D-577F-47B1-A112-403EC75F349C}" srcOrd="5" destOrd="0" parTransId="{C8DB0DFF-A14D-4EF7-930A-906257BC7C19}" sibTransId="{ACEEA087-1205-4332-859D-84B07084AA0F}"/>
    <dgm:cxn modelId="{A9562E0E-475F-4971-8295-BD86ECCB0ECF}" srcId="{F00BF78F-56C5-4F7D-AE53-5C2CDACFDAB5}" destId="{924793F1-F44B-4A47-9526-2294A268F74C}" srcOrd="1" destOrd="0" parTransId="{3B3FDA32-A5EE-4788-8E5D-859C8997E0B1}" sibTransId="{9842D9AE-D64D-45AB-BF97-4E0D5DBE9A4E}"/>
    <dgm:cxn modelId="{4FB9EF66-BBC6-4CE3-BFCA-8DDEC028A59E}" type="presOf" srcId="{CDCF3A7B-6559-4BF4-8E22-564599B78374}" destId="{DB2202D9-625E-479C-B40C-ECF5CE50E13B}" srcOrd="0" destOrd="0" presId="urn:microsoft.com/office/officeart/2005/8/layout/default"/>
    <dgm:cxn modelId="{2E8A70CC-855C-4B87-A853-1F74419C65D5}" srcId="{F00BF78F-56C5-4F7D-AE53-5C2CDACFDAB5}" destId="{BE45238F-B639-44BD-8D61-B9E72739F8D2}" srcOrd="4" destOrd="0" parTransId="{BDE0037F-4381-4070-9FB3-2E53AD9D223B}" sibTransId="{0BC4FDFD-EA09-43B7-A012-949755E8ABEA}"/>
    <dgm:cxn modelId="{EA6FB91E-84C8-4916-AA7E-6EC877A17E99}" type="presOf" srcId="{A484AA9D-577F-47B1-A112-403EC75F349C}" destId="{224435E5-B853-4A33-AC7C-4D8FF7A0203C}" srcOrd="0" destOrd="0" presId="urn:microsoft.com/office/officeart/2005/8/layout/default"/>
    <dgm:cxn modelId="{4A9691BC-4C84-4CBF-BEAE-8A77F5C8F377}" type="presParOf" srcId="{7B8EB3A0-BA34-4D7F-A54B-F76FC1445076}" destId="{7ED9B288-3956-4447-8139-44EBA1A8FEBA}" srcOrd="0" destOrd="0" presId="urn:microsoft.com/office/officeart/2005/8/layout/default"/>
    <dgm:cxn modelId="{CADF8BDD-E0B6-4B6C-B557-17082C880BDF}" type="presParOf" srcId="{7B8EB3A0-BA34-4D7F-A54B-F76FC1445076}" destId="{106183A4-91E3-428B-BC95-5478C5D930B2}" srcOrd="1" destOrd="0" presId="urn:microsoft.com/office/officeart/2005/8/layout/default"/>
    <dgm:cxn modelId="{3B457460-04C0-4C7D-BEAB-F8CF9181A388}" type="presParOf" srcId="{7B8EB3A0-BA34-4D7F-A54B-F76FC1445076}" destId="{83AAAE57-9A18-4A86-B29F-EFDB6288BB85}" srcOrd="2" destOrd="0" presId="urn:microsoft.com/office/officeart/2005/8/layout/default"/>
    <dgm:cxn modelId="{EDAD61E5-7A83-4E4D-84BC-FB9F30C92D4A}" type="presParOf" srcId="{7B8EB3A0-BA34-4D7F-A54B-F76FC1445076}" destId="{8ABE0967-677F-48AA-9525-BB2368A530FD}" srcOrd="3" destOrd="0" presId="urn:microsoft.com/office/officeart/2005/8/layout/default"/>
    <dgm:cxn modelId="{4BCF5373-DD54-411D-B703-884677125DB0}" type="presParOf" srcId="{7B8EB3A0-BA34-4D7F-A54B-F76FC1445076}" destId="{B4E4FD03-60F4-42C7-B0F9-DA2648546707}" srcOrd="4" destOrd="0" presId="urn:microsoft.com/office/officeart/2005/8/layout/default"/>
    <dgm:cxn modelId="{E7119F3A-CCA2-4792-AAE6-0CC29D0EEF44}" type="presParOf" srcId="{7B8EB3A0-BA34-4D7F-A54B-F76FC1445076}" destId="{65FAAF41-16E1-4145-BE2D-C007E308038E}" srcOrd="5" destOrd="0" presId="urn:microsoft.com/office/officeart/2005/8/layout/default"/>
    <dgm:cxn modelId="{94944CCD-95CB-4384-9F7D-D5D05A5C9B85}" type="presParOf" srcId="{7B8EB3A0-BA34-4D7F-A54B-F76FC1445076}" destId="{DB2202D9-625E-479C-B40C-ECF5CE50E13B}" srcOrd="6" destOrd="0" presId="urn:microsoft.com/office/officeart/2005/8/layout/default"/>
    <dgm:cxn modelId="{0D6968BB-CFD5-4B2D-BB37-F60541F4468D}" type="presParOf" srcId="{7B8EB3A0-BA34-4D7F-A54B-F76FC1445076}" destId="{DAA00E1E-6F5D-4EC5-B5A6-34132ACC679B}" srcOrd="7" destOrd="0" presId="urn:microsoft.com/office/officeart/2005/8/layout/default"/>
    <dgm:cxn modelId="{4D09F0DD-1A83-441C-9C97-ECA897895551}" type="presParOf" srcId="{7B8EB3A0-BA34-4D7F-A54B-F76FC1445076}" destId="{2D0EAB42-59C6-45DE-A502-180BB6CB3D70}" srcOrd="8" destOrd="0" presId="urn:microsoft.com/office/officeart/2005/8/layout/default"/>
    <dgm:cxn modelId="{9E4DC6B4-F809-4622-B43B-C419C32E862E}" type="presParOf" srcId="{7B8EB3A0-BA34-4D7F-A54B-F76FC1445076}" destId="{6898E556-1516-4243-8479-0421D10B6EE9}" srcOrd="9" destOrd="0" presId="urn:microsoft.com/office/officeart/2005/8/layout/default"/>
    <dgm:cxn modelId="{488AE68F-4E49-478C-A071-6D74F8135A88}" type="presParOf" srcId="{7B8EB3A0-BA34-4D7F-A54B-F76FC1445076}" destId="{224435E5-B853-4A33-AC7C-4D8FF7A0203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9B288-3956-4447-8139-44EBA1A8FEBA}">
      <dsp:nvSpPr>
        <dsp:cNvPr id="0" name=""/>
        <dsp:cNvSpPr/>
      </dsp:nvSpPr>
      <dsp:spPr>
        <a:xfrm>
          <a:off x="0" y="158847"/>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a:t>Set the tone of the school in establishing, culture, values and ethos of the school in collaboration with stakeholders</a:t>
          </a:r>
          <a:endParaRPr lang="en-GB" sz="2000" kern="1200" dirty="0"/>
        </a:p>
      </dsp:txBody>
      <dsp:txXfrm>
        <a:off x="0" y="158847"/>
        <a:ext cx="2857499" cy="1714500"/>
      </dsp:txXfrm>
    </dsp:sp>
    <dsp:sp modelId="{83AAAE57-9A18-4A86-B29F-EFDB6288BB85}">
      <dsp:nvSpPr>
        <dsp:cNvPr id="0" name=""/>
        <dsp:cNvSpPr/>
      </dsp:nvSpPr>
      <dsp:spPr>
        <a:xfrm>
          <a:off x="3143250" y="158847"/>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Develop policies that respond to the need of the school in line with departmental policies</a:t>
          </a:r>
        </a:p>
      </dsp:txBody>
      <dsp:txXfrm>
        <a:off x="3143250" y="158847"/>
        <a:ext cx="2857499" cy="1714500"/>
      </dsp:txXfrm>
    </dsp:sp>
    <dsp:sp modelId="{B4E4FD03-60F4-42C7-B0F9-DA2648546707}">
      <dsp:nvSpPr>
        <dsp:cNvPr id="0" name=""/>
        <dsp:cNvSpPr/>
      </dsp:nvSpPr>
      <dsp:spPr>
        <a:xfrm>
          <a:off x="6286500" y="158847"/>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Allocate and utilise school funds to respond to the needs of the school in a consultative and transparent manner</a:t>
          </a:r>
        </a:p>
      </dsp:txBody>
      <dsp:txXfrm>
        <a:off x="6286500" y="158847"/>
        <a:ext cx="2857499" cy="1714500"/>
      </dsp:txXfrm>
    </dsp:sp>
    <dsp:sp modelId="{DB2202D9-625E-479C-B40C-ECF5CE50E13B}">
      <dsp:nvSpPr>
        <dsp:cNvPr id="0" name=""/>
        <dsp:cNvSpPr/>
      </dsp:nvSpPr>
      <dsp:spPr>
        <a:xfrm>
          <a:off x="0" y="2159098"/>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Recommend for the appointment of relevant, qualified and competent staff members</a:t>
          </a:r>
        </a:p>
      </dsp:txBody>
      <dsp:txXfrm>
        <a:off x="0" y="2159098"/>
        <a:ext cx="2857499" cy="1714500"/>
      </dsp:txXfrm>
    </dsp:sp>
    <dsp:sp modelId="{2D0EAB42-59C6-45DE-A502-180BB6CB3D70}">
      <dsp:nvSpPr>
        <dsp:cNvPr id="0" name=""/>
        <dsp:cNvSpPr/>
      </dsp:nvSpPr>
      <dsp:spPr>
        <a:xfrm>
          <a:off x="3143250" y="2159097"/>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Develop a Code of Conduct for learners and instil discipline in the school</a:t>
          </a:r>
        </a:p>
      </dsp:txBody>
      <dsp:txXfrm>
        <a:off x="3143250" y="2159097"/>
        <a:ext cx="2857499" cy="1714500"/>
      </dsp:txXfrm>
    </dsp:sp>
    <dsp:sp modelId="{224435E5-B853-4A33-AC7C-4D8FF7A0203C}">
      <dsp:nvSpPr>
        <dsp:cNvPr id="0" name=""/>
        <dsp:cNvSpPr/>
      </dsp:nvSpPr>
      <dsp:spPr>
        <a:xfrm>
          <a:off x="6286500" y="2159097"/>
          <a:ext cx="2857499" cy="17145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Maintain the school property to bring about a conducive learning environment</a:t>
          </a:r>
        </a:p>
      </dsp:txBody>
      <dsp:txXfrm>
        <a:off x="6286500" y="2159097"/>
        <a:ext cx="2857499" cy="17145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CECD631-4642-41BE-9D06-1DB2D7467FCE}" type="datetimeFigureOut">
              <a:rPr lang="en-US" smtClean="0"/>
              <a:t>2/5/2023</a:t>
            </a:fld>
            <a:endParaRPr lang="en-US"/>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2EB206C7-A63E-46C5-820E-A192E4949144}" type="slidenum">
              <a:rPr lang="en-US" smtClean="0"/>
              <a:t>‹#›</a:t>
            </a:fld>
            <a:endParaRPr lang="en-US"/>
          </a:p>
        </p:txBody>
      </p:sp>
    </p:spTree>
    <p:extLst>
      <p:ext uri="{BB962C8B-B14F-4D97-AF65-F5344CB8AC3E}">
        <p14:creationId xmlns:p14="http://schemas.microsoft.com/office/powerpoint/2010/main" val="4809410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9B73EAF-3E36-4607-A841-5F01F9D7101B}" type="datetimeFigureOut">
              <a:rPr lang="en-ZA" smtClean="0"/>
              <a:t>2023/02/05</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605F9DA3-9C57-46F2-8A0B-78DC9F6E88E2}" type="slidenum">
              <a:rPr lang="en-ZA" smtClean="0"/>
              <a:t>‹#›</a:t>
            </a:fld>
            <a:endParaRPr lang="en-ZA"/>
          </a:p>
        </p:txBody>
      </p:sp>
    </p:spTree>
    <p:extLst>
      <p:ext uri="{BB962C8B-B14F-4D97-AF65-F5344CB8AC3E}">
        <p14:creationId xmlns:p14="http://schemas.microsoft.com/office/powerpoint/2010/main" val="35891120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F9DA3-9C57-46F2-8A0B-78DC9F6E88E2}" type="slidenum">
              <a:rPr lang="en-ZA" smtClean="0"/>
              <a:t>1</a:t>
            </a:fld>
            <a:endParaRPr lang="en-ZA"/>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354907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52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2982717-0D1B-49D0-BD2E-502FDF37C19A}" type="slidenum">
              <a:rPr lang="en-US" smtClean="0"/>
              <a:pPr>
                <a:defRPr/>
              </a:pPr>
              <a:t>75</a:t>
            </a:fld>
            <a:endParaRPr lang="en-US"/>
          </a:p>
        </p:txBody>
      </p:sp>
    </p:spTree>
    <p:extLst>
      <p:ext uri="{BB962C8B-B14F-4D97-AF65-F5344CB8AC3E}">
        <p14:creationId xmlns:p14="http://schemas.microsoft.com/office/powerpoint/2010/main" val="240727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2982717-0D1B-49D0-BD2E-502FDF37C19A}" type="slidenum">
              <a:rPr lang="en-US" smtClean="0"/>
              <a:pPr>
                <a:defRPr/>
              </a:pPr>
              <a:t>76</a:t>
            </a:fld>
            <a:endParaRPr lang="en-US"/>
          </a:p>
        </p:txBody>
      </p:sp>
    </p:spTree>
    <p:extLst>
      <p:ext uri="{BB962C8B-B14F-4D97-AF65-F5344CB8AC3E}">
        <p14:creationId xmlns:p14="http://schemas.microsoft.com/office/powerpoint/2010/main" val="204209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2982717-0D1B-49D0-BD2E-502FDF37C19A}" type="slidenum">
              <a:rPr lang="en-US" smtClean="0"/>
              <a:pPr>
                <a:defRPr/>
              </a:pPr>
              <a:t>77</a:t>
            </a:fld>
            <a:endParaRPr lang="en-US"/>
          </a:p>
        </p:txBody>
      </p:sp>
    </p:spTree>
    <p:extLst>
      <p:ext uri="{BB962C8B-B14F-4D97-AF65-F5344CB8AC3E}">
        <p14:creationId xmlns:p14="http://schemas.microsoft.com/office/powerpoint/2010/main" val="150037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2982717-0D1B-49D0-BD2E-502FDF37C19A}" type="slidenum">
              <a:rPr lang="en-US" smtClean="0"/>
              <a:pPr>
                <a:defRPr/>
              </a:pPr>
              <a:t>78</a:t>
            </a:fld>
            <a:endParaRPr lang="en-US"/>
          </a:p>
        </p:txBody>
      </p:sp>
    </p:spTree>
    <p:extLst>
      <p:ext uri="{BB962C8B-B14F-4D97-AF65-F5344CB8AC3E}">
        <p14:creationId xmlns:p14="http://schemas.microsoft.com/office/powerpoint/2010/main" val="358528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4F0EE1F-80DD-4C3A-9C3C-3BCFBE38AD42}" type="slidenum">
              <a:rPr lang="en-ZA" smtClean="0"/>
              <a:t>94</a:t>
            </a:fld>
            <a:endParaRPr lang="en-ZA" dirty="0"/>
          </a:p>
        </p:txBody>
      </p:sp>
    </p:spTree>
    <p:extLst>
      <p:ext uri="{BB962C8B-B14F-4D97-AF65-F5344CB8AC3E}">
        <p14:creationId xmlns:p14="http://schemas.microsoft.com/office/powerpoint/2010/main" val="48967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4F0EE1F-80DD-4C3A-9C3C-3BCFBE38AD42}" type="slidenum">
              <a:rPr lang="en-ZA" smtClean="0"/>
              <a:t>96</a:t>
            </a:fld>
            <a:endParaRPr lang="en-ZA" dirty="0"/>
          </a:p>
        </p:txBody>
      </p:sp>
    </p:spTree>
    <p:extLst>
      <p:ext uri="{BB962C8B-B14F-4D97-AF65-F5344CB8AC3E}">
        <p14:creationId xmlns:p14="http://schemas.microsoft.com/office/powerpoint/2010/main" val="110381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4582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93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9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2380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0283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defTabSz="685800"/>
            <a:endParaRPr lang="en-ZA">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24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en-ZA">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000431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30347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2144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ZA"/>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295972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341288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987823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1800" b="0" baseline="0">
                <a:solidFill>
                  <a:schemeClr val="accent6">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ctr"/>
            <a:r>
              <a:rPr lang="en-ZA" sz="18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323528" y="1916832"/>
            <a:ext cx="8229600" cy="1143000"/>
          </a:xfrm>
        </p:spPr>
        <p:txBody>
          <a:bodyPr>
            <a:noAutofit/>
          </a:bodyPr>
          <a:lstStyle>
            <a:lvl1pPr>
              <a:defRPr sz="3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2009442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p:cNvSpPr/>
          <p:nvPr/>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3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3483228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extBox 1"/>
          <p:cNvSpPr txBox="1"/>
          <p:nvPr/>
        </p:nvSpPr>
        <p:spPr>
          <a:xfrm>
            <a:off x="1115617" y="5470193"/>
            <a:ext cx="7200800"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Website: www.education.gov.za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Centre: 0800 202 33 | callcentre@dbe.gov.za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Twitter: @DBE_SA | Facebook: DBE SA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3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4042325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1560" y="3573017"/>
            <a:ext cx="6400800" cy="1008112"/>
          </a:xfrm>
        </p:spPr>
        <p:txBody>
          <a:bodyPr>
            <a:normAutofit/>
          </a:bodyPr>
          <a:lstStyle>
            <a:lvl1pPr marL="0" indent="0" algn="ctr">
              <a:buNone/>
              <a:defRPr sz="1800" b="0" baseline="0">
                <a:solidFill>
                  <a:schemeClr val="accent6">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3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71690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1800" b="0" baseline="0">
                <a:solidFill>
                  <a:schemeClr val="accent6">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ctr"/>
            <a:r>
              <a:rPr lang="en-ZA" sz="18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323528" y="1916832"/>
            <a:ext cx="8229600" cy="1143000"/>
          </a:xfrm>
        </p:spPr>
        <p:txBody>
          <a:bodyPr>
            <a:noAutofit/>
          </a:bodyPr>
          <a:lstStyle>
            <a:lvl1pPr>
              <a:defRPr sz="3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289933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p:cNvSpPr/>
          <p:nvPr/>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3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200786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TextBox 1"/>
          <p:cNvSpPr txBox="1"/>
          <p:nvPr/>
        </p:nvSpPr>
        <p:spPr>
          <a:xfrm>
            <a:off x="1115617" y="5470193"/>
            <a:ext cx="7200800"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Website: www.education.gov.za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Centre: 0800 202 933 | callcentre@dbe.gov.za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Twitter: @DBE_SA | Facebook: DBE SA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3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44408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t>‹#›</a:t>
            </a:fld>
            <a:endParaRPr lang="en-ZA"/>
          </a:p>
        </p:txBody>
      </p:sp>
    </p:spTree>
    <p:extLst>
      <p:ext uri="{BB962C8B-B14F-4D97-AF65-F5344CB8AC3E}">
        <p14:creationId xmlns:p14="http://schemas.microsoft.com/office/powerpoint/2010/main"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endParaRPr lang="en-ZA">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B8FD4B1-75C2-404C-A1BE-4D5444833154}"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val="14385767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79" y="2348881"/>
            <a:ext cx="5958915" cy="2160239"/>
          </a:xfrm>
        </p:spPr>
        <p:txBody>
          <a:bodyPr>
            <a:normAutofit/>
          </a:bodyPr>
          <a:lstStyle/>
          <a:p>
            <a:r>
              <a:rPr lang="en-ZA" sz="1200" b="1" dirty="0">
                <a:latin typeface="Calibri" panose="020F0502020204030204" pitchFamily="34" charset="0"/>
              </a:rPr>
              <a:t/>
            </a:r>
            <a:br>
              <a:rPr lang="en-ZA" sz="1200" b="1" dirty="0">
                <a:latin typeface="Calibri" panose="020F0502020204030204" pitchFamily="34" charset="0"/>
              </a:rPr>
            </a:br>
            <a:endParaRPr lang="en-ZA" sz="1200" b="1" dirty="0">
              <a:latin typeface="Century Gothic" panose="020B0502020202020204" pitchFamily="34" charset="0"/>
            </a:endParaRPr>
          </a:p>
        </p:txBody>
      </p:sp>
      <p:sp>
        <p:nvSpPr>
          <p:cNvPr id="3" name="Subtitle 2"/>
          <p:cNvSpPr>
            <a:spLocks noGrp="1"/>
          </p:cNvSpPr>
          <p:nvPr>
            <p:ph type="subTitle" idx="1"/>
          </p:nvPr>
        </p:nvSpPr>
        <p:spPr>
          <a:xfrm>
            <a:off x="0" y="980728"/>
            <a:ext cx="9144000" cy="4608512"/>
          </a:xfrm>
        </p:spPr>
        <p:txBody>
          <a:bodyPr>
            <a:normAutofit fontScale="77500" lnSpcReduction="20000"/>
          </a:bodyPr>
          <a:lstStyle/>
          <a:p>
            <a:endParaRPr lang="en-ZA" sz="2800" dirty="0" smtClean="0">
              <a:latin typeface="Century Gothic" panose="020B0502020202020204" pitchFamily="34" charset="0"/>
            </a:endParaRPr>
          </a:p>
          <a:p>
            <a:endParaRPr lang="en-ZA" sz="4800" b="1" dirty="0">
              <a:solidFill>
                <a:schemeClr val="accent2">
                  <a:lumMod val="75000"/>
                </a:schemeClr>
              </a:solidFill>
              <a:latin typeface="Calibri" panose="020F0502020204030204" pitchFamily="34" charset="0"/>
            </a:endParaRPr>
          </a:p>
          <a:p>
            <a:r>
              <a:rPr lang="en-ZA" sz="4700" b="1" dirty="0" smtClean="0">
                <a:solidFill>
                  <a:schemeClr val="accent2">
                    <a:lumMod val="75000"/>
                  </a:schemeClr>
                </a:solidFill>
                <a:latin typeface="Calibri" panose="020F0502020204030204" pitchFamily="34" charset="0"/>
              </a:rPr>
              <a:t>PRESENTATION TO THE PORTFOLIO COMMITTEE </a:t>
            </a:r>
          </a:p>
          <a:p>
            <a:r>
              <a:rPr lang="en-ZA" sz="4700" b="1" dirty="0" smtClean="0">
                <a:solidFill>
                  <a:schemeClr val="accent2">
                    <a:lumMod val="75000"/>
                  </a:schemeClr>
                </a:solidFill>
                <a:latin typeface="Calibri" panose="020F0502020204030204" pitchFamily="34" charset="0"/>
              </a:rPr>
              <a:t> </a:t>
            </a:r>
            <a:r>
              <a:rPr lang="en-GB" sz="4700" b="1" dirty="0">
                <a:solidFill>
                  <a:schemeClr val="accent2">
                    <a:lumMod val="75000"/>
                  </a:schemeClr>
                </a:solidFill>
                <a:latin typeface="Calibri" panose="020F0502020204030204" pitchFamily="34" charset="0"/>
              </a:rPr>
              <a:t>ON </a:t>
            </a:r>
            <a:r>
              <a:rPr lang="en-GB" sz="4700" b="1" dirty="0" smtClean="0">
                <a:solidFill>
                  <a:schemeClr val="accent2">
                    <a:lumMod val="75000"/>
                  </a:schemeClr>
                </a:solidFill>
                <a:latin typeface="Calibri" panose="020F0502020204030204" pitchFamily="34" charset="0"/>
              </a:rPr>
              <a:t>THE READINESS </a:t>
            </a:r>
            <a:r>
              <a:rPr lang="en-GB" sz="4700" b="1" dirty="0">
                <a:solidFill>
                  <a:schemeClr val="accent2">
                    <a:lumMod val="75000"/>
                  </a:schemeClr>
                </a:solidFill>
                <a:latin typeface="Calibri" panose="020F0502020204030204" pitchFamily="34" charset="0"/>
              </a:rPr>
              <a:t>FOR 2023 ACADEMIC YEAR</a:t>
            </a:r>
          </a:p>
          <a:p>
            <a:endParaRPr lang="en-ZA" sz="4700" b="1" dirty="0">
              <a:solidFill>
                <a:schemeClr val="accent2">
                  <a:lumMod val="75000"/>
                </a:schemeClr>
              </a:solidFill>
              <a:latin typeface="Calibri" panose="020F0502020204030204" pitchFamily="34" charset="0"/>
            </a:endParaRPr>
          </a:p>
          <a:p>
            <a:r>
              <a:rPr lang="en-ZA" sz="4700" b="1" dirty="0" smtClean="0">
                <a:solidFill>
                  <a:schemeClr val="accent2">
                    <a:lumMod val="75000"/>
                  </a:schemeClr>
                </a:solidFill>
                <a:latin typeface="Calibri" panose="020F0502020204030204" pitchFamily="34" charset="0"/>
              </a:rPr>
              <a:t>Department of Basic Education</a:t>
            </a:r>
          </a:p>
          <a:p>
            <a:r>
              <a:rPr lang="en-ZA" sz="4700" b="1" dirty="0" smtClean="0">
                <a:solidFill>
                  <a:schemeClr val="accent2">
                    <a:lumMod val="75000"/>
                  </a:schemeClr>
                </a:solidFill>
                <a:latin typeface="Calibri" panose="020F0502020204030204" pitchFamily="34" charset="0"/>
              </a:rPr>
              <a:t>07 FEBRUARY 2023</a:t>
            </a:r>
          </a:p>
          <a:p>
            <a:endParaRPr lang="en-ZA" sz="2800" b="1" dirty="0">
              <a:solidFill>
                <a:schemeClr val="tx1"/>
              </a:solidFill>
              <a:latin typeface="Calibri" panose="020F0502020204030204" pitchFamily="34" charset="0"/>
            </a:endParaRPr>
          </a:p>
          <a:p>
            <a:endParaRPr lang="en-ZA" sz="2800" b="1" dirty="0">
              <a:solidFill>
                <a:schemeClr val="tx1"/>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0" y="6165304"/>
            <a:ext cx="1619672" cy="692696"/>
          </a:xfrm>
          <a:prstGeom prst="rect">
            <a:avLst/>
          </a:prstGeom>
        </p:spPr>
      </p:pic>
    </p:spTree>
    <p:extLst>
      <p:ext uri="{BB962C8B-B14F-4D97-AF65-F5344CB8AC3E}">
        <p14:creationId xmlns:p14="http://schemas.microsoft.com/office/powerpoint/2010/main" val="255729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B959-07BE-4083-B371-EFA433A6A83A}"/>
              </a:ext>
            </a:extLst>
          </p:cNvPr>
          <p:cNvSpPr>
            <a:spLocks noGrp="1"/>
          </p:cNvSpPr>
          <p:nvPr>
            <p:ph type="title"/>
          </p:nvPr>
        </p:nvSpPr>
        <p:spPr>
          <a:xfrm>
            <a:off x="457200" y="274639"/>
            <a:ext cx="8229600" cy="706089"/>
          </a:xfrm>
        </p:spPr>
        <p:txBody>
          <a:bodyPr>
            <a:normAutofit/>
          </a:bodyPr>
          <a:lstStyle/>
          <a:p>
            <a:r>
              <a:rPr lang="en-ZA" sz="3200" b="1" dirty="0">
                <a:solidFill>
                  <a:schemeClr val="accent2"/>
                </a:solidFill>
              </a:rPr>
              <a:t>Challenges in GP </a:t>
            </a:r>
            <a:r>
              <a:rPr lang="en-ZA" sz="3200" b="1" dirty="0" smtClean="0">
                <a:solidFill>
                  <a:schemeClr val="accent2"/>
                </a:solidFill>
              </a:rPr>
              <a:t>and </a:t>
            </a:r>
            <a:r>
              <a:rPr lang="en-ZA" sz="3200" b="1" dirty="0">
                <a:solidFill>
                  <a:schemeClr val="accent2"/>
                </a:solidFill>
              </a:rPr>
              <a:t>WC</a:t>
            </a:r>
          </a:p>
        </p:txBody>
      </p:sp>
      <p:sp>
        <p:nvSpPr>
          <p:cNvPr id="3" name="Content Placeholder 2">
            <a:extLst>
              <a:ext uri="{FF2B5EF4-FFF2-40B4-BE49-F238E27FC236}">
                <a16:creationId xmlns:a16="http://schemas.microsoft.com/office/drawing/2014/main" id="{FAB7FDAC-C5FB-4490-9D4E-6B2B0C1409BF}"/>
              </a:ext>
            </a:extLst>
          </p:cNvPr>
          <p:cNvSpPr>
            <a:spLocks noGrp="1"/>
          </p:cNvSpPr>
          <p:nvPr>
            <p:ph idx="1"/>
          </p:nvPr>
        </p:nvSpPr>
        <p:spPr>
          <a:xfrm>
            <a:off x="0" y="980729"/>
            <a:ext cx="9144000" cy="5145436"/>
          </a:xfrm>
        </p:spPr>
        <p:txBody>
          <a:bodyPr>
            <a:normAutofit/>
          </a:bodyPr>
          <a:lstStyle/>
          <a:p>
            <a:pPr marL="457200" indent="-457200" algn="just">
              <a:buFont typeface="Arial" panose="020B0604020202020204" pitchFamily="34" charset="0"/>
              <a:buChar char="•"/>
            </a:pPr>
            <a:r>
              <a:rPr lang="en-ZA" sz="2000" dirty="0"/>
              <a:t>Increased applications by parents from independent schools due to f</a:t>
            </a:r>
            <a:r>
              <a:rPr lang="en-ZA" sz="1900" dirty="0"/>
              <a:t>inancial distress , parents not able to pay fees in Independent School</a:t>
            </a:r>
          </a:p>
          <a:p>
            <a:pPr marL="457200" indent="-457200" algn="just">
              <a:buFont typeface="Arial" panose="020B0604020202020204" pitchFamily="34" charset="0"/>
              <a:buChar char="•"/>
            </a:pPr>
            <a:r>
              <a:rPr lang="en-ZA" sz="1900" dirty="0"/>
              <a:t>Parental choice where parents declined offers of placement the previous year who opted for independent schools are now returning to public schools due unaffordability</a:t>
            </a:r>
          </a:p>
          <a:p>
            <a:pPr marL="457200" indent="-457200" algn="just">
              <a:buFont typeface="Arial" panose="020B0604020202020204" pitchFamily="34" charset="0"/>
              <a:buChar char="•"/>
            </a:pPr>
            <a:r>
              <a:rPr lang="en-ZA" sz="1900" dirty="0"/>
              <a:t>Increased number of families becoming guardians of their siblings’ children who either passed away of lost jobs</a:t>
            </a:r>
          </a:p>
          <a:p>
            <a:pPr marL="457200" indent="-457200" algn="just">
              <a:buFont typeface="Arial" panose="020B0604020202020204" pitchFamily="34" charset="0"/>
              <a:buChar char="•"/>
            </a:pPr>
            <a:r>
              <a:rPr lang="en-ZA" sz="1900" dirty="0"/>
              <a:t>Incomplete applications</a:t>
            </a:r>
          </a:p>
          <a:p>
            <a:pPr marL="457200" indent="-457200" algn="just">
              <a:buFont typeface="Arial" panose="020B0604020202020204" pitchFamily="34" charset="0"/>
              <a:buChar char="•"/>
            </a:pPr>
            <a:r>
              <a:rPr lang="en-ZA" sz="1900" dirty="0"/>
              <a:t>Submission of fraudulent proof of residence</a:t>
            </a:r>
          </a:p>
          <a:p>
            <a:pPr marL="457200" indent="-457200" algn="just">
              <a:buFont typeface="Arial" panose="020B0604020202020204" pitchFamily="34" charset="0"/>
              <a:buChar char="•"/>
            </a:pPr>
            <a:r>
              <a:rPr lang="en-ZA" sz="1900" dirty="0"/>
              <a:t>Delays in accepting placement and unnecessary appeals to MECs </a:t>
            </a:r>
          </a:p>
          <a:p>
            <a:pPr marL="457200" indent="-457200" algn="just">
              <a:buFont typeface="Arial" panose="020B0604020202020204" pitchFamily="34" charset="0"/>
              <a:buChar char="•"/>
            </a:pPr>
            <a:r>
              <a:rPr lang="en-ZA" sz="1900" dirty="0"/>
              <a:t>Parents coming from other provinces</a:t>
            </a:r>
          </a:p>
          <a:p>
            <a:pPr marL="457200" indent="-457200" algn="just">
              <a:buFont typeface="Arial" panose="020B0604020202020204" pitchFamily="34" charset="0"/>
              <a:buChar char="•"/>
            </a:pPr>
            <a:r>
              <a:rPr lang="en-ZA" sz="1900" dirty="0"/>
              <a:t>Non South Africans who mostly reside in high pressure areas </a:t>
            </a:r>
          </a:p>
          <a:p>
            <a:pPr marL="457200" indent="-457200" algn="just">
              <a:buFont typeface="Arial" panose="020B0604020202020204" pitchFamily="34" charset="0"/>
              <a:buChar char="•"/>
            </a:pPr>
            <a:r>
              <a:rPr lang="en-ZA" sz="1900" dirty="0"/>
              <a:t>Schools in high pressure areas over- subscribed</a:t>
            </a:r>
          </a:p>
          <a:p>
            <a:pPr marL="457200" indent="-457200" algn="just">
              <a:buFont typeface="Arial" panose="020B0604020202020204" pitchFamily="34" charset="0"/>
              <a:buChar char="•"/>
            </a:pPr>
            <a:r>
              <a:rPr lang="en-ZA" sz="1900" dirty="0"/>
              <a:t>Limited infrastructure and unavailability of land</a:t>
            </a:r>
          </a:p>
          <a:p>
            <a:pPr marL="457200" indent="-457200" algn="just">
              <a:buFont typeface="Arial" panose="020B0604020202020204" pitchFamily="34" charset="0"/>
              <a:buChar char="•"/>
            </a:pPr>
            <a:endParaRPr lang="en-ZA" sz="1900" dirty="0">
              <a:solidFill>
                <a:srgbClr val="002060"/>
              </a:solidFill>
            </a:endParaRPr>
          </a:p>
          <a:p>
            <a:pPr marL="0" indent="0">
              <a:buNone/>
            </a:pPr>
            <a:endParaRPr lang="en-ZA" dirty="0"/>
          </a:p>
        </p:txBody>
      </p:sp>
      <p:sp>
        <p:nvSpPr>
          <p:cNvPr id="4" name="Rectangle 3"/>
          <p:cNvSpPr/>
          <p:nvPr/>
        </p:nvSpPr>
        <p:spPr>
          <a:xfrm>
            <a:off x="6300192" y="6416666"/>
            <a:ext cx="341760"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t>10</a:t>
            </a:r>
            <a:endParaRPr lang="en-ZA" sz="1200" dirty="0"/>
          </a:p>
        </p:txBody>
      </p:sp>
    </p:spTree>
    <p:extLst>
      <p:ext uri="{BB962C8B-B14F-4D97-AF65-F5344CB8AC3E}">
        <p14:creationId xmlns:p14="http://schemas.microsoft.com/office/powerpoint/2010/main" val="261230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871F-934C-4A47-90AB-EF2A05532AC4}"/>
              </a:ext>
            </a:extLst>
          </p:cNvPr>
          <p:cNvSpPr>
            <a:spLocks noGrp="1"/>
          </p:cNvSpPr>
          <p:nvPr>
            <p:ph type="title"/>
          </p:nvPr>
        </p:nvSpPr>
        <p:spPr>
          <a:xfrm>
            <a:off x="457200" y="274639"/>
            <a:ext cx="8229600" cy="706089"/>
          </a:xfrm>
        </p:spPr>
        <p:txBody>
          <a:bodyPr>
            <a:normAutofit/>
          </a:bodyPr>
          <a:lstStyle/>
          <a:p>
            <a:r>
              <a:rPr lang="en-ZA" sz="3200" b="1" dirty="0">
                <a:solidFill>
                  <a:schemeClr val="accent2"/>
                </a:solidFill>
              </a:rPr>
              <a:t>Mitigation</a:t>
            </a:r>
          </a:p>
        </p:txBody>
      </p:sp>
      <p:sp>
        <p:nvSpPr>
          <p:cNvPr id="3" name="Content Placeholder 2">
            <a:extLst>
              <a:ext uri="{FF2B5EF4-FFF2-40B4-BE49-F238E27FC236}">
                <a16:creationId xmlns:a16="http://schemas.microsoft.com/office/drawing/2014/main" id="{7FD9B006-9E8E-49B2-9014-0B8AF23071BF}"/>
              </a:ext>
            </a:extLst>
          </p:cNvPr>
          <p:cNvSpPr>
            <a:spLocks noGrp="1"/>
          </p:cNvSpPr>
          <p:nvPr>
            <p:ph idx="1"/>
          </p:nvPr>
        </p:nvSpPr>
        <p:spPr>
          <a:xfrm>
            <a:off x="0" y="980728"/>
            <a:ext cx="9036496" cy="5145437"/>
          </a:xfrm>
        </p:spPr>
        <p:txBody>
          <a:bodyPr>
            <a:normAutofit/>
          </a:bodyPr>
          <a:lstStyle/>
          <a:p>
            <a:pPr lvl="1" algn="just">
              <a:buFont typeface="Arial" panose="020B0604020202020204" pitchFamily="34" charset="0"/>
              <a:buChar char="•"/>
            </a:pPr>
            <a:r>
              <a:rPr lang="en-ZA" dirty="0">
                <a:solidFill>
                  <a:srgbClr val="002060"/>
                </a:solidFill>
              </a:rPr>
              <a:t> </a:t>
            </a:r>
            <a:r>
              <a:rPr lang="en-ZA" dirty="0"/>
              <a:t>Allocation of funds to identified schools to build 878 additional brick and mortar classrooms in Gauteng and 842 in the Western Cape </a:t>
            </a:r>
          </a:p>
          <a:p>
            <a:pPr lvl="1" algn="just">
              <a:buFont typeface="Arial" panose="020B0604020202020204" pitchFamily="34" charset="0"/>
              <a:buChar char="•"/>
            </a:pPr>
            <a:r>
              <a:rPr lang="en-ZA" dirty="0"/>
              <a:t>Provision of mobile units are to over-subscribed schools that are not in the classroom building initiative </a:t>
            </a:r>
          </a:p>
          <a:p>
            <a:pPr lvl="1" algn="just">
              <a:buFont typeface="Arial" panose="020B0604020202020204" pitchFamily="34" charset="0"/>
              <a:buChar char="•"/>
            </a:pPr>
            <a:r>
              <a:rPr lang="en-ZA" dirty="0"/>
              <a:t>Establishment of  8 satellite schools to accommodate unplaced applicants </a:t>
            </a:r>
          </a:p>
          <a:p>
            <a:pPr lvl="1" algn="just">
              <a:buFont typeface="Arial" panose="020B0604020202020204" pitchFamily="34" charset="0"/>
              <a:buChar char="•"/>
            </a:pPr>
            <a:r>
              <a:rPr lang="en-ZA" dirty="0"/>
              <a:t>Increased school capacities to include the use of specialist rooms  </a:t>
            </a:r>
          </a:p>
          <a:p>
            <a:pPr lvl="1" algn="just">
              <a:buFont typeface="Arial" panose="020B0604020202020204" pitchFamily="34" charset="0"/>
              <a:buChar char="•"/>
            </a:pPr>
            <a:r>
              <a:rPr lang="en-ZA" dirty="0"/>
              <a:t>Gauteng might in some areas consider platooning as an interim measure to alleviate over-crowding  </a:t>
            </a:r>
          </a:p>
          <a:p>
            <a:endParaRPr lang="en-ZA" dirty="0"/>
          </a:p>
        </p:txBody>
      </p:sp>
      <p:sp>
        <p:nvSpPr>
          <p:cNvPr id="4" name="Rectangle 3"/>
          <p:cNvSpPr/>
          <p:nvPr/>
        </p:nvSpPr>
        <p:spPr>
          <a:xfrm>
            <a:off x="6300192" y="6416666"/>
            <a:ext cx="341760"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t>11</a:t>
            </a:r>
            <a:endParaRPr lang="en-ZA" sz="1200" dirty="0"/>
          </a:p>
        </p:txBody>
      </p:sp>
    </p:spTree>
    <p:extLst>
      <p:ext uri="{BB962C8B-B14F-4D97-AF65-F5344CB8AC3E}">
        <p14:creationId xmlns:p14="http://schemas.microsoft.com/office/powerpoint/2010/main" val="100869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7838-5B0A-4102-91F5-434770B09F58}"/>
              </a:ext>
            </a:extLst>
          </p:cNvPr>
          <p:cNvSpPr>
            <a:spLocks noGrp="1"/>
          </p:cNvSpPr>
          <p:nvPr>
            <p:ph type="title"/>
          </p:nvPr>
        </p:nvSpPr>
        <p:spPr>
          <a:xfrm>
            <a:off x="457200" y="274639"/>
            <a:ext cx="8229600" cy="706089"/>
          </a:xfrm>
        </p:spPr>
        <p:txBody>
          <a:bodyPr>
            <a:normAutofit fontScale="90000"/>
          </a:bodyPr>
          <a:lstStyle/>
          <a:p>
            <a:r>
              <a:rPr lang="en-ZA" b="1" dirty="0">
                <a:solidFill>
                  <a:schemeClr val="accent2">
                    <a:lumMod val="75000"/>
                  </a:schemeClr>
                </a:solidFill>
              </a:rPr>
              <a:t>Example of mitigation</a:t>
            </a:r>
          </a:p>
        </p:txBody>
      </p:sp>
      <p:graphicFrame>
        <p:nvGraphicFramePr>
          <p:cNvPr id="4" name="Table 4">
            <a:extLst>
              <a:ext uri="{FF2B5EF4-FFF2-40B4-BE49-F238E27FC236}">
                <a16:creationId xmlns:a16="http://schemas.microsoft.com/office/drawing/2014/main" id="{5BB8959A-E470-477D-9025-BD9ACBA7B555}"/>
              </a:ext>
            </a:extLst>
          </p:cNvPr>
          <p:cNvGraphicFramePr>
            <a:graphicFrameLocks noGrp="1"/>
          </p:cNvGraphicFramePr>
          <p:nvPr>
            <p:ph idx="1"/>
            <p:extLst>
              <p:ext uri="{D42A27DB-BD31-4B8C-83A1-F6EECF244321}">
                <p14:modId xmlns:p14="http://schemas.microsoft.com/office/powerpoint/2010/main" val="876025069"/>
              </p:ext>
            </p:extLst>
          </p:nvPr>
        </p:nvGraphicFramePr>
        <p:xfrm>
          <a:off x="0" y="1052736"/>
          <a:ext cx="9144000" cy="562959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20001701"/>
                    </a:ext>
                  </a:extLst>
                </a:gridCol>
                <a:gridCol w="3048000">
                  <a:extLst>
                    <a:ext uri="{9D8B030D-6E8A-4147-A177-3AD203B41FA5}">
                      <a16:colId xmlns:a16="http://schemas.microsoft.com/office/drawing/2014/main" val="60352844"/>
                    </a:ext>
                  </a:extLst>
                </a:gridCol>
                <a:gridCol w="3048000">
                  <a:extLst>
                    <a:ext uri="{9D8B030D-6E8A-4147-A177-3AD203B41FA5}">
                      <a16:colId xmlns:a16="http://schemas.microsoft.com/office/drawing/2014/main" val="2573477525"/>
                    </a:ext>
                  </a:extLst>
                </a:gridCol>
              </a:tblGrid>
              <a:tr h="250301">
                <a:tc>
                  <a:txBody>
                    <a:bodyPr/>
                    <a:lstStyle/>
                    <a:p>
                      <a:r>
                        <a:rPr lang="en-ZA" sz="1600" b="1" dirty="0">
                          <a:solidFill>
                            <a:schemeClr val="tx1"/>
                          </a:solidFill>
                        </a:rPr>
                        <a:t>EKURHULENI NORTH</a:t>
                      </a:r>
                    </a:p>
                  </a:txBody>
                  <a:tcPr>
                    <a:solidFill>
                      <a:schemeClr val="bg1"/>
                    </a:solidFill>
                  </a:tcPr>
                </a:tc>
                <a:tc>
                  <a:txBody>
                    <a:bodyPr/>
                    <a:lstStyle/>
                    <a:p>
                      <a:r>
                        <a:rPr lang="en-ZA" sz="1600" b="1" dirty="0">
                          <a:solidFill>
                            <a:schemeClr val="tx1"/>
                          </a:solidFill>
                        </a:rPr>
                        <a:t>JHNB WEST</a:t>
                      </a:r>
                    </a:p>
                  </a:txBody>
                  <a:tcPr>
                    <a:solidFill>
                      <a:schemeClr val="bg1"/>
                    </a:solidFill>
                  </a:tcPr>
                </a:tc>
                <a:tc>
                  <a:txBody>
                    <a:bodyPr/>
                    <a:lstStyle/>
                    <a:p>
                      <a:r>
                        <a:rPr lang="en-ZA" sz="1600" b="1" dirty="0">
                          <a:solidFill>
                            <a:schemeClr val="tx1"/>
                          </a:solidFill>
                        </a:rPr>
                        <a:t>TSHWANE WEST</a:t>
                      </a:r>
                    </a:p>
                  </a:txBody>
                  <a:tcPr>
                    <a:solidFill>
                      <a:schemeClr val="bg1"/>
                    </a:solidFill>
                  </a:tcPr>
                </a:tc>
                <a:extLst>
                  <a:ext uri="{0D108BD9-81ED-4DB2-BD59-A6C34878D82A}">
                    <a16:rowId xmlns:a16="http://schemas.microsoft.com/office/drawing/2014/main" val="973382456"/>
                  </a:ext>
                </a:extLst>
              </a:tr>
              <a:tr h="5294315">
                <a:tc>
                  <a:txBody>
                    <a:bodyPr/>
                    <a:lstStyle/>
                    <a:p>
                      <a:pPr marL="342900" lvl="0" indent="-342900" algn="just">
                        <a:buFont typeface="Symbol" panose="05050102010706020507" pitchFamily="18" charset="2"/>
                        <a:buChar char=""/>
                      </a:pPr>
                      <a:r>
                        <a:rPr lang="en-GB" sz="1400" kern="1200" dirty="0">
                          <a:solidFill>
                            <a:schemeClr val="tx1"/>
                          </a:solidFill>
                          <a:effectLst/>
                          <a:latin typeface="Arial" panose="020B0604020202020204" pitchFamily="34" charset="0"/>
                          <a:ea typeface="Times New Roman" panose="02020603050405020304" pitchFamily="18" charset="0"/>
                        </a:rPr>
                        <a:t>At the beginning of the 2023 Academic Year, Ekurhuleni North </a:t>
                      </a:r>
                      <a:r>
                        <a:rPr lang="en-GB" sz="1400" dirty="0">
                          <a:solidFill>
                            <a:schemeClr val="tx1"/>
                          </a:solidFill>
                          <a:latin typeface="Arial" panose="020B0604020202020204" pitchFamily="34" charset="0"/>
                          <a:ea typeface="Times New Roman" panose="02020603050405020304" pitchFamily="18" charset="0"/>
                        </a:rPr>
                        <a:t>had a total of</a:t>
                      </a:r>
                      <a:r>
                        <a:rPr lang="en-GB" sz="1400" kern="1200" dirty="0">
                          <a:solidFill>
                            <a:schemeClr val="tx1"/>
                          </a:solidFill>
                          <a:effectLst/>
                          <a:latin typeface="Arial" panose="020B0604020202020204" pitchFamily="34" charset="0"/>
                          <a:ea typeface="Times New Roman" panose="02020603050405020304" pitchFamily="18" charset="0"/>
                        </a:rPr>
                        <a:t> </a:t>
                      </a:r>
                      <a:r>
                        <a:rPr lang="en-GB" sz="1400" u="sng" kern="12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232</a:t>
                      </a:r>
                      <a:r>
                        <a:rPr lang="en-GB" sz="1400" u="sng" kern="1200" dirty="0">
                          <a:solidFill>
                            <a:schemeClr val="tx1"/>
                          </a:solidFill>
                          <a:effectLst/>
                          <a:latin typeface="Arial" panose="020B0604020202020204" pitchFamily="34" charset="0"/>
                          <a:ea typeface="Times New Roman" panose="02020603050405020304" pitchFamily="18" charset="0"/>
                        </a:rPr>
                        <a:t> unplaced Grade 1 learners </a:t>
                      </a:r>
                    </a:p>
                    <a:p>
                      <a:pPr marL="342900" lvl="0" indent="-342900" algn="just">
                        <a:buFont typeface="Symbol" panose="05050102010706020507" pitchFamily="18" charset="2"/>
                        <a:buChar char=""/>
                      </a:pPr>
                      <a:r>
                        <a:rPr lang="en-GB" sz="1400" dirty="0">
                          <a:solidFill>
                            <a:schemeClr val="tx1"/>
                          </a:solidFill>
                          <a:latin typeface="Arial" panose="020B0604020202020204" pitchFamily="34" charset="0"/>
                          <a:ea typeface="Times New Roman" panose="02020603050405020304" pitchFamily="18" charset="0"/>
                        </a:rPr>
                        <a:t>All these learners were </a:t>
                      </a:r>
                      <a:r>
                        <a:rPr lang="en-GB" sz="1400" u="sng" dirty="0">
                          <a:solidFill>
                            <a:schemeClr val="tx1"/>
                          </a:solidFill>
                          <a:latin typeface="Arial" panose="020B0604020202020204" pitchFamily="34" charset="0"/>
                          <a:ea typeface="Times New Roman" panose="02020603050405020304" pitchFamily="18" charset="0"/>
                        </a:rPr>
                        <a:t>placed at </a:t>
                      </a:r>
                      <a:r>
                        <a:rPr lang="en-GB" sz="1400" u="sng" kern="1200" dirty="0">
                          <a:solidFill>
                            <a:schemeClr val="tx1"/>
                          </a:solidFill>
                          <a:effectLst/>
                          <a:latin typeface="Arial" panose="020B0604020202020204" pitchFamily="34" charset="0"/>
                          <a:ea typeface="Times New Roman" panose="02020603050405020304" pitchFamily="18" charset="0"/>
                        </a:rPr>
                        <a:t>in </a:t>
                      </a:r>
                      <a:r>
                        <a:rPr lang="en-GB" sz="1400" b="1" u="sng" kern="1200" dirty="0">
                          <a:solidFill>
                            <a:schemeClr val="tx1"/>
                          </a:solidFill>
                          <a:effectLst/>
                          <a:latin typeface="Arial" panose="020B0604020202020204" pitchFamily="34" charset="0"/>
                          <a:ea typeface="Times New Roman" panose="02020603050405020304" pitchFamily="18" charset="0"/>
                        </a:rPr>
                        <a:t>Olifantsfontein Primary School</a:t>
                      </a:r>
                      <a:r>
                        <a:rPr lang="en-GB" sz="1400" kern="1200" dirty="0">
                          <a:solidFill>
                            <a:schemeClr val="tx1"/>
                          </a:solidFill>
                          <a:effectLst/>
                          <a:latin typeface="Arial" panose="020B0604020202020204" pitchFamily="34" charset="0"/>
                          <a:ea typeface="Times New Roman" panose="02020603050405020304" pitchFamily="18" charset="0"/>
                        </a:rPr>
                        <a:t>  </a:t>
                      </a:r>
                    </a:p>
                    <a:p>
                      <a:pPr marL="342900" lvl="0" indent="-342900" algn="just">
                        <a:buFont typeface="Symbol" panose="05050102010706020507" pitchFamily="18" charset="2"/>
                        <a:buChar char=""/>
                      </a:pPr>
                      <a:r>
                        <a:rPr lang="en-GB" sz="1400" kern="1200" dirty="0">
                          <a:solidFill>
                            <a:schemeClr val="tx1"/>
                          </a:solidFill>
                          <a:effectLst/>
                          <a:latin typeface="Arial" panose="020B0604020202020204" pitchFamily="34" charset="0"/>
                          <a:ea typeface="Times New Roman" panose="02020603050405020304" pitchFamily="18" charset="0"/>
                        </a:rPr>
                        <a:t>Olifantsfontein Primary School received </a:t>
                      </a:r>
                      <a:r>
                        <a:rPr lang="en-GB" sz="1400" b="1" kern="1200" dirty="0">
                          <a:solidFill>
                            <a:schemeClr val="tx1"/>
                          </a:solidFill>
                          <a:effectLst/>
                          <a:latin typeface="Arial" panose="020B0604020202020204" pitchFamily="34" charset="0"/>
                          <a:ea typeface="Times New Roman" panose="02020603050405020304" pitchFamily="18" charset="0"/>
                        </a:rPr>
                        <a:t>3 mobile units and had 2 existing mobiles renovated  </a:t>
                      </a:r>
                      <a:r>
                        <a:rPr lang="en-US" sz="1400" b="0" dirty="0">
                          <a:solidFill>
                            <a:schemeClr val="tx1"/>
                          </a:solidFill>
                          <a:effectLst/>
                          <a:latin typeface="Calibri" panose="020F0502020204030204" pitchFamily="34" charset="0"/>
                          <a:ea typeface="Calibri" panose="020F0502020204030204" pitchFamily="34" charset="0"/>
                        </a:rPr>
                        <a:t> </a:t>
                      </a:r>
                      <a:endParaRPr lang="en-GB" sz="1400" b="0" dirty="0">
                        <a:solidFill>
                          <a:schemeClr val="tx1"/>
                        </a:solidFill>
                      </a:endParaRPr>
                    </a:p>
                    <a:p>
                      <a:pPr marL="342900" lvl="0" indent="-342900" algn="just">
                        <a:buFont typeface="Symbol" panose="05050102010706020507" pitchFamily="18" charset="2"/>
                        <a:buChar char=""/>
                      </a:pPr>
                      <a:r>
                        <a:rPr lang="en-GB" sz="1400" u="sng" kern="12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501 </a:t>
                      </a:r>
                      <a:r>
                        <a:rPr lang="en-GB" sz="1400" u="sng" kern="1200" dirty="0">
                          <a:solidFill>
                            <a:schemeClr val="tx1"/>
                          </a:solidFill>
                          <a:effectLst/>
                          <a:latin typeface="Arial" panose="020B0604020202020204" pitchFamily="34" charset="0"/>
                          <a:ea typeface="Times New Roman" panose="02020603050405020304" pitchFamily="18" charset="0"/>
                        </a:rPr>
                        <a:t>Grade 8 learners </a:t>
                      </a:r>
                      <a:r>
                        <a:rPr lang="en-GB" sz="1400" kern="1200" dirty="0">
                          <a:solidFill>
                            <a:schemeClr val="tx1"/>
                          </a:solidFill>
                          <a:effectLst/>
                          <a:latin typeface="Arial" panose="020B0604020202020204" pitchFamily="34" charset="0"/>
                          <a:ea typeface="Times New Roman" panose="02020603050405020304" pitchFamily="18" charset="0"/>
                        </a:rPr>
                        <a:t>in the Kempton Park area were </a:t>
                      </a:r>
                      <a:r>
                        <a:rPr lang="en-GB" sz="1400" dirty="0">
                          <a:solidFill>
                            <a:schemeClr val="tx1"/>
                          </a:solidFill>
                          <a:latin typeface="Arial" panose="020B0604020202020204" pitchFamily="34" charset="0"/>
                          <a:ea typeface="Times New Roman" panose="02020603050405020304" pitchFamily="18" charset="0"/>
                        </a:rPr>
                        <a:t>unplaced in Ekurhuleni North</a:t>
                      </a:r>
                    </a:p>
                    <a:p>
                      <a:pPr marL="342900" lvl="0" indent="-342900" algn="just">
                        <a:buFont typeface="Symbol" panose="05050102010706020507" pitchFamily="18" charset="2"/>
                        <a:buChar char=""/>
                      </a:pPr>
                      <a:r>
                        <a:rPr lang="en-GB" sz="1400" b="1" kern="12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106</a:t>
                      </a:r>
                      <a:r>
                        <a:rPr lang="en-GB" sz="1400" b="1" kern="1200" dirty="0">
                          <a:solidFill>
                            <a:schemeClr val="tx1"/>
                          </a:solidFill>
                          <a:effectLst/>
                          <a:latin typeface="Arial" panose="020B0604020202020204" pitchFamily="34" charset="0"/>
                          <a:ea typeface="Times New Roman" panose="02020603050405020304" pitchFamily="18" charset="0"/>
                        </a:rPr>
                        <a:t> of the 501 learners were placed </a:t>
                      </a:r>
                      <a:r>
                        <a:rPr lang="en-GB" sz="1400" dirty="0">
                          <a:solidFill>
                            <a:schemeClr val="tx1"/>
                          </a:solidFill>
                          <a:latin typeface="Arial" panose="020B0604020202020204" pitchFamily="34" charset="0"/>
                          <a:ea typeface="Times New Roman" panose="02020603050405020304" pitchFamily="18" charset="0"/>
                        </a:rPr>
                        <a:t>across</a:t>
                      </a:r>
                      <a:r>
                        <a:rPr lang="en-GB" sz="1400" b="1" kern="1200" dirty="0">
                          <a:solidFill>
                            <a:schemeClr val="tx1"/>
                          </a:solidFill>
                          <a:effectLst/>
                          <a:latin typeface="Arial" panose="020B0604020202020204" pitchFamily="34" charset="0"/>
                          <a:ea typeface="Times New Roman" panose="02020603050405020304" pitchFamily="18" charset="0"/>
                        </a:rPr>
                        <a:t> schools where capacities were increased</a:t>
                      </a:r>
                      <a:r>
                        <a:rPr lang="en-ZA" sz="1400" b="1" dirty="0">
                          <a:solidFill>
                            <a:schemeClr val="tx1"/>
                          </a:solidFill>
                          <a:latin typeface="Times New Roman" panose="02020603050405020304" pitchFamily="18" charset="0"/>
                          <a:ea typeface="Times New Roman" panose="02020603050405020304" pitchFamily="18" charset="0"/>
                        </a:rPr>
                        <a:t>, </a:t>
                      </a:r>
                      <a:r>
                        <a:rPr lang="en-ZA" sz="1400" b="1" kern="1200" dirty="0">
                          <a:solidFill>
                            <a:schemeClr val="tx1"/>
                          </a:solidFill>
                          <a:latin typeface="+mn-lt"/>
                          <a:ea typeface="Times New Roman" panose="02020603050405020304" pitchFamily="18" charset="0"/>
                          <a:cs typeface="+mn-cs"/>
                        </a:rPr>
                        <a:t>while the</a:t>
                      </a:r>
                      <a:r>
                        <a:rPr lang="en-ZA" sz="1400" kern="1200" dirty="0">
                          <a:solidFill>
                            <a:schemeClr val="tx1"/>
                          </a:solidFill>
                          <a:latin typeface="+mn-lt"/>
                          <a:ea typeface="Times New Roman" panose="02020603050405020304" pitchFamily="18" charset="0"/>
                          <a:cs typeface="+mn-cs"/>
                        </a:rPr>
                        <a:t> </a:t>
                      </a:r>
                      <a:r>
                        <a:rPr lang="en-GB" sz="1400" kern="1200" dirty="0">
                          <a:solidFill>
                            <a:schemeClr val="tx1"/>
                          </a:solidFill>
                          <a:effectLst/>
                          <a:latin typeface="Arial" panose="020B0604020202020204" pitchFamily="34" charset="0"/>
                          <a:ea typeface="Times New Roman" panose="02020603050405020304" pitchFamily="18" charset="0"/>
                        </a:rPr>
                        <a:t>remaining </a:t>
                      </a:r>
                      <a:r>
                        <a:rPr lang="en-GB" sz="1400" b="1" kern="1200" dirty="0">
                          <a:solidFill>
                            <a:schemeClr val="tx1"/>
                          </a:solidFill>
                          <a:effectLst/>
                          <a:latin typeface="Arial" panose="020B0604020202020204" pitchFamily="34" charset="0"/>
                          <a:ea typeface="Times New Roman" panose="02020603050405020304" pitchFamily="18" charset="0"/>
                        </a:rPr>
                        <a:t>395 were placed at a satellite school, registered as New Kempton Park SS, at 17 Pienaar street, Kempton Park</a:t>
                      </a:r>
                      <a:endParaRPr lang="en-ZA" sz="1400" dirty="0">
                        <a:solidFill>
                          <a:schemeClr val="tx1"/>
                        </a:solidFill>
                        <a:effectLst/>
                        <a:latin typeface="Times New Roman" panose="02020603050405020304" pitchFamily="18" charset="0"/>
                        <a:ea typeface="Times New Roman" panose="02020603050405020304" pitchFamily="18" charset="0"/>
                      </a:endParaRPr>
                    </a:p>
                    <a:p>
                      <a:endParaRPr lang="en-ZA" sz="1400" dirty="0">
                        <a:solidFill>
                          <a:schemeClr val="tx1"/>
                        </a:solidFill>
                      </a:endParaRPr>
                    </a:p>
                  </a:txBody>
                  <a:tcPr>
                    <a:solidFill>
                      <a:schemeClr val="bg1"/>
                    </a:solidFill>
                  </a:tcPr>
                </a:tc>
                <a:tc>
                  <a:txBody>
                    <a:bodyPr/>
                    <a:lstStyle/>
                    <a:p>
                      <a:pPr marL="342900" lvl="0" indent="-342900" algn="just">
                        <a:buFont typeface="Symbol" panose="05050102010706020507" pitchFamily="18" charset="2"/>
                        <a:buChar char=""/>
                      </a:pPr>
                      <a:r>
                        <a:rPr lang="en-GB" sz="1400" kern="1200" dirty="0">
                          <a:solidFill>
                            <a:schemeClr val="tx1"/>
                          </a:solidFill>
                          <a:effectLst/>
                          <a:latin typeface="Arial" panose="020B0604020202020204" pitchFamily="34" charset="0"/>
                          <a:ea typeface="Times New Roman" panose="02020603050405020304" pitchFamily="18" charset="0"/>
                        </a:rPr>
                        <a:t>At the start of the 2023 Academic Year, </a:t>
                      </a:r>
                      <a:r>
                        <a:rPr lang="en-GB" sz="1400" b="1" u="sng" kern="1200" dirty="0">
                          <a:solidFill>
                            <a:schemeClr val="tx1"/>
                          </a:solidFill>
                          <a:effectLst/>
                          <a:latin typeface="Arial" panose="020B0604020202020204" pitchFamily="34" charset="0"/>
                          <a:ea typeface="Times New Roman" panose="02020603050405020304" pitchFamily="18" charset="0"/>
                        </a:rPr>
                        <a:t>434 Grade 8 learners were unplaced</a:t>
                      </a:r>
                      <a:r>
                        <a:rPr lang="en-GB" sz="1400" u="sng" kern="1200" dirty="0">
                          <a:solidFill>
                            <a:schemeClr val="tx1"/>
                          </a:solidFill>
                          <a:effectLst/>
                          <a:latin typeface="Arial" panose="020B0604020202020204" pitchFamily="34" charset="0"/>
                          <a:ea typeface="Times New Roman" panose="02020603050405020304" pitchFamily="18" charset="0"/>
                        </a:rPr>
                        <a:t> </a:t>
                      </a:r>
                      <a:r>
                        <a:rPr lang="en-GB" sz="1400" kern="1200" dirty="0">
                          <a:solidFill>
                            <a:schemeClr val="tx1"/>
                          </a:solidFill>
                          <a:effectLst/>
                          <a:latin typeface="Arial" panose="020B0604020202020204" pitchFamily="34" charset="0"/>
                          <a:ea typeface="Times New Roman" panose="02020603050405020304" pitchFamily="18" charset="0"/>
                        </a:rPr>
                        <a:t>in Johannesburg West</a:t>
                      </a:r>
                    </a:p>
                    <a:p>
                      <a:pPr marL="342900" lvl="0" indent="-342900" algn="just">
                        <a:buFont typeface="Symbol" panose="05050102010706020507" pitchFamily="18" charset="2"/>
                        <a:buChar char=""/>
                      </a:pPr>
                      <a:r>
                        <a:rPr lang="en-GB" sz="1400" kern="1200" dirty="0">
                          <a:solidFill>
                            <a:schemeClr val="tx1"/>
                          </a:solidFill>
                          <a:effectLst/>
                          <a:latin typeface="Arial" panose="020B0604020202020204" pitchFamily="34" charset="0"/>
                          <a:ea typeface="Times New Roman" panose="02020603050405020304" pitchFamily="18" charset="0"/>
                        </a:rPr>
                        <a:t>Roodepoort, </a:t>
                      </a:r>
                      <a:r>
                        <a:rPr lang="en-GB" sz="1400" b="1" u="sng" kern="1200" dirty="0">
                          <a:solidFill>
                            <a:schemeClr val="tx1"/>
                          </a:solidFill>
                          <a:effectLst/>
                          <a:latin typeface="Arial" panose="020B0604020202020204" pitchFamily="34" charset="0"/>
                          <a:ea typeface="Times New Roman" panose="02020603050405020304" pitchFamily="18" charset="0"/>
                        </a:rPr>
                        <a:t>38 of the 434 learners are accommodated across schools </a:t>
                      </a:r>
                      <a:r>
                        <a:rPr lang="en-GB" sz="1400" b="1" kern="1200" dirty="0">
                          <a:solidFill>
                            <a:schemeClr val="tx1"/>
                          </a:solidFill>
                          <a:effectLst/>
                          <a:latin typeface="Arial" panose="020B0604020202020204" pitchFamily="34" charset="0"/>
                          <a:ea typeface="Times New Roman" panose="02020603050405020304" pitchFamily="18" charset="0"/>
                        </a:rPr>
                        <a:t>where capacity was increased</a:t>
                      </a:r>
                      <a:r>
                        <a:rPr lang="en-GB" sz="1400" kern="1200" dirty="0">
                          <a:solidFill>
                            <a:schemeClr val="tx1"/>
                          </a:solidFill>
                          <a:effectLst/>
                          <a:latin typeface="Arial" panose="020B0604020202020204" pitchFamily="34" charset="0"/>
                          <a:ea typeface="Times New Roman" panose="02020603050405020304" pitchFamily="18" charset="0"/>
                        </a:rPr>
                        <a:t> accordingly</a:t>
                      </a:r>
                      <a:endParaRPr lang="en-ZA"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400" b="1" u="sng" kern="1200" dirty="0">
                          <a:solidFill>
                            <a:schemeClr val="tx1"/>
                          </a:solidFill>
                          <a:effectLst/>
                          <a:latin typeface="Arial" panose="020B0604020202020204" pitchFamily="34" charset="0"/>
                          <a:ea typeface="Times New Roman" panose="02020603050405020304" pitchFamily="18" charset="0"/>
                        </a:rPr>
                        <a:t>396 of the 434  learners are accommodated </a:t>
                      </a:r>
                      <a:r>
                        <a:rPr lang="en-GB" sz="1400" b="1" kern="1200" dirty="0">
                          <a:solidFill>
                            <a:schemeClr val="tx1"/>
                          </a:solidFill>
                          <a:effectLst/>
                          <a:latin typeface="Arial" panose="020B0604020202020204" pitchFamily="34" charset="0"/>
                          <a:ea typeface="Times New Roman" panose="02020603050405020304" pitchFamily="18" charset="0"/>
                        </a:rPr>
                        <a:t>in a satellite school</a:t>
                      </a:r>
                      <a:r>
                        <a:rPr lang="en-GB" sz="1400" kern="1200" dirty="0">
                          <a:solidFill>
                            <a:schemeClr val="tx1"/>
                          </a:solidFill>
                          <a:effectLst/>
                          <a:latin typeface="Arial" panose="020B0604020202020204" pitchFamily="34" charset="0"/>
                          <a:ea typeface="Times New Roman" panose="02020603050405020304" pitchFamily="18" charset="0"/>
                        </a:rPr>
                        <a:t> managed by </a:t>
                      </a:r>
                      <a:r>
                        <a:rPr lang="en-GB" sz="1400" dirty="0">
                          <a:solidFill>
                            <a:schemeClr val="tx1"/>
                          </a:solidFill>
                          <a:latin typeface="Arial" panose="020B0604020202020204" pitchFamily="34" charset="0"/>
                          <a:ea typeface="Times New Roman" panose="02020603050405020304" pitchFamily="18" charset="0"/>
                        </a:rPr>
                        <a:t>D</a:t>
                      </a:r>
                      <a:r>
                        <a:rPr lang="en-GB" sz="1400" kern="1200" dirty="0">
                          <a:solidFill>
                            <a:schemeClr val="tx1"/>
                          </a:solidFill>
                          <a:effectLst/>
                          <a:latin typeface="Arial" panose="020B0604020202020204" pitchFamily="34" charset="0"/>
                          <a:ea typeface="Times New Roman" panose="02020603050405020304" pitchFamily="18" charset="0"/>
                        </a:rPr>
                        <a:t>ie Burger High School accommodated at Robinhood College at 17 6</a:t>
                      </a:r>
                      <a:r>
                        <a:rPr lang="en-GB" sz="1400" kern="1200" baseline="30000" dirty="0">
                          <a:solidFill>
                            <a:schemeClr val="tx1"/>
                          </a:solidFill>
                          <a:effectLst/>
                          <a:latin typeface="Arial" panose="020B0604020202020204" pitchFamily="34" charset="0"/>
                          <a:ea typeface="Times New Roman" panose="02020603050405020304" pitchFamily="18" charset="0"/>
                        </a:rPr>
                        <a:t>th</a:t>
                      </a:r>
                      <a:r>
                        <a:rPr lang="en-GB" sz="1400" kern="1200" dirty="0">
                          <a:solidFill>
                            <a:schemeClr val="tx1"/>
                          </a:solidFill>
                          <a:effectLst/>
                          <a:latin typeface="Arial" panose="020B0604020202020204" pitchFamily="34" charset="0"/>
                          <a:ea typeface="Times New Roman" panose="02020603050405020304" pitchFamily="18" charset="0"/>
                        </a:rPr>
                        <a:t> Street, </a:t>
                      </a:r>
                      <a:r>
                        <a:rPr lang="en-GB" sz="1400" kern="1200" dirty="0" err="1">
                          <a:solidFill>
                            <a:schemeClr val="tx1"/>
                          </a:solidFill>
                          <a:effectLst/>
                          <a:latin typeface="Arial" panose="020B0604020202020204" pitchFamily="34" charset="0"/>
                          <a:ea typeface="Times New Roman" panose="02020603050405020304" pitchFamily="18" charset="0"/>
                        </a:rPr>
                        <a:t>Maraisburg</a:t>
                      </a:r>
                      <a:endParaRPr lang="en-ZA"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400" dirty="0">
                          <a:solidFill>
                            <a:schemeClr val="tx1"/>
                          </a:solidFill>
                          <a:latin typeface="Arial" panose="020B0604020202020204" pitchFamily="34" charset="0"/>
                          <a:ea typeface="Times New Roman" panose="02020603050405020304" pitchFamily="18" charset="0"/>
                        </a:rPr>
                        <a:t>Revamping of the premises is complete and relevant resources ( educators; LTSM) were provided</a:t>
                      </a:r>
                      <a:endParaRPr lang="en-GB" sz="1400" kern="1200" dirty="0">
                        <a:solidFill>
                          <a:schemeClr val="tx1"/>
                        </a:solidFill>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en-GB" sz="1400" dirty="0">
                          <a:solidFill>
                            <a:schemeClr val="tx1"/>
                          </a:solidFill>
                          <a:latin typeface="Arial" panose="020B0604020202020204" pitchFamily="34" charset="0"/>
                          <a:ea typeface="Times New Roman" panose="02020603050405020304" pitchFamily="18" charset="0"/>
                        </a:rPr>
                        <a:t>Parents were advised to send learners to report to school on 30 January 2023 to commence with learning and teaching</a:t>
                      </a:r>
                      <a:endParaRPr lang="en-ZA" sz="1400" dirty="0">
                        <a:solidFill>
                          <a:schemeClr val="tx1"/>
                        </a:solidFill>
                        <a:effectLst/>
                        <a:latin typeface="Times New Roman" panose="02020603050405020304" pitchFamily="18" charset="0"/>
                        <a:ea typeface="Times New Roman" panose="02020603050405020304" pitchFamily="18" charset="0"/>
                      </a:endParaRPr>
                    </a:p>
                    <a:p>
                      <a:endParaRPr lang="en-ZA" sz="1400" dirty="0">
                        <a:solidFill>
                          <a:schemeClr val="tx1"/>
                        </a:solidFill>
                      </a:endParaRPr>
                    </a:p>
                  </a:txBody>
                  <a:tcPr>
                    <a:solidFill>
                      <a:schemeClr val="bg1"/>
                    </a:solidFill>
                  </a:tcPr>
                </a:tc>
                <a:tc>
                  <a:txBody>
                    <a:bodyPr/>
                    <a:lstStyle/>
                    <a:p>
                      <a:pPr marL="342900" lvl="0" indent="-342900" algn="just">
                        <a:buFont typeface="Symbol" panose="05050102010706020507" pitchFamily="18" charset="2"/>
                        <a:buChar char=""/>
                      </a:pPr>
                      <a:r>
                        <a:rPr lang="en-GB" sz="1400" kern="1200" dirty="0">
                          <a:solidFill>
                            <a:schemeClr val="tx1"/>
                          </a:solidFill>
                          <a:effectLst/>
                          <a:latin typeface="Arial" panose="020B0604020202020204" pitchFamily="34" charset="0"/>
                          <a:ea typeface="Times New Roman" panose="02020603050405020304" pitchFamily="18" charset="0"/>
                        </a:rPr>
                        <a:t>At the start of the 2023 Academic Year, a total of </a:t>
                      </a:r>
                      <a:r>
                        <a:rPr lang="en-GB" sz="1400" b="1" kern="1200" dirty="0">
                          <a:solidFill>
                            <a:schemeClr val="tx1"/>
                          </a:solidFill>
                          <a:effectLst/>
                          <a:latin typeface="Arial" panose="020B0604020202020204" pitchFamily="34" charset="0"/>
                          <a:ea typeface="Times New Roman" panose="02020603050405020304" pitchFamily="18" charset="0"/>
                        </a:rPr>
                        <a:t>223 Grade 8 applicants were unplaced around Akasia/Theresa Park in Pretoria North</a:t>
                      </a:r>
                      <a:r>
                        <a:rPr lang="en-GB" sz="1400" kern="1200" dirty="0">
                          <a:solidFill>
                            <a:schemeClr val="tx1"/>
                          </a:solidFill>
                          <a:effectLst/>
                          <a:latin typeface="Arial" panose="020B0604020202020204" pitchFamily="34" charset="0"/>
                          <a:ea typeface="Times New Roman" panose="02020603050405020304" pitchFamily="18" charset="0"/>
                        </a:rPr>
                        <a:t>, Tshwane West</a:t>
                      </a:r>
                    </a:p>
                    <a:p>
                      <a:pPr marL="342900" lvl="0" indent="-342900" algn="just">
                        <a:buFont typeface="Symbol" panose="05050102010706020507" pitchFamily="18" charset="2"/>
                        <a:buChar char=""/>
                      </a:pPr>
                      <a:endParaRPr lang="en-GB" sz="1400" kern="1200" dirty="0">
                        <a:solidFill>
                          <a:schemeClr val="tx1"/>
                        </a:solidFill>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en-GB" sz="1400" b="1" u="sng" kern="1200" dirty="0">
                          <a:solidFill>
                            <a:schemeClr val="tx1"/>
                          </a:solidFill>
                          <a:effectLst/>
                          <a:latin typeface="Arial" panose="020B0604020202020204" pitchFamily="34" charset="0"/>
                          <a:ea typeface="Times New Roman" panose="02020603050405020304" pitchFamily="18" charset="0"/>
                        </a:rPr>
                        <a:t>47 of the 223 learners in Pretoria North are placed </a:t>
                      </a:r>
                      <a:r>
                        <a:rPr lang="en-GB" sz="1400" b="1" kern="1200" dirty="0">
                          <a:solidFill>
                            <a:schemeClr val="tx1"/>
                          </a:solidFill>
                          <a:effectLst/>
                          <a:latin typeface="Arial" panose="020B0604020202020204" pitchFamily="34" charset="0"/>
                          <a:ea typeface="Times New Roman" panose="02020603050405020304" pitchFamily="18" charset="0"/>
                        </a:rPr>
                        <a:t>at </a:t>
                      </a:r>
                      <a:r>
                        <a:rPr lang="en-GB" sz="1400" b="1" kern="1200" dirty="0" err="1">
                          <a:solidFill>
                            <a:schemeClr val="tx1"/>
                          </a:solidFill>
                          <a:effectLst/>
                          <a:latin typeface="Arial" panose="020B0604020202020204" pitchFamily="34" charset="0"/>
                          <a:ea typeface="Times New Roman" panose="02020603050405020304" pitchFamily="18" charset="0"/>
                        </a:rPr>
                        <a:t>Amandasig</a:t>
                      </a:r>
                      <a:r>
                        <a:rPr lang="en-GB" sz="1400" b="1" kern="1200" dirty="0">
                          <a:solidFill>
                            <a:schemeClr val="tx1"/>
                          </a:solidFill>
                          <a:effectLst/>
                          <a:latin typeface="Arial" panose="020B0604020202020204" pitchFamily="34" charset="0"/>
                          <a:ea typeface="Times New Roman" panose="02020603050405020304" pitchFamily="18" charset="0"/>
                        </a:rPr>
                        <a:t> Secondary</a:t>
                      </a:r>
                      <a:r>
                        <a:rPr lang="en-GB" sz="1400" kern="1200" dirty="0">
                          <a:solidFill>
                            <a:schemeClr val="tx1"/>
                          </a:solidFill>
                          <a:effectLst/>
                          <a:latin typeface="Arial" panose="020B0604020202020204" pitchFamily="34" charset="0"/>
                          <a:ea typeface="Times New Roman" panose="02020603050405020304" pitchFamily="18" charset="0"/>
                        </a:rPr>
                        <a:t> and are currently attend classes on a rotation basis while awaiting completion of </a:t>
                      </a:r>
                      <a:r>
                        <a:rPr lang="en-GB" sz="1400" dirty="0">
                          <a:solidFill>
                            <a:schemeClr val="tx1"/>
                          </a:solidFill>
                          <a:latin typeface="Arial" panose="020B0604020202020204" pitchFamily="34" charset="0"/>
                          <a:ea typeface="Times New Roman" panose="02020603050405020304" pitchFamily="18" charset="0"/>
                        </a:rPr>
                        <a:t>Theresa Park </a:t>
                      </a:r>
                      <a:r>
                        <a:rPr lang="en-GB" sz="1400" kern="1200" dirty="0">
                          <a:solidFill>
                            <a:schemeClr val="tx1"/>
                          </a:solidFill>
                          <a:effectLst/>
                          <a:latin typeface="Arial" panose="020B0604020202020204" pitchFamily="34" charset="0"/>
                          <a:ea typeface="Times New Roman" panose="02020603050405020304" pitchFamily="18" charset="0"/>
                        </a:rPr>
                        <a:t>satellite school</a:t>
                      </a:r>
                    </a:p>
                    <a:p>
                      <a:pPr lvl="0" algn="just"/>
                      <a:r>
                        <a:rPr lang="en-GB" sz="1400" kern="1200" dirty="0">
                          <a:solidFill>
                            <a:schemeClr val="tx1"/>
                          </a:solidFill>
                          <a:effectLst/>
                          <a:latin typeface="Arial" panose="020B0604020202020204" pitchFamily="34" charset="0"/>
                          <a:ea typeface="Times New Roman" panose="02020603050405020304" pitchFamily="18" charset="0"/>
                        </a:rPr>
                        <a:t> </a:t>
                      </a:r>
                      <a:endParaRPr lang="en-ZA"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400" b="1" kern="1200" dirty="0">
                          <a:solidFill>
                            <a:schemeClr val="tx1"/>
                          </a:solidFill>
                          <a:effectLst/>
                          <a:latin typeface="Arial" panose="020B0604020202020204" pitchFamily="34" charset="0"/>
                          <a:ea typeface="Times New Roman" panose="02020603050405020304" pitchFamily="18" charset="0"/>
                        </a:rPr>
                        <a:t>176 Grade 8 applicants mostly residing in Pretoria West</a:t>
                      </a:r>
                      <a:r>
                        <a:rPr lang="en-GB" sz="1400" kern="1200" dirty="0">
                          <a:solidFill>
                            <a:schemeClr val="tx1"/>
                          </a:solidFill>
                          <a:effectLst/>
                          <a:latin typeface="Arial" panose="020B0604020202020204" pitchFamily="34" charset="0"/>
                          <a:ea typeface="Times New Roman" panose="02020603050405020304" pitchFamily="18" charset="0"/>
                        </a:rPr>
                        <a:t> are placed at Theresa Park satellite School</a:t>
                      </a:r>
                      <a:r>
                        <a:rPr lang="en-GB" sz="1400" b="1" kern="1200" dirty="0">
                          <a:solidFill>
                            <a:schemeClr val="tx1"/>
                          </a:solidFill>
                          <a:effectLst/>
                          <a:latin typeface="Arial" panose="020B0604020202020204" pitchFamily="34" charset="0"/>
                          <a:ea typeface="Times New Roman" panose="02020603050405020304" pitchFamily="18" charset="0"/>
                        </a:rPr>
                        <a:t> </a:t>
                      </a:r>
                    </a:p>
                    <a:p>
                      <a:endParaRPr lang="en-ZA" sz="1400" dirty="0">
                        <a:solidFill>
                          <a:schemeClr val="tx1"/>
                        </a:solidFill>
                      </a:endParaRPr>
                    </a:p>
                  </a:txBody>
                  <a:tcPr>
                    <a:solidFill>
                      <a:schemeClr val="bg1"/>
                    </a:solidFill>
                  </a:tcPr>
                </a:tc>
                <a:extLst>
                  <a:ext uri="{0D108BD9-81ED-4DB2-BD59-A6C34878D82A}">
                    <a16:rowId xmlns:a16="http://schemas.microsoft.com/office/drawing/2014/main" val="2441114266"/>
                  </a:ext>
                </a:extLst>
              </a:tr>
            </a:tbl>
          </a:graphicData>
        </a:graphic>
      </p:graphicFrame>
    </p:spTree>
    <p:extLst>
      <p:ext uri="{BB962C8B-B14F-4D97-AF65-F5344CB8AC3E}">
        <p14:creationId xmlns:p14="http://schemas.microsoft.com/office/powerpoint/2010/main" val="5053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a:solidFill>
                  <a:schemeClr val="accent2">
                    <a:lumMod val="75000"/>
                  </a:schemeClr>
                </a:solidFill>
              </a:rPr>
              <a:t>TEACHER PROVISIONING</a:t>
            </a:r>
          </a:p>
        </p:txBody>
      </p:sp>
      <p:sp>
        <p:nvSpPr>
          <p:cNvPr id="3" name="Subtitle 2"/>
          <p:cNvSpPr>
            <a:spLocks noGrp="1"/>
          </p:cNvSpPr>
          <p:nvPr>
            <p:ph type="subTitle" idx="1"/>
          </p:nvPr>
        </p:nvSpPr>
        <p:spPr/>
        <p:txBody>
          <a:bodyPr/>
          <a:lstStyle/>
          <a:p>
            <a:endParaRPr lang="en-ZA" dirty="0"/>
          </a:p>
          <a:p>
            <a:endParaRPr lang="en-ZA" dirty="0"/>
          </a:p>
        </p:txBody>
      </p:sp>
      <p:pic>
        <p:nvPicPr>
          <p:cNvPr id="4" name="Picture 3"/>
          <p:cNvPicPr>
            <a:picLocks noChangeAspect="1"/>
          </p:cNvPicPr>
          <p:nvPr/>
        </p:nvPicPr>
        <p:blipFill>
          <a:blip r:embed="rId2"/>
          <a:stretch>
            <a:fillRect/>
          </a:stretch>
        </p:blipFill>
        <p:spPr>
          <a:xfrm>
            <a:off x="179512" y="6165304"/>
            <a:ext cx="1440160" cy="692696"/>
          </a:xfrm>
          <a:prstGeom prst="rect">
            <a:avLst/>
          </a:prstGeom>
        </p:spPr>
      </p:pic>
      <p:sp>
        <p:nvSpPr>
          <p:cNvPr id="5" name="Slide Number Placeholder 3"/>
          <p:cNvSpPr txBox="1">
            <a:spLocks/>
          </p:cNvSpPr>
          <p:nvPr/>
        </p:nvSpPr>
        <p:spPr>
          <a:xfrm>
            <a:off x="5652120"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12</a:t>
            </a:r>
          </a:p>
        </p:txBody>
      </p:sp>
    </p:spTree>
    <p:extLst>
      <p:ext uri="{BB962C8B-B14F-4D97-AF65-F5344CB8AC3E}">
        <p14:creationId xmlns:p14="http://schemas.microsoft.com/office/powerpoint/2010/main" val="366969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04" y="0"/>
            <a:ext cx="8892480" cy="548680"/>
          </a:xfrm>
        </p:spPr>
        <p:txBody>
          <a:bodyPr>
            <a:noAutofit/>
          </a:bodyPr>
          <a:lstStyle/>
          <a:p>
            <a:r>
              <a:rPr lang="en-ZA" sz="3200" b="1" dirty="0" smtClean="0">
                <a:solidFill>
                  <a:schemeClr val="accent2">
                    <a:lumMod val="75000"/>
                  </a:schemeClr>
                </a:solidFill>
                <a:cs typeface="Calibri" panose="020F0502020204030204" pitchFamily="34" charset="0"/>
              </a:rPr>
              <a:t>2023 Post </a:t>
            </a:r>
            <a:r>
              <a:rPr lang="en-ZA" sz="3200" b="1" dirty="0">
                <a:solidFill>
                  <a:schemeClr val="accent2">
                    <a:lumMod val="75000"/>
                  </a:schemeClr>
                </a:solidFill>
                <a:cs typeface="Calibri" panose="020F0502020204030204" pitchFamily="34" charset="0"/>
              </a:rPr>
              <a:t>P</a:t>
            </a:r>
            <a:r>
              <a:rPr lang="en-ZA" sz="3200" b="1" dirty="0" smtClean="0">
                <a:solidFill>
                  <a:schemeClr val="accent2">
                    <a:lumMod val="75000"/>
                  </a:schemeClr>
                </a:solidFill>
                <a:cs typeface="Calibri" panose="020F0502020204030204" pitchFamily="34" charset="0"/>
              </a:rPr>
              <a:t>rovisioning Process</a:t>
            </a:r>
            <a:endParaRPr lang="en-ZA" sz="3200" b="1" dirty="0">
              <a:solidFill>
                <a:schemeClr val="accent2">
                  <a:lumMod val="75000"/>
                </a:schemeClr>
              </a:solidFill>
              <a:cs typeface="Calibri" panose="020F0502020204030204" pitchFamily="34" charset="0"/>
            </a:endParaRPr>
          </a:p>
        </p:txBody>
      </p:sp>
      <p:sp>
        <p:nvSpPr>
          <p:cNvPr id="3" name="Content Placeholder 2"/>
          <p:cNvSpPr>
            <a:spLocks noGrp="1"/>
          </p:cNvSpPr>
          <p:nvPr>
            <p:ph idx="1"/>
          </p:nvPr>
        </p:nvSpPr>
        <p:spPr>
          <a:xfrm>
            <a:off x="395537" y="908720"/>
            <a:ext cx="8064896" cy="5328592"/>
          </a:xfrm>
        </p:spPr>
        <p:txBody>
          <a:bodyPr>
            <a:noAutofit/>
          </a:bodyPr>
          <a:lstStyle/>
          <a:p>
            <a:pPr algn="just"/>
            <a:r>
              <a:rPr lang="en-ZA" sz="2500" dirty="0"/>
              <a:t>There are three critical processes that need to be completed timeously to ensure that there is a teacher in every class at the beginning of the school year.</a:t>
            </a:r>
          </a:p>
          <a:p>
            <a:pPr lvl="1" algn="just"/>
            <a:r>
              <a:rPr lang="en-ZA" sz="1600" dirty="0"/>
              <a:t>Schools must receive their final post establishment letters for the new year by 30 September</a:t>
            </a:r>
          </a:p>
          <a:p>
            <a:pPr lvl="1" algn="just"/>
            <a:r>
              <a:rPr lang="en-ZA" sz="1600" dirty="0"/>
              <a:t>Schools that declare vacancies must immediately profile such vacancies and prepare for the filling at the beginning of the year, prioritising educators declared in addition; bursary graduates; and other self-funded and NSFAS graduates. </a:t>
            </a:r>
          </a:p>
          <a:p>
            <a:pPr lvl="1" algn="just"/>
            <a:r>
              <a:rPr lang="en-ZA" sz="1600" dirty="0"/>
              <a:t>Schools that have to declare posts in addition, and the identification of educators declared in addition should commence with the process as soon as they receive the final establishment.  This is to ensure that educators declared in addition are immediately redeployed to schools with matching vacancies as each.</a:t>
            </a:r>
          </a:p>
          <a:p>
            <a:pPr marL="457200" algn="just"/>
            <a:r>
              <a:rPr lang="en-ZA" sz="2000" dirty="0"/>
              <a:t>In addition to the School Readiness Monitoring, the Department undertakes an annual monitoring (January to March) of post provisioning focussing on compliance with the norms, processes and timeframes.</a:t>
            </a:r>
          </a:p>
          <a:p>
            <a:pPr marL="457200" algn="just"/>
            <a:endParaRPr lang="en-ZA" sz="2000" dirty="0"/>
          </a:p>
        </p:txBody>
      </p:sp>
      <p:pic>
        <p:nvPicPr>
          <p:cNvPr id="4" name="Picture 3"/>
          <p:cNvPicPr>
            <a:picLocks noChangeAspect="1"/>
          </p:cNvPicPr>
          <p:nvPr/>
        </p:nvPicPr>
        <p:blipFill>
          <a:blip r:embed="rId2"/>
          <a:stretch>
            <a:fillRect/>
          </a:stretch>
        </p:blipFill>
        <p:spPr>
          <a:xfrm>
            <a:off x="161201" y="6261843"/>
            <a:ext cx="1386463" cy="504056"/>
          </a:xfrm>
          <a:prstGeom prst="rect">
            <a:avLst/>
          </a:prstGeom>
        </p:spPr>
      </p:pic>
    </p:spTree>
    <p:extLst>
      <p:ext uri="{BB962C8B-B14F-4D97-AF65-F5344CB8AC3E}">
        <p14:creationId xmlns:p14="http://schemas.microsoft.com/office/powerpoint/2010/main" val="142622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1AF6-EFAA-49D8-62D9-625D9B604601}"/>
              </a:ext>
            </a:extLst>
          </p:cNvPr>
          <p:cNvSpPr>
            <a:spLocks noGrp="1"/>
          </p:cNvSpPr>
          <p:nvPr>
            <p:ph type="title"/>
          </p:nvPr>
        </p:nvSpPr>
        <p:spPr>
          <a:xfrm>
            <a:off x="457200" y="274639"/>
            <a:ext cx="8229600" cy="490065"/>
          </a:xfrm>
        </p:spPr>
        <p:txBody>
          <a:bodyPr>
            <a:normAutofit fontScale="90000"/>
          </a:bodyPr>
          <a:lstStyle/>
          <a:p>
            <a:r>
              <a:rPr lang="en-US" sz="3200" b="1" dirty="0">
                <a:solidFill>
                  <a:schemeClr val="accent2">
                    <a:lumMod val="75000"/>
                  </a:schemeClr>
                </a:solidFill>
                <a:cs typeface="Calibri" panose="020F0502020204030204" pitchFamily="34" charset="0"/>
              </a:rPr>
              <a:t>E</a:t>
            </a:r>
            <a:r>
              <a:rPr lang="en-ZA" sz="3200" b="1" dirty="0" err="1" smtClean="0">
                <a:solidFill>
                  <a:schemeClr val="accent2">
                    <a:lumMod val="75000"/>
                  </a:schemeClr>
                </a:solidFill>
                <a:cs typeface="Calibri" panose="020F0502020204030204" pitchFamily="34" charset="0"/>
              </a:rPr>
              <a:t>ducators</a:t>
            </a:r>
            <a:r>
              <a:rPr lang="en-ZA" sz="3200" b="1" dirty="0" smtClean="0">
                <a:solidFill>
                  <a:schemeClr val="accent2">
                    <a:lumMod val="75000"/>
                  </a:schemeClr>
                </a:solidFill>
                <a:cs typeface="Calibri" panose="020F0502020204030204" pitchFamily="34" charset="0"/>
              </a:rPr>
              <a:t> Additional to Staff </a:t>
            </a:r>
            <a:r>
              <a:rPr lang="en-ZA" sz="3200" b="1" dirty="0">
                <a:solidFill>
                  <a:schemeClr val="accent2">
                    <a:lumMod val="75000"/>
                  </a:schemeClr>
                </a:solidFill>
                <a:cs typeface="Calibri" panose="020F0502020204030204" pitchFamily="34" charset="0"/>
              </a:rPr>
              <a:t>E</a:t>
            </a:r>
            <a:r>
              <a:rPr lang="en-ZA" sz="3200" b="1" dirty="0" smtClean="0">
                <a:solidFill>
                  <a:schemeClr val="accent2">
                    <a:lumMod val="75000"/>
                  </a:schemeClr>
                </a:solidFill>
                <a:cs typeface="Calibri" panose="020F0502020204030204" pitchFamily="34" charset="0"/>
              </a:rPr>
              <a:t>stablishment</a:t>
            </a:r>
            <a:endParaRPr lang="en-ZA" sz="3200" dirty="0"/>
          </a:p>
        </p:txBody>
      </p:sp>
      <p:pic>
        <p:nvPicPr>
          <p:cNvPr id="5" name="Content Placeholder 4">
            <a:extLst>
              <a:ext uri="{FF2B5EF4-FFF2-40B4-BE49-F238E27FC236}">
                <a16:creationId xmlns:a16="http://schemas.microsoft.com/office/drawing/2014/main" id="{7F6F1696-5BA6-50A2-30B5-07347246E7B2}"/>
              </a:ext>
            </a:extLst>
          </p:cNvPr>
          <p:cNvPicPr>
            <a:picLocks noGrp="1" noChangeAspect="1"/>
          </p:cNvPicPr>
          <p:nvPr>
            <p:ph idx="1"/>
          </p:nvPr>
        </p:nvPicPr>
        <p:blipFill>
          <a:blip r:embed="rId2"/>
          <a:stretch>
            <a:fillRect/>
          </a:stretch>
        </p:blipFill>
        <p:spPr>
          <a:xfrm>
            <a:off x="827584" y="980728"/>
            <a:ext cx="7920880" cy="5328592"/>
          </a:xfrm>
          <a:prstGeom prst="rect">
            <a:avLst/>
          </a:prstGeom>
        </p:spPr>
      </p:pic>
      <p:sp>
        <p:nvSpPr>
          <p:cNvPr id="4" name="Slide Number Placeholder 3">
            <a:extLst>
              <a:ext uri="{FF2B5EF4-FFF2-40B4-BE49-F238E27FC236}">
                <a16:creationId xmlns:a16="http://schemas.microsoft.com/office/drawing/2014/main" id="{C630829A-B506-5353-17D7-CA6113876A1F}"/>
              </a:ext>
            </a:extLst>
          </p:cNvPr>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15</a:t>
            </a:fld>
            <a:endParaRPr lang="en-ZA" dirty="0">
              <a:solidFill>
                <a:prstClr val="black">
                  <a:tint val="75000"/>
                </a:prstClr>
              </a:solidFill>
            </a:endParaRPr>
          </a:p>
        </p:txBody>
      </p:sp>
    </p:spTree>
    <p:extLst>
      <p:ext uri="{BB962C8B-B14F-4D97-AF65-F5344CB8AC3E}">
        <p14:creationId xmlns:p14="http://schemas.microsoft.com/office/powerpoint/2010/main" val="175676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04" y="0"/>
            <a:ext cx="8892480" cy="548680"/>
          </a:xfrm>
        </p:spPr>
        <p:txBody>
          <a:bodyPr>
            <a:noAutofit/>
          </a:bodyPr>
          <a:lstStyle/>
          <a:p>
            <a:r>
              <a:rPr lang="en-US" sz="3200" b="1" dirty="0">
                <a:solidFill>
                  <a:schemeClr val="accent2">
                    <a:lumMod val="75000"/>
                  </a:schemeClr>
                </a:solidFill>
              </a:rPr>
              <a:t>T</a:t>
            </a:r>
            <a:r>
              <a:rPr lang="en-US" sz="3200" b="1" dirty="0" smtClean="0">
                <a:solidFill>
                  <a:schemeClr val="accent2">
                    <a:lumMod val="75000"/>
                  </a:schemeClr>
                </a:solidFill>
              </a:rPr>
              <a:t>eacher Provisioning</a:t>
            </a:r>
            <a:endParaRPr lang="en-ZA" sz="3200" b="1" dirty="0">
              <a:solidFill>
                <a:schemeClr val="accent2">
                  <a:lumMod val="75000"/>
                </a:schemeClr>
              </a:solidFill>
              <a:cs typeface="Calibri" panose="020F0502020204030204" pitchFamily="34" charset="0"/>
            </a:endParaRPr>
          </a:p>
        </p:txBody>
      </p:sp>
      <p:sp>
        <p:nvSpPr>
          <p:cNvPr id="3" name="Content Placeholder 2"/>
          <p:cNvSpPr>
            <a:spLocks noGrp="1"/>
          </p:cNvSpPr>
          <p:nvPr>
            <p:ph idx="1"/>
          </p:nvPr>
        </p:nvSpPr>
        <p:spPr>
          <a:xfrm>
            <a:off x="0" y="548680"/>
            <a:ext cx="8964489" cy="5760640"/>
          </a:xfrm>
        </p:spPr>
        <p:txBody>
          <a:bodyPr>
            <a:noAutofit/>
          </a:bodyPr>
          <a:lstStyle/>
          <a:p>
            <a:pPr lvl="1" algn="just"/>
            <a:r>
              <a:rPr lang="en-ZA" sz="1800" dirty="0"/>
              <a:t>All PEDs declared post establishments for 2023 and distributed allocation letters to schools accordingly</a:t>
            </a:r>
          </a:p>
          <a:p>
            <a:pPr lvl="1" algn="just"/>
            <a:r>
              <a:rPr lang="en-ZA" sz="1800" dirty="0"/>
              <a:t>Only two PEDs, EC and KZN, experienced delays in declaration of post establishments  and distribution of letter to schools and this is expected to impact on the readiness for 2023 affecting key processes related to ensuring that there is a teacher in front of every class.</a:t>
            </a:r>
          </a:p>
        </p:txBody>
      </p:sp>
      <p:pic>
        <p:nvPicPr>
          <p:cNvPr id="4" name="Picture 3"/>
          <p:cNvPicPr>
            <a:picLocks noChangeAspect="1"/>
          </p:cNvPicPr>
          <p:nvPr/>
        </p:nvPicPr>
        <p:blipFill>
          <a:blip r:embed="rId2"/>
          <a:stretch>
            <a:fillRect/>
          </a:stretch>
        </p:blipFill>
        <p:spPr>
          <a:xfrm>
            <a:off x="161201" y="6261843"/>
            <a:ext cx="1386463" cy="504056"/>
          </a:xfrm>
          <a:prstGeom prst="rect">
            <a:avLst/>
          </a:prstGeom>
        </p:spPr>
      </p:pic>
      <p:sp>
        <p:nvSpPr>
          <p:cNvPr id="5" name="Slide Number Placeholder 3"/>
          <p:cNvSpPr txBox="1">
            <a:spLocks/>
          </p:cNvSpPr>
          <p:nvPr/>
        </p:nvSpPr>
        <p:spPr>
          <a:xfrm>
            <a:off x="5652120"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14</a:t>
            </a:r>
          </a:p>
        </p:txBody>
      </p:sp>
      <p:sp>
        <p:nvSpPr>
          <p:cNvPr id="7" name="TextBox 6"/>
          <p:cNvSpPr txBox="1"/>
          <p:nvPr/>
        </p:nvSpPr>
        <p:spPr>
          <a:xfrm>
            <a:off x="323528" y="5823737"/>
            <a:ext cx="3024336" cy="215444"/>
          </a:xfrm>
          <a:prstGeom prst="rect">
            <a:avLst/>
          </a:prstGeom>
          <a:noFill/>
        </p:spPr>
        <p:txBody>
          <a:bodyPr wrap="square" rtlCol="0">
            <a:spAutoFit/>
          </a:bodyPr>
          <a:lstStyle/>
          <a:p>
            <a:r>
              <a:rPr lang="en-ZA" sz="800" b="1" dirty="0"/>
              <a:t>Source: </a:t>
            </a:r>
            <a:r>
              <a:rPr lang="en-ZA" sz="800" dirty="0"/>
              <a:t>PED Reporting</a:t>
            </a:r>
          </a:p>
        </p:txBody>
      </p:sp>
      <p:graphicFrame>
        <p:nvGraphicFramePr>
          <p:cNvPr id="8" name="Table 7">
            <a:extLst>
              <a:ext uri="{FF2B5EF4-FFF2-40B4-BE49-F238E27FC236}">
                <a16:creationId xmlns:a16="http://schemas.microsoft.com/office/drawing/2014/main" id="{D81ED553-31A0-2972-21CC-A94AF98AD45B}"/>
              </a:ext>
            </a:extLst>
          </p:cNvPr>
          <p:cNvGraphicFramePr>
            <a:graphicFrameLocks noGrp="1"/>
          </p:cNvGraphicFramePr>
          <p:nvPr>
            <p:extLst/>
          </p:nvPr>
        </p:nvGraphicFramePr>
        <p:xfrm>
          <a:off x="357210" y="2348880"/>
          <a:ext cx="8463262" cy="3492580"/>
        </p:xfrm>
        <a:graphic>
          <a:graphicData uri="http://schemas.openxmlformats.org/drawingml/2006/table">
            <a:tbl>
              <a:tblPr firstRow="1" firstCol="1" bandRow="1">
                <a:tableStyleId>{5C22544A-7EE6-4342-B048-85BDC9FD1C3A}</a:tableStyleId>
              </a:tblPr>
              <a:tblGrid>
                <a:gridCol w="2342582">
                  <a:extLst>
                    <a:ext uri="{9D8B030D-6E8A-4147-A177-3AD203B41FA5}">
                      <a16:colId xmlns:a16="http://schemas.microsoft.com/office/drawing/2014/main" val="991601166"/>
                    </a:ext>
                  </a:extLst>
                </a:gridCol>
                <a:gridCol w="6120680">
                  <a:extLst>
                    <a:ext uri="{9D8B030D-6E8A-4147-A177-3AD203B41FA5}">
                      <a16:colId xmlns:a16="http://schemas.microsoft.com/office/drawing/2014/main" val="2879736404"/>
                    </a:ext>
                  </a:extLst>
                </a:gridCol>
              </a:tblGrid>
              <a:tr h="349258">
                <a:tc>
                  <a:txBody>
                    <a:bodyPr/>
                    <a:lstStyle/>
                    <a:p>
                      <a:pPr>
                        <a:lnSpc>
                          <a:spcPct val="107000"/>
                        </a:lnSpc>
                        <a:spcAft>
                          <a:spcPts val="0"/>
                        </a:spcAft>
                      </a:pPr>
                      <a:r>
                        <a:rPr lang="en-ZA" sz="1800" dirty="0">
                          <a:effectLst/>
                        </a:rPr>
                        <a:t>Province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Date of Distribution of Post establishment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515033"/>
                  </a:ext>
                </a:extLst>
              </a:tr>
              <a:tr h="349258">
                <a:tc>
                  <a:txBody>
                    <a:bodyPr/>
                    <a:lstStyle/>
                    <a:p>
                      <a:pPr>
                        <a:lnSpc>
                          <a:spcPct val="107000"/>
                        </a:lnSpc>
                        <a:spcAft>
                          <a:spcPts val="0"/>
                        </a:spcAft>
                      </a:pPr>
                      <a:r>
                        <a:rPr lang="en-ZA" sz="1800" dirty="0">
                          <a:effectLst/>
                        </a:rPr>
                        <a:t>Eastern Cape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 11</a:t>
                      </a:r>
                      <a:r>
                        <a:rPr lang="en-US" sz="1800" kern="1200">
                          <a:solidFill>
                            <a:schemeClr val="dk1"/>
                          </a:solidFill>
                          <a:effectLst/>
                          <a:latin typeface="+mn-lt"/>
                          <a:ea typeface="+mn-ea"/>
                          <a:cs typeface="+mn-cs"/>
                        </a:rPr>
                        <a:t> </a:t>
                      </a:r>
                      <a:r>
                        <a:rPr lang="en-US" sz="1800" kern="1200" dirty="0">
                          <a:solidFill>
                            <a:schemeClr val="dk1"/>
                          </a:solidFill>
                          <a:effectLst/>
                          <a:latin typeface="+mn-lt"/>
                          <a:ea typeface="+mn-ea"/>
                          <a:cs typeface="+mn-cs"/>
                        </a:rPr>
                        <a:t>November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144756"/>
                  </a:ext>
                </a:extLst>
              </a:tr>
              <a:tr h="349258">
                <a:tc>
                  <a:txBody>
                    <a:bodyPr/>
                    <a:lstStyle/>
                    <a:p>
                      <a:pPr>
                        <a:lnSpc>
                          <a:spcPct val="107000"/>
                        </a:lnSpc>
                        <a:spcAft>
                          <a:spcPts val="0"/>
                        </a:spcAft>
                      </a:pPr>
                      <a:r>
                        <a:rPr lang="en-ZA" sz="1800" dirty="0">
                          <a:effectLst/>
                        </a:rPr>
                        <a:t>Free State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21 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935"/>
                  </a:ext>
                </a:extLst>
              </a:tr>
              <a:tr h="349258">
                <a:tc>
                  <a:txBody>
                    <a:bodyPr/>
                    <a:lstStyle/>
                    <a:p>
                      <a:pPr>
                        <a:lnSpc>
                          <a:spcPct val="107000"/>
                        </a:lnSpc>
                        <a:spcAft>
                          <a:spcPts val="0"/>
                        </a:spcAft>
                      </a:pPr>
                      <a:r>
                        <a:rPr lang="en-ZA" sz="1800">
                          <a:effectLst/>
                        </a:rPr>
                        <a:t>Gauteng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27</a:t>
                      </a:r>
                      <a:r>
                        <a:rPr lang="en-ZA" sz="1800" baseline="0" dirty="0">
                          <a:effectLst/>
                        </a:rPr>
                        <a:t> </a:t>
                      </a:r>
                      <a:r>
                        <a:rPr lang="en-ZA" sz="1800" dirty="0">
                          <a:effectLst/>
                        </a:rPr>
                        <a:t>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9321192"/>
                  </a:ext>
                </a:extLst>
              </a:tr>
              <a:tr h="349258">
                <a:tc>
                  <a:txBody>
                    <a:bodyPr/>
                    <a:lstStyle/>
                    <a:p>
                      <a:pPr>
                        <a:lnSpc>
                          <a:spcPct val="107000"/>
                        </a:lnSpc>
                        <a:spcAft>
                          <a:spcPts val="0"/>
                        </a:spcAft>
                      </a:pPr>
                      <a:r>
                        <a:rPr lang="en-ZA" sz="1800">
                          <a:effectLst/>
                        </a:rPr>
                        <a:t>KwaZulu-Natal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kern="1200" dirty="0">
                          <a:solidFill>
                            <a:schemeClr val="dk1"/>
                          </a:solidFill>
                          <a:effectLst/>
                          <a:latin typeface="+mn-lt"/>
                          <a:ea typeface="+mn-ea"/>
                          <a:cs typeface="+mn-cs"/>
                        </a:rPr>
                        <a:t>29 November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958169"/>
                  </a:ext>
                </a:extLst>
              </a:tr>
              <a:tr h="349258">
                <a:tc>
                  <a:txBody>
                    <a:bodyPr/>
                    <a:lstStyle/>
                    <a:p>
                      <a:pPr>
                        <a:lnSpc>
                          <a:spcPct val="107000"/>
                        </a:lnSpc>
                        <a:spcAft>
                          <a:spcPts val="0"/>
                        </a:spcAft>
                      </a:pPr>
                      <a:r>
                        <a:rPr lang="en-ZA" sz="1800">
                          <a:effectLst/>
                        </a:rPr>
                        <a:t>Mpumalanga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04/05 October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119463"/>
                  </a:ext>
                </a:extLst>
              </a:tr>
              <a:tr h="349258">
                <a:tc>
                  <a:txBody>
                    <a:bodyPr/>
                    <a:lstStyle/>
                    <a:p>
                      <a:pPr>
                        <a:lnSpc>
                          <a:spcPct val="107000"/>
                        </a:lnSpc>
                        <a:spcAft>
                          <a:spcPts val="0"/>
                        </a:spcAft>
                      </a:pPr>
                      <a:r>
                        <a:rPr lang="en-ZA" sz="1800">
                          <a:effectLst/>
                        </a:rPr>
                        <a:t>Limpopo</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28 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957214"/>
                  </a:ext>
                </a:extLst>
              </a:tr>
              <a:tr h="349258">
                <a:tc>
                  <a:txBody>
                    <a:bodyPr/>
                    <a:lstStyle/>
                    <a:p>
                      <a:pPr>
                        <a:lnSpc>
                          <a:spcPct val="107000"/>
                        </a:lnSpc>
                        <a:spcAft>
                          <a:spcPts val="0"/>
                        </a:spcAft>
                      </a:pPr>
                      <a:r>
                        <a:rPr lang="en-ZA" sz="1800">
                          <a:effectLst/>
                        </a:rPr>
                        <a:t>North West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03 October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891671"/>
                  </a:ext>
                </a:extLst>
              </a:tr>
              <a:tr h="349258">
                <a:tc>
                  <a:txBody>
                    <a:bodyPr/>
                    <a:lstStyle/>
                    <a:p>
                      <a:pPr>
                        <a:lnSpc>
                          <a:spcPct val="107000"/>
                        </a:lnSpc>
                        <a:spcAft>
                          <a:spcPts val="0"/>
                        </a:spcAft>
                      </a:pPr>
                      <a:r>
                        <a:rPr lang="en-ZA" sz="1800">
                          <a:effectLst/>
                        </a:rPr>
                        <a:t>Northern Cape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28 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235875"/>
                  </a:ext>
                </a:extLst>
              </a:tr>
              <a:tr h="349258">
                <a:tc>
                  <a:txBody>
                    <a:bodyPr/>
                    <a:lstStyle/>
                    <a:p>
                      <a:pPr>
                        <a:lnSpc>
                          <a:spcPct val="107000"/>
                        </a:lnSpc>
                        <a:spcAft>
                          <a:spcPts val="0"/>
                        </a:spcAft>
                      </a:pPr>
                      <a:r>
                        <a:rPr lang="en-ZA" sz="1800" dirty="0">
                          <a:effectLst/>
                        </a:rPr>
                        <a:t>Western Cape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20 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1788319"/>
                  </a:ext>
                </a:extLst>
              </a:tr>
            </a:tbl>
          </a:graphicData>
        </a:graphic>
      </p:graphicFrame>
    </p:spTree>
    <p:extLst>
      <p:ext uri="{BB962C8B-B14F-4D97-AF65-F5344CB8AC3E}">
        <p14:creationId xmlns:p14="http://schemas.microsoft.com/office/powerpoint/2010/main" val="306734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07288" cy="825039"/>
          </a:xfrm>
        </p:spPr>
        <p:txBody>
          <a:bodyPr>
            <a:normAutofit fontScale="90000"/>
          </a:bodyPr>
          <a:lstStyle/>
          <a:p>
            <a:r>
              <a:rPr lang="en-ZA" b="1" dirty="0" smtClean="0">
                <a:solidFill>
                  <a:schemeClr val="accent2">
                    <a:lumMod val="75000"/>
                  </a:schemeClr>
                </a:solidFill>
              </a:rPr>
              <a:t>Supply of Educators: Provisional list of </a:t>
            </a:r>
            <a:r>
              <a:rPr lang="en-ZA" b="1" dirty="0" err="1" smtClean="0">
                <a:solidFill>
                  <a:schemeClr val="accent2">
                    <a:lumMod val="75000"/>
                  </a:schemeClr>
                </a:solidFill>
              </a:rPr>
              <a:t>Funza</a:t>
            </a:r>
            <a:r>
              <a:rPr lang="en-ZA" b="1" dirty="0" smtClean="0">
                <a:solidFill>
                  <a:schemeClr val="accent2">
                    <a:lumMod val="75000"/>
                  </a:schemeClr>
                </a:solidFill>
              </a:rPr>
              <a:t> </a:t>
            </a:r>
            <a:r>
              <a:rPr lang="en-ZA" b="1" dirty="0" err="1" smtClean="0">
                <a:solidFill>
                  <a:schemeClr val="accent2">
                    <a:lumMod val="75000"/>
                  </a:schemeClr>
                </a:solidFill>
              </a:rPr>
              <a:t>Lushaka</a:t>
            </a:r>
            <a:r>
              <a:rPr lang="en-ZA" b="1" dirty="0" smtClean="0">
                <a:solidFill>
                  <a:schemeClr val="accent2">
                    <a:lumMod val="75000"/>
                  </a:schemeClr>
                </a:solidFill>
              </a:rPr>
              <a:t> Graduates</a:t>
            </a:r>
            <a:endParaRPr lang="en-ZA" b="1" dirty="0">
              <a:solidFill>
                <a:schemeClr val="accent2">
                  <a:lumMod val="75000"/>
                </a:schemeClr>
              </a:solidFill>
            </a:endParaRPr>
          </a:p>
        </p:txBody>
      </p:sp>
      <p:sp>
        <p:nvSpPr>
          <p:cNvPr id="3" name="Content Placeholder 2"/>
          <p:cNvSpPr>
            <a:spLocks noGrp="1"/>
          </p:cNvSpPr>
          <p:nvPr>
            <p:ph idx="1"/>
          </p:nvPr>
        </p:nvSpPr>
        <p:spPr/>
        <p:txBody>
          <a:bodyPr/>
          <a:lstStyle/>
          <a:p>
            <a:pPr marL="285750" indent="-285750"/>
            <a:r>
              <a:rPr lang="en-ZA" sz="1800" dirty="0"/>
              <a:t>As part of preparation for 2023, a provisional list of a total of </a:t>
            </a:r>
            <a:r>
              <a:rPr lang="en-ZA" sz="1800" b="1" dirty="0"/>
              <a:t>5027 </a:t>
            </a:r>
            <a:r>
              <a:rPr lang="en-ZA" sz="1800" dirty="0"/>
              <a:t>potential </a:t>
            </a:r>
            <a:r>
              <a:rPr lang="en-ZA" sz="1800" dirty="0" err="1"/>
              <a:t>Funza</a:t>
            </a:r>
            <a:r>
              <a:rPr lang="en-ZA" sz="1800" dirty="0"/>
              <a:t> </a:t>
            </a:r>
            <a:r>
              <a:rPr lang="en-ZA" sz="1800" dirty="0" err="1"/>
              <a:t>Lushaka</a:t>
            </a:r>
            <a:r>
              <a:rPr lang="en-ZA" sz="1800" dirty="0"/>
              <a:t> graduates was distributed to PED in October 2022. </a:t>
            </a:r>
          </a:p>
          <a:p>
            <a:pPr marL="285750" indent="-285750"/>
            <a:r>
              <a:rPr lang="en-ZA" sz="1800" dirty="0"/>
              <a:t>PEDs are expected to start with the provisional placement of graduates in identified vacant posts for 2023.  </a:t>
            </a:r>
          </a:p>
          <a:p>
            <a:endParaRPr lang="en-ZA" dirty="0"/>
          </a:p>
        </p:txBody>
      </p:sp>
      <p:pic>
        <p:nvPicPr>
          <p:cNvPr id="4" name="Picture 3"/>
          <p:cNvPicPr>
            <a:picLocks noChangeAspect="1"/>
          </p:cNvPicPr>
          <p:nvPr/>
        </p:nvPicPr>
        <p:blipFill>
          <a:blip r:embed="rId2"/>
          <a:stretch>
            <a:fillRect/>
          </a:stretch>
        </p:blipFill>
        <p:spPr>
          <a:xfrm>
            <a:off x="611560" y="2852936"/>
            <a:ext cx="8266892" cy="3773751"/>
          </a:xfrm>
          <a:prstGeom prst="rect">
            <a:avLst/>
          </a:prstGeom>
        </p:spPr>
      </p:pic>
    </p:spTree>
    <p:extLst>
      <p:ext uri="{BB962C8B-B14F-4D97-AF65-F5344CB8AC3E}">
        <p14:creationId xmlns:p14="http://schemas.microsoft.com/office/powerpoint/2010/main" val="399878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 LEARNER AND TEACHER SUPPORT MATERIAL</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153486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0"/>
            <a:ext cx="8229600" cy="685800"/>
          </a:xfrm>
        </p:spPr>
        <p:txBody>
          <a:bodyPr/>
          <a:lstStyle/>
          <a:p>
            <a:r>
              <a:rPr lang="en-US" sz="3200" b="1" dirty="0">
                <a:solidFill>
                  <a:schemeClr val="accent2">
                    <a:lumMod val="75000"/>
                  </a:schemeClr>
                </a:solidFill>
                <a:latin typeface="+mn-lt"/>
                <a:cs typeface="Arial" panose="020B0604020202020204" pitchFamily="34" charset="0"/>
              </a:rPr>
              <a:t>Background and context</a:t>
            </a:r>
          </a:p>
        </p:txBody>
      </p:sp>
      <p:sp>
        <p:nvSpPr>
          <p:cNvPr id="6" name="TextBox 5">
            <a:extLst>
              <a:ext uri="{FF2B5EF4-FFF2-40B4-BE49-F238E27FC236}">
                <a16:creationId xmlns:a16="http://schemas.microsoft.com/office/drawing/2014/main" id="{A44888E9-ACF8-F862-8963-22C2AD7F63ED}"/>
              </a:ext>
            </a:extLst>
          </p:cNvPr>
          <p:cNvSpPr txBox="1"/>
          <p:nvPr/>
        </p:nvSpPr>
        <p:spPr>
          <a:xfrm>
            <a:off x="228598" y="641345"/>
            <a:ext cx="8591874" cy="6046271"/>
          </a:xfrm>
          <a:prstGeom prst="rect">
            <a:avLst/>
          </a:prstGeom>
          <a:noFill/>
        </p:spPr>
        <p:txBody>
          <a:bodyPr wrap="square" rtlCol="0">
            <a:spAutoFit/>
          </a:bodyPr>
          <a:lstStyle/>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The provisioning of LTSM is one of the integral components of ensuring successful teaching and learning in schools.</a:t>
            </a:r>
          </a:p>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Each year, the Department of Basic Education (DBE) develops and distributes the LTSM Sector Plan that guides the sector regarding the provisioning of LTSM.</a:t>
            </a:r>
          </a:p>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Milestone deliverables and timeframes are clearly articulated in the DBE LTSM Sector plan.</a:t>
            </a:r>
          </a:p>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PEDs develop provincial LTSM Management Plans guided by the DBE LTSM Sector Plan.</a:t>
            </a:r>
          </a:p>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LTSM Forum meetings are held and Provincial Monitoring visits are conducted as part of planning, monitoring and support activities.</a:t>
            </a:r>
          </a:p>
          <a:p>
            <a:pPr marL="285750" indent="-285750" algn="just">
              <a:lnSpc>
                <a:spcPct val="150000"/>
              </a:lnSpc>
              <a:buSzPct val="103000"/>
              <a:buFont typeface="Arial" panose="020B0604020202020204" pitchFamily="34" charset="0"/>
              <a:buChar char="•"/>
            </a:pPr>
            <a:r>
              <a:rPr lang="en-US" sz="2000" dirty="0">
                <a:cs typeface="Arial" panose="020B0604020202020204" pitchFamily="34" charset="0"/>
              </a:rPr>
              <a:t>Where necessary, targeted support, informed by the monitoring process, is provided to the province/s. </a:t>
            </a:r>
          </a:p>
        </p:txBody>
      </p:sp>
    </p:spTree>
    <p:extLst>
      <p:ext uri="{BB962C8B-B14F-4D97-AF65-F5344CB8AC3E}">
        <p14:creationId xmlns:p14="http://schemas.microsoft.com/office/powerpoint/2010/main" val="164388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19982" cy="540068"/>
          </a:xfrm>
        </p:spPr>
        <p:txBody>
          <a:bodyPr>
            <a:noAutofit/>
          </a:bodyPr>
          <a:lstStyle/>
          <a:p>
            <a:r>
              <a:rPr lang="en-ZA" sz="3200" b="1" dirty="0">
                <a:solidFill>
                  <a:schemeClr val="accent2">
                    <a:lumMod val="75000"/>
                  </a:schemeClr>
                </a:solidFill>
              </a:rPr>
              <a:t>C</a:t>
            </a:r>
            <a:r>
              <a:rPr lang="en-ZA" sz="3200" b="1" dirty="0" smtClean="0">
                <a:solidFill>
                  <a:schemeClr val="accent2">
                    <a:lumMod val="75000"/>
                  </a:schemeClr>
                </a:solidFill>
              </a:rPr>
              <a:t>ontents of the Presentation</a:t>
            </a:r>
            <a:endParaRPr lang="en-ZA" sz="3200" b="1" dirty="0">
              <a:solidFill>
                <a:schemeClr val="accent2">
                  <a:lumMod val="75000"/>
                </a:schemeClr>
              </a:solidFill>
            </a:endParaRPr>
          </a:p>
        </p:txBody>
      </p:sp>
      <p:sp>
        <p:nvSpPr>
          <p:cNvPr id="3" name="Content Placeholder 2"/>
          <p:cNvSpPr>
            <a:spLocks noGrp="1"/>
          </p:cNvSpPr>
          <p:nvPr>
            <p:ph idx="1"/>
          </p:nvPr>
        </p:nvSpPr>
        <p:spPr>
          <a:xfrm>
            <a:off x="179512" y="1052737"/>
            <a:ext cx="8507288" cy="5328592"/>
          </a:xfrm>
        </p:spPr>
        <p:txBody>
          <a:bodyPr>
            <a:normAutofit/>
          </a:bodyPr>
          <a:lstStyle/>
          <a:p>
            <a:pPr marL="0" indent="0">
              <a:buNone/>
            </a:pPr>
            <a:endParaRPr lang="en-ZA" dirty="0"/>
          </a:p>
          <a:p>
            <a:pPr marL="0" indent="0" algn="just">
              <a:buNone/>
            </a:pPr>
            <a:endParaRPr lang="en-ZA" dirty="0"/>
          </a:p>
        </p:txBody>
      </p:sp>
      <p:sp>
        <p:nvSpPr>
          <p:cNvPr id="4" name="Slide Number Placeholder 3"/>
          <p:cNvSpPr>
            <a:spLocks noGrp="1"/>
          </p:cNvSpPr>
          <p:nvPr>
            <p:ph type="sldNum" sz="quarter" idx="4294967295"/>
          </p:nvPr>
        </p:nvSpPr>
        <p:spPr>
          <a:xfrm>
            <a:off x="5652120" y="5877272"/>
            <a:ext cx="2016224" cy="79717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179512" y="6165304"/>
            <a:ext cx="1440160" cy="692696"/>
          </a:xfrm>
          <a:prstGeom prst="rect">
            <a:avLst/>
          </a:prstGeom>
        </p:spPr>
      </p:pic>
      <p:sp>
        <p:nvSpPr>
          <p:cNvPr id="6" name="Rectangle 5"/>
          <p:cNvSpPr/>
          <p:nvPr/>
        </p:nvSpPr>
        <p:spPr>
          <a:xfrm>
            <a:off x="18854" y="836712"/>
            <a:ext cx="9144000" cy="5724644"/>
          </a:xfrm>
          <a:prstGeom prst="rect">
            <a:avLst/>
          </a:prstGeom>
        </p:spPr>
        <p:txBody>
          <a:bodyPr wrap="square">
            <a:spAutoFit/>
          </a:bodyPr>
          <a:lstStyle/>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GB"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Introduction</a:t>
            </a:r>
            <a:endPar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Learner admissions and registration</a:t>
            </a:r>
            <a:endParaRPr kumimoji="0" lang="en-US"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ZA"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Provision of </a:t>
            </a: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teachers</a:t>
            </a:r>
            <a:endParaRPr kumimoji="0" lang="en-US"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Provision </a:t>
            </a:r>
            <a:r>
              <a:rPr kumimoji="0" lang="en-ZA"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of </a:t>
            </a: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LTSM</a:t>
            </a:r>
          </a:p>
          <a:p>
            <a:pPr marL="457200" lvl="0" indent="-457200" algn="just">
              <a:buFont typeface="+mj-lt"/>
              <a:buAutoNum type="arabicPeriod"/>
              <a:defRPr/>
            </a:pPr>
            <a:r>
              <a:rPr lang="en-ZA" dirty="0">
                <a:ea typeface="Calibri" panose="020F0502020204030204" pitchFamily="34" charset="0"/>
                <a:cs typeface="Times New Roman" panose="02020603050405020304" pitchFamily="18" charset="0"/>
              </a:rPr>
              <a:t>Provision of infrastructure with emphasis on safe water, sanitation and learner </a:t>
            </a:r>
            <a:r>
              <a:rPr lang="en-ZA" dirty="0" smtClean="0">
                <a:ea typeface="Calibri" panose="020F0502020204030204" pitchFamily="34" charset="0"/>
                <a:cs typeface="Times New Roman" panose="02020603050405020304" pitchFamily="18" charset="0"/>
              </a:rPr>
              <a:t>transport</a:t>
            </a:r>
            <a:endParaRPr kumimoji="0" lang="en-US"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ZA"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Curriculum </a:t>
            </a: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Management</a:t>
            </a:r>
          </a:p>
          <a:p>
            <a:pPr marL="457200" lvl="0" indent="-457200" algn="just">
              <a:buFont typeface="+mj-lt"/>
              <a:buAutoNum type="arabicPeriod"/>
              <a:defRPr/>
            </a:pPr>
            <a:r>
              <a:rPr lang="en-ZA" dirty="0">
                <a:ea typeface="Calibri" panose="020F0502020204030204" pitchFamily="34" charset="0"/>
                <a:cs typeface="Times New Roman" panose="02020603050405020304" pitchFamily="18" charset="0"/>
              </a:rPr>
              <a:t>Early Childhood </a:t>
            </a:r>
            <a:r>
              <a:rPr lang="en-ZA" dirty="0" smtClean="0">
                <a:ea typeface="Calibri" panose="020F0502020204030204" pitchFamily="34" charset="0"/>
                <a:cs typeface="Times New Roman" panose="02020603050405020304" pitchFamily="18" charset="0"/>
              </a:rPr>
              <a:t>Development</a:t>
            </a:r>
          </a:p>
          <a:p>
            <a:pPr marL="457200" lvl="0" indent="-457200" algn="just">
              <a:buFont typeface="+mj-lt"/>
              <a:buAutoNum type="arabicPeriod"/>
              <a:defRPr/>
            </a:pPr>
            <a:r>
              <a:rPr lang="en-ZA" dirty="0" smtClean="0">
                <a:ea typeface="Calibri" panose="020F0502020204030204" pitchFamily="34" charset="0"/>
                <a:cs typeface="Times New Roman" panose="02020603050405020304" pitchFamily="18" charset="0"/>
              </a:rPr>
              <a:t>Information Communication Technology </a:t>
            </a:r>
            <a:endParaRPr lang="en-ZA" dirty="0">
              <a:ea typeface="Calibri" panose="020F0502020204030204" pitchFamily="34" charset="0"/>
              <a:cs typeface="Times New Roman" panose="02020603050405020304" pitchFamily="18" charset="0"/>
            </a:endParaRPr>
          </a:p>
          <a:p>
            <a:pPr marL="457200" lvl="0" indent="-457200" algn="just">
              <a:buFont typeface="+mj-lt"/>
              <a:buAutoNum type="arabicPeriod"/>
              <a:defRPr/>
            </a:pPr>
            <a:r>
              <a:rPr lang="en-ZA" dirty="0" smtClean="0">
                <a:ea typeface="Calibri" panose="020F0502020204030204" pitchFamily="34" charset="0"/>
                <a:cs typeface="Times New Roman" panose="02020603050405020304" pitchFamily="18" charset="0"/>
              </a:rPr>
              <a:t>National </a:t>
            </a:r>
            <a:r>
              <a:rPr lang="en-ZA" dirty="0">
                <a:ea typeface="Calibri" panose="020F0502020204030204" pitchFamily="34" charset="0"/>
                <a:cs typeface="Times New Roman" panose="02020603050405020304" pitchFamily="18" charset="0"/>
              </a:rPr>
              <a:t>School Nutrition </a:t>
            </a:r>
            <a:r>
              <a:rPr lang="en-ZA" dirty="0" smtClean="0">
                <a:ea typeface="Calibri" panose="020F0502020204030204" pitchFamily="34" charset="0"/>
                <a:cs typeface="Times New Roman" panose="02020603050405020304" pitchFamily="18" charset="0"/>
              </a:rPr>
              <a:t>Programme</a:t>
            </a:r>
            <a:endParaRPr kumimoji="0" lang="en-US"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kumimoji="0" lang="en-ZA"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School </a:t>
            </a:r>
            <a:r>
              <a:rPr kumimoji="0" lang="en-ZA" i="0" u="none" strike="noStrike" kern="1200" cap="none" spc="0" normalizeH="0" baseline="0" noProof="0" dirty="0" smtClean="0">
                <a:ln>
                  <a:noFill/>
                </a:ln>
                <a:effectLst/>
                <a:uLnTx/>
                <a:uFillTx/>
                <a:latin typeface="Calibri"/>
                <a:ea typeface="Calibri" panose="020F0502020204030204" pitchFamily="34" charset="0"/>
                <a:cs typeface="Times New Roman" panose="02020603050405020304" pitchFamily="18" charset="0"/>
              </a:rPr>
              <a:t>Safety</a:t>
            </a:r>
            <a:endParaRPr lang="en-ZA" noProof="0" dirty="0" smtClean="0">
              <a:latin typeface="Calibri"/>
              <a:ea typeface="Calibri" panose="020F0502020204030204" pitchFamily="34" charset="0"/>
              <a:cs typeface="Times New Roman" panose="02020603050405020304" pitchFamily="18" charset="0"/>
            </a:endParaRPr>
          </a:p>
          <a:p>
            <a:pPr marL="457200" lvl="0" indent="-457200" algn="just">
              <a:buFont typeface="+mj-lt"/>
              <a:buAutoNum type="arabicPeriod"/>
              <a:defRPr/>
            </a:pPr>
            <a:r>
              <a:rPr lang="en-ZA" dirty="0">
                <a:ea typeface="Calibri" panose="020F0502020204030204" pitchFamily="34" charset="0"/>
                <a:cs typeface="Times New Roman" panose="02020603050405020304" pitchFamily="18" charset="0"/>
              </a:rPr>
              <a:t>Social </a:t>
            </a:r>
            <a:r>
              <a:rPr lang="en-ZA" dirty="0" smtClean="0">
                <a:ea typeface="Calibri" panose="020F0502020204030204" pitchFamily="34" charset="0"/>
                <a:cs typeface="Times New Roman" panose="02020603050405020304" pitchFamily="18" charset="0"/>
              </a:rPr>
              <a:t>Cohesion </a:t>
            </a:r>
            <a:r>
              <a:rPr lang="en-ZA" dirty="0">
                <a:ea typeface="Calibri" panose="020F0502020204030204" pitchFamily="34" charset="0"/>
                <a:cs typeface="Times New Roman" panose="02020603050405020304" pitchFamily="18" charset="0"/>
              </a:rPr>
              <a:t>and </a:t>
            </a:r>
            <a:r>
              <a:rPr lang="en-ZA" dirty="0" smtClean="0">
                <a:ea typeface="Calibri" panose="020F0502020204030204" pitchFamily="34" charset="0"/>
                <a:cs typeface="Times New Roman" panose="02020603050405020304" pitchFamily="18" charset="0"/>
              </a:rPr>
              <a:t>Equity</a:t>
            </a:r>
            <a:endParaRPr lang="en-ZA" noProof="0" dirty="0" smtClean="0">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lang="en-ZA" baseline="0" noProof="0" dirty="0" smtClean="0">
                <a:latin typeface="Calibri"/>
                <a:ea typeface="Calibri" panose="020F0502020204030204" pitchFamily="34" charset="0"/>
                <a:cs typeface="Times New Roman" panose="02020603050405020304" pitchFamily="18" charset="0"/>
              </a:rPr>
              <a:t>Role</a:t>
            </a:r>
            <a:r>
              <a:rPr lang="en-ZA" noProof="0" dirty="0" smtClean="0">
                <a:latin typeface="Calibri"/>
                <a:ea typeface="Calibri" panose="020F0502020204030204" pitchFamily="34" charset="0"/>
                <a:cs typeface="Times New Roman" panose="02020603050405020304" pitchFamily="18" charset="0"/>
              </a:rPr>
              <a:t> of School Governing Bodies</a:t>
            </a:r>
            <a:endParaRPr lang="en-ZA" baseline="0" noProof="0" dirty="0" smtClean="0">
              <a:latin typeface="Calibri"/>
              <a:ea typeface="Calibri" panose="020F0502020204030204" pitchFamily="34" charset="0"/>
              <a:cs typeface="Times New Roman" panose="02020603050405020304" pitchFamily="18" charset="0"/>
            </a:endParaRPr>
          </a:p>
          <a:p>
            <a:pPr marL="457200" indent="-457200" algn="just">
              <a:buFont typeface="+mj-lt"/>
              <a:buAutoNum type="arabicPeriod"/>
              <a:defRPr/>
            </a:pPr>
            <a:r>
              <a:rPr lang="en-ZA" dirty="0">
                <a:ea typeface="Calibri" panose="020F0502020204030204" pitchFamily="34" charset="0"/>
                <a:cs typeface="Times New Roman" panose="02020603050405020304" pitchFamily="18" charset="0"/>
              </a:rPr>
              <a:t>Learner drop </a:t>
            </a:r>
            <a:r>
              <a:rPr lang="en-ZA" dirty="0" smtClean="0">
                <a:ea typeface="Calibri" panose="020F0502020204030204" pitchFamily="34" charset="0"/>
                <a:cs typeface="Times New Roman" panose="02020603050405020304" pitchFamily="18" charset="0"/>
              </a:rPr>
              <a:t>out</a:t>
            </a:r>
          </a:p>
          <a:p>
            <a:pPr marL="457200" indent="-457200" algn="just">
              <a:buFont typeface="+mj-lt"/>
              <a:buAutoNum type="arabicPeriod"/>
              <a:defRPr/>
            </a:pPr>
            <a:r>
              <a:rPr lang="en-ZA" dirty="0" smtClean="0">
                <a:ea typeface="Calibri" panose="020F0502020204030204" pitchFamily="34" charset="0"/>
                <a:cs typeface="Times New Roman" panose="02020603050405020304" pitchFamily="18" charset="0"/>
              </a:rPr>
              <a:t>Support for underperforming schools</a:t>
            </a:r>
          </a:p>
          <a:p>
            <a:pPr marL="457200" indent="-457200" algn="just">
              <a:buFont typeface="+mj-lt"/>
              <a:buAutoNum type="arabicPeriod"/>
              <a:defRPr/>
            </a:pPr>
            <a:r>
              <a:rPr lang="en-ZA" dirty="0" smtClean="0">
                <a:ea typeface="Calibri" panose="020F0502020204030204" pitchFamily="34" charset="0"/>
                <a:cs typeface="Times New Roman" panose="02020603050405020304" pitchFamily="18" charset="0"/>
              </a:rPr>
              <a:t>Support for teachers </a:t>
            </a:r>
            <a:endParaRPr lang="en-ZA" baseline="0" noProof="0" dirty="0" smtClean="0">
              <a:latin typeface="Calibri"/>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0"/>
              </a:spcAft>
              <a:buClrTx/>
              <a:buSzTx/>
              <a:buFont typeface="+mj-lt"/>
              <a:buAutoNum type="arabicPeriod"/>
              <a:tabLst/>
              <a:defRPr/>
            </a:pPr>
            <a:r>
              <a:rPr lang="en-ZA" dirty="0" smtClean="0">
                <a:latin typeface="Calibri"/>
                <a:ea typeface="Calibri" panose="020F0502020204030204" pitchFamily="34" charset="0"/>
                <a:cs typeface="Times New Roman" panose="02020603050405020304" pitchFamily="18" charset="0"/>
              </a:rPr>
              <a:t>Quality Learning and Teaching Campaign</a:t>
            </a:r>
          </a:p>
          <a:p>
            <a:pPr marL="457200" marR="0" lvl="0" indent="-457200" algn="just" defTabSz="914400" rtl="0" eaLnBrk="1" fontAlgn="auto" latinLnBrk="0" hangingPunct="1">
              <a:spcBef>
                <a:spcPts val="0"/>
              </a:spcBef>
              <a:spcAft>
                <a:spcPts val="0"/>
              </a:spcAft>
              <a:buClrTx/>
              <a:buSzTx/>
              <a:buFont typeface="+mj-lt"/>
              <a:buAutoNum type="arabicPeriod"/>
              <a:tabLst/>
              <a:defRPr/>
            </a:pPr>
            <a:r>
              <a:rPr lang="en-ZA" dirty="0" smtClean="0">
                <a:latin typeface="Calibri"/>
                <a:ea typeface="Calibri" panose="020F0502020204030204" pitchFamily="34" charset="0"/>
                <a:cs typeface="Times New Roman" panose="02020603050405020304" pitchFamily="18" charset="0"/>
              </a:rPr>
              <a:t>Portfolio Committee oversight</a:t>
            </a:r>
          </a:p>
          <a:p>
            <a:pPr marL="457200" marR="0" lvl="0" indent="-457200" algn="just" defTabSz="914400" rtl="0" eaLnBrk="1" fontAlgn="auto" latinLnBrk="0" hangingPunct="1">
              <a:spcBef>
                <a:spcPts val="0"/>
              </a:spcBef>
              <a:spcAft>
                <a:spcPts val="0"/>
              </a:spcAft>
              <a:buClrTx/>
              <a:buSzTx/>
              <a:buFont typeface="+mj-lt"/>
              <a:buAutoNum type="arabicPeriod"/>
              <a:tabLst/>
              <a:defRPr/>
            </a:pPr>
            <a:r>
              <a:rPr lang="en-ZA" dirty="0" smtClean="0">
                <a:latin typeface="Calibri"/>
                <a:ea typeface="Calibri" panose="020F0502020204030204" pitchFamily="34" charset="0"/>
                <a:cs typeface="Times New Roman" panose="02020603050405020304" pitchFamily="18" charset="0"/>
              </a:rPr>
              <a:t>DBE Monitoring</a:t>
            </a:r>
          </a:p>
          <a:p>
            <a:pPr marL="457200" marR="0" lvl="0" indent="-457200" algn="just" defTabSz="914400" rtl="0" eaLnBrk="1" fontAlgn="auto" latinLnBrk="0" hangingPunct="1">
              <a:spcBef>
                <a:spcPts val="0"/>
              </a:spcBef>
              <a:spcAft>
                <a:spcPts val="0"/>
              </a:spcAft>
              <a:buClrTx/>
              <a:buSzTx/>
              <a:buFont typeface="+mj-lt"/>
              <a:buAutoNum type="arabicPeriod"/>
              <a:tabLst/>
              <a:defRPr/>
            </a:pPr>
            <a:r>
              <a:rPr lang="en-GB" baseline="0" noProof="0" dirty="0" smtClean="0">
                <a:latin typeface="Calibri"/>
                <a:ea typeface="Calibri" panose="020F0502020204030204" pitchFamily="34" charset="0"/>
                <a:cs typeface="Times New Roman" panose="02020603050405020304" pitchFamily="18" charset="0"/>
              </a:rPr>
              <a:t>Conclusion</a:t>
            </a:r>
            <a:endParaRPr lang="en-ZA" baseline="0" noProof="0" dirty="0" smtClean="0">
              <a:latin typeface="Calibri"/>
              <a:ea typeface="Calibri" panose="020F0502020204030204" pitchFamily="34" charset="0"/>
              <a:cs typeface="Times New Roman" panose="02020603050405020304" pitchFamily="18" charset="0"/>
            </a:endParaRPr>
          </a:p>
          <a:p>
            <a:pPr marR="0" lvl="0" algn="just" defTabSz="914400" rtl="0" eaLnBrk="1" fontAlgn="auto" latinLnBrk="0" hangingPunct="1">
              <a:spcBef>
                <a:spcPts val="0"/>
              </a:spcBef>
              <a:spcAft>
                <a:spcPts val="0"/>
              </a:spcAft>
              <a:buClrTx/>
              <a:buSzTx/>
              <a:tabLst/>
              <a:defRPr/>
            </a:pPr>
            <a:endParaRPr kumimoji="0" lang="en-ZA" sz="2400" b="0" i="0" u="none" strike="noStrike" kern="1200" cap="none" spc="0" normalizeH="0" baseline="0" noProof="0" dirty="0" smtClean="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175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0"/>
            <a:ext cx="8229600" cy="685800"/>
          </a:xfrm>
        </p:spPr>
        <p:txBody>
          <a:bodyPr/>
          <a:lstStyle/>
          <a:p>
            <a:r>
              <a:rPr lang="en-US" sz="3200" b="1" dirty="0">
                <a:solidFill>
                  <a:schemeClr val="accent2">
                    <a:lumMod val="75000"/>
                  </a:schemeClr>
                </a:solidFill>
                <a:latin typeface="+mn-lt"/>
                <a:cs typeface="Arial" panose="020B0604020202020204" pitchFamily="34" charset="0"/>
              </a:rPr>
              <a:t>Introduction</a:t>
            </a:r>
          </a:p>
        </p:txBody>
      </p:sp>
      <p:sp>
        <p:nvSpPr>
          <p:cNvPr id="6" name="TextBox 5">
            <a:extLst>
              <a:ext uri="{FF2B5EF4-FFF2-40B4-BE49-F238E27FC236}">
                <a16:creationId xmlns:a16="http://schemas.microsoft.com/office/drawing/2014/main" id="{A44888E9-ACF8-F862-8963-22C2AD7F63ED}"/>
              </a:ext>
            </a:extLst>
          </p:cNvPr>
          <p:cNvSpPr txBox="1"/>
          <p:nvPr/>
        </p:nvSpPr>
        <p:spPr>
          <a:xfrm>
            <a:off x="228598" y="641345"/>
            <a:ext cx="8591874" cy="4819268"/>
          </a:xfrm>
          <a:prstGeom prst="rect">
            <a:avLst/>
          </a:prstGeom>
          <a:noFill/>
        </p:spPr>
        <p:txBody>
          <a:bodyPr wrap="square" rtlCol="0">
            <a:spAutoFit/>
          </a:bodyPr>
          <a:lstStyle/>
          <a:p>
            <a:pPr marL="285750" indent="-285750" algn="just">
              <a:lnSpc>
                <a:spcPct val="150000"/>
              </a:lnSpc>
              <a:buSzPct val="103000"/>
              <a:buFont typeface="Arial" panose="020B0604020202020204" pitchFamily="34" charset="0"/>
              <a:buChar char="•"/>
            </a:pPr>
            <a:r>
              <a:rPr lang="en-US" sz="2100" dirty="0">
                <a:solidFill>
                  <a:srgbClr val="000000"/>
                </a:solidFill>
                <a:effectLst/>
                <a:ea typeface="Times New Roman" panose="02020603050405020304" pitchFamily="18" charset="0"/>
                <a:cs typeface="Arial" panose="020B0604020202020204" pitchFamily="34" charset="0"/>
              </a:rPr>
              <a:t>HEDCOM of 22 November 2022 noted that majority of provinces had already completed the process of ordering and delivery of LTSM to schools was at an advanced stage. </a:t>
            </a:r>
          </a:p>
          <a:p>
            <a:pPr marL="285750" indent="-285750" algn="just">
              <a:lnSpc>
                <a:spcPct val="150000"/>
              </a:lnSpc>
              <a:buSzPct val="103000"/>
              <a:buFont typeface="Arial" panose="020B0604020202020204" pitchFamily="34" charset="0"/>
              <a:buChar char="•"/>
            </a:pPr>
            <a:r>
              <a:rPr lang="en-US" sz="2100" dirty="0">
                <a:solidFill>
                  <a:srgbClr val="000000"/>
                </a:solidFill>
                <a:ea typeface="Times New Roman" panose="02020603050405020304" pitchFamily="18" charset="0"/>
                <a:cs typeface="Arial" panose="020B0604020202020204" pitchFamily="34" charset="0"/>
              </a:rPr>
              <a:t>The weekly one-on-one meetings continued as part of monitoring process.</a:t>
            </a:r>
          </a:p>
          <a:p>
            <a:pPr marL="285750" indent="-285750" algn="just">
              <a:lnSpc>
                <a:spcPct val="150000"/>
              </a:lnSpc>
              <a:buSzPct val="103000"/>
              <a:buFont typeface="Arial" panose="020B0604020202020204" pitchFamily="34" charset="0"/>
              <a:buChar char="•"/>
            </a:pPr>
            <a:r>
              <a:rPr lang="en-US" sz="2100" dirty="0">
                <a:solidFill>
                  <a:srgbClr val="000000"/>
                </a:solidFill>
                <a:effectLst/>
                <a:ea typeface="Times New Roman" panose="02020603050405020304" pitchFamily="18" charset="0"/>
                <a:cs typeface="Arial" panose="020B0604020202020204" pitchFamily="34" charset="0"/>
              </a:rPr>
              <a:t>To date</a:t>
            </a:r>
            <a:r>
              <a:rPr lang="en-US" sz="2100" dirty="0">
                <a:solidFill>
                  <a:srgbClr val="000000"/>
                </a:solidFill>
                <a:ea typeface="Times New Roman" panose="02020603050405020304" pitchFamily="18" charset="0"/>
                <a:cs typeface="Arial" panose="020B0604020202020204" pitchFamily="34" charset="0"/>
              </a:rPr>
              <a:t>, most provinces have delivered almost 100% of LTSM (both top-up textbooks and stationery).</a:t>
            </a:r>
          </a:p>
          <a:p>
            <a:pPr marL="285750" indent="-285750" algn="just">
              <a:lnSpc>
                <a:spcPct val="150000"/>
              </a:lnSpc>
              <a:buSzPct val="103000"/>
              <a:buFont typeface="Arial" panose="020B0604020202020204" pitchFamily="34" charset="0"/>
              <a:buChar char="•"/>
            </a:pPr>
            <a:r>
              <a:rPr lang="en-US" sz="2100" dirty="0">
                <a:solidFill>
                  <a:srgbClr val="000000"/>
                </a:solidFill>
                <a:effectLst/>
                <a:ea typeface="Times New Roman" panose="02020603050405020304" pitchFamily="18" charset="0"/>
                <a:cs typeface="Arial" panose="020B0604020202020204" pitchFamily="34" charset="0"/>
              </a:rPr>
              <a:t>Provinces are currently conducting mop-ups in order to ensure that all outstanding and emerging deliveries are completed.</a:t>
            </a:r>
          </a:p>
          <a:p>
            <a:pPr marL="285750" indent="-285750" algn="just">
              <a:lnSpc>
                <a:spcPct val="150000"/>
              </a:lnSpc>
              <a:buSzPct val="103000"/>
              <a:buFont typeface="Arial" panose="020B0604020202020204" pitchFamily="34" charset="0"/>
              <a:buChar char="•"/>
            </a:pPr>
            <a:r>
              <a:rPr lang="en-US" sz="2100" dirty="0">
                <a:solidFill>
                  <a:srgbClr val="000000"/>
                </a:solidFill>
                <a:ea typeface="Times New Roman" panose="02020603050405020304" pitchFamily="18" charset="0"/>
                <a:cs typeface="Arial" panose="020B0604020202020204" pitchFamily="34" charset="0"/>
              </a:rPr>
              <a:t>The summary of the progress report is included in the table below:</a:t>
            </a:r>
            <a:r>
              <a:rPr lang="en-US" sz="2100" dirty="0">
                <a:solidFill>
                  <a:srgbClr val="000000"/>
                </a:solidFill>
                <a:effectLst/>
                <a:ea typeface="Times New Roman" panose="02020603050405020304" pitchFamily="18" charset="0"/>
                <a:cs typeface="Arial" panose="020B0604020202020204" pitchFamily="34" charset="0"/>
              </a:rPr>
              <a:t> </a:t>
            </a:r>
          </a:p>
          <a:p>
            <a:pPr marL="285750" indent="-285750" algn="just">
              <a:lnSpc>
                <a:spcPct val="150000"/>
              </a:lnSpc>
              <a:buSzPct val="1030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54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0"/>
            <a:ext cx="8229600" cy="685800"/>
          </a:xfrm>
        </p:spPr>
        <p:txBody>
          <a:bodyPr/>
          <a:lstStyle/>
          <a:p>
            <a:r>
              <a:rPr lang="en-US" sz="3200" b="1" dirty="0">
                <a:solidFill>
                  <a:schemeClr val="accent2">
                    <a:lumMod val="75000"/>
                  </a:schemeClr>
                </a:solidFill>
                <a:latin typeface="+mn-lt"/>
                <a:cs typeface="Arial" panose="020B0604020202020204" pitchFamily="34" charset="0"/>
              </a:rPr>
              <a:t>Progress on procurement and delivery </a:t>
            </a:r>
          </a:p>
        </p:txBody>
      </p:sp>
      <p:graphicFrame>
        <p:nvGraphicFramePr>
          <p:cNvPr id="3" name="Table 2">
            <a:extLst>
              <a:ext uri="{FF2B5EF4-FFF2-40B4-BE49-F238E27FC236}">
                <a16:creationId xmlns:a16="http://schemas.microsoft.com/office/drawing/2014/main" id="{1764EB01-B12C-A0FB-A20E-5FBD115BE225}"/>
              </a:ext>
            </a:extLst>
          </p:cNvPr>
          <p:cNvGraphicFramePr>
            <a:graphicFrameLocks noGrp="1"/>
          </p:cNvGraphicFramePr>
          <p:nvPr>
            <p:extLst/>
          </p:nvPr>
        </p:nvGraphicFramePr>
        <p:xfrm>
          <a:off x="228598" y="764704"/>
          <a:ext cx="8663882" cy="4881569"/>
        </p:xfrm>
        <a:graphic>
          <a:graphicData uri="http://schemas.openxmlformats.org/drawingml/2006/table">
            <a:tbl>
              <a:tblPr firstRow="1" firstCol="1" bandRow="1">
                <a:tableStyleId>{93296810-A885-4BE3-A3E7-6D5BEEA58F35}</a:tableStyleId>
              </a:tblPr>
              <a:tblGrid>
                <a:gridCol w="1128473">
                  <a:extLst>
                    <a:ext uri="{9D8B030D-6E8A-4147-A177-3AD203B41FA5}">
                      <a16:colId xmlns:a16="http://schemas.microsoft.com/office/drawing/2014/main" val="2708875600"/>
                    </a:ext>
                  </a:extLst>
                </a:gridCol>
                <a:gridCol w="3935009">
                  <a:extLst>
                    <a:ext uri="{9D8B030D-6E8A-4147-A177-3AD203B41FA5}">
                      <a16:colId xmlns:a16="http://schemas.microsoft.com/office/drawing/2014/main" val="3660888073"/>
                    </a:ext>
                  </a:extLst>
                </a:gridCol>
                <a:gridCol w="3600400">
                  <a:extLst>
                    <a:ext uri="{9D8B030D-6E8A-4147-A177-3AD203B41FA5}">
                      <a16:colId xmlns:a16="http://schemas.microsoft.com/office/drawing/2014/main" val="2153046042"/>
                    </a:ext>
                  </a:extLst>
                </a:gridCol>
              </a:tblGrid>
              <a:tr h="288855">
                <a:tc rowSpan="2">
                  <a:txBody>
                    <a:bodyPr/>
                    <a:lstStyle/>
                    <a:p>
                      <a:pPr>
                        <a:lnSpc>
                          <a:spcPct val="150000"/>
                        </a:lnSpc>
                        <a:spcAft>
                          <a:spcPts val="600"/>
                        </a:spcAft>
                      </a:pPr>
                      <a:r>
                        <a:rPr lang="en-US" sz="1400" dirty="0">
                          <a:solidFill>
                            <a:schemeClr val="tx1"/>
                          </a:solidFill>
                          <a:effectLst/>
                        </a:rPr>
                        <a:t>Province</a:t>
                      </a:r>
                      <a:endParaRPr lang="en-ZA"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gridSpan="2">
                  <a:txBody>
                    <a:bodyPr/>
                    <a:lstStyle/>
                    <a:p>
                      <a:pPr algn="ctr">
                        <a:lnSpc>
                          <a:spcPct val="150000"/>
                        </a:lnSpc>
                        <a:spcAft>
                          <a:spcPts val="600"/>
                        </a:spcAft>
                      </a:pPr>
                      <a:r>
                        <a:rPr lang="en-US" sz="1400" dirty="0">
                          <a:solidFill>
                            <a:schemeClr val="tx1"/>
                          </a:solidFill>
                          <a:effectLst/>
                        </a:rPr>
                        <a:t>Progress on procurement and delivery </a:t>
                      </a:r>
                      <a:endParaRPr lang="en-ZA"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965156516"/>
                  </a:ext>
                </a:extLst>
              </a:tr>
              <a:tr h="243033">
                <a:tc vMerge="1">
                  <a:txBody>
                    <a:bodyPr/>
                    <a:lstStyle/>
                    <a:p>
                      <a:endParaRPr lang="en-US"/>
                    </a:p>
                  </a:txBody>
                  <a:tcPr/>
                </a:tc>
                <a:tc>
                  <a:txBody>
                    <a:bodyPr/>
                    <a:lstStyle/>
                    <a:p>
                      <a:pPr>
                        <a:lnSpc>
                          <a:spcPct val="150000"/>
                        </a:lnSpc>
                        <a:spcAft>
                          <a:spcPts val="600"/>
                        </a:spcAft>
                      </a:pPr>
                      <a:r>
                        <a:rPr lang="en-US" sz="1200" b="1" dirty="0">
                          <a:solidFill>
                            <a:schemeClr val="tx1"/>
                          </a:solidFill>
                          <a:effectLst/>
                          <a:latin typeface="Arial" panose="020B0604020202020204" pitchFamily="34" charset="0"/>
                          <a:cs typeface="Arial" panose="020B0604020202020204" pitchFamily="34" charset="0"/>
                        </a:rPr>
                        <a:t>Top-up Textbooks </a:t>
                      </a:r>
                      <a:endParaRPr lang="en-Z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600"/>
                        </a:spcAft>
                      </a:pPr>
                      <a:r>
                        <a:rPr lang="en-US" sz="1200" b="1" dirty="0">
                          <a:solidFill>
                            <a:schemeClr val="tx1"/>
                          </a:solidFill>
                          <a:effectLst/>
                          <a:latin typeface="Arial" panose="020B0604020202020204" pitchFamily="34" charset="0"/>
                          <a:cs typeface="Arial" panose="020B0604020202020204" pitchFamily="34" charset="0"/>
                        </a:rPr>
                        <a:t>Stationery </a:t>
                      </a:r>
                      <a:endParaRPr lang="en-ZA"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03876574"/>
                  </a:ext>
                </a:extLst>
              </a:tr>
              <a:tr h="436040">
                <a:tc>
                  <a:txBody>
                    <a:bodyPr/>
                    <a:lstStyle/>
                    <a:p>
                      <a:pPr marL="0" algn="just" defTabSz="914400" rtl="0" eaLnBrk="1" latinLnBrk="0" hangingPunct="1">
                        <a:lnSpc>
                          <a:spcPct val="150000"/>
                        </a:lnSpc>
                        <a:spcAft>
                          <a:spcPts val="6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100%.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875987255"/>
                  </a:ext>
                </a:extLst>
              </a:tr>
              <a:tr h="303147">
                <a:tc>
                  <a:txBody>
                    <a:bodyPr/>
                    <a:lstStyle/>
                    <a:p>
                      <a:pPr marL="0" algn="just" defTabSz="914400" rtl="0" eaLnBrk="1" latinLnBrk="0" hangingPunct="1">
                        <a:lnSpc>
                          <a:spcPct val="150000"/>
                        </a:lnSpc>
                        <a:spcAft>
                          <a:spcPts val="6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FS</a:t>
                      </a:r>
                      <a:endPar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100%.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a:t>
                      </a:r>
                      <a:r>
                        <a:rPr lang="en-ZA" sz="1200" kern="1200" dirty="0">
                          <a:solidFill>
                            <a:schemeClr val="tx1"/>
                          </a:solidFill>
                          <a:effectLst/>
                          <a:latin typeface="Arial" panose="020B0604020202020204" pitchFamily="34" charset="0"/>
                          <a:ea typeface="+mn-ea"/>
                          <a:cs typeface="Arial" panose="020B0604020202020204" pitchFamily="34" charset="0"/>
                        </a:rPr>
                        <a:t>85%.</a:t>
                      </a:r>
                    </a:p>
                  </a:txBody>
                  <a:tcPr marL="68580" marR="68580" marT="0" marB="0"/>
                </a:tc>
                <a:extLst>
                  <a:ext uri="{0D108BD9-81ED-4DB2-BD59-A6C34878D82A}">
                    <a16:rowId xmlns:a16="http://schemas.microsoft.com/office/drawing/2014/main" val="3456591208"/>
                  </a:ext>
                </a:extLst>
              </a:tr>
              <a:tr h="514517">
                <a:tc>
                  <a:txBody>
                    <a:bodyPr/>
                    <a:lstStyle/>
                    <a:p>
                      <a:pPr algn="just">
                        <a:lnSpc>
                          <a:spcPct val="150000"/>
                        </a:lnSpc>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GP</a:t>
                      </a:r>
                      <a:endParaRPr lang="en-ZA"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4"/>
                  </a:ext>
                </a:extLst>
              </a:tr>
              <a:tr h="797510">
                <a:tc>
                  <a:txBody>
                    <a:bodyPr/>
                    <a:lstStyle/>
                    <a:p>
                      <a:pPr marL="0" algn="just" defTabSz="914400" rtl="0" eaLnBrk="1" latinLnBrk="0" hangingPunct="1">
                        <a:lnSpc>
                          <a:spcPct val="150000"/>
                        </a:lnSpc>
                        <a:spcAft>
                          <a:spcPts val="6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KZN</a:t>
                      </a:r>
                      <a:endPar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99.5% (central procurement), 100% compliance with Section 21 C Schools.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just">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100%, with    </a:t>
                      </a:r>
                    </a:p>
                    <a:p>
                      <a:pPr algn="just">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100% compliance by section 21 C schools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829602765"/>
                  </a:ext>
                </a:extLst>
              </a:tr>
              <a:tr h="444548">
                <a:tc>
                  <a:txBody>
                    <a:bodyPr/>
                    <a:lstStyle/>
                    <a:p>
                      <a:pPr marL="0" algn="just" defTabSz="914400" rtl="0" eaLnBrk="1" latinLnBrk="0" hangingPunct="1">
                        <a:lnSpc>
                          <a:spcPct val="150000"/>
                        </a:lnSpc>
                        <a:spcAft>
                          <a:spcPts val="6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LP</a:t>
                      </a:r>
                      <a:endPar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a:t>
                      </a:r>
                      <a:r>
                        <a:rPr lang="en-ZA" sz="1200" kern="1200" dirty="0">
                          <a:solidFill>
                            <a:schemeClr val="tx1"/>
                          </a:solidFill>
                          <a:effectLst/>
                          <a:latin typeface="Arial" panose="020B0604020202020204" pitchFamily="34" charset="0"/>
                          <a:ea typeface="+mn-ea"/>
                          <a:cs typeface="Arial" panose="020B0604020202020204" pitchFamily="34" charset="0"/>
                        </a:rPr>
                        <a:t>99%.</a:t>
                      </a:r>
                    </a:p>
                  </a:txBody>
                  <a:tcPr marL="68580" marR="68580" marT="0" marB="0"/>
                </a:tc>
                <a:tc>
                  <a:txBody>
                    <a:bodyPr/>
                    <a:lstStyle/>
                    <a:p>
                      <a:pPr algn="just">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a:t>
                      </a: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tc>
                <a:extLst>
                  <a:ext uri="{0D108BD9-81ED-4DB2-BD59-A6C34878D82A}">
                    <a16:rowId xmlns:a16="http://schemas.microsoft.com/office/drawing/2014/main" val="1729643013"/>
                  </a:ext>
                </a:extLst>
              </a:tr>
              <a:tr h="574052">
                <a:tc>
                  <a:txBody>
                    <a:bodyPr/>
                    <a:lstStyle/>
                    <a:p>
                      <a:pPr marL="0" algn="just" defTabSz="914400" rtl="0" eaLnBrk="1" latinLnBrk="0" hangingPunct="1">
                        <a:lnSpc>
                          <a:spcPct val="150000"/>
                        </a:lnSpc>
                        <a:spcAft>
                          <a:spcPts val="600"/>
                        </a:spcAft>
                      </a:pPr>
                      <a:r>
                        <a:rPr lang="en-US" sz="1400" kern="1200" dirty="0">
                          <a:solidFill>
                            <a:schemeClr val="tx1"/>
                          </a:solidFill>
                          <a:effectLst/>
                          <a:latin typeface="Arial" panose="020B0604020202020204" pitchFamily="34" charset="0"/>
                          <a:ea typeface="+mn-ea"/>
                          <a:cs typeface="Arial" panose="020B0604020202020204" pitchFamily="34" charset="0"/>
                        </a:rPr>
                        <a:t>MP</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100% delivery for the 649 schools (new grades, new schools and e-books).</a:t>
                      </a: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092642859"/>
                  </a:ext>
                </a:extLst>
              </a:tr>
              <a:tr h="295814">
                <a:tc>
                  <a:txBody>
                    <a:bodyPr/>
                    <a:lstStyle/>
                    <a:p>
                      <a:pPr marL="0" algn="just" defTabSz="914400" rtl="0" eaLnBrk="1" latinLnBrk="0" hangingPunct="1">
                        <a:lnSpc>
                          <a:spcPct val="150000"/>
                        </a:lnSpc>
                        <a:spcAft>
                          <a:spcPts val="600"/>
                        </a:spcAft>
                      </a:pPr>
                      <a:r>
                        <a:rPr lang="en-US" sz="1400" kern="1200" dirty="0">
                          <a:solidFill>
                            <a:schemeClr val="tx1"/>
                          </a:solidFill>
                          <a:effectLst/>
                          <a:latin typeface="Arial" panose="020B0604020202020204" pitchFamily="34" charset="0"/>
                          <a:ea typeface="+mn-ea"/>
                          <a:cs typeface="Arial" panose="020B0604020202020204" pitchFamily="34" charset="0"/>
                        </a:rPr>
                        <a:t>NC</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93.58%.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90.6%.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813645239"/>
                  </a:ext>
                </a:extLst>
              </a:tr>
              <a:tr h="340495">
                <a:tc>
                  <a:txBody>
                    <a:bodyPr/>
                    <a:lstStyle/>
                    <a:p>
                      <a:pPr marL="0" algn="just" defTabSz="914400" rtl="0" eaLnBrk="1" latinLnBrk="0" hangingPunct="1">
                        <a:lnSpc>
                          <a:spcPct val="150000"/>
                        </a:lnSpc>
                        <a:spcAft>
                          <a:spcPts val="600"/>
                        </a:spcAft>
                      </a:pPr>
                      <a:r>
                        <a:rPr lang="en-US" sz="1400" kern="1200" dirty="0">
                          <a:solidFill>
                            <a:schemeClr val="tx1"/>
                          </a:solidFill>
                          <a:effectLst/>
                          <a:latin typeface="Arial" panose="020B0604020202020204" pitchFamily="34" charset="0"/>
                          <a:ea typeface="+mn-ea"/>
                          <a:cs typeface="Arial" panose="020B0604020202020204" pitchFamily="34" charset="0"/>
                        </a:rPr>
                        <a:t>NW</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96%.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96%.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794611148"/>
                  </a:ext>
                </a:extLst>
              </a:tr>
              <a:tr h="514517">
                <a:tc>
                  <a:txBody>
                    <a:bodyPr/>
                    <a:lstStyle/>
                    <a:p>
                      <a:pPr marL="0" algn="just" defTabSz="914400" rtl="0" eaLnBrk="1" latinLnBrk="0" hangingPunct="1">
                        <a:lnSpc>
                          <a:spcPct val="150000"/>
                        </a:lnSpc>
                        <a:spcAft>
                          <a:spcPts val="600"/>
                        </a:spcAft>
                      </a:pPr>
                      <a:r>
                        <a:rPr lang="en-US" sz="1400" kern="1200" dirty="0">
                          <a:solidFill>
                            <a:schemeClr val="tx1"/>
                          </a:solidFill>
                          <a:effectLst/>
                          <a:latin typeface="Arial" panose="020B0604020202020204" pitchFamily="34" charset="0"/>
                          <a:ea typeface="+mn-ea"/>
                          <a:cs typeface="Arial" panose="020B0604020202020204" pitchFamily="34" charset="0"/>
                        </a:rPr>
                        <a:t>WC</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Textbooks to schools is at </a:t>
                      </a: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tc>
                <a:tc>
                  <a:txBody>
                    <a:bodyPr/>
                    <a:lstStyle/>
                    <a:p>
                      <a:pPr marL="0" algn="just" defTabSz="914400" rtl="0" eaLnBrk="1" latinLnBrk="0" hangingPunct="1">
                        <a:lnSpc>
                          <a:spcPct val="150000"/>
                        </a:lnSpc>
                        <a:spcAft>
                          <a:spcPts val="600"/>
                        </a:spcAft>
                      </a:pPr>
                      <a:r>
                        <a:rPr lang="en-US" sz="1200" kern="1200" dirty="0">
                          <a:solidFill>
                            <a:schemeClr val="tx1"/>
                          </a:solidFill>
                          <a:effectLst/>
                          <a:latin typeface="Arial" panose="020B0604020202020204" pitchFamily="34" charset="0"/>
                          <a:ea typeface="+mn-ea"/>
                          <a:cs typeface="Arial" panose="020B0604020202020204" pitchFamily="34" charset="0"/>
                        </a:rPr>
                        <a:t>Delivery of Stationery to schools is at </a:t>
                      </a:r>
                      <a:r>
                        <a:rPr lang="en-ZA" sz="1200" kern="1200" dirty="0">
                          <a:solidFill>
                            <a:schemeClr val="tx1"/>
                          </a:solidFill>
                          <a:effectLst/>
                          <a:latin typeface="Arial" panose="020B0604020202020204" pitchFamily="34" charset="0"/>
                          <a:ea typeface="+mn-ea"/>
                          <a:cs typeface="Arial" panose="020B0604020202020204" pitchFamily="34" charset="0"/>
                        </a:rPr>
                        <a:t>100%.</a:t>
                      </a:r>
                    </a:p>
                  </a:txBody>
                  <a:tcPr marL="68580" marR="68580" marT="0" marB="0"/>
                </a:tc>
                <a:extLst>
                  <a:ext uri="{0D108BD9-81ED-4DB2-BD59-A6C34878D82A}">
                    <a16:rowId xmlns:a16="http://schemas.microsoft.com/office/drawing/2014/main" val="2237974775"/>
                  </a:ext>
                </a:extLst>
              </a:tr>
            </a:tbl>
          </a:graphicData>
        </a:graphic>
      </p:graphicFrame>
    </p:spTree>
    <p:extLst>
      <p:ext uri="{BB962C8B-B14F-4D97-AF65-F5344CB8AC3E}">
        <p14:creationId xmlns:p14="http://schemas.microsoft.com/office/powerpoint/2010/main" val="223398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0"/>
            <a:ext cx="8229600" cy="685800"/>
          </a:xfrm>
        </p:spPr>
        <p:txBody>
          <a:bodyPr/>
          <a:lstStyle/>
          <a:p>
            <a:r>
              <a:rPr lang="en-US" sz="3200" b="1" dirty="0">
                <a:solidFill>
                  <a:schemeClr val="accent2">
                    <a:lumMod val="75000"/>
                  </a:schemeClr>
                </a:solidFill>
                <a:latin typeface="+mn-lt"/>
                <a:cs typeface="Arial" panose="020B0604020202020204" pitchFamily="34" charset="0"/>
              </a:rPr>
              <a:t>Summary of LTSM progress report</a:t>
            </a:r>
          </a:p>
        </p:txBody>
      </p:sp>
      <p:sp>
        <p:nvSpPr>
          <p:cNvPr id="6" name="TextBox 5">
            <a:extLst>
              <a:ext uri="{FF2B5EF4-FFF2-40B4-BE49-F238E27FC236}">
                <a16:creationId xmlns:a16="http://schemas.microsoft.com/office/drawing/2014/main" id="{A44888E9-ACF8-F862-8963-22C2AD7F63ED}"/>
              </a:ext>
            </a:extLst>
          </p:cNvPr>
          <p:cNvSpPr txBox="1"/>
          <p:nvPr/>
        </p:nvSpPr>
        <p:spPr>
          <a:xfrm>
            <a:off x="228598" y="641345"/>
            <a:ext cx="8591874" cy="558460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cs typeface="Arial" panose="020B0604020202020204" pitchFamily="34" charset="0"/>
              </a:rPr>
              <a:t>It should be noted that the national retention and retrieval rate is at </a:t>
            </a:r>
            <a:br>
              <a:rPr lang="en-US" sz="2000" dirty="0">
                <a:cs typeface="Arial" panose="020B0604020202020204" pitchFamily="34" charset="0"/>
              </a:rPr>
            </a:br>
            <a:r>
              <a:rPr lang="en-US" sz="2000" dirty="0">
                <a:cs typeface="Arial" panose="020B0604020202020204" pitchFamily="34" charset="0"/>
              </a:rPr>
              <a:t>+- 90% and therefore procurement for top-up textbooks equates to +- 10 percent. </a:t>
            </a:r>
          </a:p>
          <a:p>
            <a:pPr marL="285750" indent="-285750" algn="just">
              <a:lnSpc>
                <a:spcPct val="150000"/>
              </a:lnSpc>
              <a:buFont typeface="Arial" panose="020B0604020202020204" pitchFamily="34" charset="0"/>
              <a:buChar char="•"/>
            </a:pPr>
            <a:r>
              <a:rPr lang="en-US" sz="2000" dirty="0">
                <a:cs typeface="Arial" panose="020B0604020202020204" pitchFamily="34" charset="0"/>
              </a:rPr>
              <a:t>As indicated in the table above, significant progress regarding LTSM procurement  for 2023 academic year is notable in all provinces. </a:t>
            </a:r>
          </a:p>
          <a:p>
            <a:pPr marL="285750" indent="-285750" algn="just">
              <a:lnSpc>
                <a:spcPct val="150000"/>
              </a:lnSpc>
              <a:buFont typeface="Arial" panose="020B0604020202020204" pitchFamily="34" charset="0"/>
              <a:buChar char="•"/>
            </a:pPr>
            <a:r>
              <a:rPr lang="en-US" sz="2000" dirty="0">
                <a:cs typeface="Arial" panose="020B0604020202020204" pitchFamily="34" charset="0"/>
              </a:rPr>
              <a:t>Mop-up deliveries for both textbooks and stationery underway and expected to be completed by January 2023. </a:t>
            </a:r>
          </a:p>
          <a:p>
            <a:pPr marL="285750" indent="-285750" algn="just">
              <a:lnSpc>
                <a:spcPct val="150000"/>
              </a:lnSpc>
              <a:buFont typeface="Arial" panose="020B0604020202020204" pitchFamily="34" charset="0"/>
              <a:buChar char="•"/>
            </a:pPr>
            <a:r>
              <a:rPr lang="en-US" sz="2000" dirty="0">
                <a:cs typeface="Arial" panose="020B0604020202020204" pitchFamily="34" charset="0"/>
              </a:rPr>
              <a:t>In addition, the delivery of Volume 1 Workbooks is complete. </a:t>
            </a:r>
          </a:p>
          <a:p>
            <a:pPr marL="285750" indent="-285750" algn="just">
              <a:lnSpc>
                <a:spcPct val="150000"/>
              </a:lnSpc>
              <a:buFont typeface="Arial" panose="020B0604020202020204" pitchFamily="34" charset="0"/>
              <a:buChar char="•"/>
            </a:pPr>
            <a:r>
              <a:rPr lang="en-US" sz="2000" dirty="0">
                <a:cs typeface="Arial" panose="020B0604020202020204" pitchFamily="34" charset="0"/>
              </a:rPr>
              <a:t>The DBE will continue to monitor the mop-up deliveries for both top-up textbooks and stationery and compile a report.</a:t>
            </a:r>
          </a:p>
          <a:p>
            <a:pPr marL="285750" indent="-285750" algn="just">
              <a:lnSpc>
                <a:spcPct val="150000"/>
              </a:lnSpc>
              <a:buFont typeface="Arial" panose="020B0604020202020204" pitchFamily="34" charset="0"/>
              <a:buChar char="•"/>
            </a:pPr>
            <a:r>
              <a:rPr lang="en-US" sz="2000" dirty="0">
                <a:cs typeface="Arial" panose="020B0604020202020204" pitchFamily="34" charset="0"/>
              </a:rPr>
              <a:t>Therefore, the report on the delivery of LTSM for the 2023 is not static and will change until all deliveries are completed.</a:t>
            </a:r>
          </a:p>
        </p:txBody>
      </p:sp>
    </p:spTree>
    <p:extLst>
      <p:ext uri="{BB962C8B-B14F-4D97-AF65-F5344CB8AC3E}">
        <p14:creationId xmlns:p14="http://schemas.microsoft.com/office/powerpoint/2010/main" val="310261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fontScale="85000" lnSpcReduction="20000"/>
          </a:bodyPr>
          <a:lstStyle/>
          <a:p>
            <a:r>
              <a:rPr lang="en-US" sz="4800" b="1" dirty="0" smtClean="0">
                <a:solidFill>
                  <a:schemeClr val="accent2">
                    <a:lumMod val="75000"/>
                  </a:schemeClr>
                </a:solidFill>
                <a:ea typeface="+mj-ea"/>
                <a:cs typeface="Arial" panose="020B0604020202020204" pitchFamily="34" charset="0"/>
              </a:rPr>
              <a:t>INFRASTRUCTURE AND SCHOOL MAINTENANCE, </a:t>
            </a:r>
            <a:r>
              <a:rPr lang="en-US" sz="4800" b="1" dirty="0">
                <a:solidFill>
                  <a:schemeClr val="accent2">
                    <a:lumMod val="75000"/>
                  </a:schemeClr>
                </a:solidFill>
                <a:cs typeface="Arial" panose="020B0604020202020204" pitchFamily="34" charset="0"/>
              </a:rPr>
              <a:t>WATER AND SANITATION </a:t>
            </a:r>
            <a:r>
              <a:rPr lang="en-US" sz="4800" b="1" dirty="0" smtClean="0">
                <a:solidFill>
                  <a:schemeClr val="accent2">
                    <a:lumMod val="75000"/>
                  </a:schemeClr>
                </a:solidFill>
                <a:cs typeface="Arial" panose="020B0604020202020204" pitchFamily="34" charset="0"/>
              </a:rPr>
              <a:t>AND LEARNER TRANSPORT</a:t>
            </a:r>
            <a:endParaRPr lang="en-ZA" sz="4800" b="1" dirty="0">
              <a:solidFill>
                <a:schemeClr val="accent2">
                  <a:lumMod val="75000"/>
                </a:schemeClr>
              </a:solidFill>
            </a:endParaRPr>
          </a:p>
          <a:p>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2092460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
            <a:ext cx="6172200" cy="552550"/>
          </a:xfrm>
        </p:spPr>
        <p:txBody>
          <a:bodyPr>
            <a:noAutofit/>
          </a:bodyPr>
          <a:lstStyle/>
          <a:p>
            <a:r>
              <a:rPr lang="en-ZA" sz="3200" b="1" dirty="0" smtClean="0">
                <a:solidFill>
                  <a:schemeClr val="accent2">
                    <a:lumMod val="75000"/>
                  </a:schemeClr>
                </a:solidFill>
                <a:latin typeface="+mn-lt"/>
                <a:cs typeface="Arial" panose="020B0604020202020204" pitchFamily="34" charset="0"/>
              </a:rPr>
              <a:t>Infrastructure and Maintenance</a:t>
            </a:r>
            <a:endParaRPr lang="en-US" sz="3200" b="1" dirty="0">
              <a:solidFill>
                <a:schemeClr val="accent2">
                  <a:lumMod val="75000"/>
                </a:schemeClr>
              </a:solidFill>
              <a:latin typeface="+mn-lt"/>
            </a:endParaRPr>
          </a:p>
        </p:txBody>
      </p:sp>
      <p:sp>
        <p:nvSpPr>
          <p:cNvPr id="4" name="Slide Number Placeholder 3"/>
          <p:cNvSpPr>
            <a:spLocks noGrp="1"/>
          </p:cNvSpPr>
          <p:nvPr>
            <p:ph type="sldNum" sz="quarter" idx="4294967295"/>
          </p:nvPr>
        </p:nvSpPr>
        <p:spPr>
          <a:xfrm>
            <a:off x="5328084" y="5643247"/>
            <a:ext cx="1600200" cy="273844"/>
          </a:xfrm>
          <a:prstGeom prst="rect">
            <a:avLst/>
          </a:prstGeom>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0" y="6338478"/>
            <a:ext cx="1268760" cy="51952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63012720"/>
              </p:ext>
            </p:extLst>
          </p:nvPr>
        </p:nvGraphicFramePr>
        <p:xfrm>
          <a:off x="178905" y="692698"/>
          <a:ext cx="8617226" cy="4833408"/>
        </p:xfrm>
        <a:graphic>
          <a:graphicData uri="http://schemas.openxmlformats.org/drawingml/2006/table">
            <a:tbl>
              <a:tblPr firstRow="1" firstCol="1" bandRow="1"/>
              <a:tblGrid>
                <a:gridCol w="6360281">
                  <a:extLst>
                    <a:ext uri="{9D8B030D-6E8A-4147-A177-3AD203B41FA5}">
                      <a16:colId xmlns:a16="http://schemas.microsoft.com/office/drawing/2014/main" val="3547473721"/>
                    </a:ext>
                  </a:extLst>
                </a:gridCol>
                <a:gridCol w="1026016">
                  <a:extLst>
                    <a:ext uri="{9D8B030D-6E8A-4147-A177-3AD203B41FA5}">
                      <a16:colId xmlns:a16="http://schemas.microsoft.com/office/drawing/2014/main" val="2333187114"/>
                    </a:ext>
                  </a:extLst>
                </a:gridCol>
                <a:gridCol w="1230929">
                  <a:extLst>
                    <a:ext uri="{9D8B030D-6E8A-4147-A177-3AD203B41FA5}">
                      <a16:colId xmlns:a16="http://schemas.microsoft.com/office/drawing/2014/main" val="1749346632"/>
                    </a:ext>
                  </a:extLst>
                </a:gridCol>
              </a:tblGrid>
              <a:tr h="461848">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Performance Indicator (SECTOR)</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Targets 2022/23</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smtClean="0">
                          <a:effectLst/>
                          <a:latin typeface="+mn-lt"/>
                          <a:ea typeface="Calibri" panose="020F0502020204030204" pitchFamily="34" charset="0"/>
                          <a:cs typeface="Arial" panose="020B0604020202020204" pitchFamily="34" charset="0"/>
                        </a:rPr>
                        <a:t> </a:t>
                      </a:r>
                      <a:r>
                        <a:rPr lang="en-ZA" sz="1400" b="1" dirty="0">
                          <a:effectLst/>
                          <a:latin typeface="+mn-lt"/>
                          <a:ea typeface="Calibri" panose="020F0502020204030204" pitchFamily="34" charset="0"/>
                          <a:cs typeface="Arial" panose="020B0604020202020204" pitchFamily="34" charset="0"/>
                        </a:rPr>
                        <a:t>Progress </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08624992"/>
                  </a:ext>
                </a:extLst>
              </a:tr>
              <a:tr h="278193">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public ordinary schools provided with water supply.</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572</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268</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2483408"/>
                  </a:ext>
                </a:extLst>
              </a:tr>
              <a:tr h="306090">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public ordinary schools supplied with electricity</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167</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37</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16940891"/>
                  </a:ext>
                </a:extLst>
              </a:tr>
              <a:tr h="245647">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public ordinary schools supplied with sanitation facilities.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530</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301</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7458673"/>
                  </a:ext>
                </a:extLst>
              </a:tr>
              <a:tr h="507567">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additional classrooms built in, or provided for, existing public ordinary schools (includes replacement schools)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1094</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653</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26408653"/>
                  </a:ext>
                </a:extLst>
              </a:tr>
              <a:tr h="436881">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specialist rooms built in public ordinary schools including replacement schools.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134</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43</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3243921"/>
                  </a:ext>
                </a:extLst>
              </a:tr>
              <a:tr h="453242">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new schools that have reached completion and ready for occupation (includes replacement schools) </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38</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12</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53602610"/>
                  </a:ext>
                </a:extLst>
              </a:tr>
              <a:tr h="315390">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new schools under construction (includes replacement schools) </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84</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68</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0746122"/>
                  </a:ext>
                </a:extLst>
              </a:tr>
              <a:tr h="260370">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Grade R classrooms built (including those in replacement schools)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154</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35</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63901447"/>
                  </a:ext>
                </a:extLst>
              </a:tr>
              <a:tr h="299890">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schools provided with new or additional boarding facilities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11</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3</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91638923"/>
                  </a:ext>
                </a:extLst>
              </a:tr>
              <a:tr h="338636">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schools where scheduled maintenance projects were completed</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1542</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656</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91689471"/>
                  </a:ext>
                </a:extLst>
              </a:tr>
              <a:tr h="449449">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schools provided with high security perimeter fencing</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201</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40</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7428482"/>
                  </a:ext>
                </a:extLst>
              </a:tr>
              <a:tr h="457198">
                <a:tc>
                  <a:txBody>
                    <a:bodyPr/>
                    <a:lstStyle/>
                    <a:p>
                      <a:pPr marL="269875" algn="just">
                        <a:lnSpc>
                          <a:spcPct val="107000"/>
                        </a:lnSpc>
                        <a:spcAft>
                          <a:spcPts val="1200"/>
                        </a:spcAft>
                      </a:pPr>
                      <a:r>
                        <a:rPr lang="en-ZA" sz="1400" dirty="0">
                          <a:effectLst/>
                          <a:latin typeface="+mn-lt"/>
                          <a:ea typeface="Calibri" panose="020F0502020204030204" pitchFamily="34" charset="0"/>
                          <a:cs typeface="Arial" panose="020B0604020202020204" pitchFamily="34" charset="0"/>
                        </a:rPr>
                        <a:t>Number of classrooms refurbished as smart classrooms.</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1000</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269875" algn="just">
                        <a:lnSpc>
                          <a:spcPct val="107000"/>
                        </a:lnSpc>
                        <a:spcAft>
                          <a:spcPts val="1200"/>
                        </a:spcAft>
                      </a:pPr>
                      <a:r>
                        <a:rPr lang="en-ZA" sz="1400" b="1" dirty="0">
                          <a:effectLst/>
                          <a:latin typeface="+mn-lt"/>
                          <a:ea typeface="Calibri" panose="020F0502020204030204" pitchFamily="34" charset="0"/>
                          <a:cs typeface="Arial" panose="020B0604020202020204" pitchFamily="34" charset="0"/>
                        </a:rPr>
                        <a:t>210</a:t>
                      </a: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44142946"/>
                  </a:ext>
                </a:extLst>
              </a:tr>
            </a:tbl>
          </a:graphicData>
        </a:graphic>
      </p:graphicFrame>
    </p:spTree>
    <p:extLst>
      <p:ext uri="{BB962C8B-B14F-4D97-AF65-F5344CB8AC3E}">
        <p14:creationId xmlns:p14="http://schemas.microsoft.com/office/powerpoint/2010/main" val="3242424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6633"/>
            <a:ext cx="6172200" cy="720080"/>
          </a:xfrm>
        </p:spPr>
        <p:txBody>
          <a:bodyPr>
            <a:noAutofit/>
          </a:bodyPr>
          <a:lstStyle/>
          <a:p>
            <a:r>
              <a:rPr lang="en-ZA" sz="3200" b="1" dirty="0" smtClean="0">
                <a:solidFill>
                  <a:schemeClr val="accent2">
                    <a:lumMod val="75000"/>
                  </a:schemeClr>
                </a:solidFill>
                <a:latin typeface="+mn-lt"/>
                <a:cs typeface="Arial" panose="020B0604020202020204" pitchFamily="34" charset="0"/>
              </a:rPr>
              <a:t>Infrastructure and Maintenance</a:t>
            </a:r>
            <a:endParaRPr lang="en-US" sz="3200" b="1" dirty="0">
              <a:solidFill>
                <a:schemeClr val="accent2">
                  <a:lumMod val="75000"/>
                </a:schemeClr>
              </a:solidFill>
              <a:latin typeface="+mn-lt"/>
            </a:endParaRPr>
          </a:p>
        </p:txBody>
      </p:sp>
      <p:sp>
        <p:nvSpPr>
          <p:cNvPr id="3" name="Content Placeholder 2"/>
          <p:cNvSpPr>
            <a:spLocks noGrp="1"/>
          </p:cNvSpPr>
          <p:nvPr>
            <p:ph idx="1"/>
          </p:nvPr>
        </p:nvSpPr>
        <p:spPr>
          <a:xfrm>
            <a:off x="320538" y="836714"/>
            <a:ext cx="8647043" cy="5080378"/>
          </a:xfrm>
        </p:spPr>
        <p:txBody>
          <a:bodyPr>
            <a:normAutofit/>
          </a:bodyPr>
          <a:lstStyle/>
          <a:p>
            <a:pPr algn="just"/>
            <a:r>
              <a:rPr lang="en-US" sz="2400" dirty="0"/>
              <a:t>To improve the o</a:t>
            </a:r>
            <a:r>
              <a:rPr lang="en-US" sz="2400" b="1" dirty="0"/>
              <a:t>f maintenance of   </a:t>
            </a:r>
            <a:r>
              <a:rPr lang="en-US" sz="2400" dirty="0"/>
              <a:t>facilities, a condition has been stipulated and currently under implementation, that 60% of the total Education Infrastructure Grant (EIG) per province must be allocated to maintenance projects.  </a:t>
            </a:r>
          </a:p>
          <a:p>
            <a:pPr algn="just"/>
            <a:r>
              <a:rPr lang="en-US" sz="2400" dirty="0"/>
              <a:t>An </a:t>
            </a:r>
            <a:r>
              <a:rPr lang="en-US" sz="2400" b="1" dirty="0"/>
              <a:t>incentive allocation </a:t>
            </a:r>
            <a:r>
              <a:rPr lang="en-US" sz="2400" dirty="0"/>
              <a:t>on the EIG is being implemented to incentivize qualifying provincial departments to address immediate challenges such as the norms and standards and maintenance. </a:t>
            </a:r>
          </a:p>
          <a:p>
            <a:pPr algn="just"/>
            <a:endParaRPr lang="en-ZA" sz="4125" dirty="0"/>
          </a:p>
          <a:p>
            <a:pPr algn="just"/>
            <a:endParaRPr lang="en-US" dirty="0"/>
          </a:p>
        </p:txBody>
      </p:sp>
      <p:sp>
        <p:nvSpPr>
          <p:cNvPr id="4" name="Slide Number Placeholder 3"/>
          <p:cNvSpPr>
            <a:spLocks noGrp="1"/>
          </p:cNvSpPr>
          <p:nvPr>
            <p:ph type="sldNum" sz="quarter" idx="4294967295"/>
          </p:nvPr>
        </p:nvSpPr>
        <p:spPr>
          <a:xfrm>
            <a:off x="5328084" y="5643247"/>
            <a:ext cx="1600200" cy="273844"/>
          </a:xfrm>
          <a:prstGeom prst="rect">
            <a:avLst/>
          </a:prstGeom>
        </p:spPr>
        <p:txBody>
          <a:bodyPr/>
          <a:lstStyle/>
          <a:p>
            <a:fld id="{E2C0AE55-7E06-4976-960B-3D98813CB3CF}" type="slidenum">
              <a:rPr lang="en-ZA" smtClean="0">
                <a:solidFill>
                  <a:prstClr val="black">
                    <a:tint val="75000"/>
                  </a:prstClr>
                </a:solidFill>
              </a:rPr>
              <a:pPr/>
              <a:t>25</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17140" y="6287507"/>
            <a:ext cx="1268760" cy="519522"/>
          </a:xfrm>
          <a:prstGeom prst="rect">
            <a:avLst/>
          </a:prstGeom>
        </p:spPr>
      </p:pic>
    </p:spTree>
    <p:extLst>
      <p:ext uri="{BB962C8B-B14F-4D97-AF65-F5344CB8AC3E}">
        <p14:creationId xmlns:p14="http://schemas.microsoft.com/office/powerpoint/2010/main" val="3250135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79" y="116632"/>
            <a:ext cx="8028384" cy="720080"/>
          </a:xfrm>
        </p:spPr>
        <p:txBody>
          <a:bodyPr>
            <a:normAutofit/>
          </a:bodyPr>
          <a:lstStyle/>
          <a:p>
            <a:r>
              <a:rPr lang="en-GB" sz="3200" b="1" dirty="0" smtClean="0">
                <a:solidFill>
                  <a:schemeClr val="accent2">
                    <a:lumMod val="75000"/>
                  </a:schemeClr>
                </a:solidFill>
              </a:rPr>
              <a:t>ASIDI and SAFE Progress</a:t>
            </a:r>
            <a:endParaRPr lang="en-GB"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E2C0AE55-7E06-4976-960B-3D98813CB3CF}" type="slidenum">
              <a:rPr lang="en-ZA" smtClean="0">
                <a:solidFill>
                  <a:prstClr val="black">
                    <a:tint val="75000"/>
                  </a:prstClr>
                </a:solidFill>
              </a:rPr>
              <a:pPr/>
              <a:t>26</a:t>
            </a:fld>
            <a:endParaRPr lang="en-ZA" dirty="0">
              <a:solidFill>
                <a:prstClr val="black">
                  <a:tint val="75000"/>
                </a:prstClr>
              </a:solidFill>
            </a:endParaRPr>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19139"/>
            <a:ext cx="8524654" cy="47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803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382" y="44625"/>
            <a:ext cx="6978049" cy="576063"/>
          </a:xfrm>
        </p:spPr>
        <p:txBody>
          <a:bodyPr>
            <a:noAutofit/>
          </a:bodyPr>
          <a:lstStyle/>
          <a:p>
            <a:r>
              <a:rPr lang="en-ZA" sz="3200" b="1" dirty="0">
                <a:solidFill>
                  <a:schemeClr val="accent2">
                    <a:lumMod val="75000"/>
                  </a:schemeClr>
                </a:solidFill>
              </a:rPr>
              <a:t>L</a:t>
            </a:r>
            <a:r>
              <a:rPr lang="en-ZA" sz="3200" b="1" dirty="0" smtClean="0">
                <a:solidFill>
                  <a:schemeClr val="accent2">
                    <a:lumMod val="75000"/>
                  </a:schemeClr>
                </a:solidFill>
              </a:rPr>
              <a:t>earner </a:t>
            </a:r>
            <a:r>
              <a:rPr lang="en-ZA" sz="3200" b="1" dirty="0">
                <a:solidFill>
                  <a:schemeClr val="accent2">
                    <a:lumMod val="75000"/>
                  </a:schemeClr>
                </a:solidFill>
              </a:rPr>
              <a:t>T</a:t>
            </a:r>
            <a:r>
              <a:rPr lang="en-ZA" sz="3200" b="1" dirty="0" smtClean="0">
                <a:solidFill>
                  <a:schemeClr val="accent2">
                    <a:lumMod val="75000"/>
                  </a:schemeClr>
                </a:solidFill>
              </a:rPr>
              <a:t>ransport</a:t>
            </a:r>
            <a:endParaRPr lang="en-ZA" sz="3200" b="1" dirty="0">
              <a:solidFill>
                <a:schemeClr val="accent2">
                  <a:lumMod val="75000"/>
                </a:schemeClr>
              </a:solidFill>
            </a:endParaRPr>
          </a:p>
        </p:txBody>
      </p:sp>
      <p:sp>
        <p:nvSpPr>
          <p:cNvPr id="3" name="Content Placeholder 2"/>
          <p:cNvSpPr>
            <a:spLocks noGrp="1"/>
          </p:cNvSpPr>
          <p:nvPr>
            <p:ph idx="1"/>
          </p:nvPr>
        </p:nvSpPr>
        <p:spPr>
          <a:xfrm>
            <a:off x="158262" y="620688"/>
            <a:ext cx="8820443" cy="4831187"/>
          </a:xfrm>
        </p:spPr>
        <p:txBody>
          <a:bodyPr>
            <a:normAutofit/>
          </a:bodyPr>
          <a:lstStyle/>
          <a:p>
            <a:pPr algn="just"/>
            <a:r>
              <a:rPr lang="en-ZA" sz="2000" dirty="0">
                <a:cs typeface="Arial" panose="020B0604020202020204" pitchFamily="34" charset="0"/>
              </a:rPr>
              <a:t>Availability of learner transport: There were plans in place to ensure that learner transport is available on reopening of schools</a:t>
            </a:r>
          </a:p>
          <a:p>
            <a:pPr algn="just"/>
            <a:r>
              <a:rPr lang="en-ZA" sz="2000" dirty="0">
                <a:cs typeface="Arial" panose="020B0604020202020204" pitchFamily="34" charset="0"/>
              </a:rPr>
              <a:t>These are continuing efforts to mainstream </a:t>
            </a:r>
            <a:r>
              <a:rPr lang="en-ZA" sz="2000" b="1" dirty="0">
                <a:cs typeface="Arial" panose="020B0604020202020204" pitchFamily="34" charset="0"/>
              </a:rPr>
              <a:t>road safety programmes</a:t>
            </a:r>
            <a:r>
              <a:rPr lang="en-ZA" sz="2000" dirty="0">
                <a:cs typeface="Arial" panose="020B0604020202020204" pitchFamily="34" charset="0"/>
              </a:rPr>
              <a:t>, focusing on  learner transport operators, parents and learners in order to raise awareness about road safety and law enforcement. This is particularly prevalent in privately arranged learner transport, where there is minimal involvement of government as contracts are entered into by parents and operators. </a:t>
            </a:r>
            <a:r>
              <a:rPr lang="en-US" sz="2000" dirty="0">
                <a:cs typeface="Arial" panose="020B0604020202020204" pitchFamily="34" charset="0"/>
              </a:rPr>
              <a:t> </a:t>
            </a:r>
          </a:p>
          <a:p>
            <a:pPr algn="just"/>
            <a:r>
              <a:rPr lang="en-US" sz="2000" dirty="0">
                <a:cs typeface="Arial" panose="020B0604020202020204" pitchFamily="34" charset="0"/>
              </a:rPr>
              <a:t>There was an instances in EC where providers complained of lack of payment. This was resolved and did not affect the transportation of learners.</a:t>
            </a:r>
          </a:p>
          <a:p>
            <a:pPr algn="just"/>
            <a:r>
              <a:rPr lang="en-US" sz="2000" dirty="0">
                <a:cs typeface="Arial" panose="020B0604020202020204" pitchFamily="34" charset="0"/>
              </a:rPr>
              <a:t>Some cases of   late arrival of transport and overcrowding in buses in several provinces were reported. These were reported to the relevant officials and amicably resolved. </a:t>
            </a:r>
          </a:p>
          <a:p>
            <a:endParaRPr lang="en-ZA" sz="2000" dirty="0"/>
          </a:p>
        </p:txBody>
      </p:sp>
      <p:pic>
        <p:nvPicPr>
          <p:cNvPr id="5" name="Picture 4"/>
          <p:cNvPicPr>
            <a:picLocks noChangeAspect="1"/>
          </p:cNvPicPr>
          <p:nvPr/>
        </p:nvPicPr>
        <p:blipFill>
          <a:blip r:embed="rId2"/>
          <a:stretch>
            <a:fillRect/>
          </a:stretch>
        </p:blipFill>
        <p:spPr>
          <a:xfrm>
            <a:off x="107504" y="6237312"/>
            <a:ext cx="1268760" cy="465516"/>
          </a:xfrm>
          <a:prstGeom prst="rect">
            <a:avLst/>
          </a:prstGeom>
        </p:spPr>
      </p:pic>
    </p:spTree>
    <p:extLst>
      <p:ext uri="{BB962C8B-B14F-4D97-AF65-F5344CB8AC3E}">
        <p14:creationId xmlns:p14="http://schemas.microsoft.com/office/powerpoint/2010/main" val="62348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188640"/>
            <a:ext cx="8256579" cy="792088"/>
          </a:xfrm>
        </p:spPr>
        <p:txBody>
          <a:bodyPr>
            <a:normAutofit/>
          </a:bodyPr>
          <a:lstStyle/>
          <a:p>
            <a:r>
              <a:rPr lang="en-ZA" sz="3200" b="1" dirty="0">
                <a:solidFill>
                  <a:schemeClr val="accent2">
                    <a:lumMod val="75000"/>
                  </a:schemeClr>
                </a:solidFill>
              </a:rPr>
              <a:t>L</a:t>
            </a:r>
            <a:r>
              <a:rPr lang="en-ZA" sz="3200" b="1" dirty="0" smtClean="0">
                <a:solidFill>
                  <a:schemeClr val="accent2">
                    <a:lumMod val="75000"/>
                  </a:schemeClr>
                </a:solidFill>
              </a:rPr>
              <a:t>earners </a:t>
            </a:r>
            <a:r>
              <a:rPr lang="en-ZA" sz="3200" b="1" dirty="0">
                <a:solidFill>
                  <a:schemeClr val="accent2">
                    <a:lumMod val="75000"/>
                  </a:schemeClr>
                </a:solidFill>
              </a:rPr>
              <a:t>T</a:t>
            </a:r>
            <a:r>
              <a:rPr lang="en-ZA" sz="3200" b="1" dirty="0" smtClean="0">
                <a:solidFill>
                  <a:schemeClr val="accent2">
                    <a:lumMod val="75000"/>
                  </a:schemeClr>
                </a:solidFill>
              </a:rPr>
              <a:t>ransported (ordinary schools)</a:t>
            </a:r>
            <a:endParaRPr lang="en-ZA"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527EF771-2B50-4573-84B4-5C96B4F32DD9}" type="slidenum">
              <a:rPr lang="en-ZA" smtClean="0"/>
              <a:t>28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742727255"/>
              </p:ext>
            </p:extLst>
          </p:nvPr>
        </p:nvGraphicFramePr>
        <p:xfrm>
          <a:off x="539553" y="1052736"/>
          <a:ext cx="8256579" cy="5079403"/>
        </p:xfrm>
        <a:graphic>
          <a:graphicData uri="http://schemas.openxmlformats.org/drawingml/2006/table">
            <a:tbl>
              <a:tblPr/>
              <a:tblGrid>
                <a:gridCol w="999161">
                  <a:extLst>
                    <a:ext uri="{9D8B030D-6E8A-4147-A177-3AD203B41FA5}">
                      <a16:colId xmlns:a16="http://schemas.microsoft.com/office/drawing/2014/main" val="636654940"/>
                    </a:ext>
                  </a:extLst>
                </a:gridCol>
                <a:gridCol w="594096">
                  <a:extLst>
                    <a:ext uri="{9D8B030D-6E8A-4147-A177-3AD203B41FA5}">
                      <a16:colId xmlns:a16="http://schemas.microsoft.com/office/drawing/2014/main" val="3017076857"/>
                    </a:ext>
                  </a:extLst>
                </a:gridCol>
                <a:gridCol w="756121">
                  <a:extLst>
                    <a:ext uri="{9D8B030D-6E8A-4147-A177-3AD203B41FA5}">
                      <a16:colId xmlns:a16="http://schemas.microsoft.com/office/drawing/2014/main" val="208005380"/>
                    </a:ext>
                  </a:extLst>
                </a:gridCol>
                <a:gridCol w="661607">
                  <a:extLst>
                    <a:ext uri="{9D8B030D-6E8A-4147-A177-3AD203B41FA5}">
                      <a16:colId xmlns:a16="http://schemas.microsoft.com/office/drawing/2014/main" val="1026173170"/>
                    </a:ext>
                  </a:extLst>
                </a:gridCol>
                <a:gridCol w="696197">
                  <a:extLst>
                    <a:ext uri="{9D8B030D-6E8A-4147-A177-3AD203B41FA5}">
                      <a16:colId xmlns:a16="http://schemas.microsoft.com/office/drawing/2014/main" val="243114670"/>
                    </a:ext>
                  </a:extLst>
                </a:gridCol>
                <a:gridCol w="777429">
                  <a:extLst>
                    <a:ext uri="{9D8B030D-6E8A-4147-A177-3AD203B41FA5}">
                      <a16:colId xmlns:a16="http://schemas.microsoft.com/office/drawing/2014/main" val="1084724569"/>
                    </a:ext>
                  </a:extLst>
                </a:gridCol>
                <a:gridCol w="741437">
                  <a:extLst>
                    <a:ext uri="{9D8B030D-6E8A-4147-A177-3AD203B41FA5}">
                      <a16:colId xmlns:a16="http://schemas.microsoft.com/office/drawing/2014/main" val="2255989374"/>
                    </a:ext>
                  </a:extLst>
                </a:gridCol>
                <a:gridCol w="626262">
                  <a:extLst>
                    <a:ext uri="{9D8B030D-6E8A-4147-A177-3AD203B41FA5}">
                      <a16:colId xmlns:a16="http://schemas.microsoft.com/office/drawing/2014/main" val="2732350560"/>
                    </a:ext>
                  </a:extLst>
                </a:gridCol>
                <a:gridCol w="719841">
                  <a:extLst>
                    <a:ext uri="{9D8B030D-6E8A-4147-A177-3AD203B41FA5}">
                      <a16:colId xmlns:a16="http://schemas.microsoft.com/office/drawing/2014/main" val="2231443416"/>
                    </a:ext>
                  </a:extLst>
                </a:gridCol>
                <a:gridCol w="842214">
                  <a:extLst>
                    <a:ext uri="{9D8B030D-6E8A-4147-A177-3AD203B41FA5}">
                      <a16:colId xmlns:a16="http://schemas.microsoft.com/office/drawing/2014/main" val="1404775741"/>
                    </a:ext>
                  </a:extLst>
                </a:gridCol>
                <a:gridCol w="842214">
                  <a:extLst>
                    <a:ext uri="{9D8B030D-6E8A-4147-A177-3AD203B41FA5}">
                      <a16:colId xmlns:a16="http://schemas.microsoft.com/office/drawing/2014/main" val="1224575467"/>
                    </a:ext>
                  </a:extLst>
                </a:gridCol>
              </a:tblGrid>
              <a:tr h="300217">
                <a:tc rowSpan="2">
                  <a:txBody>
                    <a:bodyPr/>
                    <a:lstStyle/>
                    <a:p>
                      <a:pPr algn="l" fontAlgn="ctr"/>
                      <a:r>
                        <a:rPr lang="en-US" sz="1400" b="1" i="0" u="none" strike="noStrike" dirty="0">
                          <a:solidFill>
                            <a:srgbClr val="000000"/>
                          </a:solidFill>
                          <a:effectLst/>
                          <a:latin typeface="+mn-lt"/>
                          <a:cs typeface="Arial" panose="020B0604020202020204" pitchFamily="34" charset="0"/>
                        </a:rPr>
                        <a:t>PROVINCE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en-US" sz="1400" b="1" i="0" u="none" strike="noStrike" dirty="0">
                          <a:solidFill>
                            <a:srgbClr val="000000"/>
                          </a:solidFill>
                          <a:effectLst/>
                          <a:latin typeface="+mn-lt"/>
                          <a:cs typeface="Arial" panose="020B0604020202020204" pitchFamily="34" charset="0"/>
                        </a:rPr>
                        <a:t>NEEDS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latin typeface="+mn-lt"/>
                          <a:cs typeface="Arial" panose="020B0604020202020204" pitchFamily="34" charset="0"/>
                        </a:rPr>
                        <a:t>TARGET</a:t>
                      </a:r>
                    </a:p>
                  </a:txBody>
                  <a:tcPr marL="4763" marR="4763" marT="47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6">
                  <a:txBody>
                    <a:bodyPr/>
                    <a:lstStyle/>
                    <a:p>
                      <a:pPr algn="ctr" fontAlgn="ctr"/>
                      <a:r>
                        <a:rPr lang="en-US" sz="1400" b="1" i="0" u="none" strike="noStrike" dirty="0">
                          <a:solidFill>
                            <a:srgbClr val="000000"/>
                          </a:solidFill>
                          <a:effectLst/>
                          <a:latin typeface="+mn-lt"/>
                          <a:cs typeface="Arial" panose="020B0604020202020204" pitchFamily="34" charset="0"/>
                        </a:rPr>
                        <a:t> Progress</a:t>
                      </a:r>
                    </a:p>
                  </a:txBody>
                  <a:tcPr marL="4763" marR="4763" marT="476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191241"/>
                  </a:ext>
                </a:extLst>
              </a:tr>
              <a:tr h="1205102">
                <a:tc vMerge="1">
                  <a:txBody>
                    <a:bodyPr/>
                    <a:lstStyle/>
                    <a:p>
                      <a:endParaRPr lang="en-US"/>
                    </a:p>
                  </a:txBody>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in Need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 in Need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Targeted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 Targeted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Transported in Q 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Transported in Q 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Target for Q3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 Learners transported to date Against the Target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 Learners transported to date Against the Need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173537"/>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Eastern Cape</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139823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102998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125423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125071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102998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1,009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89%</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7886093"/>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Free State</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9458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9524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178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96%</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72037010"/>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Gauteng</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191021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628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185023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188685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190857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185023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645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78892583"/>
                  </a:ext>
                </a:extLst>
              </a:tr>
              <a:tr h="290208">
                <a:tc>
                  <a:txBody>
                    <a:bodyPr/>
                    <a:lstStyle/>
                    <a:p>
                      <a:pPr algn="l" fontAlgn="b"/>
                      <a:r>
                        <a:rPr lang="en-US" sz="1400" b="1" i="0" u="none" strike="noStrike" dirty="0" err="1">
                          <a:solidFill>
                            <a:srgbClr val="000000"/>
                          </a:solidFill>
                          <a:effectLst/>
                          <a:latin typeface="+mn-lt"/>
                          <a:cs typeface="Arial" panose="020B0604020202020204" pitchFamily="34" charset="0"/>
                        </a:rPr>
                        <a:t>KwaZulu</a:t>
                      </a:r>
                      <a:r>
                        <a:rPr lang="en-US" sz="1400" b="1" i="0" u="none" strike="noStrike" dirty="0">
                          <a:solidFill>
                            <a:srgbClr val="000000"/>
                          </a:solidFill>
                          <a:effectLst/>
                          <a:latin typeface="+mn-lt"/>
                          <a:cs typeface="Arial" panose="020B0604020202020204" pitchFamily="34" charset="0"/>
                        </a:rPr>
                        <a:t> Natal</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231188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61000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402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73933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73933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61000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402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32%</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08539768"/>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Limpopo</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69005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56062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69005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57636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56062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499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84%</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8197740"/>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Mpumalanga</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64500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351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64500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mn-lt"/>
                          <a:cs typeface="Arial" panose="020B0604020202020204" pitchFamily="34" charset="0"/>
                        </a:rPr>
                        <a:t>69725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351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3475915"/>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North West</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82050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71347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64450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64450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71347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314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79%</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258038"/>
                  </a:ext>
                </a:extLst>
              </a:tr>
              <a:tr h="290208">
                <a:tc>
                  <a:txBody>
                    <a:bodyPr/>
                    <a:lstStyle/>
                    <a:p>
                      <a:pPr algn="l" fontAlgn="b"/>
                      <a:r>
                        <a:rPr lang="en-US" sz="1400" b="1" i="0" u="none" strike="noStrike" dirty="0">
                          <a:solidFill>
                            <a:srgbClr val="000000"/>
                          </a:solidFill>
                          <a:effectLst/>
                          <a:latin typeface="+mn-lt"/>
                          <a:cs typeface="Arial" panose="020B0604020202020204" pitchFamily="34" charset="0"/>
                        </a:rPr>
                        <a:t>Northern Cape</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25799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25754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25754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25878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25754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268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01548253"/>
                  </a:ext>
                </a:extLst>
              </a:tr>
              <a:tr h="420511">
                <a:tc>
                  <a:txBody>
                    <a:bodyPr/>
                    <a:lstStyle/>
                    <a:p>
                      <a:pPr algn="l" fontAlgn="b"/>
                      <a:r>
                        <a:rPr lang="en-US" sz="1400" b="1" i="0" u="none" strike="noStrike" dirty="0">
                          <a:solidFill>
                            <a:srgbClr val="000000"/>
                          </a:solidFill>
                          <a:effectLst/>
                          <a:latin typeface="+mn-lt"/>
                          <a:cs typeface="Arial" panose="020B0604020202020204" pitchFamily="34" charset="0"/>
                        </a:rPr>
                        <a:t>Western Cape</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62666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62666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64301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64843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62666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0" i="0" u="none" strike="noStrike" dirty="0">
                          <a:solidFill>
                            <a:srgbClr val="000000"/>
                          </a:solidFill>
                          <a:effectLst/>
                          <a:latin typeface="+mn-lt"/>
                          <a:cs typeface="Arial" panose="020B0604020202020204" pitchFamily="34" charset="0"/>
                        </a:rPr>
                        <a:t>         475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103%</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23031563"/>
                  </a:ext>
                </a:extLst>
              </a:tr>
              <a:tr h="538387">
                <a:tc>
                  <a:txBody>
                    <a:bodyPr/>
                    <a:lstStyle/>
                    <a:p>
                      <a:pPr algn="l" fontAlgn="b"/>
                      <a:r>
                        <a:rPr lang="en-US" sz="1400" b="1" i="0" u="none" strike="noStrike" dirty="0">
                          <a:solidFill>
                            <a:srgbClr val="000000"/>
                          </a:solidFill>
                          <a:effectLst/>
                          <a:latin typeface="+mn-lt"/>
                          <a:cs typeface="Arial" panose="020B0604020202020204" pitchFamily="34" charset="0"/>
                        </a:rPr>
                        <a:t>TOTAL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875985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6151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639283</a:t>
                      </a:r>
                    </a:p>
                  </a:txBody>
                  <a:tcPr marL="4763" marR="4763" marT="476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4226</a:t>
                      </a:r>
                    </a:p>
                  </a:txBody>
                  <a:tcPr marL="4763" marR="4763" marT="4763"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         685,509 </a:t>
                      </a:r>
                    </a:p>
                  </a:txBody>
                  <a:tcPr marL="4763" marR="4763" marT="476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         681,917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639283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      4,141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107%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78%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60107624"/>
                  </a:ext>
                </a:extLst>
              </a:tr>
            </a:tbl>
          </a:graphicData>
        </a:graphic>
      </p:graphicFrame>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811105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8" y="260648"/>
            <a:ext cx="8629196" cy="1002306"/>
          </a:xfrm>
        </p:spPr>
        <p:txBody>
          <a:bodyPr>
            <a:normAutofit/>
          </a:bodyPr>
          <a:lstStyle/>
          <a:p>
            <a:r>
              <a:rPr lang="en-ZA" sz="3200" b="1" dirty="0">
                <a:solidFill>
                  <a:schemeClr val="accent2">
                    <a:lumMod val="75000"/>
                  </a:schemeClr>
                </a:solidFill>
              </a:rPr>
              <a:t>L</a:t>
            </a:r>
            <a:r>
              <a:rPr lang="en-ZA" sz="3200" b="1" dirty="0" smtClean="0">
                <a:solidFill>
                  <a:schemeClr val="accent2">
                    <a:lumMod val="75000"/>
                  </a:schemeClr>
                </a:solidFill>
              </a:rPr>
              <a:t>earners Transported (LSEN)</a:t>
            </a:r>
            <a:endParaRPr lang="en-ZA"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527EF771-2B50-4573-84B4-5C96B4F32DD9}" type="slidenum">
              <a:rPr lang="en-ZA" smtClean="0"/>
              <a:t>29</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782798879"/>
              </p:ext>
            </p:extLst>
          </p:nvPr>
        </p:nvGraphicFramePr>
        <p:xfrm>
          <a:off x="119268" y="1262955"/>
          <a:ext cx="8855768" cy="4588943"/>
        </p:xfrm>
        <a:graphic>
          <a:graphicData uri="http://schemas.openxmlformats.org/drawingml/2006/table">
            <a:tbl>
              <a:tblPr/>
              <a:tblGrid>
                <a:gridCol w="1159589">
                  <a:extLst>
                    <a:ext uri="{9D8B030D-6E8A-4147-A177-3AD203B41FA5}">
                      <a16:colId xmlns:a16="http://schemas.microsoft.com/office/drawing/2014/main" val="3381658073"/>
                    </a:ext>
                  </a:extLst>
                </a:gridCol>
                <a:gridCol w="726904">
                  <a:extLst>
                    <a:ext uri="{9D8B030D-6E8A-4147-A177-3AD203B41FA5}">
                      <a16:colId xmlns:a16="http://schemas.microsoft.com/office/drawing/2014/main" val="1449977295"/>
                    </a:ext>
                  </a:extLst>
                </a:gridCol>
                <a:gridCol w="997007">
                  <a:extLst>
                    <a:ext uri="{9D8B030D-6E8A-4147-A177-3AD203B41FA5}">
                      <a16:colId xmlns:a16="http://schemas.microsoft.com/office/drawing/2014/main" val="607646128"/>
                    </a:ext>
                  </a:extLst>
                </a:gridCol>
                <a:gridCol w="938360">
                  <a:extLst>
                    <a:ext uri="{9D8B030D-6E8A-4147-A177-3AD203B41FA5}">
                      <a16:colId xmlns:a16="http://schemas.microsoft.com/office/drawing/2014/main" val="831224646"/>
                    </a:ext>
                  </a:extLst>
                </a:gridCol>
                <a:gridCol w="911654">
                  <a:extLst>
                    <a:ext uri="{9D8B030D-6E8A-4147-A177-3AD203B41FA5}">
                      <a16:colId xmlns:a16="http://schemas.microsoft.com/office/drawing/2014/main" val="2585399660"/>
                    </a:ext>
                  </a:extLst>
                </a:gridCol>
                <a:gridCol w="1065972">
                  <a:extLst>
                    <a:ext uri="{9D8B030D-6E8A-4147-A177-3AD203B41FA5}">
                      <a16:colId xmlns:a16="http://schemas.microsoft.com/office/drawing/2014/main" val="3267533559"/>
                    </a:ext>
                  </a:extLst>
                </a:gridCol>
                <a:gridCol w="1192695">
                  <a:extLst>
                    <a:ext uri="{9D8B030D-6E8A-4147-A177-3AD203B41FA5}">
                      <a16:colId xmlns:a16="http://schemas.microsoft.com/office/drawing/2014/main" val="3317528356"/>
                    </a:ext>
                  </a:extLst>
                </a:gridCol>
                <a:gridCol w="864705">
                  <a:extLst>
                    <a:ext uri="{9D8B030D-6E8A-4147-A177-3AD203B41FA5}">
                      <a16:colId xmlns:a16="http://schemas.microsoft.com/office/drawing/2014/main" val="300640329"/>
                    </a:ext>
                  </a:extLst>
                </a:gridCol>
                <a:gridCol w="998882">
                  <a:extLst>
                    <a:ext uri="{9D8B030D-6E8A-4147-A177-3AD203B41FA5}">
                      <a16:colId xmlns:a16="http://schemas.microsoft.com/office/drawing/2014/main" val="3492143943"/>
                    </a:ext>
                  </a:extLst>
                </a:gridCol>
              </a:tblGrid>
              <a:tr h="215984">
                <a:tc rowSpan="2">
                  <a:txBody>
                    <a:bodyPr/>
                    <a:lstStyle/>
                    <a:p>
                      <a:pPr algn="l" fontAlgn="ctr"/>
                      <a:r>
                        <a:rPr lang="en-US" sz="1400" b="1" i="0" u="none" strike="noStrike" dirty="0">
                          <a:solidFill>
                            <a:srgbClr val="000000"/>
                          </a:solidFill>
                          <a:effectLst/>
                          <a:latin typeface="+mn-lt"/>
                          <a:cs typeface="Arial" panose="020B0604020202020204" pitchFamily="34" charset="0"/>
                        </a:rPr>
                        <a:t>PROVINCE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1400" b="1" i="0" u="none" strike="noStrike">
                          <a:solidFill>
                            <a:srgbClr val="000000"/>
                          </a:solidFill>
                          <a:effectLst/>
                          <a:latin typeface="+mn-lt"/>
                          <a:cs typeface="Arial" panose="020B0604020202020204" pitchFamily="34" charset="0"/>
                        </a:rPr>
                        <a:t>NEEDS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fontAlgn="ctr"/>
                      <a:r>
                        <a:rPr lang="en-US" sz="1400" b="1" i="0" u="none" strike="noStrike">
                          <a:solidFill>
                            <a:srgbClr val="000000"/>
                          </a:solidFill>
                          <a:effectLst/>
                          <a:latin typeface="+mn-lt"/>
                          <a:cs typeface="Arial" panose="020B0604020202020204" pitchFamily="34" charset="0"/>
                        </a:rPr>
                        <a:t>TARGET</a:t>
                      </a:r>
                    </a:p>
                  </a:txBody>
                  <a:tcPr marL="4763" marR="4763" marT="47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4">
                  <a:txBody>
                    <a:bodyPr/>
                    <a:lstStyle/>
                    <a:p>
                      <a:pPr algn="ctr" fontAlgn="ctr"/>
                      <a:r>
                        <a:rPr lang="en-US" sz="1400" b="1" i="0" u="none" strike="noStrike">
                          <a:solidFill>
                            <a:srgbClr val="000000"/>
                          </a:solidFill>
                          <a:effectLst/>
                          <a:latin typeface="+mn-lt"/>
                          <a:cs typeface="Arial" panose="020B0604020202020204" pitchFamily="34" charset="0"/>
                        </a:rPr>
                        <a:t> Progress</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8565336"/>
                  </a:ext>
                </a:extLst>
              </a:tr>
              <a:tr h="849273">
                <a:tc vMerge="1">
                  <a:txBody>
                    <a:bodyPr/>
                    <a:lstStyle/>
                    <a:p>
                      <a:endParaRPr lang="en-US"/>
                    </a:p>
                  </a:txBody>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in Need</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 in Need</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Targeted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 Targeted</a:t>
                      </a:r>
                    </a:p>
                  </a:txBody>
                  <a:tcPr marL="4763" marR="4763" marT="47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Transported in Q1</a:t>
                      </a:r>
                    </a:p>
                  </a:txBody>
                  <a:tcPr marL="4763" marR="4763" marT="476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Learners Transported in Q2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Target for Q3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effectLst/>
                          <a:latin typeface="+mn-lt"/>
                          <a:cs typeface="Arial" panose="020B0604020202020204" pitchFamily="34" charset="0"/>
                        </a:rPr>
                        <a:t>No. of Schools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88112851"/>
                  </a:ext>
                </a:extLst>
              </a:tr>
              <a:tr h="427080">
                <a:tc>
                  <a:txBody>
                    <a:bodyPr/>
                    <a:lstStyle/>
                    <a:p>
                      <a:pPr algn="l" fontAlgn="b"/>
                      <a:r>
                        <a:rPr lang="en-US" sz="1400" b="1" i="0" u="none" strike="noStrike" dirty="0">
                          <a:solidFill>
                            <a:srgbClr val="000000"/>
                          </a:solidFill>
                          <a:effectLst/>
                          <a:latin typeface="+mn-lt"/>
                          <a:cs typeface="Arial" panose="020B0604020202020204" pitchFamily="34" charset="0"/>
                        </a:rPr>
                        <a:t>Eastern Cape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3696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1531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2695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2808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1531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5413228"/>
                  </a:ext>
                </a:extLst>
              </a:tr>
              <a:tr h="312695">
                <a:tc>
                  <a:txBody>
                    <a:bodyPr/>
                    <a:lstStyle/>
                    <a:p>
                      <a:pPr algn="l" fontAlgn="b"/>
                      <a:r>
                        <a:rPr lang="en-US" sz="1400" b="1" i="0" u="none" strike="noStrike" dirty="0">
                          <a:solidFill>
                            <a:srgbClr val="000000"/>
                          </a:solidFill>
                          <a:effectLst/>
                          <a:latin typeface="+mn-lt"/>
                          <a:cs typeface="Arial" panose="020B0604020202020204" pitchFamily="34" charset="0"/>
                        </a:rPr>
                        <a:t>Free State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1220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1220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1322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1322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1220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19365987"/>
                  </a:ext>
                </a:extLst>
              </a:tr>
              <a:tr h="341461">
                <a:tc>
                  <a:txBody>
                    <a:bodyPr/>
                    <a:lstStyle/>
                    <a:p>
                      <a:pPr algn="l" fontAlgn="b"/>
                      <a:r>
                        <a:rPr lang="en-US" sz="1400" b="1" i="0" u="none" strike="noStrike" dirty="0">
                          <a:solidFill>
                            <a:srgbClr val="000000"/>
                          </a:solidFill>
                          <a:effectLst/>
                          <a:latin typeface="+mn-lt"/>
                          <a:cs typeface="Arial" panose="020B0604020202020204" pitchFamily="34" charset="0"/>
                        </a:rPr>
                        <a:t>Gauteng</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11784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8455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5870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5541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8455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95965807"/>
                  </a:ext>
                </a:extLst>
              </a:tr>
              <a:tr h="427080">
                <a:tc>
                  <a:txBody>
                    <a:bodyPr/>
                    <a:lstStyle/>
                    <a:p>
                      <a:pPr algn="l" fontAlgn="b"/>
                      <a:r>
                        <a:rPr lang="en-US" sz="1400" b="1" i="0" u="none" strike="noStrike" dirty="0" err="1">
                          <a:solidFill>
                            <a:srgbClr val="000000"/>
                          </a:solidFill>
                          <a:effectLst/>
                          <a:latin typeface="+mn-lt"/>
                          <a:cs typeface="Arial" panose="020B0604020202020204" pitchFamily="34" charset="0"/>
                        </a:rPr>
                        <a:t>KwaZulu</a:t>
                      </a:r>
                      <a:r>
                        <a:rPr lang="en-US" sz="1400" b="1" i="0" u="none" strike="noStrike" dirty="0">
                          <a:solidFill>
                            <a:srgbClr val="000000"/>
                          </a:solidFill>
                          <a:effectLst/>
                          <a:latin typeface="+mn-lt"/>
                          <a:cs typeface="Arial" panose="020B0604020202020204" pitchFamily="34" charset="0"/>
                        </a:rPr>
                        <a:t> Natal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15326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15278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7887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7919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15278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63225563"/>
                  </a:ext>
                </a:extLst>
              </a:tr>
              <a:tr h="325184">
                <a:tc>
                  <a:txBody>
                    <a:bodyPr/>
                    <a:lstStyle/>
                    <a:p>
                      <a:pPr algn="l" fontAlgn="t"/>
                      <a:r>
                        <a:rPr lang="en-US" sz="1400" b="1" i="0" u="none" strike="noStrike" dirty="0">
                          <a:solidFill>
                            <a:srgbClr val="000000"/>
                          </a:solidFill>
                          <a:effectLst/>
                          <a:latin typeface="+mn-lt"/>
                          <a:cs typeface="Arial" panose="020B0604020202020204" pitchFamily="34" charset="0"/>
                        </a:rPr>
                        <a:t>Limpopo</a:t>
                      </a:r>
                    </a:p>
                  </a:txBody>
                  <a:tcPr marL="4763"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314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257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4749076"/>
                  </a:ext>
                </a:extLst>
              </a:tr>
              <a:tr h="306391">
                <a:tc>
                  <a:txBody>
                    <a:bodyPr/>
                    <a:lstStyle/>
                    <a:p>
                      <a:pPr algn="l" fontAlgn="b"/>
                      <a:r>
                        <a:rPr lang="en-US" sz="1400" b="1" i="0" u="none" strike="noStrike" dirty="0">
                          <a:solidFill>
                            <a:srgbClr val="000000"/>
                          </a:solidFill>
                          <a:effectLst/>
                          <a:latin typeface="+mn-lt"/>
                          <a:cs typeface="Arial" panose="020B0604020202020204" pitchFamily="34" charset="0"/>
                        </a:rPr>
                        <a:t>Mpumalanga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535953"/>
                  </a:ext>
                </a:extLst>
              </a:tr>
              <a:tr h="360113">
                <a:tc>
                  <a:txBody>
                    <a:bodyPr/>
                    <a:lstStyle/>
                    <a:p>
                      <a:pPr algn="l" fontAlgn="b"/>
                      <a:r>
                        <a:rPr lang="en-US" sz="1400" b="1" i="0" u="none" strike="noStrike" dirty="0">
                          <a:solidFill>
                            <a:srgbClr val="000000"/>
                          </a:solidFill>
                          <a:effectLst/>
                          <a:latin typeface="+mn-lt"/>
                          <a:cs typeface="Arial" panose="020B0604020202020204" pitchFamily="34" charset="0"/>
                        </a:rPr>
                        <a:t>North West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50937250"/>
                  </a:ext>
                </a:extLst>
              </a:tr>
              <a:tr h="416243">
                <a:tc>
                  <a:txBody>
                    <a:bodyPr/>
                    <a:lstStyle/>
                    <a:p>
                      <a:pPr algn="l" fontAlgn="b"/>
                      <a:r>
                        <a:rPr lang="en-US" sz="1400" b="1" i="0" u="none" strike="noStrike" dirty="0">
                          <a:solidFill>
                            <a:srgbClr val="000000"/>
                          </a:solidFill>
                          <a:effectLst/>
                          <a:latin typeface="+mn-lt"/>
                          <a:cs typeface="Arial" panose="020B0604020202020204" pitchFamily="34" charset="0"/>
                        </a:rPr>
                        <a:t>Northern Cape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41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86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23818488"/>
                  </a:ext>
                </a:extLst>
              </a:tr>
              <a:tr h="290741">
                <a:tc>
                  <a:txBody>
                    <a:bodyPr/>
                    <a:lstStyle/>
                    <a:p>
                      <a:pPr algn="l" fontAlgn="b"/>
                      <a:r>
                        <a:rPr lang="en-US" sz="1400" b="1" i="0" u="none" strike="noStrike" dirty="0">
                          <a:solidFill>
                            <a:srgbClr val="000000"/>
                          </a:solidFill>
                          <a:effectLst/>
                          <a:latin typeface="+mn-lt"/>
                          <a:cs typeface="Arial" panose="020B0604020202020204" pitchFamily="34" charset="0"/>
                        </a:rPr>
                        <a:t>Western Cape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9244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9244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9244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9244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9244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52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20145409"/>
                  </a:ext>
                </a:extLst>
              </a:tr>
              <a:tr h="305629">
                <a:tc>
                  <a:txBody>
                    <a:bodyPr/>
                    <a:lstStyle/>
                    <a:p>
                      <a:pPr algn="l" fontAlgn="b"/>
                      <a:r>
                        <a:rPr lang="en-US" sz="1400" b="1" i="0" u="none" strike="noStrike" dirty="0">
                          <a:solidFill>
                            <a:srgbClr val="000000"/>
                          </a:solidFill>
                          <a:effectLst/>
                          <a:latin typeface="+mn-lt"/>
                          <a:cs typeface="Arial" panose="020B0604020202020204" pitchFamily="34" charset="0"/>
                        </a:rPr>
                        <a:t>TOTAL</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42683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205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37072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185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28317</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28145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37072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b="1" i="0" u="none" strike="noStrike" dirty="0">
                          <a:solidFill>
                            <a:srgbClr val="000000"/>
                          </a:solidFill>
                          <a:effectLst/>
                          <a:latin typeface="+mn-lt"/>
                          <a:cs typeface="Arial" panose="020B0604020202020204" pitchFamily="34" charset="0"/>
                        </a:rPr>
                        <a:t>183</a:t>
                      </a:r>
                    </a:p>
                  </a:txBody>
                  <a:tcPr marL="4763" marR="4763" marT="47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85605747"/>
                  </a:ext>
                </a:extLst>
              </a:tr>
            </a:tbl>
          </a:graphicData>
        </a:graphic>
      </p:graphicFrame>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88576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5"/>
            <a:ext cx="8229600" cy="504055"/>
          </a:xfrm>
        </p:spPr>
        <p:txBody>
          <a:bodyPr>
            <a:normAutofit fontScale="90000"/>
          </a:bodyPr>
          <a:lstStyle/>
          <a:p>
            <a:r>
              <a:rPr lang="en-GB" b="1" dirty="0" smtClean="0">
                <a:solidFill>
                  <a:schemeClr val="accent2">
                    <a:lumMod val="75000"/>
                  </a:schemeClr>
                </a:solidFill>
              </a:rPr>
              <a:t>Introduction</a:t>
            </a:r>
            <a:endParaRPr lang="en-ZA" b="1" dirty="0">
              <a:solidFill>
                <a:schemeClr val="accent2">
                  <a:lumMod val="75000"/>
                </a:schemeClr>
              </a:solidFill>
            </a:endParaRPr>
          </a:p>
        </p:txBody>
      </p:sp>
      <p:sp>
        <p:nvSpPr>
          <p:cNvPr id="3" name="Content Placeholder 2"/>
          <p:cNvSpPr>
            <a:spLocks noGrp="1"/>
          </p:cNvSpPr>
          <p:nvPr>
            <p:ph idx="1"/>
          </p:nvPr>
        </p:nvSpPr>
        <p:spPr>
          <a:xfrm>
            <a:off x="457200" y="548680"/>
            <a:ext cx="8229600" cy="5577485"/>
          </a:xfrm>
        </p:spPr>
        <p:txBody>
          <a:bodyPr>
            <a:normAutofit lnSpcReduction="10000"/>
          </a:bodyPr>
          <a:lstStyle/>
          <a:p>
            <a:pPr marL="0" indent="0" algn="just">
              <a:buNone/>
            </a:pPr>
            <a:r>
              <a:rPr lang="en-ZA" sz="2000" dirty="0" smtClean="0"/>
              <a:t>The </a:t>
            </a:r>
            <a:r>
              <a:rPr lang="en-ZA" sz="2000" dirty="0"/>
              <a:t>Department has over the years been conducting School Readiness Monitoring (SRM) to provide support to schools and identify any challenges that may impact on effective teaching and learning on the </a:t>
            </a:r>
            <a:r>
              <a:rPr lang="en-GB" sz="2000" dirty="0"/>
              <a:t>first day of each academic year and ensure that they are addressed promptly at the appropriate level of the system. </a:t>
            </a:r>
            <a:endParaRPr lang="en-GB" sz="2000" dirty="0" smtClean="0"/>
          </a:p>
          <a:p>
            <a:pPr marL="0" indent="0" algn="just">
              <a:buNone/>
            </a:pPr>
            <a:endParaRPr lang="en-GB" sz="2000" dirty="0" smtClean="0"/>
          </a:p>
          <a:p>
            <a:pPr marL="0" indent="0" algn="just">
              <a:buNone/>
            </a:pPr>
            <a:r>
              <a:rPr lang="en-GB" sz="2000" dirty="0" smtClean="0"/>
              <a:t>The 2023 SRM was conducted between 11 – 20  January for Inland Provinces (Free State, Gauteng, Limpopo, Mpumalanga and North West) and 18 – 27 January for Coastal Provinces (Eastern Cape, KwaZulu-Natal, Northern Cape and Western Cape). Twenty six (26) Districts across all provinces were randomly selected for this exercise.</a:t>
            </a:r>
          </a:p>
          <a:p>
            <a:pPr marL="0" indent="0" algn="just">
              <a:buNone/>
            </a:pPr>
            <a:endParaRPr lang="en-GB" sz="2200" dirty="0"/>
          </a:p>
          <a:p>
            <a:pPr marL="0" indent="0" algn="just">
              <a:buNone/>
            </a:pPr>
            <a:r>
              <a:rPr lang="en-GB" sz="2200" dirty="0"/>
              <a:t>T</a:t>
            </a:r>
            <a:r>
              <a:rPr lang="en-GB" sz="2200" dirty="0" smtClean="0"/>
              <a:t>his presentation reports on some of the critical elements that informs the readiness of the system to commence with the 2023 academic year which includes amongst others, learner admissions, the availability of teachers, LTSM, infrastructure, curriculum coverage, access to ICT, ECD and others.  </a:t>
            </a:r>
          </a:p>
          <a:p>
            <a:pPr marL="0" indent="0" algn="just">
              <a:buNone/>
            </a:pPr>
            <a:endParaRPr lang="en-ZA" sz="2000" dirty="0"/>
          </a:p>
          <a:p>
            <a:endParaRPr lang="en-ZA" dirty="0"/>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16114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CURRICULUM COVERAGE</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982242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0728"/>
          </a:xfrm>
        </p:spPr>
        <p:txBody>
          <a:bodyPr>
            <a:normAutofit/>
          </a:bodyPr>
          <a:lstStyle/>
          <a:p>
            <a:r>
              <a:rPr lang="en-ZA" sz="3200" b="1" dirty="0" smtClean="0">
                <a:solidFill>
                  <a:schemeClr val="accent2">
                    <a:lumMod val="75000"/>
                  </a:schemeClr>
                </a:solidFill>
                <a:latin typeface="+mn-lt"/>
              </a:rPr>
              <a:t>Introduction</a:t>
            </a:r>
            <a:endParaRPr lang="en-ZA" sz="3200" b="1" dirty="0">
              <a:solidFill>
                <a:schemeClr val="accent2">
                  <a:lumMod val="75000"/>
                </a:schemeClr>
              </a:solidFill>
              <a:latin typeface="+mn-lt"/>
            </a:endParaRPr>
          </a:p>
        </p:txBody>
      </p:sp>
      <p:sp>
        <p:nvSpPr>
          <p:cNvPr id="3" name="Content Placeholder 2"/>
          <p:cNvSpPr>
            <a:spLocks noGrp="1"/>
          </p:cNvSpPr>
          <p:nvPr>
            <p:ph idx="1"/>
          </p:nvPr>
        </p:nvSpPr>
        <p:spPr>
          <a:xfrm>
            <a:off x="251520" y="980728"/>
            <a:ext cx="8263830" cy="5544615"/>
          </a:xfrm>
        </p:spPr>
        <p:txBody>
          <a:bodyPr>
            <a:noAutofit/>
          </a:bodyPr>
          <a:lstStyle/>
          <a:p>
            <a:pPr algn="just"/>
            <a:r>
              <a:rPr lang="en-ZA" sz="2000" dirty="0" smtClean="0"/>
              <a:t>The pandemic brought about u</a:t>
            </a:r>
            <a:r>
              <a:rPr lang="en-ZA" sz="2000" b="1" dirty="0" smtClean="0"/>
              <a:t>nprecedented teaching time losses</a:t>
            </a:r>
            <a:r>
              <a:rPr lang="en-ZA" sz="2000" dirty="0" smtClean="0"/>
              <a:t> which forced the hand of the sector to develop and implement various strategies to ensure continuation of teaching.</a:t>
            </a:r>
          </a:p>
          <a:p>
            <a:pPr algn="just"/>
            <a:r>
              <a:rPr lang="en-ZA" sz="2000" dirty="0" smtClean="0"/>
              <a:t>ATPs were trimmed and implemented in the remainder of 2020 to deal with the time loss and the associated impacts.</a:t>
            </a:r>
          </a:p>
          <a:p>
            <a:pPr algn="just"/>
            <a:r>
              <a:rPr lang="en-ZA" sz="2000" dirty="0" smtClean="0"/>
              <a:t>2021 ATPs were reviewed to ensure the recovery of learning in the interim period ( 2021 – 2024);</a:t>
            </a:r>
          </a:p>
          <a:p>
            <a:pPr algn="just"/>
            <a:r>
              <a:rPr lang="en-ZA" sz="2000" dirty="0" smtClean="0"/>
              <a:t>Implementation of the Recovery ATPs started in 2021;</a:t>
            </a:r>
          </a:p>
          <a:p>
            <a:pPr algn="just"/>
            <a:r>
              <a:rPr lang="en-ZA" sz="2000" dirty="0" smtClean="0"/>
              <a:t>Grade 12 curriculum remained untouched during the trimming, but additional content were included as part of the recovery ATPs for grade 12 in some subjects.</a:t>
            </a:r>
          </a:p>
          <a:p>
            <a:endParaRPr lang="en-ZA" sz="2400"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63191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92695"/>
          </a:xfrm>
        </p:spPr>
        <p:txBody>
          <a:bodyPr>
            <a:normAutofit/>
          </a:bodyPr>
          <a:lstStyle/>
          <a:p>
            <a:r>
              <a:rPr lang="en-ZA" sz="3200" b="1" dirty="0">
                <a:solidFill>
                  <a:schemeClr val="accent2">
                    <a:lumMod val="75000"/>
                  </a:schemeClr>
                </a:solidFill>
                <a:latin typeface="+mn-lt"/>
                <a:cs typeface="Arial" panose="020B0604020202020204" pitchFamily="34" charset="0"/>
              </a:rPr>
              <a:t>P</a:t>
            </a:r>
            <a:r>
              <a:rPr lang="en-ZA" sz="3200" b="1" dirty="0" smtClean="0">
                <a:solidFill>
                  <a:schemeClr val="accent2">
                    <a:lumMod val="75000"/>
                  </a:schemeClr>
                </a:solidFill>
                <a:latin typeface="+mn-lt"/>
                <a:cs typeface="Arial" panose="020B0604020202020204" pitchFamily="34" charset="0"/>
              </a:rPr>
              <a:t>reparations for the Academic </a:t>
            </a:r>
            <a:r>
              <a:rPr lang="en-ZA" sz="3200" b="1" dirty="0">
                <a:solidFill>
                  <a:schemeClr val="accent2">
                    <a:lumMod val="75000"/>
                  </a:schemeClr>
                </a:solidFill>
                <a:latin typeface="+mn-lt"/>
                <a:cs typeface="Arial" panose="020B0604020202020204" pitchFamily="34" charset="0"/>
              </a:rPr>
              <a:t>Y</a:t>
            </a:r>
            <a:r>
              <a:rPr lang="en-ZA" sz="3200" b="1" dirty="0" smtClean="0">
                <a:solidFill>
                  <a:schemeClr val="accent2">
                    <a:lumMod val="75000"/>
                  </a:schemeClr>
                </a:solidFill>
                <a:latin typeface="+mn-lt"/>
                <a:cs typeface="Arial" panose="020B0604020202020204" pitchFamily="34" charset="0"/>
              </a:rPr>
              <a:t>ear</a:t>
            </a:r>
            <a:endParaRPr lang="en-ZA" sz="3200" b="1" dirty="0">
              <a:solidFill>
                <a:schemeClr val="accent2">
                  <a:lumMod val="75000"/>
                </a:schemeClr>
              </a:solidFill>
              <a:latin typeface="+mn-lt"/>
              <a:cs typeface="Arial" panose="020B0604020202020204" pitchFamily="34" charset="0"/>
            </a:endParaRPr>
          </a:p>
        </p:txBody>
      </p:sp>
      <p:sp>
        <p:nvSpPr>
          <p:cNvPr id="3" name="Content Placeholder 2"/>
          <p:cNvSpPr>
            <a:spLocks noGrp="1"/>
          </p:cNvSpPr>
          <p:nvPr>
            <p:ph idx="1"/>
          </p:nvPr>
        </p:nvSpPr>
        <p:spPr>
          <a:xfrm>
            <a:off x="457200" y="548681"/>
            <a:ext cx="8229600" cy="5577486"/>
          </a:xfrm>
        </p:spPr>
        <p:txBody>
          <a:bodyPr>
            <a:normAutofit/>
          </a:bodyPr>
          <a:lstStyle/>
          <a:p>
            <a:pPr algn="just"/>
            <a:r>
              <a:rPr lang="en-ZA" sz="2000" dirty="0" smtClean="0">
                <a:cs typeface="Arial" panose="020B0604020202020204" pitchFamily="34" charset="0"/>
              </a:rPr>
              <a:t>Summary of 2023 academic year preparations - Curriculum</a:t>
            </a:r>
          </a:p>
          <a:p>
            <a:pPr lvl="1" algn="just">
              <a:buFont typeface="Arial" panose="020B0604020202020204" pitchFamily="34" charset="0"/>
              <a:buChar char="•"/>
            </a:pPr>
            <a:r>
              <a:rPr lang="en-ZA" sz="2000" dirty="0" smtClean="0">
                <a:cs typeface="Arial" panose="020B0604020202020204" pitchFamily="34" charset="0"/>
              </a:rPr>
              <a:t>Online </a:t>
            </a:r>
            <a:r>
              <a:rPr lang="en-ZA" sz="2000" dirty="0">
                <a:cs typeface="Arial" panose="020B0604020202020204" pitchFamily="34" charset="0"/>
              </a:rPr>
              <a:t>teacher </a:t>
            </a:r>
            <a:r>
              <a:rPr lang="en-ZA" sz="2000" dirty="0" smtClean="0">
                <a:cs typeface="Arial" panose="020B0604020202020204" pitchFamily="34" charset="0"/>
              </a:rPr>
              <a:t>survey </a:t>
            </a:r>
            <a:r>
              <a:rPr lang="en-ZA" sz="2000" dirty="0">
                <a:cs typeface="Arial" panose="020B0604020202020204" pitchFamily="34" charset="0"/>
              </a:rPr>
              <a:t>conducted, to obtain feedback on the gaps in the 2022 ATPs and the Programme of Assessment</a:t>
            </a:r>
          </a:p>
          <a:p>
            <a:pPr lvl="1" algn="just">
              <a:buFont typeface="Arial" panose="020B0604020202020204" pitchFamily="34" charset="0"/>
              <a:buChar char="•"/>
            </a:pPr>
            <a:r>
              <a:rPr lang="en-ZA" sz="2000" dirty="0">
                <a:cs typeface="Arial" panose="020B0604020202020204" pitchFamily="34" charset="0"/>
              </a:rPr>
              <a:t>Analysis of feedback from the teacher surveys</a:t>
            </a:r>
          </a:p>
          <a:p>
            <a:pPr lvl="1" algn="just">
              <a:buFont typeface="Arial" panose="020B0604020202020204" pitchFamily="34" charset="0"/>
              <a:buChar char="•"/>
            </a:pPr>
            <a:r>
              <a:rPr lang="en-ZA" sz="2000" dirty="0" smtClean="0">
                <a:cs typeface="Arial" panose="020B0604020202020204" pitchFamily="34" charset="0"/>
              </a:rPr>
              <a:t>Establishment of Review </a:t>
            </a:r>
            <a:r>
              <a:rPr lang="en-ZA" sz="2000" dirty="0">
                <a:cs typeface="Arial" panose="020B0604020202020204" pitchFamily="34" charset="0"/>
              </a:rPr>
              <a:t>teams (per phase per subject) </a:t>
            </a:r>
            <a:r>
              <a:rPr lang="en-ZA" sz="2000" dirty="0" smtClean="0">
                <a:cs typeface="Arial" panose="020B0604020202020204" pitchFamily="34" charset="0"/>
              </a:rPr>
              <a:t>to revise the ATPs</a:t>
            </a:r>
            <a:endParaRPr lang="en-ZA" sz="2000" dirty="0">
              <a:cs typeface="Arial" panose="020B0604020202020204" pitchFamily="34" charset="0"/>
            </a:endParaRPr>
          </a:p>
          <a:p>
            <a:pPr lvl="1" algn="just">
              <a:buFont typeface="Arial" panose="020B0604020202020204" pitchFamily="34" charset="0"/>
              <a:buChar char="•"/>
            </a:pPr>
            <a:r>
              <a:rPr lang="en-ZA" sz="2000" dirty="0">
                <a:cs typeface="Arial" panose="020B0604020202020204" pitchFamily="34" charset="0"/>
              </a:rPr>
              <a:t>Centralised</a:t>
            </a:r>
            <a:r>
              <a:rPr lang="en-US" sz="2000" b="1" dirty="0">
                <a:cs typeface="Arial" panose="020B0604020202020204" pitchFamily="34" charset="0"/>
              </a:rPr>
              <a:t>, </a:t>
            </a:r>
            <a:r>
              <a:rPr lang="en-US" sz="2000" dirty="0">
                <a:cs typeface="Arial" panose="020B0604020202020204" pitchFamily="34" charset="0"/>
              </a:rPr>
              <a:t>Revision, and Finalization of RATPS</a:t>
            </a:r>
            <a:r>
              <a:rPr lang="en-ZA" sz="2000" dirty="0">
                <a:cs typeface="Arial" panose="020B0604020202020204" pitchFamily="34" charset="0"/>
              </a:rPr>
              <a:t> </a:t>
            </a:r>
            <a:r>
              <a:rPr lang="en-ZA" sz="2000" dirty="0" smtClean="0">
                <a:cs typeface="Arial" panose="020B0604020202020204" pitchFamily="34" charset="0"/>
              </a:rPr>
              <a:t>– some feedback from teachers’ survey was incorporated into the revised 23-24 ATPs.</a:t>
            </a:r>
            <a:endParaRPr lang="en-ZA" sz="2000" dirty="0">
              <a:cs typeface="Arial" panose="020B0604020202020204" pitchFamily="34" charset="0"/>
            </a:endParaRPr>
          </a:p>
          <a:p>
            <a:pPr lvl="1" algn="just">
              <a:buFont typeface="Arial" panose="020B0604020202020204" pitchFamily="34" charset="0"/>
              <a:buChar char="•"/>
            </a:pPr>
            <a:r>
              <a:rPr lang="en-ZA" sz="2000" dirty="0">
                <a:cs typeface="Arial" panose="020B0604020202020204" pitchFamily="34" charset="0"/>
              </a:rPr>
              <a:t>Quality Assurance </a:t>
            </a:r>
            <a:r>
              <a:rPr lang="en-ZA" sz="2000" dirty="0" smtClean="0">
                <a:cs typeface="Arial" panose="020B0604020202020204" pitchFamily="34" charset="0"/>
              </a:rPr>
              <a:t>of the ATPs by Teacher Union representatives and DBE and PED Curriculum Managers    </a:t>
            </a:r>
          </a:p>
          <a:p>
            <a:pPr lvl="1" algn="just">
              <a:buFont typeface="Arial" panose="020B0604020202020204" pitchFamily="34" charset="0"/>
              <a:buChar char="•"/>
            </a:pPr>
            <a:r>
              <a:rPr lang="en-ZA" sz="2000" dirty="0" smtClean="0">
                <a:cs typeface="Arial" panose="020B0604020202020204" pitchFamily="34" charset="0"/>
              </a:rPr>
              <a:t>Editing, design and layout of the ATPs</a:t>
            </a:r>
          </a:p>
          <a:p>
            <a:pPr lvl="1" algn="just">
              <a:buFont typeface="Arial" panose="020B0604020202020204" pitchFamily="34" charset="0"/>
              <a:buChar char="•"/>
            </a:pPr>
            <a:r>
              <a:rPr lang="en-ZA" sz="2000" dirty="0" smtClean="0">
                <a:cs typeface="Arial" panose="020B0604020202020204" pitchFamily="34" charset="0"/>
              </a:rPr>
              <a:t>Adjustment to the Programme of Assessment</a:t>
            </a:r>
            <a:endParaRPr lang="en-ZA" sz="2000" dirty="0">
              <a:cs typeface="Arial" panose="020B0604020202020204" pitchFamily="34" charset="0"/>
            </a:endParaRPr>
          </a:p>
          <a:p>
            <a:pPr lvl="1" algn="just">
              <a:buFont typeface="Arial" panose="020B0604020202020204" pitchFamily="34" charset="0"/>
              <a:buChar char="•"/>
            </a:pPr>
            <a:r>
              <a:rPr lang="en-ZA" sz="2000" dirty="0">
                <a:cs typeface="Arial" panose="020B0604020202020204" pitchFamily="34" charset="0"/>
              </a:rPr>
              <a:t>Approval of the revised ATPs by CEM</a:t>
            </a:r>
          </a:p>
          <a:p>
            <a:pPr lvl="1" algn="just">
              <a:buFont typeface="Arial" panose="020B0604020202020204" pitchFamily="34" charset="0"/>
              <a:buChar char="•"/>
            </a:pPr>
            <a:r>
              <a:rPr lang="en-ZA" sz="2000" dirty="0" smtClean="0">
                <a:cs typeface="Arial" panose="020B0604020202020204" pitchFamily="34" charset="0"/>
              </a:rPr>
              <a:t>The ATPs were released via a Circular (S33 of 2022) and they have been uploaded on the DBE website. The Circular and links for the ATPs were shared with stakeholders. </a:t>
            </a:r>
            <a:endParaRPr lang="en-ZA" sz="2000"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07378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20687"/>
          </a:xfrm>
        </p:spPr>
        <p:txBody>
          <a:bodyPr>
            <a:normAutofit/>
          </a:bodyPr>
          <a:lstStyle/>
          <a:p>
            <a:r>
              <a:rPr lang="en-ZA" sz="3200" b="1" dirty="0">
                <a:solidFill>
                  <a:schemeClr val="accent2">
                    <a:lumMod val="75000"/>
                  </a:schemeClr>
                </a:solidFill>
                <a:latin typeface="+mn-lt"/>
                <a:cs typeface="Arial" panose="020B0604020202020204" pitchFamily="34" charset="0"/>
              </a:rPr>
              <a:t>P</a:t>
            </a:r>
            <a:r>
              <a:rPr lang="en-ZA" sz="3200" b="1" dirty="0" smtClean="0">
                <a:solidFill>
                  <a:schemeClr val="accent2">
                    <a:lumMod val="75000"/>
                  </a:schemeClr>
                </a:solidFill>
                <a:latin typeface="+mn-lt"/>
                <a:cs typeface="Arial" panose="020B0604020202020204" pitchFamily="34" charset="0"/>
              </a:rPr>
              <a:t>lans to Support </a:t>
            </a:r>
            <a:r>
              <a:rPr lang="en-ZA" sz="3200" b="1" dirty="0">
                <a:solidFill>
                  <a:schemeClr val="accent2">
                    <a:lumMod val="75000"/>
                  </a:schemeClr>
                </a:solidFill>
                <a:latin typeface="+mn-lt"/>
                <a:cs typeface="Arial" panose="020B0604020202020204" pitchFamily="34" charset="0"/>
              </a:rPr>
              <a:t>P</a:t>
            </a:r>
            <a:r>
              <a:rPr lang="en-ZA" sz="3200" b="1" dirty="0" smtClean="0">
                <a:solidFill>
                  <a:schemeClr val="accent2">
                    <a:lumMod val="75000"/>
                  </a:schemeClr>
                </a:solidFill>
                <a:latin typeface="+mn-lt"/>
                <a:cs typeface="Arial" panose="020B0604020202020204" pitchFamily="34" charset="0"/>
              </a:rPr>
              <a:t>rovinces</a:t>
            </a:r>
            <a:endParaRPr lang="en-ZA" sz="3200" b="1" dirty="0">
              <a:solidFill>
                <a:schemeClr val="accent2">
                  <a:lumMod val="75000"/>
                </a:schemeClr>
              </a:solidFill>
              <a:latin typeface="+mn-lt"/>
              <a:cs typeface="Arial" panose="020B0604020202020204" pitchFamily="34" charset="0"/>
            </a:endParaRPr>
          </a:p>
        </p:txBody>
      </p:sp>
      <p:sp>
        <p:nvSpPr>
          <p:cNvPr id="3" name="Content Placeholder 2"/>
          <p:cNvSpPr>
            <a:spLocks noGrp="1"/>
          </p:cNvSpPr>
          <p:nvPr>
            <p:ph idx="1"/>
          </p:nvPr>
        </p:nvSpPr>
        <p:spPr>
          <a:xfrm>
            <a:off x="457200" y="620689"/>
            <a:ext cx="8229600" cy="5505478"/>
          </a:xfrm>
        </p:spPr>
        <p:txBody>
          <a:bodyPr>
            <a:normAutofit/>
          </a:bodyPr>
          <a:lstStyle/>
          <a:p>
            <a:pPr algn="just"/>
            <a:r>
              <a:rPr lang="en-ZA" sz="2000" dirty="0" smtClean="0">
                <a:cs typeface="Arial" panose="020B0604020202020204" pitchFamily="34" charset="0"/>
              </a:rPr>
              <a:t>Grades R-9: </a:t>
            </a:r>
          </a:p>
          <a:p>
            <a:pPr lvl="1" algn="just">
              <a:buFont typeface="Arial" panose="020B0604020202020204" pitchFamily="34" charset="0"/>
              <a:buChar char="•"/>
            </a:pPr>
            <a:r>
              <a:rPr lang="en-ZA" sz="2000" dirty="0" smtClean="0">
                <a:cs typeface="Arial" panose="020B0604020202020204" pitchFamily="34" charset="0"/>
              </a:rPr>
              <a:t>Mediation of Languages study guides in selected under-performing districts </a:t>
            </a:r>
          </a:p>
          <a:p>
            <a:pPr lvl="1" algn="just">
              <a:buFont typeface="Arial" panose="020B0604020202020204" pitchFamily="34" charset="0"/>
              <a:buChar char="•"/>
            </a:pPr>
            <a:r>
              <a:rPr lang="en-ZA" sz="2000" dirty="0" smtClean="0">
                <a:cs typeface="Arial" panose="020B0604020202020204" pitchFamily="34" charset="0"/>
              </a:rPr>
              <a:t>Monitoring curriculum coverage and </a:t>
            </a:r>
            <a:r>
              <a:rPr lang="en-ZA" sz="2000" b="1" dirty="0" smtClean="0">
                <a:cs typeface="Arial" panose="020B0604020202020204" pitchFamily="34" charset="0"/>
              </a:rPr>
              <a:t>SBA implementation</a:t>
            </a:r>
          </a:p>
          <a:p>
            <a:pPr lvl="1" algn="just">
              <a:buFont typeface="Arial" panose="020B0604020202020204" pitchFamily="34" charset="0"/>
              <a:buChar char="•"/>
            </a:pPr>
            <a:r>
              <a:rPr lang="en-ZA" sz="2000" dirty="0" smtClean="0">
                <a:cs typeface="Arial" panose="020B0604020202020204" pitchFamily="34" charset="0"/>
              </a:rPr>
              <a:t>Revise/Strengthen the </a:t>
            </a:r>
            <a:r>
              <a:rPr lang="en-ZA" sz="2000" b="1" dirty="0" smtClean="0">
                <a:cs typeface="Arial" panose="020B0604020202020204" pitchFamily="34" charset="0"/>
              </a:rPr>
              <a:t>Early Grade Reading Assessment Toolkit</a:t>
            </a:r>
            <a:r>
              <a:rPr lang="en-ZA" sz="2000" dirty="0" smtClean="0">
                <a:cs typeface="Arial" panose="020B0604020202020204" pitchFamily="34" charset="0"/>
              </a:rPr>
              <a:t> for all the languages</a:t>
            </a:r>
          </a:p>
          <a:p>
            <a:pPr marL="354013" lvl="1" indent="-354013" algn="just">
              <a:buFont typeface="Arial" panose="020B0604020202020204" pitchFamily="34" charset="0"/>
              <a:buChar char="•"/>
            </a:pPr>
            <a:r>
              <a:rPr lang="en-ZA" sz="2000" dirty="0" smtClean="0">
                <a:cs typeface="Arial" panose="020B0604020202020204" pitchFamily="34" charset="0"/>
              </a:rPr>
              <a:t>Grades 10-12</a:t>
            </a:r>
          </a:p>
          <a:p>
            <a:pPr marL="742950" lvl="2" indent="-342900" algn="just"/>
            <a:r>
              <a:rPr lang="en-ZA" sz="2000" dirty="0" smtClean="0">
                <a:cs typeface="Arial" panose="020B0604020202020204" pitchFamily="34" charset="0"/>
              </a:rPr>
              <a:t>Mediation of study guides for new poetry and short stories texts</a:t>
            </a:r>
          </a:p>
          <a:p>
            <a:pPr marL="742950" lvl="2" indent="-342900" algn="just"/>
            <a:r>
              <a:rPr lang="en-US" sz="2000" dirty="0" smtClean="0">
                <a:cs typeface="Arial" panose="020B0604020202020204" pitchFamily="34" charset="0"/>
              </a:rPr>
              <a:t>Mediation of study guides for </a:t>
            </a:r>
            <a:r>
              <a:rPr lang="en-US" sz="2000" b="1" dirty="0" smtClean="0">
                <a:cs typeface="Arial" panose="020B0604020202020204" pitchFamily="34" charset="0"/>
              </a:rPr>
              <a:t>Mathematics</a:t>
            </a:r>
            <a:r>
              <a:rPr lang="en-US" sz="2000" dirty="0" smtClean="0">
                <a:cs typeface="Arial" panose="020B0604020202020204" pitchFamily="34" charset="0"/>
              </a:rPr>
              <a:t>, </a:t>
            </a:r>
            <a:r>
              <a:rPr lang="en-US" sz="2000" b="1" dirty="0" smtClean="0">
                <a:cs typeface="Arial" panose="020B0604020202020204" pitchFamily="34" charset="0"/>
              </a:rPr>
              <a:t>Science</a:t>
            </a:r>
            <a:r>
              <a:rPr lang="en-US" sz="2000" dirty="0" smtClean="0">
                <a:cs typeface="Arial" panose="020B0604020202020204" pitchFamily="34" charset="0"/>
              </a:rPr>
              <a:t> (Life Sciences, Physical Sciences) and </a:t>
            </a:r>
            <a:r>
              <a:rPr lang="en-US" sz="2000" b="1" dirty="0" smtClean="0">
                <a:cs typeface="Arial" panose="020B0604020202020204" pitchFamily="34" charset="0"/>
              </a:rPr>
              <a:t>Technology</a:t>
            </a:r>
            <a:endParaRPr lang="en-ZA" sz="2000" b="1" dirty="0" smtClean="0">
              <a:cs typeface="Arial" panose="020B0604020202020204" pitchFamily="34" charset="0"/>
            </a:endParaRPr>
          </a:p>
          <a:p>
            <a:pPr marL="742950" lvl="2" indent="-342900" algn="just"/>
            <a:r>
              <a:rPr lang="en-ZA" sz="2000" dirty="0" smtClean="0">
                <a:cs typeface="Arial" panose="020B0604020202020204" pitchFamily="34" charset="0"/>
              </a:rPr>
              <a:t>Monitor and support </a:t>
            </a:r>
            <a:r>
              <a:rPr lang="en-ZA" sz="2000" b="1" dirty="0" smtClean="0">
                <a:cs typeface="Arial" panose="020B0604020202020204" pitchFamily="34" charset="0"/>
              </a:rPr>
              <a:t>curriculum coverage </a:t>
            </a:r>
            <a:r>
              <a:rPr lang="en-ZA" sz="2000" dirty="0" smtClean="0">
                <a:cs typeface="Arial" panose="020B0604020202020204" pitchFamily="34" charset="0"/>
              </a:rPr>
              <a:t>in underperforming districts</a:t>
            </a:r>
          </a:p>
          <a:p>
            <a:pPr marL="742950" lvl="2" indent="-342900" algn="just"/>
            <a:r>
              <a:rPr lang="en-ZA" sz="2000" dirty="0" smtClean="0">
                <a:cs typeface="Arial" panose="020B0604020202020204" pitchFamily="34" charset="0"/>
              </a:rPr>
              <a:t>Monitor and support </a:t>
            </a:r>
            <a:r>
              <a:rPr lang="en-ZA" sz="2000" b="1" dirty="0" smtClean="0">
                <a:cs typeface="Arial" panose="020B0604020202020204" pitchFamily="34" charset="0"/>
              </a:rPr>
              <a:t>extra classes </a:t>
            </a:r>
            <a:r>
              <a:rPr lang="en-ZA" sz="2000" dirty="0" smtClean="0">
                <a:cs typeface="Arial" panose="020B0604020202020204" pitchFamily="34" charset="0"/>
              </a:rPr>
              <a:t>in all provinces</a:t>
            </a:r>
          </a:p>
          <a:p>
            <a:pPr marL="742950" lvl="2" indent="-342900">
              <a:buFont typeface="Courier New" panose="02070309020205020404" pitchFamily="49" charset="0"/>
              <a:buChar char="o"/>
            </a:pPr>
            <a:endParaRPr lang="en-ZA" sz="2000" dirty="0" smtClean="0"/>
          </a:p>
          <a:p>
            <a:pPr lvl="1"/>
            <a:endParaRPr lang="en-ZA" sz="2000"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79915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08720"/>
          </a:xfrm>
        </p:spPr>
        <p:txBody>
          <a:bodyPr>
            <a:normAutofit/>
          </a:bodyPr>
          <a:lstStyle/>
          <a:p>
            <a:r>
              <a:rPr lang="en-ZA" sz="3200" b="1" dirty="0">
                <a:solidFill>
                  <a:schemeClr val="accent2">
                    <a:lumMod val="75000"/>
                  </a:schemeClr>
                </a:solidFill>
                <a:latin typeface="+mn-lt"/>
                <a:cs typeface="Arial" panose="020B0604020202020204" pitchFamily="34" charset="0"/>
              </a:rPr>
              <a:t>L</a:t>
            </a:r>
            <a:r>
              <a:rPr lang="en-ZA" sz="3200" b="1" dirty="0" smtClean="0">
                <a:solidFill>
                  <a:schemeClr val="accent2">
                    <a:lumMod val="75000"/>
                  </a:schemeClr>
                </a:solidFill>
                <a:latin typeface="+mn-lt"/>
                <a:cs typeface="Arial" panose="020B0604020202020204" pitchFamily="34" charset="0"/>
              </a:rPr>
              <a:t>earning </a:t>
            </a:r>
            <a:r>
              <a:rPr lang="en-ZA" sz="3200" b="1" dirty="0">
                <a:solidFill>
                  <a:schemeClr val="accent2">
                    <a:lumMod val="75000"/>
                  </a:schemeClr>
                </a:solidFill>
                <a:latin typeface="+mn-lt"/>
                <a:cs typeface="Arial" panose="020B0604020202020204" pitchFamily="34" charset="0"/>
              </a:rPr>
              <a:t>R</a:t>
            </a:r>
            <a:r>
              <a:rPr lang="en-ZA" sz="3200" b="1" dirty="0" smtClean="0">
                <a:solidFill>
                  <a:schemeClr val="accent2">
                    <a:lumMod val="75000"/>
                  </a:schemeClr>
                </a:solidFill>
                <a:latin typeface="+mn-lt"/>
                <a:cs typeface="Arial" panose="020B0604020202020204" pitchFamily="34" charset="0"/>
              </a:rPr>
              <a:t>esources </a:t>
            </a:r>
            <a:endParaRPr lang="en-ZA" sz="3200" b="1" dirty="0">
              <a:solidFill>
                <a:schemeClr val="accent2">
                  <a:lumMod val="75000"/>
                </a:schemeClr>
              </a:solidFill>
              <a:latin typeface="+mn-lt"/>
              <a:cs typeface="Arial" panose="020B0604020202020204" pitchFamily="34" charset="0"/>
            </a:endParaRPr>
          </a:p>
        </p:txBody>
      </p:sp>
      <p:sp>
        <p:nvSpPr>
          <p:cNvPr id="3" name="Content Placeholder 2"/>
          <p:cNvSpPr>
            <a:spLocks noGrp="1"/>
          </p:cNvSpPr>
          <p:nvPr>
            <p:ph idx="1"/>
          </p:nvPr>
        </p:nvSpPr>
        <p:spPr>
          <a:xfrm>
            <a:off x="179512" y="908721"/>
            <a:ext cx="8712968" cy="5217445"/>
          </a:xfrm>
        </p:spPr>
        <p:txBody>
          <a:bodyPr>
            <a:normAutofit fontScale="77500" lnSpcReduction="20000"/>
          </a:bodyPr>
          <a:lstStyle/>
          <a:p>
            <a:pPr algn="just"/>
            <a:r>
              <a:rPr lang="en-ZA" sz="3600" dirty="0" smtClean="0">
                <a:cs typeface="Arial" panose="020B0604020202020204" pitchFamily="34" charset="0"/>
              </a:rPr>
              <a:t>The following </a:t>
            </a:r>
            <a:r>
              <a:rPr lang="en-ZA" sz="3600" b="1" dirty="0" smtClean="0">
                <a:cs typeface="Arial" panose="020B0604020202020204" pitchFamily="34" charset="0"/>
              </a:rPr>
              <a:t>study guides </a:t>
            </a:r>
            <a:r>
              <a:rPr lang="en-ZA" sz="3600" dirty="0" smtClean="0">
                <a:cs typeface="Arial" panose="020B0604020202020204" pitchFamily="34" charset="0"/>
              </a:rPr>
              <a:t>have been developed for </a:t>
            </a:r>
            <a:r>
              <a:rPr lang="en-ZA" sz="3600" b="1" dirty="0" smtClean="0">
                <a:cs typeface="Arial" panose="020B0604020202020204" pitchFamily="34" charset="0"/>
              </a:rPr>
              <a:t>Grade 12 learners </a:t>
            </a:r>
            <a:r>
              <a:rPr lang="en-ZA" sz="3600" dirty="0" smtClean="0">
                <a:cs typeface="Arial" panose="020B0604020202020204" pitchFamily="34" charset="0"/>
              </a:rPr>
              <a:t>will be distributed to Provincial Education Departments:</a:t>
            </a:r>
          </a:p>
          <a:p>
            <a:pPr marL="0" indent="0" algn="just">
              <a:buNone/>
            </a:pPr>
            <a:endParaRPr lang="en-ZA" sz="3600" dirty="0" smtClean="0">
              <a:cs typeface="Arial" panose="020B0604020202020204" pitchFamily="34" charset="0"/>
            </a:endParaRPr>
          </a:p>
          <a:p>
            <a:pPr lvl="1" algn="just">
              <a:buFont typeface="Arial" panose="020B0604020202020204" pitchFamily="34" charset="0"/>
              <a:buChar char="•"/>
            </a:pPr>
            <a:r>
              <a:rPr lang="en-ZA" sz="3100" dirty="0" smtClean="0">
                <a:cs typeface="Arial" panose="020B0604020202020204" pitchFamily="34" charset="0"/>
              </a:rPr>
              <a:t>Study guides for </a:t>
            </a:r>
            <a:r>
              <a:rPr lang="en-ZA" sz="3100" b="1" dirty="0" smtClean="0">
                <a:cs typeface="Arial" panose="020B0604020202020204" pitchFamily="34" charset="0"/>
              </a:rPr>
              <a:t>new poetry texts for all home languages</a:t>
            </a:r>
          </a:p>
          <a:p>
            <a:pPr lvl="1" algn="just">
              <a:buFont typeface="Arial" panose="020B0604020202020204" pitchFamily="34" charset="0"/>
              <a:buChar char="•"/>
            </a:pPr>
            <a:r>
              <a:rPr lang="en-ZA" sz="3100" dirty="0" smtClean="0">
                <a:cs typeface="Arial" panose="020B0604020202020204" pitchFamily="34" charset="0"/>
              </a:rPr>
              <a:t>Study guides for new poetry texts for </a:t>
            </a:r>
            <a:r>
              <a:rPr lang="en-ZA" sz="3100" b="1" dirty="0" smtClean="0">
                <a:cs typeface="Arial" panose="020B0604020202020204" pitchFamily="34" charset="0"/>
              </a:rPr>
              <a:t>all first additional languages</a:t>
            </a:r>
          </a:p>
          <a:p>
            <a:pPr lvl="1" algn="just">
              <a:buFont typeface="Arial" panose="020B0604020202020204" pitchFamily="34" charset="0"/>
              <a:buChar char="•"/>
            </a:pPr>
            <a:r>
              <a:rPr lang="en-ZA" sz="3100" dirty="0" smtClean="0">
                <a:cs typeface="Arial" panose="020B0604020202020204" pitchFamily="34" charset="0"/>
              </a:rPr>
              <a:t>Study guides for short stories for all first additional languages</a:t>
            </a:r>
          </a:p>
          <a:p>
            <a:pPr lvl="1" algn="just">
              <a:buFont typeface="Arial" panose="020B0604020202020204" pitchFamily="34" charset="0"/>
              <a:buChar char="•"/>
            </a:pPr>
            <a:r>
              <a:rPr lang="en-US" sz="3100" dirty="0" smtClean="0">
                <a:cs typeface="Arial" panose="020B0604020202020204" pitchFamily="34" charset="0"/>
              </a:rPr>
              <a:t>Study guides for Technical subjects including </a:t>
            </a:r>
            <a:r>
              <a:rPr lang="en-US" sz="3100" b="1" dirty="0" smtClean="0">
                <a:cs typeface="Arial" panose="020B0604020202020204" pitchFamily="34" charset="0"/>
              </a:rPr>
              <a:t>Technical Mathematics and Technical Sciences and Marine Sciences</a:t>
            </a:r>
            <a:endParaRPr lang="en-ZA" sz="3100" b="1" dirty="0" smtClean="0">
              <a:cs typeface="Arial" panose="020B0604020202020204" pitchFamily="34" charset="0"/>
            </a:endParaRPr>
          </a:p>
          <a:p>
            <a:pPr lvl="1" algn="just">
              <a:buFont typeface="Arial" panose="020B0604020202020204" pitchFamily="34" charset="0"/>
              <a:buChar char="•"/>
            </a:pPr>
            <a:r>
              <a:rPr lang="en-ZA" sz="3100" dirty="0" smtClean="0">
                <a:cs typeface="Arial" panose="020B0604020202020204" pitchFamily="34" charset="0"/>
              </a:rPr>
              <a:t>Finalise, distribute and mediate the drama study guide for SASL</a:t>
            </a:r>
          </a:p>
          <a:p>
            <a:pPr lvl="1" algn="just">
              <a:buFont typeface="Arial" panose="020B0604020202020204" pitchFamily="34" charset="0"/>
              <a:buChar char="•"/>
            </a:pPr>
            <a:r>
              <a:rPr lang="en-ZA" sz="3100" dirty="0" smtClean="0">
                <a:cs typeface="Arial" panose="020B0604020202020204" pitchFamily="34" charset="0"/>
              </a:rPr>
              <a:t>Finalise, distribute and mediate diagnostic reports for subjects with high enrolment</a:t>
            </a:r>
          </a:p>
          <a:p>
            <a:endParaRPr lang="en-ZA"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83043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EARLY CHILDHOOD DEVELOPMENT</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833294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20080"/>
          </a:xfrm>
        </p:spPr>
        <p:txBody>
          <a:bodyPr>
            <a:normAutofit/>
          </a:bodyPr>
          <a:lstStyle/>
          <a:p>
            <a:r>
              <a:rPr lang="en-GB" sz="3200" b="1" dirty="0" smtClean="0">
                <a:solidFill>
                  <a:schemeClr val="accent2">
                    <a:lumMod val="75000"/>
                  </a:schemeClr>
                </a:solidFill>
              </a:rPr>
              <a:t>Readiness of the ECD Sector </a:t>
            </a:r>
            <a:endParaRPr lang="en-ZA" sz="3200" b="1" dirty="0">
              <a:solidFill>
                <a:schemeClr val="accent2">
                  <a:lumMod val="75000"/>
                </a:schemeClr>
              </a:solidFill>
            </a:endParaRPr>
          </a:p>
        </p:txBody>
      </p:sp>
      <p:sp>
        <p:nvSpPr>
          <p:cNvPr id="3" name="Content Placeholder 2"/>
          <p:cNvSpPr>
            <a:spLocks noGrp="1"/>
          </p:cNvSpPr>
          <p:nvPr>
            <p:ph idx="1"/>
          </p:nvPr>
        </p:nvSpPr>
        <p:spPr>
          <a:xfrm>
            <a:off x="457200" y="1052737"/>
            <a:ext cx="8229600" cy="5073428"/>
          </a:xfrm>
        </p:spPr>
        <p:txBody>
          <a:bodyPr>
            <a:normAutofit fontScale="77500" lnSpcReduction="20000"/>
          </a:bodyPr>
          <a:lstStyle/>
          <a:p>
            <a:pPr algn="just"/>
            <a:r>
              <a:rPr lang="en-ZA" sz="2900" dirty="0"/>
              <a:t>ECD programmes follow a less rigid academic year than primary schools. </a:t>
            </a:r>
          </a:p>
          <a:p>
            <a:pPr algn="just"/>
            <a:r>
              <a:rPr lang="en-ZA" sz="2900" dirty="0"/>
              <a:t>Continuous support of these programmes throughout the year is therefore critical. </a:t>
            </a:r>
          </a:p>
          <a:p>
            <a:pPr algn="just"/>
            <a:r>
              <a:rPr lang="en-ZA" sz="2900" dirty="0"/>
              <a:t>The 2023 academic year has started without any unexpected challenges with the reopening of ECD programmes. </a:t>
            </a:r>
          </a:p>
          <a:p>
            <a:pPr algn="just"/>
            <a:r>
              <a:rPr lang="en-ZA" sz="2900" dirty="0"/>
              <a:t>The DBE, in collaboration with PEDs, are continuing with the implementation of the </a:t>
            </a:r>
            <a:r>
              <a:rPr lang="en-ZA" sz="2900" dirty="0" err="1"/>
              <a:t>Vangasali</a:t>
            </a:r>
            <a:r>
              <a:rPr lang="en-ZA" sz="2900" dirty="0"/>
              <a:t> registration project to ensure that all ECD programmes which are currently providing early learning services to children are regulated by the state. </a:t>
            </a:r>
          </a:p>
          <a:p>
            <a:pPr algn="just"/>
            <a:r>
              <a:rPr lang="en-ZA" sz="2900" dirty="0"/>
              <a:t>PEDs are also being supported to ensure that the 4th tranche of subsidy payments will be paid to eligible ECD programmes during the first quarter of the academic year. </a:t>
            </a:r>
          </a:p>
          <a:p>
            <a:pPr algn="just"/>
            <a:r>
              <a:rPr lang="en-ZA" sz="2900" dirty="0"/>
              <a:t>Furthermore, provinces are also in the process of training ECD practitioners on the implementation of the National Curriculum Framework, as well as on NQF level 4 and 5 qualifications. </a:t>
            </a:r>
            <a:endParaRPr lang="en-ZA" sz="2900" dirty="0">
              <a:solidFill>
                <a:schemeClr val="accent6">
                  <a:lumMod val="75000"/>
                </a:schemeClr>
              </a:solidFill>
            </a:endParaRPr>
          </a:p>
          <a:p>
            <a:endParaRPr lang="en-ZA"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14187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060848"/>
            <a:ext cx="9036496" cy="1398017"/>
          </a:xfrm>
        </p:spPr>
        <p:txBody>
          <a:bodyPr>
            <a:normAutofit lnSpcReduction="10000"/>
          </a:bodyPr>
          <a:lstStyle/>
          <a:p>
            <a:r>
              <a:rPr lang="en-ZA" sz="4400" b="1" cap="small" dirty="0">
                <a:solidFill>
                  <a:schemeClr val="accent2">
                    <a:lumMod val="75000"/>
                  </a:schemeClr>
                </a:solidFill>
                <a:cs typeface="Arial" panose="020B0604020202020204" pitchFamily="34" charset="0"/>
              </a:rPr>
              <a:t>ACCESS TO ICT AND  VIRTUAL PLATFORMS FOR LEARNERS</a:t>
            </a:r>
            <a:endParaRPr lang="en-ZA" sz="4400" b="1" dirty="0">
              <a:solidFill>
                <a:schemeClr val="accent2">
                  <a:lumMod val="75000"/>
                </a:schemeClr>
              </a:solidFill>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4128692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0"/>
            <a:ext cx="8614301" cy="1124744"/>
          </a:xfrm>
        </p:spPr>
        <p:txBody>
          <a:bodyPr>
            <a:noAutofit/>
          </a:bodyPr>
          <a:lstStyle/>
          <a:p>
            <a:r>
              <a:rPr lang="en-ZA" sz="3200" b="1" dirty="0" smtClean="0">
                <a:solidFill>
                  <a:schemeClr val="accent2">
                    <a:lumMod val="75000"/>
                  </a:schemeClr>
                </a:solidFill>
                <a:latin typeface="+mn-lt"/>
              </a:rPr>
              <a:t>Plans to Support </a:t>
            </a:r>
            <a:r>
              <a:rPr lang="en-ZA" sz="3200" b="1" dirty="0">
                <a:solidFill>
                  <a:schemeClr val="accent2">
                    <a:lumMod val="75000"/>
                  </a:schemeClr>
                </a:solidFill>
                <a:latin typeface="+mn-lt"/>
              </a:rPr>
              <a:t>L</a:t>
            </a:r>
            <a:r>
              <a:rPr lang="en-ZA" sz="3200" b="1" dirty="0" smtClean="0">
                <a:solidFill>
                  <a:schemeClr val="accent2">
                    <a:lumMod val="75000"/>
                  </a:schemeClr>
                </a:solidFill>
                <a:latin typeface="+mn-lt"/>
              </a:rPr>
              <a:t>earners through Provision of Digital </a:t>
            </a:r>
            <a:r>
              <a:rPr lang="en-ZA" sz="3200" b="1" dirty="0">
                <a:solidFill>
                  <a:schemeClr val="accent2">
                    <a:lumMod val="75000"/>
                  </a:schemeClr>
                </a:solidFill>
                <a:latin typeface="+mn-lt"/>
              </a:rPr>
              <a:t>M</a:t>
            </a:r>
            <a:r>
              <a:rPr lang="en-ZA" sz="3200" b="1" dirty="0" smtClean="0">
                <a:solidFill>
                  <a:schemeClr val="accent2">
                    <a:lumMod val="75000"/>
                  </a:schemeClr>
                </a:solidFill>
                <a:latin typeface="+mn-lt"/>
              </a:rPr>
              <a:t>aterials and ICT</a:t>
            </a:r>
            <a:endParaRPr lang="en-ZA" sz="3200" b="1" dirty="0">
              <a:solidFill>
                <a:schemeClr val="accent2">
                  <a:lumMod val="75000"/>
                </a:schemeClr>
              </a:solidFill>
              <a:latin typeface="+mn-lt"/>
            </a:endParaRPr>
          </a:p>
        </p:txBody>
      </p:sp>
      <p:sp>
        <p:nvSpPr>
          <p:cNvPr id="3" name="Content Placeholder 2"/>
          <p:cNvSpPr>
            <a:spLocks noGrp="1"/>
          </p:cNvSpPr>
          <p:nvPr>
            <p:ph idx="1"/>
          </p:nvPr>
        </p:nvSpPr>
        <p:spPr>
          <a:xfrm>
            <a:off x="206171" y="1124744"/>
            <a:ext cx="8731658" cy="4876006"/>
          </a:xfrm>
        </p:spPr>
        <p:txBody>
          <a:bodyPr>
            <a:normAutofit/>
          </a:bodyPr>
          <a:lstStyle/>
          <a:p>
            <a:pPr algn="just"/>
            <a:r>
              <a:rPr lang="en-GB" sz="2000" b="1" dirty="0"/>
              <a:t>DBE and PEDs have also developed, packaged and </a:t>
            </a:r>
            <a:r>
              <a:rPr lang="en-GB" sz="2000" b="1" dirty="0" smtClean="0"/>
              <a:t>distributed </a:t>
            </a:r>
            <a:r>
              <a:rPr lang="en-GB" sz="2000" b="1" dirty="0"/>
              <a:t>Digital Materials to learners.</a:t>
            </a:r>
          </a:p>
          <a:p>
            <a:pPr algn="just"/>
            <a:r>
              <a:rPr lang="en-GB" sz="2000" b="1" dirty="0"/>
              <a:t>Pupils learning without direct guidance of teachers require support </a:t>
            </a:r>
            <a:r>
              <a:rPr lang="en-GB" sz="2000" dirty="0"/>
              <a:t>to facilitate </a:t>
            </a:r>
            <a:r>
              <a:rPr lang="en-GB" sz="2000" b="1" dirty="0"/>
              <a:t>self study </a:t>
            </a:r>
            <a:r>
              <a:rPr lang="en-GB" sz="2000" dirty="0"/>
              <a:t>that would include </a:t>
            </a:r>
            <a:r>
              <a:rPr lang="en-GB" sz="2000" b="1" dirty="0"/>
              <a:t>utilisation of digital platforms and materials that support remote learning.</a:t>
            </a:r>
          </a:p>
          <a:p>
            <a:pPr algn="just"/>
            <a:r>
              <a:rPr lang="en-GB" sz="2000" dirty="0"/>
              <a:t>The call to governments across the world to </a:t>
            </a:r>
            <a:r>
              <a:rPr lang="en-GB" sz="2000" b="1" dirty="0"/>
              <a:t>explore the use of distance learning programmes, open educational applications and platforms</a:t>
            </a:r>
            <a:r>
              <a:rPr lang="en-GB" sz="2000" dirty="0"/>
              <a:t> that schools and teachers can use to reach learners remotely and limit the disruption of the pandemic on education was made by UNESCO and supported by many educationists and EdTech organisations. </a:t>
            </a:r>
          </a:p>
          <a:p>
            <a:pPr algn="just"/>
            <a:r>
              <a:rPr lang="en-GB" sz="2000" b="1" dirty="0"/>
              <a:t>The DBE and PEDs have made strides in pushing for the use of technology</a:t>
            </a:r>
            <a:r>
              <a:rPr lang="en-GB" sz="2000" dirty="0"/>
              <a:t> to provide support to learners through virtual classrooms, broadcasting, video streaming and online content resources.</a:t>
            </a:r>
          </a:p>
          <a:p>
            <a:pPr marL="0" indent="0" algn="just">
              <a:buNone/>
            </a:pPr>
            <a:endParaRPr lang="en-GB" sz="1650" dirty="0"/>
          </a:p>
        </p:txBody>
      </p:sp>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E2C0AE55-7E06-4976-960B-3D98813CB3CF}" type="slidenum">
              <a:rPr lang="en-ZA" smtClean="0">
                <a:solidFill>
                  <a:prstClr val="black">
                    <a:tint val="75000"/>
                  </a:prstClr>
                </a:solidFill>
              </a:rPr>
              <a:pPr/>
              <a:t>38</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217260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n-GB" sz="3200" b="1" dirty="0" smtClean="0">
                <a:solidFill>
                  <a:schemeClr val="accent2">
                    <a:lumMod val="75000"/>
                  </a:schemeClr>
                </a:solidFill>
                <a:latin typeface="+mn-lt"/>
              </a:rPr>
              <a:t>Intervention Strategies</a:t>
            </a:r>
            <a:endParaRPr lang="en-ZA" sz="3200" b="1" u="sng" dirty="0">
              <a:solidFill>
                <a:schemeClr val="accent2">
                  <a:lumMod val="75000"/>
                </a:schemeClr>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7299021"/>
              </p:ext>
            </p:extLst>
          </p:nvPr>
        </p:nvGraphicFramePr>
        <p:xfrm>
          <a:off x="206899" y="836713"/>
          <a:ext cx="8773473" cy="5410440"/>
        </p:xfrm>
        <a:graphic>
          <a:graphicData uri="http://schemas.openxmlformats.org/drawingml/2006/table">
            <a:tbl>
              <a:tblPr firstRow="1" bandRow="1">
                <a:tableStyleId>{5C22544A-7EE6-4342-B048-85BDC9FD1C3A}</a:tableStyleId>
              </a:tblPr>
              <a:tblGrid>
                <a:gridCol w="2963317">
                  <a:extLst>
                    <a:ext uri="{9D8B030D-6E8A-4147-A177-3AD203B41FA5}">
                      <a16:colId xmlns:a16="http://schemas.microsoft.com/office/drawing/2014/main" val="3432359790"/>
                    </a:ext>
                  </a:extLst>
                </a:gridCol>
                <a:gridCol w="5810156">
                  <a:extLst>
                    <a:ext uri="{9D8B030D-6E8A-4147-A177-3AD203B41FA5}">
                      <a16:colId xmlns:a16="http://schemas.microsoft.com/office/drawing/2014/main" val="4192834635"/>
                    </a:ext>
                  </a:extLst>
                </a:gridCol>
              </a:tblGrid>
              <a:tr h="462128">
                <a:tc>
                  <a:txBody>
                    <a:bodyPr/>
                    <a:lstStyle/>
                    <a:p>
                      <a:r>
                        <a:rPr lang="en-GB" sz="2000" dirty="0" smtClean="0"/>
                        <a:t>Strategic</a:t>
                      </a:r>
                      <a:r>
                        <a:rPr lang="en-GB" sz="2000" baseline="0" dirty="0" smtClean="0"/>
                        <a:t> areas</a:t>
                      </a:r>
                      <a:endParaRPr lang="en-ZA" sz="2000" dirty="0"/>
                    </a:p>
                  </a:txBody>
                  <a:tcPr marL="68580" marR="68580" marT="34290" marB="34290"/>
                </a:tc>
                <a:tc>
                  <a:txBody>
                    <a:bodyPr/>
                    <a:lstStyle/>
                    <a:p>
                      <a:r>
                        <a:rPr lang="en-GB" sz="2000" dirty="0" smtClean="0"/>
                        <a:t>Identified</a:t>
                      </a:r>
                      <a:r>
                        <a:rPr lang="en-GB" sz="2000" baseline="0" dirty="0" smtClean="0"/>
                        <a:t> intervention plans</a:t>
                      </a:r>
                      <a:endParaRPr lang="en-ZA" sz="2000" dirty="0"/>
                    </a:p>
                  </a:txBody>
                  <a:tcPr marL="68580" marR="68580" marT="34290" marB="34290"/>
                </a:tc>
                <a:extLst>
                  <a:ext uri="{0D108BD9-81ED-4DB2-BD59-A6C34878D82A}">
                    <a16:rowId xmlns:a16="http://schemas.microsoft.com/office/drawing/2014/main" val="197292025"/>
                  </a:ext>
                </a:extLst>
              </a:tr>
              <a:tr h="1636130">
                <a:tc>
                  <a:txBody>
                    <a:bodyPr/>
                    <a:lstStyle/>
                    <a:p>
                      <a:r>
                        <a:rPr lang="en-GB" sz="2000" dirty="0" smtClean="0"/>
                        <a:t>Connectivity and ICT devices</a:t>
                      </a:r>
                      <a:endParaRPr lang="en-ZA" sz="2000" dirty="0"/>
                    </a:p>
                  </a:txBody>
                  <a:tcPr marL="68580" marR="68580" marT="34290" marB="34290"/>
                </a:tc>
                <a:tc>
                  <a:txBody>
                    <a:bodyPr/>
                    <a:lstStyle/>
                    <a:p>
                      <a:r>
                        <a:rPr lang="en-GB" sz="2000" dirty="0" smtClean="0"/>
                        <a:t>Implementation of the:</a:t>
                      </a:r>
                    </a:p>
                    <a:p>
                      <a:pPr marL="285750" indent="-285750">
                        <a:buFont typeface="Arial" panose="020B0604020202020204" pitchFamily="34" charset="0"/>
                        <a:buChar char="•"/>
                      </a:pPr>
                      <a:r>
                        <a:rPr lang="en-GB" sz="2000" dirty="0" smtClean="0"/>
                        <a:t>SA Connect</a:t>
                      </a:r>
                      <a:r>
                        <a:rPr lang="en-GB" sz="2000" baseline="0" dirty="0" smtClean="0"/>
                        <a:t> Policy; and</a:t>
                      </a:r>
                    </a:p>
                    <a:p>
                      <a:pPr marL="285750" indent="-285750">
                        <a:buFont typeface="Arial" panose="020B0604020202020204" pitchFamily="34" charset="0"/>
                        <a:buChar char="•"/>
                      </a:pPr>
                      <a:r>
                        <a:rPr lang="en-GB" sz="2000" baseline="0" dirty="0" smtClean="0"/>
                        <a:t>Social Obligations as part of the auctioning of the high demand spectrum to provide schools with connectivity</a:t>
                      </a:r>
                      <a:endParaRPr lang="en-ZA" sz="2000" dirty="0"/>
                    </a:p>
                  </a:txBody>
                  <a:tcPr marL="68580" marR="68580" marT="34290" marB="34290"/>
                </a:tc>
                <a:extLst>
                  <a:ext uri="{0D108BD9-81ED-4DB2-BD59-A6C34878D82A}">
                    <a16:rowId xmlns:a16="http://schemas.microsoft.com/office/drawing/2014/main" val="1114516491"/>
                  </a:ext>
                </a:extLst>
              </a:tr>
              <a:tr h="2527718">
                <a:tc>
                  <a:txBody>
                    <a:bodyPr/>
                    <a:lstStyle/>
                    <a:p>
                      <a:r>
                        <a:rPr lang="en-GB" sz="2000" dirty="0" smtClean="0"/>
                        <a:t>Digital</a:t>
                      </a:r>
                      <a:r>
                        <a:rPr lang="en-GB" sz="2000" baseline="0" dirty="0" smtClean="0"/>
                        <a:t> Content distribution</a:t>
                      </a:r>
                      <a:endParaRPr lang="en-ZA" sz="2000" dirty="0"/>
                    </a:p>
                  </a:txBody>
                  <a:tcPr marL="68580" marR="68580" marT="34290" marB="34290"/>
                </a:tc>
                <a:tc>
                  <a:txBody>
                    <a:bodyPr/>
                    <a:lstStyle/>
                    <a:p>
                      <a:r>
                        <a:rPr lang="en-GB" sz="2000" dirty="0" smtClean="0"/>
                        <a:t>Procurement of offline</a:t>
                      </a:r>
                      <a:r>
                        <a:rPr lang="en-GB" sz="2000" baseline="0" dirty="0" smtClean="0"/>
                        <a:t> servers to all districts</a:t>
                      </a:r>
                    </a:p>
                    <a:p>
                      <a:r>
                        <a:rPr lang="en-GB" sz="2000" b="1" baseline="0" dirty="0" smtClean="0"/>
                        <a:t>Broadcasting solutions</a:t>
                      </a:r>
                    </a:p>
                    <a:p>
                      <a:pPr marL="342900" indent="-342900">
                        <a:buFont typeface="Arial" panose="020B0604020202020204" pitchFamily="34" charset="0"/>
                        <a:buChar char="•"/>
                      </a:pPr>
                      <a:r>
                        <a:rPr lang="en-GB" sz="2000" baseline="0" dirty="0" smtClean="0"/>
                        <a:t>Woza matric </a:t>
                      </a:r>
                    </a:p>
                    <a:p>
                      <a:pPr marL="342900" indent="-342900">
                        <a:buFont typeface="Arial" panose="020B0604020202020204" pitchFamily="34" charset="0"/>
                        <a:buChar char="•"/>
                      </a:pPr>
                      <a:r>
                        <a:rPr lang="en-GB" sz="2000" baseline="0" dirty="0" smtClean="0"/>
                        <a:t>Tswelopele</a:t>
                      </a:r>
                    </a:p>
                    <a:p>
                      <a:pPr marL="0" indent="0">
                        <a:buFont typeface="Arial" panose="020B0604020202020204" pitchFamily="34" charset="0"/>
                        <a:buNone/>
                      </a:pPr>
                      <a:r>
                        <a:rPr lang="en-GB" sz="2000" baseline="0" dirty="0" smtClean="0"/>
                        <a:t>EDIFY APP (STEM)</a:t>
                      </a:r>
                    </a:p>
                    <a:p>
                      <a:pPr marL="0" indent="0">
                        <a:buFont typeface="Arial" panose="020B0604020202020204" pitchFamily="34" charset="0"/>
                        <a:buNone/>
                      </a:pPr>
                      <a:r>
                        <a:rPr lang="en-GB" sz="2000" baseline="0" dirty="0" smtClean="0"/>
                        <a:t>Siyavula</a:t>
                      </a:r>
                    </a:p>
                    <a:p>
                      <a:pPr marL="0" indent="0">
                        <a:buFont typeface="Arial" panose="020B0604020202020204" pitchFamily="34" charset="0"/>
                        <a:buNone/>
                      </a:pPr>
                      <a:r>
                        <a:rPr lang="en-GB" sz="2000" baseline="0" dirty="0" smtClean="0"/>
                        <a:t>MTN, Telkom and Vodacom online solution</a:t>
                      </a:r>
                    </a:p>
                  </a:txBody>
                  <a:tcPr marL="68580" marR="68580" marT="34290" marB="34290"/>
                </a:tc>
                <a:extLst>
                  <a:ext uri="{0D108BD9-81ED-4DB2-BD59-A6C34878D82A}">
                    <a16:rowId xmlns:a16="http://schemas.microsoft.com/office/drawing/2014/main" val="2937380068"/>
                  </a:ext>
                </a:extLst>
              </a:tr>
              <a:tr h="784464">
                <a:tc>
                  <a:txBody>
                    <a:bodyPr/>
                    <a:lstStyle/>
                    <a:p>
                      <a:r>
                        <a:rPr lang="en-GB" sz="2000" dirty="0" smtClean="0"/>
                        <a:t>ICT Teacher Professional Development</a:t>
                      </a:r>
                      <a:endParaRPr lang="en-ZA" sz="2000" dirty="0"/>
                    </a:p>
                  </a:txBody>
                  <a:tcPr marL="68580" marR="68580" marT="34290" marB="34290"/>
                </a:tc>
                <a:tc>
                  <a:txBody>
                    <a:bodyPr/>
                    <a:lstStyle/>
                    <a:p>
                      <a:r>
                        <a:rPr lang="en-GB" sz="2000" dirty="0" smtClean="0"/>
                        <a:t>Establishment of the Provincial and</a:t>
                      </a:r>
                      <a:r>
                        <a:rPr lang="en-GB" sz="2000" baseline="0" dirty="0" smtClean="0"/>
                        <a:t> district teams</a:t>
                      </a:r>
                      <a:endParaRPr lang="en-ZA" sz="2000" dirty="0"/>
                    </a:p>
                  </a:txBody>
                  <a:tcPr marL="68580" marR="68580" marT="34290" marB="34290"/>
                </a:tc>
                <a:extLst>
                  <a:ext uri="{0D108BD9-81ED-4DB2-BD59-A6C34878D82A}">
                    <a16:rowId xmlns:a16="http://schemas.microsoft.com/office/drawing/2014/main" val="1078593519"/>
                  </a:ext>
                </a:extLst>
              </a:tr>
            </a:tbl>
          </a:graphicData>
        </a:graphic>
      </p:graphicFrame>
      <p:sp>
        <p:nvSpPr>
          <p:cNvPr id="4" name="Slide Number Placeholder 3"/>
          <p:cNvSpPr>
            <a:spLocks noGrp="1"/>
          </p:cNvSpPr>
          <p:nvPr>
            <p:ph type="sldNum" sz="quarter" idx="4294967295"/>
          </p:nvPr>
        </p:nvSpPr>
        <p:spPr>
          <a:xfrm>
            <a:off x="6057900" y="5624514"/>
            <a:ext cx="1600200" cy="273844"/>
          </a:xfrm>
          <a:prstGeom prst="rect">
            <a:avLst/>
          </a:prstGeom>
        </p:spPr>
        <p:txBody>
          <a:bodyPr/>
          <a:lstStyle/>
          <a:p>
            <a:fld id="{E2C0AE55-7E06-4976-960B-3D98813CB3CF}" type="slidenum">
              <a:rPr lang="en-ZA" smtClean="0">
                <a:solidFill>
                  <a:prstClr val="black">
                    <a:tint val="75000"/>
                  </a:prstClr>
                </a:solidFill>
              </a:rPr>
              <a:pPr/>
              <a:t>39</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86358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LEARNER ADMISSIONS AND REGISTRATION</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34750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188641"/>
            <a:ext cx="8091054" cy="792088"/>
          </a:xfrm>
        </p:spPr>
        <p:txBody>
          <a:bodyPr>
            <a:noAutofit/>
          </a:bodyPr>
          <a:lstStyle/>
          <a:p>
            <a:r>
              <a:rPr lang="en-ZA" sz="3200" b="1" dirty="0" smtClean="0">
                <a:solidFill>
                  <a:schemeClr val="accent2">
                    <a:lumMod val="75000"/>
                  </a:schemeClr>
                </a:solidFill>
                <a:latin typeface="+mn-lt"/>
              </a:rPr>
              <a:t>ICT-enabled </a:t>
            </a:r>
            <a:r>
              <a:rPr lang="en-ZA" sz="3200" b="1" dirty="0">
                <a:solidFill>
                  <a:schemeClr val="accent2">
                    <a:lumMod val="75000"/>
                  </a:schemeClr>
                </a:solidFill>
                <a:latin typeface="+mn-lt"/>
              </a:rPr>
              <a:t>L</a:t>
            </a:r>
            <a:r>
              <a:rPr lang="en-ZA" sz="3200" b="1" dirty="0" smtClean="0">
                <a:solidFill>
                  <a:schemeClr val="accent2">
                    <a:lumMod val="75000"/>
                  </a:schemeClr>
                </a:solidFill>
                <a:latin typeface="+mn-lt"/>
              </a:rPr>
              <a:t>earner </a:t>
            </a:r>
            <a:r>
              <a:rPr lang="en-ZA" sz="3200" b="1" dirty="0">
                <a:solidFill>
                  <a:schemeClr val="accent2">
                    <a:lumMod val="75000"/>
                  </a:schemeClr>
                </a:solidFill>
                <a:latin typeface="+mn-lt"/>
              </a:rPr>
              <a:t>S</a:t>
            </a:r>
            <a:r>
              <a:rPr lang="en-ZA" sz="3200" b="1" dirty="0" smtClean="0">
                <a:solidFill>
                  <a:schemeClr val="accent2">
                    <a:lumMod val="75000"/>
                  </a:schemeClr>
                </a:solidFill>
                <a:latin typeface="+mn-lt"/>
              </a:rPr>
              <a:t>upport Initiatives </a:t>
            </a:r>
            <a:endParaRPr lang="en-ZA" sz="3200" b="1" dirty="0">
              <a:solidFill>
                <a:schemeClr val="accent2">
                  <a:lumMod val="75000"/>
                </a:schemeClr>
              </a:solidFill>
              <a:latin typeface="+mn-lt"/>
            </a:endParaRPr>
          </a:p>
        </p:txBody>
      </p:sp>
      <p:sp>
        <p:nvSpPr>
          <p:cNvPr id="3" name="Content Placeholder 2"/>
          <p:cNvSpPr>
            <a:spLocks noGrp="1"/>
          </p:cNvSpPr>
          <p:nvPr>
            <p:ph idx="1"/>
          </p:nvPr>
        </p:nvSpPr>
        <p:spPr>
          <a:xfrm>
            <a:off x="366563" y="980730"/>
            <a:ext cx="8298873" cy="4968550"/>
          </a:xfrm>
        </p:spPr>
        <p:txBody>
          <a:bodyPr>
            <a:noAutofit/>
          </a:bodyPr>
          <a:lstStyle/>
          <a:p>
            <a:pPr marL="0" lvl="1" indent="0">
              <a:buNone/>
            </a:pPr>
            <a:r>
              <a:rPr lang="en-GB" sz="2000" dirty="0">
                <a:cs typeface="Arial" panose="020B0604020202020204" pitchFamily="34" charset="0"/>
              </a:rPr>
              <a:t>The learner support ranges from:</a:t>
            </a:r>
          </a:p>
          <a:p>
            <a:pPr marL="257175" lvl="1" indent="-257175">
              <a:buFont typeface="Arial" panose="020B0604020202020204" pitchFamily="34" charset="0"/>
              <a:buChar char="•"/>
            </a:pPr>
            <a:r>
              <a:rPr lang="en-GB" sz="2000" dirty="0">
                <a:cs typeface="Arial" panose="020B0604020202020204" pitchFamily="34" charset="0"/>
              </a:rPr>
              <a:t>Virtual Classrooms</a:t>
            </a:r>
          </a:p>
          <a:p>
            <a:pPr marL="257175" lvl="1" indent="-257175">
              <a:buFont typeface="Arial" panose="020B0604020202020204" pitchFamily="34" charset="0"/>
              <a:buChar char="•"/>
            </a:pPr>
            <a:r>
              <a:rPr lang="en-GB" sz="2000" dirty="0">
                <a:cs typeface="Arial" panose="020B0604020202020204" pitchFamily="34" charset="0"/>
              </a:rPr>
              <a:t>Broadcast (TV and Radio); </a:t>
            </a:r>
          </a:p>
          <a:p>
            <a:pPr marL="257175" lvl="1" indent="-257175">
              <a:buFont typeface="Arial" panose="020B0604020202020204" pitchFamily="34" charset="0"/>
              <a:buChar char="•"/>
            </a:pPr>
            <a:r>
              <a:rPr lang="en-GB" sz="2000" dirty="0">
                <a:cs typeface="Arial" panose="020B0604020202020204" pitchFamily="34" charset="0"/>
              </a:rPr>
              <a:t>Online Content &amp; Support Resources (Educational portals and websites); </a:t>
            </a:r>
          </a:p>
          <a:p>
            <a:pPr marL="257175" lvl="1" indent="-257175">
              <a:buFont typeface="Arial" panose="020B0604020202020204" pitchFamily="34" charset="0"/>
              <a:buChar char="•"/>
            </a:pPr>
            <a:r>
              <a:rPr lang="en-US" sz="2000" dirty="0">
                <a:cs typeface="Arial" panose="020B0604020202020204" pitchFamily="34" charset="0"/>
              </a:rPr>
              <a:t>The use of social media platforms; </a:t>
            </a:r>
            <a:endParaRPr lang="en-GB" sz="2000" dirty="0">
              <a:cs typeface="Arial" panose="020B0604020202020204" pitchFamily="34" charset="0"/>
            </a:endParaRPr>
          </a:p>
          <a:p>
            <a:pPr marL="257175" lvl="1" indent="-257175">
              <a:buFont typeface="Arial" panose="020B0604020202020204" pitchFamily="34" charset="0"/>
              <a:buChar char="•"/>
            </a:pPr>
            <a:r>
              <a:rPr lang="en-ZA" sz="2000" dirty="0">
                <a:cs typeface="Arial" panose="020B0604020202020204" pitchFamily="34" charset="0"/>
              </a:rPr>
              <a:t>Roll-out of connectivity to teachers and learners as part of the Social Obligations; </a:t>
            </a:r>
          </a:p>
          <a:p>
            <a:pPr marL="257175" lvl="1" indent="-257175">
              <a:buFont typeface="Arial" panose="020B0604020202020204" pitchFamily="34" charset="0"/>
              <a:buChar char="•"/>
            </a:pPr>
            <a:r>
              <a:rPr lang="en-ZA" sz="2000" dirty="0">
                <a:cs typeface="Arial" panose="020B0604020202020204" pitchFamily="34" charset="0"/>
              </a:rPr>
              <a:t>Engaging tutor support in critical subjects through partnerships;  </a:t>
            </a:r>
          </a:p>
          <a:p>
            <a:pPr marL="257175" lvl="1" indent="-257175">
              <a:buFont typeface="Arial" panose="020B0604020202020204" pitchFamily="34" charset="0"/>
              <a:buChar char="•"/>
            </a:pPr>
            <a:r>
              <a:rPr lang="en-ZA" sz="2000" dirty="0">
                <a:cs typeface="Arial" panose="020B0604020202020204" pitchFamily="34" charset="0"/>
              </a:rPr>
              <a:t>Providing learners with access to e-learning packages;  </a:t>
            </a:r>
          </a:p>
          <a:p>
            <a:pPr marL="257175" lvl="1" indent="-257175">
              <a:buFont typeface="Arial" panose="020B0604020202020204" pitchFamily="34" charset="0"/>
              <a:buChar char="•"/>
            </a:pPr>
            <a:r>
              <a:rPr lang="en-ZA" sz="2000" dirty="0">
                <a:cs typeface="Arial" panose="020B0604020202020204" pitchFamily="34" charset="0"/>
              </a:rPr>
              <a:t>Platforms to provide learner access to on-line textbooks;  </a:t>
            </a:r>
          </a:p>
          <a:p>
            <a:pPr marL="257175" lvl="1" indent="-257175">
              <a:buFont typeface="Arial" panose="020B0604020202020204" pitchFamily="34" charset="0"/>
              <a:buChar char="•"/>
            </a:pPr>
            <a:r>
              <a:rPr lang="en-ZA" sz="2000" dirty="0">
                <a:cs typeface="Arial" panose="020B0604020202020204" pitchFamily="34" charset="0"/>
              </a:rPr>
              <a:t>Collaborative partnerships with private sector organisations and sister provinces on content resources and, communication platforms.</a:t>
            </a: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139892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504055"/>
          </a:xfrm>
        </p:spPr>
        <p:txBody>
          <a:bodyPr>
            <a:noAutofit/>
          </a:bodyPr>
          <a:lstStyle/>
          <a:p>
            <a:r>
              <a:rPr lang="en-US" sz="3200" b="1" dirty="0">
                <a:solidFill>
                  <a:schemeClr val="accent2">
                    <a:lumMod val="75000"/>
                  </a:schemeClr>
                </a:solidFill>
                <a:latin typeface="+mn-lt"/>
              </a:rPr>
              <a:t>C</a:t>
            </a:r>
            <a:r>
              <a:rPr lang="en-US" sz="3200" b="1" dirty="0" smtClean="0">
                <a:solidFill>
                  <a:schemeClr val="accent2">
                    <a:lumMod val="75000"/>
                  </a:schemeClr>
                </a:solidFill>
                <a:latin typeface="+mn-lt"/>
              </a:rPr>
              <a:t>hallenges and Recommendations</a:t>
            </a:r>
            <a:endParaRPr lang="en-ZA" sz="3200" b="1" dirty="0">
              <a:solidFill>
                <a:schemeClr val="accent2">
                  <a:lumMod val="75000"/>
                </a:schemeClr>
              </a:solidFill>
              <a:latin typeface="+mn-lt"/>
            </a:endParaRPr>
          </a:p>
        </p:txBody>
      </p:sp>
      <p:sp>
        <p:nvSpPr>
          <p:cNvPr id="3" name="Content Placeholder 2"/>
          <p:cNvSpPr>
            <a:spLocks noGrp="1"/>
          </p:cNvSpPr>
          <p:nvPr>
            <p:ph idx="1"/>
          </p:nvPr>
        </p:nvSpPr>
        <p:spPr>
          <a:xfrm>
            <a:off x="533401" y="836713"/>
            <a:ext cx="8056418" cy="4698522"/>
          </a:xfrm>
        </p:spPr>
        <p:txBody>
          <a:bodyPr>
            <a:normAutofit fontScale="62500" lnSpcReduction="20000"/>
          </a:bodyPr>
          <a:lstStyle/>
          <a:p>
            <a:pPr marL="0" indent="0">
              <a:buNone/>
            </a:pPr>
            <a:r>
              <a:rPr lang="en-ZA" sz="3150" b="1" dirty="0">
                <a:cs typeface="Arial" panose="020B0604020202020204" pitchFamily="34" charset="0"/>
              </a:rPr>
              <a:t>CHALLENGES</a:t>
            </a:r>
          </a:p>
          <a:p>
            <a:r>
              <a:rPr lang="en-US" sz="3150" dirty="0">
                <a:cs typeface="Arial" panose="020B0604020202020204" pitchFamily="34" charset="0"/>
              </a:rPr>
              <a:t>PEDS are at different levels of ICT-enabled learner support; </a:t>
            </a:r>
          </a:p>
          <a:p>
            <a:r>
              <a:rPr lang="en-US" sz="3150" dirty="0">
                <a:cs typeface="Arial" panose="020B0604020202020204" pitchFamily="34" charset="0"/>
              </a:rPr>
              <a:t>The support is mostly on MST and high enrolled subjects;</a:t>
            </a:r>
          </a:p>
          <a:p>
            <a:r>
              <a:rPr lang="en-GB" sz="3150" dirty="0">
                <a:cs typeface="Arial" panose="020B0604020202020204" pitchFamily="34" charset="0"/>
              </a:rPr>
              <a:t>Some learners  have no access to ICT devices;</a:t>
            </a:r>
          </a:p>
          <a:p>
            <a:r>
              <a:rPr lang="en-GB" sz="3150" dirty="0">
                <a:cs typeface="Arial" panose="020B0604020202020204" pitchFamily="34" charset="0"/>
              </a:rPr>
              <a:t>Radio, television and you-tube broadcasts have limited engagement;</a:t>
            </a:r>
          </a:p>
          <a:p>
            <a:pPr lvl="0"/>
            <a:r>
              <a:rPr lang="en-ZA" sz="3150" dirty="0">
                <a:cs typeface="Arial" panose="020B0604020202020204" pitchFamily="34" charset="0"/>
              </a:rPr>
              <a:t>Inadequate and costly connectivity to support remote learning;</a:t>
            </a:r>
          </a:p>
          <a:p>
            <a:pPr lvl="0"/>
            <a:r>
              <a:rPr lang="en-ZA" sz="3150" dirty="0">
                <a:cs typeface="Arial" panose="020B0604020202020204" pitchFamily="34" charset="0"/>
              </a:rPr>
              <a:t>Lack of learner devices and data to access online content resources; </a:t>
            </a:r>
          </a:p>
          <a:p>
            <a:pPr lvl="0"/>
            <a:r>
              <a:rPr lang="en-ZA" sz="3150" dirty="0">
                <a:cs typeface="Arial" panose="020B0604020202020204" pitchFamily="34" charset="0"/>
              </a:rPr>
              <a:t>Lack of network coverage in some rural areas.</a:t>
            </a:r>
          </a:p>
          <a:p>
            <a:pPr marL="0" indent="0">
              <a:buNone/>
            </a:pPr>
            <a:endParaRPr lang="en-ZA" b="1" dirty="0" smtClean="0"/>
          </a:p>
          <a:p>
            <a:pPr marL="0" indent="0">
              <a:buNone/>
            </a:pPr>
            <a:r>
              <a:rPr lang="en-ZA" sz="3150" b="1" dirty="0">
                <a:cs typeface="Arial" panose="020B0604020202020204" pitchFamily="34" charset="0"/>
              </a:rPr>
              <a:t>RECOMENDATIONS</a:t>
            </a:r>
          </a:p>
          <a:p>
            <a:r>
              <a:rPr lang="en-ZA" sz="3150" dirty="0">
                <a:cs typeface="Arial" panose="020B0604020202020204" pitchFamily="34" charset="0"/>
              </a:rPr>
              <a:t>DCDT to expedite the rollout of SA connect;</a:t>
            </a:r>
          </a:p>
          <a:p>
            <a:r>
              <a:rPr lang="en-US" sz="3150" dirty="0">
                <a:cs typeface="Arial" panose="020B0604020202020204" pitchFamily="34" charset="0"/>
              </a:rPr>
              <a:t>More educational websites to be zero-rated by all network providers;</a:t>
            </a:r>
            <a:endParaRPr lang="en-ZA" sz="3150" dirty="0">
              <a:cs typeface="Arial" panose="020B0604020202020204" pitchFamily="34" charset="0"/>
            </a:endParaRPr>
          </a:p>
          <a:p>
            <a:r>
              <a:rPr lang="en-ZA" sz="3150" dirty="0">
                <a:cs typeface="Arial" panose="020B0604020202020204" pitchFamily="34" charset="0"/>
              </a:rPr>
              <a:t>Allocation of additional budget towards ICT;</a:t>
            </a:r>
          </a:p>
          <a:p>
            <a:r>
              <a:rPr lang="en-ZA" sz="3150" dirty="0">
                <a:cs typeface="Arial" panose="020B0604020202020204" pitchFamily="34" charset="0"/>
              </a:rPr>
              <a:t>Engage DCDT on ensuring availability of network in all rural areas.</a:t>
            </a:r>
          </a:p>
          <a:p>
            <a:pPr marL="0" indent="0">
              <a:buNone/>
            </a:pPr>
            <a:endParaRPr lang="en-ZA"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07785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NATIONAL SCHOOL NUTRITION PROGRAMME</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2495408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80728"/>
            <a:ext cx="8291264" cy="5305772"/>
          </a:xfrm>
          <a:prstGeom prst="rect">
            <a:avLst/>
          </a:prstGeom>
        </p:spPr>
      </p:pic>
      <p:sp>
        <p:nvSpPr>
          <p:cNvPr id="3" name="Title 1">
            <a:extLst>
              <a:ext uri="{FF2B5EF4-FFF2-40B4-BE49-F238E27FC236}">
                <a16:creationId xmlns:a16="http://schemas.microsoft.com/office/drawing/2014/main" id="{4D59C7DE-CAF5-0054-1D2D-2587ABCCBED5}"/>
              </a:ext>
            </a:extLst>
          </p:cNvPr>
          <p:cNvSpPr txBox="1">
            <a:spLocks/>
          </p:cNvSpPr>
          <p:nvPr/>
        </p:nvSpPr>
        <p:spPr>
          <a:xfrm>
            <a:off x="251520" y="116633"/>
            <a:ext cx="8496944" cy="64807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smtClean="0">
                <a:solidFill>
                  <a:schemeClr val="accent2">
                    <a:lumMod val="75000"/>
                  </a:schemeClr>
                </a:solidFill>
              </a:rPr>
              <a:t>National</a:t>
            </a:r>
            <a:r>
              <a:rPr lang="en-GB" sz="3200" b="1" dirty="0" smtClean="0">
                <a:solidFill>
                  <a:schemeClr val="accent2">
                    <a:lumMod val="75000"/>
                  </a:schemeClr>
                </a:solidFill>
              </a:rPr>
              <a:t> </a:t>
            </a:r>
            <a:r>
              <a:rPr lang="en-GB" sz="3300" b="1" dirty="0">
                <a:solidFill>
                  <a:schemeClr val="accent2">
                    <a:lumMod val="75000"/>
                  </a:schemeClr>
                </a:solidFill>
              </a:rPr>
              <a:t>S</a:t>
            </a:r>
            <a:r>
              <a:rPr lang="en-GB" sz="3300" b="1" dirty="0" smtClean="0">
                <a:solidFill>
                  <a:schemeClr val="accent2">
                    <a:lumMod val="75000"/>
                  </a:schemeClr>
                </a:solidFill>
              </a:rPr>
              <a:t>chool </a:t>
            </a:r>
            <a:r>
              <a:rPr lang="en-GB" sz="3300" b="1" dirty="0">
                <a:solidFill>
                  <a:schemeClr val="accent2">
                    <a:lumMod val="75000"/>
                  </a:schemeClr>
                </a:solidFill>
              </a:rPr>
              <a:t>N</a:t>
            </a:r>
            <a:r>
              <a:rPr lang="en-GB" sz="3300" b="1" dirty="0" smtClean="0">
                <a:solidFill>
                  <a:schemeClr val="accent2">
                    <a:lumMod val="75000"/>
                  </a:schemeClr>
                </a:solidFill>
              </a:rPr>
              <a:t>utrition </a:t>
            </a:r>
            <a:r>
              <a:rPr lang="en-GB" sz="3300" b="1" dirty="0">
                <a:solidFill>
                  <a:schemeClr val="accent2">
                    <a:lumMod val="75000"/>
                  </a:schemeClr>
                </a:solidFill>
              </a:rPr>
              <a:t>P</a:t>
            </a:r>
            <a:r>
              <a:rPr lang="en-GB" sz="3300" b="1" dirty="0" smtClean="0">
                <a:solidFill>
                  <a:schemeClr val="accent2">
                    <a:lumMod val="75000"/>
                  </a:schemeClr>
                </a:solidFill>
              </a:rPr>
              <a:t>rogramme</a:t>
            </a:r>
            <a:endParaRPr lang="en-GB" sz="3300" b="1" dirty="0">
              <a:solidFill>
                <a:schemeClr val="accent2">
                  <a:lumMod val="75000"/>
                </a:schemeClr>
              </a:solidFill>
            </a:endParaRPr>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43</a:t>
            </a:fld>
            <a:endParaRPr lang="en-ZA"/>
          </a:p>
        </p:txBody>
      </p:sp>
    </p:spTree>
    <p:extLst>
      <p:ext uri="{BB962C8B-B14F-4D97-AF65-F5344CB8AC3E}">
        <p14:creationId xmlns:p14="http://schemas.microsoft.com/office/powerpoint/2010/main" val="675401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55"/>
            <a:ext cx="8229600" cy="634081"/>
          </a:xfrm>
        </p:spPr>
        <p:txBody>
          <a:bodyPr>
            <a:normAutofit/>
          </a:bodyPr>
          <a:lstStyle/>
          <a:p>
            <a:r>
              <a:rPr lang="en-US" sz="3200" b="1" dirty="0">
                <a:solidFill>
                  <a:schemeClr val="accent2">
                    <a:lumMod val="75000"/>
                  </a:schemeClr>
                </a:solidFill>
              </a:rPr>
              <a:t>E</a:t>
            </a:r>
            <a:r>
              <a:rPr lang="en-US" sz="3200" b="1" dirty="0" smtClean="0">
                <a:solidFill>
                  <a:schemeClr val="accent2">
                    <a:lumMod val="75000"/>
                  </a:schemeClr>
                </a:solidFill>
              </a:rPr>
              <a:t>xpenditure as at 31 December 2022</a:t>
            </a:r>
            <a:endParaRPr lang="en-ZA" sz="3200" b="1" dirty="0">
              <a:solidFill>
                <a:schemeClr val="accent2">
                  <a:lumMod val="75000"/>
                </a:schemeClr>
              </a:solidFill>
            </a:endParaRPr>
          </a:p>
        </p:txBody>
      </p:sp>
      <p:pic>
        <p:nvPicPr>
          <p:cNvPr id="6" name="Picture 5"/>
          <p:cNvPicPr>
            <a:picLocks noChangeAspect="1"/>
          </p:cNvPicPr>
          <p:nvPr/>
        </p:nvPicPr>
        <p:blipFill>
          <a:blip r:embed="rId2"/>
          <a:stretch>
            <a:fillRect/>
          </a:stretch>
        </p:blipFill>
        <p:spPr>
          <a:xfrm>
            <a:off x="395536" y="1124744"/>
            <a:ext cx="8291264" cy="4896544"/>
          </a:xfrm>
          <a:prstGeom prst="rect">
            <a:avLst/>
          </a:prstGeom>
        </p:spPr>
      </p:pic>
      <p:pic>
        <p:nvPicPr>
          <p:cNvPr id="4" name="Picture 3"/>
          <p:cNvPicPr>
            <a:picLocks noChangeAspect="1"/>
          </p:cNvPicPr>
          <p:nvPr/>
        </p:nvPicPr>
        <p:blipFill>
          <a:blip r:embed="rId3"/>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242450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52735"/>
          </a:xfrm>
        </p:spPr>
        <p:txBody>
          <a:bodyPr>
            <a:normAutofit/>
          </a:bodyPr>
          <a:lstStyle/>
          <a:p>
            <a:r>
              <a:rPr lang="en-ZA" sz="3200" b="1" dirty="0">
                <a:solidFill>
                  <a:schemeClr val="accent2">
                    <a:lumMod val="75000"/>
                  </a:schemeClr>
                </a:solidFill>
              </a:rPr>
              <a:t>P</a:t>
            </a:r>
            <a:r>
              <a:rPr lang="en-ZA" sz="3200" b="1" dirty="0" smtClean="0">
                <a:solidFill>
                  <a:schemeClr val="accent2">
                    <a:lumMod val="75000"/>
                  </a:schemeClr>
                </a:solidFill>
              </a:rPr>
              <a:t>rocurement Model</a:t>
            </a:r>
            <a:endParaRPr lang="en-ZA" sz="3200" b="1" dirty="0">
              <a:solidFill>
                <a:schemeClr val="accent2">
                  <a:lumMod val="75000"/>
                </a:schemeClr>
              </a:solidFill>
            </a:endParaRPr>
          </a:p>
        </p:txBody>
      </p:sp>
      <p:sp>
        <p:nvSpPr>
          <p:cNvPr id="3" name="Content Placeholder 2"/>
          <p:cNvSpPr>
            <a:spLocks noGrp="1"/>
          </p:cNvSpPr>
          <p:nvPr>
            <p:ph idx="1"/>
          </p:nvPr>
        </p:nvSpPr>
        <p:spPr>
          <a:xfrm>
            <a:off x="457200" y="836712"/>
            <a:ext cx="8229600" cy="5289453"/>
          </a:xfrm>
        </p:spPr>
        <p:txBody>
          <a:bodyPr>
            <a:normAutofit/>
          </a:bodyPr>
          <a:lstStyle/>
          <a:p>
            <a:pPr marL="0" indent="0">
              <a:buNone/>
            </a:pPr>
            <a:r>
              <a:rPr lang="en-ZA" sz="2000" b="1" dirty="0" smtClean="0"/>
              <a:t>Decentralised Model</a:t>
            </a:r>
          </a:p>
          <a:p>
            <a:pPr marL="0" indent="0" algn="just">
              <a:buNone/>
            </a:pPr>
            <a:r>
              <a:rPr lang="en-ZA" sz="2000" dirty="0" smtClean="0"/>
              <a:t>Eastern Cape, Free State, Northern Cape and North West have all received their allocation from the Department of Basic Education on 08 December 2023, for the procurement of food items for January to March 2023</a:t>
            </a:r>
          </a:p>
          <a:p>
            <a:pPr marL="0" indent="0" algn="just">
              <a:buNone/>
            </a:pPr>
            <a:endParaRPr lang="en-ZA" sz="2000" dirty="0" smtClean="0"/>
          </a:p>
          <a:p>
            <a:pPr marL="0" lvl="0" indent="0" algn="just">
              <a:buNone/>
            </a:pPr>
            <a:r>
              <a:rPr lang="en-ZA" sz="2000" b="1" dirty="0">
                <a:solidFill>
                  <a:prstClr val="black"/>
                </a:solidFill>
              </a:rPr>
              <a:t>Centralised Model –Currently all provinces have contracts in place for the delivery of food items for this quarter</a:t>
            </a:r>
          </a:p>
          <a:p>
            <a:pPr algn="just"/>
            <a:r>
              <a:rPr lang="en-ZA" sz="2000" dirty="0"/>
              <a:t>Gauteng-the new service providers will start in June 2023.</a:t>
            </a:r>
          </a:p>
          <a:p>
            <a:pPr algn="just"/>
            <a:r>
              <a:rPr lang="en-ZA" sz="2000" dirty="0"/>
              <a:t>KZN- the province is busy with appointment of new service providers for April 2023.</a:t>
            </a:r>
          </a:p>
          <a:p>
            <a:pPr algn="just"/>
            <a:r>
              <a:rPr lang="en-ZA" sz="2000" dirty="0"/>
              <a:t>Limpopo-Service providers are contracted till 2024. </a:t>
            </a:r>
          </a:p>
          <a:p>
            <a:pPr algn="just"/>
            <a:r>
              <a:rPr lang="en-ZA" sz="2000" dirty="0"/>
              <a:t>Mpumalanga- the service providers are on a month to month contract after their contracts expired.  </a:t>
            </a:r>
          </a:p>
          <a:p>
            <a:pPr algn="just"/>
            <a:r>
              <a:rPr lang="en-ZA" sz="2000" dirty="0"/>
              <a:t>Western Cape- New service providers have been appointed to start in April 2023.</a:t>
            </a:r>
          </a:p>
          <a:p>
            <a:pPr marL="0" indent="0">
              <a:buNone/>
            </a:pPr>
            <a:endParaRPr lang="en-ZA" sz="2000"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030798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504055"/>
          </a:xfrm>
        </p:spPr>
        <p:txBody>
          <a:bodyPr>
            <a:noAutofit/>
          </a:bodyPr>
          <a:lstStyle/>
          <a:p>
            <a:r>
              <a:rPr lang="en-ZA" sz="3200" b="1" dirty="0">
                <a:solidFill>
                  <a:schemeClr val="accent2">
                    <a:lumMod val="75000"/>
                  </a:schemeClr>
                </a:solidFill>
              </a:rPr>
              <a:t>B</a:t>
            </a:r>
            <a:r>
              <a:rPr lang="en-ZA" sz="3200" b="1" dirty="0" smtClean="0">
                <a:solidFill>
                  <a:schemeClr val="accent2">
                    <a:lumMod val="75000"/>
                  </a:schemeClr>
                </a:solidFill>
              </a:rPr>
              <a:t>udget and AG findings  </a:t>
            </a:r>
            <a:endParaRPr lang="en-ZA" sz="3200" b="1" dirty="0">
              <a:solidFill>
                <a:schemeClr val="accent2">
                  <a:lumMod val="75000"/>
                </a:schemeClr>
              </a:solidFill>
            </a:endParaRPr>
          </a:p>
        </p:txBody>
      </p:sp>
      <p:sp>
        <p:nvSpPr>
          <p:cNvPr id="3" name="Content Placeholder 2"/>
          <p:cNvSpPr>
            <a:spLocks noGrp="1"/>
          </p:cNvSpPr>
          <p:nvPr>
            <p:ph idx="1"/>
          </p:nvPr>
        </p:nvSpPr>
        <p:spPr>
          <a:xfrm>
            <a:off x="457200" y="692696"/>
            <a:ext cx="8229600" cy="5433469"/>
          </a:xfrm>
        </p:spPr>
        <p:txBody>
          <a:bodyPr>
            <a:normAutofit/>
          </a:bodyPr>
          <a:lstStyle/>
          <a:p>
            <a:pPr marL="0" indent="0" algn="just">
              <a:buNone/>
            </a:pPr>
            <a:r>
              <a:rPr lang="en-ZA" sz="2000" b="1" dirty="0"/>
              <a:t>Budget Increase </a:t>
            </a:r>
            <a:endParaRPr lang="en-ZA" sz="2000" b="1" dirty="0" smtClean="0"/>
          </a:p>
          <a:p>
            <a:pPr algn="just"/>
            <a:r>
              <a:rPr lang="en-ZA" sz="2000" dirty="0" smtClean="0"/>
              <a:t>The NSNP applied for a budget increase for menu improvement R1.5 billion was granted in November 2022, over a three year cycle of 2023-2025</a:t>
            </a:r>
          </a:p>
          <a:p>
            <a:pPr algn="just"/>
            <a:r>
              <a:rPr lang="en-ZA" sz="2000" dirty="0" smtClean="0"/>
              <a:t>The budget is for breakfast and processed chicken livers’ pilot and the phasing in thereof</a:t>
            </a:r>
          </a:p>
          <a:p>
            <a:pPr marL="0" indent="0" algn="just">
              <a:buNone/>
            </a:pPr>
            <a:endParaRPr lang="en-ZA" sz="2000" dirty="0" smtClean="0"/>
          </a:p>
          <a:p>
            <a:pPr marL="0" indent="0">
              <a:buNone/>
            </a:pPr>
            <a:r>
              <a:rPr lang="en-ZA" sz="2000" b="1" dirty="0"/>
              <a:t>Auditor General findings </a:t>
            </a:r>
            <a:endParaRPr lang="en-ZA" sz="2000" b="1" dirty="0" smtClean="0"/>
          </a:p>
          <a:p>
            <a:r>
              <a:rPr lang="en-ZA" sz="2000" dirty="0" smtClean="0"/>
              <a:t>Each </a:t>
            </a:r>
            <a:r>
              <a:rPr lang="en-ZA" sz="2000" dirty="0"/>
              <a:t>province reported on the progress of how they are dealing with the Auditor General findings during the Inter-Provincial meeting of 21-22 October 2022</a:t>
            </a:r>
          </a:p>
          <a:p>
            <a:pPr algn="just"/>
            <a:r>
              <a:rPr lang="en-ZA" sz="2000" dirty="0"/>
              <a:t>DBE will continue to support the provinces and monitor progress</a:t>
            </a:r>
          </a:p>
          <a:p>
            <a:pPr marL="0" indent="0">
              <a:buNone/>
            </a:pPr>
            <a:endParaRPr lang="en-ZA" sz="2000"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612644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1844824"/>
            <a:ext cx="9036496" cy="2376264"/>
          </a:xfrm>
        </p:spPr>
        <p:txBody>
          <a:bodyPr>
            <a:normAutofit/>
          </a:bodyPr>
          <a:lstStyle/>
          <a:p>
            <a:r>
              <a:rPr lang="en-US" sz="4400" b="1" dirty="0" smtClean="0">
                <a:solidFill>
                  <a:schemeClr val="accent2">
                    <a:lumMod val="75000"/>
                  </a:schemeClr>
                </a:solidFill>
                <a:ea typeface="+mj-ea"/>
                <a:cs typeface="Arial" panose="020B0604020202020204" pitchFamily="34" charset="0"/>
              </a:rPr>
              <a:t>SCHOOL SAFETY</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02587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323528" y="160336"/>
            <a:ext cx="8568952" cy="820392"/>
          </a:xfrm>
        </p:spPr>
        <p:txBody>
          <a:bodyPr>
            <a:noAutofit/>
          </a:bodyPr>
          <a:lstStyle/>
          <a:p>
            <a:r>
              <a:rPr lang="en-ZA" sz="3200" b="1" dirty="0">
                <a:solidFill>
                  <a:schemeClr val="accent2">
                    <a:lumMod val="75000"/>
                  </a:schemeClr>
                </a:solidFill>
              </a:rPr>
              <a:t>N</a:t>
            </a:r>
            <a:r>
              <a:rPr lang="en-ZA" sz="3200" b="1" dirty="0" smtClean="0">
                <a:solidFill>
                  <a:schemeClr val="accent2">
                    <a:lumMod val="75000"/>
                  </a:schemeClr>
                </a:solidFill>
              </a:rPr>
              <a:t>ational </a:t>
            </a:r>
            <a:r>
              <a:rPr lang="en-ZA" sz="3200" b="1" dirty="0">
                <a:solidFill>
                  <a:schemeClr val="accent2">
                    <a:lumMod val="75000"/>
                  </a:schemeClr>
                </a:solidFill>
              </a:rPr>
              <a:t>S</a:t>
            </a:r>
            <a:r>
              <a:rPr lang="en-ZA" sz="3200" b="1" dirty="0" smtClean="0">
                <a:solidFill>
                  <a:schemeClr val="accent2">
                    <a:lumMod val="75000"/>
                  </a:schemeClr>
                </a:solidFill>
              </a:rPr>
              <a:t>chool </a:t>
            </a:r>
            <a:r>
              <a:rPr lang="en-ZA" sz="3200" b="1" dirty="0">
                <a:solidFill>
                  <a:schemeClr val="accent2">
                    <a:lumMod val="75000"/>
                  </a:schemeClr>
                </a:solidFill>
              </a:rPr>
              <a:t>S</a:t>
            </a:r>
            <a:r>
              <a:rPr lang="en-ZA" sz="3200" b="1" dirty="0" smtClean="0">
                <a:solidFill>
                  <a:schemeClr val="accent2">
                    <a:lumMod val="75000"/>
                  </a:schemeClr>
                </a:solidFill>
              </a:rPr>
              <a:t>afety </a:t>
            </a:r>
            <a:r>
              <a:rPr lang="en-ZA" sz="3200" b="1" dirty="0">
                <a:solidFill>
                  <a:schemeClr val="accent2">
                    <a:lumMod val="75000"/>
                  </a:schemeClr>
                </a:solidFill>
              </a:rPr>
              <a:t>F</a:t>
            </a:r>
            <a:r>
              <a:rPr lang="en-ZA" sz="3200" b="1" dirty="0" smtClean="0">
                <a:solidFill>
                  <a:schemeClr val="accent2">
                    <a:lumMod val="75000"/>
                  </a:schemeClr>
                </a:solidFill>
              </a:rPr>
              <a:t>ramework</a:t>
            </a:r>
            <a:endParaRPr lang="en-GB"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1124745"/>
            <a:ext cx="8229600" cy="5001420"/>
          </a:xfrm>
        </p:spPr>
        <p:txBody>
          <a:bodyPr/>
          <a:lstStyle/>
          <a:p>
            <a:pPr algn="just"/>
            <a:r>
              <a:rPr lang="en-GB" sz="2000" dirty="0"/>
              <a:t>The digital training was developed in 2020.</a:t>
            </a:r>
          </a:p>
          <a:p>
            <a:pPr algn="just"/>
            <a:r>
              <a:rPr lang="en-GB" sz="2000" dirty="0"/>
              <a:t>The online NSSF Training is now </a:t>
            </a:r>
            <a:r>
              <a:rPr lang="en-GB" sz="2000" dirty="0" err="1"/>
              <a:t>SACE</a:t>
            </a:r>
            <a:r>
              <a:rPr lang="en-GB" sz="2000" dirty="0"/>
              <a:t> Accredited - 15 PDP points.</a:t>
            </a:r>
          </a:p>
          <a:p>
            <a:pPr algn="just"/>
            <a:r>
              <a:rPr lang="en-GB" sz="2000" dirty="0"/>
              <a:t>Circular released in September 2022 encouraging School Safety Committees </a:t>
            </a:r>
            <a:r>
              <a:rPr lang="en-GB" sz="2000"/>
              <a:t>to </a:t>
            </a:r>
            <a:r>
              <a:rPr lang="en-GB" sz="2000" smtClean="0"/>
              <a:t>enrol </a:t>
            </a:r>
            <a:r>
              <a:rPr lang="en-GB" sz="2000" dirty="0"/>
              <a:t>in Digital Training.</a:t>
            </a:r>
          </a:p>
          <a:p>
            <a:pPr algn="just"/>
            <a:r>
              <a:rPr lang="en-GB" sz="2000" dirty="0"/>
              <a:t>The NSSF online Training will also be used in the fourth phase of the </a:t>
            </a:r>
            <a:r>
              <a:rPr lang="en-GB" sz="2000" dirty="0" err="1"/>
              <a:t>PYEI</a:t>
            </a:r>
            <a:r>
              <a:rPr lang="en-GB" sz="2000" dirty="0"/>
              <a:t> in 2023.</a:t>
            </a:r>
          </a:p>
          <a:p>
            <a:endParaRPr lang="en-GB"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490877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457200" y="274638"/>
            <a:ext cx="8686800" cy="1325563"/>
          </a:xfrm>
        </p:spPr>
        <p:txBody>
          <a:bodyPr>
            <a:noAutofit/>
          </a:bodyPr>
          <a:lstStyle/>
          <a:p>
            <a:pPr algn="just"/>
            <a:r>
              <a:rPr lang="en-GB" sz="3200" b="1" dirty="0" smtClean="0">
                <a:solidFill>
                  <a:schemeClr val="accent2">
                    <a:lumMod val="75000"/>
                  </a:schemeClr>
                </a:solidFill>
              </a:rPr>
              <a:t>Inter-departmental Campaign on the Prevention of Violence, Bullying, Corporal Punishment, Drugs and Substance abuse in Schools</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1600201"/>
            <a:ext cx="8229600" cy="4709119"/>
          </a:xfrm>
        </p:spPr>
        <p:txBody>
          <a:bodyPr>
            <a:normAutofit/>
          </a:bodyPr>
          <a:lstStyle/>
          <a:p>
            <a:pPr algn="just">
              <a:lnSpc>
                <a:spcPct val="120000"/>
              </a:lnSpc>
            </a:pPr>
            <a:r>
              <a:rPr lang="en-GB" sz="2000" dirty="0"/>
              <a:t>Championed by the Deputy Minister and supported by other Deputy Ministers-Partner Departments.</a:t>
            </a:r>
          </a:p>
          <a:p>
            <a:pPr algn="just">
              <a:lnSpc>
                <a:spcPct val="120000"/>
              </a:lnSpc>
            </a:pPr>
            <a:r>
              <a:rPr lang="en-GB" sz="2000" dirty="0"/>
              <a:t>Raise awareness on Social Ills impacting negatively on schooling.</a:t>
            </a:r>
          </a:p>
          <a:p>
            <a:pPr algn="just">
              <a:lnSpc>
                <a:spcPct val="120000"/>
              </a:lnSpc>
            </a:pPr>
            <a:r>
              <a:rPr lang="en-GB" sz="2000" dirty="0"/>
              <a:t>Target </a:t>
            </a:r>
            <a:r>
              <a:rPr lang="en-GB" sz="2000" dirty="0" err="1"/>
              <a:t>SMT</a:t>
            </a:r>
            <a:r>
              <a:rPr lang="en-GB" sz="2000" dirty="0"/>
              <a:t>, Leaners, </a:t>
            </a:r>
            <a:r>
              <a:rPr lang="en-GB" sz="2000" dirty="0" err="1"/>
              <a:t>SGBs</a:t>
            </a:r>
            <a:r>
              <a:rPr lang="en-GB" sz="2000" dirty="0"/>
              <a:t>, Parents &amp; Community at large.</a:t>
            </a:r>
          </a:p>
          <a:p>
            <a:pPr algn="just">
              <a:lnSpc>
                <a:spcPct val="120000"/>
              </a:lnSpc>
            </a:pPr>
            <a:r>
              <a:rPr lang="en-GB" sz="2000" dirty="0"/>
              <a:t>Rolled out in Four Provinces:</a:t>
            </a:r>
          </a:p>
          <a:p>
            <a:pPr lvl="1" algn="just">
              <a:lnSpc>
                <a:spcPct val="120000"/>
              </a:lnSpc>
              <a:buFont typeface="Arial" panose="020B0604020202020204" pitchFamily="34" charset="0"/>
              <a:buChar char="•"/>
            </a:pPr>
            <a:r>
              <a:rPr lang="en-GB" sz="2000" dirty="0"/>
              <a:t>Gauteng (Gauteng West)</a:t>
            </a:r>
          </a:p>
          <a:p>
            <a:pPr lvl="1" algn="just">
              <a:lnSpc>
                <a:spcPct val="120000"/>
              </a:lnSpc>
              <a:buFont typeface="Arial" panose="020B0604020202020204" pitchFamily="34" charset="0"/>
              <a:buChar char="•"/>
            </a:pPr>
            <a:r>
              <a:rPr lang="en-GB" sz="2000" dirty="0"/>
              <a:t>Limpopo (Sekhukhune East)</a:t>
            </a:r>
          </a:p>
          <a:p>
            <a:pPr lvl="1" algn="just">
              <a:lnSpc>
                <a:spcPct val="120000"/>
              </a:lnSpc>
              <a:buFont typeface="Arial" panose="020B0604020202020204" pitchFamily="34" charset="0"/>
              <a:buChar char="•"/>
            </a:pPr>
            <a:r>
              <a:rPr lang="en-GB" sz="2000" dirty="0"/>
              <a:t>Mpumalanga (Nkangala)</a:t>
            </a:r>
          </a:p>
          <a:p>
            <a:pPr lvl="1" algn="just">
              <a:lnSpc>
                <a:spcPct val="120000"/>
              </a:lnSpc>
              <a:buFont typeface="Arial" panose="020B0604020202020204" pitchFamily="34" charset="0"/>
              <a:buChar char="•"/>
            </a:pPr>
            <a:r>
              <a:rPr lang="en-GB" sz="2000" dirty="0"/>
              <a:t>North West (Dr Kenneth Kaunda District: 10-19 August 2022)</a:t>
            </a:r>
          </a:p>
          <a:p>
            <a:pPr algn="just">
              <a:lnSpc>
                <a:spcPct val="120000"/>
              </a:lnSpc>
            </a:pPr>
            <a:r>
              <a:rPr lang="en-GB" sz="2000" dirty="0"/>
              <a:t>Campaign accompanied by pre-cursor events and the main events.</a:t>
            </a:r>
          </a:p>
          <a:p>
            <a:pPr algn="just">
              <a:lnSpc>
                <a:spcPct val="120000"/>
              </a:lnSpc>
            </a:pPr>
            <a:r>
              <a:rPr lang="en-GB" sz="2000" dirty="0"/>
              <a:t>Next Campaign will be hosted in the Eastern Cape in Feb 2023.</a:t>
            </a:r>
          </a:p>
          <a:p>
            <a:endParaRPr lang="en-GB" sz="2000"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18609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0320"/>
            <a:ext cx="9144000" cy="379355"/>
          </a:xfrm>
        </p:spPr>
        <p:txBody>
          <a:bodyPr>
            <a:noAutofit/>
          </a:bodyPr>
          <a:lstStyle/>
          <a:p>
            <a:r>
              <a:rPr lang="en-US" sz="2800" b="1" dirty="0">
                <a:solidFill>
                  <a:schemeClr val="accent2">
                    <a:lumMod val="75000"/>
                  </a:schemeClr>
                </a:solidFill>
                <a:latin typeface="+mn-lt"/>
              </a:rPr>
              <a:t>2023 Learner Admission and Registration Status</a:t>
            </a:r>
            <a:endParaRPr lang="en-ZA" sz="2800" b="1" dirty="0">
              <a:solidFill>
                <a:schemeClr val="accent2">
                  <a:lumMod val="75000"/>
                </a:schemeClr>
              </a:solidFill>
              <a:latin typeface="+mn-lt"/>
            </a:endParaRPr>
          </a:p>
        </p:txBody>
      </p:sp>
      <p:graphicFrame>
        <p:nvGraphicFramePr>
          <p:cNvPr id="4" name="Content Placeholder 3"/>
          <p:cNvGraphicFramePr>
            <a:graphicFrameLocks noGrp="1"/>
          </p:cNvGraphicFramePr>
          <p:nvPr>
            <p:ph idx="1"/>
            <p:extLst/>
          </p:nvPr>
        </p:nvGraphicFramePr>
        <p:xfrm>
          <a:off x="50644" y="486839"/>
          <a:ext cx="9042711" cy="5693621"/>
        </p:xfrm>
        <a:graphic>
          <a:graphicData uri="http://schemas.openxmlformats.org/drawingml/2006/table">
            <a:tbl>
              <a:tblPr firstRow="1" bandRow="1">
                <a:tableStyleId>{08FB837D-C827-4EFA-A057-4D05807E0F7C}</a:tableStyleId>
              </a:tblPr>
              <a:tblGrid>
                <a:gridCol w="1224135">
                  <a:extLst>
                    <a:ext uri="{9D8B030D-6E8A-4147-A177-3AD203B41FA5}">
                      <a16:colId xmlns:a16="http://schemas.microsoft.com/office/drawing/2014/main" val="1117308876"/>
                    </a:ext>
                  </a:extLst>
                </a:gridCol>
                <a:gridCol w="2617059">
                  <a:extLst>
                    <a:ext uri="{9D8B030D-6E8A-4147-A177-3AD203B41FA5}">
                      <a16:colId xmlns:a16="http://schemas.microsoft.com/office/drawing/2014/main" val="3962024244"/>
                    </a:ext>
                  </a:extLst>
                </a:gridCol>
                <a:gridCol w="3071573">
                  <a:extLst>
                    <a:ext uri="{9D8B030D-6E8A-4147-A177-3AD203B41FA5}">
                      <a16:colId xmlns:a16="http://schemas.microsoft.com/office/drawing/2014/main" val="206099892"/>
                    </a:ext>
                  </a:extLst>
                </a:gridCol>
                <a:gridCol w="2129944">
                  <a:extLst>
                    <a:ext uri="{9D8B030D-6E8A-4147-A177-3AD203B41FA5}">
                      <a16:colId xmlns:a16="http://schemas.microsoft.com/office/drawing/2014/main" val="1625734257"/>
                    </a:ext>
                  </a:extLst>
                </a:gridCol>
              </a:tblGrid>
              <a:tr h="1237744">
                <a:tc>
                  <a:txBody>
                    <a:bodyPr/>
                    <a:lstStyle/>
                    <a:p>
                      <a:endParaRPr lang="en-ZA" sz="1050" dirty="0">
                        <a:solidFill>
                          <a:sysClr val="windowText" lastClr="000000"/>
                        </a:solidFill>
                      </a:endParaRPr>
                    </a:p>
                    <a:p>
                      <a:r>
                        <a:rPr lang="en-ZA" dirty="0">
                          <a:solidFill>
                            <a:sysClr val="windowText" lastClr="000000"/>
                          </a:solidFill>
                        </a:rPr>
                        <a:t>PROVINCE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CHALLENGES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MITIGATIONS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RECORD OF GRADE 1 AND 8 PLACEMENT</a:t>
                      </a:r>
                    </a:p>
                  </a:txBody>
                  <a:tcPr/>
                </a:tc>
                <a:extLst>
                  <a:ext uri="{0D108BD9-81ED-4DB2-BD59-A6C34878D82A}">
                    <a16:rowId xmlns:a16="http://schemas.microsoft.com/office/drawing/2014/main" val="3657464053"/>
                  </a:ext>
                </a:extLst>
              </a:tr>
              <a:tr h="4455877">
                <a:tc>
                  <a:txBody>
                    <a:bodyPr/>
                    <a:lstStyle/>
                    <a:p>
                      <a:endParaRPr lang="en-ZA" sz="1200" b="0" dirty="0"/>
                    </a:p>
                    <a:p>
                      <a:r>
                        <a:rPr lang="en-ZA" sz="1800" b="1" dirty="0"/>
                        <a:t>KWAZULU- </a:t>
                      </a:r>
                    </a:p>
                    <a:p>
                      <a:r>
                        <a:rPr lang="en-ZA" sz="1800" b="1" dirty="0"/>
                        <a:t>NATAL</a:t>
                      </a:r>
                    </a:p>
                  </a:txBody>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effectLst/>
                        </a:rPr>
                        <a:t>Relocation of people from rural areas to the Metro Areas</a:t>
                      </a:r>
                      <a:endParaRPr lang="en-ZA" sz="1400" b="0" kern="1200" baseline="0" dirty="0">
                        <a:effectLst/>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People moving after 30 September when Admission period is closed</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A lot of parents still do not apply on time despite the province’ massive advocacy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Death of guardians especially during November/December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Rapid physical growth of Richards Bay (King </a:t>
                      </a:r>
                      <a:r>
                        <a:rPr lang="en-US" sz="1400" b="0" kern="1200" baseline="0" dirty="0" err="1">
                          <a:solidFill>
                            <a:schemeClr val="dk1"/>
                          </a:solidFill>
                          <a:effectLst/>
                          <a:latin typeface="+mn-lt"/>
                          <a:ea typeface="+mn-ea"/>
                          <a:cs typeface="+mn-cs"/>
                        </a:rPr>
                        <a:t>Cetshwayo</a:t>
                      </a:r>
                      <a:r>
                        <a:rPr lang="en-US" sz="1400" b="0" kern="1200" baseline="0" dirty="0">
                          <a:solidFill>
                            <a:schemeClr val="dk1"/>
                          </a:solidFill>
                          <a:effectLst/>
                          <a:latin typeface="+mn-lt"/>
                          <a:ea typeface="+mn-ea"/>
                          <a:cs typeface="+mn-cs"/>
                        </a:rPr>
                        <a:t>) outpaces the schools provision</a:t>
                      </a:r>
                      <a:endParaRPr lang="en-ZA" sz="1400" b="0" kern="120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Parents are requested to provide proof of relocation documents to discourage them of leaving underperforming schools to better performing schools, the PED sets intervention strategies to on underperforming schools to discourage depopulation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In addressing rapid growth, the PED opens Learner Admission process from 1 March – 30 September, and is monitored monthly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Verification Visits are conducted to ascertain the capacity in schools that claims to be full</a:t>
                      </a:r>
                    </a:p>
                  </a:txBody>
                  <a:tcPr/>
                </a:tc>
                <a:tc>
                  <a:txBody>
                    <a:bodyPr/>
                    <a:lstStyle/>
                    <a:p>
                      <a:pPr algn="l">
                        <a:lnSpc>
                          <a:spcPct val="107000"/>
                        </a:lnSpc>
                        <a:spcAft>
                          <a:spcPts val="0"/>
                        </a:spcAft>
                      </a:pP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Grade 1 :        124</a:t>
                      </a:r>
                    </a:p>
                    <a:p>
                      <a:pPr algn="l">
                        <a:lnSpc>
                          <a:spcPct val="107000"/>
                        </a:lnSpc>
                        <a:spcAft>
                          <a:spcPts val="0"/>
                        </a:spcAft>
                      </a:pPr>
                      <a:endParaRPr lang="en-US" sz="1600" b="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8 :        144</a:t>
                      </a:r>
                    </a:p>
                  </a:txBody>
                  <a:tcPr marL="68580" marR="68580" marT="0" marB="0"/>
                </a:tc>
                <a:extLst>
                  <a:ext uri="{0D108BD9-81ED-4DB2-BD59-A6C34878D82A}">
                    <a16:rowId xmlns:a16="http://schemas.microsoft.com/office/drawing/2014/main" val="2484428418"/>
                  </a:ext>
                </a:extLst>
              </a:tr>
            </a:tbl>
          </a:graphicData>
        </a:graphic>
      </p:graphicFrame>
      <p:sp>
        <p:nvSpPr>
          <p:cNvPr id="5" name="Rectangle 4"/>
          <p:cNvSpPr/>
          <p:nvPr/>
        </p:nvSpPr>
        <p:spPr>
          <a:xfrm>
            <a:off x="6588224" y="6298065"/>
            <a:ext cx="263214" cy="276999"/>
          </a:xfrm>
          <a:prstGeom prst="rect">
            <a:avLst/>
          </a:prstGeom>
        </p:spPr>
        <p:txBody>
          <a:bodyPr wrap="none">
            <a:spAutoFit/>
          </a:bodyPr>
          <a:lstStyle/>
          <a:p>
            <a:r>
              <a:rPr lang="en-US" sz="1200" dirty="0">
                <a:latin typeface="Calibri" panose="020F0502020204030204" pitchFamily="34" charset="0"/>
                <a:cs typeface="Times New Roman" panose="02020603050405020304" pitchFamily="18" charset="0"/>
              </a:rPr>
              <a:t>4</a:t>
            </a:r>
            <a:endParaRPr lang="en-ZA" sz="1200" dirty="0"/>
          </a:p>
        </p:txBody>
      </p:sp>
    </p:spTree>
    <p:extLst>
      <p:ext uri="{BB962C8B-B14F-4D97-AF65-F5344CB8AC3E}">
        <p14:creationId xmlns:p14="http://schemas.microsoft.com/office/powerpoint/2010/main" val="2808720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457200" y="274638"/>
            <a:ext cx="8229600" cy="1426169"/>
          </a:xfrm>
        </p:spPr>
        <p:txBody>
          <a:bodyPr>
            <a:noAutofit/>
          </a:bodyPr>
          <a:lstStyle/>
          <a:p>
            <a:pPr algn="just"/>
            <a:r>
              <a:rPr lang="en-GB" sz="3200" b="1" dirty="0">
                <a:solidFill>
                  <a:schemeClr val="accent2">
                    <a:lumMod val="75000"/>
                  </a:schemeClr>
                </a:solidFill>
              </a:rPr>
              <a:t>N</a:t>
            </a:r>
            <a:r>
              <a:rPr lang="en-GB" sz="3200" b="1" dirty="0" smtClean="0">
                <a:solidFill>
                  <a:schemeClr val="accent2">
                    <a:lumMod val="75000"/>
                  </a:schemeClr>
                </a:solidFill>
              </a:rPr>
              <a:t>ational Strategy for the Prevention and </a:t>
            </a:r>
            <a:r>
              <a:rPr lang="en-GB" sz="3200" b="1" dirty="0">
                <a:solidFill>
                  <a:schemeClr val="accent2">
                    <a:lumMod val="75000"/>
                  </a:schemeClr>
                </a:solidFill>
              </a:rPr>
              <a:t>M</a:t>
            </a:r>
            <a:r>
              <a:rPr lang="en-GB" sz="3200" b="1" dirty="0" smtClean="0">
                <a:solidFill>
                  <a:schemeClr val="accent2">
                    <a:lumMod val="75000"/>
                  </a:schemeClr>
                </a:solidFill>
              </a:rPr>
              <a:t>anagement of Alcohol and Drug use amongst Learners in Schools</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1700806"/>
            <a:ext cx="8229600" cy="4464497"/>
          </a:xfrm>
        </p:spPr>
        <p:txBody>
          <a:bodyPr>
            <a:normAutofit/>
          </a:bodyPr>
          <a:lstStyle/>
          <a:p>
            <a:pPr algn="just">
              <a:lnSpc>
                <a:spcPct val="120000"/>
              </a:lnSpc>
            </a:pPr>
            <a:r>
              <a:rPr lang="en-GB" sz="2000" dirty="0"/>
              <a:t>Informed by The  Policy Framework for the Management of Drug Abuse by Learners in Schools and Public Further Training Institutions. </a:t>
            </a:r>
          </a:p>
          <a:p>
            <a:pPr algn="just">
              <a:lnSpc>
                <a:spcPct val="120000"/>
              </a:lnSpc>
            </a:pPr>
            <a:r>
              <a:rPr lang="en-GB" sz="2000" dirty="0"/>
              <a:t>Reiterates that schools are Alcohol and Drug-free Zones.</a:t>
            </a:r>
          </a:p>
          <a:p>
            <a:pPr algn="just">
              <a:lnSpc>
                <a:spcPct val="120000"/>
              </a:lnSpc>
            </a:pPr>
            <a:r>
              <a:rPr lang="en-GB" sz="2000" dirty="0"/>
              <a:t>Increasing knowledge, life skills, and confidence amongst learners so that they are less likely to engage in problematic alcohol and drug use.</a:t>
            </a:r>
          </a:p>
          <a:p>
            <a:pPr algn="just">
              <a:lnSpc>
                <a:spcPct val="120000"/>
              </a:lnSpc>
            </a:pPr>
            <a:r>
              <a:rPr lang="en-GB" sz="2000" dirty="0"/>
              <a:t>Encourages drug testing, with intentions to rehabilitate.</a:t>
            </a:r>
          </a:p>
          <a:p>
            <a:endParaRPr lang="en-GB" dirty="0"/>
          </a:p>
        </p:txBody>
      </p:sp>
      <p:pic>
        <p:nvPicPr>
          <p:cNvPr id="5" name="Picture 4">
            <a:extLst>
              <a:ext uri="{FF2B5EF4-FFF2-40B4-BE49-F238E27FC236}">
                <a16:creationId xmlns:a16="http://schemas.microsoft.com/office/drawing/2014/main" id="{C8215640-7F5E-E8B5-6589-78CF303F6F97}"/>
              </a:ext>
            </a:extLst>
          </p:cNvPr>
          <p:cNvPicPr>
            <a:picLocks noChangeAspect="1"/>
          </p:cNvPicPr>
          <p:nvPr/>
        </p:nvPicPr>
        <p:blipFill>
          <a:blip r:embed="rId2"/>
          <a:stretch>
            <a:fillRect/>
          </a:stretch>
        </p:blipFill>
        <p:spPr>
          <a:xfrm>
            <a:off x="755576" y="4258554"/>
            <a:ext cx="7344816" cy="1906750"/>
          </a:xfrm>
          <a:prstGeom prst="rect">
            <a:avLst/>
          </a:prstGeom>
        </p:spPr>
      </p:pic>
      <p:pic>
        <p:nvPicPr>
          <p:cNvPr id="6" name="Picture 5"/>
          <p:cNvPicPr>
            <a:picLocks noChangeAspect="1"/>
          </p:cNvPicPr>
          <p:nvPr/>
        </p:nvPicPr>
        <p:blipFill>
          <a:blip r:embed="rId3"/>
          <a:stretch>
            <a:fillRect/>
          </a:stretch>
        </p:blipFill>
        <p:spPr>
          <a:xfrm>
            <a:off x="-25500" y="6248747"/>
            <a:ext cx="1368152" cy="609253"/>
          </a:xfrm>
          <a:prstGeom prst="rect">
            <a:avLst/>
          </a:prstGeom>
        </p:spPr>
      </p:pic>
    </p:spTree>
    <p:extLst>
      <p:ext uri="{BB962C8B-B14F-4D97-AF65-F5344CB8AC3E}">
        <p14:creationId xmlns:p14="http://schemas.microsoft.com/office/powerpoint/2010/main" val="1731668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395536" y="116632"/>
            <a:ext cx="8424936" cy="1508547"/>
          </a:xfrm>
        </p:spPr>
        <p:txBody>
          <a:bodyPr>
            <a:noAutofit/>
          </a:bodyPr>
          <a:lstStyle/>
          <a:p>
            <a:pPr algn="just"/>
            <a:r>
              <a:rPr lang="en-GB" sz="3200" b="1" dirty="0" smtClean="0">
                <a:solidFill>
                  <a:schemeClr val="accent2">
                    <a:lumMod val="75000"/>
                  </a:schemeClr>
                </a:solidFill>
              </a:rPr>
              <a:t>Prevention and Management of Corporal Punishment in Schools</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p:txBody>
          <a:bodyPr>
            <a:normAutofit/>
          </a:bodyPr>
          <a:lstStyle/>
          <a:p>
            <a:pPr algn="just">
              <a:lnSpc>
                <a:spcPct val="110000"/>
              </a:lnSpc>
            </a:pPr>
            <a:r>
              <a:rPr lang="en-GB" sz="2000" dirty="0"/>
              <a:t>Developed and printed the Protocol to deal with incidents of Corporal Punishment in all Provinces.</a:t>
            </a:r>
          </a:p>
          <a:p>
            <a:pPr algn="just">
              <a:lnSpc>
                <a:spcPct val="110000"/>
              </a:lnSpc>
            </a:pPr>
            <a:r>
              <a:rPr lang="en-GB" sz="2000" dirty="0"/>
              <a:t>Released a circular on the banning of corporal punishment in schools, in April 2022.</a:t>
            </a:r>
          </a:p>
          <a:p>
            <a:pPr algn="just">
              <a:lnSpc>
                <a:spcPct val="110000"/>
              </a:lnSpc>
            </a:pPr>
            <a:r>
              <a:rPr lang="en-GB" sz="2000" dirty="0"/>
              <a:t>Participated at an International Online Conference convened by End Violence Against Children on Corporal Punishment in Schools in April 2022.</a:t>
            </a: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1067068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457200" y="274639"/>
            <a:ext cx="8229600" cy="778097"/>
          </a:xfrm>
        </p:spPr>
        <p:txBody>
          <a:bodyPr>
            <a:normAutofit/>
          </a:bodyPr>
          <a:lstStyle/>
          <a:p>
            <a:r>
              <a:rPr lang="en-GB" sz="3200" b="1" dirty="0">
                <a:solidFill>
                  <a:schemeClr val="accent2">
                    <a:lumMod val="75000"/>
                  </a:schemeClr>
                </a:solidFill>
              </a:rPr>
              <a:t>D</a:t>
            </a:r>
            <a:r>
              <a:rPr lang="en-GB" sz="3200" b="1" dirty="0" smtClean="0">
                <a:solidFill>
                  <a:schemeClr val="accent2">
                    <a:lumMod val="75000"/>
                  </a:schemeClr>
                </a:solidFill>
              </a:rPr>
              <a:t>isaster </a:t>
            </a:r>
            <a:r>
              <a:rPr lang="en-GB" sz="3200" b="1" dirty="0">
                <a:solidFill>
                  <a:schemeClr val="accent2">
                    <a:lumMod val="75000"/>
                  </a:schemeClr>
                </a:solidFill>
              </a:rPr>
              <a:t>R</a:t>
            </a:r>
            <a:r>
              <a:rPr lang="en-GB" sz="3200" b="1" dirty="0" smtClean="0">
                <a:solidFill>
                  <a:schemeClr val="accent2">
                    <a:lumMod val="75000"/>
                  </a:schemeClr>
                </a:solidFill>
              </a:rPr>
              <a:t>isk </a:t>
            </a:r>
            <a:r>
              <a:rPr lang="en-GB" sz="3200" b="1" dirty="0">
                <a:solidFill>
                  <a:schemeClr val="accent2">
                    <a:lumMod val="75000"/>
                  </a:schemeClr>
                </a:solidFill>
              </a:rPr>
              <a:t>M</a:t>
            </a:r>
            <a:r>
              <a:rPr lang="en-GB" sz="3200" b="1" dirty="0" smtClean="0">
                <a:solidFill>
                  <a:schemeClr val="accent2">
                    <a:lumMod val="75000"/>
                  </a:schemeClr>
                </a:solidFill>
              </a:rPr>
              <a:t>anagement </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1052737"/>
            <a:ext cx="8229600" cy="5073428"/>
          </a:xfrm>
        </p:spPr>
        <p:txBody>
          <a:bodyPr>
            <a:normAutofit fontScale="77500" lnSpcReduction="20000"/>
          </a:bodyPr>
          <a:lstStyle/>
          <a:p>
            <a:pPr algn="just">
              <a:lnSpc>
                <a:spcPct val="120000"/>
              </a:lnSpc>
            </a:pPr>
            <a:r>
              <a:rPr lang="en-GB" sz="2900" dirty="0"/>
              <a:t>The DBE has a partnership with </a:t>
            </a:r>
            <a:r>
              <a:rPr lang="en-GB" sz="2900" dirty="0" err="1"/>
              <a:t>SANTAM</a:t>
            </a:r>
            <a:r>
              <a:rPr lang="en-GB" sz="2900" dirty="0"/>
              <a:t> &amp; NDMC- developed the Disaster Risk Management Tool.</a:t>
            </a:r>
          </a:p>
          <a:p>
            <a:pPr algn="just">
              <a:lnSpc>
                <a:spcPct val="120000"/>
              </a:lnSpc>
            </a:pPr>
            <a:r>
              <a:rPr lang="en-GB" sz="2900" dirty="0"/>
              <a:t>Disaster Risk Management: Assessment Training in Provinces. </a:t>
            </a:r>
          </a:p>
          <a:p>
            <a:pPr algn="just">
              <a:lnSpc>
                <a:spcPct val="120000"/>
              </a:lnSpc>
            </a:pPr>
            <a:r>
              <a:rPr lang="en-GB" sz="2900" dirty="0"/>
              <a:t>Training takes place over 2 days:</a:t>
            </a:r>
          </a:p>
          <a:p>
            <a:pPr lvl="1" algn="just">
              <a:lnSpc>
                <a:spcPct val="120000"/>
              </a:lnSpc>
              <a:buFont typeface="Arial" panose="020B0604020202020204" pitchFamily="34" charset="0"/>
              <a:buChar char="•"/>
            </a:pPr>
            <a:r>
              <a:rPr lang="en-GB" sz="2900" dirty="0"/>
              <a:t>Day one specific for the district and provincial officials: Inclusive Education; Infrastructure; School Safety; Provincial Disaster Management; Fire Chiefs form Municipalities.</a:t>
            </a:r>
          </a:p>
          <a:p>
            <a:pPr lvl="1" algn="just">
              <a:lnSpc>
                <a:spcPct val="120000"/>
              </a:lnSpc>
              <a:buFont typeface="Arial" panose="020B0604020202020204" pitchFamily="34" charset="0"/>
              <a:buChar char="•"/>
            </a:pPr>
            <a:r>
              <a:rPr lang="en-GB" sz="2900" dirty="0"/>
              <a:t>Day two Schools Assessment Tool training (special Schools)</a:t>
            </a:r>
          </a:p>
          <a:p>
            <a:pPr algn="just">
              <a:lnSpc>
                <a:spcPct val="120000"/>
              </a:lnSpc>
            </a:pPr>
            <a:r>
              <a:rPr lang="en-GB" sz="2900" dirty="0"/>
              <a:t>Training conducted in Mpumalanga: October 2022</a:t>
            </a:r>
          </a:p>
          <a:p>
            <a:pPr algn="just">
              <a:lnSpc>
                <a:spcPct val="120000"/>
              </a:lnSpc>
            </a:pPr>
            <a:r>
              <a:rPr lang="en-GB" sz="2900" dirty="0" smtClean="0"/>
              <a:t>The </a:t>
            </a:r>
            <a:r>
              <a:rPr lang="en-GB" sz="2900" dirty="0"/>
              <a:t>Ethiopian delegation </a:t>
            </a:r>
            <a:r>
              <a:rPr lang="en-GB" sz="2900" dirty="0" smtClean="0"/>
              <a:t>was hosted in </a:t>
            </a:r>
            <a:r>
              <a:rPr lang="en-GB" sz="2900" dirty="0"/>
              <a:t>2022 and the feedback was very positive, especially the draft lesson sets in the LO textbooks which support disaster risk reduction know-how in the classroom.</a:t>
            </a:r>
          </a:p>
          <a:p>
            <a:endParaRPr lang="en-GB"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632715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457200" y="-99392"/>
            <a:ext cx="8229600" cy="648073"/>
          </a:xfrm>
        </p:spPr>
        <p:txBody>
          <a:bodyPr>
            <a:normAutofit/>
          </a:bodyPr>
          <a:lstStyle/>
          <a:p>
            <a:r>
              <a:rPr lang="en-GB" sz="3200" b="1" dirty="0">
                <a:solidFill>
                  <a:schemeClr val="accent2">
                    <a:lumMod val="75000"/>
                  </a:schemeClr>
                </a:solidFill>
              </a:rPr>
              <a:t>DBE &amp; SAPS </a:t>
            </a:r>
            <a:r>
              <a:rPr lang="en-GB" sz="3200" b="1" dirty="0" smtClean="0">
                <a:solidFill>
                  <a:schemeClr val="accent2">
                    <a:lumMod val="75000"/>
                  </a:schemeClr>
                </a:solidFill>
              </a:rPr>
              <a:t>Protocol</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548681"/>
            <a:ext cx="8229600" cy="5577484"/>
          </a:xfrm>
        </p:spPr>
        <p:txBody>
          <a:bodyPr/>
          <a:lstStyle/>
          <a:p>
            <a:pPr algn="just"/>
            <a:r>
              <a:rPr lang="en-GB" sz="2000" dirty="0"/>
              <a:t>Continuous Implementation of the Protocol for curbing </a:t>
            </a:r>
            <a:r>
              <a:rPr lang="en-GB" sz="2000" dirty="0" smtClean="0"/>
              <a:t>violence through re-linking </a:t>
            </a:r>
            <a:r>
              <a:rPr lang="en-GB" sz="2000" dirty="0"/>
              <a:t>of schools to local police </a:t>
            </a:r>
            <a:r>
              <a:rPr lang="en-GB" sz="2000" dirty="0" smtClean="0"/>
              <a:t>stations, searches </a:t>
            </a:r>
            <a:r>
              <a:rPr lang="en-GB" sz="2000" dirty="0"/>
              <a:t>and </a:t>
            </a:r>
            <a:r>
              <a:rPr lang="en-GB" sz="2000" dirty="0" smtClean="0"/>
              <a:t>seizers, crime awareness campaigns </a:t>
            </a:r>
            <a:r>
              <a:rPr lang="en-GB" sz="2000" dirty="0"/>
              <a:t>in </a:t>
            </a:r>
            <a:r>
              <a:rPr lang="en-GB" sz="2000" dirty="0" smtClean="0"/>
              <a:t>schools and closure </a:t>
            </a:r>
            <a:r>
              <a:rPr lang="en-GB" sz="2000" dirty="0"/>
              <a:t>of taverns nearby </a:t>
            </a:r>
            <a:r>
              <a:rPr lang="en-GB" sz="2000" dirty="0" smtClean="0"/>
              <a:t>schools</a:t>
            </a:r>
          </a:p>
          <a:p>
            <a:pPr algn="just"/>
            <a:r>
              <a:rPr lang="en-GB" sz="2000" dirty="0" smtClean="0"/>
              <a:t>Number </a:t>
            </a:r>
            <a:r>
              <a:rPr lang="en-GB" sz="2000" dirty="0"/>
              <a:t>of Searches and Seizers conducted in 2022-23 </a:t>
            </a:r>
            <a:r>
              <a:rPr lang="en-GB" sz="2000" dirty="0" smtClean="0"/>
              <a:t>FY </a:t>
            </a:r>
          </a:p>
          <a:p>
            <a:pPr marL="0" indent="0">
              <a:buNone/>
            </a:pPr>
            <a:endParaRPr lang="en-GB" dirty="0"/>
          </a:p>
        </p:txBody>
      </p:sp>
      <p:pic>
        <p:nvPicPr>
          <p:cNvPr id="5" name="Picture 4">
            <a:extLst>
              <a:ext uri="{FF2B5EF4-FFF2-40B4-BE49-F238E27FC236}">
                <a16:creationId xmlns:a16="http://schemas.microsoft.com/office/drawing/2014/main" id="{6563CB02-7EF3-F706-BDE0-D22C4BFBC349}"/>
              </a:ext>
            </a:extLst>
          </p:cNvPr>
          <p:cNvPicPr>
            <a:picLocks noChangeAspect="1"/>
          </p:cNvPicPr>
          <p:nvPr/>
        </p:nvPicPr>
        <p:blipFill>
          <a:blip r:embed="rId2"/>
          <a:stretch>
            <a:fillRect/>
          </a:stretch>
        </p:blipFill>
        <p:spPr>
          <a:xfrm>
            <a:off x="683568" y="2060848"/>
            <a:ext cx="6995120" cy="3803119"/>
          </a:xfrm>
          <a:prstGeom prst="rect">
            <a:avLst/>
          </a:prstGeom>
        </p:spPr>
      </p:pic>
      <p:pic>
        <p:nvPicPr>
          <p:cNvPr id="6" name="Picture 5"/>
          <p:cNvPicPr>
            <a:picLocks noChangeAspect="1"/>
          </p:cNvPicPr>
          <p:nvPr/>
        </p:nvPicPr>
        <p:blipFill>
          <a:blip r:embed="rId3"/>
          <a:stretch>
            <a:fillRect/>
          </a:stretch>
        </p:blipFill>
        <p:spPr>
          <a:xfrm>
            <a:off x="-25500" y="6248747"/>
            <a:ext cx="1368152" cy="609253"/>
          </a:xfrm>
          <a:prstGeom prst="rect">
            <a:avLst/>
          </a:prstGeom>
        </p:spPr>
      </p:pic>
    </p:spTree>
    <p:extLst>
      <p:ext uri="{BB962C8B-B14F-4D97-AF65-F5344CB8AC3E}">
        <p14:creationId xmlns:p14="http://schemas.microsoft.com/office/powerpoint/2010/main" val="1534107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251520" y="1"/>
            <a:ext cx="8003232" cy="764704"/>
          </a:xfrm>
        </p:spPr>
        <p:txBody>
          <a:bodyPr>
            <a:noAutofit/>
          </a:bodyPr>
          <a:lstStyle/>
          <a:p>
            <a:r>
              <a:rPr lang="en-GB" sz="3200" b="1" dirty="0" smtClean="0">
                <a:solidFill>
                  <a:schemeClr val="accent2">
                    <a:lumMod val="75000"/>
                  </a:schemeClr>
                </a:solidFill>
              </a:rPr>
              <a:t>School </a:t>
            </a:r>
            <a:r>
              <a:rPr lang="en-GB" sz="3200" b="1" dirty="0">
                <a:solidFill>
                  <a:schemeClr val="accent2">
                    <a:lumMod val="75000"/>
                  </a:schemeClr>
                </a:solidFill>
              </a:rPr>
              <a:t>S</a:t>
            </a:r>
            <a:r>
              <a:rPr lang="en-GB" sz="3200" b="1" dirty="0" smtClean="0">
                <a:solidFill>
                  <a:schemeClr val="accent2">
                    <a:lumMod val="75000"/>
                  </a:schemeClr>
                </a:solidFill>
              </a:rPr>
              <a:t>afety </a:t>
            </a:r>
            <a:r>
              <a:rPr lang="en-GB" sz="3200" b="1" dirty="0">
                <a:solidFill>
                  <a:schemeClr val="accent2">
                    <a:lumMod val="75000"/>
                  </a:schemeClr>
                </a:solidFill>
              </a:rPr>
              <a:t>P</a:t>
            </a:r>
            <a:r>
              <a:rPr lang="en-GB" sz="3200" b="1" dirty="0" smtClean="0">
                <a:solidFill>
                  <a:schemeClr val="accent2">
                    <a:lumMod val="75000"/>
                  </a:schemeClr>
                </a:solidFill>
              </a:rPr>
              <a:t>lans for 2023</a:t>
            </a:r>
            <a:endParaRPr lang="en-GB"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692696"/>
            <a:ext cx="8363272" cy="5760641"/>
          </a:xfrm>
        </p:spPr>
        <p:txBody>
          <a:bodyPr>
            <a:normAutofit fontScale="25000" lnSpcReduction="20000"/>
          </a:bodyPr>
          <a:lstStyle/>
          <a:p>
            <a:pPr algn="just">
              <a:lnSpc>
                <a:spcPct val="120000"/>
              </a:lnSpc>
            </a:pPr>
            <a:r>
              <a:rPr lang="en-GB" sz="8000" dirty="0"/>
              <a:t>Monitor the remaining 15 districts in three Provinces (GP, KZN, and NC);</a:t>
            </a:r>
          </a:p>
          <a:p>
            <a:pPr algn="just">
              <a:lnSpc>
                <a:spcPct val="120000"/>
              </a:lnSpc>
            </a:pPr>
            <a:r>
              <a:rPr lang="en-GB" sz="8000" dirty="0"/>
              <a:t>Organise the Inter-Departmental Campaign on Violence Prevention: Eastern Cape, Buffalo City (</a:t>
            </a:r>
            <a:r>
              <a:rPr lang="en-GB" sz="8000" dirty="0" err="1"/>
              <a:t>Enyobeni</a:t>
            </a:r>
            <a:r>
              <a:rPr lang="en-GB" sz="8000" dirty="0"/>
              <a:t> Tavern Area), Feb 2023;</a:t>
            </a:r>
          </a:p>
          <a:p>
            <a:pPr algn="just">
              <a:lnSpc>
                <a:spcPct val="120000"/>
              </a:lnSpc>
            </a:pPr>
            <a:r>
              <a:rPr lang="en-GB" sz="8000" dirty="0"/>
              <a:t>Continue with Training Workshops on the Disaster Risk Assessment Tool;</a:t>
            </a:r>
          </a:p>
          <a:p>
            <a:pPr algn="just">
              <a:lnSpc>
                <a:spcPct val="120000"/>
              </a:lnSpc>
            </a:pPr>
            <a:r>
              <a:rPr lang="en-GB" sz="8000" dirty="0"/>
              <a:t>Release a circular on the banning of corporal punishment in schools;</a:t>
            </a:r>
          </a:p>
          <a:p>
            <a:pPr algn="just">
              <a:lnSpc>
                <a:spcPct val="120000"/>
              </a:lnSpc>
            </a:pPr>
            <a:r>
              <a:rPr lang="en-GB" sz="8000" dirty="0"/>
              <a:t>Develop Digital Training on the Protocol to deal with incidents of Corporal Punishment in Schools;</a:t>
            </a:r>
          </a:p>
          <a:p>
            <a:pPr algn="just">
              <a:lnSpc>
                <a:spcPct val="120000"/>
              </a:lnSpc>
            </a:pPr>
            <a:r>
              <a:rPr lang="en-GB" sz="8000" dirty="0"/>
              <a:t>Facilitate Research on Harmful Religious Practices in Schools, in partnership with UNICEF;</a:t>
            </a:r>
          </a:p>
          <a:p>
            <a:pPr algn="just">
              <a:lnSpc>
                <a:spcPct val="120000"/>
              </a:lnSpc>
            </a:pPr>
            <a:r>
              <a:rPr lang="en-GB" sz="8000" dirty="0"/>
              <a:t>Strengthen School Safety programmes in Special Schools;</a:t>
            </a:r>
          </a:p>
          <a:p>
            <a:pPr algn="just">
              <a:lnSpc>
                <a:spcPct val="120000"/>
              </a:lnSpc>
            </a:pPr>
            <a:r>
              <a:rPr lang="en-GB" sz="8000" dirty="0"/>
              <a:t>Facilitate discussions with the Department of Labour on schools that received contravention notices for lack of compliance with the Occupational Health &amp; Safety Act;</a:t>
            </a:r>
          </a:p>
          <a:p>
            <a:pPr algn="just">
              <a:lnSpc>
                <a:spcPct val="120000"/>
              </a:lnSpc>
            </a:pPr>
            <a:r>
              <a:rPr lang="en-GB" sz="8000" dirty="0"/>
              <a:t>Release a Circular to remind schools of the regulations of Safety Measures about school exactions and water activities; and</a:t>
            </a:r>
          </a:p>
          <a:p>
            <a:pPr algn="just">
              <a:lnSpc>
                <a:spcPct val="120000"/>
              </a:lnSpc>
            </a:pPr>
            <a:r>
              <a:rPr lang="en-GB" sz="8000" dirty="0"/>
              <a:t>Release another Circular on the banning of Corporal Punishment.</a:t>
            </a:r>
          </a:p>
          <a:p>
            <a:endParaRPr lang="en-GB"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04127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SOCIAL COHESION PROGRAMMES</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744311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5"/>
            <a:ext cx="8229600" cy="360039"/>
          </a:xfrm>
        </p:spPr>
        <p:txBody>
          <a:bodyPr>
            <a:normAutofit fontScale="90000"/>
          </a:bodyPr>
          <a:lstStyle/>
          <a:p>
            <a:r>
              <a:rPr lang="en-ZA" sz="3200" b="1" dirty="0">
                <a:solidFill>
                  <a:schemeClr val="accent2">
                    <a:lumMod val="75000"/>
                  </a:schemeClr>
                </a:solidFill>
              </a:rPr>
              <a:t>S</a:t>
            </a:r>
            <a:r>
              <a:rPr lang="en-ZA" sz="3200" b="1" dirty="0" smtClean="0">
                <a:solidFill>
                  <a:schemeClr val="accent2">
                    <a:lumMod val="75000"/>
                  </a:schemeClr>
                </a:solidFill>
              </a:rPr>
              <a:t>ocial </a:t>
            </a:r>
            <a:r>
              <a:rPr lang="en-ZA" sz="3200" b="1" dirty="0">
                <a:solidFill>
                  <a:schemeClr val="accent2">
                    <a:lumMod val="75000"/>
                  </a:schemeClr>
                </a:solidFill>
              </a:rPr>
              <a:t>C</a:t>
            </a:r>
            <a:r>
              <a:rPr lang="en-ZA" sz="3200" b="1" dirty="0" smtClean="0">
                <a:solidFill>
                  <a:schemeClr val="accent2">
                    <a:lumMod val="75000"/>
                  </a:schemeClr>
                </a:solidFill>
              </a:rPr>
              <a:t>ohesion </a:t>
            </a:r>
            <a:r>
              <a:rPr lang="en-ZA" sz="3200" b="1" dirty="0">
                <a:solidFill>
                  <a:schemeClr val="accent2">
                    <a:lumMod val="75000"/>
                  </a:schemeClr>
                </a:solidFill>
              </a:rPr>
              <a:t>P</a:t>
            </a:r>
            <a:r>
              <a:rPr lang="en-ZA" sz="3200" b="1" dirty="0" smtClean="0">
                <a:solidFill>
                  <a:schemeClr val="accent2">
                    <a:lumMod val="75000"/>
                  </a:schemeClr>
                </a:solidFill>
              </a:rPr>
              <a:t>rogrammes </a:t>
            </a:r>
            <a:endParaRPr lang="en-ZA" sz="3200" b="1" dirty="0">
              <a:solidFill>
                <a:schemeClr val="accent2">
                  <a:lumMod val="75000"/>
                </a:schemeClr>
              </a:solidFill>
            </a:endParaRPr>
          </a:p>
        </p:txBody>
      </p:sp>
      <p:sp>
        <p:nvSpPr>
          <p:cNvPr id="3" name="Content Placeholder 2"/>
          <p:cNvSpPr>
            <a:spLocks noGrp="1"/>
          </p:cNvSpPr>
          <p:nvPr>
            <p:ph idx="1"/>
          </p:nvPr>
        </p:nvSpPr>
        <p:spPr>
          <a:xfrm>
            <a:off x="179512" y="404664"/>
            <a:ext cx="8784976" cy="6048672"/>
          </a:xfrm>
        </p:spPr>
        <p:txBody>
          <a:bodyPr>
            <a:noAutofit/>
          </a:bodyPr>
          <a:lstStyle/>
          <a:p>
            <a:pPr algn="just"/>
            <a:r>
              <a:rPr lang="en-ZA" sz="1800" dirty="0"/>
              <a:t>In terms of the </a:t>
            </a:r>
            <a:r>
              <a:rPr lang="en-ZA" sz="1800" b="1" dirty="0"/>
              <a:t>MTSF Priority 6 on Social Cohesion and Nation Building </a:t>
            </a:r>
            <a:r>
              <a:rPr lang="en-ZA" sz="1800" dirty="0"/>
              <a:t>(to promote national identity and patriotism), a communique to schools is distributed for:</a:t>
            </a:r>
          </a:p>
          <a:p>
            <a:pPr lvl="1" algn="just">
              <a:buFont typeface="Arial" panose="020B0604020202020204" pitchFamily="34" charset="0"/>
              <a:buChar char="•"/>
            </a:pPr>
            <a:r>
              <a:rPr lang="en-ZA" sz="1800" dirty="0"/>
              <a:t>Recital of the Preamble of the Constitution on the first day of each school term and all school events</a:t>
            </a:r>
          </a:p>
          <a:p>
            <a:pPr lvl="1" algn="just">
              <a:buFont typeface="Arial" panose="020B0604020202020204" pitchFamily="34" charset="0"/>
              <a:buChar char="•"/>
            </a:pPr>
            <a:r>
              <a:rPr lang="en-ZA" sz="1800" dirty="0"/>
              <a:t>Protocols around hoisting of the National Flag and African Union (AU) Flag</a:t>
            </a:r>
          </a:p>
          <a:p>
            <a:pPr lvl="1" algn="just">
              <a:buFont typeface="Arial" panose="020B0604020202020204" pitchFamily="34" charset="0"/>
              <a:buChar char="•"/>
            </a:pPr>
            <a:r>
              <a:rPr lang="en-ZA" sz="1800" dirty="0"/>
              <a:t>Promotion of the National Anthem and AU </a:t>
            </a:r>
            <a:r>
              <a:rPr lang="en-ZA" sz="1800" dirty="0" smtClean="0"/>
              <a:t>Anthem</a:t>
            </a:r>
            <a:endParaRPr lang="en-ZA" sz="1800" dirty="0"/>
          </a:p>
          <a:p>
            <a:pPr algn="just"/>
            <a:r>
              <a:rPr lang="en-ZA" sz="1800" dirty="0"/>
              <a:t>In terms of the </a:t>
            </a:r>
            <a:r>
              <a:rPr lang="en-ZA" sz="1800" b="1" dirty="0"/>
              <a:t>National Development Plan Vision 2030</a:t>
            </a:r>
            <a:r>
              <a:rPr lang="en-ZA" sz="1800" dirty="0"/>
              <a:t> (towards building safer communities)</a:t>
            </a:r>
          </a:p>
          <a:p>
            <a:pPr lvl="1" algn="just">
              <a:buFont typeface="Arial" panose="020B0604020202020204" pitchFamily="34" charset="0"/>
              <a:buChar char="•"/>
            </a:pPr>
            <a:r>
              <a:rPr lang="en-ZA" sz="1800" dirty="0"/>
              <a:t>Distribute tips for parents and learners for ensuring the safety of children from exposure to harmful content found in the online and cyber community when utilising eLearning and Digital Learning Devices</a:t>
            </a:r>
          </a:p>
          <a:p>
            <a:pPr lvl="1" algn="just">
              <a:buFont typeface="Arial" panose="020B0604020202020204" pitchFamily="34" charset="0"/>
              <a:buChar char="•"/>
            </a:pPr>
            <a:r>
              <a:rPr lang="en-ZA" sz="1800" dirty="0"/>
              <a:t>Tips for younger learners inserted in learner workbooks on what a learner must do to report and reduce the risk of sexual </a:t>
            </a:r>
            <a:r>
              <a:rPr lang="en-ZA" sz="1800" dirty="0" smtClean="0"/>
              <a:t>assault</a:t>
            </a:r>
            <a:endParaRPr lang="en-ZA" sz="1800" dirty="0"/>
          </a:p>
          <a:p>
            <a:pPr algn="just"/>
            <a:r>
              <a:rPr lang="en-ZA" sz="1800" dirty="0"/>
              <a:t>In terms of the </a:t>
            </a:r>
            <a:r>
              <a:rPr lang="en-ZA" sz="1800" b="1" dirty="0"/>
              <a:t>National Strategic Plan to end Gender-based Violence and Femicide</a:t>
            </a:r>
          </a:p>
          <a:p>
            <a:pPr lvl="1" algn="just">
              <a:buFont typeface="Arial" panose="020B0604020202020204" pitchFamily="34" charset="0"/>
              <a:buChar char="•"/>
            </a:pPr>
            <a:r>
              <a:rPr lang="en-ZA" sz="1800" dirty="0"/>
              <a:t>Circular to schools for convening School Assemblies to end School-related Gender-based Violence (SRGBV) and Bullying using the Connect with Respect guidance of the United Nations</a:t>
            </a:r>
          </a:p>
          <a:p>
            <a:pPr lvl="1" algn="just">
              <a:buFont typeface="Arial" panose="020B0604020202020204" pitchFamily="34" charset="0"/>
              <a:buChar char="•"/>
            </a:pPr>
            <a:r>
              <a:rPr lang="en-ZA" sz="1800" dirty="0"/>
              <a:t>An at-a-glance summary of the Protocol for the Management and Reporting of Sexual Abuse and Harassment in Schools </a:t>
            </a: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208593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C7DE-CAF5-0054-1D2D-2587ABCCBED5}"/>
              </a:ext>
            </a:extLst>
          </p:cNvPr>
          <p:cNvSpPr>
            <a:spLocks noGrp="1"/>
          </p:cNvSpPr>
          <p:nvPr>
            <p:ph type="title"/>
          </p:nvPr>
        </p:nvSpPr>
        <p:spPr>
          <a:xfrm>
            <a:off x="323528" y="260648"/>
            <a:ext cx="8568952" cy="504056"/>
          </a:xfrm>
        </p:spPr>
        <p:txBody>
          <a:bodyPr>
            <a:normAutofit fontScale="90000"/>
          </a:bodyPr>
          <a:lstStyle/>
          <a:p>
            <a:r>
              <a:rPr lang="en-US" altLang="en-US" sz="3200" b="1" dirty="0">
                <a:solidFill>
                  <a:schemeClr val="accent2">
                    <a:lumMod val="75000"/>
                  </a:schemeClr>
                </a:solidFill>
                <a:cs typeface="Arial" panose="020B0604020202020204" pitchFamily="34" charset="0"/>
              </a:rPr>
              <a:t>D</a:t>
            </a:r>
            <a:r>
              <a:rPr lang="en-US" altLang="en-US" sz="3200" b="1" dirty="0" smtClean="0">
                <a:solidFill>
                  <a:schemeClr val="accent2">
                    <a:lumMod val="75000"/>
                  </a:schemeClr>
                </a:solidFill>
                <a:cs typeface="Arial" panose="020B0604020202020204" pitchFamily="34" charset="0"/>
              </a:rPr>
              <a:t>istrict Monitoring</a:t>
            </a:r>
            <a:endParaRPr lang="en-GB" sz="3200" dirty="0">
              <a:solidFill>
                <a:schemeClr val="accent2">
                  <a:lumMod val="75000"/>
                </a:schemeClr>
              </a:solidFill>
            </a:endParaRPr>
          </a:p>
        </p:txBody>
      </p:sp>
      <p:sp>
        <p:nvSpPr>
          <p:cNvPr id="3" name="Content Placeholder 2">
            <a:extLst>
              <a:ext uri="{FF2B5EF4-FFF2-40B4-BE49-F238E27FC236}">
                <a16:creationId xmlns:a16="http://schemas.microsoft.com/office/drawing/2014/main" id="{61C28622-CB20-C138-6176-3221952C51A1}"/>
              </a:ext>
            </a:extLst>
          </p:cNvPr>
          <p:cNvSpPr>
            <a:spLocks noGrp="1"/>
          </p:cNvSpPr>
          <p:nvPr>
            <p:ph idx="1"/>
          </p:nvPr>
        </p:nvSpPr>
        <p:spPr>
          <a:xfrm>
            <a:off x="457200" y="764704"/>
            <a:ext cx="8229600" cy="5361461"/>
          </a:xfrm>
        </p:spPr>
        <p:txBody>
          <a:bodyPr>
            <a:normAutofit/>
          </a:bodyPr>
          <a:lstStyle/>
          <a:p>
            <a:pPr algn="just" eaLnBrk="1" fontAlgn="auto" hangingPunct="1">
              <a:spcAft>
                <a:spcPts val="0"/>
              </a:spcAft>
              <a:buClr>
                <a:schemeClr val="tx1"/>
              </a:buClr>
              <a:tabLst>
                <a:tab pos="0" algn="l"/>
              </a:tabLst>
              <a:defRPr/>
            </a:pPr>
            <a:r>
              <a:rPr lang="en-US" sz="2000" dirty="0" smtClean="0">
                <a:cs typeface="Arial" panose="020B0604020202020204" pitchFamily="34" charset="0"/>
              </a:rPr>
              <a:t>District monitoring </a:t>
            </a:r>
            <a:r>
              <a:rPr lang="en-US" sz="2000" dirty="0">
                <a:cs typeface="Arial" panose="020B0604020202020204" pitchFamily="34" charset="0"/>
              </a:rPr>
              <a:t>on the implementation of the National School Safety Framework (NSSF), social cohesion, sport, and enrichment </a:t>
            </a:r>
            <a:r>
              <a:rPr lang="en-US" sz="2000" dirty="0" err="1" smtClean="0">
                <a:cs typeface="Arial" panose="020B0604020202020204" pitchFamily="34" charset="0"/>
              </a:rPr>
              <a:t>programmes</a:t>
            </a:r>
            <a:r>
              <a:rPr lang="en-US" sz="2000" dirty="0" smtClean="0">
                <a:cs typeface="Arial" panose="020B0604020202020204" pitchFamily="34" charset="0"/>
              </a:rPr>
              <a:t> are annually conducted in 75 districts.</a:t>
            </a:r>
            <a:endParaRPr lang="en-US" sz="2000" dirty="0">
              <a:cs typeface="Arial" panose="020B0604020202020204" pitchFamily="34" charset="0"/>
            </a:endParaRPr>
          </a:p>
          <a:p>
            <a:pPr algn="just">
              <a:buClr>
                <a:schemeClr val="tx1"/>
              </a:buClr>
              <a:tabLst>
                <a:tab pos="0" algn="l"/>
              </a:tabLst>
              <a:defRPr/>
            </a:pPr>
            <a:r>
              <a:rPr lang="en-US" sz="2000" dirty="0">
                <a:cs typeface="Arial" panose="020B0604020202020204" pitchFamily="34" charset="0"/>
              </a:rPr>
              <a:t>60 districts have </a:t>
            </a:r>
            <a:r>
              <a:rPr lang="en-US" sz="2000" dirty="0" smtClean="0">
                <a:cs typeface="Arial" panose="020B0604020202020204" pitchFamily="34" charset="0"/>
              </a:rPr>
              <a:t>been </a:t>
            </a:r>
            <a:r>
              <a:rPr lang="en-US" sz="2000" dirty="0">
                <a:cs typeface="Arial" panose="020B0604020202020204" pitchFamily="34" charset="0"/>
              </a:rPr>
              <a:t>monitored </a:t>
            </a:r>
            <a:r>
              <a:rPr lang="en-US" sz="2000" dirty="0" smtClean="0">
                <a:cs typeface="Arial" panose="020B0604020202020204" pitchFamily="34" charset="0"/>
              </a:rPr>
              <a:t>in the 2022-23 financial year across </a:t>
            </a:r>
            <a:r>
              <a:rPr lang="en-US" sz="2000" dirty="0">
                <a:cs typeface="Arial" panose="020B0604020202020204" pitchFamily="34" charset="0"/>
              </a:rPr>
              <a:t>8 </a:t>
            </a:r>
            <a:r>
              <a:rPr lang="en-US" sz="2000" dirty="0" smtClean="0">
                <a:cs typeface="Arial" panose="020B0604020202020204" pitchFamily="34" charset="0"/>
              </a:rPr>
              <a:t>provinces. This excludes Northern Cape. </a:t>
            </a:r>
            <a:endParaRPr lang="en-US" sz="2000" dirty="0">
              <a:cs typeface="Arial" panose="020B0604020202020204" pitchFamily="34" charset="0"/>
            </a:endParaRPr>
          </a:p>
          <a:p>
            <a:pPr algn="just" eaLnBrk="1" fontAlgn="auto" hangingPunct="1">
              <a:spcAft>
                <a:spcPts val="0"/>
              </a:spcAft>
              <a:buClr>
                <a:schemeClr val="tx1"/>
              </a:buClr>
              <a:tabLst>
                <a:tab pos="0" algn="l"/>
              </a:tabLst>
              <a:defRPr/>
            </a:pPr>
            <a:r>
              <a:rPr lang="en-US" sz="2000" dirty="0">
                <a:cs typeface="Arial" panose="020B0604020202020204" pitchFamily="34" charset="0"/>
              </a:rPr>
              <a:t>In quarter </a:t>
            </a:r>
            <a:r>
              <a:rPr lang="en-US" sz="2000" dirty="0" smtClean="0">
                <a:cs typeface="Arial" panose="020B0604020202020204" pitchFamily="34" charset="0"/>
              </a:rPr>
              <a:t>four </a:t>
            </a:r>
            <a:r>
              <a:rPr lang="en-US" sz="2000" dirty="0">
                <a:cs typeface="Arial" panose="020B0604020202020204" pitchFamily="34" charset="0"/>
              </a:rPr>
              <a:t>15 Districts </a:t>
            </a:r>
            <a:r>
              <a:rPr lang="en-US" sz="2000" dirty="0" smtClean="0">
                <a:cs typeface="Arial" panose="020B0604020202020204" pitchFamily="34" charset="0"/>
              </a:rPr>
              <a:t>will be monitored</a:t>
            </a:r>
            <a:r>
              <a:rPr lang="en-US" sz="2000" dirty="0">
                <a:cs typeface="Arial" panose="020B0604020202020204" pitchFamily="34" charset="0"/>
              </a:rPr>
              <a:t>.</a:t>
            </a:r>
          </a:p>
          <a:p>
            <a:endParaRPr lang="en-GB" dirty="0"/>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112263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ROLE OF SCHOOL GOVERNING BODIES</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204757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0728"/>
          </a:xfrm>
        </p:spPr>
        <p:txBody>
          <a:bodyPr/>
          <a:lstStyle/>
          <a:p>
            <a:r>
              <a:rPr lang="en-GB" b="1" dirty="0" smtClean="0">
                <a:solidFill>
                  <a:schemeClr val="accent2">
                    <a:lumMod val="75000"/>
                  </a:schemeClr>
                </a:solidFill>
              </a:rPr>
              <a:t>The role of SGBs</a:t>
            </a:r>
            <a:endParaRPr lang="en-GB" dirty="0">
              <a:solidFill>
                <a:schemeClr val="accent2">
                  <a:lumMod val="75000"/>
                </a:schemeClr>
              </a:solidFill>
            </a:endParaRPr>
          </a:p>
        </p:txBody>
      </p:sp>
      <p:graphicFrame>
        <p:nvGraphicFramePr>
          <p:cNvPr id="4" name="Content Placeholder 3"/>
          <p:cNvGraphicFramePr>
            <a:graphicFrameLocks noGrp="1"/>
          </p:cNvGraphicFramePr>
          <p:nvPr>
            <p:ph idx="1"/>
            <p:extLst/>
          </p:nvPr>
        </p:nvGraphicFramePr>
        <p:xfrm>
          <a:off x="0" y="980730"/>
          <a:ext cx="9144000" cy="403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987BCC-C3B2-4700-9687-444D0404B79D}"/>
              </a:ext>
            </a:extLst>
          </p:cNvPr>
          <p:cNvSpPr txBox="1"/>
          <p:nvPr/>
        </p:nvSpPr>
        <p:spPr>
          <a:xfrm>
            <a:off x="0" y="5157192"/>
            <a:ext cx="8892480" cy="707886"/>
          </a:xfrm>
          <a:prstGeom prst="rect">
            <a:avLst/>
          </a:prstGeom>
          <a:noFill/>
        </p:spPr>
        <p:txBody>
          <a:bodyPr wrap="square" rtlCol="0">
            <a:spAutoFit/>
          </a:bodyPr>
          <a:lstStyle/>
          <a:p>
            <a:r>
              <a:rPr lang="en-ZA" sz="2000" dirty="0"/>
              <a:t>SGBs play a monitoring oversight role on all aspects of the school and hold the SMT accountable for the delivery of quality education in the school</a:t>
            </a:r>
          </a:p>
        </p:txBody>
      </p:sp>
      <p:pic>
        <p:nvPicPr>
          <p:cNvPr id="5" name="Picture 4"/>
          <p:cNvPicPr>
            <a:picLocks noChangeAspect="1"/>
          </p:cNvPicPr>
          <p:nvPr/>
        </p:nvPicPr>
        <p:blipFill>
          <a:blip r:embed="rId7"/>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83291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44626"/>
            <a:ext cx="9577064" cy="648071"/>
          </a:xfrm>
        </p:spPr>
        <p:txBody>
          <a:bodyPr>
            <a:noAutofit/>
          </a:bodyPr>
          <a:lstStyle/>
          <a:p>
            <a:r>
              <a:rPr lang="en-US" sz="2800" b="1" dirty="0">
                <a:solidFill>
                  <a:schemeClr val="accent2">
                    <a:lumMod val="75000"/>
                  </a:schemeClr>
                </a:solidFill>
                <a:latin typeface="+mn-lt"/>
              </a:rPr>
              <a:t>2023 Learner Admission and Registration Status…</a:t>
            </a:r>
            <a:endParaRPr lang="en-ZA" sz="2800" b="1" dirty="0">
              <a:solidFill>
                <a:schemeClr val="accent2">
                  <a:lumMod val="75000"/>
                </a:schemeClr>
              </a:solidFill>
              <a:latin typeface="+mn-lt"/>
            </a:endParaRPr>
          </a:p>
        </p:txBody>
      </p:sp>
      <p:graphicFrame>
        <p:nvGraphicFramePr>
          <p:cNvPr id="4" name="Content Placeholder 3"/>
          <p:cNvGraphicFramePr>
            <a:graphicFrameLocks noGrp="1"/>
          </p:cNvGraphicFramePr>
          <p:nvPr>
            <p:ph idx="1"/>
            <p:extLst/>
          </p:nvPr>
        </p:nvGraphicFramePr>
        <p:xfrm>
          <a:off x="16079" y="692697"/>
          <a:ext cx="9137785" cy="5480712"/>
        </p:xfrm>
        <a:graphic>
          <a:graphicData uri="http://schemas.openxmlformats.org/drawingml/2006/table">
            <a:tbl>
              <a:tblPr firstRow="1" bandRow="1">
                <a:tableStyleId>{08FB837D-C827-4EFA-A057-4D05807E0F7C}</a:tableStyleId>
              </a:tblPr>
              <a:tblGrid>
                <a:gridCol w="1697116">
                  <a:extLst>
                    <a:ext uri="{9D8B030D-6E8A-4147-A177-3AD203B41FA5}">
                      <a16:colId xmlns:a16="http://schemas.microsoft.com/office/drawing/2014/main" val="1117308876"/>
                    </a:ext>
                  </a:extLst>
                </a:gridCol>
                <a:gridCol w="3218845">
                  <a:extLst>
                    <a:ext uri="{9D8B030D-6E8A-4147-A177-3AD203B41FA5}">
                      <a16:colId xmlns:a16="http://schemas.microsoft.com/office/drawing/2014/main" val="3962024244"/>
                    </a:ext>
                  </a:extLst>
                </a:gridCol>
                <a:gridCol w="2376264">
                  <a:extLst>
                    <a:ext uri="{9D8B030D-6E8A-4147-A177-3AD203B41FA5}">
                      <a16:colId xmlns:a16="http://schemas.microsoft.com/office/drawing/2014/main" val="206099892"/>
                    </a:ext>
                  </a:extLst>
                </a:gridCol>
                <a:gridCol w="1845560">
                  <a:extLst>
                    <a:ext uri="{9D8B030D-6E8A-4147-A177-3AD203B41FA5}">
                      <a16:colId xmlns:a16="http://schemas.microsoft.com/office/drawing/2014/main" val="1625734257"/>
                    </a:ext>
                  </a:extLst>
                </a:gridCol>
              </a:tblGrid>
              <a:tr h="874014">
                <a:tc>
                  <a:txBody>
                    <a:bodyPr/>
                    <a:lstStyle/>
                    <a:p>
                      <a:endParaRPr lang="en-ZA" sz="1050" dirty="0">
                        <a:solidFill>
                          <a:sysClr val="windowText" lastClr="000000"/>
                        </a:solidFill>
                      </a:endParaRPr>
                    </a:p>
                    <a:p>
                      <a:r>
                        <a:rPr lang="en-ZA" dirty="0">
                          <a:solidFill>
                            <a:sysClr val="windowText" lastClr="000000"/>
                          </a:solidFill>
                        </a:rPr>
                        <a:t>PROVINCE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CHALLENGES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MITIGATIONS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UNPLACED LEARNERS as at 24/01/2023</a:t>
                      </a:r>
                    </a:p>
                  </a:txBody>
                  <a:tcPr/>
                </a:tc>
                <a:extLst>
                  <a:ext uri="{0D108BD9-81ED-4DB2-BD59-A6C34878D82A}">
                    <a16:rowId xmlns:a16="http://schemas.microsoft.com/office/drawing/2014/main" val="3657464053"/>
                  </a:ext>
                </a:extLst>
              </a:tr>
              <a:tr h="131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t>EASTERN CAPE</a:t>
                      </a:r>
                    </a:p>
                    <a:p>
                      <a:endParaRPr lang="en-ZA" sz="18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effectLst/>
                        </a:rPr>
                        <a:t>Schools of choice insistent</a:t>
                      </a:r>
                      <a:r>
                        <a:rPr lang="en-ZA" sz="1400" b="0" kern="1200" baseline="0" dirty="0">
                          <a:effectLst/>
                        </a:rPr>
                        <a:t> by a lot of parents. Common across all provinces.</a:t>
                      </a:r>
                      <a:endParaRPr lang="en-ZA" sz="1400" b="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b="0" kern="120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Neighbouring schools requested to share the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Mobile classrooms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baseline="0" dirty="0">
                        <a:solidFill>
                          <a:schemeClr val="dk1"/>
                        </a:solidFill>
                        <a:effectLst/>
                        <a:latin typeface="+mn-lt"/>
                        <a:ea typeface="+mn-ea"/>
                        <a:cs typeface="+mn-cs"/>
                      </a:endParaRPr>
                    </a:p>
                  </a:txBody>
                  <a:tcPr/>
                </a:tc>
                <a:tc>
                  <a:txBody>
                    <a:bodyPr/>
                    <a:lstStyle/>
                    <a:p>
                      <a:pPr algn="l">
                        <a:lnSpc>
                          <a:spcPct val="107000"/>
                        </a:lnSpc>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1   : 130</a:t>
                      </a:r>
                    </a:p>
                    <a:p>
                      <a:pPr algn="l">
                        <a:lnSpc>
                          <a:spcPct val="107000"/>
                        </a:lnSpc>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8   : 836</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8554861"/>
                  </a:ext>
                </a:extLst>
              </a:tr>
              <a:tr h="1107084">
                <a:tc>
                  <a:txBody>
                    <a:bodyPr/>
                    <a:lstStyle/>
                    <a:p>
                      <a:r>
                        <a:rPr lang="en-ZA" sz="1800" b="1" dirty="0"/>
                        <a:t>NORTHERN CAPE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effectLst/>
                        </a:rPr>
                        <a:t>Schools of choice insistent</a:t>
                      </a:r>
                      <a:r>
                        <a:rPr lang="en-ZA" sz="1400" b="0" kern="1200" baseline="0" dirty="0">
                          <a:effectLst/>
                        </a:rPr>
                        <a:t> by a lot of parents.</a:t>
                      </a:r>
                      <a:endParaRPr lang="en-ZA" sz="1400" b="0" kern="120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Neighbouring schools requested to share the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dk1"/>
                          </a:solidFill>
                          <a:effectLst/>
                          <a:latin typeface="+mn-lt"/>
                          <a:ea typeface="+mn-ea"/>
                          <a:cs typeface="+mn-cs"/>
                        </a:rPr>
                        <a:t>Mobile classrooms provided.</a:t>
                      </a:r>
                    </a:p>
                  </a:txBody>
                  <a:tcPr/>
                </a:tc>
                <a:tc>
                  <a:txBody>
                    <a:bodyPr/>
                    <a:lstStyle/>
                    <a:p>
                      <a:pPr algn="l">
                        <a:lnSpc>
                          <a:spcPct val="107000"/>
                        </a:lnSpc>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1  : 79</a:t>
                      </a:r>
                    </a:p>
                    <a:p>
                      <a:pPr algn="l">
                        <a:lnSpc>
                          <a:spcPct val="107000"/>
                        </a:lnSpc>
                        <a:spcAft>
                          <a:spcPts val="0"/>
                        </a:spcAft>
                      </a:pPr>
                      <a:endParaRPr lang="en-US" sz="1600" b="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effectLst/>
                          <a:latin typeface="Calibri" panose="020F0502020204030204" pitchFamily="34" charset="0"/>
                          <a:ea typeface="Calibri" panose="020F0502020204030204" pitchFamily="34" charset="0"/>
                          <a:cs typeface="Times New Roman" panose="02020603050405020304" pitchFamily="18" charset="0"/>
                        </a:rPr>
                        <a:t> 8  : 69</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059065"/>
                  </a:ext>
                </a:extLst>
              </a:tr>
              <a:tr h="2036472">
                <a:tc>
                  <a:txBody>
                    <a:bodyPr/>
                    <a:lstStyle/>
                    <a:p>
                      <a:r>
                        <a:rPr lang="en-US" sz="1800" b="1" dirty="0"/>
                        <a:t>NORTH WEST</a:t>
                      </a:r>
                      <a:endParaRPr lang="en-ZA" sz="1800" b="1" dirty="0"/>
                    </a:p>
                  </a:txBody>
                  <a:tcPr/>
                </a:tc>
                <a:tc>
                  <a:txBody>
                    <a:bodyPr/>
                    <a:lstStyle/>
                    <a:p>
                      <a:pPr marL="171450" indent="-171450">
                        <a:spcAft>
                          <a:spcPts val="0"/>
                        </a:spcAft>
                        <a:buFont typeface="Arial" panose="020B0604020202020204" pitchFamily="34" charset="0"/>
                        <a:buChar char="•"/>
                      </a:pPr>
                      <a:r>
                        <a:rPr lang="en-ZA" sz="1400" dirty="0">
                          <a:solidFill>
                            <a:schemeClr val="tx1"/>
                          </a:solidFill>
                          <a:effectLst/>
                          <a:latin typeface="+mn-lt"/>
                          <a:ea typeface="Calibri" panose="020F0502020204030204" pitchFamily="34" charset="0"/>
                        </a:rPr>
                        <a:t>Challenges of unavailability of water caused a community protest that affected learner attendance during school reopening period in</a:t>
                      </a:r>
                      <a:r>
                        <a:rPr lang="en-ZA" sz="1400" baseline="0" dirty="0">
                          <a:solidFill>
                            <a:schemeClr val="tx1"/>
                          </a:solidFill>
                          <a:effectLst/>
                          <a:latin typeface="+mn-lt"/>
                          <a:ea typeface="Calibri" panose="020F0502020204030204" pitchFamily="34" charset="0"/>
                        </a:rPr>
                        <a:t> </a:t>
                      </a:r>
                      <a:r>
                        <a:rPr lang="en-ZA" sz="1400" baseline="0" dirty="0" err="1">
                          <a:solidFill>
                            <a:schemeClr val="tx1"/>
                          </a:solidFill>
                          <a:effectLst/>
                          <a:latin typeface="+mn-lt"/>
                          <a:ea typeface="Calibri" panose="020F0502020204030204" pitchFamily="34" charset="0"/>
                        </a:rPr>
                        <a:t>Zeerust</a:t>
                      </a:r>
                      <a:r>
                        <a:rPr lang="en-ZA" sz="1400" dirty="0">
                          <a:solidFill>
                            <a:schemeClr val="tx1"/>
                          </a:solidFill>
                          <a:effectLst/>
                          <a:latin typeface="+mn-lt"/>
                          <a:ea typeface="Calibri" panose="020F0502020204030204" pitchFamily="34" charset="0"/>
                        </a:rPr>
                        <a:t>.</a:t>
                      </a:r>
                    </a:p>
                  </a:txBody>
                  <a:tcPr marL="68580" marR="68580" marT="0" marB="0"/>
                </a:tc>
                <a:tc>
                  <a:txBody>
                    <a:bodyPr/>
                    <a:lstStyle/>
                    <a:p>
                      <a:pPr marL="285750" indent="-285750">
                        <a:spcAft>
                          <a:spcPts val="0"/>
                        </a:spcAft>
                        <a:buFont typeface="Arial" panose="020B0604020202020204" pitchFamily="34" charset="0"/>
                        <a:buChar char="•"/>
                      </a:pPr>
                      <a:r>
                        <a:rPr lang="en-ZA" sz="1400" dirty="0">
                          <a:solidFill>
                            <a:schemeClr val="tx1"/>
                          </a:solidFill>
                          <a:effectLst/>
                          <a:latin typeface="+mn-lt"/>
                          <a:ea typeface="Calibri" panose="020F0502020204030204" pitchFamily="34" charset="0"/>
                        </a:rPr>
                        <a:t>Community meetings held</a:t>
                      </a:r>
                    </a:p>
                  </a:txBody>
                  <a:tcPr marL="68580" marR="68580" marT="0" marB="0"/>
                </a:tc>
                <a:tc>
                  <a:txBody>
                    <a:bodyPr/>
                    <a:lstStyle/>
                    <a:p>
                      <a:pPr algn="l">
                        <a:lnSpc>
                          <a:spcPct val="107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  8</a:t>
                      </a:r>
                    </a:p>
                    <a:p>
                      <a:pPr algn="l">
                        <a:lnSpc>
                          <a:spcPct val="107000"/>
                        </a:lnSpc>
                        <a:spcAft>
                          <a:spcPts val="0"/>
                        </a:spcAft>
                      </a:pPr>
                      <a:endParaRPr lang="en-US"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  :  84</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3905883"/>
                  </a:ext>
                </a:extLst>
              </a:tr>
            </a:tbl>
          </a:graphicData>
        </a:graphic>
      </p:graphicFrame>
      <p:sp>
        <p:nvSpPr>
          <p:cNvPr id="5" name="Rectangle 4"/>
          <p:cNvSpPr/>
          <p:nvPr/>
        </p:nvSpPr>
        <p:spPr>
          <a:xfrm>
            <a:off x="6732240" y="6381328"/>
            <a:ext cx="263214" cy="276999"/>
          </a:xfrm>
          <a:prstGeom prst="rect">
            <a:avLst/>
          </a:prstGeom>
        </p:spPr>
        <p:txBody>
          <a:bodyPr wrap="none">
            <a:spAutoFit/>
          </a:bodyPr>
          <a:lstStyle/>
          <a:p>
            <a:r>
              <a:rPr lang="en-US" sz="1200" dirty="0">
                <a:latin typeface="Calibri" panose="020F0502020204030204" pitchFamily="34" charset="0"/>
                <a:cs typeface="Times New Roman" panose="02020603050405020304" pitchFamily="18" charset="0"/>
              </a:rPr>
              <a:t>6</a:t>
            </a:r>
            <a:endParaRPr lang="en-ZA" sz="1200" dirty="0"/>
          </a:p>
        </p:txBody>
      </p:sp>
    </p:spTree>
    <p:extLst>
      <p:ext uri="{BB962C8B-B14F-4D97-AF65-F5344CB8AC3E}">
        <p14:creationId xmlns:p14="http://schemas.microsoft.com/office/powerpoint/2010/main" val="533635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pPr>
              <a:spcBef>
                <a:spcPct val="0"/>
              </a:spcBef>
              <a:defRPr/>
            </a:pPr>
            <a:r>
              <a:rPr lang="en-US" altLang="en-US" sz="4400" b="1" dirty="0">
                <a:solidFill>
                  <a:schemeClr val="accent2">
                    <a:lumMod val="75000"/>
                  </a:schemeClr>
                </a:solidFill>
              </a:rPr>
              <a:t>LEARNER DROPOUT AND EFFORTS TO IMPROVE RETENTION</a:t>
            </a: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627419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179512" y="116632"/>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spcBef>
                <a:spcPct val="0"/>
              </a:spcBef>
              <a:buFont typeface="Arial" panose="020B0604020202020204" pitchFamily="34" charset="0"/>
              <a:buNone/>
              <a:defRPr/>
            </a:pPr>
            <a:r>
              <a:rPr lang="en-US" altLang="en-US" b="1" dirty="0">
                <a:solidFill>
                  <a:schemeClr val="accent2">
                    <a:lumMod val="75000"/>
                  </a:schemeClr>
                </a:solidFill>
              </a:rPr>
              <a:t>D</a:t>
            </a:r>
            <a:r>
              <a:rPr lang="en-US" altLang="en-US" b="1" dirty="0" smtClean="0">
                <a:solidFill>
                  <a:schemeClr val="accent2">
                    <a:lumMod val="75000"/>
                  </a:schemeClr>
                </a:solidFill>
              </a:rPr>
              <a:t>efinitions and Data</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95536" y="764704"/>
            <a:ext cx="8523890" cy="2317360"/>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SzPct val="100000"/>
              <a:buNone/>
              <a:defRPr/>
            </a:pPr>
            <a:r>
              <a:rPr lang="en-US" altLang="en-US" sz="2000" dirty="0">
                <a:latin typeface="+mn-lt"/>
              </a:rPr>
              <a:t>‘Dropping out</a:t>
            </a:r>
            <a:r>
              <a:rPr lang="en-US" altLang="en-US" sz="2000" dirty="0" smtClean="0">
                <a:latin typeface="+mn-lt"/>
              </a:rPr>
              <a:t>’ is </a:t>
            </a:r>
            <a:r>
              <a:rPr lang="en-US" altLang="en-US" sz="2000" dirty="0">
                <a:latin typeface="+mn-lt"/>
              </a:rPr>
              <a:t>ideally understood as undesirable departure from schooling system. This should thus exclude, in particular, movement to a TVET college.</a:t>
            </a:r>
          </a:p>
          <a:p>
            <a:pPr marL="0" indent="0" algn="just">
              <a:spcBef>
                <a:spcPct val="0"/>
              </a:spcBef>
              <a:buSzPct val="100000"/>
              <a:buNone/>
              <a:defRPr/>
            </a:pPr>
            <a:endParaRPr lang="en-US" altLang="en-US" sz="2000" dirty="0">
              <a:latin typeface="+mn-lt"/>
            </a:endParaRPr>
          </a:p>
          <a:p>
            <a:pPr marL="0" indent="0" algn="just">
              <a:spcBef>
                <a:spcPct val="0"/>
              </a:spcBef>
              <a:buSzPct val="100000"/>
              <a:buNone/>
              <a:defRPr/>
            </a:pPr>
            <a:r>
              <a:rPr lang="en-US" altLang="en-US" sz="2000" dirty="0" smtClean="0">
                <a:latin typeface="+mn-lt"/>
              </a:rPr>
              <a:t>‘Dropping out’ is difficult </a:t>
            </a:r>
            <a:r>
              <a:rPr lang="en-US" altLang="en-US" sz="2000" dirty="0">
                <a:latin typeface="+mn-lt"/>
              </a:rPr>
              <a:t>to </a:t>
            </a:r>
            <a:r>
              <a:rPr lang="en-US" altLang="en-US" sz="2000" dirty="0" smtClean="0">
                <a:latin typeface="+mn-lt"/>
              </a:rPr>
              <a:t>measure because of lack synergy </a:t>
            </a:r>
            <a:r>
              <a:rPr lang="en-US" altLang="en-US" sz="2000" dirty="0">
                <a:latin typeface="+mn-lt"/>
              </a:rPr>
              <a:t>between DBE and DHET systems, meaning school-college </a:t>
            </a:r>
            <a:r>
              <a:rPr lang="en-US" altLang="en-US" sz="2000" dirty="0" smtClean="0">
                <a:latin typeface="+mn-lt"/>
              </a:rPr>
              <a:t>movements are </a:t>
            </a:r>
            <a:r>
              <a:rPr lang="en-US" altLang="en-US" sz="2000" dirty="0">
                <a:latin typeface="+mn-lt"/>
              </a:rPr>
              <a:t>not properly tracked.</a:t>
            </a:r>
          </a:p>
          <a:p>
            <a:pPr marL="0" indent="0">
              <a:spcBef>
                <a:spcPct val="0"/>
              </a:spcBef>
              <a:buSzPct val="100000"/>
              <a:buNone/>
              <a:defRPr/>
            </a:pPr>
            <a:endParaRPr lang="en-US" altLang="en-US" sz="2000" dirty="0">
              <a:latin typeface="+mn-lt"/>
            </a:endParaRPr>
          </a:p>
          <a:p>
            <a:pPr marL="0" indent="0" algn="just">
              <a:spcBef>
                <a:spcPct val="0"/>
              </a:spcBef>
              <a:buSzPct val="100000"/>
              <a:buNone/>
              <a:defRPr/>
            </a:pPr>
            <a:r>
              <a:rPr lang="en-US" altLang="en-US" sz="2000" dirty="0">
                <a:latin typeface="+mn-lt"/>
              </a:rPr>
              <a:t>Despite this, </a:t>
            </a:r>
            <a:r>
              <a:rPr lang="en-US" altLang="en-US" sz="2000" dirty="0" smtClean="0">
                <a:latin typeface="+mn-lt"/>
              </a:rPr>
              <a:t>South Africa has a </a:t>
            </a:r>
            <a:r>
              <a:rPr lang="en-US" altLang="en-US" sz="2000" dirty="0">
                <a:latin typeface="+mn-lt"/>
              </a:rPr>
              <a:t>relatively good data to quantify the phenomenon.  </a:t>
            </a:r>
          </a:p>
          <a:p>
            <a:pPr marL="0" indent="0">
              <a:spcBef>
                <a:spcPct val="0"/>
              </a:spcBef>
              <a:buSzPct val="100000"/>
              <a:buNone/>
              <a:defRPr/>
            </a:pPr>
            <a:endParaRPr lang="en-US" altLang="en-US" sz="2800" dirty="0">
              <a:latin typeface="Helvetica" panose="020B0604020202020204" pitchFamily="34" charset="0"/>
            </a:endParaRP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670629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507288" cy="1008112"/>
          </a:xfrm>
        </p:spPr>
        <p:txBody>
          <a:bodyPr>
            <a:noAutofit/>
          </a:bodyPr>
          <a:lstStyle/>
          <a:p>
            <a:r>
              <a:rPr lang="en-US" sz="3200" b="1" dirty="0">
                <a:solidFill>
                  <a:schemeClr val="accent2">
                    <a:lumMod val="75000"/>
                  </a:schemeClr>
                </a:solidFill>
              </a:rPr>
              <a:t>M</a:t>
            </a:r>
            <a:r>
              <a:rPr lang="en-US" sz="3200" b="1" dirty="0" smtClean="0">
                <a:solidFill>
                  <a:schemeClr val="accent2">
                    <a:lumMod val="75000"/>
                  </a:schemeClr>
                </a:solidFill>
              </a:rPr>
              <a:t>atric </a:t>
            </a:r>
            <a:r>
              <a:rPr lang="en-US" sz="3200" b="1" dirty="0">
                <a:solidFill>
                  <a:schemeClr val="accent2">
                    <a:lumMod val="75000"/>
                  </a:schemeClr>
                </a:solidFill>
              </a:rPr>
              <a:t>C</a:t>
            </a:r>
            <a:r>
              <a:rPr lang="en-US" sz="3200" b="1" dirty="0" smtClean="0">
                <a:solidFill>
                  <a:schemeClr val="accent2">
                    <a:lumMod val="75000"/>
                  </a:schemeClr>
                </a:solidFill>
              </a:rPr>
              <a:t>ompletion </a:t>
            </a:r>
            <a:r>
              <a:rPr lang="en-US" sz="3200" b="1" dirty="0">
                <a:solidFill>
                  <a:schemeClr val="accent2">
                    <a:lumMod val="75000"/>
                  </a:schemeClr>
                </a:solidFill>
              </a:rPr>
              <a:t>R</a:t>
            </a:r>
            <a:r>
              <a:rPr lang="en-US" sz="3200" b="1" dirty="0" smtClean="0">
                <a:solidFill>
                  <a:schemeClr val="accent2">
                    <a:lumMod val="75000"/>
                  </a:schemeClr>
                </a:solidFill>
              </a:rPr>
              <a:t>ates </a:t>
            </a:r>
            <a:r>
              <a:rPr lang="en-US" sz="3200" b="1" dirty="0">
                <a:solidFill>
                  <a:schemeClr val="accent2">
                    <a:lumMod val="75000"/>
                  </a:schemeClr>
                </a:solidFill>
              </a:rPr>
              <a:t>M</a:t>
            </a:r>
            <a:r>
              <a:rPr lang="en-US" sz="3200" b="1" dirty="0" smtClean="0">
                <a:solidFill>
                  <a:schemeClr val="accent2">
                    <a:lumMod val="75000"/>
                  </a:schemeClr>
                </a:solidFill>
              </a:rPr>
              <a:t>easured using </a:t>
            </a:r>
            <a:r>
              <a:rPr lang="en-US" sz="3200" b="1" dirty="0">
                <a:solidFill>
                  <a:schemeClr val="accent2">
                    <a:lumMod val="75000"/>
                  </a:schemeClr>
                </a:solidFill>
              </a:rPr>
              <a:t>H</a:t>
            </a:r>
            <a:r>
              <a:rPr lang="en-US" sz="3200" b="1" dirty="0" smtClean="0">
                <a:solidFill>
                  <a:schemeClr val="accent2">
                    <a:lumMod val="75000"/>
                  </a:schemeClr>
                </a:solidFill>
              </a:rPr>
              <a:t>ousehold Survey </a:t>
            </a:r>
            <a:r>
              <a:rPr lang="en-US" sz="3200" b="1" dirty="0">
                <a:solidFill>
                  <a:schemeClr val="accent2">
                    <a:lumMod val="75000"/>
                  </a:schemeClr>
                </a:solidFill>
              </a:rPr>
              <a:t>D</a:t>
            </a:r>
            <a:r>
              <a:rPr lang="en-US" sz="3200" b="1" dirty="0" smtClean="0">
                <a:solidFill>
                  <a:schemeClr val="accent2">
                    <a:lumMod val="75000"/>
                  </a:schemeClr>
                </a:solidFill>
              </a:rPr>
              <a:t>ata</a:t>
            </a:r>
            <a:endParaRPr lang="en-ZA" sz="3200" b="1" dirty="0">
              <a:solidFill>
                <a:schemeClr val="accent2">
                  <a:lumMod val="75000"/>
                </a:schemeClr>
              </a:solidFill>
            </a:endParaRPr>
          </a:p>
        </p:txBody>
      </p:sp>
      <p:sp>
        <p:nvSpPr>
          <p:cNvPr id="3" name="Content Placeholder 2"/>
          <p:cNvSpPr>
            <a:spLocks noGrp="1"/>
          </p:cNvSpPr>
          <p:nvPr>
            <p:ph idx="1"/>
          </p:nvPr>
        </p:nvSpPr>
        <p:spPr>
          <a:xfrm>
            <a:off x="0" y="1196752"/>
            <a:ext cx="8964488" cy="5030019"/>
          </a:xfrm>
        </p:spPr>
        <p:txBody>
          <a:bodyPr>
            <a:normAutofit/>
          </a:bodyPr>
          <a:lstStyle/>
          <a:p>
            <a:pPr algn="just"/>
            <a:r>
              <a:rPr lang="en-ZA" sz="2200" dirty="0"/>
              <a:t>Analysis of household survey data indicates that in recent years </a:t>
            </a:r>
            <a:r>
              <a:rPr lang="en-ZA" sz="2200" b="1" i="1" dirty="0"/>
              <a:t>at least 50% of youths complete grade 12</a:t>
            </a:r>
          </a:p>
          <a:p>
            <a:pPr algn="just"/>
            <a:r>
              <a:rPr lang="en-ZA" sz="2200" dirty="0"/>
              <a:t>An alternative method of comparing the number of matric passes for a particular year to the 18-year-old population of the same year suggests that </a:t>
            </a:r>
            <a:r>
              <a:rPr lang="en-ZA" sz="2200" b="1" i="1" dirty="0"/>
              <a:t>the figure could be as high as 56%</a:t>
            </a:r>
          </a:p>
          <a:p>
            <a:pPr algn="just"/>
            <a:r>
              <a:rPr lang="en-ZA" sz="2200" dirty="0"/>
              <a:t>But whichever method one uses there has been a consistent </a:t>
            </a:r>
            <a:r>
              <a:rPr lang="en-ZA" sz="2200" b="1" i="1" dirty="0"/>
              <a:t>improvement over time</a:t>
            </a:r>
          </a:p>
          <a:p>
            <a:pPr algn="just"/>
            <a:r>
              <a:rPr lang="en-ZA" sz="2200" dirty="0"/>
              <a:t>Females are also considerably more likely to complete Grade 12 than males.</a:t>
            </a:r>
            <a:endParaRPr lang="en-US" sz="2200" dirty="0"/>
          </a:p>
          <a:p>
            <a:endParaRPr lang="en-US" dirty="0"/>
          </a:p>
          <a:p>
            <a:endParaRPr lang="en-ZA" dirty="0"/>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3470209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507288" cy="576063"/>
          </a:xfrm>
        </p:spPr>
        <p:txBody>
          <a:bodyPr>
            <a:normAutofit fontScale="90000"/>
          </a:bodyPr>
          <a:lstStyle/>
          <a:p>
            <a:r>
              <a:rPr lang="en-US" sz="3200" b="1" dirty="0">
                <a:solidFill>
                  <a:schemeClr val="accent2">
                    <a:lumMod val="75000"/>
                  </a:schemeClr>
                </a:solidFill>
              </a:rPr>
              <a:t>I</a:t>
            </a:r>
            <a:r>
              <a:rPr lang="en-US" sz="3200" b="1" dirty="0" smtClean="0">
                <a:solidFill>
                  <a:schemeClr val="accent2">
                    <a:lumMod val="75000"/>
                  </a:schemeClr>
                </a:solidFill>
              </a:rPr>
              <a:t>mpact of the Pandemic on Dropout</a:t>
            </a:r>
            <a:endParaRPr lang="en-US" sz="3200" dirty="0"/>
          </a:p>
        </p:txBody>
      </p:sp>
      <p:sp>
        <p:nvSpPr>
          <p:cNvPr id="3" name="Content Placeholder 2"/>
          <p:cNvSpPr>
            <a:spLocks noGrp="1"/>
          </p:cNvSpPr>
          <p:nvPr>
            <p:ph idx="1"/>
          </p:nvPr>
        </p:nvSpPr>
        <p:spPr>
          <a:xfrm>
            <a:off x="430839" y="692696"/>
            <a:ext cx="8229600" cy="5400600"/>
          </a:xfrm>
        </p:spPr>
        <p:txBody>
          <a:bodyPr>
            <a:normAutofit fontScale="62500" lnSpcReduction="20000"/>
          </a:bodyPr>
          <a:lstStyle/>
          <a:p>
            <a:pPr algn="just"/>
            <a:r>
              <a:rPr lang="en-US" sz="2600" dirty="0"/>
              <a:t>Huge disruptions to school attendance in 2020 and 2021</a:t>
            </a:r>
          </a:p>
          <a:p>
            <a:pPr algn="just"/>
            <a:r>
              <a:rPr lang="en-US" sz="2600" dirty="0"/>
              <a:t>The overall effect of school closures and rotational timetabling meant that in some grades up to 60% of the 2020 school year was lost.</a:t>
            </a:r>
          </a:p>
          <a:p>
            <a:pPr algn="just"/>
            <a:r>
              <a:rPr lang="en-US" sz="2600" dirty="0"/>
              <a:t>A DBE analysis of 2021 Term 3 administrative data on attendance suggested that approximately 22% of contact time was lost nationally, but that in schools where rotational timetabling was still being implemented the amount of lost contact time was as much as 50</a:t>
            </a:r>
            <a:r>
              <a:rPr lang="en-US" sz="2600" dirty="0" smtClean="0"/>
              <a:t>%.</a:t>
            </a:r>
          </a:p>
          <a:p>
            <a:r>
              <a:rPr lang="en-US" sz="2600" dirty="0"/>
              <a:t>Initial household surveys (NIDS CRAM) suggested about half a million children did not return to school leading to lots of media coverage in 2021 – this turned out to be wrong.</a:t>
            </a:r>
          </a:p>
          <a:p>
            <a:r>
              <a:rPr lang="en-US" sz="2600" dirty="0"/>
              <a:t>More recent evidence based on administrative enrolments data points to no massive worsening of the dropout patterns, compared to what we saw before the pandemic. </a:t>
            </a:r>
          </a:p>
          <a:p>
            <a:r>
              <a:rPr lang="en-US" sz="2600" dirty="0"/>
              <a:t>There have been some problems, such as grades R to 1 enrolment being around 25 000 lower than expected in 2021 due to parents delaying first enrolment. But compared to the initial half a million estimate, this is a relatively small and manageable problem. </a:t>
            </a:r>
          </a:p>
          <a:p>
            <a:r>
              <a:rPr lang="en-US" sz="2600" dirty="0"/>
              <a:t>In fact, participation in schooling rose during the pandemic. Between 2019 and 2021, enrolments increased by half a million. This was mainly due to less dropping out. </a:t>
            </a:r>
          </a:p>
          <a:p>
            <a:r>
              <a:rPr lang="en-US" sz="2600" dirty="0"/>
              <a:t>More NSC candidates, NSC passes and Bachelor passes in 2020, 2021 and 2022 than ever before.</a:t>
            </a:r>
          </a:p>
          <a:p>
            <a:r>
              <a:rPr lang="en-US" sz="2600" dirty="0"/>
              <a:t>While in many ways this is a good thing, more learners in the system when budgets are tight makes delivering quality services particularly difficult. </a:t>
            </a:r>
          </a:p>
          <a:p>
            <a:r>
              <a:rPr lang="en-US" sz="2600" dirty="0"/>
              <a:t>Despite much initial worry about the possible impacts of the pandemic on dropping out, the main negative effect has in fact not been dropping out, but that learners are behind in their learning. This presents a possible risk of future dropout when those children affected by learning losses in the early grades reach the latter parts of secondary school.</a:t>
            </a:r>
          </a:p>
          <a:p>
            <a:pPr algn="just"/>
            <a:endParaRPr lang="en-US" sz="2200" dirty="0"/>
          </a:p>
          <a:p>
            <a:pPr marL="0" indent="0">
              <a:buNone/>
            </a:pPr>
            <a:endParaRPr lang="en-US" dirty="0"/>
          </a:p>
        </p:txBody>
      </p:sp>
      <p:pic>
        <p:nvPicPr>
          <p:cNvPr id="4" name="Picture 3"/>
          <p:cNvPicPr>
            <a:picLocks noChangeAspect="1"/>
          </p:cNvPicPr>
          <p:nvPr/>
        </p:nvPicPr>
        <p:blipFill>
          <a:blip r:embed="rId2"/>
          <a:stretch>
            <a:fillRect/>
          </a:stretch>
        </p:blipFill>
        <p:spPr>
          <a:xfrm>
            <a:off x="126790" y="6097452"/>
            <a:ext cx="1365622" cy="609653"/>
          </a:xfrm>
          <a:prstGeom prst="rect">
            <a:avLst/>
          </a:prstGeom>
        </p:spPr>
      </p:pic>
    </p:spTree>
    <p:extLst>
      <p:ext uri="{BB962C8B-B14F-4D97-AF65-F5344CB8AC3E}">
        <p14:creationId xmlns:p14="http://schemas.microsoft.com/office/powerpoint/2010/main" val="3819194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55" y="1605060"/>
            <a:ext cx="8611738" cy="1836204"/>
          </a:xfrm>
        </p:spPr>
        <p:txBody>
          <a:bodyPr>
            <a:noAutofit/>
          </a:bodyPr>
          <a:lstStyle/>
          <a:p>
            <a:r>
              <a:rPr lang="en-ZA" b="1" dirty="0" smtClean="0">
                <a:solidFill>
                  <a:schemeClr val="accent2">
                    <a:lumMod val="75000"/>
                  </a:schemeClr>
                </a:solidFill>
                <a:latin typeface="Calibri" panose="020F0502020204030204" pitchFamily="34" charset="0"/>
              </a:rPr>
              <a:t>SUPPORT FOR UNDERPERFORMING SCHOOLS</a:t>
            </a:r>
            <a:endParaRPr lang="en-ZA" b="1" dirty="0">
              <a:solidFill>
                <a:schemeClr val="accent2">
                  <a:lumMod val="75000"/>
                </a:schemeClr>
              </a:solidFill>
              <a:latin typeface="Calibri" panose="020F0502020204030204" pitchFamily="34" charset="0"/>
            </a:endParaRPr>
          </a:p>
        </p:txBody>
      </p:sp>
      <p:sp>
        <p:nvSpPr>
          <p:cNvPr id="3" name="Subtitle 2"/>
          <p:cNvSpPr>
            <a:spLocks noGrp="1"/>
          </p:cNvSpPr>
          <p:nvPr>
            <p:ph type="subTitle" idx="1"/>
          </p:nvPr>
        </p:nvSpPr>
        <p:spPr>
          <a:xfrm>
            <a:off x="755576" y="4077072"/>
            <a:ext cx="7732597" cy="1368152"/>
          </a:xfrm>
        </p:spPr>
        <p:txBody>
          <a:bodyPr>
            <a:noAutofit/>
          </a:bodyPr>
          <a:lstStyle/>
          <a:p>
            <a:r>
              <a:rPr lang="en-ZA" dirty="0"/>
              <a:t>        </a:t>
            </a:r>
            <a:endParaRPr lang="en-ZA" b="1" dirty="0">
              <a:solidFill>
                <a:schemeClr val="tx1"/>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6948157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706089"/>
          </a:xfrm>
        </p:spPr>
        <p:txBody>
          <a:bodyPr>
            <a:normAutofit/>
          </a:bodyPr>
          <a:lstStyle/>
          <a:p>
            <a:r>
              <a:rPr lang="en-US" sz="3200" b="1" dirty="0" smtClean="0">
                <a:solidFill>
                  <a:schemeClr val="accent2">
                    <a:lumMod val="75000"/>
                  </a:schemeClr>
                </a:solidFill>
              </a:rPr>
              <a:t>Underperforming </a:t>
            </a:r>
            <a:r>
              <a:rPr lang="en-US" sz="3200" b="1" dirty="0">
                <a:solidFill>
                  <a:schemeClr val="accent2">
                    <a:lumMod val="75000"/>
                  </a:schemeClr>
                </a:solidFill>
              </a:rPr>
              <a:t>S</a:t>
            </a:r>
            <a:r>
              <a:rPr lang="en-US" sz="3200" b="1" dirty="0" smtClean="0">
                <a:solidFill>
                  <a:schemeClr val="accent2">
                    <a:lumMod val="75000"/>
                  </a:schemeClr>
                </a:solidFill>
              </a:rPr>
              <a:t>econdary </a:t>
            </a:r>
            <a:r>
              <a:rPr lang="en-US" sz="3200" b="1" dirty="0">
                <a:solidFill>
                  <a:schemeClr val="accent2">
                    <a:lumMod val="75000"/>
                  </a:schemeClr>
                </a:solidFill>
              </a:rPr>
              <a:t>S</a:t>
            </a:r>
            <a:r>
              <a:rPr lang="en-US" sz="3200" b="1" dirty="0" smtClean="0">
                <a:solidFill>
                  <a:schemeClr val="accent2">
                    <a:lumMod val="75000"/>
                  </a:schemeClr>
                </a:solidFill>
              </a:rPr>
              <a:t>chools</a:t>
            </a:r>
            <a:endParaRPr lang="en-US" sz="3200" b="1" dirty="0">
              <a:solidFill>
                <a:schemeClr val="accent2">
                  <a:lumMod val="75000"/>
                </a:schemeClr>
              </a:solidFill>
            </a:endParaRPr>
          </a:p>
        </p:txBody>
      </p:sp>
      <p:sp>
        <p:nvSpPr>
          <p:cNvPr id="3" name="Content Placeholder 2"/>
          <p:cNvSpPr>
            <a:spLocks noGrp="1"/>
          </p:cNvSpPr>
          <p:nvPr>
            <p:ph idx="1"/>
          </p:nvPr>
        </p:nvSpPr>
        <p:spPr>
          <a:xfrm>
            <a:off x="457200" y="1144314"/>
            <a:ext cx="8229600" cy="5001424"/>
          </a:xfrm>
        </p:spPr>
        <p:txBody>
          <a:bodyPr>
            <a:normAutofit/>
          </a:bodyPr>
          <a:lstStyle/>
          <a:p>
            <a:r>
              <a:rPr lang="en-US" sz="2000" b="1" dirty="0" smtClean="0"/>
              <a:t>1711</a:t>
            </a:r>
            <a:r>
              <a:rPr lang="en-US" sz="2000" dirty="0" smtClean="0"/>
              <a:t> secondary schools were identified as underperforming.</a:t>
            </a:r>
          </a:p>
          <a:p>
            <a:r>
              <a:rPr lang="en-US" sz="2000" dirty="0" smtClean="0"/>
              <a:t>These are  schools that obtained less than 65% in the 2021 NSC examinations</a:t>
            </a:r>
          </a:p>
          <a:p>
            <a:r>
              <a:rPr lang="en-US" sz="2000" dirty="0"/>
              <a:t>A</a:t>
            </a:r>
            <a:r>
              <a:rPr lang="en-US" sz="2000" dirty="0" smtClean="0"/>
              <a:t> monitoring tool was administered to </a:t>
            </a:r>
            <a:r>
              <a:rPr lang="en-US" sz="2000" b="1" dirty="0" smtClean="0"/>
              <a:t>819 underperforming secondary</a:t>
            </a:r>
            <a:r>
              <a:rPr lang="en-US" sz="2000" dirty="0" smtClean="0"/>
              <a:t> schools to check if they were supported by the PEDs.</a:t>
            </a:r>
          </a:p>
          <a:p>
            <a:r>
              <a:rPr lang="en-US" sz="2000" dirty="0" smtClean="0"/>
              <a:t>The main focus was on the following:</a:t>
            </a:r>
          </a:p>
          <a:p>
            <a:pPr lvl="1">
              <a:buFont typeface="Arial" panose="020B0604020202020204" pitchFamily="34" charset="0"/>
              <a:buChar char="•"/>
            </a:pPr>
            <a:r>
              <a:rPr lang="en-US" sz="1600" dirty="0" smtClean="0"/>
              <a:t>the number of support visits, (expectation is that at least two  </a:t>
            </a:r>
          </a:p>
          <a:p>
            <a:pPr lvl="1">
              <a:buFont typeface="Arial" panose="020B0604020202020204" pitchFamily="34" charset="0"/>
              <a:buChar char="•"/>
            </a:pPr>
            <a:r>
              <a:rPr lang="en-US" sz="1600" dirty="0" smtClean="0"/>
              <a:t>support visits should be conducted per annum</a:t>
            </a:r>
            <a:r>
              <a:rPr lang="en-US" sz="1600" dirty="0"/>
              <a:t>)</a:t>
            </a:r>
            <a:endParaRPr lang="en-US" sz="1600" dirty="0" smtClean="0"/>
          </a:p>
          <a:p>
            <a:pPr lvl="1">
              <a:buFont typeface="Arial" panose="020B0604020202020204" pitchFamily="34" charset="0"/>
              <a:buChar char="•"/>
            </a:pPr>
            <a:r>
              <a:rPr lang="en-US" sz="1600" dirty="0" smtClean="0"/>
              <a:t>the support by Subject Advisors on the subjects whose            </a:t>
            </a:r>
          </a:p>
          <a:p>
            <a:pPr lvl="1">
              <a:buFont typeface="Arial" panose="020B0604020202020204" pitchFamily="34" charset="0"/>
              <a:buChar char="•"/>
            </a:pPr>
            <a:r>
              <a:rPr lang="en-US" sz="1600" dirty="0" smtClean="0"/>
              <a:t>average was below 30%; </a:t>
            </a:r>
          </a:p>
          <a:p>
            <a:pPr lvl="1">
              <a:buFont typeface="Arial" panose="020B0604020202020204" pitchFamily="34" charset="0"/>
              <a:buChar char="•"/>
            </a:pPr>
            <a:r>
              <a:rPr lang="en-US" sz="1600" dirty="0" smtClean="0"/>
              <a:t>the support by Circuit Managers on leadership and management</a:t>
            </a:r>
          </a:p>
          <a:p>
            <a:pPr lvl="1">
              <a:buFont typeface="Arial" panose="020B0604020202020204" pitchFamily="34" charset="0"/>
              <a:buChar char="•"/>
            </a:pPr>
            <a:r>
              <a:rPr lang="en-US" sz="1600" dirty="0" smtClean="0"/>
              <a:t> how the SMTs manage the curriculum </a:t>
            </a:r>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5652120" y="6309324"/>
            <a:ext cx="2133600" cy="365125"/>
          </a:xfrm>
          <a:prstGeom prst="rect">
            <a:avLst/>
          </a:prstGeom>
        </p:spPr>
        <p:txBody>
          <a:bodyPr/>
          <a:lstStyle/>
          <a:p>
            <a:fld id="{527EF771-2B50-4573-84B4-5C96B4F32DD9}" type="slidenum">
              <a:rPr lang="en-ZA" smtClean="0">
                <a:solidFill>
                  <a:prstClr val="black">
                    <a:tint val="75000"/>
                  </a:prstClr>
                </a:solidFill>
              </a:rPr>
              <a:pPr/>
              <a:t>65</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4031067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5"/>
            <a:ext cx="8229600" cy="648072"/>
          </a:xfrm>
        </p:spPr>
        <p:txBody>
          <a:bodyPr>
            <a:normAutofit/>
          </a:bodyPr>
          <a:lstStyle/>
          <a:p>
            <a:r>
              <a:rPr lang="en-US" sz="3200" b="1" dirty="0" smtClean="0">
                <a:solidFill>
                  <a:schemeClr val="accent2">
                    <a:lumMod val="75000"/>
                  </a:schemeClr>
                </a:solidFill>
              </a:rPr>
              <a:t>Number of schools visited per Province</a:t>
            </a:r>
            <a:endParaRPr lang="en-US" sz="3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6373692"/>
              </p:ext>
            </p:extLst>
          </p:nvPr>
        </p:nvGraphicFramePr>
        <p:xfrm>
          <a:off x="467544" y="764707"/>
          <a:ext cx="8136903" cy="5054158"/>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3759324177"/>
                    </a:ext>
                  </a:extLst>
                </a:gridCol>
                <a:gridCol w="1397101">
                  <a:extLst>
                    <a:ext uri="{9D8B030D-6E8A-4147-A177-3AD203B41FA5}">
                      <a16:colId xmlns:a16="http://schemas.microsoft.com/office/drawing/2014/main" val="2193856466"/>
                    </a:ext>
                  </a:extLst>
                </a:gridCol>
                <a:gridCol w="962087">
                  <a:extLst>
                    <a:ext uri="{9D8B030D-6E8A-4147-A177-3AD203B41FA5}">
                      <a16:colId xmlns:a16="http://schemas.microsoft.com/office/drawing/2014/main" val="3679087265"/>
                    </a:ext>
                  </a:extLst>
                </a:gridCol>
                <a:gridCol w="1763825">
                  <a:extLst>
                    <a:ext uri="{9D8B030D-6E8A-4147-A177-3AD203B41FA5}">
                      <a16:colId xmlns:a16="http://schemas.microsoft.com/office/drawing/2014/main" val="1190279977"/>
                    </a:ext>
                  </a:extLst>
                </a:gridCol>
                <a:gridCol w="1042260">
                  <a:extLst>
                    <a:ext uri="{9D8B030D-6E8A-4147-A177-3AD203B41FA5}">
                      <a16:colId xmlns:a16="http://schemas.microsoft.com/office/drawing/2014/main" val="2689401874"/>
                    </a:ext>
                  </a:extLst>
                </a:gridCol>
                <a:gridCol w="962087">
                  <a:extLst>
                    <a:ext uri="{9D8B030D-6E8A-4147-A177-3AD203B41FA5}">
                      <a16:colId xmlns:a16="http://schemas.microsoft.com/office/drawing/2014/main" val="1064751688"/>
                    </a:ext>
                  </a:extLst>
                </a:gridCol>
                <a:gridCol w="641391">
                  <a:extLst>
                    <a:ext uri="{9D8B030D-6E8A-4147-A177-3AD203B41FA5}">
                      <a16:colId xmlns:a16="http://schemas.microsoft.com/office/drawing/2014/main" val="428398493"/>
                    </a:ext>
                  </a:extLst>
                </a:gridCol>
              </a:tblGrid>
              <a:tr h="1216800">
                <a:tc>
                  <a:txBody>
                    <a:bodyPr/>
                    <a:lstStyle/>
                    <a:p>
                      <a:pPr marL="0" marR="0">
                        <a:spcBef>
                          <a:spcPts val="0"/>
                        </a:spcBef>
                        <a:spcAft>
                          <a:spcPts val="0"/>
                        </a:spcAft>
                      </a:pPr>
                      <a:r>
                        <a:rPr lang="en-US" sz="1600" dirty="0">
                          <a:effectLst/>
                        </a:rPr>
                        <a:t>PROVINCE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TOTAL NUMBER OF </a:t>
                      </a:r>
                      <a:r>
                        <a:rPr lang="en-US" sz="1600" dirty="0" smtClean="0">
                          <a:effectLst/>
                        </a:rPr>
                        <a:t>Underperforming schools per province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SCHOOLS VISITED ONCE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SCHOOLS VISITED TWICE (evidence collected from schools)</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 as at 25 January 2023</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Annual Target</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 of Annual target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70966176"/>
                  </a:ext>
                </a:extLst>
              </a:tr>
              <a:tr h="276546">
                <a:tc>
                  <a:txBody>
                    <a:bodyPr/>
                    <a:lstStyle/>
                    <a:p>
                      <a:pPr marL="0" marR="0" algn="ctr">
                        <a:spcBef>
                          <a:spcPts val="0"/>
                        </a:spcBef>
                        <a:spcAft>
                          <a:spcPts val="0"/>
                        </a:spcAft>
                      </a:pPr>
                      <a:r>
                        <a:rPr lang="en-US" sz="1600">
                          <a:effectLst/>
                        </a:rPr>
                        <a:t>EASTERN CAPE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308</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100</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88</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29%</a:t>
                      </a:r>
                      <a:endParaRPr lang="en-US" sz="1600">
                        <a:effectLst/>
                        <a:latin typeface="Calibri" panose="020F0502020204030204" pitchFamily="34" charset="0"/>
                        <a:ea typeface="Calibri" panose="020F0502020204030204" pitchFamily="34" charset="0"/>
                      </a:endParaRPr>
                    </a:p>
                  </a:txBody>
                  <a:tcPr marL="68580" marR="68580" marT="0" marB="0" anchor="ctr"/>
                </a:tc>
                <a:tc rowSpan="9">
                  <a:txBody>
                    <a:bodyPr/>
                    <a:lstStyle/>
                    <a:p>
                      <a:endParaRPr lang="en-US" sz="1600">
                        <a:effectLst/>
                        <a:latin typeface="Times New Roman" panose="02020603050405020304" pitchFamily="18" charset="0"/>
                      </a:endParaRPr>
                    </a:p>
                  </a:txBody>
                  <a:tcPr marL="68580" marR="68580" marT="0" marB="0" anchor="ctr"/>
                </a:tc>
                <a:tc rowSpan="9">
                  <a:txBody>
                    <a:bodyPr/>
                    <a:lstStyle/>
                    <a:p>
                      <a:endParaRPr lang="en-US" sz="16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503070196"/>
                  </a:ext>
                </a:extLst>
              </a:tr>
              <a:tr h="276546">
                <a:tc>
                  <a:txBody>
                    <a:bodyPr/>
                    <a:lstStyle/>
                    <a:p>
                      <a:pPr marL="0" marR="0" algn="ctr">
                        <a:spcBef>
                          <a:spcPts val="0"/>
                        </a:spcBef>
                        <a:spcAft>
                          <a:spcPts val="0"/>
                        </a:spcAft>
                      </a:pPr>
                      <a:r>
                        <a:rPr lang="en-US" sz="1600">
                          <a:effectLst/>
                        </a:rPr>
                        <a:t>FREE STATE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18</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39%</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81794841"/>
                  </a:ext>
                </a:extLst>
              </a:tr>
              <a:tr h="276546">
                <a:tc>
                  <a:txBody>
                    <a:bodyPr/>
                    <a:lstStyle/>
                    <a:p>
                      <a:pPr marL="0" marR="0" algn="ctr">
                        <a:spcBef>
                          <a:spcPts val="0"/>
                        </a:spcBef>
                        <a:spcAft>
                          <a:spcPts val="0"/>
                        </a:spcAft>
                      </a:pPr>
                      <a:r>
                        <a:rPr lang="en-US" sz="1600">
                          <a:effectLst/>
                        </a:rPr>
                        <a:t>GAUTENG</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51</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49</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46</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90%</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2391486"/>
                  </a:ext>
                </a:extLst>
              </a:tr>
              <a:tr h="486721">
                <a:tc>
                  <a:txBody>
                    <a:bodyPr/>
                    <a:lstStyle/>
                    <a:p>
                      <a:pPr marL="0" marR="0" algn="ctr">
                        <a:spcBef>
                          <a:spcPts val="0"/>
                        </a:spcBef>
                        <a:spcAft>
                          <a:spcPts val="0"/>
                        </a:spcAft>
                      </a:pPr>
                      <a:r>
                        <a:rPr lang="en-US" sz="1600">
                          <a:effectLst/>
                        </a:rPr>
                        <a:t>KWAZULU-NATAL</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387</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143</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128</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33%</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77849339"/>
                  </a:ext>
                </a:extLst>
              </a:tr>
              <a:tr h="276546">
                <a:tc>
                  <a:txBody>
                    <a:bodyPr/>
                    <a:lstStyle/>
                    <a:p>
                      <a:pPr marL="0" marR="0" algn="ctr">
                        <a:spcBef>
                          <a:spcPts val="0"/>
                        </a:spcBef>
                        <a:spcAft>
                          <a:spcPts val="0"/>
                        </a:spcAft>
                      </a:pPr>
                      <a:r>
                        <a:rPr lang="en-US" sz="1600">
                          <a:effectLst/>
                        </a:rPr>
                        <a:t>LIMPOPO</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625</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344</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226</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36%</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28298327"/>
                  </a:ext>
                </a:extLst>
              </a:tr>
              <a:tr h="486721">
                <a:tc>
                  <a:txBody>
                    <a:bodyPr/>
                    <a:lstStyle/>
                    <a:p>
                      <a:pPr marL="0" marR="0" algn="ctr">
                        <a:spcBef>
                          <a:spcPts val="0"/>
                        </a:spcBef>
                        <a:spcAft>
                          <a:spcPts val="0"/>
                        </a:spcAft>
                      </a:pPr>
                      <a:r>
                        <a:rPr lang="en-US" sz="1600">
                          <a:effectLst/>
                        </a:rPr>
                        <a:t>MPUMALANGA</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143</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96</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67%</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36424990"/>
                  </a:ext>
                </a:extLst>
              </a:tr>
              <a:tr h="276546">
                <a:tc>
                  <a:txBody>
                    <a:bodyPr/>
                    <a:lstStyle/>
                    <a:p>
                      <a:pPr marL="0" marR="0" algn="ctr">
                        <a:spcBef>
                          <a:spcPts val="0"/>
                        </a:spcBef>
                        <a:spcAft>
                          <a:spcPts val="0"/>
                        </a:spcAft>
                      </a:pPr>
                      <a:r>
                        <a:rPr lang="en-US" sz="1600">
                          <a:effectLst/>
                        </a:rPr>
                        <a:t>NORTH WEST</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75</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13%</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30059331"/>
                  </a:ext>
                </a:extLst>
              </a:tr>
              <a:tr h="486721">
                <a:tc>
                  <a:txBody>
                    <a:bodyPr/>
                    <a:lstStyle/>
                    <a:p>
                      <a:pPr marL="0" marR="0" algn="ctr">
                        <a:spcBef>
                          <a:spcPts val="0"/>
                        </a:spcBef>
                        <a:spcAft>
                          <a:spcPts val="0"/>
                        </a:spcAft>
                      </a:pPr>
                      <a:r>
                        <a:rPr lang="en-US" sz="1600">
                          <a:effectLst/>
                        </a:rPr>
                        <a:t>NORTHERN CAPE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39</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32</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24</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9830616"/>
                  </a:ext>
                </a:extLst>
              </a:tr>
              <a:tr h="486721">
                <a:tc>
                  <a:txBody>
                    <a:bodyPr/>
                    <a:lstStyle/>
                    <a:p>
                      <a:pPr marL="0" marR="0" algn="ctr">
                        <a:spcBef>
                          <a:spcPts val="0"/>
                        </a:spcBef>
                        <a:spcAft>
                          <a:spcPts val="0"/>
                        </a:spcAft>
                      </a:pPr>
                      <a:r>
                        <a:rPr lang="en-US" sz="1600">
                          <a:effectLst/>
                        </a:rPr>
                        <a:t>WESTERN CAPE</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65</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18</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12</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18078798"/>
                  </a:ext>
                </a:extLst>
              </a:tr>
              <a:tr h="290374">
                <a:tc>
                  <a:txBody>
                    <a:bodyPr/>
                    <a:lstStyle/>
                    <a:p>
                      <a:pPr marL="0" marR="0" algn="ctr">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1711</a:t>
                      </a:r>
                      <a:endParaRPr lang="en-US"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819</a:t>
                      </a:r>
                      <a:endParaRPr lang="en-US"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637</a:t>
                      </a:r>
                      <a:endParaRPr lang="en-US"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37%</a:t>
                      </a:r>
                      <a:endParaRPr lang="en-US"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a:effectLst/>
                        </a:rPr>
                        <a:t>1000</a:t>
                      </a:r>
                      <a:endParaRPr lang="en-US" sz="16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64%</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60659840"/>
                  </a:ext>
                </a:extLst>
              </a:tr>
            </a:tbl>
          </a:graphicData>
        </a:graphic>
      </p:graphicFrame>
      <p:sp>
        <p:nvSpPr>
          <p:cNvPr id="4" name="Slide Number Placeholder 3"/>
          <p:cNvSpPr>
            <a:spLocks noGrp="1"/>
          </p:cNvSpPr>
          <p:nvPr>
            <p:ph type="sldNum" sz="quarter" idx="4294967295"/>
          </p:nvPr>
        </p:nvSpPr>
        <p:spPr>
          <a:xfrm>
            <a:off x="5652120" y="6309324"/>
            <a:ext cx="2133600" cy="365125"/>
          </a:xfrm>
          <a:prstGeom prst="rect">
            <a:avLst/>
          </a:prstGeom>
        </p:spPr>
        <p:txBody>
          <a:bodyPr/>
          <a:lstStyle/>
          <a:p>
            <a:fld id="{527EF771-2B50-4573-84B4-5C96B4F32DD9}" type="slidenum">
              <a:rPr lang="en-ZA" smtClean="0">
                <a:solidFill>
                  <a:prstClr val="black">
                    <a:tint val="75000"/>
                  </a:prstClr>
                </a:solidFill>
              </a:rPr>
              <a:pPr/>
              <a:t>66</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883257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20687"/>
          </a:xfrm>
        </p:spPr>
        <p:txBody>
          <a:bodyPr>
            <a:noAutofit/>
          </a:bodyPr>
          <a:lstStyle/>
          <a:p>
            <a:r>
              <a:rPr lang="en-US" sz="3200" b="1" dirty="0">
                <a:solidFill>
                  <a:schemeClr val="accent2">
                    <a:lumMod val="75000"/>
                  </a:schemeClr>
                </a:solidFill>
              </a:rPr>
              <a:t>O</a:t>
            </a:r>
            <a:r>
              <a:rPr lang="en-US" sz="3200" b="1" dirty="0" smtClean="0">
                <a:solidFill>
                  <a:schemeClr val="accent2">
                    <a:lumMod val="75000"/>
                  </a:schemeClr>
                </a:solidFill>
              </a:rPr>
              <a:t>bservations</a:t>
            </a:r>
            <a:endParaRPr lang="en-US" sz="3200" b="1" dirty="0">
              <a:solidFill>
                <a:schemeClr val="accent2">
                  <a:lumMod val="75000"/>
                </a:schemeClr>
              </a:solidFill>
            </a:endParaRPr>
          </a:p>
        </p:txBody>
      </p:sp>
      <p:sp>
        <p:nvSpPr>
          <p:cNvPr id="3" name="Content Placeholder 2"/>
          <p:cNvSpPr>
            <a:spLocks noGrp="1"/>
          </p:cNvSpPr>
          <p:nvPr>
            <p:ph idx="1"/>
          </p:nvPr>
        </p:nvSpPr>
        <p:spPr>
          <a:xfrm>
            <a:off x="457200" y="620688"/>
            <a:ext cx="8435280" cy="5505477"/>
          </a:xfrm>
        </p:spPr>
        <p:txBody>
          <a:bodyPr>
            <a:normAutofit/>
          </a:bodyPr>
          <a:lstStyle/>
          <a:p>
            <a:pPr algn="just"/>
            <a:r>
              <a:rPr lang="en-US" sz="2000" dirty="0" smtClean="0"/>
              <a:t>There is an increase in the number of support visits by district officials to underperforming schools;</a:t>
            </a:r>
          </a:p>
          <a:p>
            <a:pPr algn="just"/>
            <a:r>
              <a:rPr lang="en-US" sz="2000" dirty="0" smtClean="0"/>
              <a:t>Support by CMs and SAs translates to the improvement in curriculum management by SMTs;</a:t>
            </a:r>
          </a:p>
          <a:p>
            <a:pPr algn="just"/>
            <a:r>
              <a:rPr lang="en-US" sz="2000" dirty="0" smtClean="0"/>
              <a:t>Accountability by subject teachers is strengthened;</a:t>
            </a:r>
          </a:p>
          <a:p>
            <a:pPr algn="just"/>
            <a:r>
              <a:rPr lang="en-US" sz="2000" dirty="0" smtClean="0"/>
              <a:t>Data utilization by SMTs has improved;</a:t>
            </a:r>
          </a:p>
          <a:p>
            <a:pPr algn="just"/>
            <a:r>
              <a:rPr lang="en-US" sz="2000" dirty="0" smtClean="0"/>
              <a:t>The number of underperforming secondary schools continues to decline in all the provinces, e.g. it dropped from </a:t>
            </a:r>
            <a:r>
              <a:rPr lang="en-US" sz="2000" b="1" dirty="0" smtClean="0"/>
              <a:t>2018 in 2020 </a:t>
            </a:r>
            <a:r>
              <a:rPr lang="en-US" sz="2000" dirty="0" smtClean="0"/>
              <a:t>to </a:t>
            </a:r>
            <a:r>
              <a:rPr lang="en-US" sz="2000" b="1" dirty="0" smtClean="0"/>
              <a:t>1711 in 2022 </a:t>
            </a:r>
          </a:p>
          <a:p>
            <a:pPr algn="just"/>
            <a:r>
              <a:rPr lang="en-US" sz="2000" dirty="0" smtClean="0"/>
              <a:t>There is a decrease in chronically underperforming schools (from 573 in 2020 to 500 in 2022)</a:t>
            </a:r>
          </a:p>
          <a:p>
            <a:endParaRPr lang="en-US" sz="2000" dirty="0" smtClean="0"/>
          </a:p>
          <a:p>
            <a:endParaRPr lang="en-US" dirty="0" smtClean="0"/>
          </a:p>
          <a:p>
            <a:endParaRPr lang="en-US" dirty="0"/>
          </a:p>
        </p:txBody>
      </p:sp>
      <p:sp>
        <p:nvSpPr>
          <p:cNvPr id="4" name="Slide Number Placeholder 3"/>
          <p:cNvSpPr>
            <a:spLocks noGrp="1"/>
          </p:cNvSpPr>
          <p:nvPr>
            <p:ph type="sldNum" sz="quarter" idx="4294967295"/>
          </p:nvPr>
        </p:nvSpPr>
        <p:spPr>
          <a:xfrm>
            <a:off x="5652120" y="6309324"/>
            <a:ext cx="2133600" cy="365125"/>
          </a:xfrm>
          <a:prstGeom prst="rect">
            <a:avLst/>
          </a:prstGeom>
        </p:spPr>
        <p:txBody>
          <a:bodyPr/>
          <a:lstStyle/>
          <a:p>
            <a:fld id="{527EF771-2B50-4573-84B4-5C96B4F32DD9}" type="slidenum">
              <a:rPr lang="en-ZA" smtClean="0">
                <a:solidFill>
                  <a:prstClr val="black">
                    <a:tint val="75000"/>
                  </a:prstClr>
                </a:solidFill>
              </a:rPr>
              <a:pPr/>
              <a:t>67</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927460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79"/>
            <a:ext cx="8229600" cy="360041"/>
          </a:xfrm>
        </p:spPr>
        <p:txBody>
          <a:bodyPr>
            <a:noAutofit/>
          </a:bodyPr>
          <a:lstStyle/>
          <a:p>
            <a:r>
              <a:rPr lang="en-US" sz="3200" b="1" dirty="0">
                <a:solidFill>
                  <a:schemeClr val="accent2">
                    <a:lumMod val="75000"/>
                  </a:schemeClr>
                </a:solidFill>
              </a:rPr>
              <a:t>S</a:t>
            </a:r>
            <a:r>
              <a:rPr lang="en-US" sz="3200" b="1" dirty="0" smtClean="0">
                <a:solidFill>
                  <a:schemeClr val="accent2">
                    <a:lumMod val="75000"/>
                  </a:schemeClr>
                </a:solidFill>
              </a:rPr>
              <a:t>upport on Data Utilization to Improve Performance</a:t>
            </a:r>
            <a:endParaRPr lang="en-US" sz="3200" b="1" dirty="0">
              <a:solidFill>
                <a:schemeClr val="accent2">
                  <a:lumMod val="75000"/>
                </a:schemeClr>
              </a:solidFill>
            </a:endParaRPr>
          </a:p>
        </p:txBody>
      </p:sp>
      <p:sp>
        <p:nvSpPr>
          <p:cNvPr id="3" name="Content Placeholder 2"/>
          <p:cNvSpPr>
            <a:spLocks noGrp="1"/>
          </p:cNvSpPr>
          <p:nvPr>
            <p:ph idx="1"/>
          </p:nvPr>
        </p:nvSpPr>
        <p:spPr>
          <a:xfrm>
            <a:off x="179512" y="1484785"/>
            <a:ext cx="8856984" cy="4641384"/>
          </a:xfrm>
        </p:spPr>
        <p:txBody>
          <a:bodyPr>
            <a:normAutofit/>
          </a:bodyPr>
          <a:lstStyle/>
          <a:p>
            <a:pPr algn="just"/>
            <a:r>
              <a:rPr lang="en-US" sz="2000" dirty="0" smtClean="0"/>
              <a:t>School Improvement Support Coordinators (SISCOs) support SMTs of underperforming schools in:</a:t>
            </a:r>
          </a:p>
          <a:p>
            <a:pPr lvl="1" algn="just">
              <a:buFont typeface="Arial" panose="020B0604020202020204" pitchFamily="34" charset="0"/>
              <a:buChar char="•"/>
            </a:pPr>
            <a:r>
              <a:rPr lang="en-US" sz="2000" dirty="0" smtClean="0"/>
              <a:t>developing data-driven Academic Performance Improvement Plans (APIPs);</a:t>
            </a:r>
          </a:p>
          <a:p>
            <a:pPr lvl="1" algn="just">
              <a:buFont typeface="Arial" panose="020B0604020202020204" pitchFamily="34" charset="0"/>
              <a:buChar char="•"/>
            </a:pPr>
            <a:r>
              <a:rPr lang="en-US" sz="2000" dirty="0" smtClean="0"/>
              <a:t>developing interventions that are informed by data; and </a:t>
            </a:r>
          </a:p>
          <a:p>
            <a:pPr lvl="1" algn="just">
              <a:buFont typeface="Arial" panose="020B0604020202020204" pitchFamily="34" charset="0"/>
              <a:buChar char="•"/>
            </a:pPr>
            <a:r>
              <a:rPr lang="en-US" sz="2000" dirty="0" smtClean="0"/>
              <a:t>strengthening curriculum management.</a:t>
            </a:r>
          </a:p>
          <a:p>
            <a:pPr lvl="1"/>
            <a:endParaRPr lang="en-US" sz="2000" dirty="0"/>
          </a:p>
        </p:txBody>
      </p:sp>
      <p:sp>
        <p:nvSpPr>
          <p:cNvPr id="4" name="Slide Number Placeholder 3"/>
          <p:cNvSpPr>
            <a:spLocks noGrp="1"/>
          </p:cNvSpPr>
          <p:nvPr>
            <p:ph type="sldNum" sz="quarter" idx="4294967295"/>
          </p:nvPr>
        </p:nvSpPr>
        <p:spPr>
          <a:xfrm>
            <a:off x="5652120" y="6309324"/>
            <a:ext cx="2133600" cy="365125"/>
          </a:xfrm>
          <a:prstGeom prst="rect">
            <a:avLst/>
          </a:prstGeom>
        </p:spPr>
        <p:txBody>
          <a:bodyPr/>
          <a:lstStyle/>
          <a:p>
            <a:fld id="{527EF771-2B50-4573-84B4-5C96B4F32DD9}" type="slidenum">
              <a:rPr lang="en-ZA" smtClean="0">
                <a:solidFill>
                  <a:prstClr val="black">
                    <a:tint val="75000"/>
                  </a:prstClr>
                </a:solidFill>
              </a:rPr>
              <a:pPr/>
              <a:t>68</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787561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SUPPORT SPECTRUM FOR TEACHERS</a:t>
            </a:r>
            <a:r>
              <a:rPr lang="en-ZA" sz="4400" dirty="0" smtClean="0">
                <a:solidFill>
                  <a:srgbClr val="FF0000"/>
                </a:solidFill>
              </a:rPr>
              <a:t> </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367650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0320"/>
            <a:ext cx="9144000" cy="648071"/>
          </a:xfrm>
        </p:spPr>
        <p:txBody>
          <a:bodyPr>
            <a:noAutofit/>
          </a:bodyPr>
          <a:lstStyle/>
          <a:p>
            <a:r>
              <a:rPr lang="en-US" sz="2800" b="1" dirty="0">
                <a:solidFill>
                  <a:schemeClr val="accent2">
                    <a:lumMod val="75000"/>
                  </a:schemeClr>
                </a:solidFill>
                <a:latin typeface="+mn-lt"/>
              </a:rPr>
              <a:t>2023 Learner Admission and Registration Status…</a:t>
            </a:r>
            <a:endParaRPr lang="en-ZA" sz="2800" b="1" dirty="0">
              <a:solidFill>
                <a:schemeClr val="accent2">
                  <a:lumMod val="75000"/>
                </a:schemeClr>
              </a:solidFill>
              <a:latin typeface="+mn-lt"/>
            </a:endParaRPr>
          </a:p>
        </p:txBody>
      </p:sp>
      <p:graphicFrame>
        <p:nvGraphicFramePr>
          <p:cNvPr id="4" name="Content Placeholder 3"/>
          <p:cNvGraphicFramePr>
            <a:graphicFrameLocks noGrp="1"/>
          </p:cNvGraphicFramePr>
          <p:nvPr>
            <p:ph idx="1"/>
            <p:extLst/>
          </p:nvPr>
        </p:nvGraphicFramePr>
        <p:xfrm>
          <a:off x="6216" y="620689"/>
          <a:ext cx="9137785" cy="5472607"/>
        </p:xfrm>
        <a:graphic>
          <a:graphicData uri="http://schemas.openxmlformats.org/drawingml/2006/table">
            <a:tbl>
              <a:tblPr firstRow="1" bandRow="1">
                <a:tableStyleId>{08FB837D-C827-4EFA-A057-4D05807E0F7C}</a:tableStyleId>
              </a:tblPr>
              <a:tblGrid>
                <a:gridCol w="1757472">
                  <a:extLst>
                    <a:ext uri="{9D8B030D-6E8A-4147-A177-3AD203B41FA5}">
                      <a16:colId xmlns:a16="http://schemas.microsoft.com/office/drawing/2014/main" val="1117308876"/>
                    </a:ext>
                  </a:extLst>
                </a:gridCol>
                <a:gridCol w="2664296">
                  <a:extLst>
                    <a:ext uri="{9D8B030D-6E8A-4147-A177-3AD203B41FA5}">
                      <a16:colId xmlns:a16="http://schemas.microsoft.com/office/drawing/2014/main" val="3962024244"/>
                    </a:ext>
                  </a:extLst>
                </a:gridCol>
                <a:gridCol w="2736304">
                  <a:extLst>
                    <a:ext uri="{9D8B030D-6E8A-4147-A177-3AD203B41FA5}">
                      <a16:colId xmlns:a16="http://schemas.microsoft.com/office/drawing/2014/main" val="206099892"/>
                    </a:ext>
                  </a:extLst>
                </a:gridCol>
                <a:gridCol w="1979713">
                  <a:extLst>
                    <a:ext uri="{9D8B030D-6E8A-4147-A177-3AD203B41FA5}">
                      <a16:colId xmlns:a16="http://schemas.microsoft.com/office/drawing/2014/main" val="1625734257"/>
                    </a:ext>
                  </a:extLst>
                </a:gridCol>
              </a:tblGrid>
              <a:tr h="1216830">
                <a:tc>
                  <a:txBody>
                    <a:bodyPr/>
                    <a:lstStyle/>
                    <a:p>
                      <a:endParaRPr lang="en-ZA" sz="1050" dirty="0">
                        <a:solidFill>
                          <a:sysClr val="windowText" lastClr="000000"/>
                        </a:solidFill>
                      </a:endParaRPr>
                    </a:p>
                    <a:p>
                      <a:r>
                        <a:rPr lang="en-ZA" dirty="0">
                          <a:solidFill>
                            <a:sysClr val="windowText" lastClr="000000"/>
                          </a:solidFill>
                        </a:rPr>
                        <a:t>PROVINCE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CHALLENGES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Calibri"/>
                          <a:ea typeface="+mn-ea"/>
                          <a:cs typeface="+mn-cs"/>
                        </a:rPr>
                        <a:t>MITIGATIONS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ysClr val="windowText" lastClr="000000"/>
                          </a:solidFill>
                          <a:effectLst/>
                          <a:uLnTx/>
                          <a:uFillTx/>
                          <a:latin typeface="+mn-lt"/>
                          <a:ea typeface="+mn-ea"/>
                          <a:cs typeface="+mn-cs"/>
                        </a:rPr>
                        <a:t>UNPLACED LEARNERS as at 24/01/2023</a:t>
                      </a:r>
                    </a:p>
                  </a:txBody>
                  <a:tcPr/>
                </a:tc>
                <a:extLst>
                  <a:ext uri="{0D108BD9-81ED-4DB2-BD59-A6C34878D82A}">
                    <a16:rowId xmlns:a16="http://schemas.microsoft.com/office/drawing/2014/main" val="3657464053"/>
                  </a:ext>
                </a:extLst>
              </a:tr>
              <a:tr h="1041657">
                <a:tc>
                  <a:txBody>
                    <a:bodyPr/>
                    <a:lstStyle/>
                    <a:p>
                      <a:endParaRPr lang="en-ZA" sz="1200" b="1" dirty="0">
                        <a:solidFill>
                          <a:srgbClr val="FF0000"/>
                        </a:solidFill>
                      </a:endParaRPr>
                    </a:p>
                    <a:p>
                      <a:r>
                        <a:rPr lang="en-ZA" sz="1800" b="1" dirty="0">
                          <a:solidFill>
                            <a:schemeClr val="tx1"/>
                          </a:solidFill>
                        </a:rPr>
                        <a:t>LIMPOPO</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kern="1200" dirty="0">
                          <a:solidFill>
                            <a:schemeClr val="tx1"/>
                          </a:solidFill>
                          <a:effectLst/>
                        </a:rPr>
                        <a:t>Oversubscribed schools in the Polokwane and </a:t>
                      </a:r>
                      <a:r>
                        <a:rPr lang="en-ZA" sz="1400" b="0" kern="1200" dirty="0" err="1">
                          <a:solidFill>
                            <a:schemeClr val="tx1"/>
                          </a:solidFill>
                          <a:effectLst/>
                        </a:rPr>
                        <a:t>Ellisras</a:t>
                      </a:r>
                      <a:r>
                        <a:rPr lang="en-ZA" sz="1400" b="0" kern="1200" baseline="0" dirty="0">
                          <a:solidFill>
                            <a:schemeClr val="tx1"/>
                          </a:solidFill>
                          <a:effectLst/>
                        </a:rPr>
                        <a:t>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tx1"/>
                          </a:solidFill>
                          <a:effectLst/>
                          <a:latin typeface="+mn-lt"/>
                          <a:ea typeface="+mn-ea"/>
                          <a:cs typeface="+mn-cs"/>
                        </a:rPr>
                        <a:t>Lack of spaces.</a:t>
                      </a:r>
                      <a:endParaRPr lang="en-ZA" sz="1400" b="0"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tx1"/>
                          </a:solidFill>
                          <a:effectLst/>
                          <a:latin typeface="+mn-lt"/>
                          <a:ea typeface="+mn-ea"/>
                          <a:cs typeface="+mn-cs"/>
                        </a:rPr>
                        <a:t>Neighbouring schools requested to share the load.</a:t>
                      </a:r>
                    </a:p>
                  </a:txBody>
                  <a:tcPr/>
                </a:tc>
                <a:tc>
                  <a:txBody>
                    <a:bodyPr/>
                    <a:lstStyle/>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 250</a:t>
                      </a:r>
                    </a:p>
                    <a:p>
                      <a:pPr algn="l">
                        <a:lnSpc>
                          <a:spcPct val="107000"/>
                        </a:lnSpc>
                        <a:spcAft>
                          <a:spcPts val="0"/>
                        </a:spcAft>
                      </a:pPr>
                      <a:endPar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   : 170</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059065"/>
                  </a:ext>
                </a:extLst>
              </a:tr>
              <a:tr h="1825245">
                <a:tc>
                  <a:txBody>
                    <a:bodyPr/>
                    <a:lstStyle/>
                    <a:p>
                      <a:r>
                        <a:rPr lang="en-US" sz="1800" b="1" dirty="0">
                          <a:solidFill>
                            <a:schemeClr val="tx1"/>
                          </a:solidFill>
                        </a:rPr>
                        <a:t>MPUMALANGA</a:t>
                      </a:r>
                      <a:endParaRPr lang="en-ZA" sz="1800" b="1"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mn-lt"/>
                          <a:ea typeface="+mn-ea"/>
                          <a:cs typeface="+mn-cs"/>
                        </a:rPr>
                        <a:t>In Witbank, some members of a political party prevented learners from getting into some schools until all learners were admitted.</a:t>
                      </a:r>
                      <a:endParaRPr lang="en-ZA" sz="1400" b="0" kern="1200" dirty="0">
                        <a:solidFill>
                          <a:srgbClr val="FF0000"/>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mn-lt"/>
                          <a:ea typeface="+mn-ea"/>
                          <a:cs typeface="+mn-cs"/>
                        </a:rPr>
                        <a:t>Police</a:t>
                      </a:r>
                      <a:r>
                        <a:rPr lang="en-ZA" sz="1400" kern="1200" baseline="0" dirty="0">
                          <a:solidFill>
                            <a:schemeClr val="dk1"/>
                          </a:solidFill>
                          <a:effectLst/>
                          <a:latin typeface="+mn-lt"/>
                          <a:ea typeface="+mn-ea"/>
                          <a:cs typeface="+mn-cs"/>
                        </a:rPr>
                        <a:t> intervened.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chemeClr val="dk1"/>
                          </a:solidFill>
                          <a:effectLst/>
                          <a:latin typeface="+mn-lt"/>
                          <a:ea typeface="+mn-ea"/>
                          <a:cs typeface="+mn-cs"/>
                        </a:rPr>
                        <a:t>Meetings held to resolve matters</a:t>
                      </a:r>
                      <a:r>
                        <a:rPr lang="en-ZA" sz="1400" kern="1200" dirty="0">
                          <a:solidFill>
                            <a:schemeClr val="dk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40 brick and mortar classes in </a:t>
                      </a:r>
                      <a:r>
                        <a:rPr lang="en-US" sz="1400" dirty="0" err="1">
                          <a:effectLst/>
                        </a:rPr>
                        <a:t>Mbombela</a:t>
                      </a:r>
                      <a:r>
                        <a:rPr lang="en-US" sz="1400" dirty="0">
                          <a:effectLst/>
                        </a:rPr>
                        <a:t> were built in 2022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kern="1200" baseline="0" dirty="0">
                        <a:solidFill>
                          <a:srgbClr val="FF0000"/>
                        </a:solidFill>
                        <a:effectLst/>
                        <a:latin typeface="+mn-lt"/>
                        <a:ea typeface="+mn-ea"/>
                        <a:cs typeface="+mn-cs"/>
                      </a:endParaRPr>
                    </a:p>
                  </a:txBody>
                  <a:tcPr/>
                </a:tc>
                <a:tc>
                  <a:txBody>
                    <a:bodyPr/>
                    <a:lstStyle/>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  74</a:t>
                      </a:r>
                    </a:p>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   : 178</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0073713"/>
                  </a:ext>
                </a:extLst>
              </a:tr>
              <a:tr h="1388875">
                <a:tc>
                  <a:txBody>
                    <a:bodyPr/>
                    <a:lstStyle/>
                    <a:p>
                      <a:r>
                        <a:rPr lang="en-US" sz="1800" b="1" dirty="0">
                          <a:solidFill>
                            <a:schemeClr val="tx1"/>
                          </a:solidFill>
                        </a:rPr>
                        <a:t>FREE STATE</a:t>
                      </a:r>
                      <a:endParaRPr lang="en-ZA" sz="1800" b="1"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In </a:t>
                      </a:r>
                      <a:r>
                        <a:rPr lang="en-ZA" sz="1400" kern="1200" dirty="0" err="1">
                          <a:solidFill>
                            <a:schemeClr val="tx1"/>
                          </a:solidFill>
                          <a:effectLst/>
                          <a:latin typeface="+mn-lt"/>
                          <a:ea typeface="+mn-ea"/>
                          <a:cs typeface="+mn-cs"/>
                        </a:rPr>
                        <a:t>Edenville</a:t>
                      </a:r>
                      <a:r>
                        <a:rPr lang="en-ZA" sz="1400" kern="1200" dirty="0">
                          <a:solidFill>
                            <a:schemeClr val="tx1"/>
                          </a:solidFill>
                          <a:effectLst/>
                          <a:latin typeface="+mn-lt"/>
                          <a:ea typeface="+mn-ea"/>
                          <a:cs typeface="+mn-cs"/>
                        </a:rPr>
                        <a:t>, some parents prevented learners from getting into schools until all learners were admitted.</a:t>
                      </a:r>
                      <a:endParaRPr lang="en-ZA" sz="1400" b="0"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tx1"/>
                          </a:solidFill>
                          <a:effectLst/>
                          <a:latin typeface="+mn-lt"/>
                          <a:ea typeface="+mn-ea"/>
                          <a:cs typeface="+mn-cs"/>
                        </a:rPr>
                        <a:t>Mobile classes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baseline="0" dirty="0">
                          <a:solidFill>
                            <a:schemeClr val="tx1"/>
                          </a:solidFill>
                          <a:effectLst/>
                          <a:latin typeface="+mn-lt"/>
                          <a:ea typeface="+mn-ea"/>
                          <a:cs typeface="+mn-cs"/>
                        </a:rPr>
                        <a:t>Community meeting to resolve differences</a:t>
                      </a:r>
                    </a:p>
                  </a:txBody>
                  <a:tcPr/>
                </a:tc>
                <a:tc>
                  <a:txBody>
                    <a:bodyPr/>
                    <a:lstStyle/>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 0</a:t>
                      </a:r>
                    </a:p>
                    <a:p>
                      <a:pPr algn="l">
                        <a:lnSpc>
                          <a:spcPct val="107000"/>
                        </a:lnSpc>
                        <a:spcAft>
                          <a:spcPts val="0"/>
                        </a:spcAft>
                      </a:pPr>
                      <a:endPar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lang="en-US" sz="16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   : 317</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631728"/>
                  </a:ext>
                </a:extLst>
              </a:tr>
            </a:tbl>
          </a:graphicData>
        </a:graphic>
      </p:graphicFrame>
      <p:sp>
        <p:nvSpPr>
          <p:cNvPr id="5" name="Rectangle 4"/>
          <p:cNvSpPr/>
          <p:nvPr/>
        </p:nvSpPr>
        <p:spPr>
          <a:xfrm>
            <a:off x="6300192" y="6416666"/>
            <a:ext cx="263214"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alibri" panose="020F0502020204030204" pitchFamily="34" charset="0"/>
                <a:cs typeface="Times New Roman" panose="02020603050405020304" pitchFamily="18" charset="0"/>
              </a:rPr>
              <a:t>7</a:t>
            </a:r>
            <a:endParaRPr lang="en-ZA" sz="1200" dirty="0"/>
          </a:p>
        </p:txBody>
      </p:sp>
    </p:spTree>
    <p:extLst>
      <p:ext uri="{BB962C8B-B14F-4D97-AF65-F5344CB8AC3E}">
        <p14:creationId xmlns:p14="http://schemas.microsoft.com/office/powerpoint/2010/main" val="1122922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2479"/>
            <a:ext cx="8229600" cy="648072"/>
          </a:xfrm>
        </p:spPr>
        <p:txBody>
          <a:bodyPr>
            <a:noAutofit/>
          </a:bodyPr>
          <a:lstStyle/>
          <a:p>
            <a:pPr marL="385763" indent="-385763">
              <a:spcBef>
                <a:spcPct val="20000"/>
              </a:spcBef>
            </a:pPr>
            <a:r>
              <a:rPr lang="en-ZA" sz="2700" b="1" dirty="0">
                <a:solidFill>
                  <a:srgbClr val="C00000"/>
                </a:solidFill>
                <a:ea typeface="Calibri" panose="020F0502020204030204" pitchFamily="34" charset="0"/>
                <a:cs typeface="+mn-cs"/>
              </a:rPr>
              <a:t/>
            </a:r>
            <a:br>
              <a:rPr lang="en-ZA" sz="2700" b="1" dirty="0">
                <a:solidFill>
                  <a:srgbClr val="C00000"/>
                </a:solidFill>
                <a:ea typeface="Calibri" panose="020F0502020204030204" pitchFamily="34" charset="0"/>
                <a:cs typeface="+mn-cs"/>
              </a:rPr>
            </a:br>
            <a:r>
              <a:rPr lang="en-ZA" sz="3200" b="1" dirty="0" smtClean="0">
                <a:solidFill>
                  <a:schemeClr val="accent2">
                    <a:lumMod val="75000"/>
                  </a:schemeClr>
                </a:solidFill>
                <a:ea typeface="Calibri" panose="020F0502020204030204" pitchFamily="34" charset="0"/>
                <a:cs typeface="+mn-cs"/>
              </a:rPr>
              <a:t>Support for Mathematics</a:t>
            </a:r>
            <a:r>
              <a:rPr lang="en-US" sz="2700" b="1" dirty="0">
                <a:solidFill>
                  <a:schemeClr val="accent6">
                    <a:lumMod val="75000"/>
                  </a:schemeClr>
                </a:solidFill>
                <a:ea typeface="+mn-ea"/>
                <a:cs typeface="+mn-cs"/>
              </a:rPr>
              <a:t/>
            </a:r>
            <a:br>
              <a:rPr lang="en-US" sz="2700" b="1" dirty="0">
                <a:solidFill>
                  <a:schemeClr val="accent6">
                    <a:lumMod val="75000"/>
                  </a:schemeClr>
                </a:solidFill>
                <a:ea typeface="+mn-ea"/>
                <a:cs typeface="+mn-cs"/>
              </a:rPr>
            </a:br>
            <a:endParaRPr lang="en-US" sz="2700" b="1" dirty="0">
              <a:solidFill>
                <a:schemeClr val="accent6">
                  <a:lumMod val="75000"/>
                </a:schemeClr>
              </a:solidFill>
            </a:endParaRPr>
          </a:p>
        </p:txBody>
      </p:sp>
      <p:sp>
        <p:nvSpPr>
          <p:cNvPr id="3" name="Content Placeholder 2"/>
          <p:cNvSpPr>
            <a:spLocks noGrp="1"/>
          </p:cNvSpPr>
          <p:nvPr>
            <p:ph idx="1"/>
          </p:nvPr>
        </p:nvSpPr>
        <p:spPr>
          <a:xfrm>
            <a:off x="457200" y="1196753"/>
            <a:ext cx="8229600" cy="4515962"/>
          </a:xfrm>
        </p:spPr>
        <p:txBody>
          <a:bodyPr>
            <a:noAutofit/>
          </a:bodyPr>
          <a:lstStyle/>
          <a:p>
            <a:pPr algn="just">
              <a:spcBef>
                <a:spcPts val="0"/>
              </a:spcBef>
            </a:pPr>
            <a:r>
              <a:rPr lang="en-ZA" sz="2000" dirty="0" smtClean="0">
                <a:ea typeface="Calibri" panose="020F0502020204030204" pitchFamily="34" charset="0"/>
                <a:cs typeface="Times New Roman" panose="02020603050405020304" pitchFamily="18" charset="0"/>
              </a:rPr>
              <a:t>Ten (10) districts that under-performed in Mathematics in 2022 were identified as follows:</a:t>
            </a:r>
          </a:p>
          <a:p>
            <a:pPr marL="0" indent="0" algn="just">
              <a:spcBef>
                <a:spcPts val="0"/>
              </a:spcBef>
              <a:buNone/>
            </a:pPr>
            <a:endParaRPr lang="en-ZA" sz="2000" dirty="0" smtClean="0">
              <a:ea typeface="Calibri" panose="020F0502020204030204" pitchFamily="34" charset="0"/>
              <a:cs typeface="Times New Roman" panose="02020603050405020304" pitchFamily="18" charset="0"/>
            </a:endParaRPr>
          </a:p>
          <a:p>
            <a:pPr lvl="1" algn="just">
              <a:spcBef>
                <a:spcPts val="0"/>
              </a:spcBef>
              <a:buFont typeface="Arial" panose="020B0604020202020204" pitchFamily="34" charset="0"/>
              <a:buChar char="•"/>
            </a:pPr>
            <a:r>
              <a:rPr lang="en-ZA" sz="2000" dirty="0">
                <a:ea typeface="Calibri" panose="020F0502020204030204" pitchFamily="34" charset="0"/>
                <a:cs typeface="Times New Roman" panose="02020603050405020304" pitchFamily="18" charset="0"/>
              </a:rPr>
              <a:t>EC : three </a:t>
            </a:r>
            <a:r>
              <a:rPr lang="en-ZA" sz="2000" dirty="0" smtClean="0">
                <a:ea typeface="Calibri" panose="020F0502020204030204" pitchFamily="34" charset="0"/>
                <a:cs typeface="Times New Roman" panose="02020603050405020304" pitchFamily="18" charset="0"/>
              </a:rPr>
              <a:t>districts</a:t>
            </a:r>
          </a:p>
          <a:p>
            <a:pPr lvl="1" algn="just">
              <a:spcBef>
                <a:spcPts val="0"/>
              </a:spcBef>
              <a:buFont typeface="Arial" panose="020B0604020202020204" pitchFamily="34" charset="0"/>
              <a:buChar char="•"/>
            </a:pPr>
            <a:r>
              <a:rPr lang="en-ZA" sz="2000" dirty="0" smtClean="0">
                <a:ea typeface="Calibri" panose="020F0502020204030204" pitchFamily="34" charset="0"/>
                <a:cs typeface="Times New Roman" panose="02020603050405020304" pitchFamily="18" charset="0"/>
              </a:rPr>
              <a:t>KZN</a:t>
            </a:r>
            <a:r>
              <a:rPr lang="en-ZA" sz="2000" dirty="0">
                <a:ea typeface="Calibri" panose="020F0502020204030204" pitchFamily="34" charset="0"/>
                <a:cs typeface="Times New Roman" panose="02020603050405020304" pitchFamily="18" charset="0"/>
              </a:rPr>
              <a:t>: two districts</a:t>
            </a:r>
          </a:p>
          <a:p>
            <a:pPr lvl="1" algn="just">
              <a:spcBef>
                <a:spcPts val="0"/>
              </a:spcBef>
              <a:buFont typeface="Arial" panose="020B0604020202020204" pitchFamily="34" charset="0"/>
              <a:buChar char="•"/>
            </a:pPr>
            <a:r>
              <a:rPr lang="en-ZA" sz="2000" dirty="0">
                <a:ea typeface="Calibri" panose="020F0502020204030204" pitchFamily="34" charset="0"/>
                <a:cs typeface="Times New Roman" panose="02020603050405020304" pitchFamily="18" charset="0"/>
              </a:rPr>
              <a:t>LP : three </a:t>
            </a:r>
            <a:r>
              <a:rPr lang="en-ZA" sz="2000" dirty="0" smtClean="0">
                <a:ea typeface="Calibri" panose="020F0502020204030204" pitchFamily="34" charset="0"/>
                <a:cs typeface="Times New Roman" panose="02020603050405020304" pitchFamily="18" charset="0"/>
              </a:rPr>
              <a:t>districts</a:t>
            </a:r>
          </a:p>
          <a:p>
            <a:pPr lvl="1" algn="just">
              <a:spcBef>
                <a:spcPts val="0"/>
              </a:spcBef>
              <a:buFont typeface="Arial" panose="020B0604020202020204" pitchFamily="34" charset="0"/>
              <a:buChar char="•"/>
            </a:pPr>
            <a:r>
              <a:rPr lang="en-ZA" sz="2000" dirty="0" smtClean="0">
                <a:ea typeface="Calibri" panose="020F0502020204030204" pitchFamily="34" charset="0"/>
                <a:cs typeface="Times New Roman" panose="02020603050405020304" pitchFamily="18" charset="0"/>
              </a:rPr>
              <a:t>NC </a:t>
            </a:r>
            <a:r>
              <a:rPr lang="en-ZA" sz="2000" dirty="0">
                <a:ea typeface="Calibri" panose="020F0502020204030204" pitchFamily="34" charset="0"/>
                <a:cs typeface="Times New Roman" panose="02020603050405020304" pitchFamily="18" charset="0"/>
              </a:rPr>
              <a:t>: </a:t>
            </a:r>
            <a:r>
              <a:rPr lang="en-ZA" sz="2000" dirty="0" smtClean="0">
                <a:ea typeface="Calibri" panose="020F0502020204030204" pitchFamily="34" charset="0"/>
                <a:cs typeface="Times New Roman" panose="02020603050405020304" pitchFamily="18" charset="0"/>
              </a:rPr>
              <a:t>one  </a:t>
            </a:r>
            <a:r>
              <a:rPr lang="en-ZA" sz="2000" dirty="0">
                <a:ea typeface="Calibri" panose="020F0502020204030204" pitchFamily="34" charset="0"/>
                <a:cs typeface="Times New Roman" panose="02020603050405020304" pitchFamily="18" charset="0"/>
              </a:rPr>
              <a:t>district </a:t>
            </a:r>
            <a:endParaRPr lang="en-ZA" sz="2000" dirty="0" smtClean="0">
              <a:ea typeface="Calibri" panose="020F0502020204030204" pitchFamily="34" charset="0"/>
              <a:cs typeface="Times New Roman" panose="02020603050405020304" pitchFamily="18" charset="0"/>
            </a:endParaRPr>
          </a:p>
          <a:p>
            <a:pPr lvl="1" algn="just">
              <a:spcBef>
                <a:spcPts val="0"/>
              </a:spcBef>
              <a:buFont typeface="Arial" panose="020B0604020202020204" pitchFamily="34" charset="0"/>
              <a:buChar char="•"/>
            </a:pPr>
            <a:r>
              <a:rPr lang="en-ZA" sz="2000" dirty="0" smtClean="0">
                <a:ea typeface="Calibri" panose="020F0502020204030204" pitchFamily="34" charset="0"/>
                <a:cs typeface="Times New Roman" panose="02020603050405020304" pitchFamily="18" charset="0"/>
              </a:rPr>
              <a:t>MP </a:t>
            </a:r>
            <a:r>
              <a:rPr lang="en-ZA" sz="2000" dirty="0">
                <a:ea typeface="Calibri" panose="020F0502020204030204" pitchFamily="34" charset="0"/>
                <a:cs typeface="Times New Roman" panose="02020603050405020304" pitchFamily="18" charset="0"/>
              </a:rPr>
              <a:t>: </a:t>
            </a:r>
            <a:r>
              <a:rPr lang="en-ZA" sz="2000" dirty="0" smtClean="0">
                <a:ea typeface="Calibri" panose="020F0502020204030204" pitchFamily="34" charset="0"/>
                <a:cs typeface="Times New Roman" panose="02020603050405020304" pitchFamily="18" charset="0"/>
              </a:rPr>
              <a:t>one district</a:t>
            </a:r>
          </a:p>
          <a:p>
            <a:pPr marL="457200" lvl="1" indent="0" algn="just">
              <a:spcBef>
                <a:spcPts val="0"/>
              </a:spcBef>
              <a:buNone/>
            </a:pPr>
            <a:endParaRPr lang="en-ZA" sz="2000" dirty="0">
              <a:ea typeface="Calibri" panose="020F0502020204030204" pitchFamily="34" charset="0"/>
              <a:cs typeface="Times New Roman" panose="02020603050405020304" pitchFamily="18" charset="0"/>
            </a:endParaRPr>
          </a:p>
          <a:p>
            <a:pPr algn="just">
              <a:spcBef>
                <a:spcPts val="0"/>
              </a:spcBef>
            </a:pPr>
            <a:r>
              <a:rPr lang="en-ZA" sz="2000" dirty="0" smtClean="0">
                <a:ea typeface="Calibri" panose="020F0502020204030204" pitchFamily="34" charset="0"/>
                <a:cs typeface="Times New Roman" panose="02020603050405020304" pitchFamily="18" charset="0"/>
              </a:rPr>
              <a:t>A programme for support has been designed</a:t>
            </a:r>
          </a:p>
          <a:p>
            <a:pPr algn="just">
              <a:spcBef>
                <a:spcPts val="0"/>
              </a:spcBef>
            </a:pPr>
            <a:r>
              <a:rPr lang="en-ZA" sz="2000" dirty="0" smtClean="0">
                <a:ea typeface="Calibri" panose="020F0502020204030204" pitchFamily="34" charset="0"/>
                <a:cs typeface="Times New Roman" panose="02020603050405020304" pitchFamily="18" charset="0"/>
              </a:rPr>
              <a:t>Study guides have been developed through Second Chance and NECT will be utilized.</a:t>
            </a:r>
          </a:p>
          <a:p>
            <a:pPr algn="just">
              <a:spcBef>
                <a:spcPts val="0"/>
              </a:spcBef>
            </a:pPr>
            <a:r>
              <a:rPr lang="en-ZA" sz="2000" dirty="0" smtClean="0">
                <a:ea typeface="Calibri" panose="020F0502020204030204" pitchFamily="34" charset="0"/>
                <a:cs typeface="Times New Roman" panose="02020603050405020304" pitchFamily="18" charset="0"/>
              </a:rPr>
              <a:t>Programme will be implemented in July / Aug 2023</a:t>
            </a:r>
            <a:endParaRPr lang="en-US" sz="2000" dirty="0"/>
          </a:p>
        </p:txBody>
      </p:sp>
      <p:sp>
        <p:nvSpPr>
          <p:cNvPr id="4" name="Slide Number Placeholder 3"/>
          <p:cNvSpPr>
            <a:spLocks noGrp="1"/>
          </p:cNvSpPr>
          <p:nvPr>
            <p:ph type="sldNum" sz="quarter" idx="4294967295"/>
          </p:nvPr>
        </p:nvSpPr>
        <p:spPr>
          <a:xfrm>
            <a:off x="6876256" y="5265205"/>
            <a:ext cx="2133600" cy="273844"/>
          </a:xfrm>
          <a:prstGeom prst="rect">
            <a:avLst/>
          </a:prstGeom>
        </p:spPr>
        <p:txBody>
          <a:bodyPr/>
          <a:lstStyle/>
          <a:p>
            <a:fld id="{DFD865B0-5D17-4547-8A6A-62A458F9063E}" type="slidenum">
              <a:rPr lang="en-ZA" smtClean="0">
                <a:solidFill>
                  <a:prstClr val="black">
                    <a:tint val="75000"/>
                  </a:prstClr>
                </a:solidFill>
              </a:rPr>
              <a:pPr/>
              <a:t>70</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1507817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507288" cy="1066379"/>
          </a:xfrm>
        </p:spPr>
        <p:txBody>
          <a:bodyPr>
            <a:noAutofit/>
          </a:bodyPr>
          <a:lstStyle/>
          <a:p>
            <a:pPr marL="385763" indent="-385763">
              <a:spcBef>
                <a:spcPct val="20000"/>
              </a:spcBef>
            </a:pPr>
            <a:r>
              <a:rPr lang="en-ZA" sz="2700" b="1" dirty="0" smtClean="0">
                <a:solidFill>
                  <a:srgbClr val="C00000"/>
                </a:solidFill>
                <a:ea typeface="Calibri" panose="020F0502020204030204" pitchFamily="34" charset="0"/>
                <a:cs typeface="+mn-cs"/>
              </a:rPr>
              <a:t/>
            </a:r>
            <a:br>
              <a:rPr lang="en-ZA" sz="2700" b="1" dirty="0" smtClean="0">
                <a:solidFill>
                  <a:srgbClr val="C00000"/>
                </a:solidFill>
                <a:ea typeface="Calibri" panose="020F0502020204030204" pitchFamily="34" charset="0"/>
                <a:cs typeface="+mn-cs"/>
              </a:rPr>
            </a:br>
            <a:r>
              <a:rPr lang="en-ZA" sz="3200" b="1" dirty="0" smtClean="0">
                <a:solidFill>
                  <a:schemeClr val="accent2">
                    <a:lumMod val="75000"/>
                  </a:schemeClr>
                </a:solidFill>
                <a:ea typeface="Calibri" panose="020F0502020204030204" pitchFamily="34" charset="0"/>
                <a:cs typeface="+mn-cs"/>
              </a:rPr>
              <a:t>Support for Grade 8 &amp; 9 Mathematics and Natural Science</a:t>
            </a:r>
            <a:r>
              <a:rPr lang="en-US" sz="3200" b="1" dirty="0" smtClean="0">
                <a:solidFill>
                  <a:schemeClr val="accent6">
                    <a:lumMod val="75000"/>
                  </a:schemeClr>
                </a:solidFill>
                <a:ea typeface="+mn-ea"/>
                <a:cs typeface="+mn-cs"/>
              </a:rPr>
              <a:t/>
            </a:r>
            <a:br>
              <a:rPr lang="en-US" sz="3200" b="1" dirty="0" smtClean="0">
                <a:solidFill>
                  <a:schemeClr val="accent6">
                    <a:lumMod val="75000"/>
                  </a:schemeClr>
                </a:solidFill>
                <a:ea typeface="+mn-ea"/>
                <a:cs typeface="+mn-cs"/>
              </a:rPr>
            </a:br>
            <a:endParaRPr lang="en-US" sz="3200" b="1" dirty="0">
              <a:solidFill>
                <a:schemeClr val="accent6">
                  <a:lumMod val="75000"/>
                </a:schemeClr>
              </a:solidFill>
            </a:endParaRPr>
          </a:p>
        </p:txBody>
      </p:sp>
      <p:sp>
        <p:nvSpPr>
          <p:cNvPr id="3" name="Content Placeholder 2"/>
          <p:cNvSpPr>
            <a:spLocks noGrp="1"/>
          </p:cNvSpPr>
          <p:nvPr>
            <p:ph idx="1"/>
          </p:nvPr>
        </p:nvSpPr>
        <p:spPr>
          <a:xfrm>
            <a:off x="457200" y="1412777"/>
            <a:ext cx="8229600" cy="4752528"/>
          </a:xfrm>
        </p:spPr>
        <p:txBody>
          <a:bodyPr>
            <a:noAutofit/>
          </a:bodyPr>
          <a:lstStyle/>
          <a:p>
            <a:pPr algn="just">
              <a:spcBef>
                <a:spcPts val="0"/>
              </a:spcBef>
            </a:pPr>
            <a:r>
              <a:rPr lang="en-ZA" sz="2000" dirty="0" smtClean="0">
                <a:ea typeface="Calibri" panose="020F0502020204030204" pitchFamily="34" charset="0"/>
                <a:cs typeface="Times New Roman" panose="02020603050405020304" pitchFamily="18" charset="0"/>
              </a:rPr>
              <a:t>Senior Phase has been identified as the cause for poor performance in NSC Maths and Physical Science</a:t>
            </a:r>
          </a:p>
          <a:p>
            <a:pPr algn="just">
              <a:spcBef>
                <a:spcPts val="0"/>
              </a:spcBef>
            </a:pPr>
            <a:r>
              <a:rPr lang="en-ZA" sz="2000" dirty="0" smtClean="0">
                <a:ea typeface="Calibri" panose="020F0502020204030204" pitchFamily="34" charset="0"/>
                <a:cs typeface="Times New Roman" panose="02020603050405020304" pitchFamily="18" charset="0"/>
              </a:rPr>
              <a:t>A support programme for Grades 8 &amp; 9 was designed and implemented  in 14 districts in 2021, 2022 and 2023</a:t>
            </a:r>
          </a:p>
          <a:p>
            <a:pPr algn="just">
              <a:spcBef>
                <a:spcPts val="0"/>
              </a:spcBef>
            </a:pPr>
            <a:r>
              <a:rPr lang="en-ZA" sz="2000" dirty="0" smtClean="0">
                <a:ea typeface="Calibri" panose="020F0502020204030204" pitchFamily="34" charset="0"/>
                <a:cs typeface="Times New Roman" panose="02020603050405020304" pitchFamily="18" charset="0"/>
              </a:rPr>
              <a:t>Training Manuals have been developed through the subject specialists and are available to other schools</a:t>
            </a:r>
            <a:endParaRPr lang="en-US" sz="2000" dirty="0"/>
          </a:p>
        </p:txBody>
      </p:sp>
      <p:sp>
        <p:nvSpPr>
          <p:cNvPr id="4" name="Slide Number Placeholder 3"/>
          <p:cNvSpPr>
            <a:spLocks noGrp="1"/>
          </p:cNvSpPr>
          <p:nvPr>
            <p:ph type="sldNum" sz="quarter" idx="4294967295"/>
          </p:nvPr>
        </p:nvSpPr>
        <p:spPr>
          <a:xfrm>
            <a:off x="6876256" y="5265205"/>
            <a:ext cx="2133600" cy="273844"/>
          </a:xfrm>
          <a:prstGeom prst="rect">
            <a:avLst/>
          </a:prstGeom>
        </p:spPr>
        <p:txBody>
          <a:bodyPr/>
          <a:lstStyle/>
          <a:p>
            <a:fld id="{DFD865B0-5D17-4547-8A6A-62A458F9063E}" type="slidenum">
              <a:rPr lang="en-ZA" smtClean="0">
                <a:solidFill>
                  <a:prstClr val="black">
                    <a:tint val="75000"/>
                  </a:prstClr>
                </a:solidFill>
              </a:rPr>
              <a:pPr/>
              <a:t>71</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21709177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5"/>
            <a:ext cx="8229600" cy="864096"/>
          </a:xfrm>
        </p:spPr>
        <p:txBody>
          <a:bodyPr>
            <a:normAutofit/>
          </a:bodyPr>
          <a:lstStyle/>
          <a:p>
            <a:r>
              <a:rPr lang="en-US" sz="3200" b="1" dirty="0">
                <a:solidFill>
                  <a:schemeClr val="accent2">
                    <a:lumMod val="75000"/>
                  </a:schemeClr>
                </a:solidFill>
              </a:rPr>
              <a:t>M</a:t>
            </a:r>
            <a:r>
              <a:rPr lang="en-US" sz="3200" b="1" dirty="0" smtClean="0">
                <a:solidFill>
                  <a:schemeClr val="accent2">
                    <a:lumMod val="75000"/>
                  </a:schemeClr>
                </a:solidFill>
              </a:rPr>
              <a:t>athematics </a:t>
            </a:r>
            <a:r>
              <a:rPr lang="en-US" sz="3200" b="1" dirty="0">
                <a:solidFill>
                  <a:schemeClr val="accent2">
                    <a:lumMod val="75000"/>
                  </a:schemeClr>
                </a:solidFill>
              </a:rPr>
              <a:t>T</a:t>
            </a:r>
            <a:r>
              <a:rPr lang="en-US" sz="3200" b="1" dirty="0" smtClean="0">
                <a:solidFill>
                  <a:schemeClr val="accent2">
                    <a:lumMod val="75000"/>
                  </a:schemeClr>
                </a:solidFill>
              </a:rPr>
              <a:t>eacher Audit</a:t>
            </a:r>
            <a:endParaRPr lang="en-US" sz="3200" b="1" dirty="0">
              <a:solidFill>
                <a:schemeClr val="accent2">
                  <a:lumMod val="75000"/>
                </a:schemeClr>
              </a:solidFill>
            </a:endParaRPr>
          </a:p>
        </p:txBody>
      </p:sp>
      <p:sp>
        <p:nvSpPr>
          <p:cNvPr id="3" name="Content Placeholder 2"/>
          <p:cNvSpPr>
            <a:spLocks noGrp="1"/>
          </p:cNvSpPr>
          <p:nvPr>
            <p:ph idx="1"/>
          </p:nvPr>
        </p:nvSpPr>
        <p:spPr>
          <a:xfrm>
            <a:off x="457200" y="1268761"/>
            <a:ext cx="8229600" cy="4183113"/>
          </a:xfrm>
        </p:spPr>
        <p:txBody>
          <a:bodyPr>
            <a:normAutofit/>
          </a:bodyPr>
          <a:lstStyle/>
          <a:p>
            <a:pPr algn="just"/>
            <a:r>
              <a:rPr lang="en-US" sz="2000" dirty="0" smtClean="0"/>
              <a:t>Information about personnel handling Mathematics in schools is critical</a:t>
            </a:r>
          </a:p>
          <a:p>
            <a:pPr algn="just"/>
            <a:r>
              <a:rPr lang="en-US" sz="2000" dirty="0" smtClean="0"/>
              <a:t>A Mathematics teacher audit will be developed this year</a:t>
            </a:r>
          </a:p>
          <a:p>
            <a:pPr algn="just"/>
            <a:r>
              <a:rPr lang="en-US" sz="2000" dirty="0" smtClean="0"/>
              <a:t>The Audit will show the disaggregated number of teachers, their qualification and age, </a:t>
            </a:r>
            <a:r>
              <a:rPr lang="en-US" sz="2000" dirty="0" err="1" smtClean="0"/>
              <a:t>etc</a:t>
            </a:r>
            <a:endParaRPr lang="en-US" sz="2000" dirty="0" smtClean="0"/>
          </a:p>
          <a:p>
            <a:pPr algn="just"/>
            <a:r>
              <a:rPr lang="en-US" sz="2000" dirty="0" smtClean="0"/>
              <a:t>This information will guide the differentiated forms of support needed to improve Mathematics</a:t>
            </a:r>
            <a:endParaRPr lang="en-US" sz="2000" dirty="0"/>
          </a:p>
        </p:txBody>
      </p:sp>
      <p:sp>
        <p:nvSpPr>
          <p:cNvPr id="4" name="Slide Number Placeholder 3"/>
          <p:cNvSpPr>
            <a:spLocks noGrp="1"/>
          </p:cNvSpPr>
          <p:nvPr>
            <p:ph type="sldNum" sz="quarter" idx="4294967295"/>
          </p:nvPr>
        </p:nvSpPr>
        <p:spPr>
          <a:xfrm>
            <a:off x="6876256" y="5265205"/>
            <a:ext cx="2133600" cy="273844"/>
          </a:xfrm>
          <a:prstGeom prst="rect">
            <a:avLst/>
          </a:prstGeom>
        </p:spPr>
        <p:txBody>
          <a:bodyPr/>
          <a:lstStyle/>
          <a:p>
            <a:fld id="{DFD865B0-5D17-4547-8A6A-62A458F9063E}" type="slidenum">
              <a:rPr lang="en-ZA" smtClean="0">
                <a:solidFill>
                  <a:prstClr val="black">
                    <a:tint val="75000"/>
                  </a:prstClr>
                </a:solidFill>
              </a:rPr>
              <a:pPr/>
              <a:t>72</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3267884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584176"/>
          </a:xfrm>
        </p:spPr>
        <p:txBody>
          <a:bodyPr>
            <a:noAutofit/>
          </a:bodyPr>
          <a:lstStyle/>
          <a:p>
            <a:pPr marL="385763" indent="-385763">
              <a:spcBef>
                <a:spcPct val="20000"/>
              </a:spcBef>
            </a:pPr>
            <a:r>
              <a:rPr lang="en-ZA" sz="2700" b="1" dirty="0" smtClean="0">
                <a:solidFill>
                  <a:srgbClr val="C00000"/>
                </a:solidFill>
                <a:ea typeface="Calibri" panose="020F0502020204030204" pitchFamily="34" charset="0"/>
                <a:cs typeface="+mn-cs"/>
              </a:rPr>
              <a:t/>
            </a:r>
            <a:br>
              <a:rPr lang="en-ZA" sz="2700" b="1" dirty="0" smtClean="0">
                <a:solidFill>
                  <a:srgbClr val="C00000"/>
                </a:solidFill>
                <a:ea typeface="Calibri" panose="020F0502020204030204" pitchFamily="34" charset="0"/>
                <a:cs typeface="+mn-cs"/>
              </a:rPr>
            </a:br>
            <a:r>
              <a:rPr lang="en-ZA" sz="3200" b="1" dirty="0">
                <a:solidFill>
                  <a:schemeClr val="accent2">
                    <a:lumMod val="75000"/>
                  </a:schemeClr>
                </a:solidFill>
                <a:ea typeface="Calibri" panose="020F0502020204030204" pitchFamily="34" charset="0"/>
                <a:cs typeface="+mn-cs"/>
              </a:rPr>
              <a:t>S</a:t>
            </a:r>
            <a:r>
              <a:rPr lang="en-ZA" sz="3200" b="1" dirty="0" smtClean="0">
                <a:solidFill>
                  <a:schemeClr val="accent2">
                    <a:lumMod val="75000"/>
                  </a:schemeClr>
                </a:solidFill>
                <a:ea typeface="Calibri" panose="020F0502020204030204" pitchFamily="34" charset="0"/>
                <a:cs typeface="+mn-cs"/>
              </a:rPr>
              <a:t>upport for </a:t>
            </a:r>
            <a:br>
              <a:rPr lang="en-ZA" sz="3200" b="1" dirty="0" smtClean="0">
                <a:solidFill>
                  <a:schemeClr val="accent2">
                    <a:lumMod val="75000"/>
                  </a:schemeClr>
                </a:solidFill>
                <a:ea typeface="Calibri" panose="020F0502020204030204" pitchFamily="34" charset="0"/>
                <a:cs typeface="+mn-cs"/>
              </a:rPr>
            </a:br>
            <a:r>
              <a:rPr lang="en-ZA" sz="3200" b="1" dirty="0">
                <a:solidFill>
                  <a:schemeClr val="accent2">
                    <a:lumMod val="75000"/>
                  </a:schemeClr>
                </a:solidFill>
                <a:ea typeface="Calibri" panose="020F0502020204030204" pitchFamily="34" charset="0"/>
                <a:cs typeface="+mn-cs"/>
              </a:rPr>
              <a:t>G</a:t>
            </a:r>
            <a:r>
              <a:rPr lang="en-ZA" sz="3200" b="1" dirty="0" smtClean="0">
                <a:solidFill>
                  <a:schemeClr val="accent2">
                    <a:lumMod val="75000"/>
                  </a:schemeClr>
                </a:solidFill>
                <a:ea typeface="Calibri" panose="020F0502020204030204" pitchFamily="34" charset="0"/>
                <a:cs typeface="+mn-cs"/>
              </a:rPr>
              <a:t>rade 8 &amp; 9 Economic and Management Sciences</a:t>
            </a:r>
            <a:r>
              <a:rPr lang="en-US" sz="2700" b="1" dirty="0" smtClean="0">
                <a:solidFill>
                  <a:schemeClr val="accent6">
                    <a:lumMod val="75000"/>
                  </a:schemeClr>
                </a:solidFill>
                <a:ea typeface="+mn-ea"/>
                <a:cs typeface="+mn-cs"/>
              </a:rPr>
              <a:t/>
            </a:r>
            <a:br>
              <a:rPr lang="en-US" sz="2700" b="1" dirty="0" smtClean="0">
                <a:solidFill>
                  <a:schemeClr val="accent6">
                    <a:lumMod val="75000"/>
                  </a:schemeClr>
                </a:solidFill>
                <a:ea typeface="+mn-ea"/>
                <a:cs typeface="+mn-cs"/>
              </a:rPr>
            </a:br>
            <a:endParaRPr lang="en-US" sz="2700" b="1" dirty="0">
              <a:solidFill>
                <a:schemeClr val="accent6">
                  <a:lumMod val="75000"/>
                </a:schemeClr>
              </a:solidFill>
            </a:endParaRPr>
          </a:p>
        </p:txBody>
      </p:sp>
      <p:sp>
        <p:nvSpPr>
          <p:cNvPr id="3" name="Content Placeholder 2"/>
          <p:cNvSpPr>
            <a:spLocks noGrp="1"/>
          </p:cNvSpPr>
          <p:nvPr>
            <p:ph idx="1"/>
          </p:nvPr>
        </p:nvSpPr>
        <p:spPr>
          <a:xfrm>
            <a:off x="457200" y="1628801"/>
            <a:ext cx="8229600" cy="4083914"/>
          </a:xfrm>
        </p:spPr>
        <p:txBody>
          <a:bodyPr>
            <a:noAutofit/>
          </a:bodyPr>
          <a:lstStyle/>
          <a:p>
            <a:pPr algn="just">
              <a:spcBef>
                <a:spcPts val="0"/>
              </a:spcBef>
            </a:pPr>
            <a:r>
              <a:rPr lang="en-ZA" sz="2000" dirty="0" smtClean="0">
                <a:ea typeface="Calibri" panose="020F0502020204030204" pitchFamily="34" charset="0"/>
                <a:cs typeface="Times New Roman" panose="02020603050405020304" pitchFamily="18" charset="0"/>
              </a:rPr>
              <a:t>Senior Phase has been identified as the cause for poor performance in Accounting and Economics</a:t>
            </a:r>
          </a:p>
          <a:p>
            <a:pPr algn="just">
              <a:spcBef>
                <a:spcPts val="0"/>
              </a:spcBef>
            </a:pPr>
            <a:r>
              <a:rPr lang="en-ZA" sz="2000" dirty="0" smtClean="0">
                <a:ea typeface="Calibri" panose="020F0502020204030204" pitchFamily="34" charset="0"/>
                <a:cs typeface="Times New Roman" panose="02020603050405020304" pitchFamily="18" charset="0"/>
              </a:rPr>
              <a:t>A support programme for Grades 8 &amp; 9 was designed and will be implemented  in 2023 &amp; 2024</a:t>
            </a:r>
          </a:p>
          <a:p>
            <a:pPr algn="just">
              <a:spcBef>
                <a:spcPts val="0"/>
              </a:spcBef>
            </a:pPr>
            <a:r>
              <a:rPr lang="en-ZA" sz="2000" dirty="0" smtClean="0">
                <a:ea typeface="Calibri" panose="020F0502020204030204" pitchFamily="34" charset="0"/>
                <a:cs typeface="Times New Roman" panose="02020603050405020304" pitchFamily="18" charset="0"/>
              </a:rPr>
              <a:t>The programme will be implemented in collaboration with the E-Cubed project that is currently running</a:t>
            </a:r>
          </a:p>
          <a:p>
            <a:pPr algn="just">
              <a:spcBef>
                <a:spcPts val="0"/>
              </a:spcBef>
            </a:pPr>
            <a:r>
              <a:rPr lang="en-ZA" sz="2000" dirty="0" smtClean="0">
                <a:ea typeface="Calibri" panose="020F0502020204030204" pitchFamily="34" charset="0"/>
                <a:cs typeface="Times New Roman" panose="02020603050405020304" pitchFamily="18" charset="0"/>
              </a:rPr>
              <a:t>Training Manuals will be developed through the subject specialists and will be made available to other districts</a:t>
            </a:r>
            <a:endParaRPr lang="en-US" sz="2000" dirty="0"/>
          </a:p>
        </p:txBody>
      </p:sp>
      <p:sp>
        <p:nvSpPr>
          <p:cNvPr id="4" name="Slide Number Placeholder 3"/>
          <p:cNvSpPr>
            <a:spLocks noGrp="1"/>
          </p:cNvSpPr>
          <p:nvPr>
            <p:ph type="sldNum" sz="quarter" idx="4294967295"/>
          </p:nvPr>
        </p:nvSpPr>
        <p:spPr>
          <a:xfrm>
            <a:off x="6876256" y="5265205"/>
            <a:ext cx="2133600" cy="273844"/>
          </a:xfrm>
          <a:prstGeom prst="rect">
            <a:avLst/>
          </a:prstGeom>
        </p:spPr>
        <p:txBody>
          <a:bodyPr/>
          <a:lstStyle/>
          <a:p>
            <a:fld id="{DFD865B0-5D17-4547-8A6A-62A458F9063E}" type="slidenum">
              <a:rPr lang="en-ZA" smtClean="0">
                <a:solidFill>
                  <a:prstClr val="black">
                    <a:tint val="75000"/>
                  </a:prstClr>
                </a:solidFill>
              </a:rPr>
              <a:pPr/>
              <a:t>73</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500" y="6248747"/>
            <a:ext cx="1368152" cy="609253"/>
          </a:xfrm>
          <a:prstGeom prst="rect">
            <a:avLst/>
          </a:prstGeom>
        </p:spPr>
      </p:pic>
    </p:spTree>
    <p:extLst>
      <p:ext uri="{BB962C8B-B14F-4D97-AF65-F5344CB8AC3E}">
        <p14:creationId xmlns:p14="http://schemas.microsoft.com/office/powerpoint/2010/main" val="6457076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1326009"/>
          </a:xfrm>
        </p:spPr>
        <p:txBody>
          <a:bodyPr>
            <a:normAutofit fontScale="90000"/>
          </a:bodyPr>
          <a:lstStyle/>
          <a:p>
            <a:r>
              <a:rPr lang="en-ZA" sz="2800" b="1" dirty="0">
                <a:solidFill>
                  <a:schemeClr val="accent2">
                    <a:lumMod val="75000"/>
                  </a:schemeClr>
                </a:solidFill>
              </a:rPr>
              <a:t/>
            </a:r>
            <a:br>
              <a:rPr lang="en-ZA" sz="2800" b="1" dirty="0">
                <a:solidFill>
                  <a:schemeClr val="accent2">
                    <a:lumMod val="75000"/>
                  </a:schemeClr>
                </a:solidFill>
              </a:rPr>
            </a:br>
            <a:r>
              <a:rPr lang="en-ZA" sz="2800" b="1" dirty="0" smtClean="0">
                <a:solidFill>
                  <a:schemeClr val="accent2">
                    <a:lumMod val="75000"/>
                  </a:schemeClr>
                </a:solidFill>
              </a:rPr>
              <a:t/>
            </a:r>
            <a:br>
              <a:rPr lang="en-ZA" sz="2800" b="1" dirty="0" smtClean="0">
                <a:solidFill>
                  <a:schemeClr val="accent2">
                    <a:lumMod val="75000"/>
                  </a:schemeClr>
                </a:solidFill>
              </a:rPr>
            </a:br>
            <a:endParaRPr lang="en-ZA" sz="2800" b="1" dirty="0">
              <a:solidFill>
                <a:schemeClr val="accent2">
                  <a:lumMod val="75000"/>
                </a:schemeClr>
              </a:solidFill>
            </a:endParaRPr>
          </a:p>
        </p:txBody>
      </p:sp>
      <p:sp>
        <p:nvSpPr>
          <p:cNvPr id="3" name="Subtitle 2"/>
          <p:cNvSpPr>
            <a:spLocks noGrp="1"/>
          </p:cNvSpPr>
          <p:nvPr>
            <p:ph type="subTitle" idx="1"/>
          </p:nvPr>
        </p:nvSpPr>
        <p:spPr>
          <a:xfrm>
            <a:off x="107504" y="2564904"/>
            <a:ext cx="9036496" cy="1656184"/>
          </a:xfrm>
        </p:spPr>
        <p:txBody>
          <a:bodyPr>
            <a:normAutofit/>
          </a:bodyPr>
          <a:lstStyle/>
          <a:p>
            <a:r>
              <a:rPr lang="en-US" sz="4400" b="1" dirty="0" smtClean="0">
                <a:solidFill>
                  <a:schemeClr val="accent2">
                    <a:lumMod val="75000"/>
                  </a:schemeClr>
                </a:solidFill>
                <a:ea typeface="+mj-ea"/>
                <a:cs typeface="Arial" panose="020B0604020202020204" pitchFamily="34" charset="0"/>
              </a:rPr>
              <a:t>QUALITY LEARNING AND TEACHING CAMPAIGN</a:t>
            </a:r>
            <a:endParaRPr lang="en-ZA" sz="44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0" y="6215558"/>
            <a:ext cx="1368152" cy="609253"/>
          </a:xfrm>
          <a:prstGeom prst="rect">
            <a:avLst/>
          </a:prstGeom>
        </p:spPr>
      </p:pic>
    </p:spTree>
    <p:extLst>
      <p:ext uri="{BB962C8B-B14F-4D97-AF65-F5344CB8AC3E}">
        <p14:creationId xmlns:p14="http://schemas.microsoft.com/office/powerpoint/2010/main" val="14542847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3200" b="1" dirty="0">
                <a:solidFill>
                  <a:schemeClr val="accent2">
                    <a:lumMod val="75000"/>
                  </a:schemeClr>
                </a:solidFill>
              </a:rPr>
              <a:t>Governance and Management </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a:t>
            </a:r>
            <a:endParaRPr lang="en-US" dirty="0"/>
          </a:p>
        </p:txBody>
      </p:sp>
      <p:graphicFrame>
        <p:nvGraphicFramePr>
          <p:cNvPr id="4" name="Table 3"/>
          <p:cNvGraphicFramePr>
            <a:graphicFrameLocks noGrp="1"/>
          </p:cNvGraphicFramePr>
          <p:nvPr>
            <p:extLst/>
          </p:nvPr>
        </p:nvGraphicFramePr>
        <p:xfrm>
          <a:off x="628648" y="1323956"/>
          <a:ext cx="8210553" cy="5028914"/>
        </p:xfrm>
        <a:graphic>
          <a:graphicData uri="http://schemas.openxmlformats.org/drawingml/2006/table">
            <a:tbl>
              <a:tblPr firstRow="1" bandRow="1">
                <a:tableStyleId>{21E4AEA4-8DFA-4A89-87EB-49C32662AFE0}</a:tableStyleId>
              </a:tblPr>
              <a:tblGrid>
                <a:gridCol w="2736851">
                  <a:extLst>
                    <a:ext uri="{9D8B030D-6E8A-4147-A177-3AD203B41FA5}">
                      <a16:colId xmlns:a16="http://schemas.microsoft.com/office/drawing/2014/main" val="1645618179"/>
                    </a:ext>
                  </a:extLst>
                </a:gridCol>
                <a:gridCol w="2736851">
                  <a:extLst>
                    <a:ext uri="{9D8B030D-6E8A-4147-A177-3AD203B41FA5}">
                      <a16:colId xmlns:a16="http://schemas.microsoft.com/office/drawing/2014/main" val="3375470749"/>
                    </a:ext>
                  </a:extLst>
                </a:gridCol>
                <a:gridCol w="2736851">
                  <a:extLst>
                    <a:ext uri="{9D8B030D-6E8A-4147-A177-3AD203B41FA5}">
                      <a16:colId xmlns:a16="http://schemas.microsoft.com/office/drawing/2014/main" val="622653062"/>
                    </a:ext>
                  </a:extLst>
                </a:gridCol>
              </a:tblGrid>
              <a:tr h="279919">
                <a:tc>
                  <a:txBody>
                    <a:bodyPr/>
                    <a:lstStyle/>
                    <a:p>
                      <a:r>
                        <a:rPr lang="en-GB" dirty="0" smtClean="0"/>
                        <a:t>ACTIVITY </a:t>
                      </a:r>
                    </a:p>
                  </a:txBody>
                  <a:tcPr/>
                </a:tc>
                <a:tc>
                  <a:txBody>
                    <a:bodyPr/>
                    <a:lstStyle/>
                    <a:p>
                      <a:r>
                        <a:rPr lang="en-GB" dirty="0" smtClean="0"/>
                        <a:t>CURRENT STATUS </a:t>
                      </a:r>
                      <a:endParaRPr lang="en-ZA" dirty="0"/>
                    </a:p>
                  </a:txBody>
                  <a:tcPr/>
                </a:tc>
                <a:tc>
                  <a:txBody>
                    <a:bodyPr/>
                    <a:lstStyle/>
                    <a:p>
                      <a:r>
                        <a:rPr lang="en-GB" dirty="0" smtClean="0"/>
                        <a:t>INTERVENTION </a:t>
                      </a:r>
                      <a:endParaRPr lang="en-ZA" dirty="0"/>
                    </a:p>
                  </a:txBody>
                  <a:tcPr/>
                </a:tc>
                <a:extLst>
                  <a:ext uri="{0D108BD9-81ED-4DB2-BD59-A6C34878D82A}">
                    <a16:rowId xmlns:a16="http://schemas.microsoft.com/office/drawing/2014/main" val="3295873952"/>
                  </a:ext>
                </a:extLst>
              </a:tr>
              <a:tr h="712598">
                <a:tc>
                  <a:txBody>
                    <a:bodyPr/>
                    <a:lstStyle/>
                    <a:p>
                      <a:pPr algn="just"/>
                      <a:r>
                        <a:rPr lang="en-GB" sz="900" dirty="0" smtClean="0"/>
                        <a:t>Establishment</a:t>
                      </a:r>
                      <a:r>
                        <a:rPr lang="en-GB" sz="900" baseline="0" dirty="0" smtClean="0"/>
                        <a:t> of School Governing Bodies (SGB) structures </a:t>
                      </a:r>
                      <a:endParaRPr lang="en-GB" sz="900" dirty="0" smtClean="0"/>
                    </a:p>
                  </a:txBody>
                  <a:tcPr/>
                </a:tc>
                <a:tc>
                  <a:txBody>
                    <a:bodyPr/>
                    <a:lstStyle/>
                    <a:p>
                      <a:pPr algn="just"/>
                      <a:r>
                        <a:rPr lang="en-GB" sz="900" dirty="0" smtClean="0"/>
                        <a:t>Most schools have established structures</a:t>
                      </a:r>
                      <a:r>
                        <a:rPr lang="en-GB" sz="900" baseline="0" dirty="0" smtClean="0"/>
                        <a:t>, however some members might have resigned for various reasons </a:t>
                      </a:r>
                      <a:endParaRPr lang="en-ZA" sz="900" dirty="0"/>
                    </a:p>
                  </a:txBody>
                  <a:tcPr/>
                </a:tc>
                <a:tc>
                  <a:txBody>
                    <a:bodyPr/>
                    <a:lstStyle/>
                    <a:p>
                      <a:pPr algn="just"/>
                      <a:r>
                        <a:rPr lang="en-GB" sz="900" dirty="0" smtClean="0"/>
                        <a:t>The school planning should include the election of new members to fill in the vacant post </a:t>
                      </a:r>
                      <a:endParaRPr lang="en-ZA" sz="900" dirty="0"/>
                    </a:p>
                  </a:txBody>
                  <a:tcPr/>
                </a:tc>
                <a:extLst>
                  <a:ext uri="{0D108BD9-81ED-4DB2-BD59-A6C34878D82A}">
                    <a16:rowId xmlns:a16="http://schemas.microsoft.com/office/drawing/2014/main" val="1133254189"/>
                  </a:ext>
                </a:extLst>
              </a:tr>
              <a:tr h="712598">
                <a:tc>
                  <a:txBody>
                    <a:bodyPr/>
                    <a:lstStyle/>
                    <a:p>
                      <a:pPr algn="just"/>
                      <a:r>
                        <a:rPr lang="en-GB" sz="900" dirty="0" smtClean="0"/>
                        <a:t>Community participation in the SGB </a:t>
                      </a:r>
                    </a:p>
                  </a:txBody>
                  <a:tcPr/>
                </a:tc>
                <a:tc>
                  <a:txBody>
                    <a:bodyPr/>
                    <a:lstStyle/>
                    <a:p>
                      <a:pPr algn="just"/>
                      <a:r>
                        <a:rPr lang="en-GB" sz="900" dirty="0" smtClean="0"/>
                        <a:t>Some</a:t>
                      </a:r>
                      <a:r>
                        <a:rPr lang="en-GB" sz="900" baseline="0" dirty="0" smtClean="0"/>
                        <a:t> members of the community participate in the SGBs to either advance their business interest or political careers </a:t>
                      </a:r>
                      <a:endParaRPr lang="en-ZA" sz="900" dirty="0"/>
                    </a:p>
                  </a:txBody>
                  <a:tcPr/>
                </a:tc>
                <a:tc>
                  <a:txBody>
                    <a:bodyPr/>
                    <a:lstStyle/>
                    <a:p>
                      <a:pPr algn="just"/>
                      <a:r>
                        <a:rPr lang="en-GB" sz="900" dirty="0" smtClean="0"/>
                        <a:t>School</a:t>
                      </a:r>
                      <a:r>
                        <a:rPr lang="en-GB" sz="900" baseline="0" dirty="0" smtClean="0"/>
                        <a:t> were advised to conduct training and induction for new and old members on the roles and responsibility of the SGB</a:t>
                      </a:r>
                      <a:endParaRPr lang="en-ZA" sz="900" dirty="0"/>
                    </a:p>
                  </a:txBody>
                  <a:tcPr/>
                </a:tc>
                <a:extLst>
                  <a:ext uri="{0D108BD9-81ED-4DB2-BD59-A6C34878D82A}">
                    <a16:rowId xmlns:a16="http://schemas.microsoft.com/office/drawing/2014/main" val="2877879411"/>
                  </a:ext>
                </a:extLst>
              </a:tr>
              <a:tr h="581713">
                <a:tc>
                  <a:txBody>
                    <a:bodyPr/>
                    <a:lstStyle/>
                    <a:p>
                      <a:pPr algn="just"/>
                      <a:r>
                        <a:rPr lang="en-GB" sz="900" dirty="0" smtClean="0"/>
                        <a:t>Inclusivity </a:t>
                      </a:r>
                    </a:p>
                  </a:txBody>
                  <a:tcPr/>
                </a:tc>
                <a:tc>
                  <a:txBody>
                    <a:bodyPr/>
                    <a:lstStyle/>
                    <a:p>
                      <a:pPr algn="just"/>
                      <a:r>
                        <a:rPr lang="en-GB" sz="900" dirty="0" smtClean="0"/>
                        <a:t>A number of schools have established SGB</a:t>
                      </a:r>
                      <a:r>
                        <a:rPr lang="en-GB" sz="900" baseline="0" dirty="0" smtClean="0"/>
                        <a:t>, however some components are not included in the structure </a:t>
                      </a:r>
                      <a:endParaRPr lang="en-ZA" sz="900" dirty="0"/>
                    </a:p>
                  </a:txBody>
                  <a:tcPr/>
                </a:tc>
                <a:tc>
                  <a:txBody>
                    <a:bodyPr/>
                    <a:lstStyle/>
                    <a:p>
                      <a:pPr algn="just"/>
                      <a:r>
                        <a:rPr lang="en-GB" sz="900" dirty="0" smtClean="0"/>
                        <a:t>The schools were advised to consider the inclusion of all components </a:t>
                      </a:r>
                      <a:endParaRPr lang="en-ZA" sz="900" dirty="0"/>
                    </a:p>
                  </a:txBody>
                  <a:tcPr/>
                </a:tc>
                <a:extLst>
                  <a:ext uri="{0D108BD9-81ED-4DB2-BD59-A6C34878D82A}">
                    <a16:rowId xmlns:a16="http://schemas.microsoft.com/office/drawing/2014/main" val="1563279720"/>
                  </a:ext>
                </a:extLst>
              </a:tr>
              <a:tr h="1158334">
                <a:tc>
                  <a:txBody>
                    <a:bodyPr/>
                    <a:lstStyle/>
                    <a:p>
                      <a:pPr algn="just"/>
                      <a:r>
                        <a:rPr lang="en-GB" sz="900" dirty="0" smtClean="0"/>
                        <a:t>Curriculum</a:t>
                      </a:r>
                      <a:r>
                        <a:rPr lang="en-GB" sz="900" baseline="0" dirty="0" smtClean="0"/>
                        <a:t> and Assessment Planning </a:t>
                      </a:r>
                      <a:endParaRPr lang="en-GB" sz="900" dirty="0" smtClean="0"/>
                    </a:p>
                  </a:txBody>
                  <a:tcPr/>
                </a:tc>
                <a:tc>
                  <a:txBody>
                    <a:bodyPr/>
                    <a:lstStyle/>
                    <a:p>
                      <a:pPr algn="just"/>
                      <a:r>
                        <a:rPr lang="en-GB" sz="900" dirty="0" smtClean="0"/>
                        <a:t>Most</a:t>
                      </a:r>
                      <a:r>
                        <a:rPr lang="en-GB" sz="900" baseline="0" dirty="0" smtClean="0"/>
                        <a:t> schools have indicated that, they have either completed planning or in the process of completing </a:t>
                      </a:r>
                      <a:endParaRPr lang="en-ZA" sz="900" dirty="0"/>
                    </a:p>
                  </a:txBody>
                  <a:tcPr/>
                </a:tc>
                <a:tc>
                  <a:txBody>
                    <a:bodyPr/>
                    <a:lstStyle/>
                    <a:p>
                      <a:pPr algn="just"/>
                      <a:r>
                        <a:rPr lang="en-GB" sz="900" dirty="0" smtClean="0"/>
                        <a:t>Schools are advised to finalised</a:t>
                      </a:r>
                      <a:r>
                        <a:rPr lang="en-GB" sz="900" baseline="0" dirty="0" smtClean="0"/>
                        <a:t> planning a year before and to consider integrated planning </a:t>
                      </a:r>
                    </a:p>
                    <a:p>
                      <a:pPr algn="just"/>
                      <a:r>
                        <a:rPr lang="en-GB" sz="900" baseline="0" dirty="0" smtClean="0"/>
                        <a:t>The school have been advised to consider synergy in planning for example, school improvement plan, School Development, Program of Assessment AND Assessment Plans</a:t>
                      </a:r>
                      <a:endParaRPr lang="en-ZA" sz="900" dirty="0"/>
                    </a:p>
                  </a:txBody>
                  <a:tcPr/>
                </a:tc>
                <a:extLst>
                  <a:ext uri="{0D108BD9-81ED-4DB2-BD59-A6C34878D82A}">
                    <a16:rowId xmlns:a16="http://schemas.microsoft.com/office/drawing/2014/main" val="4242669567"/>
                  </a:ext>
                </a:extLst>
              </a:tr>
              <a:tr h="1497911">
                <a:tc>
                  <a:txBody>
                    <a:bodyPr/>
                    <a:lstStyle/>
                    <a:p>
                      <a:pPr algn="just"/>
                      <a:r>
                        <a:rPr lang="en-GB" sz="900" dirty="0" smtClean="0"/>
                        <a:t>Quality Learning and Teaching Campaign</a:t>
                      </a:r>
                      <a:r>
                        <a:rPr lang="en-GB" sz="900" baseline="0" dirty="0" smtClean="0"/>
                        <a:t> (QLTC) placement </a:t>
                      </a:r>
                    </a:p>
                    <a:p>
                      <a:pPr algn="just"/>
                      <a:endParaRPr lang="en-GB" sz="900" baseline="0" dirty="0" smtClean="0"/>
                    </a:p>
                    <a:p>
                      <a:pPr algn="just"/>
                      <a:r>
                        <a:rPr lang="en-GB" sz="900" baseline="0" dirty="0" smtClean="0"/>
                        <a:t>Development of QLTC program </a:t>
                      </a:r>
                      <a:endParaRPr lang="en-GB" sz="900" dirty="0" smtClean="0"/>
                    </a:p>
                  </a:txBody>
                  <a:tcPr/>
                </a:tc>
                <a:tc>
                  <a:txBody>
                    <a:bodyPr/>
                    <a:lstStyle/>
                    <a:p>
                      <a:pPr algn="just"/>
                      <a:r>
                        <a:rPr lang="en-GB" sz="900" dirty="0" smtClean="0"/>
                        <a:t>The current situation</a:t>
                      </a:r>
                      <a:r>
                        <a:rPr lang="en-GB" sz="900" baseline="0" dirty="0" smtClean="0"/>
                        <a:t> in schools, is that the SGB have been established , however the QLTC is not part of the SGB</a:t>
                      </a:r>
                      <a:endParaRPr lang="en-ZA" sz="900" dirty="0"/>
                    </a:p>
                  </a:txBody>
                  <a:tcPr/>
                </a:tc>
                <a:tc>
                  <a:txBody>
                    <a:bodyPr/>
                    <a:lstStyle/>
                    <a:p>
                      <a:pPr algn="just"/>
                      <a:r>
                        <a:rPr lang="en-GB" sz="900" dirty="0" smtClean="0"/>
                        <a:t>The Guideline document has been submitted to the schools and training on the QLTC has been proposed </a:t>
                      </a:r>
                    </a:p>
                    <a:p>
                      <a:pPr algn="just"/>
                      <a:endParaRPr lang="en-GB" sz="900" dirty="0" smtClean="0"/>
                    </a:p>
                    <a:p>
                      <a:pPr algn="just"/>
                      <a:r>
                        <a:rPr lang="en-GB" sz="900" dirty="0" smtClean="0"/>
                        <a:t>Schools have been advised to develop programs</a:t>
                      </a:r>
                      <a:r>
                        <a:rPr lang="en-GB" sz="900" baseline="0" dirty="0" smtClean="0"/>
                        <a:t> that will encourage community participation (e.g. donate a uniform , Adopt a cop) </a:t>
                      </a:r>
                      <a:endParaRPr lang="en-ZA" sz="900" dirty="0"/>
                    </a:p>
                  </a:txBody>
                  <a:tcPr/>
                </a:tc>
                <a:extLst>
                  <a:ext uri="{0D108BD9-81ED-4DB2-BD59-A6C34878D82A}">
                    <a16:rowId xmlns:a16="http://schemas.microsoft.com/office/drawing/2014/main" val="633973869"/>
                  </a:ext>
                </a:extLst>
              </a:tr>
            </a:tbl>
          </a:graphicData>
        </a:graphic>
      </p:graphicFrame>
    </p:spTree>
    <p:extLst>
      <p:ext uri="{BB962C8B-B14F-4D97-AF65-F5344CB8AC3E}">
        <p14:creationId xmlns:p14="http://schemas.microsoft.com/office/powerpoint/2010/main" val="13078010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3200" b="1" dirty="0">
                <a:solidFill>
                  <a:schemeClr val="accent2">
                    <a:lumMod val="75000"/>
                  </a:schemeClr>
                </a:solidFill>
              </a:rPr>
              <a:t>Governance and Management </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a:t>
            </a:r>
            <a:endParaRPr lang="en-US" dirty="0"/>
          </a:p>
        </p:txBody>
      </p:sp>
      <p:graphicFrame>
        <p:nvGraphicFramePr>
          <p:cNvPr id="4" name="Table 3"/>
          <p:cNvGraphicFramePr>
            <a:graphicFrameLocks noGrp="1"/>
          </p:cNvGraphicFramePr>
          <p:nvPr>
            <p:extLst/>
          </p:nvPr>
        </p:nvGraphicFramePr>
        <p:xfrm>
          <a:off x="628648" y="1066799"/>
          <a:ext cx="8362953" cy="5468734"/>
        </p:xfrm>
        <a:graphic>
          <a:graphicData uri="http://schemas.openxmlformats.org/drawingml/2006/table">
            <a:tbl>
              <a:tblPr firstRow="1" bandRow="1">
                <a:tableStyleId>{21E4AEA4-8DFA-4A89-87EB-49C32662AFE0}</a:tableStyleId>
              </a:tblPr>
              <a:tblGrid>
                <a:gridCol w="2787651">
                  <a:extLst>
                    <a:ext uri="{9D8B030D-6E8A-4147-A177-3AD203B41FA5}">
                      <a16:colId xmlns:a16="http://schemas.microsoft.com/office/drawing/2014/main" val="1645618179"/>
                    </a:ext>
                  </a:extLst>
                </a:gridCol>
                <a:gridCol w="2787651">
                  <a:extLst>
                    <a:ext uri="{9D8B030D-6E8A-4147-A177-3AD203B41FA5}">
                      <a16:colId xmlns:a16="http://schemas.microsoft.com/office/drawing/2014/main" val="3375470749"/>
                    </a:ext>
                  </a:extLst>
                </a:gridCol>
                <a:gridCol w="2787651">
                  <a:extLst>
                    <a:ext uri="{9D8B030D-6E8A-4147-A177-3AD203B41FA5}">
                      <a16:colId xmlns:a16="http://schemas.microsoft.com/office/drawing/2014/main" val="622653062"/>
                    </a:ext>
                  </a:extLst>
                </a:gridCol>
              </a:tblGrid>
              <a:tr h="223439">
                <a:tc>
                  <a:txBody>
                    <a:bodyPr/>
                    <a:lstStyle/>
                    <a:p>
                      <a:r>
                        <a:rPr lang="en-GB" sz="900" dirty="0" smtClean="0"/>
                        <a:t>ACTIVITY </a:t>
                      </a:r>
                    </a:p>
                  </a:txBody>
                  <a:tcPr/>
                </a:tc>
                <a:tc>
                  <a:txBody>
                    <a:bodyPr/>
                    <a:lstStyle/>
                    <a:p>
                      <a:r>
                        <a:rPr lang="en-GB" sz="900" dirty="0" smtClean="0"/>
                        <a:t>CURRENT STATUS </a:t>
                      </a:r>
                      <a:endParaRPr lang="en-ZA" sz="900" dirty="0"/>
                    </a:p>
                  </a:txBody>
                  <a:tcPr/>
                </a:tc>
                <a:tc>
                  <a:txBody>
                    <a:bodyPr/>
                    <a:lstStyle/>
                    <a:p>
                      <a:r>
                        <a:rPr lang="en-GB" sz="900" dirty="0" smtClean="0"/>
                        <a:t>INTERVENTION </a:t>
                      </a:r>
                      <a:endParaRPr lang="en-ZA" sz="900" dirty="0"/>
                    </a:p>
                  </a:txBody>
                  <a:tcPr/>
                </a:tc>
                <a:extLst>
                  <a:ext uri="{0D108BD9-81ED-4DB2-BD59-A6C34878D82A}">
                    <a16:rowId xmlns:a16="http://schemas.microsoft.com/office/drawing/2014/main" val="3295873952"/>
                  </a:ext>
                </a:extLst>
              </a:tr>
              <a:tr h="759693">
                <a:tc>
                  <a:txBody>
                    <a:bodyPr/>
                    <a:lstStyle/>
                    <a:p>
                      <a:pPr algn="just"/>
                      <a:r>
                        <a:rPr lang="en-GB" sz="900" dirty="0" smtClean="0"/>
                        <a:t>Management</a:t>
                      </a:r>
                      <a:r>
                        <a:rPr lang="en-GB" sz="900" baseline="0" dirty="0" smtClean="0"/>
                        <a:t>  of rape cases and vetting of teachers </a:t>
                      </a:r>
                      <a:endParaRPr lang="en-GB" sz="900" dirty="0" smtClean="0"/>
                    </a:p>
                  </a:txBody>
                  <a:tcPr/>
                </a:tc>
                <a:tc>
                  <a:txBody>
                    <a:bodyPr/>
                    <a:lstStyle/>
                    <a:p>
                      <a:pPr algn="just"/>
                      <a:r>
                        <a:rPr lang="en-GB" sz="900" dirty="0" smtClean="0"/>
                        <a:t>Some</a:t>
                      </a:r>
                      <a:r>
                        <a:rPr lang="en-GB" sz="900" baseline="0" dirty="0" smtClean="0"/>
                        <a:t> schools have reported cases of rape in their schools involving teacher </a:t>
                      </a:r>
                      <a:endParaRPr lang="en-ZA" sz="900" dirty="0"/>
                    </a:p>
                  </a:txBody>
                  <a:tcPr/>
                </a:tc>
                <a:tc>
                  <a:txBody>
                    <a:bodyPr/>
                    <a:lstStyle/>
                    <a:p>
                      <a:pPr algn="just"/>
                      <a:r>
                        <a:rPr lang="en-GB" sz="900" dirty="0" smtClean="0"/>
                        <a:t>The schools have been advised to implementing the protocol on Gender</a:t>
                      </a:r>
                      <a:r>
                        <a:rPr lang="en-GB" sz="900" baseline="0" dirty="0" smtClean="0"/>
                        <a:t> Based Violence (GBV) and the vetting procedures of teachers </a:t>
                      </a:r>
                      <a:endParaRPr lang="en-ZA" sz="900" dirty="0"/>
                    </a:p>
                  </a:txBody>
                  <a:tcPr/>
                </a:tc>
                <a:extLst>
                  <a:ext uri="{0D108BD9-81ED-4DB2-BD59-A6C34878D82A}">
                    <a16:rowId xmlns:a16="http://schemas.microsoft.com/office/drawing/2014/main" val="1133254189"/>
                  </a:ext>
                </a:extLst>
              </a:tr>
              <a:tr h="759693">
                <a:tc>
                  <a:txBody>
                    <a:bodyPr/>
                    <a:lstStyle/>
                    <a:p>
                      <a:pPr algn="just"/>
                      <a:r>
                        <a:rPr lang="en-GB" sz="900" dirty="0" smtClean="0"/>
                        <a:t>Inclusivity/</a:t>
                      </a:r>
                      <a:r>
                        <a:rPr lang="en-GB" sz="900" baseline="0" dirty="0" smtClean="0"/>
                        <a:t> Special school </a:t>
                      </a:r>
                      <a:endParaRPr lang="en-GB" sz="900" dirty="0" smtClean="0"/>
                    </a:p>
                  </a:txBody>
                  <a:tcPr/>
                </a:tc>
                <a:tc>
                  <a:txBody>
                    <a:bodyPr/>
                    <a:lstStyle/>
                    <a:p>
                      <a:pPr algn="just"/>
                      <a:r>
                        <a:rPr lang="en-GB" sz="900" dirty="0" smtClean="0"/>
                        <a:t>Some special schools are unable to accommodate the needs of learners with special needs or learning disabilities </a:t>
                      </a:r>
                      <a:endParaRPr lang="en-ZA" sz="900" dirty="0"/>
                    </a:p>
                  </a:txBody>
                  <a:tcPr/>
                </a:tc>
                <a:tc>
                  <a:txBody>
                    <a:bodyPr/>
                    <a:lstStyle/>
                    <a:p>
                      <a:pPr algn="just"/>
                      <a:r>
                        <a:rPr lang="en-GB" sz="900" dirty="0" smtClean="0"/>
                        <a:t>The matter will be referred to the directorate Inclusive</a:t>
                      </a:r>
                      <a:r>
                        <a:rPr lang="en-GB" sz="900" baseline="0" dirty="0" smtClean="0"/>
                        <a:t> Education </a:t>
                      </a:r>
                      <a:endParaRPr lang="en-ZA" sz="900" dirty="0"/>
                    </a:p>
                  </a:txBody>
                  <a:tcPr/>
                </a:tc>
                <a:extLst>
                  <a:ext uri="{0D108BD9-81ED-4DB2-BD59-A6C34878D82A}">
                    <a16:rowId xmlns:a16="http://schemas.microsoft.com/office/drawing/2014/main" val="2877879411"/>
                  </a:ext>
                </a:extLst>
              </a:tr>
              <a:tr h="625629">
                <a:tc>
                  <a:txBody>
                    <a:bodyPr/>
                    <a:lstStyle/>
                    <a:p>
                      <a:pPr algn="just"/>
                      <a:r>
                        <a:rPr lang="en-GB" sz="900" dirty="0" smtClean="0"/>
                        <a:t>Vacant Post </a:t>
                      </a:r>
                    </a:p>
                  </a:txBody>
                  <a:tcPr/>
                </a:tc>
                <a:tc>
                  <a:txBody>
                    <a:bodyPr/>
                    <a:lstStyle/>
                    <a:p>
                      <a:pPr algn="just"/>
                      <a:r>
                        <a:rPr lang="en-GB" sz="900" dirty="0" smtClean="0"/>
                        <a:t>Some schools have reported vacancy in the critical post such as principal and deputies </a:t>
                      </a:r>
                      <a:endParaRPr lang="en-ZA" sz="900" dirty="0"/>
                    </a:p>
                  </a:txBody>
                  <a:tcPr/>
                </a:tc>
                <a:tc>
                  <a:txBody>
                    <a:bodyPr/>
                    <a:lstStyle/>
                    <a:p>
                      <a:pPr algn="just"/>
                      <a:r>
                        <a:rPr lang="en-GB" sz="900" dirty="0" smtClean="0"/>
                        <a:t>Schools</a:t>
                      </a:r>
                      <a:r>
                        <a:rPr lang="en-GB" sz="900" baseline="0" dirty="0" smtClean="0"/>
                        <a:t> have been advised to plan ahead ,  they should not wait for teachers to retire before the post is advertised. </a:t>
                      </a:r>
                      <a:endParaRPr lang="en-ZA" sz="900" dirty="0"/>
                    </a:p>
                  </a:txBody>
                  <a:tcPr/>
                </a:tc>
                <a:extLst>
                  <a:ext uri="{0D108BD9-81ED-4DB2-BD59-A6C34878D82A}">
                    <a16:rowId xmlns:a16="http://schemas.microsoft.com/office/drawing/2014/main" val="1563279720"/>
                  </a:ext>
                </a:extLst>
              </a:tr>
              <a:tr h="625629">
                <a:tc>
                  <a:txBody>
                    <a:bodyPr/>
                    <a:lstStyle/>
                    <a:p>
                      <a:pPr algn="just"/>
                      <a:r>
                        <a:rPr lang="en-GB" sz="900" dirty="0" smtClean="0"/>
                        <a:t>Late registration of learners </a:t>
                      </a:r>
                    </a:p>
                  </a:txBody>
                  <a:tcPr/>
                </a:tc>
                <a:tc>
                  <a:txBody>
                    <a:bodyPr/>
                    <a:lstStyle/>
                    <a:p>
                      <a:pPr algn="just"/>
                      <a:r>
                        <a:rPr lang="en-GB" sz="900" dirty="0" smtClean="0"/>
                        <a:t>Some schools are still busy with registration of learners and some</a:t>
                      </a:r>
                      <a:r>
                        <a:rPr lang="en-GB" sz="900" baseline="0" dirty="0" smtClean="0"/>
                        <a:t> of those learners are being referred by districts  officials to the schools. </a:t>
                      </a:r>
                      <a:endParaRPr lang="en-ZA" sz="900" dirty="0"/>
                    </a:p>
                  </a:txBody>
                  <a:tcPr/>
                </a:tc>
                <a:tc>
                  <a:txBody>
                    <a:bodyPr/>
                    <a:lstStyle/>
                    <a:p>
                      <a:pPr algn="just"/>
                      <a:r>
                        <a:rPr lang="en-GB" sz="900" dirty="0" smtClean="0"/>
                        <a:t>Schools</a:t>
                      </a:r>
                      <a:r>
                        <a:rPr lang="en-GB" sz="900" baseline="0" dirty="0" smtClean="0"/>
                        <a:t> through the QLTC Have been advised to conduct campaigns and awareness on the early registration of learners and the implications thereof</a:t>
                      </a:r>
                      <a:endParaRPr lang="en-ZA" sz="900" dirty="0"/>
                    </a:p>
                  </a:txBody>
                  <a:tcPr/>
                </a:tc>
                <a:extLst>
                  <a:ext uri="{0D108BD9-81ED-4DB2-BD59-A6C34878D82A}">
                    <a16:rowId xmlns:a16="http://schemas.microsoft.com/office/drawing/2014/main" val="4242669567"/>
                  </a:ext>
                </a:extLst>
              </a:tr>
              <a:tr h="1295946">
                <a:tc>
                  <a:txBody>
                    <a:bodyPr/>
                    <a:lstStyle/>
                    <a:p>
                      <a:pPr algn="just"/>
                      <a:r>
                        <a:rPr lang="en-GB" sz="900" dirty="0" smtClean="0"/>
                        <a:t>Time</a:t>
                      </a:r>
                      <a:r>
                        <a:rPr lang="en-GB" sz="900" baseline="0" dirty="0" smtClean="0"/>
                        <a:t> – Tabling </a:t>
                      </a:r>
                      <a:endParaRPr lang="en-GB" sz="900" dirty="0" smtClean="0"/>
                    </a:p>
                  </a:txBody>
                  <a:tcPr/>
                </a:tc>
                <a:tc>
                  <a:txBody>
                    <a:bodyPr/>
                    <a:lstStyle/>
                    <a:p>
                      <a:pPr algn="just"/>
                      <a:r>
                        <a:rPr lang="en-GB" sz="900" dirty="0" smtClean="0"/>
                        <a:t>Most school</a:t>
                      </a:r>
                      <a:r>
                        <a:rPr lang="en-GB" sz="900" baseline="0" dirty="0" smtClean="0"/>
                        <a:t> reported adherence of teachers and learners to class attendance, what is of a challenge is that there's no uniformity in the management of the attendance registers for both teachers and learners </a:t>
                      </a:r>
                      <a:endParaRPr lang="en-ZA" sz="900" dirty="0"/>
                    </a:p>
                  </a:txBody>
                  <a:tcPr/>
                </a:tc>
                <a:tc>
                  <a:txBody>
                    <a:bodyPr/>
                    <a:lstStyle/>
                    <a:p>
                      <a:pPr algn="just"/>
                      <a:r>
                        <a:rPr lang="en-GB" sz="900" dirty="0" smtClean="0"/>
                        <a:t>The schools have been advised to strengthen the management of both registers</a:t>
                      </a:r>
                      <a:r>
                        <a:rPr lang="en-GB" sz="900" baseline="0" dirty="0" smtClean="0"/>
                        <a:t> </a:t>
                      </a:r>
                      <a:endParaRPr lang="en-ZA" sz="900" dirty="0"/>
                    </a:p>
                  </a:txBody>
                  <a:tcPr/>
                </a:tc>
                <a:extLst>
                  <a:ext uri="{0D108BD9-81ED-4DB2-BD59-A6C34878D82A}">
                    <a16:rowId xmlns:a16="http://schemas.microsoft.com/office/drawing/2014/main" val="633973869"/>
                  </a:ext>
                </a:extLst>
              </a:tr>
              <a:tr h="586772">
                <a:tc>
                  <a:txBody>
                    <a:bodyPr/>
                    <a:lstStyle/>
                    <a:p>
                      <a:pPr algn="just"/>
                      <a:r>
                        <a:rPr lang="en-GB" sz="900" dirty="0" smtClean="0"/>
                        <a:t>Dysfunctional school </a:t>
                      </a:r>
                    </a:p>
                  </a:txBody>
                  <a:tcPr/>
                </a:tc>
                <a:tc>
                  <a:txBody>
                    <a:bodyPr/>
                    <a:lstStyle/>
                    <a:p>
                      <a:pPr algn="just"/>
                      <a:r>
                        <a:rPr lang="en-GB" sz="900" dirty="0" smtClean="0"/>
                        <a:t>Some schools were in a state of near collapse and leaners under performed</a:t>
                      </a:r>
                      <a:r>
                        <a:rPr lang="en-GB" sz="900" baseline="0" dirty="0" smtClean="0"/>
                        <a:t> in Grade 12 </a:t>
                      </a:r>
                      <a:endParaRPr lang="en-ZA" sz="900" dirty="0"/>
                    </a:p>
                  </a:txBody>
                  <a:tcPr/>
                </a:tc>
                <a:tc>
                  <a:txBody>
                    <a:bodyPr/>
                    <a:lstStyle/>
                    <a:p>
                      <a:pPr algn="just"/>
                      <a:r>
                        <a:rPr lang="en-GB" sz="900" dirty="0" smtClean="0"/>
                        <a:t>Training</a:t>
                      </a:r>
                      <a:r>
                        <a:rPr lang="en-GB" sz="900" baseline="0" dirty="0" smtClean="0"/>
                        <a:t> was conducted for teachers, curriculum managers at the districts and provinces,  SGB , SMT </a:t>
                      </a:r>
                      <a:endParaRPr lang="en-ZA" sz="900" dirty="0"/>
                    </a:p>
                  </a:txBody>
                  <a:tcPr/>
                </a:tc>
                <a:extLst>
                  <a:ext uri="{0D108BD9-81ED-4DB2-BD59-A6C34878D82A}">
                    <a16:rowId xmlns:a16="http://schemas.microsoft.com/office/drawing/2014/main" val="3303571088"/>
                  </a:ext>
                </a:extLst>
              </a:tr>
              <a:tr h="586772">
                <a:tc>
                  <a:txBody>
                    <a:bodyPr/>
                    <a:lstStyle/>
                    <a:p>
                      <a:pPr algn="just"/>
                      <a:r>
                        <a:rPr lang="en-GB" sz="900" dirty="0" smtClean="0"/>
                        <a:t>Support to the systems </a:t>
                      </a:r>
                    </a:p>
                  </a:txBody>
                  <a:tcPr/>
                </a:tc>
                <a:tc>
                  <a:txBody>
                    <a:bodyPr/>
                    <a:lstStyle/>
                    <a:p>
                      <a:pPr algn="just"/>
                      <a:r>
                        <a:rPr lang="en-GB" sz="900" dirty="0" smtClean="0"/>
                        <a:t>Some schools are struggling with gate way subjects </a:t>
                      </a:r>
                      <a:endParaRPr lang="en-ZA" sz="900" dirty="0"/>
                    </a:p>
                  </a:txBody>
                  <a:tcPr/>
                </a:tc>
                <a:tc>
                  <a:txBody>
                    <a:bodyPr/>
                    <a:lstStyle/>
                    <a:p>
                      <a:pPr algn="just"/>
                      <a:r>
                        <a:rPr lang="en-GB" sz="900" dirty="0" smtClean="0"/>
                        <a:t>Partnership have established with universities to support schools mostly in curriculum matters </a:t>
                      </a:r>
                      <a:endParaRPr lang="en-ZA" sz="900" dirty="0"/>
                    </a:p>
                  </a:txBody>
                  <a:tcPr/>
                </a:tc>
                <a:extLst>
                  <a:ext uri="{0D108BD9-81ED-4DB2-BD59-A6C34878D82A}">
                    <a16:rowId xmlns:a16="http://schemas.microsoft.com/office/drawing/2014/main" val="3953434329"/>
                  </a:ext>
                </a:extLst>
              </a:tr>
            </a:tbl>
          </a:graphicData>
        </a:graphic>
      </p:graphicFrame>
    </p:spTree>
    <p:extLst>
      <p:ext uri="{BB962C8B-B14F-4D97-AF65-F5344CB8AC3E}">
        <p14:creationId xmlns:p14="http://schemas.microsoft.com/office/powerpoint/2010/main" val="17270400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r>
              <a:rPr lang="en-US" sz="3200" b="1" dirty="0">
                <a:solidFill>
                  <a:schemeClr val="accent2">
                    <a:lumMod val="75000"/>
                  </a:schemeClr>
                </a:solidFill>
              </a:rPr>
              <a:t>Governance and Management </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a:t>
            </a:r>
            <a:endParaRPr lang="en-US" dirty="0"/>
          </a:p>
        </p:txBody>
      </p:sp>
      <p:graphicFrame>
        <p:nvGraphicFramePr>
          <p:cNvPr id="4" name="Table 3"/>
          <p:cNvGraphicFramePr>
            <a:graphicFrameLocks noGrp="1"/>
          </p:cNvGraphicFramePr>
          <p:nvPr>
            <p:extLst/>
          </p:nvPr>
        </p:nvGraphicFramePr>
        <p:xfrm>
          <a:off x="628648" y="1143000"/>
          <a:ext cx="8362953" cy="4891376"/>
        </p:xfrm>
        <a:graphic>
          <a:graphicData uri="http://schemas.openxmlformats.org/drawingml/2006/table">
            <a:tbl>
              <a:tblPr firstRow="1" bandRow="1">
                <a:tableStyleId>{21E4AEA4-8DFA-4A89-87EB-49C32662AFE0}</a:tableStyleId>
              </a:tblPr>
              <a:tblGrid>
                <a:gridCol w="2787651">
                  <a:extLst>
                    <a:ext uri="{9D8B030D-6E8A-4147-A177-3AD203B41FA5}">
                      <a16:colId xmlns:a16="http://schemas.microsoft.com/office/drawing/2014/main" val="1645618179"/>
                    </a:ext>
                  </a:extLst>
                </a:gridCol>
                <a:gridCol w="2787651">
                  <a:extLst>
                    <a:ext uri="{9D8B030D-6E8A-4147-A177-3AD203B41FA5}">
                      <a16:colId xmlns:a16="http://schemas.microsoft.com/office/drawing/2014/main" val="3375470749"/>
                    </a:ext>
                  </a:extLst>
                </a:gridCol>
                <a:gridCol w="2787651">
                  <a:extLst>
                    <a:ext uri="{9D8B030D-6E8A-4147-A177-3AD203B41FA5}">
                      <a16:colId xmlns:a16="http://schemas.microsoft.com/office/drawing/2014/main" val="622653062"/>
                    </a:ext>
                  </a:extLst>
                </a:gridCol>
              </a:tblGrid>
              <a:tr h="152399">
                <a:tc>
                  <a:txBody>
                    <a:bodyPr/>
                    <a:lstStyle/>
                    <a:p>
                      <a:r>
                        <a:rPr lang="en-GB" sz="900" dirty="0" smtClean="0"/>
                        <a:t>ACTIVITY </a:t>
                      </a:r>
                    </a:p>
                  </a:txBody>
                  <a:tcPr/>
                </a:tc>
                <a:tc>
                  <a:txBody>
                    <a:bodyPr/>
                    <a:lstStyle/>
                    <a:p>
                      <a:r>
                        <a:rPr lang="en-GB" sz="900" dirty="0" smtClean="0"/>
                        <a:t>CURRENT STATUS </a:t>
                      </a:r>
                      <a:endParaRPr lang="en-ZA" sz="900" dirty="0"/>
                    </a:p>
                  </a:txBody>
                  <a:tcPr/>
                </a:tc>
                <a:tc>
                  <a:txBody>
                    <a:bodyPr/>
                    <a:lstStyle/>
                    <a:p>
                      <a:r>
                        <a:rPr lang="en-GB" sz="900" dirty="0" smtClean="0"/>
                        <a:t>INTERVENTION </a:t>
                      </a:r>
                      <a:endParaRPr lang="en-ZA" sz="900" dirty="0"/>
                    </a:p>
                  </a:txBody>
                  <a:tcPr/>
                </a:tc>
                <a:extLst>
                  <a:ext uri="{0D108BD9-81ED-4DB2-BD59-A6C34878D82A}">
                    <a16:rowId xmlns:a16="http://schemas.microsoft.com/office/drawing/2014/main" val="3295873952"/>
                  </a:ext>
                </a:extLst>
              </a:tr>
              <a:tr h="533401">
                <a:tc>
                  <a:txBody>
                    <a:bodyPr/>
                    <a:lstStyle/>
                    <a:p>
                      <a:pPr algn="just"/>
                      <a:r>
                        <a:rPr lang="en-GB" sz="900" dirty="0" smtClean="0"/>
                        <a:t>Infrastructure </a:t>
                      </a:r>
                    </a:p>
                  </a:txBody>
                  <a:tcPr/>
                </a:tc>
                <a:tc>
                  <a:txBody>
                    <a:bodyPr/>
                    <a:lstStyle/>
                    <a:p>
                      <a:pPr algn="just"/>
                      <a:r>
                        <a:rPr lang="en-GB" sz="900" dirty="0" smtClean="0"/>
                        <a:t>The condition in some schools is bad</a:t>
                      </a:r>
                      <a:r>
                        <a:rPr lang="en-GB" sz="900" baseline="0" dirty="0" smtClean="0"/>
                        <a:t> , classrooms are not in good state </a:t>
                      </a:r>
                      <a:endParaRPr lang="en-ZA" sz="900" dirty="0"/>
                    </a:p>
                  </a:txBody>
                  <a:tcPr/>
                </a:tc>
                <a:tc>
                  <a:txBody>
                    <a:bodyPr/>
                    <a:lstStyle/>
                    <a:p>
                      <a:pPr algn="just"/>
                      <a:r>
                        <a:rPr lang="en-GB" sz="900" dirty="0" smtClean="0"/>
                        <a:t>The  matter has been noted and would be referred to the directorate responsible </a:t>
                      </a:r>
                      <a:endParaRPr lang="en-ZA" sz="900" dirty="0"/>
                    </a:p>
                  </a:txBody>
                  <a:tcPr/>
                </a:tc>
                <a:extLst>
                  <a:ext uri="{0D108BD9-81ED-4DB2-BD59-A6C34878D82A}">
                    <a16:rowId xmlns:a16="http://schemas.microsoft.com/office/drawing/2014/main" val="1133254189"/>
                  </a:ext>
                </a:extLst>
              </a:tr>
              <a:tr h="759693">
                <a:tc>
                  <a:txBody>
                    <a:bodyPr/>
                    <a:lstStyle/>
                    <a:p>
                      <a:pPr algn="just"/>
                      <a:r>
                        <a:rPr lang="en-GB" sz="900" dirty="0" smtClean="0"/>
                        <a:t>Overcrowding </a:t>
                      </a:r>
                    </a:p>
                  </a:txBody>
                  <a:tcPr/>
                </a:tc>
                <a:tc>
                  <a:txBody>
                    <a:bodyPr/>
                    <a:lstStyle/>
                    <a:p>
                      <a:pPr algn="just"/>
                      <a:r>
                        <a:rPr lang="en-GB" sz="900" dirty="0" smtClean="0"/>
                        <a:t>Some schools have unreasonable overcrowded classroom with more than sixty learners in the classroom </a:t>
                      </a:r>
                      <a:endParaRPr lang="en-ZA" sz="900" dirty="0"/>
                    </a:p>
                  </a:txBody>
                  <a:tcPr/>
                </a:tc>
                <a:tc>
                  <a:txBody>
                    <a:bodyPr/>
                    <a:lstStyle/>
                    <a:p>
                      <a:pPr algn="just"/>
                      <a:r>
                        <a:rPr lang="en-GB" sz="900" dirty="0" smtClean="0"/>
                        <a:t>The matter will</a:t>
                      </a:r>
                      <a:r>
                        <a:rPr lang="en-GB" sz="900" baseline="0" dirty="0" smtClean="0"/>
                        <a:t> be referred to the responsible directorate </a:t>
                      </a:r>
                      <a:endParaRPr lang="en-ZA" sz="900" dirty="0"/>
                    </a:p>
                  </a:txBody>
                  <a:tcPr/>
                </a:tc>
                <a:extLst>
                  <a:ext uri="{0D108BD9-81ED-4DB2-BD59-A6C34878D82A}">
                    <a16:rowId xmlns:a16="http://schemas.microsoft.com/office/drawing/2014/main" val="2877879411"/>
                  </a:ext>
                </a:extLst>
              </a:tr>
              <a:tr h="625629">
                <a:tc>
                  <a:txBody>
                    <a:bodyPr/>
                    <a:lstStyle/>
                    <a:p>
                      <a:pPr algn="just"/>
                      <a:r>
                        <a:rPr lang="en-GB" sz="900" dirty="0" smtClean="0"/>
                        <a:t>Water  and sanitation </a:t>
                      </a:r>
                    </a:p>
                  </a:txBody>
                  <a:tcPr/>
                </a:tc>
                <a:tc>
                  <a:txBody>
                    <a:bodyPr/>
                    <a:lstStyle/>
                    <a:p>
                      <a:pPr algn="just"/>
                      <a:r>
                        <a:rPr lang="en-GB" sz="900" dirty="0" smtClean="0"/>
                        <a:t>Some schools reported continues disruption of water supply and none</a:t>
                      </a:r>
                      <a:r>
                        <a:rPr lang="en-GB" sz="900" baseline="0" dirty="0" smtClean="0"/>
                        <a:t> functionally of boreholes   </a:t>
                      </a:r>
                      <a:endParaRPr lang="en-ZA" sz="900" dirty="0"/>
                    </a:p>
                  </a:txBody>
                  <a:tcPr/>
                </a:tc>
                <a:tc>
                  <a:txBody>
                    <a:bodyPr/>
                    <a:lstStyle/>
                    <a:p>
                      <a:pPr algn="just"/>
                      <a:r>
                        <a:rPr lang="en-GB" sz="900" dirty="0" smtClean="0"/>
                        <a:t>Some</a:t>
                      </a:r>
                      <a:r>
                        <a:rPr lang="en-GB" sz="900" baseline="0" dirty="0" smtClean="0"/>
                        <a:t> disruptions are caused by electricity supply and this would be reported to the directorate responsible. The school will use their funds to address the boreholes challenges </a:t>
                      </a:r>
                      <a:endParaRPr lang="en-ZA" sz="900" dirty="0"/>
                    </a:p>
                  </a:txBody>
                  <a:tcPr/>
                </a:tc>
                <a:extLst>
                  <a:ext uri="{0D108BD9-81ED-4DB2-BD59-A6C34878D82A}">
                    <a16:rowId xmlns:a16="http://schemas.microsoft.com/office/drawing/2014/main" val="1563279720"/>
                  </a:ext>
                </a:extLst>
              </a:tr>
              <a:tr h="827575">
                <a:tc>
                  <a:txBody>
                    <a:bodyPr/>
                    <a:lstStyle/>
                    <a:p>
                      <a:pPr algn="just"/>
                      <a:r>
                        <a:rPr lang="en-GB" sz="900" dirty="0" smtClean="0"/>
                        <a:t>Sanitations </a:t>
                      </a:r>
                    </a:p>
                  </a:txBody>
                  <a:tcPr/>
                </a:tc>
                <a:tc>
                  <a:txBody>
                    <a:bodyPr/>
                    <a:lstStyle/>
                    <a:p>
                      <a:pPr algn="just"/>
                      <a:r>
                        <a:rPr lang="en-GB" sz="900" dirty="0" smtClean="0"/>
                        <a:t>The</a:t>
                      </a:r>
                      <a:r>
                        <a:rPr lang="en-GB" sz="900" baseline="0" dirty="0" smtClean="0"/>
                        <a:t> number of learners in schools is continuously increasing and this has had a bearing in resources such as toilets </a:t>
                      </a:r>
                      <a:endParaRPr lang="en-ZA" sz="900" dirty="0"/>
                    </a:p>
                  </a:txBody>
                  <a:tcPr/>
                </a:tc>
                <a:tc>
                  <a:txBody>
                    <a:bodyPr/>
                    <a:lstStyle/>
                    <a:p>
                      <a:pPr algn="just"/>
                      <a:r>
                        <a:rPr lang="en-GB" sz="900" dirty="0" smtClean="0"/>
                        <a:t>The schools has been advised to compile a data on learner enrolment and the number of toilets for both teachers and learners.</a:t>
                      </a:r>
                      <a:r>
                        <a:rPr lang="en-GB" sz="900" baseline="0" dirty="0" smtClean="0"/>
                        <a:t> Secondly the school should submit information on the types of toilets used. </a:t>
                      </a:r>
                      <a:endParaRPr lang="en-ZA" sz="900" dirty="0"/>
                    </a:p>
                  </a:txBody>
                  <a:tcPr/>
                </a:tc>
                <a:extLst>
                  <a:ext uri="{0D108BD9-81ED-4DB2-BD59-A6C34878D82A}">
                    <a16:rowId xmlns:a16="http://schemas.microsoft.com/office/drawing/2014/main" val="4242669567"/>
                  </a:ext>
                </a:extLst>
              </a:tr>
              <a:tr h="675175">
                <a:tc>
                  <a:txBody>
                    <a:bodyPr/>
                    <a:lstStyle/>
                    <a:p>
                      <a:pPr algn="just"/>
                      <a:r>
                        <a:rPr lang="en-GB" sz="900" dirty="0" smtClean="0"/>
                        <a:t>ICT Distribution </a:t>
                      </a:r>
                    </a:p>
                  </a:txBody>
                  <a:tcPr/>
                </a:tc>
                <a:tc>
                  <a:txBody>
                    <a:bodyPr/>
                    <a:lstStyle/>
                    <a:p>
                      <a:pPr algn="just"/>
                      <a:r>
                        <a:rPr lang="en-GB" sz="900" dirty="0" smtClean="0"/>
                        <a:t>The ICT has not</a:t>
                      </a:r>
                      <a:r>
                        <a:rPr lang="en-GB" sz="900" baseline="0" dirty="0" smtClean="0"/>
                        <a:t> been distributed equitable in schools </a:t>
                      </a:r>
                      <a:endParaRPr lang="en-ZA" sz="900" dirty="0"/>
                    </a:p>
                  </a:txBody>
                  <a:tcPr/>
                </a:tc>
                <a:tc>
                  <a:txBody>
                    <a:bodyPr/>
                    <a:lstStyle/>
                    <a:p>
                      <a:pPr algn="just"/>
                      <a:r>
                        <a:rPr lang="en-GB" sz="900" dirty="0" smtClean="0"/>
                        <a:t>The matter will be referred to the ICT directorate</a:t>
                      </a:r>
                      <a:r>
                        <a:rPr lang="en-GB" sz="900" baseline="0" dirty="0" smtClean="0"/>
                        <a:t> for intervention </a:t>
                      </a:r>
                      <a:endParaRPr lang="en-ZA" sz="900" dirty="0"/>
                    </a:p>
                  </a:txBody>
                  <a:tcPr/>
                </a:tc>
                <a:extLst>
                  <a:ext uri="{0D108BD9-81ED-4DB2-BD59-A6C34878D82A}">
                    <a16:rowId xmlns:a16="http://schemas.microsoft.com/office/drawing/2014/main" val="633973869"/>
                  </a:ext>
                </a:extLst>
              </a:tr>
              <a:tr h="586772">
                <a:tc>
                  <a:txBody>
                    <a:bodyPr/>
                    <a:lstStyle/>
                    <a:p>
                      <a:pPr algn="just"/>
                      <a:r>
                        <a:rPr lang="en-GB" sz="900" dirty="0" smtClean="0"/>
                        <a:t>Capturing</a:t>
                      </a:r>
                      <a:r>
                        <a:rPr lang="en-GB" sz="900" baseline="0" dirty="0" smtClean="0"/>
                        <a:t> and management of information </a:t>
                      </a:r>
                      <a:endParaRPr lang="en-GB" sz="900" dirty="0" smtClean="0"/>
                    </a:p>
                  </a:txBody>
                  <a:tcPr/>
                </a:tc>
                <a:tc>
                  <a:txBody>
                    <a:bodyPr/>
                    <a:lstStyle/>
                    <a:p>
                      <a:pPr algn="just"/>
                      <a:r>
                        <a:rPr lang="en-GB" sz="900" dirty="0" smtClean="0"/>
                        <a:t>Most</a:t>
                      </a:r>
                      <a:r>
                        <a:rPr lang="en-GB" sz="900" baseline="0" dirty="0" smtClean="0"/>
                        <a:t> schools do not capture discipline information on SASMS. In some schools such information is captured on </a:t>
                      </a:r>
                      <a:r>
                        <a:rPr lang="en-GB" sz="900" baseline="0" dirty="0" err="1" smtClean="0"/>
                        <a:t>adhoc</a:t>
                      </a:r>
                      <a:r>
                        <a:rPr lang="en-GB" sz="900" baseline="0" dirty="0" smtClean="0"/>
                        <a:t> basis </a:t>
                      </a:r>
                      <a:endParaRPr lang="en-ZA" sz="900" dirty="0"/>
                    </a:p>
                  </a:txBody>
                  <a:tcPr/>
                </a:tc>
                <a:tc>
                  <a:txBody>
                    <a:bodyPr/>
                    <a:lstStyle/>
                    <a:p>
                      <a:pPr algn="just"/>
                      <a:r>
                        <a:rPr lang="en-GB" sz="900" dirty="0" smtClean="0"/>
                        <a:t>SASAMS would be requested to assist schools in capturing the information </a:t>
                      </a:r>
                      <a:endParaRPr lang="en-ZA" sz="900" dirty="0"/>
                    </a:p>
                  </a:txBody>
                  <a:tcPr/>
                </a:tc>
                <a:extLst>
                  <a:ext uri="{0D108BD9-81ED-4DB2-BD59-A6C34878D82A}">
                    <a16:rowId xmlns:a16="http://schemas.microsoft.com/office/drawing/2014/main" val="3303571088"/>
                  </a:ext>
                </a:extLst>
              </a:tr>
              <a:tr h="586772">
                <a:tc>
                  <a:txBody>
                    <a:bodyPr/>
                    <a:lstStyle/>
                    <a:p>
                      <a:pPr algn="just"/>
                      <a:r>
                        <a:rPr lang="en-GB" sz="900" dirty="0" smtClean="0"/>
                        <a:t>Access</a:t>
                      </a:r>
                      <a:r>
                        <a:rPr lang="en-GB" sz="900" baseline="0" dirty="0" smtClean="0"/>
                        <a:t> to documents </a:t>
                      </a:r>
                      <a:endParaRPr lang="en-GB" sz="900" dirty="0" smtClean="0"/>
                    </a:p>
                  </a:txBody>
                  <a:tcPr/>
                </a:tc>
                <a:tc>
                  <a:txBody>
                    <a:bodyPr/>
                    <a:lstStyle/>
                    <a:p>
                      <a:pPr algn="just"/>
                      <a:r>
                        <a:rPr lang="en-GB" sz="900" dirty="0" smtClean="0"/>
                        <a:t>The</a:t>
                      </a:r>
                      <a:r>
                        <a:rPr lang="en-GB" sz="900" baseline="0" dirty="0" smtClean="0"/>
                        <a:t> majority of schools have reported not receiving document on Protocols for management of GBV, Policy on Management of learner pregnancies and 50 Points document</a:t>
                      </a:r>
                      <a:endParaRPr lang="en-ZA" sz="900" dirty="0"/>
                    </a:p>
                  </a:txBody>
                  <a:tcPr/>
                </a:tc>
                <a:tc>
                  <a:txBody>
                    <a:bodyPr/>
                    <a:lstStyle/>
                    <a:p>
                      <a:pPr algn="just"/>
                      <a:r>
                        <a:rPr lang="en-GB" sz="900" dirty="0" smtClean="0"/>
                        <a:t>Some of the documents have already been forwarded to schools. The matter would be reported to the directorates responsible</a:t>
                      </a:r>
                      <a:r>
                        <a:rPr lang="en-GB" sz="900" baseline="0" dirty="0" smtClean="0"/>
                        <a:t> </a:t>
                      </a:r>
                      <a:r>
                        <a:rPr lang="en-GB" sz="900" dirty="0" smtClean="0"/>
                        <a:t> and training could be</a:t>
                      </a:r>
                      <a:r>
                        <a:rPr lang="en-GB" sz="900" baseline="0" dirty="0" smtClean="0"/>
                        <a:t> conducted for affected schools </a:t>
                      </a:r>
                      <a:endParaRPr lang="en-ZA" sz="900" dirty="0"/>
                    </a:p>
                  </a:txBody>
                  <a:tcPr/>
                </a:tc>
                <a:extLst>
                  <a:ext uri="{0D108BD9-81ED-4DB2-BD59-A6C34878D82A}">
                    <a16:rowId xmlns:a16="http://schemas.microsoft.com/office/drawing/2014/main" val="3953434329"/>
                  </a:ext>
                </a:extLst>
              </a:tr>
            </a:tbl>
          </a:graphicData>
        </a:graphic>
      </p:graphicFrame>
    </p:spTree>
    <p:extLst>
      <p:ext uri="{BB962C8B-B14F-4D97-AF65-F5344CB8AC3E}">
        <p14:creationId xmlns:p14="http://schemas.microsoft.com/office/powerpoint/2010/main" val="28753213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5"/>
            <a:ext cx="7886700" cy="648072"/>
          </a:xfrm>
        </p:spPr>
        <p:txBody>
          <a:bodyPr>
            <a:normAutofit/>
          </a:bodyPr>
          <a:lstStyle/>
          <a:p>
            <a:r>
              <a:rPr lang="en-US" sz="3200" b="1" dirty="0">
                <a:solidFill>
                  <a:schemeClr val="accent2">
                    <a:lumMod val="75000"/>
                  </a:schemeClr>
                </a:solidFill>
              </a:rPr>
              <a:t>Governance and Management </a:t>
            </a:r>
            <a:r>
              <a:rPr lang="en-US" sz="3200" dirty="0" smtClean="0"/>
              <a:t> </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9560412"/>
              </p:ext>
            </p:extLst>
          </p:nvPr>
        </p:nvGraphicFramePr>
        <p:xfrm>
          <a:off x="152400" y="650358"/>
          <a:ext cx="8839200" cy="6190560"/>
        </p:xfrm>
        <a:graphic>
          <a:graphicData uri="http://schemas.openxmlformats.org/drawingml/2006/table">
            <a:tbl>
              <a:tblPr firstRow="1" bandRow="1">
                <a:tableStyleId>{21E4AEA4-8DFA-4A89-87EB-49C32662AFE0}</a:tableStyleId>
              </a:tblPr>
              <a:tblGrid>
                <a:gridCol w="1957676">
                  <a:extLst>
                    <a:ext uri="{9D8B030D-6E8A-4147-A177-3AD203B41FA5}">
                      <a16:colId xmlns:a16="http://schemas.microsoft.com/office/drawing/2014/main" val="1645618179"/>
                    </a:ext>
                  </a:extLst>
                </a:gridCol>
                <a:gridCol w="3935124">
                  <a:extLst>
                    <a:ext uri="{9D8B030D-6E8A-4147-A177-3AD203B41FA5}">
                      <a16:colId xmlns:a16="http://schemas.microsoft.com/office/drawing/2014/main" val="3375470749"/>
                    </a:ext>
                  </a:extLst>
                </a:gridCol>
                <a:gridCol w="2946400">
                  <a:extLst>
                    <a:ext uri="{9D8B030D-6E8A-4147-A177-3AD203B41FA5}">
                      <a16:colId xmlns:a16="http://schemas.microsoft.com/office/drawing/2014/main" val="622653062"/>
                    </a:ext>
                  </a:extLst>
                </a:gridCol>
              </a:tblGrid>
              <a:tr h="218829">
                <a:tc>
                  <a:txBody>
                    <a:bodyPr/>
                    <a:lstStyle/>
                    <a:p>
                      <a:r>
                        <a:rPr lang="en-GB" sz="900" dirty="0" smtClean="0"/>
                        <a:t>Monitoring</a:t>
                      </a:r>
                      <a:r>
                        <a:rPr lang="en-GB" sz="900" baseline="0" dirty="0" smtClean="0"/>
                        <a:t> findings </a:t>
                      </a:r>
                      <a:endParaRPr lang="en-GB" sz="900" dirty="0" smtClean="0"/>
                    </a:p>
                  </a:txBody>
                  <a:tcPr/>
                </a:tc>
                <a:tc>
                  <a:txBody>
                    <a:bodyPr/>
                    <a:lstStyle/>
                    <a:p>
                      <a:r>
                        <a:rPr lang="en-GB" sz="900" dirty="0" smtClean="0"/>
                        <a:t>CURRENT STATUS </a:t>
                      </a:r>
                      <a:endParaRPr lang="en-ZA" sz="900" dirty="0"/>
                    </a:p>
                  </a:txBody>
                  <a:tcPr/>
                </a:tc>
                <a:tc>
                  <a:txBody>
                    <a:bodyPr/>
                    <a:lstStyle/>
                    <a:p>
                      <a:r>
                        <a:rPr lang="en-GB" sz="900" dirty="0" smtClean="0"/>
                        <a:t>INTERVENTION </a:t>
                      </a:r>
                      <a:endParaRPr lang="en-ZA" sz="900" dirty="0"/>
                    </a:p>
                  </a:txBody>
                  <a:tcPr/>
                </a:tc>
                <a:extLst>
                  <a:ext uri="{0D108BD9-81ED-4DB2-BD59-A6C34878D82A}">
                    <a16:rowId xmlns:a16="http://schemas.microsoft.com/office/drawing/2014/main" val="3295873952"/>
                  </a:ext>
                </a:extLst>
              </a:tr>
              <a:tr h="1487180">
                <a:tc>
                  <a:txBody>
                    <a:bodyPr/>
                    <a:lstStyle/>
                    <a:p>
                      <a:pPr algn="just"/>
                      <a:r>
                        <a:rPr lang="en-GB" sz="900" dirty="0" smtClean="0"/>
                        <a:t>Learner</a:t>
                      </a:r>
                      <a:r>
                        <a:rPr lang="en-GB" sz="900" baseline="0" dirty="0" smtClean="0"/>
                        <a:t>  Admission </a:t>
                      </a:r>
                      <a:endParaRPr lang="en-GB" sz="900" dirty="0" smtClean="0"/>
                    </a:p>
                  </a:txBody>
                  <a:tcPr/>
                </a:tc>
                <a:tc>
                  <a:txBody>
                    <a:bodyPr/>
                    <a:lstStyle/>
                    <a:p>
                      <a:pPr algn="just"/>
                      <a:r>
                        <a:rPr lang="en-GB" sz="900" dirty="0" smtClean="0"/>
                        <a:t>Gauteng is experiencing </a:t>
                      </a:r>
                      <a:r>
                        <a:rPr lang="en-GB" sz="900" baseline="0" dirty="0" smtClean="0"/>
                        <a:t> overcrowded classrooms in the following Grades, 1,8,9,10 and 11. in the following schools, </a:t>
                      </a:r>
                      <a:r>
                        <a:rPr lang="en-GB" sz="900" baseline="0" dirty="0" err="1" smtClean="0"/>
                        <a:t>Seshegong</a:t>
                      </a:r>
                      <a:r>
                        <a:rPr lang="en-GB" sz="900" baseline="0" dirty="0" smtClean="0"/>
                        <a:t> Secondary school,Olieven Secondary  school and Steve Tswete Secondary school </a:t>
                      </a:r>
                      <a:endParaRPr lang="en-ZA" sz="900" dirty="0"/>
                    </a:p>
                  </a:txBody>
                  <a:tcPr/>
                </a:tc>
                <a:tc>
                  <a:txBody>
                    <a:bodyPr/>
                    <a:lstStyle/>
                    <a:p>
                      <a:pPr marL="171450" indent="-171450" algn="just">
                        <a:buFont typeface="Arial" panose="020B0604020202020204" pitchFamily="34" charset="0"/>
                        <a:buChar char="•"/>
                      </a:pPr>
                      <a:r>
                        <a:rPr lang="en-GB" sz="900" dirty="0" smtClean="0"/>
                        <a:t>Work</a:t>
                      </a:r>
                      <a:r>
                        <a:rPr lang="en-GB" sz="900" baseline="0" dirty="0" smtClean="0"/>
                        <a:t> Stream established to attend  to classrooms, LTSM , Human Resources, NSNP and infrastructure </a:t>
                      </a:r>
                    </a:p>
                    <a:p>
                      <a:pPr marL="171450" indent="-171450" algn="just">
                        <a:buFont typeface="Arial" panose="020B0604020202020204" pitchFamily="34" charset="0"/>
                        <a:buChar char="•"/>
                      </a:pPr>
                      <a:r>
                        <a:rPr lang="en-GB" sz="900" baseline="0" dirty="0" smtClean="0"/>
                        <a:t>Churches and libraries have been identified to assist in alleviating the pressure from the overcrowded school</a:t>
                      </a:r>
                    </a:p>
                    <a:p>
                      <a:pPr marL="171450" indent="-171450" algn="just">
                        <a:buFont typeface="Arial" panose="020B0604020202020204" pitchFamily="34" charset="0"/>
                        <a:buChar char="•"/>
                      </a:pPr>
                      <a:r>
                        <a:rPr lang="en-GB" sz="900" baseline="0" dirty="0" smtClean="0"/>
                        <a:t>Service Providers have been approached </a:t>
                      </a:r>
                    </a:p>
                    <a:p>
                      <a:pPr marL="171450" indent="-171450" algn="just">
                        <a:buFont typeface="Arial" panose="020B0604020202020204" pitchFamily="34" charset="0"/>
                        <a:buChar char="•"/>
                      </a:pPr>
                      <a:r>
                        <a:rPr lang="en-GB" sz="900" baseline="0" dirty="0" smtClean="0"/>
                        <a:t>Meetings have been held with SGB’s , Unions , councillors, Faith Based Organisation to try and in the situation .</a:t>
                      </a:r>
                    </a:p>
                    <a:p>
                      <a:pPr marL="171450" indent="-171450" algn="just">
                        <a:buFont typeface="Arial" panose="020B0604020202020204" pitchFamily="34" charset="0"/>
                        <a:buChar char="•"/>
                      </a:pPr>
                      <a:r>
                        <a:rPr lang="en-GB" sz="900" baseline="0" dirty="0" smtClean="0"/>
                        <a:t>More meetings are planned with the district, province and communities to put proper systems in place for 2024.</a:t>
                      </a:r>
                      <a:endParaRPr lang="en-ZA" sz="900" dirty="0"/>
                    </a:p>
                  </a:txBody>
                  <a:tcPr/>
                </a:tc>
                <a:extLst>
                  <a:ext uri="{0D108BD9-81ED-4DB2-BD59-A6C34878D82A}">
                    <a16:rowId xmlns:a16="http://schemas.microsoft.com/office/drawing/2014/main" val="1133254189"/>
                  </a:ext>
                </a:extLst>
              </a:tr>
              <a:tr h="722344">
                <a:tc>
                  <a:txBody>
                    <a:bodyPr/>
                    <a:lstStyle/>
                    <a:p>
                      <a:pPr algn="just"/>
                      <a:r>
                        <a:rPr lang="en-GB" sz="900" dirty="0" smtClean="0"/>
                        <a:t>Special School </a:t>
                      </a:r>
                    </a:p>
                  </a:txBody>
                  <a:tcPr/>
                </a:tc>
                <a:tc>
                  <a:txBody>
                    <a:bodyPr/>
                    <a:lstStyle/>
                    <a:p>
                      <a:pPr algn="just"/>
                      <a:r>
                        <a:rPr lang="en-GB" sz="900" dirty="0" smtClean="0"/>
                        <a:t>Some schools </a:t>
                      </a:r>
                      <a:r>
                        <a:rPr lang="en-GB" sz="900" baseline="0" dirty="0" smtClean="0"/>
                        <a:t> in the Western Cape have a challenge with learners severe learning disabilities  and some of them are not being catered for</a:t>
                      </a:r>
                    </a:p>
                    <a:p>
                      <a:pPr algn="just"/>
                      <a:r>
                        <a:rPr lang="en-GB" sz="900" dirty="0" smtClean="0"/>
                        <a:t>No district support on learners identified to have special needs, school not clear on the processes to follow for referral.(</a:t>
                      </a:r>
                      <a:r>
                        <a:rPr lang="en-GB" sz="900" baseline="0" dirty="0" smtClean="0"/>
                        <a:t> Chris Hani district  Eastern Cape province)</a:t>
                      </a:r>
                      <a:endParaRPr lang="en-ZA" sz="900" dirty="0"/>
                    </a:p>
                  </a:txBody>
                  <a:tcPr/>
                </a:tc>
                <a:tc>
                  <a:txBody>
                    <a:bodyPr/>
                    <a:lstStyle/>
                    <a:p>
                      <a:pPr marL="171450" indent="-171450" algn="just">
                        <a:buFont typeface="Arial" panose="020B0604020202020204" pitchFamily="34" charset="0"/>
                        <a:buChar char="•"/>
                      </a:pPr>
                      <a:r>
                        <a:rPr lang="en-GB" sz="900" baseline="0" dirty="0" smtClean="0"/>
                        <a:t>The matters has been captured and will be referred to Inclusive  Education directorate  for attention.  </a:t>
                      </a:r>
                      <a:endParaRPr lang="en-ZA" sz="900" dirty="0"/>
                    </a:p>
                  </a:txBody>
                  <a:tcPr/>
                </a:tc>
                <a:extLst>
                  <a:ext uri="{0D108BD9-81ED-4DB2-BD59-A6C34878D82A}">
                    <a16:rowId xmlns:a16="http://schemas.microsoft.com/office/drawing/2014/main" val="2877879411"/>
                  </a:ext>
                </a:extLst>
              </a:tr>
              <a:tr h="467399">
                <a:tc>
                  <a:txBody>
                    <a:bodyPr/>
                    <a:lstStyle/>
                    <a:p>
                      <a:pPr algn="just"/>
                      <a:r>
                        <a:rPr lang="en-GB" sz="900" dirty="0" smtClean="0"/>
                        <a:t>Presidential  Youth Employment Initiative (PYE)  Project</a:t>
                      </a:r>
                      <a:r>
                        <a:rPr lang="en-GB" sz="900" baseline="0" dirty="0" smtClean="0"/>
                        <a:t> </a:t>
                      </a:r>
                      <a:endParaRPr lang="en-GB" sz="900" dirty="0" smtClean="0"/>
                    </a:p>
                  </a:txBody>
                  <a:tcPr/>
                </a:tc>
                <a:tc>
                  <a:txBody>
                    <a:bodyPr/>
                    <a:lstStyle/>
                    <a:p>
                      <a:pPr algn="just"/>
                      <a:r>
                        <a:rPr lang="en-GB" sz="900" dirty="0" smtClean="0"/>
                        <a:t>Some schools in Western Cape have not employed youth for the Phase 4  of the project. </a:t>
                      </a:r>
                      <a:endParaRPr lang="en-ZA" sz="900" dirty="0"/>
                    </a:p>
                  </a:txBody>
                  <a:tcPr/>
                </a:tc>
                <a:tc>
                  <a:txBody>
                    <a:bodyPr/>
                    <a:lstStyle/>
                    <a:p>
                      <a:pPr marL="171450" indent="-171450" algn="just">
                        <a:buFont typeface="Arial" panose="020B0604020202020204" pitchFamily="34" charset="0"/>
                        <a:buChar char="•"/>
                      </a:pPr>
                      <a:r>
                        <a:rPr lang="en-GB" sz="900" dirty="0" smtClean="0"/>
                        <a:t>The matter has been escalated to the Provincial Task</a:t>
                      </a:r>
                      <a:r>
                        <a:rPr lang="en-GB" sz="900" baseline="0" dirty="0" smtClean="0"/>
                        <a:t> Team as  well as the DBE project Management Team  (PMT). </a:t>
                      </a:r>
                      <a:endParaRPr lang="en-ZA" sz="900" dirty="0"/>
                    </a:p>
                  </a:txBody>
                  <a:tcPr/>
                </a:tc>
                <a:extLst>
                  <a:ext uri="{0D108BD9-81ED-4DB2-BD59-A6C34878D82A}">
                    <a16:rowId xmlns:a16="http://schemas.microsoft.com/office/drawing/2014/main" val="1563279720"/>
                  </a:ext>
                </a:extLst>
              </a:tr>
              <a:tr h="849817">
                <a:tc>
                  <a:txBody>
                    <a:bodyPr/>
                    <a:lstStyle/>
                    <a:p>
                      <a:pPr algn="just"/>
                      <a:r>
                        <a:rPr lang="en-GB" sz="900" dirty="0" smtClean="0"/>
                        <a:t>Sanitations  and ablution facilities </a:t>
                      </a:r>
                    </a:p>
                  </a:txBody>
                  <a:tcPr/>
                </a:tc>
                <a:tc>
                  <a:txBody>
                    <a:bodyPr/>
                    <a:lstStyle/>
                    <a:p>
                      <a:pPr algn="just"/>
                      <a:r>
                        <a:rPr lang="en-GB" sz="900" dirty="0" smtClean="0"/>
                        <a:t>Shortage of toilets for Grade 8 for</a:t>
                      </a:r>
                      <a:r>
                        <a:rPr lang="en-GB" sz="900" baseline="0" dirty="0" smtClean="0"/>
                        <a:t> boys and girl learners in Free State Lejweleputswa district </a:t>
                      </a:r>
                    </a:p>
                    <a:p>
                      <a:pPr algn="just"/>
                      <a:r>
                        <a:rPr lang="en-GB" sz="900" baseline="0" dirty="0" smtClean="0"/>
                        <a:t>Shortage of r toilets for Grade R learners in  the I Free State  Xhariep district</a:t>
                      </a:r>
                    </a:p>
                    <a:p>
                      <a:pPr algn="just"/>
                      <a:r>
                        <a:rPr lang="en-GB" sz="900" baseline="0" dirty="0" smtClean="0"/>
                        <a:t>No proper toilets for learners in Grade </a:t>
                      </a:r>
                    </a:p>
                    <a:p>
                      <a:pPr algn="just"/>
                      <a:r>
                        <a:rPr lang="en-GB" sz="900" baseline="0" dirty="0" smtClean="0"/>
                        <a:t>The service provider could not complete the building of toilets since  August  2022 in  the Eastern Cape Joe </a:t>
                      </a:r>
                      <a:r>
                        <a:rPr lang="en-GB" sz="900" baseline="0" dirty="0" err="1" smtClean="0"/>
                        <a:t>Gcabi</a:t>
                      </a:r>
                      <a:r>
                        <a:rPr lang="en-GB" sz="900" baseline="0" dirty="0" smtClean="0"/>
                        <a:t> district</a:t>
                      </a:r>
                    </a:p>
                  </a:txBody>
                  <a:tcPr/>
                </a:tc>
                <a:tc>
                  <a:txBody>
                    <a:bodyPr/>
                    <a:lstStyle/>
                    <a:p>
                      <a:pPr marL="171450" indent="-171450" algn="just">
                        <a:buFont typeface="Arial" panose="020B0604020202020204" pitchFamily="34" charset="0"/>
                        <a:buChar char="•"/>
                      </a:pPr>
                      <a:r>
                        <a:rPr lang="en-GB" sz="900" dirty="0" smtClean="0"/>
                        <a:t>The</a:t>
                      </a:r>
                      <a:r>
                        <a:rPr lang="en-GB" sz="900" baseline="0" dirty="0" smtClean="0"/>
                        <a:t> matters has been noted and will be referred to infrastructure  directorate for intervention </a:t>
                      </a:r>
                      <a:endParaRPr lang="en-ZA" sz="900" dirty="0"/>
                    </a:p>
                  </a:txBody>
                  <a:tcPr/>
                </a:tc>
                <a:extLst>
                  <a:ext uri="{0D108BD9-81ED-4DB2-BD59-A6C34878D82A}">
                    <a16:rowId xmlns:a16="http://schemas.microsoft.com/office/drawing/2014/main" val="4242669567"/>
                  </a:ext>
                </a:extLst>
              </a:tr>
              <a:tr h="722344">
                <a:tc>
                  <a:txBody>
                    <a:bodyPr/>
                    <a:lstStyle/>
                    <a:p>
                      <a:pPr algn="just"/>
                      <a:r>
                        <a:rPr lang="en-GB" sz="900" dirty="0" smtClean="0"/>
                        <a:t>Infrastructure (classrooms )</a:t>
                      </a:r>
                    </a:p>
                  </a:txBody>
                  <a:tcPr/>
                </a:tc>
                <a:tc>
                  <a:txBody>
                    <a:bodyPr/>
                    <a:lstStyle/>
                    <a:p>
                      <a:pPr algn="just"/>
                      <a:r>
                        <a:rPr lang="en-GB" sz="900" dirty="0" smtClean="0"/>
                        <a:t>The service provider that was building new classes has  abandoned the project, Building materials are  lying all over the place causing hazardous situation at the school. </a:t>
                      </a:r>
                    </a:p>
                    <a:p>
                      <a:pPr algn="just"/>
                      <a:r>
                        <a:rPr lang="en-GB" sz="900" dirty="0" smtClean="0"/>
                        <a:t>Grade some </a:t>
                      </a:r>
                      <a:r>
                        <a:rPr lang="en-GB" sz="900" baseline="0" dirty="0" smtClean="0"/>
                        <a:t> R classes in Zululand districts  the children are learning under appalling conditions </a:t>
                      </a:r>
                      <a:endParaRPr lang="en-GB" sz="900" dirty="0"/>
                    </a:p>
                  </a:txBody>
                  <a:tcPr/>
                </a:tc>
                <a:tc>
                  <a:txBody>
                    <a:bodyPr/>
                    <a:lstStyle/>
                    <a:p>
                      <a:pPr algn="just"/>
                      <a:r>
                        <a:rPr lang="en-GB" sz="900" dirty="0" smtClean="0"/>
                        <a:t>The matter</a:t>
                      </a:r>
                      <a:r>
                        <a:rPr lang="en-GB" sz="900" baseline="0" dirty="0" smtClean="0"/>
                        <a:t> will be referred  to the infrastructure directorate for intervention </a:t>
                      </a:r>
                      <a:endParaRPr lang="en-ZA" sz="900" dirty="0"/>
                    </a:p>
                  </a:txBody>
                  <a:tcPr/>
                </a:tc>
                <a:extLst>
                  <a:ext uri="{0D108BD9-81ED-4DB2-BD59-A6C34878D82A}">
                    <a16:rowId xmlns:a16="http://schemas.microsoft.com/office/drawing/2014/main" val="633973869"/>
                  </a:ext>
                </a:extLst>
              </a:tr>
              <a:tr h="722344">
                <a:tc>
                  <a:txBody>
                    <a:bodyPr/>
                    <a:lstStyle/>
                    <a:p>
                      <a:pPr algn="just"/>
                      <a:r>
                        <a:rPr lang="en-GB" sz="900" dirty="0" smtClean="0"/>
                        <a:t>Learner  Transport </a:t>
                      </a:r>
                    </a:p>
                  </a:txBody>
                  <a:tcPr/>
                </a:tc>
                <a:tc>
                  <a:txBody>
                    <a:bodyPr/>
                    <a:lstStyle/>
                    <a:p>
                      <a:pPr algn="just"/>
                      <a:r>
                        <a:rPr lang="en-GB" sz="900" dirty="0" smtClean="0"/>
                        <a:t>There</a:t>
                      </a:r>
                      <a:r>
                        <a:rPr lang="en-GB" sz="900" baseline="0" dirty="0" smtClean="0"/>
                        <a:t> are learners who travel between 6km and 35 km to and from school and no transport is provided in the Chris Hani District , Eastern Cape Province  </a:t>
                      </a:r>
                    </a:p>
                    <a:p>
                      <a:pPr algn="just"/>
                      <a:r>
                        <a:rPr lang="en-GB" sz="900" baseline="0" dirty="0" smtClean="0"/>
                        <a:t>The are learners travelling between 6km to 35 Km attending Technical College that offers Technical Subjects  ((isikhoba Nombewu Technical)  in Chris Hani District in the Eastern Cape</a:t>
                      </a:r>
                      <a:endParaRPr lang="en-ZA" sz="900" dirty="0"/>
                    </a:p>
                  </a:txBody>
                  <a:tcPr/>
                </a:tc>
                <a:tc>
                  <a:txBody>
                    <a:bodyPr/>
                    <a:lstStyle/>
                    <a:p>
                      <a:pPr algn="just"/>
                      <a:r>
                        <a:rPr lang="en-GB" sz="900" dirty="0" smtClean="0"/>
                        <a:t>The matter will</a:t>
                      </a:r>
                      <a:r>
                        <a:rPr lang="en-GB" sz="900" baseline="0" dirty="0" smtClean="0"/>
                        <a:t> be referred to the MST  directorate.</a:t>
                      </a:r>
                      <a:endParaRPr lang="en-ZA" sz="900" dirty="0"/>
                    </a:p>
                  </a:txBody>
                  <a:tcPr/>
                </a:tc>
                <a:extLst>
                  <a:ext uri="{0D108BD9-81ED-4DB2-BD59-A6C34878D82A}">
                    <a16:rowId xmlns:a16="http://schemas.microsoft.com/office/drawing/2014/main" val="3303571088"/>
                  </a:ext>
                </a:extLst>
              </a:tr>
              <a:tr h="612720">
                <a:tc>
                  <a:txBody>
                    <a:bodyPr/>
                    <a:lstStyle/>
                    <a:p>
                      <a:pPr algn="just"/>
                      <a:endParaRPr lang="en-GB" sz="900" dirty="0" smtClean="0"/>
                    </a:p>
                    <a:p>
                      <a:pPr algn="just"/>
                      <a:r>
                        <a:rPr lang="en-GB" sz="900" dirty="0" smtClean="0"/>
                        <a:t>School</a:t>
                      </a:r>
                      <a:r>
                        <a:rPr lang="en-GB" sz="900" baseline="0" dirty="0" smtClean="0"/>
                        <a:t> Sports </a:t>
                      </a:r>
                      <a:endParaRPr lang="en-GB" sz="900" dirty="0" smtClean="0"/>
                    </a:p>
                  </a:txBody>
                  <a:tcPr/>
                </a:tc>
                <a:tc>
                  <a:txBody>
                    <a:bodyPr/>
                    <a:lstStyle/>
                    <a:p>
                      <a:pPr algn="just"/>
                      <a:r>
                        <a:rPr lang="en-GB" sz="900" dirty="0" smtClean="0"/>
                        <a:t>In most</a:t>
                      </a:r>
                      <a:r>
                        <a:rPr lang="en-GB" sz="900" baseline="0" dirty="0" smtClean="0"/>
                        <a:t> schools monitored sports is not being taken serious , the focus is mostly on academic performance and less in sports </a:t>
                      </a:r>
                      <a:endParaRPr lang="en-ZA" sz="900" dirty="0"/>
                    </a:p>
                  </a:txBody>
                  <a:tcPr/>
                </a:tc>
                <a:tc>
                  <a:txBody>
                    <a:bodyPr/>
                    <a:lstStyle/>
                    <a:p>
                      <a:pPr algn="just"/>
                      <a:r>
                        <a:rPr lang="en-GB" sz="900" dirty="0" smtClean="0"/>
                        <a:t>The matter</a:t>
                      </a:r>
                      <a:r>
                        <a:rPr lang="en-GB" sz="900" baseline="0" dirty="0" smtClean="0"/>
                        <a:t> will be raised with the directorate  School Sports </a:t>
                      </a:r>
                      <a:endParaRPr lang="en-ZA" sz="900" dirty="0"/>
                    </a:p>
                  </a:txBody>
                  <a:tcPr/>
                </a:tc>
                <a:extLst>
                  <a:ext uri="{0D108BD9-81ED-4DB2-BD59-A6C34878D82A}">
                    <a16:rowId xmlns:a16="http://schemas.microsoft.com/office/drawing/2014/main" val="3953434329"/>
                  </a:ext>
                </a:extLst>
              </a:tr>
            </a:tbl>
          </a:graphicData>
        </a:graphic>
      </p:graphicFrame>
    </p:spTree>
    <p:extLst>
      <p:ext uri="{BB962C8B-B14F-4D97-AF65-F5344CB8AC3E}">
        <p14:creationId xmlns:p14="http://schemas.microsoft.com/office/powerpoint/2010/main" val="10794875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b="1" dirty="0" smtClean="0">
                <a:solidFill>
                  <a:schemeClr val="accent2">
                    <a:lumMod val="75000"/>
                  </a:schemeClr>
                </a:solidFill>
              </a:rPr>
              <a:t>Part 2</a:t>
            </a:r>
            <a:r>
              <a:rPr lang="en-ZA" b="1" dirty="0"/>
              <a:t/>
            </a:r>
            <a:br>
              <a:rPr lang="en-ZA" b="1" dirty="0"/>
            </a:br>
            <a:r>
              <a:rPr lang="en-ZA" b="1" dirty="0"/>
              <a:t/>
            </a:r>
            <a:br>
              <a:rPr lang="en-ZA" b="1" dirty="0"/>
            </a:br>
            <a:endParaRPr lang="en-ZA" b="1" dirty="0"/>
          </a:p>
        </p:txBody>
      </p:sp>
    </p:spTree>
    <p:extLst>
      <p:ext uri="{BB962C8B-B14F-4D97-AF65-F5344CB8AC3E}">
        <p14:creationId xmlns:p14="http://schemas.microsoft.com/office/powerpoint/2010/main" val="3489968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96BE2-40A7-44DB-96C0-52D58C524A03}"/>
              </a:ext>
            </a:extLst>
          </p:cNvPr>
          <p:cNvSpPr>
            <a:spLocks noGrp="1"/>
          </p:cNvSpPr>
          <p:nvPr>
            <p:ph type="title"/>
          </p:nvPr>
        </p:nvSpPr>
        <p:spPr/>
        <p:txBody>
          <a:bodyPr>
            <a:normAutofit/>
          </a:bodyPr>
          <a:lstStyle/>
          <a:p>
            <a:r>
              <a:rPr lang="en-US" sz="3200" b="1" dirty="0">
                <a:solidFill>
                  <a:schemeClr val="accent2">
                    <a:lumMod val="75000"/>
                  </a:schemeClr>
                </a:solidFill>
              </a:rPr>
              <a:t>WC Learner placement  as at 02/01/2023</a:t>
            </a:r>
          </a:p>
        </p:txBody>
      </p:sp>
      <p:graphicFrame>
        <p:nvGraphicFramePr>
          <p:cNvPr id="6" name="Table 5">
            <a:extLst>
              <a:ext uri="{FF2B5EF4-FFF2-40B4-BE49-F238E27FC236}">
                <a16:creationId xmlns:a16="http://schemas.microsoft.com/office/drawing/2014/main" id="{DF7FBD87-50ED-401B-A367-BD7135A5A9A9}"/>
              </a:ext>
            </a:extLst>
          </p:cNvPr>
          <p:cNvGraphicFramePr>
            <a:graphicFrameLocks noGrp="1"/>
          </p:cNvGraphicFramePr>
          <p:nvPr>
            <p:extLst/>
          </p:nvPr>
        </p:nvGraphicFramePr>
        <p:xfrm>
          <a:off x="179512" y="2276872"/>
          <a:ext cx="8672506" cy="3660069"/>
        </p:xfrm>
        <a:graphic>
          <a:graphicData uri="http://schemas.openxmlformats.org/drawingml/2006/table">
            <a:tbl>
              <a:tblPr/>
              <a:tblGrid>
                <a:gridCol w="635320">
                  <a:extLst>
                    <a:ext uri="{9D8B030D-6E8A-4147-A177-3AD203B41FA5}">
                      <a16:colId xmlns:a16="http://schemas.microsoft.com/office/drawing/2014/main" val="1010345712"/>
                    </a:ext>
                  </a:extLst>
                </a:gridCol>
                <a:gridCol w="900038">
                  <a:extLst>
                    <a:ext uri="{9D8B030D-6E8A-4147-A177-3AD203B41FA5}">
                      <a16:colId xmlns:a16="http://schemas.microsoft.com/office/drawing/2014/main" val="4144315682"/>
                    </a:ext>
                  </a:extLst>
                </a:gridCol>
                <a:gridCol w="1277259">
                  <a:extLst>
                    <a:ext uri="{9D8B030D-6E8A-4147-A177-3AD203B41FA5}">
                      <a16:colId xmlns:a16="http://schemas.microsoft.com/office/drawing/2014/main" val="3896603233"/>
                    </a:ext>
                  </a:extLst>
                </a:gridCol>
                <a:gridCol w="988664">
                  <a:extLst>
                    <a:ext uri="{9D8B030D-6E8A-4147-A177-3AD203B41FA5}">
                      <a16:colId xmlns:a16="http://schemas.microsoft.com/office/drawing/2014/main" val="1003141109"/>
                    </a:ext>
                  </a:extLst>
                </a:gridCol>
                <a:gridCol w="634770">
                  <a:extLst>
                    <a:ext uri="{9D8B030D-6E8A-4147-A177-3AD203B41FA5}">
                      <a16:colId xmlns:a16="http://schemas.microsoft.com/office/drawing/2014/main" val="2042857448"/>
                    </a:ext>
                  </a:extLst>
                </a:gridCol>
                <a:gridCol w="712652">
                  <a:extLst>
                    <a:ext uri="{9D8B030D-6E8A-4147-A177-3AD203B41FA5}">
                      <a16:colId xmlns:a16="http://schemas.microsoft.com/office/drawing/2014/main" val="310174314"/>
                    </a:ext>
                  </a:extLst>
                </a:gridCol>
                <a:gridCol w="1311376">
                  <a:extLst>
                    <a:ext uri="{9D8B030D-6E8A-4147-A177-3AD203B41FA5}">
                      <a16:colId xmlns:a16="http://schemas.microsoft.com/office/drawing/2014/main" val="3342992675"/>
                    </a:ext>
                  </a:extLst>
                </a:gridCol>
                <a:gridCol w="989336">
                  <a:extLst>
                    <a:ext uri="{9D8B030D-6E8A-4147-A177-3AD203B41FA5}">
                      <a16:colId xmlns:a16="http://schemas.microsoft.com/office/drawing/2014/main" val="1982441277"/>
                    </a:ext>
                  </a:extLst>
                </a:gridCol>
                <a:gridCol w="586205">
                  <a:extLst>
                    <a:ext uri="{9D8B030D-6E8A-4147-A177-3AD203B41FA5}">
                      <a16:colId xmlns:a16="http://schemas.microsoft.com/office/drawing/2014/main" val="3578986317"/>
                    </a:ext>
                  </a:extLst>
                </a:gridCol>
                <a:gridCol w="636886">
                  <a:extLst>
                    <a:ext uri="{9D8B030D-6E8A-4147-A177-3AD203B41FA5}">
                      <a16:colId xmlns:a16="http://schemas.microsoft.com/office/drawing/2014/main" val="2762901424"/>
                    </a:ext>
                  </a:extLst>
                </a:gridCol>
              </a:tblGrid>
              <a:tr h="245514">
                <a:tc>
                  <a:txBody>
                    <a:bodyPr/>
                    <a:lstStyle/>
                    <a:p>
                      <a:pPr algn="l" fontAlgn="t"/>
                      <a:endParaRPr lang="en-US" sz="1100" b="1" i="0" u="none" strike="noStrike" dirty="0">
                        <a:solidFill>
                          <a:schemeClr val="tx1"/>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mj-lt"/>
                        </a:rPr>
                        <a:t>GR1</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mj-lt"/>
                        </a:rPr>
                        <a:t>GR8</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hMerge="1">
                  <a:txBody>
                    <a:bodyPr/>
                    <a:lstStyle/>
                    <a:p>
                      <a:pPr algn="ctr" fontAlgn="t"/>
                      <a:endParaRPr lang="en-US" sz="15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5EAFF"/>
                    </a:solidFill>
                  </a:tcPr>
                </a:tc>
                <a:tc>
                  <a:txBody>
                    <a:bodyPr/>
                    <a:lstStyle/>
                    <a:p>
                      <a:pPr algn="ctr" fontAlgn="t"/>
                      <a:endParaRPr lang="en-US" sz="1100" b="1" i="0" u="none" strike="noStrike" dirty="0">
                        <a:solidFill>
                          <a:srgbClr val="000080"/>
                        </a:solidFill>
                        <a:effectLst/>
                        <a:latin typeface="+mj-lt"/>
                      </a:endParaRPr>
                    </a:p>
                  </a:txBody>
                  <a:tcPr marL="0" marR="0" marT="0"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08009559"/>
                  </a:ext>
                </a:extLst>
              </a:tr>
              <a:tr h="51435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mj-lt"/>
                        </a:rPr>
                        <a:t> DIST</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ON TIME</a:t>
                      </a:r>
                    </a:p>
                    <a:p>
                      <a:pPr algn="ctr" fontAlgn="t"/>
                      <a:endParaRPr lang="en-US" sz="1100" b="1" i="0" u="none" strike="noStrike" dirty="0">
                        <a:solidFill>
                          <a:schemeClr val="tx1"/>
                        </a:solidFill>
                        <a:effectLst/>
                        <a:latin typeface="+mj-lt"/>
                      </a:endParaRPr>
                    </a:p>
                    <a:p>
                      <a:pPr algn="ctr" fontAlgn="t"/>
                      <a:r>
                        <a:rPr lang="en-US" sz="1100" b="1" i="0" u="none" strike="noStrike" dirty="0">
                          <a:solidFill>
                            <a:schemeClr val="tx1"/>
                          </a:solidFill>
                          <a:effectLst/>
                          <a:latin typeface="+mj-lt"/>
                        </a:rPr>
                        <a:t>15 /4/22</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DEADLINE   to         YEAR END</a:t>
                      </a:r>
                    </a:p>
                    <a:p>
                      <a:pPr algn="ctr" fontAlgn="t"/>
                      <a:r>
                        <a:rPr lang="en-US" sz="1100" b="1" i="0" u="none" strike="noStrike" dirty="0">
                          <a:solidFill>
                            <a:schemeClr val="tx1"/>
                          </a:solidFill>
                          <a:effectLst/>
                          <a:latin typeface="+mj-lt"/>
                        </a:rPr>
                        <a:t>16/4  – 31/12 ‘22</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IN 2023</a:t>
                      </a:r>
                    </a:p>
                    <a:p>
                      <a:pPr algn="ctr" fontAlgn="t"/>
                      <a:endParaRPr lang="en-US" sz="1100" b="1" i="0" u="none" strike="noStrike" dirty="0">
                        <a:solidFill>
                          <a:schemeClr val="tx1"/>
                        </a:solidFill>
                        <a:effectLst/>
                        <a:latin typeface="+mj-lt"/>
                      </a:endParaRPr>
                    </a:p>
                    <a:p>
                      <a:pPr algn="ctr" fontAlgn="t"/>
                      <a:r>
                        <a:rPr lang="en-US" sz="1100" b="1" i="0" u="none" strike="noStrike" dirty="0">
                          <a:solidFill>
                            <a:schemeClr val="tx1"/>
                          </a:solidFill>
                          <a:effectLst/>
                          <a:latin typeface="+mj-lt"/>
                        </a:rPr>
                        <a:t>1/1 – 2/2  ’23</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TOT</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ON TIME</a:t>
                      </a:r>
                    </a:p>
                    <a:p>
                      <a:pPr algn="ctr" fontAlgn="t"/>
                      <a:endParaRPr lang="en-US" sz="1100" b="1" i="0" u="none" strike="noStrike" dirty="0">
                        <a:solidFill>
                          <a:schemeClr val="tx1"/>
                        </a:solidFill>
                        <a:effectLst/>
                        <a:latin typeface="+mj-lt"/>
                      </a:endParaRPr>
                    </a:p>
                    <a:p>
                      <a:pPr algn="ctr" fontAlgn="t"/>
                      <a:r>
                        <a:rPr lang="en-US" sz="1100" b="1" i="0" u="none" strike="noStrike" kern="1200" dirty="0">
                          <a:solidFill>
                            <a:schemeClr val="tx1"/>
                          </a:solidFill>
                          <a:effectLst/>
                          <a:latin typeface="+mn-lt"/>
                          <a:ea typeface="+mn-ea"/>
                          <a:cs typeface="+mn-cs"/>
                        </a:rPr>
                        <a:t>15 /4/22</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DEADLINE   to         </a:t>
                      </a:r>
                      <a:r>
                        <a:rPr lang="en-US" sz="1100" b="1" i="0" u="none" strike="noStrike" kern="1200" dirty="0">
                          <a:solidFill>
                            <a:schemeClr val="tx1"/>
                          </a:solidFill>
                          <a:effectLst/>
                          <a:latin typeface="+mn-lt"/>
                          <a:ea typeface="+mn-ea"/>
                          <a:cs typeface="+mn-cs"/>
                        </a:rPr>
                        <a:t>YEAR</a:t>
                      </a:r>
                      <a:r>
                        <a:rPr lang="en-US" sz="1100" b="1" i="0" u="none" strike="noStrike" dirty="0">
                          <a:solidFill>
                            <a:schemeClr val="tx1"/>
                          </a:solidFill>
                          <a:effectLst/>
                          <a:latin typeface="+mj-lt"/>
                        </a:rPr>
                        <a:t> END</a:t>
                      </a:r>
                    </a:p>
                    <a:p>
                      <a:pPr algn="ctr" fontAlgn="t"/>
                      <a:r>
                        <a:rPr lang="en-US" sz="1100" b="1" i="0" u="none" strike="noStrike" kern="1200" dirty="0">
                          <a:solidFill>
                            <a:schemeClr val="tx1"/>
                          </a:solidFill>
                          <a:effectLst/>
                          <a:latin typeface="+mn-lt"/>
                          <a:ea typeface="+mn-ea"/>
                          <a:cs typeface="+mn-cs"/>
                        </a:rPr>
                        <a:t>16/4  – 31/12 ‘22</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IN 2023</a:t>
                      </a:r>
                    </a:p>
                    <a:p>
                      <a:pPr algn="ctr" fontAlgn="t"/>
                      <a:endParaRPr lang="en-US" sz="1100" b="1" i="0" u="none" strike="noStrike" dirty="0">
                        <a:solidFill>
                          <a:schemeClr val="tx1"/>
                        </a:solidFill>
                        <a:effectLst/>
                        <a:latin typeface="+mj-lt"/>
                      </a:endParaRPr>
                    </a:p>
                    <a:p>
                      <a:pPr algn="ctr" fontAlgn="t"/>
                      <a:r>
                        <a:rPr lang="en-US" sz="1100" b="1" i="0" u="none" strike="noStrike" kern="1200" dirty="0">
                          <a:solidFill>
                            <a:schemeClr val="tx1"/>
                          </a:solidFill>
                          <a:effectLst/>
                          <a:latin typeface="+mn-lt"/>
                          <a:ea typeface="+mn-ea"/>
                          <a:cs typeface="+mn-cs"/>
                        </a:rPr>
                        <a:t>1/1 – 2/2  ’23</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chemeClr val="tx1"/>
                          </a:solidFill>
                          <a:effectLst/>
                          <a:latin typeface="+mj-lt"/>
                        </a:rPr>
                        <a:t>TOT</a:t>
                      </a:r>
                    </a:p>
                  </a:txBody>
                  <a:tcPr marL="0" marR="0" marT="0" marB="0">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75000"/>
                      </a:schemeClr>
                    </a:solidFill>
                  </a:tcPr>
                </a:tc>
                <a:tc>
                  <a:txBody>
                    <a:bodyPr/>
                    <a:lstStyle/>
                    <a:p>
                      <a:pPr algn="ctr" fontAlgn="t"/>
                      <a:r>
                        <a:rPr lang="en-US" sz="1100" b="1" i="0" u="none" strike="noStrike" dirty="0">
                          <a:solidFill>
                            <a:srgbClr val="000080"/>
                          </a:solidFill>
                          <a:effectLst/>
                          <a:latin typeface="+mj-lt"/>
                        </a:rPr>
                        <a:t>GR TOT GR 1 &amp; 8</a:t>
                      </a:r>
                    </a:p>
                  </a:txBody>
                  <a:tcPr marL="0" marR="0" marT="0" marB="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29578322"/>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CWED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1</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1</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2</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4</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1</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0</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3</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4</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8</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49821833"/>
                  </a:ext>
                </a:extLst>
              </a:tr>
              <a:tr h="285473">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ECK</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0</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6</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6</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1</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a:solidFill>
                            <a:schemeClr val="tx1"/>
                          </a:solidFill>
                          <a:effectLst/>
                          <a:latin typeface="+mj-lt"/>
                        </a:rPr>
                        <a:t>0</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25</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26</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32</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39127559"/>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MCED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a:solidFill>
                            <a:schemeClr val="tx1"/>
                          </a:solidFill>
                          <a:effectLst/>
                          <a:latin typeface="+mj-lt"/>
                        </a:rPr>
                        <a:t>10</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48</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58</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8</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24</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a:solidFill>
                            <a:schemeClr val="tx1"/>
                          </a:solidFill>
                          <a:effectLst/>
                          <a:latin typeface="+mj-lt"/>
                          <a:ea typeface="Calibri" panose="020F0502020204030204" pitchFamily="34" charset="0"/>
                          <a:cs typeface="Times New Roman" panose="02020603050405020304" pitchFamily="18" charset="0"/>
                        </a:rPr>
                        <a:t>182</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214</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272</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34611971"/>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MEED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3</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34</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78</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115</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6</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66</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200</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272</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387</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5343197"/>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MNED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a:solidFill>
                            <a:schemeClr val="tx1"/>
                          </a:solidFill>
                          <a:effectLst/>
                          <a:latin typeface="+mj-lt"/>
                        </a:rPr>
                        <a:t>12</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70</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82</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3</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31</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143</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177</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259</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15684627"/>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MSED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1</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a:solidFill>
                            <a:schemeClr val="tx1"/>
                          </a:solidFill>
                          <a:effectLst/>
                          <a:latin typeface="+mj-lt"/>
                        </a:rPr>
                        <a:t>6</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71</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78</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15</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26</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454</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495</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573</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72018328"/>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OED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a:solidFill>
                            <a:schemeClr val="tx1"/>
                          </a:solidFill>
                          <a:effectLst/>
                          <a:latin typeface="+mj-lt"/>
                        </a:rPr>
                        <a:t>0</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0</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0</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0</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13</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ZA" sz="1200" dirty="0">
                          <a:solidFill>
                            <a:schemeClr val="tx1"/>
                          </a:solidFill>
                          <a:effectLst/>
                          <a:latin typeface="+mj-lt"/>
                        </a:rPr>
                        <a:t>13</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13</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39977269"/>
                  </a:ext>
                </a:extLst>
              </a:tr>
              <a:tr h="245514">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WC.ED</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a:solidFill>
                            <a:schemeClr val="tx1"/>
                          </a:solidFill>
                          <a:effectLst/>
                          <a:latin typeface="+mj-lt"/>
                        </a:rPr>
                        <a:t>0</a:t>
                      </a:r>
                      <a:endParaRPr lang="en-US" sz="120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17</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j-lt"/>
                          <a:cs typeface="Times New Roman" panose="02020603050405020304" pitchFamily="18" charset="0"/>
                        </a:rPr>
                        <a:t>17</a:t>
                      </a:r>
                      <a:endParaRPr lang="en-US" sz="1200"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0" i="0" u="none" strike="noStrike" kern="1200" dirty="0">
                          <a:solidFill>
                            <a:schemeClr val="tx1"/>
                          </a:solidFill>
                          <a:effectLst/>
                          <a:latin typeface="+mj-lt"/>
                          <a:ea typeface="+mn-ea"/>
                          <a:cs typeface="+mn-cs"/>
                        </a:rPr>
                        <a:t>0</a:t>
                      </a:r>
                      <a:endParaRPr lang="en-US" sz="1200" b="0"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0</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18</a:t>
                      </a: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5F9FC"/>
                    </a:solidFill>
                  </a:tcPr>
                </a:tc>
                <a:tc>
                  <a:txBody>
                    <a:bodyPr/>
                    <a:lstStyle/>
                    <a:p>
                      <a:pPr algn="ctr">
                        <a:lnSpc>
                          <a:spcPct val="100000"/>
                        </a:lnSpc>
                        <a:spcAft>
                          <a:spcPts val="0"/>
                        </a:spcAft>
                      </a:pPr>
                      <a:r>
                        <a:rPr lang="en-ZA" sz="1200" dirty="0">
                          <a:solidFill>
                            <a:schemeClr val="tx1"/>
                          </a:solidFill>
                          <a:effectLst/>
                          <a:latin typeface="+mj-lt"/>
                        </a:rPr>
                        <a:t>18</a:t>
                      </a:r>
                      <a:endParaRPr lang="en-US" sz="1200"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35</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83836922"/>
                  </a:ext>
                </a:extLst>
              </a:tr>
              <a:tr h="333206">
                <a:tc>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TOT</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lnSpc>
                          <a:spcPct val="100000"/>
                        </a:lnSpc>
                        <a:spcAft>
                          <a:spcPts val="0"/>
                        </a:spcAft>
                      </a:pPr>
                      <a:r>
                        <a:rPr lang="en-ZA" sz="1200" b="1" i="0" u="none" strike="noStrike" kern="1200" dirty="0">
                          <a:solidFill>
                            <a:schemeClr val="tx1"/>
                          </a:solidFill>
                          <a:effectLst/>
                          <a:latin typeface="+mj-lt"/>
                          <a:ea typeface="+mn-ea"/>
                          <a:cs typeface="+mn-cs"/>
                        </a:rPr>
                        <a:t>5</a:t>
                      </a:r>
                      <a:endParaRPr lang="en-US" sz="1200" b="1"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1200" b="1" dirty="0">
                          <a:solidFill>
                            <a:schemeClr val="tx1"/>
                          </a:solidFill>
                          <a:effectLst/>
                          <a:latin typeface="+mj-lt"/>
                        </a:rPr>
                        <a:t>63</a:t>
                      </a:r>
                      <a:endParaRPr lang="en-US" sz="1200" b="1"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1200" b="1" dirty="0">
                          <a:solidFill>
                            <a:schemeClr val="tx1"/>
                          </a:solidFill>
                          <a:effectLst/>
                          <a:latin typeface="+mj-lt"/>
                          <a:ea typeface="Calibri" panose="020F0502020204030204" pitchFamily="34" charset="0"/>
                          <a:cs typeface="Times New Roman" panose="02020603050405020304" pitchFamily="18" charset="0"/>
                        </a:rPr>
                        <a:t>292</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00000"/>
                        </a:lnSpc>
                        <a:spcAft>
                          <a:spcPts val="0"/>
                        </a:spcAft>
                      </a:pPr>
                      <a:r>
                        <a:rPr lang="en-ZA" sz="1200" b="1" kern="1200" dirty="0">
                          <a:solidFill>
                            <a:schemeClr val="tx1"/>
                          </a:solidFill>
                          <a:effectLst/>
                          <a:latin typeface="+mj-lt"/>
                          <a:cs typeface="Times New Roman" panose="02020603050405020304" pitchFamily="18" charset="0"/>
                        </a:rPr>
                        <a:t>360</a:t>
                      </a:r>
                      <a:endParaRPr lang="en-US" sz="1200" b="1" kern="1200" dirty="0">
                        <a:solidFill>
                          <a:schemeClr val="tx1"/>
                        </a:solidFill>
                        <a:effectLst/>
                        <a:latin typeface="+mj-lt"/>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685800" rtl="0" eaLnBrk="1" fontAlgn="b" latinLnBrk="0" hangingPunct="1">
                        <a:lnSpc>
                          <a:spcPct val="100000"/>
                        </a:lnSpc>
                        <a:spcAft>
                          <a:spcPts val="0"/>
                        </a:spcAft>
                      </a:pPr>
                      <a:r>
                        <a:rPr lang="en-ZA" sz="1200" b="1" i="0" u="none" strike="noStrike" kern="1200" dirty="0">
                          <a:solidFill>
                            <a:schemeClr val="tx1"/>
                          </a:solidFill>
                          <a:effectLst/>
                          <a:latin typeface="+mj-lt"/>
                          <a:ea typeface="+mn-ea"/>
                          <a:cs typeface="+mn-cs"/>
                        </a:rPr>
                        <a:t>34</a:t>
                      </a:r>
                      <a:endParaRPr lang="en-US" sz="1200" b="1"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1200" b="1" dirty="0">
                          <a:solidFill>
                            <a:schemeClr val="tx1"/>
                          </a:solidFill>
                          <a:effectLst/>
                          <a:latin typeface="+mj-lt"/>
                        </a:rPr>
                        <a:t>147</a:t>
                      </a:r>
                      <a:endParaRPr lang="en-US" sz="1200" b="1"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1200" b="1" dirty="0">
                          <a:solidFill>
                            <a:schemeClr val="tx1"/>
                          </a:solidFill>
                          <a:effectLst/>
                          <a:latin typeface="+mj-lt"/>
                          <a:ea typeface="Calibri" panose="020F0502020204030204" pitchFamily="34" charset="0"/>
                          <a:cs typeface="Times New Roman" panose="02020603050405020304" pitchFamily="18" charset="0"/>
                        </a:rPr>
                        <a:t>1038</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1200" b="1" dirty="0">
                          <a:solidFill>
                            <a:schemeClr val="tx1"/>
                          </a:solidFill>
                          <a:effectLst/>
                          <a:latin typeface="+mj-lt"/>
                        </a:rPr>
                        <a:t>1219</a:t>
                      </a:r>
                      <a:endParaRPr lang="en-US" sz="1200" b="1" dirty="0">
                        <a:solidFill>
                          <a:schemeClr val="tx1"/>
                        </a:solidFill>
                        <a:effectLst/>
                        <a:latin typeface="+mj-lt"/>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US" sz="1200" b="1" kern="1200" dirty="0">
                          <a:solidFill>
                            <a:schemeClr val="tx1"/>
                          </a:solidFill>
                          <a:effectLst/>
                          <a:latin typeface="+mj-lt"/>
                          <a:ea typeface="+mn-ea"/>
                          <a:cs typeface="+mn-cs"/>
                        </a:rPr>
                        <a:t>1579</a:t>
                      </a: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83823756"/>
                  </a:ext>
                </a:extLst>
              </a:tr>
              <a:tr h="562928">
                <a:tc gridSpan="4">
                  <a:txBody>
                    <a:bodyPr/>
                    <a:lstStyle/>
                    <a:p>
                      <a:pPr marL="0" algn="ctr" defTabSz="685800" rtl="0" eaLnBrk="1" fontAlgn="b" latinLnBrk="0" hangingPunct="1"/>
                      <a:r>
                        <a:rPr lang="en-US" sz="1100" b="1" i="0" u="none" strike="noStrike" kern="1200" dirty="0">
                          <a:solidFill>
                            <a:srgbClr val="000000"/>
                          </a:solidFill>
                          <a:effectLst/>
                          <a:latin typeface="+mj-lt"/>
                          <a:ea typeface="+mn-ea"/>
                          <a:cs typeface="+mn-cs"/>
                        </a:rPr>
                        <a:t>% COMPARED TO SUCCESSFULLY ENROLLED GRADE 1 LEARNERS</a:t>
                      </a:r>
                    </a:p>
                  </a:txBody>
                  <a:tcPr marL="0" marR="0" marT="0"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hMerge="1">
                  <a:txBody>
                    <a:bodyPr/>
                    <a:lstStyle/>
                    <a:p>
                      <a:pPr marL="0" algn="ctr" defTabSz="685800" rtl="0" eaLnBrk="1" fontAlgn="b" latinLnBrk="0" hangingPunct="1">
                        <a:lnSpc>
                          <a:spcPct val="100000"/>
                        </a:lnSpc>
                        <a:spcAft>
                          <a:spcPts val="0"/>
                        </a:spcAft>
                      </a:pPr>
                      <a:endParaRPr lang="en-US" sz="1600" b="1" i="0" u="none" strike="noStrike" kern="1200" dirty="0">
                        <a:solidFill>
                          <a:schemeClr val="tx1"/>
                        </a:solidFill>
                        <a:effectLst/>
                        <a:latin typeface="+mj-lt"/>
                        <a:ea typeface="+mn-ea"/>
                        <a:cs typeface="+mn-cs"/>
                      </a:endParaRPr>
                    </a:p>
                  </a:txBody>
                  <a:tcPr marL="76200" marR="76200" marT="9525" marB="9525"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hMerge="1">
                  <a:txBody>
                    <a:bodyPr/>
                    <a:lstStyle/>
                    <a:p>
                      <a:pPr algn="ctr">
                        <a:lnSpc>
                          <a:spcPct val="100000"/>
                        </a:lnSpc>
                        <a:spcAft>
                          <a:spcPts val="0"/>
                        </a:spcAft>
                      </a:pPr>
                      <a:endParaRPr lang="en-US" sz="1600" b="1" dirty="0">
                        <a:solidFill>
                          <a:schemeClr val="tx1"/>
                        </a:solidFill>
                        <a:effectLst/>
                        <a:latin typeface="+mj-lt"/>
                      </a:endParaRPr>
                    </a:p>
                  </a:txBody>
                  <a:tcPr marL="76200" marR="76200" marT="9525" marB="9525"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hMerge="1">
                  <a:txBody>
                    <a:bodyPr/>
                    <a:lstStyle/>
                    <a:p>
                      <a:pPr algn="ctr">
                        <a:lnSpc>
                          <a:spcPct val="100000"/>
                        </a:lnSpc>
                        <a:spcAft>
                          <a:spcPts val="0"/>
                        </a:spcAft>
                      </a:pP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76200" marR="76200" marT="9525" marB="9525"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a:txBody>
                    <a:bodyPr/>
                    <a:lstStyle/>
                    <a:p>
                      <a:pPr marL="0" algn="ctr" defTabSz="914400" rtl="0" eaLnBrk="1" latinLnBrk="0" hangingPunct="1">
                        <a:lnSpc>
                          <a:spcPct val="100000"/>
                        </a:lnSpc>
                        <a:spcAft>
                          <a:spcPts val="0"/>
                        </a:spcAft>
                      </a:pPr>
                      <a:r>
                        <a:rPr lang="en-US" sz="1200" b="1" kern="1200" dirty="0">
                          <a:solidFill>
                            <a:schemeClr val="tx1"/>
                          </a:solidFill>
                          <a:effectLst/>
                          <a:latin typeface="+mj-lt"/>
                          <a:cs typeface="Times New Roman" panose="02020603050405020304" pitchFamily="18" charset="0"/>
                        </a:rPr>
                        <a:t>0,36%</a:t>
                      </a: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accent2">
                        <a:lumMod val="40000"/>
                        <a:lumOff val="60000"/>
                      </a:schemeClr>
                    </a:solidFill>
                  </a:tcPr>
                </a:tc>
                <a:tc gridSpan="3">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1" i="0" u="none" strike="noStrike" kern="1200" dirty="0">
                          <a:solidFill>
                            <a:srgbClr val="000000"/>
                          </a:solidFill>
                          <a:effectLst/>
                          <a:latin typeface="+mn-lt"/>
                          <a:ea typeface="+mn-ea"/>
                          <a:cs typeface="+mn-cs"/>
                        </a:rPr>
                        <a:t>% COMPARED TO SUCCESSFULLY ENROLLED GRADE 8 LEARNERS</a:t>
                      </a:r>
                    </a:p>
                    <a:p>
                      <a:pPr marL="0" algn="ctr" defTabSz="685800" rtl="0" eaLnBrk="1" fontAlgn="b" latinLnBrk="0" hangingPunct="1">
                        <a:lnSpc>
                          <a:spcPct val="100000"/>
                        </a:lnSpc>
                        <a:spcAft>
                          <a:spcPts val="0"/>
                        </a:spcAft>
                      </a:pPr>
                      <a:endParaRPr lang="en-US" sz="1200" b="1" i="0" u="none" strike="noStrike" kern="1200" dirty="0">
                        <a:solidFill>
                          <a:schemeClr val="tx1"/>
                        </a:solidFill>
                        <a:effectLst/>
                        <a:latin typeface="+mj-lt"/>
                        <a:ea typeface="+mn-ea"/>
                        <a:cs typeface="+mn-cs"/>
                      </a:endParaRP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hMerge="1">
                  <a:txBody>
                    <a:bodyPr/>
                    <a:lstStyle/>
                    <a:p>
                      <a:pPr algn="ctr">
                        <a:lnSpc>
                          <a:spcPct val="100000"/>
                        </a:lnSpc>
                        <a:spcAft>
                          <a:spcPts val="0"/>
                        </a:spcAft>
                      </a:pPr>
                      <a:endParaRPr lang="en-US" sz="1600" b="1" dirty="0">
                        <a:solidFill>
                          <a:schemeClr val="tx1"/>
                        </a:solidFill>
                        <a:effectLst/>
                        <a:latin typeface="+mj-lt"/>
                      </a:endParaRPr>
                    </a:p>
                  </a:txBody>
                  <a:tcPr marL="76200" marR="76200" marT="9525" marB="9525"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hMerge="1">
                  <a:txBody>
                    <a:bodyPr/>
                    <a:lstStyle/>
                    <a:p>
                      <a:pPr algn="ctr">
                        <a:lnSpc>
                          <a:spcPct val="100000"/>
                        </a:lnSpc>
                        <a:spcAft>
                          <a:spcPts val="0"/>
                        </a:spcAft>
                      </a:pP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76200" marR="76200" marT="9525" marB="9525"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bg1">
                        <a:lumMod val="85000"/>
                      </a:schemeClr>
                    </a:solidFill>
                  </a:tcPr>
                </a:tc>
                <a:tc>
                  <a:txBody>
                    <a:bodyPr/>
                    <a:lstStyle/>
                    <a:p>
                      <a:pPr algn="ctr">
                        <a:lnSpc>
                          <a:spcPct val="100000"/>
                        </a:lnSpc>
                        <a:spcAft>
                          <a:spcPts val="0"/>
                        </a:spcAft>
                      </a:pPr>
                      <a:r>
                        <a:rPr lang="en-US" sz="1200" b="1" dirty="0">
                          <a:solidFill>
                            <a:schemeClr val="tx1"/>
                          </a:solidFill>
                          <a:effectLst/>
                          <a:latin typeface="+mj-lt"/>
                        </a:rPr>
                        <a:t>1.2%</a:t>
                      </a:r>
                    </a:p>
                  </a:txBody>
                  <a:tcPr marL="57150" marR="57150" marT="7144" marB="7144"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accent2">
                        <a:lumMod val="40000"/>
                        <a:lumOff val="60000"/>
                      </a:schemeClr>
                    </a:solidFill>
                  </a:tcPr>
                </a:tc>
                <a:tc>
                  <a:txBody>
                    <a:bodyPr/>
                    <a:lstStyle/>
                    <a:p>
                      <a:pPr marL="0" algn="ctr" defTabSz="914400" rtl="0" eaLnBrk="1" fontAlgn="b" latinLnBrk="0" hangingPunct="1">
                        <a:lnSpc>
                          <a:spcPct val="100000"/>
                        </a:lnSpc>
                        <a:spcAft>
                          <a:spcPts val="0"/>
                        </a:spcAft>
                      </a:pPr>
                      <a:r>
                        <a:rPr lang="en-ZA" sz="1200" b="1" kern="1200" dirty="0">
                          <a:solidFill>
                            <a:schemeClr val="tx1"/>
                          </a:solidFill>
                          <a:effectLst/>
                          <a:latin typeface="+mj-lt"/>
                          <a:ea typeface="+mn-ea"/>
                          <a:cs typeface="+mn-cs"/>
                        </a:rPr>
                        <a:t>0.79%</a:t>
                      </a:r>
                      <a:endParaRPr lang="en-US" sz="1200" b="1" kern="1200" dirty="0">
                        <a:solidFill>
                          <a:schemeClr val="tx1"/>
                        </a:solidFill>
                        <a:effectLst/>
                        <a:latin typeface="+mj-lt"/>
                        <a:ea typeface="+mn-ea"/>
                        <a:cs typeface="+mn-cs"/>
                      </a:endParaRPr>
                    </a:p>
                  </a:txBody>
                  <a:tcPr marL="4763" marR="4763" marT="476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2385248861"/>
                  </a:ext>
                </a:extLst>
              </a:tr>
            </a:tbl>
          </a:graphicData>
        </a:graphic>
      </p:graphicFrame>
      <p:sp>
        <p:nvSpPr>
          <p:cNvPr id="2" name="TextBox 1">
            <a:extLst>
              <a:ext uri="{FF2B5EF4-FFF2-40B4-BE49-F238E27FC236}">
                <a16:creationId xmlns:a16="http://schemas.microsoft.com/office/drawing/2014/main" id="{DEDE5D38-C4F9-4FD7-89D6-D36F4C243617}"/>
              </a:ext>
            </a:extLst>
          </p:cNvPr>
          <p:cNvSpPr txBox="1"/>
          <p:nvPr/>
        </p:nvSpPr>
        <p:spPr>
          <a:xfrm>
            <a:off x="251520" y="1417639"/>
            <a:ext cx="9042699" cy="707886"/>
          </a:xfrm>
          <a:prstGeom prst="rect">
            <a:avLst/>
          </a:prstGeom>
          <a:noFill/>
        </p:spPr>
        <p:txBody>
          <a:bodyPr wrap="square" rtlCol="0">
            <a:spAutoFit/>
          </a:bodyPr>
          <a:lstStyle/>
          <a:p>
            <a:r>
              <a:rPr lang="en-ZA" sz="2000" dirty="0">
                <a:solidFill>
                  <a:srgbClr val="003398"/>
                </a:solidFill>
              </a:rPr>
              <a:t>1579 placement cases (0,13%) are still being resolved compared to </a:t>
            </a:r>
            <a:r>
              <a:rPr lang="en-ZA" sz="2000" b="1" dirty="0">
                <a:solidFill>
                  <a:srgbClr val="003398"/>
                </a:solidFill>
              </a:rPr>
              <a:t>1 163 179 </a:t>
            </a:r>
            <a:r>
              <a:rPr lang="en-ZA" sz="2000" dirty="0">
                <a:solidFill>
                  <a:srgbClr val="003398"/>
                </a:solidFill>
              </a:rPr>
              <a:t>learners successfully enrolled</a:t>
            </a:r>
            <a:r>
              <a:rPr lang="en-ZA" sz="1350" dirty="0">
                <a:solidFill>
                  <a:srgbClr val="003398"/>
                </a:solidFill>
              </a:rPr>
              <a:t>.</a:t>
            </a:r>
            <a:endParaRPr lang="en-US" sz="1350" dirty="0"/>
          </a:p>
        </p:txBody>
      </p:sp>
      <p:sp>
        <p:nvSpPr>
          <p:cNvPr id="5" name="Rectangle 4"/>
          <p:cNvSpPr/>
          <p:nvPr/>
        </p:nvSpPr>
        <p:spPr>
          <a:xfrm>
            <a:off x="6300192" y="6416666"/>
            <a:ext cx="263214"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t>8</a:t>
            </a:r>
            <a:endParaRPr lang="en-ZA" sz="1200" dirty="0"/>
          </a:p>
        </p:txBody>
      </p:sp>
    </p:spTree>
    <p:extLst>
      <p:ext uri="{BB962C8B-B14F-4D97-AF65-F5344CB8AC3E}">
        <p14:creationId xmlns:p14="http://schemas.microsoft.com/office/powerpoint/2010/main" val="1942514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124744"/>
            <a:ext cx="9144000" cy="3240361"/>
          </a:xfrm>
        </p:spPr>
        <p:txBody>
          <a:bodyPr>
            <a:normAutofit fontScale="90000"/>
          </a:bodyPr>
          <a:lstStyle/>
          <a:p>
            <a:r>
              <a:rPr lang="en-ZA" b="1" dirty="0" smtClean="0">
                <a:solidFill>
                  <a:schemeClr val="accent2">
                    <a:lumMod val="75000"/>
                  </a:schemeClr>
                </a:solidFill>
              </a:rPr>
              <a:t>PORTFOLIO COMMITTEE</a:t>
            </a:r>
            <a:br>
              <a:rPr lang="en-ZA" b="1" dirty="0" smtClean="0">
                <a:solidFill>
                  <a:schemeClr val="accent2">
                    <a:lumMod val="75000"/>
                  </a:schemeClr>
                </a:solidFill>
              </a:rPr>
            </a:br>
            <a:r>
              <a:rPr lang="en-ZA" b="1" dirty="0" smtClean="0">
                <a:solidFill>
                  <a:schemeClr val="accent2">
                    <a:lumMod val="75000"/>
                  </a:schemeClr>
                </a:solidFill>
              </a:rPr>
              <a:t> KWAZULU-NATAL</a:t>
            </a:r>
            <a:br>
              <a:rPr lang="en-ZA" b="1" dirty="0" smtClean="0">
                <a:solidFill>
                  <a:schemeClr val="accent2">
                    <a:lumMod val="75000"/>
                  </a:schemeClr>
                </a:solidFill>
              </a:rPr>
            </a:br>
            <a:r>
              <a:rPr lang="en-ZA" b="1" dirty="0" smtClean="0">
                <a:solidFill>
                  <a:schemeClr val="accent2">
                    <a:lumMod val="75000"/>
                  </a:schemeClr>
                </a:solidFill>
              </a:rPr>
              <a:t> OVERSIGHT </a:t>
            </a:r>
            <a:br>
              <a:rPr lang="en-ZA" b="1" dirty="0" smtClean="0">
                <a:solidFill>
                  <a:schemeClr val="accent2">
                    <a:lumMod val="75000"/>
                  </a:schemeClr>
                </a:solidFill>
              </a:rPr>
            </a:br>
            <a:r>
              <a:rPr lang="en-ZA" b="1" dirty="0" smtClean="0">
                <a:solidFill>
                  <a:schemeClr val="accent2">
                    <a:lumMod val="75000"/>
                  </a:schemeClr>
                </a:solidFill>
              </a:rPr>
              <a:t>SCHOOLS REACHED AND ISSUES PICKED UP</a:t>
            </a:r>
            <a:endParaRPr lang="en-ZA" b="1" dirty="0">
              <a:solidFill>
                <a:schemeClr val="accent2">
                  <a:lumMod val="75000"/>
                </a:schemeClr>
              </a:solidFill>
            </a:endParaRPr>
          </a:p>
        </p:txBody>
      </p:sp>
    </p:spTree>
    <p:extLst>
      <p:ext uri="{BB962C8B-B14F-4D97-AF65-F5344CB8AC3E}">
        <p14:creationId xmlns:p14="http://schemas.microsoft.com/office/powerpoint/2010/main" val="7923200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t>81</a:t>
            </a:fld>
            <a:endParaRPr lang="en-ZA" dirty="0"/>
          </a:p>
        </p:txBody>
      </p:sp>
      <p:sp>
        <p:nvSpPr>
          <p:cNvPr id="6" name="Title 1"/>
          <p:cNvSpPr>
            <a:spLocks noGrp="1"/>
          </p:cNvSpPr>
          <p:nvPr>
            <p:ph type="title"/>
          </p:nvPr>
        </p:nvSpPr>
        <p:spPr>
          <a:xfrm>
            <a:off x="457200" y="44625"/>
            <a:ext cx="8229600" cy="360040"/>
          </a:xfrm>
        </p:spPr>
        <p:txBody>
          <a:bodyPr>
            <a:noAutofit/>
          </a:bodyPr>
          <a:lstStyle/>
          <a:p>
            <a:r>
              <a:rPr lang="en-ZA" sz="3200" b="1" dirty="0" smtClean="0">
                <a:solidFill>
                  <a:schemeClr val="accent2">
                    <a:lumMod val="75000"/>
                  </a:schemeClr>
                </a:solidFill>
              </a:rPr>
              <a:t>DISTRICTS AND SCHOOLS VISITED</a:t>
            </a:r>
            <a:endParaRPr lang="en-ZA" sz="3200" b="1" dirty="0">
              <a:solidFill>
                <a:schemeClr val="accent2">
                  <a:lumMod val="75000"/>
                </a:schemeClr>
              </a:solidFill>
            </a:endParaRPr>
          </a:p>
        </p:txBody>
      </p:sp>
      <p:graphicFrame>
        <p:nvGraphicFramePr>
          <p:cNvPr id="7" name="Content Placeholder 6"/>
          <p:cNvGraphicFramePr>
            <a:graphicFrameLocks noGrp="1"/>
          </p:cNvGraphicFramePr>
          <p:nvPr>
            <p:ph idx="1"/>
          </p:nvPr>
        </p:nvGraphicFramePr>
        <p:xfrm>
          <a:off x="899592" y="692697"/>
          <a:ext cx="7787208" cy="4136756"/>
        </p:xfrm>
        <a:graphic>
          <a:graphicData uri="http://schemas.openxmlformats.org/drawingml/2006/table">
            <a:tbl>
              <a:tblPr>
                <a:tableStyleId>{5C22544A-7EE6-4342-B048-85BDC9FD1C3A}</a:tableStyleId>
              </a:tblPr>
              <a:tblGrid>
                <a:gridCol w="2466755">
                  <a:extLst>
                    <a:ext uri="{9D8B030D-6E8A-4147-A177-3AD203B41FA5}">
                      <a16:colId xmlns:a16="http://schemas.microsoft.com/office/drawing/2014/main" val="20000"/>
                    </a:ext>
                  </a:extLst>
                </a:gridCol>
                <a:gridCol w="5320453">
                  <a:extLst>
                    <a:ext uri="{9D8B030D-6E8A-4147-A177-3AD203B41FA5}">
                      <a16:colId xmlns:a16="http://schemas.microsoft.com/office/drawing/2014/main" val="20001"/>
                    </a:ext>
                  </a:extLst>
                </a:gridCol>
              </a:tblGrid>
              <a:tr h="340812">
                <a:tc>
                  <a:txBody>
                    <a:bodyPr/>
                    <a:lstStyle/>
                    <a:p>
                      <a:pPr algn="just" fontAlgn="t"/>
                      <a:r>
                        <a:rPr lang="en-ZA" sz="2000" b="1" u="none" strike="noStrike" dirty="0">
                          <a:effectLst/>
                        </a:rPr>
                        <a:t>Districts </a:t>
                      </a:r>
                      <a:endParaRPr lang="en-ZA" sz="2000" b="1" i="0" u="none" strike="noStrike" dirty="0">
                        <a:solidFill>
                          <a:srgbClr val="000000"/>
                        </a:solidFill>
                        <a:effectLst/>
                        <a:latin typeface="Calibri" panose="020F0502020204030204" pitchFamily="34" charset="0"/>
                      </a:endParaRPr>
                    </a:p>
                  </a:txBody>
                  <a:tcPr marL="6350" marR="6350" marT="6350" marB="0">
                    <a:solidFill>
                      <a:schemeClr val="accent6">
                        <a:lumMod val="75000"/>
                      </a:schemeClr>
                    </a:solidFill>
                  </a:tcPr>
                </a:tc>
                <a:tc>
                  <a:txBody>
                    <a:bodyPr/>
                    <a:lstStyle/>
                    <a:p>
                      <a:pPr algn="just" fontAlgn="b"/>
                      <a:r>
                        <a:rPr lang="en-ZA" sz="2000" b="1" u="none" strike="noStrike" dirty="0" smtClean="0">
                          <a:effectLst/>
                        </a:rPr>
                        <a:t>SCHOOLS VISITED </a:t>
                      </a:r>
                      <a:endParaRPr lang="en-ZA" sz="2000" b="1" i="0" u="none" strike="noStrike" dirty="0">
                        <a:solidFill>
                          <a:srgbClr val="000000"/>
                        </a:solidFill>
                        <a:effectLst/>
                        <a:latin typeface="Calibri" panose="020F0502020204030204" pitchFamily="34" charset="0"/>
                      </a:endParaRPr>
                    </a:p>
                  </a:txBody>
                  <a:tcPr marL="6350" marR="6350" marT="6350" marB="0" anchor="b">
                    <a:solidFill>
                      <a:schemeClr val="accent6">
                        <a:lumMod val="75000"/>
                      </a:schemeClr>
                    </a:solidFill>
                  </a:tcPr>
                </a:tc>
                <a:extLst>
                  <a:ext uri="{0D108BD9-81ED-4DB2-BD59-A6C34878D82A}">
                    <a16:rowId xmlns:a16="http://schemas.microsoft.com/office/drawing/2014/main" val="10000"/>
                  </a:ext>
                </a:extLst>
              </a:tr>
              <a:tr h="1008526">
                <a:tc>
                  <a:txBody>
                    <a:bodyPr/>
                    <a:lstStyle/>
                    <a:p>
                      <a:pPr algn="just" fontAlgn="t"/>
                      <a:r>
                        <a:rPr lang="en-ZA" sz="2000" b="1" u="none" strike="noStrike" dirty="0">
                          <a:effectLst/>
                        </a:rPr>
                        <a:t>Zululand </a:t>
                      </a:r>
                      <a:r>
                        <a:rPr lang="en-ZA" sz="2000" b="1" u="none" strike="noStrike" dirty="0" smtClean="0">
                          <a:effectLst/>
                        </a:rPr>
                        <a:t>(4</a:t>
                      </a:r>
                      <a:r>
                        <a:rPr lang="en-ZA" sz="2000" b="1" u="none" strike="noStrike" baseline="0" dirty="0" smtClean="0">
                          <a:effectLst/>
                        </a:rPr>
                        <a:t> Schools)</a:t>
                      </a:r>
                      <a:endParaRPr lang="en-ZA" sz="2000" b="1" i="0" u="none" strike="noStrike" dirty="0">
                        <a:solidFill>
                          <a:srgbClr val="000000"/>
                        </a:solidFill>
                        <a:effectLst/>
                        <a:latin typeface="Calibri" panose="020F0502020204030204" pitchFamily="34" charset="0"/>
                      </a:endParaRPr>
                    </a:p>
                  </a:txBody>
                  <a:tcPr marL="6350" marR="6350" marT="6350" marB="0">
                    <a:solidFill>
                      <a:schemeClr val="accent6">
                        <a:lumMod val="75000"/>
                      </a:schemeClr>
                    </a:solidFill>
                  </a:tcPr>
                </a:tc>
                <a:tc>
                  <a:txBody>
                    <a:bodyPr/>
                    <a:lstStyle/>
                    <a:p>
                      <a:pPr algn="just" fontAlgn="b"/>
                      <a:r>
                        <a:rPr lang="en-GB" sz="2000" u="none" strike="noStrike" dirty="0" err="1" smtClean="0">
                          <a:effectLst/>
                        </a:rPr>
                        <a:t>KwaMame</a:t>
                      </a:r>
                      <a:r>
                        <a:rPr lang="en-GB" sz="2000" u="none" strike="noStrike" dirty="0" smtClean="0">
                          <a:effectLst/>
                        </a:rPr>
                        <a:t> </a:t>
                      </a:r>
                      <a:r>
                        <a:rPr lang="en-GB" sz="2000" u="none" strike="noStrike" dirty="0">
                          <a:effectLst/>
                        </a:rPr>
                        <a:t>Full-Service School, </a:t>
                      </a:r>
                      <a:r>
                        <a:rPr lang="en-GB" sz="2000" u="none" strike="noStrike" dirty="0" err="1">
                          <a:effectLst/>
                        </a:rPr>
                        <a:t>Manzezulu</a:t>
                      </a:r>
                      <a:r>
                        <a:rPr lang="en-GB" sz="2000" u="none" strike="noStrike" dirty="0">
                          <a:effectLst/>
                        </a:rPr>
                        <a:t> ECD Centre, </a:t>
                      </a:r>
                      <a:r>
                        <a:rPr lang="en-GB" sz="2000" u="none" strike="noStrike" dirty="0" err="1">
                          <a:effectLst/>
                        </a:rPr>
                        <a:t>Zamimpilo</a:t>
                      </a:r>
                      <a:r>
                        <a:rPr lang="en-GB" sz="2000" u="none" strike="noStrike" dirty="0">
                          <a:effectLst/>
                        </a:rPr>
                        <a:t> Special School and </a:t>
                      </a:r>
                      <a:r>
                        <a:rPr lang="en-GB" sz="2000" u="none" strike="noStrike" dirty="0" err="1">
                          <a:effectLst/>
                        </a:rPr>
                        <a:t>Phumanyova</a:t>
                      </a:r>
                      <a:r>
                        <a:rPr lang="en-GB" sz="2000" u="none" strike="noStrike" dirty="0">
                          <a:effectLst/>
                        </a:rPr>
                        <a:t> Technical High School</a:t>
                      </a:r>
                      <a:endParaRPr lang="en-GB" sz="2000" b="0" i="0" u="none" strike="noStrike" dirty="0">
                        <a:solidFill>
                          <a:srgbClr val="000000"/>
                        </a:solidFill>
                        <a:effectLst/>
                        <a:latin typeface="Calibri" panose="020F0502020204030204" pitchFamily="34" charset="0"/>
                      </a:endParaRPr>
                    </a:p>
                  </a:txBody>
                  <a:tcPr marL="6350" marR="6350" marT="6350" marB="0" anchor="b">
                    <a:solidFill>
                      <a:schemeClr val="accent6">
                        <a:lumMod val="60000"/>
                        <a:lumOff val="40000"/>
                      </a:schemeClr>
                    </a:solidFill>
                  </a:tcPr>
                </a:tc>
                <a:extLst>
                  <a:ext uri="{0D108BD9-81ED-4DB2-BD59-A6C34878D82A}">
                    <a16:rowId xmlns:a16="http://schemas.microsoft.com/office/drawing/2014/main" val="10001"/>
                  </a:ext>
                </a:extLst>
              </a:tr>
              <a:tr h="1008526">
                <a:tc>
                  <a:txBody>
                    <a:bodyPr/>
                    <a:lstStyle/>
                    <a:p>
                      <a:pPr algn="just" fontAlgn="t"/>
                      <a:r>
                        <a:rPr lang="en-ZA" sz="2000" b="1" u="none" strike="noStrike" dirty="0">
                          <a:effectLst/>
                        </a:rPr>
                        <a:t>King </a:t>
                      </a:r>
                      <a:r>
                        <a:rPr lang="en-ZA" sz="2000" b="1" u="none" strike="noStrike" dirty="0" err="1" smtClean="0">
                          <a:effectLst/>
                        </a:rPr>
                        <a:t>Cetshwayo</a:t>
                      </a:r>
                      <a:r>
                        <a:rPr lang="en-ZA" sz="2000" b="1" u="none" strike="noStrike" dirty="0" smtClean="0">
                          <a:effectLst/>
                        </a:rPr>
                        <a:t> (4 Schools)</a:t>
                      </a:r>
                      <a:endParaRPr lang="en-ZA" sz="2000" b="1" i="0" u="none" strike="noStrike" dirty="0">
                        <a:solidFill>
                          <a:srgbClr val="000000"/>
                        </a:solidFill>
                        <a:effectLst/>
                        <a:latin typeface="Calibri" panose="020F0502020204030204" pitchFamily="34" charset="0"/>
                      </a:endParaRPr>
                    </a:p>
                  </a:txBody>
                  <a:tcPr marL="6350" marR="6350" marT="6350" marB="0">
                    <a:solidFill>
                      <a:schemeClr val="accent6">
                        <a:lumMod val="75000"/>
                      </a:schemeClr>
                    </a:solidFill>
                  </a:tcPr>
                </a:tc>
                <a:tc>
                  <a:txBody>
                    <a:bodyPr/>
                    <a:lstStyle/>
                    <a:p>
                      <a:pPr algn="just" fontAlgn="b"/>
                      <a:r>
                        <a:rPr lang="en-GB" sz="2000" u="none" strike="noStrike" dirty="0">
                          <a:effectLst/>
                        </a:rPr>
                        <a:t>Dover Farm School, </a:t>
                      </a:r>
                      <a:r>
                        <a:rPr lang="en-GB" sz="2000" u="none" strike="noStrike" dirty="0" err="1">
                          <a:effectLst/>
                        </a:rPr>
                        <a:t>Thuthukani</a:t>
                      </a:r>
                      <a:r>
                        <a:rPr lang="en-GB" sz="2000" u="none" strike="noStrike" dirty="0">
                          <a:effectLst/>
                        </a:rPr>
                        <a:t> Special School, </a:t>
                      </a:r>
                      <a:r>
                        <a:rPr lang="en-GB" sz="2000" u="none" strike="noStrike" dirty="0" err="1">
                          <a:effectLst/>
                        </a:rPr>
                        <a:t>Ilembe</a:t>
                      </a:r>
                      <a:r>
                        <a:rPr lang="en-GB" sz="2000" u="none" strike="noStrike" dirty="0">
                          <a:effectLst/>
                        </a:rPr>
                        <a:t> Primary School and </a:t>
                      </a:r>
                      <a:r>
                        <a:rPr lang="en-GB" sz="2000" u="none" strike="noStrike" dirty="0" err="1">
                          <a:effectLst/>
                        </a:rPr>
                        <a:t>Tisand</a:t>
                      </a:r>
                      <a:r>
                        <a:rPr lang="en-GB" sz="2000" u="none" strike="noStrike" dirty="0">
                          <a:effectLst/>
                        </a:rPr>
                        <a:t> Technical High School </a:t>
                      </a:r>
                      <a:endParaRPr lang="en-GB" sz="2000" b="0" i="0" u="none" strike="noStrike" dirty="0">
                        <a:solidFill>
                          <a:srgbClr val="000000"/>
                        </a:solidFill>
                        <a:effectLst/>
                        <a:latin typeface="Calibri" panose="020F050202020403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10002"/>
                  </a:ext>
                </a:extLst>
              </a:tr>
              <a:tr h="1342383">
                <a:tc>
                  <a:txBody>
                    <a:bodyPr/>
                    <a:lstStyle/>
                    <a:p>
                      <a:pPr algn="just" fontAlgn="t"/>
                      <a:r>
                        <a:rPr lang="en-ZA" sz="2000" b="1" u="none" strike="noStrike" dirty="0">
                          <a:effectLst/>
                        </a:rPr>
                        <a:t>Harry </a:t>
                      </a:r>
                      <a:r>
                        <a:rPr lang="en-ZA" sz="2000" b="1" u="none" strike="noStrike" dirty="0" err="1" smtClean="0">
                          <a:effectLst/>
                        </a:rPr>
                        <a:t>Gwala</a:t>
                      </a:r>
                      <a:r>
                        <a:rPr lang="en-ZA" sz="2000" b="1" u="none" strike="noStrike" dirty="0" smtClean="0">
                          <a:effectLst/>
                        </a:rPr>
                        <a:t> (5 Schools)</a:t>
                      </a:r>
                      <a:endParaRPr lang="en-ZA" sz="2000" b="1" i="0" u="none" strike="noStrike" dirty="0">
                        <a:solidFill>
                          <a:srgbClr val="000000"/>
                        </a:solidFill>
                        <a:effectLst/>
                        <a:latin typeface="Calibri" panose="020F0502020204030204" pitchFamily="34" charset="0"/>
                      </a:endParaRPr>
                    </a:p>
                  </a:txBody>
                  <a:tcPr marL="6350" marR="6350" marT="6350" marB="0">
                    <a:solidFill>
                      <a:schemeClr val="accent6">
                        <a:lumMod val="75000"/>
                      </a:schemeClr>
                    </a:solidFill>
                  </a:tcPr>
                </a:tc>
                <a:tc>
                  <a:txBody>
                    <a:bodyPr/>
                    <a:lstStyle/>
                    <a:p>
                      <a:pPr algn="just" fontAlgn="b"/>
                      <a:r>
                        <a:rPr lang="en-US" sz="2000" u="none" strike="noStrike" dirty="0" err="1">
                          <a:effectLst/>
                        </a:rPr>
                        <a:t>Nombewu</a:t>
                      </a:r>
                      <a:r>
                        <a:rPr lang="en-US" sz="2000" u="none" strike="noStrike" dirty="0">
                          <a:effectLst/>
                        </a:rPr>
                        <a:t> Full-Service School, </a:t>
                      </a:r>
                      <a:r>
                        <a:rPr lang="en-US" sz="2000" u="none" strike="noStrike" dirty="0" err="1">
                          <a:effectLst/>
                        </a:rPr>
                        <a:t>Mhlaba</a:t>
                      </a:r>
                      <a:r>
                        <a:rPr lang="en-US" sz="2000" u="none" strike="noStrike" dirty="0">
                          <a:effectLst/>
                        </a:rPr>
                        <a:t> Combined School, </a:t>
                      </a:r>
                      <a:r>
                        <a:rPr lang="en-US" sz="2000" u="none" strike="noStrike" dirty="0" err="1">
                          <a:effectLst/>
                        </a:rPr>
                        <a:t>Vulekani</a:t>
                      </a:r>
                      <a:r>
                        <a:rPr lang="en-US" sz="2000" u="none" strike="noStrike" dirty="0">
                          <a:effectLst/>
                        </a:rPr>
                        <a:t> Special School, </a:t>
                      </a:r>
                      <a:r>
                        <a:rPr lang="en-US" sz="2000" u="none" strike="noStrike" dirty="0" err="1">
                          <a:effectLst/>
                        </a:rPr>
                        <a:t>Kromhoek</a:t>
                      </a:r>
                      <a:r>
                        <a:rPr lang="en-US" sz="2000" u="none" strike="noStrike" dirty="0">
                          <a:effectLst/>
                        </a:rPr>
                        <a:t> Primary School, </a:t>
                      </a:r>
                      <a:r>
                        <a:rPr lang="en-US" sz="2000" u="none" strike="noStrike" dirty="0" err="1">
                          <a:effectLst/>
                        </a:rPr>
                        <a:t>Dingeka</a:t>
                      </a:r>
                      <a:r>
                        <a:rPr lang="en-US" sz="2000" u="none" strike="noStrike" dirty="0">
                          <a:effectLst/>
                        </a:rPr>
                        <a:t> Comprehensive </a:t>
                      </a:r>
                      <a:r>
                        <a:rPr lang="en-US" sz="2000" u="none" strike="noStrike" dirty="0" smtClean="0">
                          <a:effectLst/>
                        </a:rPr>
                        <a:t>Technical</a:t>
                      </a:r>
                      <a:endParaRPr lang="en-US" sz="2000" b="0" i="0" u="none" strike="noStrike" dirty="0">
                        <a:solidFill>
                          <a:srgbClr val="000000"/>
                        </a:solidFill>
                        <a:effectLst/>
                        <a:latin typeface="Calibri" panose="020F0502020204030204" pitchFamily="34" charset="0"/>
                      </a:endParaRPr>
                    </a:p>
                  </a:txBody>
                  <a:tcPr marL="6350" marR="6350" marT="6350" marB="0" anchor="b">
                    <a:solidFill>
                      <a:schemeClr val="accent6">
                        <a:lumMod val="60000"/>
                        <a:lumOff val="40000"/>
                      </a:schemeClr>
                    </a:solidFill>
                  </a:tcPr>
                </a:tc>
                <a:extLst>
                  <a:ext uri="{0D108BD9-81ED-4DB2-BD59-A6C34878D82A}">
                    <a16:rowId xmlns:a16="http://schemas.microsoft.com/office/drawing/2014/main" val="10003"/>
                  </a:ext>
                </a:extLst>
              </a:tr>
              <a:tr h="436509">
                <a:tc>
                  <a:txBody>
                    <a:bodyPr/>
                    <a:lstStyle/>
                    <a:p>
                      <a:pPr algn="l" fontAlgn="t"/>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350" marR="6350" marT="6350" marB="0">
                    <a:solidFill>
                      <a:schemeClr val="accent6">
                        <a:lumMod val="75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75214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08983"/>
          </a:xfrm>
        </p:spPr>
        <p:txBody>
          <a:bodyPr>
            <a:normAutofit fontScale="90000"/>
          </a:bodyPr>
          <a:lstStyle/>
          <a:p>
            <a:r>
              <a:rPr lang="en-ZA" b="1" dirty="0" smtClean="0">
                <a:solidFill>
                  <a:schemeClr val="accent2">
                    <a:lumMod val="75000"/>
                  </a:schemeClr>
                </a:solidFill>
              </a:rPr>
              <a:t>ISSUES RAISED</a:t>
            </a:r>
            <a:endParaRPr lang="en-ZA"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6466790"/>
              </p:ext>
            </p:extLst>
          </p:nvPr>
        </p:nvGraphicFramePr>
        <p:xfrm>
          <a:off x="477553" y="607309"/>
          <a:ext cx="8424937" cy="5968810"/>
        </p:xfrm>
        <a:graphic>
          <a:graphicData uri="http://schemas.openxmlformats.org/drawingml/2006/table">
            <a:tbl>
              <a:tblPr>
                <a:tableStyleId>{5C22544A-7EE6-4342-B048-85BDC9FD1C3A}</a:tableStyleId>
              </a:tblPr>
              <a:tblGrid>
                <a:gridCol w="351039">
                  <a:extLst>
                    <a:ext uri="{9D8B030D-6E8A-4147-A177-3AD203B41FA5}">
                      <a16:colId xmlns:a16="http://schemas.microsoft.com/office/drawing/2014/main" val="20000"/>
                    </a:ext>
                  </a:extLst>
                </a:gridCol>
                <a:gridCol w="1263740">
                  <a:extLst>
                    <a:ext uri="{9D8B030D-6E8A-4147-A177-3AD203B41FA5}">
                      <a16:colId xmlns:a16="http://schemas.microsoft.com/office/drawing/2014/main" val="20001"/>
                    </a:ext>
                  </a:extLst>
                </a:gridCol>
                <a:gridCol w="1183524">
                  <a:extLst>
                    <a:ext uri="{9D8B030D-6E8A-4147-A177-3AD203B41FA5}">
                      <a16:colId xmlns:a16="http://schemas.microsoft.com/office/drawing/2014/main" val="20002"/>
                    </a:ext>
                  </a:extLst>
                </a:gridCol>
                <a:gridCol w="1765205">
                  <a:extLst>
                    <a:ext uri="{9D8B030D-6E8A-4147-A177-3AD203B41FA5}">
                      <a16:colId xmlns:a16="http://schemas.microsoft.com/office/drawing/2014/main" val="20003"/>
                    </a:ext>
                  </a:extLst>
                </a:gridCol>
                <a:gridCol w="3861429">
                  <a:extLst>
                    <a:ext uri="{9D8B030D-6E8A-4147-A177-3AD203B41FA5}">
                      <a16:colId xmlns:a16="http://schemas.microsoft.com/office/drawing/2014/main" val="20004"/>
                    </a:ext>
                  </a:extLst>
                </a:gridCol>
              </a:tblGrid>
              <a:tr h="470420">
                <a:tc>
                  <a:txBody>
                    <a:bodyPr/>
                    <a:lstStyle/>
                    <a:p>
                      <a:pPr algn="l" fontAlgn="t"/>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a:txBody>
                    <a:bodyPr/>
                    <a:lstStyle/>
                    <a:p>
                      <a:pPr algn="l" fontAlgn="t"/>
                      <a:r>
                        <a:rPr lang="en-ZA" sz="1400" b="1" u="none" strike="noStrike" dirty="0">
                          <a:effectLst/>
                        </a:rPr>
                        <a:t>KEY AREAS</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a:txBody>
                    <a:bodyPr/>
                    <a:lstStyle/>
                    <a:p>
                      <a:pPr algn="l" fontAlgn="t"/>
                      <a:r>
                        <a:rPr lang="en-ZA" sz="1400" b="1" u="none" strike="noStrike" dirty="0">
                          <a:effectLst/>
                        </a:rPr>
                        <a:t>CHALLENGE</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a:txBody>
                    <a:bodyPr/>
                    <a:lstStyle/>
                    <a:p>
                      <a:pPr algn="l" fontAlgn="t"/>
                      <a:r>
                        <a:rPr lang="en-ZA" sz="1400" b="1" u="none" strike="noStrike" dirty="0">
                          <a:effectLst/>
                        </a:rPr>
                        <a:t>PC RECOMMENDATION</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a:txBody>
                    <a:bodyPr/>
                    <a:lstStyle/>
                    <a:p>
                      <a:pPr algn="l" fontAlgn="t"/>
                      <a:r>
                        <a:rPr lang="en-ZA" sz="1400" b="1" u="none" strike="noStrike" dirty="0">
                          <a:effectLst/>
                        </a:rPr>
                        <a:t>KZN PROGRESS UPDATE</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extLst>
                  <a:ext uri="{0D108BD9-81ED-4DB2-BD59-A6C34878D82A}">
                    <a16:rowId xmlns:a16="http://schemas.microsoft.com/office/drawing/2014/main" val="10000"/>
                  </a:ext>
                </a:extLst>
              </a:tr>
              <a:tr h="848299">
                <a:tc rowSpan="3">
                  <a:txBody>
                    <a:bodyPr/>
                    <a:lstStyle/>
                    <a:p>
                      <a:pPr algn="ctr" fontAlgn="t"/>
                      <a:r>
                        <a:rPr lang="en-ZA" sz="1400" b="1" u="none" strike="noStrike" dirty="0" smtClean="0">
                          <a:effectLst/>
                        </a:rPr>
                        <a:t>1.</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40000"/>
                        <a:lumOff val="60000"/>
                      </a:schemeClr>
                    </a:solidFill>
                  </a:tcPr>
                </a:tc>
                <a:tc rowSpan="3">
                  <a:txBody>
                    <a:bodyPr/>
                    <a:lstStyle/>
                    <a:p>
                      <a:pPr algn="l" fontAlgn="t"/>
                      <a:r>
                        <a:rPr lang="en-GB" sz="1200" b="1" u="none" strike="noStrike" dirty="0" smtClean="0">
                          <a:effectLst/>
                        </a:rPr>
                        <a:t>Learner Transport (Dedicated Learner Transport</a:t>
                      </a:r>
                      <a:endParaRPr lang="en-GB" sz="12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rowSpan="3">
                  <a:txBody>
                    <a:bodyPr/>
                    <a:lstStyle/>
                    <a:p>
                      <a:pPr algn="l" fontAlgn="t"/>
                      <a:r>
                        <a:rPr lang="en-GB" sz="1200" u="none" strike="noStrike" dirty="0" smtClean="0">
                          <a:effectLst/>
                        </a:rPr>
                        <a:t>Unavailability of learner transport because of financial constraint </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60000"/>
                        <a:lumOff val="40000"/>
                      </a:schemeClr>
                    </a:solidFill>
                  </a:tcPr>
                </a:tc>
                <a:tc rowSpan="3">
                  <a:txBody>
                    <a:bodyPr/>
                    <a:lstStyle/>
                    <a:p>
                      <a:pPr algn="l" fontAlgn="t"/>
                      <a:r>
                        <a:rPr lang="en-GB" sz="1200" u="none" strike="noStrike" dirty="0" smtClean="0">
                          <a:effectLst/>
                        </a:rPr>
                        <a:t>KZN DoE must make means to assist learners in spite of financial constraints and ensure that the learners’ right to basic education is protected.  </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60000"/>
                        <a:lumOff val="40000"/>
                      </a:schemeClr>
                    </a:solidFill>
                  </a:tcPr>
                </a:tc>
                <a:tc>
                  <a:txBody>
                    <a:bodyPr/>
                    <a:lstStyle/>
                    <a:p>
                      <a:pPr algn="l" fontAlgn="t"/>
                      <a:r>
                        <a:rPr lang="en-GB" sz="1200" u="none" strike="noStrike" dirty="0" smtClean="0">
                          <a:effectLst/>
                        </a:rPr>
                        <a:t>1. The provision of learner transport is the joint responsibility between the Department of Education and the Department of Transport. In terms of the provincial learner transport policy, it is provided to learners traveling three (3) </a:t>
                      </a:r>
                      <a:r>
                        <a:rPr lang="en-GB" sz="1200" u="none" strike="noStrike" dirty="0" err="1" smtClean="0">
                          <a:effectLst/>
                        </a:rPr>
                        <a:t>kilometers</a:t>
                      </a:r>
                      <a:r>
                        <a:rPr lang="en-GB" sz="1200" u="none" strike="noStrike" dirty="0" smtClean="0">
                          <a:effectLst/>
                        </a:rPr>
                        <a:t> to their school of need. </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60000"/>
                        <a:lumOff val="40000"/>
                      </a:schemeClr>
                    </a:solidFill>
                  </a:tcPr>
                </a:tc>
                <a:extLst>
                  <a:ext uri="{0D108BD9-81ED-4DB2-BD59-A6C34878D82A}">
                    <a16:rowId xmlns:a16="http://schemas.microsoft.com/office/drawing/2014/main" val="10001"/>
                  </a:ext>
                </a:extLst>
              </a:tr>
              <a:tr h="34065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200" u="none" strike="noStrike" dirty="0" smtClean="0">
                          <a:effectLst/>
                        </a:rPr>
                        <a:t>2.Learner transport is provided to learners attending schools in quintile 1 to 3.</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60000"/>
                        <a:lumOff val="40000"/>
                      </a:schemeClr>
                    </a:solidFill>
                  </a:tcPr>
                </a:tc>
                <a:extLst>
                  <a:ext uri="{0D108BD9-81ED-4DB2-BD59-A6C34878D82A}">
                    <a16:rowId xmlns:a16="http://schemas.microsoft.com/office/drawing/2014/main" val="10002"/>
                  </a:ext>
                </a:extLst>
              </a:tr>
              <a:tr h="67908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200" u="none" strike="noStrike" dirty="0" smtClean="0">
                          <a:effectLst/>
                        </a:rPr>
                        <a:t>3. Learners attending full-service schools are entitled to dedicated learner transport. To this end, the Department is engaged in a process of identifying funds to provide transport to full service schools</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60000"/>
                        <a:lumOff val="40000"/>
                      </a:schemeClr>
                    </a:solidFill>
                  </a:tcPr>
                </a:tc>
                <a:extLst>
                  <a:ext uri="{0D108BD9-81ED-4DB2-BD59-A6C34878D82A}">
                    <a16:rowId xmlns:a16="http://schemas.microsoft.com/office/drawing/2014/main" val="10003"/>
                  </a:ext>
                </a:extLst>
              </a:tr>
              <a:tr h="848299">
                <a:tc rowSpan="2">
                  <a:txBody>
                    <a:bodyPr/>
                    <a:lstStyle/>
                    <a:p>
                      <a:pPr algn="ctr" fontAlgn="t"/>
                      <a:r>
                        <a:rPr lang="en-ZA" sz="1400" b="1" u="none" strike="noStrike" dirty="0">
                          <a:effectLst/>
                        </a:rPr>
                        <a:t>2.</a:t>
                      </a:r>
                      <a:endParaRPr lang="en-ZA" sz="1400" b="1" i="0" u="none" strike="noStrike" dirty="0">
                        <a:solidFill>
                          <a:srgbClr val="000000"/>
                        </a:solidFill>
                        <a:effectLst/>
                        <a:latin typeface="Calibri" panose="020F0502020204030204" pitchFamily="34" charset="0"/>
                      </a:endParaRPr>
                    </a:p>
                  </a:txBody>
                  <a:tcPr marL="2398" marR="2398" marT="2398" marB="0">
                    <a:solidFill>
                      <a:schemeClr val="accent6">
                        <a:lumMod val="40000"/>
                        <a:lumOff val="60000"/>
                      </a:schemeClr>
                    </a:solidFill>
                  </a:tcPr>
                </a:tc>
                <a:tc rowSpan="2">
                  <a:txBody>
                    <a:bodyPr/>
                    <a:lstStyle/>
                    <a:p>
                      <a:pPr algn="l" fontAlgn="t"/>
                      <a:r>
                        <a:rPr lang="en-GB" sz="1200" b="1" u="none" strike="noStrike" dirty="0">
                          <a:effectLst/>
                        </a:rPr>
                        <a:t>KZN Transport (Buses) for Special Schools</a:t>
                      </a:r>
                      <a:endParaRPr lang="en-GB" sz="1200" b="1" i="0" u="none" strike="noStrike" dirty="0">
                        <a:solidFill>
                          <a:srgbClr val="000000"/>
                        </a:solidFill>
                        <a:effectLst/>
                        <a:latin typeface="Calibri" panose="020F0502020204030204" pitchFamily="34" charset="0"/>
                      </a:endParaRPr>
                    </a:p>
                  </a:txBody>
                  <a:tcPr marL="2398" marR="2398" marT="2398" marB="0">
                    <a:solidFill>
                      <a:schemeClr val="accent6">
                        <a:lumMod val="75000"/>
                      </a:schemeClr>
                    </a:solidFill>
                  </a:tcPr>
                </a:tc>
                <a:tc>
                  <a:txBody>
                    <a:bodyPr/>
                    <a:lstStyle/>
                    <a:p>
                      <a:pPr algn="l" fontAlgn="t"/>
                      <a:r>
                        <a:rPr lang="en-GB" sz="1200" u="none" strike="noStrike" dirty="0">
                          <a:effectLst/>
                        </a:rPr>
                        <a:t>1. The first one was a request for additional buses </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20000"/>
                        <a:lumOff val="80000"/>
                      </a:schemeClr>
                    </a:solidFill>
                  </a:tcPr>
                </a:tc>
                <a:tc>
                  <a:txBody>
                    <a:bodyPr/>
                    <a:lstStyle/>
                    <a:p>
                      <a:pPr algn="l" fontAlgn="b"/>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2398" marR="2398" marT="2398" marB="0" anchor="b">
                    <a:solidFill>
                      <a:schemeClr val="accent6">
                        <a:lumMod val="20000"/>
                        <a:lumOff val="80000"/>
                      </a:schemeClr>
                    </a:solidFill>
                  </a:tcPr>
                </a:tc>
                <a:tc>
                  <a:txBody>
                    <a:bodyPr/>
                    <a:lstStyle/>
                    <a:p>
                      <a:pPr algn="l" fontAlgn="t"/>
                      <a:r>
                        <a:rPr lang="en-GB" sz="1200" u="none" strike="noStrike" dirty="0">
                          <a:effectLst/>
                        </a:rPr>
                        <a:t>Last year a needs analyses were conducted and established that 30 new buses were needed for 75 special schools in the province. These are mainly replacements. Due to financial constraints only 15 buses will be procured during the new financial year. </a:t>
                      </a: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20000"/>
                        <a:lumOff val="80000"/>
                      </a:schemeClr>
                    </a:solidFill>
                  </a:tcPr>
                </a:tc>
                <a:extLst>
                  <a:ext uri="{0D108BD9-81ED-4DB2-BD59-A6C34878D82A}">
                    <a16:rowId xmlns:a16="http://schemas.microsoft.com/office/drawing/2014/main" val="10004"/>
                  </a:ext>
                </a:extLst>
              </a:tr>
              <a:tr h="2371243">
                <a:tc vMerge="1">
                  <a:txBody>
                    <a:bodyPr/>
                    <a:lstStyle/>
                    <a:p>
                      <a:endParaRPr lang="en-ZA"/>
                    </a:p>
                  </a:txBody>
                  <a:tcPr/>
                </a:tc>
                <a:tc vMerge="1">
                  <a:txBody>
                    <a:bodyPr/>
                    <a:lstStyle/>
                    <a:p>
                      <a:endParaRPr lang="en-ZA"/>
                    </a:p>
                  </a:txBody>
                  <a:tcPr/>
                </a:tc>
                <a:tc>
                  <a:txBody>
                    <a:bodyPr/>
                    <a:lstStyle/>
                    <a:p>
                      <a:pPr algn="l" fontAlgn="t"/>
                      <a:r>
                        <a:rPr lang="en-GB" sz="1200" u="none" strike="noStrike">
                          <a:effectLst/>
                        </a:rPr>
                        <a:t>2. The second issue was that it takes the Department very long to repair or fix broken buses. It can take more than three (3) months to replace the tyres or to get new license discs.</a:t>
                      </a:r>
                      <a:endParaRPr lang="en-GB" sz="1200" b="0" i="0" u="none" strike="noStrike">
                        <a:solidFill>
                          <a:srgbClr val="000000"/>
                        </a:solidFill>
                        <a:effectLst/>
                        <a:latin typeface="Calibri" panose="020F0502020204030204" pitchFamily="34" charset="0"/>
                      </a:endParaRPr>
                    </a:p>
                  </a:txBody>
                  <a:tcPr marL="2398" marR="2398" marT="2398" marB="0">
                    <a:solidFill>
                      <a:schemeClr val="accent6">
                        <a:lumMod val="20000"/>
                        <a:lumOff val="80000"/>
                      </a:schemeClr>
                    </a:solidFill>
                  </a:tcPr>
                </a:tc>
                <a:tc>
                  <a:txBody>
                    <a:bodyPr/>
                    <a:lstStyle/>
                    <a:p>
                      <a:pPr algn="l" fontAlgn="b"/>
                      <a:r>
                        <a:rPr lang="en-ZA" sz="1200" u="none" strike="noStrike">
                          <a:effectLst/>
                        </a:rPr>
                        <a:t> </a:t>
                      </a:r>
                      <a:endParaRPr lang="en-ZA" sz="1200" b="0" i="0" u="none" strike="noStrike">
                        <a:solidFill>
                          <a:srgbClr val="000000"/>
                        </a:solidFill>
                        <a:effectLst/>
                        <a:latin typeface="Calibri" panose="020F0502020204030204" pitchFamily="34" charset="0"/>
                      </a:endParaRPr>
                    </a:p>
                  </a:txBody>
                  <a:tcPr marL="2398" marR="2398" marT="2398" marB="0" anchor="b">
                    <a:solidFill>
                      <a:schemeClr val="accent6">
                        <a:lumMod val="20000"/>
                        <a:lumOff val="80000"/>
                      </a:schemeClr>
                    </a:solidFill>
                  </a:tcPr>
                </a:tc>
                <a:tc>
                  <a:txBody>
                    <a:bodyPr/>
                    <a:lstStyle/>
                    <a:p>
                      <a:pPr algn="l" fontAlgn="t"/>
                      <a:r>
                        <a:rPr lang="en-GB" sz="1200" u="none" strike="noStrike" dirty="0">
                          <a:effectLst/>
                        </a:rPr>
                        <a:t>With respect to special </a:t>
                      </a:r>
                      <a:r>
                        <a:rPr lang="en-GB" sz="1200" u="none" strike="noStrike" dirty="0" err="1">
                          <a:effectLst/>
                        </a:rPr>
                        <a:t>schoolsThe</a:t>
                      </a:r>
                      <a:r>
                        <a:rPr lang="en-GB" sz="1200" u="none" strike="noStrike" dirty="0">
                          <a:effectLst/>
                        </a:rPr>
                        <a:t> Department is aware of the delays in repairs to buses. The service provider responsible for servicing and repairing the fleet is sourced through the Department of Transport. This contract also provides for the servicing of the entire fleet of the Department, including buses for special schools. Upon being alerted to the challenge of a prolonged time it takes for the repairs and service, two meetings were held with the service provider and the Department of Transport. The last meeting was in November 2022.</a:t>
                      </a:r>
                      <a:br>
                        <a:rPr lang="en-GB" sz="1200" u="none" strike="noStrike" dirty="0">
                          <a:effectLst/>
                        </a:rPr>
                      </a:br>
                      <a:r>
                        <a:rPr lang="en-GB" sz="1200" u="none" strike="noStrike" dirty="0">
                          <a:effectLst/>
                        </a:rPr>
                        <a:t>The service provider has undertaken to improve its turnaround time.</a:t>
                      </a:r>
                      <a:br>
                        <a:rPr lang="en-GB" sz="1200" u="none" strike="noStrike" dirty="0">
                          <a:effectLst/>
                        </a:rPr>
                      </a:br>
                      <a:r>
                        <a:rPr lang="en-GB" sz="1200" u="none" strike="noStrike" dirty="0">
                          <a:effectLst/>
                        </a:rPr>
                        <a:t>A follow up meeting will be held before end of February 2023.     </a:t>
                      </a:r>
                      <a:br>
                        <a:rPr lang="en-GB" sz="1200" u="none" strike="noStrike" dirty="0">
                          <a:effectLst/>
                        </a:rPr>
                      </a:br>
                      <a:endParaRPr lang="en-GB" sz="1200" b="0" i="0" u="none" strike="noStrike" dirty="0">
                        <a:solidFill>
                          <a:srgbClr val="000000"/>
                        </a:solidFill>
                        <a:effectLst/>
                        <a:latin typeface="Calibri" panose="020F0502020204030204" pitchFamily="34" charset="0"/>
                      </a:endParaRPr>
                    </a:p>
                  </a:txBody>
                  <a:tcPr marL="2398" marR="2398" marT="2398" marB="0">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82</a:t>
            </a:fld>
            <a:endParaRPr lang="en-ZA" dirty="0">
              <a:solidFill>
                <a:prstClr val="black">
                  <a:tint val="75000"/>
                </a:prstClr>
              </a:solidFill>
            </a:endParaRPr>
          </a:p>
        </p:txBody>
      </p:sp>
    </p:spTree>
    <p:extLst>
      <p:ext uri="{BB962C8B-B14F-4D97-AF65-F5344CB8AC3E}">
        <p14:creationId xmlns:p14="http://schemas.microsoft.com/office/powerpoint/2010/main" val="3421070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04664"/>
          </a:xfrm>
        </p:spPr>
        <p:txBody>
          <a:bodyPr>
            <a:noAutofit/>
          </a:bodyPr>
          <a:lstStyle/>
          <a:p>
            <a:r>
              <a:rPr lang="en-ZA" sz="3200" b="1" dirty="0" smtClean="0">
                <a:solidFill>
                  <a:schemeClr val="accent2">
                    <a:lumMod val="75000"/>
                  </a:schemeClr>
                </a:solidFill>
              </a:rPr>
              <a:t>ISSUES RAISED…</a:t>
            </a:r>
            <a:endParaRPr lang="en-ZA"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83</a:t>
            </a:fld>
            <a:endParaRPr lang="en-ZA"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5609894"/>
              </p:ext>
            </p:extLst>
          </p:nvPr>
        </p:nvGraphicFramePr>
        <p:xfrm>
          <a:off x="251519" y="404665"/>
          <a:ext cx="8892481" cy="6281897"/>
        </p:xfrm>
        <a:graphic>
          <a:graphicData uri="http://schemas.openxmlformats.org/drawingml/2006/table">
            <a:tbl>
              <a:tblPr/>
              <a:tblGrid>
                <a:gridCol w="360041">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3036864">
                  <a:extLst>
                    <a:ext uri="{9D8B030D-6E8A-4147-A177-3AD203B41FA5}">
                      <a16:colId xmlns:a16="http://schemas.microsoft.com/office/drawing/2014/main" val="20002"/>
                    </a:ext>
                  </a:extLst>
                </a:gridCol>
                <a:gridCol w="2279736">
                  <a:extLst>
                    <a:ext uri="{9D8B030D-6E8A-4147-A177-3AD203B41FA5}">
                      <a16:colId xmlns:a16="http://schemas.microsoft.com/office/drawing/2014/main" val="20003"/>
                    </a:ext>
                  </a:extLst>
                </a:gridCol>
                <a:gridCol w="2279736">
                  <a:extLst>
                    <a:ext uri="{9D8B030D-6E8A-4147-A177-3AD203B41FA5}">
                      <a16:colId xmlns:a16="http://schemas.microsoft.com/office/drawing/2014/main" val="20004"/>
                    </a:ext>
                  </a:extLst>
                </a:gridCol>
              </a:tblGrid>
              <a:tr h="962488">
                <a:tc rowSpan="5">
                  <a:txBody>
                    <a:bodyPr/>
                    <a:lstStyle/>
                    <a:p>
                      <a:pPr algn="l" fontAlgn="t"/>
                      <a:r>
                        <a:rPr lang="en-ZA" sz="1400" b="1" i="0" u="none" strike="noStrike" dirty="0">
                          <a:solidFill>
                            <a:srgbClr val="000000"/>
                          </a:solidFill>
                          <a:effectLst/>
                          <a:latin typeface="Calibri" panose="020F0502020204030204" pitchFamily="34" charset="0"/>
                        </a:rPr>
                        <a:t>3.</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5">
                  <a:txBody>
                    <a:bodyPr/>
                    <a:lstStyle/>
                    <a:p>
                      <a:pPr algn="l" fontAlgn="t"/>
                      <a:r>
                        <a:rPr lang="en-US" sz="1000" b="1" i="0" u="none" strike="noStrike" dirty="0">
                          <a:solidFill>
                            <a:srgbClr val="000000"/>
                          </a:solidFill>
                          <a:effectLst/>
                          <a:latin typeface="Calibri" panose="020F0502020204030204" pitchFamily="34" charset="0"/>
                          <a:ea typeface="Arial" panose="020B0604020202020204" pitchFamily="34" charset="0"/>
                        </a:rPr>
                        <a:t> </a:t>
                      </a:r>
                      <a:r>
                        <a:rPr lang="en-US" sz="1400" b="1" i="0" u="none" strike="noStrike" dirty="0">
                          <a:solidFill>
                            <a:srgbClr val="000000"/>
                          </a:solidFill>
                          <a:effectLst/>
                          <a:latin typeface="Calibri" panose="020F0502020204030204" pitchFamily="34" charset="0"/>
                          <a:ea typeface="Arial" panose="020B0604020202020204" pitchFamily="34" charset="0"/>
                        </a:rPr>
                        <a:t>Infrastructure</a:t>
                      </a:r>
                      <a:endParaRPr lang="en-US" sz="1400" b="1" i="0" u="none" strike="noStrike" dirty="0">
                        <a:solidFill>
                          <a:srgbClr val="000000"/>
                        </a:solidFill>
                        <a:effectLst/>
                        <a:latin typeface="Calibri" panose="020F0502020204030204" pitchFamily="34" charset="0"/>
                      </a:endParaRPr>
                    </a:p>
                  </a:txBody>
                  <a:tcPr marL="3957" marR="3957" marT="39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t"/>
                      <a:r>
                        <a:rPr lang="en-GB" sz="1200" b="0" i="0" u="none" strike="noStrike" dirty="0" smtClean="0">
                          <a:solidFill>
                            <a:srgbClr val="000000"/>
                          </a:solidFill>
                          <a:effectLst/>
                          <a:latin typeface="Calibri" panose="020F0502020204030204" pitchFamily="34" charset="0"/>
                        </a:rPr>
                        <a:t>There </a:t>
                      </a:r>
                      <a:r>
                        <a:rPr lang="en-GB" sz="1200" b="0" i="0" u="none" strike="noStrike" dirty="0">
                          <a:solidFill>
                            <a:srgbClr val="000000"/>
                          </a:solidFill>
                          <a:effectLst/>
                          <a:latin typeface="Calibri" panose="020F0502020204030204" pitchFamily="34" charset="0"/>
                        </a:rPr>
                        <a:t>was a dire need for infrastructural </a:t>
                      </a:r>
                      <a:r>
                        <a:rPr lang="en-GB" sz="1200" b="0" i="0" u="none" strike="noStrike" dirty="0" smtClean="0">
                          <a:solidFill>
                            <a:srgbClr val="000000"/>
                          </a:solidFill>
                          <a:effectLst/>
                          <a:latin typeface="Calibri" panose="020F0502020204030204" pitchFamily="34" charset="0"/>
                        </a:rPr>
                        <a:t>intervention in the schools</a:t>
                      </a:r>
                      <a:r>
                        <a:rPr lang="en-GB" sz="1200" b="0" i="0" u="none" strike="noStrike" baseline="0" dirty="0" smtClean="0">
                          <a:solidFill>
                            <a:srgbClr val="000000"/>
                          </a:solidFill>
                          <a:effectLst/>
                          <a:latin typeface="Calibri" panose="020F0502020204030204" pitchFamily="34" charset="0"/>
                        </a:rPr>
                        <a:t> visited</a:t>
                      </a:r>
                      <a:r>
                        <a:rPr lang="en-GB" sz="1200" b="0" i="0" u="none" strike="noStrike" dirty="0" smtClean="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Dover Farm School in King </a:t>
                      </a:r>
                      <a:r>
                        <a:rPr lang="en-GB" sz="1200" b="0" i="0" u="none" strike="noStrike" dirty="0" err="1">
                          <a:solidFill>
                            <a:srgbClr val="000000"/>
                          </a:solidFill>
                          <a:effectLst/>
                          <a:latin typeface="Calibri" panose="020F0502020204030204" pitchFamily="34" charset="0"/>
                        </a:rPr>
                        <a:t>Cetshwayo</a:t>
                      </a:r>
                      <a:r>
                        <a:rPr lang="en-GB" sz="1200" b="0" i="0" u="none" strike="noStrike" dirty="0">
                          <a:solidFill>
                            <a:srgbClr val="000000"/>
                          </a:solidFill>
                          <a:effectLst/>
                          <a:latin typeface="Calibri" panose="020F0502020204030204" pitchFamily="34" charset="0"/>
                        </a:rPr>
                        <a:t> was in a serious need for intervention. The school had very limited ablution facilities. </a:t>
                      </a:r>
                    </a:p>
                  </a:txBody>
                  <a:tcPr marL="3957" marR="3957" marT="3957" marB="0">
                    <a:lnL>
                      <a:noFill/>
                    </a:lnL>
                    <a:lnR>
                      <a:noFill/>
                    </a:lnR>
                    <a:lnT>
                      <a:noFill/>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t"/>
                      <a:r>
                        <a:rPr lang="en-GB" sz="1200" b="0" i="0" u="none" strike="noStrike" dirty="0">
                          <a:solidFill>
                            <a:srgbClr val="000000"/>
                          </a:solidFill>
                          <a:effectLst/>
                          <a:latin typeface="Calibri" panose="020F0502020204030204" pitchFamily="34" charset="0"/>
                        </a:rPr>
                        <a:t>More proper classrooms should be built since the school has a lot of mobile classrooms which were in a very bad state. </a:t>
                      </a:r>
                    </a:p>
                  </a:txBody>
                  <a:tcPr marL="3957" marR="3957" marT="3957"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t"/>
                      <a:r>
                        <a:rPr lang="en-ZA" sz="1200" b="0" i="0" u="none" strike="noStrike" dirty="0">
                          <a:solidFill>
                            <a:srgbClr val="000000"/>
                          </a:solidFill>
                          <a:effectLst/>
                          <a:latin typeface="Calibri" panose="020F0502020204030204" pitchFamily="34" charset="0"/>
                        </a:rPr>
                        <a:t> </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070838">
                <a:tc vMerge="1">
                  <a:txBody>
                    <a:bodyPr/>
                    <a:lstStyle/>
                    <a:p>
                      <a:endParaRPr lang="en-ZA"/>
                    </a:p>
                  </a:txBody>
                  <a:tcPr/>
                </a:tc>
                <a:tc vMerge="1">
                  <a:txBody>
                    <a:bodyPr/>
                    <a:lstStyle/>
                    <a:p>
                      <a:endParaRPr lang="en-ZA"/>
                    </a:p>
                  </a:txBody>
                  <a:tcPr/>
                </a:tc>
                <a:tc>
                  <a:txBody>
                    <a:bodyPr/>
                    <a:lstStyle/>
                    <a:p>
                      <a:pPr algn="l" fontAlgn="t"/>
                      <a:r>
                        <a:rPr lang="en-GB" sz="1200" b="0" i="0" u="none" strike="noStrike" dirty="0" err="1">
                          <a:solidFill>
                            <a:srgbClr val="000000"/>
                          </a:solidFill>
                          <a:effectLst/>
                          <a:latin typeface="Calibri" panose="020F0502020204030204" pitchFamily="34" charset="0"/>
                        </a:rPr>
                        <a:t>Mhlaba</a:t>
                      </a:r>
                      <a:r>
                        <a:rPr lang="en-GB" sz="1200" b="0" i="0" u="none" strike="noStrike" dirty="0">
                          <a:solidFill>
                            <a:srgbClr val="000000"/>
                          </a:solidFill>
                          <a:effectLst/>
                          <a:latin typeface="Calibri" panose="020F0502020204030204" pitchFamily="34" charset="0"/>
                        </a:rPr>
                        <a:t> Combined School in Harry </a:t>
                      </a:r>
                      <a:r>
                        <a:rPr lang="en-GB" sz="1200" b="0" i="0" u="none" strike="noStrike" dirty="0" err="1">
                          <a:solidFill>
                            <a:srgbClr val="000000"/>
                          </a:solidFill>
                          <a:effectLst/>
                          <a:latin typeface="Calibri" panose="020F0502020204030204" pitchFamily="34" charset="0"/>
                        </a:rPr>
                        <a:t>Gwala</a:t>
                      </a:r>
                      <a:r>
                        <a:rPr lang="en-GB" sz="1200" b="0" i="0" u="none" strike="noStrike" dirty="0">
                          <a:solidFill>
                            <a:srgbClr val="000000"/>
                          </a:solidFill>
                          <a:effectLst/>
                          <a:latin typeface="Calibri" panose="020F0502020204030204" pitchFamily="34" charset="0"/>
                        </a:rPr>
                        <a:t> had a block which had the roof blown away by the freak storm couple of years ago.</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GB" sz="1200" b="0" i="0" u="none" strike="noStrike" dirty="0">
                          <a:solidFill>
                            <a:srgbClr val="000000"/>
                          </a:solidFill>
                          <a:effectLst/>
                          <a:latin typeface="Calibri" panose="020F0502020204030204" pitchFamily="34" charset="0"/>
                        </a:rPr>
                        <a:t>The same school in February 2021 was visited and specific resolutions were crafted on issues to be attended to urgently. During the 2023 oversight visit to the same school, it was discovered that the 2021 resolutions had not been attended to. For example, the structure with the roof that was blown away in 2020 was still standing, posing a serious danger to learners. Consequently, the Portfolio Committee wanted to get a proper explanation as to why the resolutions had not been implemented after two years. </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GB" sz="1200" b="0" i="0" u="none" strike="noStrike" dirty="0">
                          <a:solidFill>
                            <a:srgbClr val="000000"/>
                          </a:solidFill>
                          <a:effectLst/>
                          <a:latin typeface="Calibri" panose="020F0502020204030204" pitchFamily="34" charset="0"/>
                        </a:rPr>
                        <a:t>The department has taken a decision to demolish the block that was damaged by storm at </a:t>
                      </a:r>
                      <a:r>
                        <a:rPr lang="en-GB" sz="1200" b="0" i="0" u="none" strike="noStrike" dirty="0" err="1">
                          <a:solidFill>
                            <a:srgbClr val="000000"/>
                          </a:solidFill>
                          <a:effectLst/>
                          <a:latin typeface="Calibri" panose="020F0502020204030204" pitchFamily="34" charset="0"/>
                        </a:rPr>
                        <a:t>Mhlaba</a:t>
                      </a:r>
                      <a:r>
                        <a:rPr lang="en-GB" sz="1200" b="0" i="0" u="none" strike="noStrike" dirty="0">
                          <a:solidFill>
                            <a:srgbClr val="000000"/>
                          </a:solidFill>
                          <a:effectLst/>
                          <a:latin typeface="Calibri" panose="020F0502020204030204" pitchFamily="34" charset="0"/>
                        </a:rPr>
                        <a:t> Primary School.   </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802765">
                <a:tc vMerge="1">
                  <a:txBody>
                    <a:bodyPr/>
                    <a:lstStyle/>
                    <a:p>
                      <a:endParaRPr lang="en-ZA"/>
                    </a:p>
                  </a:txBody>
                  <a:tcPr/>
                </a:tc>
                <a:tc vMerge="1">
                  <a:txBody>
                    <a:bodyPr/>
                    <a:lstStyle/>
                    <a:p>
                      <a:endParaRPr lang="en-ZA"/>
                    </a:p>
                  </a:txBody>
                  <a:tcPr/>
                </a:tc>
                <a:tc rowSpan="3">
                  <a:txBody>
                    <a:bodyPr/>
                    <a:lstStyle/>
                    <a:p>
                      <a:pPr algn="l" fontAlgn="t"/>
                      <a:r>
                        <a:rPr lang="en-GB" sz="1000" b="0" i="0" u="none" strike="noStrike" dirty="0" smtClean="0">
                          <a:solidFill>
                            <a:srgbClr val="000000"/>
                          </a:solidFill>
                          <a:effectLst/>
                          <a:latin typeface="Calibri" panose="020F0502020204030204" pitchFamily="34" charset="0"/>
                        </a:rPr>
                        <a:t>The </a:t>
                      </a:r>
                      <a:r>
                        <a:rPr lang="en-GB" sz="1000" b="0" i="0" u="none" strike="noStrike" dirty="0">
                          <a:solidFill>
                            <a:srgbClr val="000000"/>
                          </a:solidFill>
                          <a:effectLst/>
                          <a:latin typeface="Calibri" panose="020F0502020204030204" pitchFamily="34" charset="0"/>
                        </a:rPr>
                        <a:t>lack of sanitation and ablution facilities in some schools.  Those schools include Dover Farm School in King </a:t>
                      </a:r>
                      <a:r>
                        <a:rPr lang="en-GB" sz="1000" b="0" i="0" u="none" strike="noStrike" dirty="0" err="1">
                          <a:solidFill>
                            <a:srgbClr val="000000"/>
                          </a:solidFill>
                          <a:effectLst/>
                          <a:latin typeface="Calibri" panose="020F0502020204030204" pitchFamily="34" charset="0"/>
                        </a:rPr>
                        <a:t>Cetshwayo</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Nombewu</a:t>
                      </a:r>
                      <a:r>
                        <a:rPr lang="en-GB" sz="1000" b="0" i="0" u="none" strike="noStrike" dirty="0">
                          <a:solidFill>
                            <a:srgbClr val="000000"/>
                          </a:solidFill>
                          <a:effectLst/>
                          <a:latin typeface="Calibri" panose="020F0502020204030204" pitchFamily="34" charset="0"/>
                        </a:rPr>
                        <a:t> Full-Service School and </a:t>
                      </a:r>
                      <a:r>
                        <a:rPr lang="en-GB" sz="1000" b="0" i="0" u="none" strike="noStrike" dirty="0" err="1">
                          <a:solidFill>
                            <a:srgbClr val="000000"/>
                          </a:solidFill>
                          <a:effectLst/>
                          <a:latin typeface="Calibri" panose="020F0502020204030204" pitchFamily="34" charset="0"/>
                        </a:rPr>
                        <a:t>Mhlaba</a:t>
                      </a:r>
                      <a:r>
                        <a:rPr lang="en-GB" sz="1000" b="0" i="0" u="none" strike="noStrike" dirty="0">
                          <a:solidFill>
                            <a:srgbClr val="000000"/>
                          </a:solidFill>
                          <a:effectLst/>
                          <a:latin typeface="Calibri" panose="020F0502020204030204" pitchFamily="34" charset="0"/>
                        </a:rPr>
                        <a:t> Combined School in Harry </a:t>
                      </a:r>
                      <a:r>
                        <a:rPr lang="en-GB" sz="1000" b="0" i="0" u="none" strike="noStrike" dirty="0" err="1">
                          <a:solidFill>
                            <a:srgbClr val="000000"/>
                          </a:solidFill>
                          <a:effectLst/>
                          <a:latin typeface="Calibri" panose="020F0502020204030204" pitchFamily="34" charset="0"/>
                        </a:rPr>
                        <a:t>Gwala</a:t>
                      </a:r>
                      <a:r>
                        <a:rPr lang="en-GB" sz="1000" b="0" i="0" u="none" strike="noStrike" dirty="0">
                          <a:solidFill>
                            <a:srgbClr val="000000"/>
                          </a:solidFill>
                          <a:effectLst/>
                          <a:latin typeface="Calibri" panose="020F0502020204030204" pitchFamily="34" charset="0"/>
                        </a:rPr>
                        <a:t> District.  </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
                      </a:r>
                      <a:br>
                        <a:rPr lang="en-GB" sz="1000" b="0" i="0" u="none" strike="noStrike" dirty="0">
                          <a:solidFill>
                            <a:srgbClr val="000000"/>
                          </a:solidFill>
                          <a:effectLst/>
                          <a:latin typeface="Calibri" panose="020F0502020204030204" pitchFamily="34" charset="0"/>
                        </a:rPr>
                      </a:br>
                      <a:endParaRPr lang="en-GB" sz="1000" b="0" i="0" u="none" strike="noStrike" dirty="0">
                        <a:solidFill>
                          <a:srgbClr val="000000"/>
                        </a:solidFill>
                        <a:effectLst/>
                        <a:latin typeface="Calibri" panose="020F0502020204030204" pitchFamily="34" charset="0"/>
                      </a:endParaRP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3">
                  <a:txBody>
                    <a:bodyPr/>
                    <a:lstStyle/>
                    <a:p>
                      <a:pPr algn="l" fontAlgn="t"/>
                      <a:r>
                        <a:rPr lang="en-ZA" sz="1000" b="0" i="0" u="none" strike="noStrike" dirty="0">
                          <a:solidFill>
                            <a:srgbClr val="000000"/>
                          </a:solidFill>
                          <a:effectLst/>
                          <a:latin typeface="Calibri" panose="020F0502020204030204" pitchFamily="34" charset="0"/>
                        </a:rPr>
                        <a:t> </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GB" sz="1000" b="0" i="0" u="none" strike="noStrike">
                          <a:solidFill>
                            <a:srgbClr val="000000"/>
                          </a:solidFill>
                          <a:effectLst/>
                          <a:latin typeface="Calibri" panose="020F0502020204030204" pitchFamily="34" charset="0"/>
                          <a:ea typeface="Arial" panose="020B0604020202020204" pitchFamily="34" charset="0"/>
                        </a:rPr>
                        <a:t>With respect to the ablution facilities, the appointment of the contractor will be finalized by 15 March 2023 and will be on site for a 3-month period of which will be complete on the 14 June 23.</a:t>
                      </a:r>
                      <a:endParaRPr lang="en-GB" sz="1000" b="0" i="0" u="none" strike="noStrike">
                        <a:solidFill>
                          <a:srgbClr val="000000"/>
                        </a:solidFill>
                        <a:effectLst/>
                        <a:latin typeface="Calibri" panose="020F0502020204030204" pitchFamily="34" charset="0"/>
                      </a:endParaRPr>
                    </a:p>
                  </a:txBody>
                  <a:tcPr marL="3957" marR="3957" marT="39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80276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000" b="0" i="0" u="none" strike="noStrike">
                          <a:solidFill>
                            <a:srgbClr val="000000"/>
                          </a:solidFill>
                          <a:effectLst/>
                          <a:latin typeface="Calibri" panose="020F0502020204030204" pitchFamily="34" charset="0"/>
                          <a:ea typeface="Arial" panose="020B0604020202020204" pitchFamily="34" charset="0"/>
                        </a:rPr>
                        <a:t>On the upgrades and additions project, an appointment of PSP will be made on 30 March 2023. The appointment of the contractor will then be appointed on 10 January 2024. </a:t>
                      </a:r>
                      <a:endParaRPr lang="en-GB" sz="1000" b="0" i="0" u="none" strike="noStrike">
                        <a:solidFill>
                          <a:srgbClr val="000000"/>
                        </a:solidFill>
                        <a:effectLst/>
                        <a:latin typeface="Calibri" panose="020F0502020204030204" pitchFamily="34" charset="0"/>
                      </a:endParaRP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r h="64304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000" b="0" i="0" u="none" strike="noStrike" dirty="0">
                          <a:solidFill>
                            <a:srgbClr val="000000"/>
                          </a:solidFill>
                          <a:effectLst/>
                          <a:latin typeface="Calibri" panose="020F0502020204030204" pitchFamily="34" charset="0"/>
                        </a:rPr>
                        <a:t>It is worth noting that considerations have been made on procurement process including utilization of open tender and appeals period</a:t>
                      </a:r>
                    </a:p>
                  </a:txBody>
                  <a:tcPr marL="3957" marR="3957" marT="39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4760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04664"/>
          </a:xfrm>
        </p:spPr>
        <p:txBody>
          <a:bodyPr>
            <a:noAutofit/>
          </a:bodyPr>
          <a:lstStyle/>
          <a:p>
            <a:r>
              <a:rPr lang="en-ZA" sz="3200" b="1" dirty="0" smtClean="0">
                <a:solidFill>
                  <a:schemeClr val="accent2">
                    <a:lumMod val="75000"/>
                  </a:schemeClr>
                </a:solidFill>
              </a:rPr>
              <a:t>ISSUES RAISED…</a:t>
            </a:r>
            <a:endParaRPr lang="en-ZA"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84</a:t>
            </a:fld>
            <a:endParaRPr lang="en-ZA"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9450788"/>
              </p:ext>
            </p:extLst>
          </p:nvPr>
        </p:nvGraphicFramePr>
        <p:xfrm>
          <a:off x="323528" y="404664"/>
          <a:ext cx="8688497" cy="6461432"/>
        </p:xfrm>
        <a:graphic>
          <a:graphicData uri="http://schemas.openxmlformats.org/drawingml/2006/table">
            <a:tbl>
              <a:tblPr>
                <a:tableStyleId>{5C22544A-7EE6-4342-B048-85BDC9FD1C3A}</a:tableStyleId>
              </a:tblPr>
              <a:tblGrid>
                <a:gridCol w="371302">
                  <a:extLst>
                    <a:ext uri="{9D8B030D-6E8A-4147-A177-3AD203B41FA5}">
                      <a16:colId xmlns:a16="http://schemas.microsoft.com/office/drawing/2014/main" val="20000"/>
                    </a:ext>
                  </a:extLst>
                </a:gridCol>
                <a:gridCol w="1039650">
                  <a:extLst>
                    <a:ext uri="{9D8B030D-6E8A-4147-A177-3AD203B41FA5}">
                      <a16:colId xmlns:a16="http://schemas.microsoft.com/office/drawing/2014/main" val="20001"/>
                    </a:ext>
                  </a:extLst>
                </a:gridCol>
                <a:gridCol w="2450602">
                  <a:extLst>
                    <a:ext uri="{9D8B030D-6E8A-4147-A177-3AD203B41FA5}">
                      <a16:colId xmlns:a16="http://schemas.microsoft.com/office/drawing/2014/main" val="20002"/>
                    </a:ext>
                  </a:extLst>
                </a:gridCol>
                <a:gridCol w="1319769">
                  <a:extLst>
                    <a:ext uri="{9D8B030D-6E8A-4147-A177-3AD203B41FA5}">
                      <a16:colId xmlns:a16="http://schemas.microsoft.com/office/drawing/2014/main" val="20003"/>
                    </a:ext>
                  </a:extLst>
                </a:gridCol>
                <a:gridCol w="3507174">
                  <a:extLst>
                    <a:ext uri="{9D8B030D-6E8A-4147-A177-3AD203B41FA5}">
                      <a16:colId xmlns:a16="http://schemas.microsoft.com/office/drawing/2014/main" val="20004"/>
                    </a:ext>
                  </a:extLst>
                </a:gridCol>
              </a:tblGrid>
              <a:tr h="2345035">
                <a:tc>
                  <a:txBody>
                    <a:bodyPr/>
                    <a:lstStyle/>
                    <a:p>
                      <a:pPr algn="ctr" fontAlgn="t"/>
                      <a:r>
                        <a:rPr lang="en-ZA" sz="1400" b="1" u="none" strike="noStrike" dirty="0">
                          <a:effectLst/>
                        </a:rPr>
                        <a:t>4.</a:t>
                      </a:r>
                      <a:endParaRPr lang="en-ZA" sz="1400" b="1"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a:txBody>
                    <a:bodyPr/>
                    <a:lstStyle/>
                    <a:p>
                      <a:pPr algn="l" fontAlgn="t"/>
                      <a:r>
                        <a:rPr lang="en-ZA" sz="1200" b="1" u="none" strike="noStrike" dirty="0">
                          <a:effectLst/>
                        </a:rPr>
                        <a:t>Post Provision Norms</a:t>
                      </a:r>
                      <a:endParaRPr lang="en-ZA" sz="1200" b="1"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tc>
                  <a:txBody>
                    <a:bodyPr/>
                    <a:lstStyle/>
                    <a:p>
                      <a:pPr algn="l" fontAlgn="t"/>
                      <a:r>
                        <a:rPr lang="en-GB" sz="1200" u="none" strike="noStrike" dirty="0">
                          <a:effectLst/>
                        </a:rPr>
                        <a:t>There was a challenge of weighting of learners at Special schools and a technical school </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60000"/>
                        <a:lumOff val="40000"/>
                      </a:schemeClr>
                    </a:solidFill>
                  </a:tcPr>
                </a:tc>
                <a:tc>
                  <a:txBody>
                    <a:bodyPr/>
                    <a:lstStyle/>
                    <a:p>
                      <a:pPr algn="l" fontAlgn="t"/>
                      <a:r>
                        <a:rPr lang="en-GB" sz="1200" u="none" strike="noStrike" dirty="0">
                          <a:effectLst/>
                        </a:rPr>
                        <a:t>In all special schools the shortage of support staff was identified as one of the biggest challenges. With correct weighting the schools could qualify for more teachers.</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60000"/>
                        <a:lumOff val="40000"/>
                      </a:schemeClr>
                    </a:solidFill>
                  </a:tcPr>
                </a:tc>
                <a:tc>
                  <a:txBody>
                    <a:bodyPr/>
                    <a:lstStyle/>
                    <a:p>
                      <a:pPr algn="l" fontAlgn="t"/>
                      <a:r>
                        <a:rPr lang="en-GB" sz="1200" u="none" strike="noStrike" dirty="0">
                          <a:effectLst/>
                        </a:rPr>
                        <a:t>PPN certificates were issued to all the schools at the end of 2022. All schools that have experienced an increase in learner enrolment are allowed to submit such increases for adjustments in their PPNs and new posts to be allocated. This is done after the 10th day after the start of each year. </a:t>
                      </a:r>
                      <a:br>
                        <a:rPr lang="en-GB" sz="1200" u="none" strike="noStrike" dirty="0">
                          <a:effectLst/>
                        </a:rPr>
                      </a:br>
                      <a:r>
                        <a:rPr lang="en-GB" sz="1200" u="none" strike="noStrike" dirty="0">
                          <a:effectLst/>
                        </a:rPr>
                        <a:t>The allocation of PPN takes into account subjects weighting, this includes technical subjects and special schools. </a:t>
                      </a:r>
                      <a:br>
                        <a:rPr lang="en-GB" sz="1200" u="none" strike="noStrike" dirty="0">
                          <a:effectLst/>
                        </a:rPr>
                      </a:br>
                      <a:r>
                        <a:rPr lang="en-GB" sz="1200" u="none" strike="noStrike" dirty="0">
                          <a:effectLst/>
                        </a:rPr>
                        <a:t>It should be noted that due to budget cuts during the current MTEF the department may struggle to fill all substitute posts. </a:t>
                      </a:r>
                      <a:br>
                        <a:rPr lang="en-GB" sz="1200" u="none" strike="noStrike" dirty="0">
                          <a:effectLst/>
                        </a:rPr>
                      </a:b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60000"/>
                        <a:lumOff val="40000"/>
                      </a:schemeClr>
                    </a:solidFill>
                  </a:tcPr>
                </a:tc>
                <a:extLst>
                  <a:ext uri="{0D108BD9-81ED-4DB2-BD59-A6C34878D82A}">
                    <a16:rowId xmlns:a16="http://schemas.microsoft.com/office/drawing/2014/main" val="10000"/>
                  </a:ext>
                </a:extLst>
              </a:tr>
              <a:tr h="1007330">
                <a:tc rowSpan="2">
                  <a:txBody>
                    <a:bodyPr/>
                    <a:lstStyle/>
                    <a:p>
                      <a:pPr algn="ctr" fontAlgn="t"/>
                      <a:r>
                        <a:rPr lang="en-ZA" sz="1400" b="1" u="none" strike="noStrike" dirty="0">
                          <a:effectLst/>
                        </a:rPr>
                        <a:t>5.</a:t>
                      </a:r>
                      <a:endParaRPr lang="en-ZA" sz="1400" b="1"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rowSpan="2">
                  <a:txBody>
                    <a:bodyPr/>
                    <a:lstStyle/>
                    <a:p>
                      <a:pPr algn="l" fontAlgn="t"/>
                      <a:r>
                        <a:rPr lang="en-ZA" sz="1200" b="1" u="none" strike="noStrike" dirty="0">
                          <a:effectLst/>
                        </a:rPr>
                        <a:t>Filling of posts</a:t>
                      </a:r>
                      <a:endParaRPr lang="en-ZA" sz="1200" b="1"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tc rowSpan="2">
                  <a:txBody>
                    <a:bodyPr/>
                    <a:lstStyle/>
                    <a:p>
                      <a:pPr algn="l" fontAlgn="t"/>
                      <a:r>
                        <a:rPr lang="en-GB" sz="1200" u="none" strike="noStrike" dirty="0">
                          <a:effectLst/>
                        </a:rPr>
                        <a:t>The non-filling of vacant posts for support staff. Special schools are the most affected, they have a shortage of professional staff such as nurses and physiotherapists.                    </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tc rowSpan="2">
                  <a:txBody>
                    <a:bodyPr/>
                    <a:lstStyle/>
                    <a:p>
                      <a:pPr algn="l" fontAlgn="t"/>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tc>
                  <a:txBody>
                    <a:bodyPr/>
                    <a:lstStyle/>
                    <a:p>
                      <a:pPr algn="l" fontAlgn="t"/>
                      <a:r>
                        <a:rPr lang="en-GB" sz="1200" u="none" strike="noStrike" dirty="0">
                          <a:effectLst/>
                        </a:rPr>
                        <a:t>The department is able to fill all the vacant education posts in special schools. However, due to austerity measures implemented in the province the department has been unable to fill posts for support personnel. </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extLst>
                  <a:ext uri="{0D108BD9-81ED-4DB2-BD59-A6C34878D82A}">
                    <a16:rowId xmlns:a16="http://schemas.microsoft.com/office/drawing/2014/main" val="10001"/>
                  </a:ext>
                </a:extLst>
              </a:tr>
              <a:tr h="100733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200" u="none" strike="noStrike" dirty="0">
                          <a:effectLst/>
                        </a:rPr>
                        <a:t>Two requests to fill 600 identified critical posts in special schools were disapproved by Treasury. The reasons given were that the department could not afford the recurring costs associated with filling those posts</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extLst>
                  <a:ext uri="{0D108BD9-81ED-4DB2-BD59-A6C34878D82A}">
                    <a16:rowId xmlns:a16="http://schemas.microsoft.com/office/drawing/2014/main" val="10002"/>
                  </a:ext>
                </a:extLst>
              </a:tr>
              <a:tr h="462922">
                <a:tc rowSpan="4">
                  <a:txBody>
                    <a:bodyPr/>
                    <a:lstStyle/>
                    <a:p>
                      <a:pPr algn="ctr" fontAlgn="t"/>
                      <a:r>
                        <a:rPr lang="en-ZA" sz="1400" b="1" u="none" strike="noStrike" dirty="0">
                          <a:effectLst/>
                        </a:rPr>
                        <a:t>6.</a:t>
                      </a:r>
                      <a:endParaRPr lang="en-ZA" sz="1400" b="1"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rowSpan="4">
                  <a:txBody>
                    <a:bodyPr/>
                    <a:lstStyle/>
                    <a:p>
                      <a:pPr algn="l" fontAlgn="t"/>
                      <a:r>
                        <a:rPr lang="en-ZA" sz="1200" b="1" u="none" strike="noStrike" dirty="0">
                          <a:effectLst/>
                        </a:rPr>
                        <a:t>National School Nutrition Programme</a:t>
                      </a:r>
                      <a:endParaRPr lang="en-ZA" sz="1200" b="1" i="0" u="none" strike="noStrike" dirty="0">
                        <a:solidFill>
                          <a:srgbClr val="000000"/>
                        </a:solidFill>
                        <a:effectLst/>
                        <a:latin typeface="Calibri" panose="020F0502020204030204" pitchFamily="34" charset="0"/>
                      </a:endParaRPr>
                    </a:p>
                  </a:txBody>
                  <a:tcPr marL="3692" marR="3692" marT="3692" marB="0">
                    <a:solidFill>
                      <a:schemeClr val="accent6">
                        <a:lumMod val="75000"/>
                      </a:schemeClr>
                    </a:solidFill>
                  </a:tcPr>
                </a:tc>
                <a:tc>
                  <a:txBody>
                    <a:bodyPr/>
                    <a:lstStyle/>
                    <a:p>
                      <a:pPr algn="l" fontAlgn="t"/>
                      <a:r>
                        <a:rPr lang="en-GB" sz="1200" u="none" strike="noStrike" dirty="0" err="1">
                          <a:effectLst/>
                        </a:rPr>
                        <a:t>Thuthukani</a:t>
                      </a:r>
                      <a:r>
                        <a:rPr lang="en-GB" sz="1200" u="none" strike="noStrike" dirty="0">
                          <a:effectLst/>
                        </a:rPr>
                        <a:t> Special School had three (3) challenges with the provision of NSNP.</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rowSpan="4">
                  <a:txBody>
                    <a:bodyPr/>
                    <a:lstStyle/>
                    <a:p>
                      <a:pPr algn="l" fontAlgn="t"/>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a:txBody>
                    <a:bodyPr/>
                    <a:lstStyle/>
                    <a:p>
                      <a:pPr algn="l" fontAlgn="t"/>
                      <a:r>
                        <a:rPr lang="en-GB" sz="1200" u="none" strike="noStrike" dirty="0">
                          <a:effectLst/>
                        </a:rPr>
                        <a:t>1. All learners will be catered for from 1</a:t>
                      </a:r>
                      <a:r>
                        <a:rPr lang="en-GB" sz="1200" u="none" strike="noStrike" baseline="30000" dirty="0">
                          <a:effectLst/>
                        </a:rPr>
                        <a:t>st</a:t>
                      </a:r>
                      <a:r>
                        <a:rPr lang="en-GB" sz="1200" u="none" strike="noStrike" dirty="0">
                          <a:effectLst/>
                        </a:rPr>
                        <a:t> April 2023.</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extLst>
                  <a:ext uri="{0D108BD9-81ED-4DB2-BD59-A6C34878D82A}">
                    <a16:rowId xmlns:a16="http://schemas.microsoft.com/office/drawing/2014/main" val="10003"/>
                  </a:ext>
                </a:extLst>
              </a:tr>
              <a:tr h="338477">
                <a:tc vMerge="1">
                  <a:txBody>
                    <a:bodyPr/>
                    <a:lstStyle/>
                    <a:p>
                      <a:endParaRPr lang="en-ZA"/>
                    </a:p>
                  </a:txBody>
                  <a:tcPr/>
                </a:tc>
                <a:tc vMerge="1">
                  <a:txBody>
                    <a:bodyPr/>
                    <a:lstStyle/>
                    <a:p>
                      <a:endParaRPr lang="en-ZA"/>
                    </a:p>
                  </a:txBody>
                  <a:tcPr/>
                </a:tc>
                <a:tc>
                  <a:txBody>
                    <a:bodyPr/>
                    <a:lstStyle/>
                    <a:p>
                      <a:pPr algn="l" fontAlgn="t"/>
                      <a:r>
                        <a:rPr lang="en-GB" sz="1200" u="none" strike="noStrike">
                          <a:effectLst/>
                        </a:rPr>
                        <a:t>1.100 learners were not catered for  in 2022.</a:t>
                      </a:r>
                      <a:endParaRPr lang="en-GB" sz="1200" b="0" i="0" u="none" strike="noStrike">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vMerge="1">
                  <a:txBody>
                    <a:bodyPr/>
                    <a:lstStyle/>
                    <a:p>
                      <a:endParaRPr lang="en-ZA"/>
                    </a:p>
                  </a:txBody>
                  <a:tcPr/>
                </a:tc>
                <a:tc>
                  <a:txBody>
                    <a:bodyPr/>
                    <a:lstStyle/>
                    <a:p>
                      <a:pPr algn="l" fontAlgn="t"/>
                      <a:r>
                        <a:rPr lang="en-GB" sz="1200" u="none" strike="noStrike" dirty="0">
                          <a:effectLst/>
                        </a:rPr>
                        <a:t>2. The secondary school per learner allocation will commence on 1</a:t>
                      </a:r>
                      <a:r>
                        <a:rPr lang="en-GB" sz="1200" u="none" strike="noStrike" baseline="30000" dirty="0">
                          <a:effectLst/>
                        </a:rPr>
                        <a:t>st</a:t>
                      </a:r>
                      <a:r>
                        <a:rPr lang="en-GB" sz="1200" u="none" strike="noStrike" dirty="0">
                          <a:effectLst/>
                        </a:rPr>
                        <a:t> April 2023.</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extLst>
                  <a:ext uri="{0D108BD9-81ED-4DB2-BD59-A6C34878D82A}">
                    <a16:rowId xmlns:a16="http://schemas.microsoft.com/office/drawing/2014/main" val="10004"/>
                  </a:ext>
                </a:extLst>
              </a:tr>
              <a:tr h="571928">
                <a:tc vMerge="1">
                  <a:txBody>
                    <a:bodyPr/>
                    <a:lstStyle/>
                    <a:p>
                      <a:endParaRPr lang="en-ZA"/>
                    </a:p>
                  </a:txBody>
                  <a:tcPr/>
                </a:tc>
                <a:tc vMerge="1">
                  <a:txBody>
                    <a:bodyPr/>
                    <a:lstStyle/>
                    <a:p>
                      <a:endParaRPr lang="en-ZA"/>
                    </a:p>
                  </a:txBody>
                  <a:tcPr/>
                </a:tc>
                <a:tc>
                  <a:txBody>
                    <a:bodyPr/>
                    <a:lstStyle/>
                    <a:p>
                      <a:pPr algn="l" fontAlgn="t"/>
                      <a:r>
                        <a:rPr lang="en-GB" sz="1200" u="none" strike="noStrike">
                          <a:effectLst/>
                        </a:rPr>
                        <a:t>2. The school has 19 year olds whereas per learner allocation was for primary schools.</a:t>
                      </a:r>
                      <a:endParaRPr lang="en-GB" sz="1200" b="0" i="0" u="none" strike="noStrike">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vMerge="1">
                  <a:txBody>
                    <a:bodyPr/>
                    <a:lstStyle/>
                    <a:p>
                      <a:endParaRPr lang="en-ZA"/>
                    </a:p>
                  </a:txBody>
                  <a:tcPr/>
                </a:tc>
                <a:tc rowSpan="2">
                  <a:txBody>
                    <a:bodyPr/>
                    <a:lstStyle/>
                    <a:p>
                      <a:pPr algn="l" fontAlgn="t"/>
                      <a:r>
                        <a:rPr lang="en-GB" sz="1200" u="none" strike="noStrike" dirty="0">
                          <a:effectLst/>
                        </a:rPr>
                        <a:t>3. The school will be provided with two (2) volunteer food handlers from 1</a:t>
                      </a:r>
                      <a:r>
                        <a:rPr lang="en-GB" sz="1200" u="none" strike="noStrike" baseline="30000" dirty="0">
                          <a:effectLst/>
                        </a:rPr>
                        <a:t>st</a:t>
                      </a:r>
                      <a:r>
                        <a:rPr lang="en-GB" sz="1200" u="none" strike="noStrike" dirty="0">
                          <a:effectLst/>
                        </a:rPr>
                        <a:t> April 2023.  </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extLst>
                  <a:ext uri="{0D108BD9-81ED-4DB2-BD59-A6C34878D82A}">
                    <a16:rowId xmlns:a16="http://schemas.microsoft.com/office/drawing/2014/main" val="10005"/>
                  </a:ext>
                </a:extLst>
              </a:tr>
              <a:tr h="571928">
                <a:tc vMerge="1">
                  <a:txBody>
                    <a:bodyPr/>
                    <a:lstStyle/>
                    <a:p>
                      <a:endParaRPr lang="en-ZA"/>
                    </a:p>
                  </a:txBody>
                  <a:tcPr/>
                </a:tc>
                <a:tc vMerge="1">
                  <a:txBody>
                    <a:bodyPr/>
                    <a:lstStyle/>
                    <a:p>
                      <a:endParaRPr lang="en-ZA"/>
                    </a:p>
                  </a:txBody>
                  <a:tcPr/>
                </a:tc>
                <a:tc>
                  <a:txBody>
                    <a:bodyPr/>
                    <a:lstStyle/>
                    <a:p>
                      <a:pPr algn="l" fontAlgn="t"/>
                      <a:r>
                        <a:rPr lang="en-GB" sz="1200" u="none" strike="noStrike" dirty="0">
                          <a:effectLst/>
                        </a:rPr>
                        <a:t>3. The school is not a boarding school and did not have volunteer food handlers.</a:t>
                      </a:r>
                      <a:endParaRPr lang="en-GB" sz="1200" b="0" i="0" u="none" strike="noStrike" dirty="0">
                        <a:solidFill>
                          <a:srgbClr val="000000"/>
                        </a:solidFill>
                        <a:effectLst/>
                        <a:latin typeface="Calibri" panose="020F0502020204030204" pitchFamily="34" charset="0"/>
                      </a:endParaRPr>
                    </a:p>
                  </a:txBody>
                  <a:tcPr marL="3692" marR="3692" marT="3692" marB="0">
                    <a:solidFill>
                      <a:schemeClr val="accent6">
                        <a:lumMod val="20000"/>
                        <a:lumOff val="80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1642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04664"/>
          </a:xfrm>
        </p:spPr>
        <p:txBody>
          <a:bodyPr>
            <a:noAutofit/>
          </a:bodyPr>
          <a:lstStyle/>
          <a:p>
            <a:r>
              <a:rPr lang="en-ZA" sz="3200" b="1" dirty="0" smtClean="0">
                <a:solidFill>
                  <a:schemeClr val="accent2">
                    <a:lumMod val="75000"/>
                  </a:schemeClr>
                </a:solidFill>
              </a:rPr>
              <a:t>ISSUES RAISED…</a:t>
            </a:r>
            <a:endParaRPr lang="en-ZA" sz="3200" b="1" dirty="0">
              <a:solidFill>
                <a:schemeClr val="accent2">
                  <a:lumMod val="75000"/>
                </a:schemeClr>
              </a:solidFill>
            </a:endParaRPr>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85</a:t>
            </a:fld>
            <a:endParaRPr lang="en-ZA" dirty="0">
              <a:solidFill>
                <a:prstClr val="black">
                  <a:tint val="75000"/>
                </a:prstClr>
              </a:solidFill>
            </a:endParaRPr>
          </a:p>
        </p:txBody>
      </p:sp>
      <p:graphicFrame>
        <p:nvGraphicFramePr>
          <p:cNvPr id="6" name="Content Placeholder 5"/>
          <p:cNvGraphicFramePr>
            <a:graphicFrameLocks noGrp="1"/>
          </p:cNvGraphicFramePr>
          <p:nvPr>
            <p:ph idx="1"/>
          </p:nvPr>
        </p:nvGraphicFramePr>
        <p:xfrm>
          <a:off x="457200" y="404665"/>
          <a:ext cx="8507288" cy="5965520"/>
        </p:xfrm>
        <a:graphic>
          <a:graphicData uri="http://schemas.openxmlformats.org/drawingml/2006/table">
            <a:tbl>
              <a:tblPr>
                <a:tableStyleId>{5C22544A-7EE6-4342-B048-85BDC9FD1C3A}</a:tableStyleId>
              </a:tblPr>
              <a:tblGrid>
                <a:gridCol w="527802">
                  <a:extLst>
                    <a:ext uri="{9D8B030D-6E8A-4147-A177-3AD203B41FA5}">
                      <a16:colId xmlns:a16="http://schemas.microsoft.com/office/drawing/2014/main" val="20000"/>
                    </a:ext>
                  </a:extLst>
                </a:gridCol>
                <a:gridCol w="2029084">
                  <a:extLst>
                    <a:ext uri="{9D8B030D-6E8A-4147-A177-3AD203B41FA5}">
                      <a16:colId xmlns:a16="http://schemas.microsoft.com/office/drawing/2014/main" val="20001"/>
                    </a:ext>
                  </a:extLst>
                </a:gridCol>
                <a:gridCol w="1776661">
                  <a:extLst>
                    <a:ext uri="{9D8B030D-6E8A-4147-A177-3AD203B41FA5}">
                      <a16:colId xmlns:a16="http://schemas.microsoft.com/office/drawing/2014/main" val="20002"/>
                    </a:ext>
                  </a:extLst>
                </a:gridCol>
                <a:gridCol w="1334846">
                  <a:extLst>
                    <a:ext uri="{9D8B030D-6E8A-4147-A177-3AD203B41FA5}">
                      <a16:colId xmlns:a16="http://schemas.microsoft.com/office/drawing/2014/main" val="20003"/>
                    </a:ext>
                  </a:extLst>
                </a:gridCol>
                <a:gridCol w="2838895">
                  <a:extLst>
                    <a:ext uri="{9D8B030D-6E8A-4147-A177-3AD203B41FA5}">
                      <a16:colId xmlns:a16="http://schemas.microsoft.com/office/drawing/2014/main" val="20004"/>
                    </a:ext>
                  </a:extLst>
                </a:gridCol>
              </a:tblGrid>
              <a:tr h="1915806">
                <a:tc rowSpan="2">
                  <a:txBody>
                    <a:bodyPr/>
                    <a:lstStyle/>
                    <a:p>
                      <a:pPr algn="ctr" fontAlgn="t"/>
                      <a:r>
                        <a:rPr lang="en-ZA" sz="1200" b="1" u="none" strike="noStrike" dirty="0">
                          <a:effectLst/>
                        </a:rPr>
                        <a:t>7. </a:t>
                      </a:r>
                      <a:endParaRPr lang="en-ZA" sz="1200" b="1"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rowSpan="2">
                  <a:txBody>
                    <a:bodyPr/>
                    <a:lstStyle/>
                    <a:p>
                      <a:pPr algn="l" fontAlgn="t"/>
                      <a:r>
                        <a:rPr lang="en-GB" sz="1200" b="1" u="none" strike="noStrike" dirty="0">
                          <a:effectLst/>
                        </a:rPr>
                        <a:t>Safety and Security in schools </a:t>
                      </a:r>
                      <a:endParaRPr lang="en-GB" sz="1200" b="1" i="0" u="none" strike="noStrike" dirty="0">
                        <a:solidFill>
                          <a:srgbClr val="000000"/>
                        </a:solidFill>
                        <a:effectLst/>
                        <a:latin typeface="Calibri" panose="020F0502020204030204" pitchFamily="34" charset="0"/>
                      </a:endParaRPr>
                    </a:p>
                  </a:txBody>
                  <a:tcPr marL="5108" marR="5108" marT="5108" marB="0">
                    <a:solidFill>
                      <a:schemeClr val="accent6">
                        <a:lumMod val="75000"/>
                      </a:schemeClr>
                    </a:solidFill>
                  </a:tcPr>
                </a:tc>
                <a:tc rowSpan="2">
                  <a:txBody>
                    <a:bodyPr/>
                    <a:lstStyle/>
                    <a:p>
                      <a:pPr algn="l" fontAlgn="t"/>
                      <a:r>
                        <a:rPr lang="en-GB" sz="1200" u="none" strike="noStrike" dirty="0">
                          <a:effectLst/>
                        </a:rPr>
                        <a:t>In all three districts that were visited schools complained about the lack of safety and security. The Committee pleaded with the department to find some innovative ways to come up with some security measures in schools especially because the Department was providing resources and equipment that may attract criminals.  </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tc>
                  <a:txBody>
                    <a:bodyPr/>
                    <a:lstStyle/>
                    <a:p>
                      <a:pPr algn="l" fontAlgn="t"/>
                      <a:r>
                        <a:rPr lang="en-GB" sz="1200" u="none" strike="noStrike" dirty="0">
                          <a:effectLst/>
                        </a:rPr>
                        <a:t>The department to help ensure that school principals identify police stations or police personnel with whom they are going to work in ensuring the safety of their schools. (Adopt a cop initiative).</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tc rowSpan="2">
                  <a:txBody>
                    <a:bodyPr/>
                    <a:lstStyle/>
                    <a:p>
                      <a:pPr algn="l" fontAlgn="t"/>
                      <a:r>
                        <a:rPr lang="en-GB" sz="1200" u="none" strike="noStrike" dirty="0">
                          <a:effectLst/>
                        </a:rPr>
                        <a:t>All schools have established the committees.  Weakness has been identified in this area.   This will be rectified by ensuring that Districts attend to the relaunching of the QLTCs and also ensuring that safety committees are operational and effectively implemented.  This will be </a:t>
                      </a:r>
                      <a:r>
                        <a:rPr lang="en-GB" sz="1200" u="none" strike="noStrike" dirty="0" err="1">
                          <a:effectLst/>
                        </a:rPr>
                        <a:t>rectfied</a:t>
                      </a:r>
                      <a:r>
                        <a:rPr lang="en-GB" sz="1200" u="none" strike="noStrike" dirty="0">
                          <a:effectLst/>
                        </a:rPr>
                        <a:t> by ensuring that Districts attend the relaunching of the QLTCs and also ensuring that safety committees are operational and effectively implemented</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extLst>
                  <a:ext uri="{0D108BD9-81ED-4DB2-BD59-A6C34878D82A}">
                    <a16:rowId xmlns:a16="http://schemas.microsoft.com/office/drawing/2014/main" val="10000"/>
                  </a:ext>
                </a:extLst>
              </a:tr>
              <a:tr h="5754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GB" sz="1200" u="none" strike="noStrike" dirty="0">
                          <a:effectLst/>
                        </a:rPr>
                        <a:t>In terms of the QLTC each school is required to establish a school safety committee </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tc vMerge="1">
                  <a:txBody>
                    <a:bodyPr/>
                    <a:lstStyle/>
                    <a:p>
                      <a:endParaRPr lang="en-ZA"/>
                    </a:p>
                  </a:txBody>
                  <a:tcPr/>
                </a:tc>
                <a:extLst>
                  <a:ext uri="{0D108BD9-81ED-4DB2-BD59-A6C34878D82A}">
                    <a16:rowId xmlns:a16="http://schemas.microsoft.com/office/drawing/2014/main" val="10001"/>
                  </a:ext>
                </a:extLst>
              </a:tr>
              <a:tr h="1188921">
                <a:tc rowSpan="2">
                  <a:txBody>
                    <a:bodyPr/>
                    <a:lstStyle/>
                    <a:p>
                      <a:pPr algn="ctr" fontAlgn="t"/>
                      <a:r>
                        <a:rPr lang="en-ZA" sz="1200" b="1" u="none" strike="noStrike" dirty="0">
                          <a:effectLst/>
                        </a:rPr>
                        <a:t>8.</a:t>
                      </a:r>
                      <a:endParaRPr lang="en-ZA" sz="1200" b="1"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rowSpan="2">
                  <a:txBody>
                    <a:bodyPr/>
                    <a:lstStyle/>
                    <a:p>
                      <a:pPr algn="l" fontAlgn="t"/>
                      <a:r>
                        <a:rPr lang="en-US" sz="1200" b="1" u="none" strike="noStrike" dirty="0">
                          <a:effectLst/>
                        </a:rPr>
                        <a:t>Shortage of water</a:t>
                      </a:r>
                      <a:endParaRPr lang="en-US" sz="1200" b="1" i="0" u="none" strike="noStrike" dirty="0">
                        <a:solidFill>
                          <a:srgbClr val="000000"/>
                        </a:solidFill>
                        <a:effectLst/>
                        <a:latin typeface="Calibri" panose="020F0502020204030204" pitchFamily="34" charset="0"/>
                      </a:endParaRPr>
                    </a:p>
                  </a:txBody>
                  <a:tcPr marL="5108" marR="5108" marT="5108" marB="0">
                    <a:solidFill>
                      <a:schemeClr val="accent6">
                        <a:lumMod val="75000"/>
                      </a:schemeClr>
                    </a:solidFill>
                  </a:tcPr>
                </a:tc>
                <a:tc>
                  <a:txBody>
                    <a:bodyPr/>
                    <a:lstStyle/>
                    <a:p>
                      <a:pPr algn="l" fontAlgn="t"/>
                      <a:r>
                        <a:rPr lang="en-GB" sz="1200" u="none" strike="noStrike" dirty="0">
                          <a:effectLst/>
                        </a:rPr>
                        <a:t>Many schools have shortage of water </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a:txBody>
                    <a:bodyPr/>
                    <a:lstStyle/>
                    <a:p>
                      <a:pPr algn="l" fontAlgn="t"/>
                      <a:r>
                        <a:rPr lang="en-GB" sz="1200" u="none" strike="noStrike" dirty="0">
                          <a:effectLst/>
                        </a:rPr>
                        <a:t>The department must consider installing boreholes in schools and the budget must be put aside to deal with this issue.</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rowSpan="2">
                  <a:txBody>
                    <a:bodyPr/>
                    <a:lstStyle/>
                    <a:p>
                      <a:pPr algn="l" fontAlgn="t"/>
                      <a:r>
                        <a:rPr lang="en-GB" sz="1200" u="none" strike="noStrike">
                          <a:effectLst/>
                        </a:rPr>
                        <a:t>The Department will engage the Department of Water for guidance and try to address this challenge (acidic water) before the end of February 2023. </a:t>
                      </a:r>
                      <a:endParaRPr lang="en-GB" sz="1200" b="0" i="0" u="none" strike="noStrike">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extLst>
                  <a:ext uri="{0D108BD9-81ED-4DB2-BD59-A6C34878D82A}">
                    <a16:rowId xmlns:a16="http://schemas.microsoft.com/office/drawing/2014/main" val="10002"/>
                  </a:ext>
                </a:extLst>
              </a:tr>
              <a:tr h="1019750">
                <a:tc vMerge="1">
                  <a:txBody>
                    <a:bodyPr/>
                    <a:lstStyle/>
                    <a:p>
                      <a:endParaRPr lang="en-ZA"/>
                    </a:p>
                  </a:txBody>
                  <a:tcPr/>
                </a:tc>
                <a:tc vMerge="1">
                  <a:txBody>
                    <a:bodyPr/>
                    <a:lstStyle/>
                    <a:p>
                      <a:endParaRPr lang="en-ZA"/>
                    </a:p>
                  </a:txBody>
                  <a:tcPr/>
                </a:tc>
                <a:tc>
                  <a:txBody>
                    <a:bodyPr/>
                    <a:lstStyle/>
                    <a:p>
                      <a:pPr algn="l" fontAlgn="t"/>
                      <a:r>
                        <a:rPr lang="en-GB" sz="1200" u="none" strike="noStrike">
                          <a:effectLst/>
                        </a:rPr>
                        <a:t>At Vulekani Special School the Department installed a borehole but the quality of water is such that it cannot be consumed by people. It has a lot of acid. </a:t>
                      </a:r>
                      <a:endParaRPr lang="en-GB" sz="1200" b="0" i="0" u="none" strike="noStrike">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a:txBody>
                    <a:bodyPr/>
                    <a:lstStyle/>
                    <a:p>
                      <a:pPr algn="l" fontAlgn="t"/>
                      <a:r>
                        <a:rPr lang="en-GB" sz="1200" u="none" strike="noStrike" dirty="0">
                          <a:effectLst/>
                        </a:rPr>
                        <a:t>The department to find ways to reduce acid in the water. </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vMerge="1">
                  <a:txBody>
                    <a:bodyPr/>
                    <a:lstStyle/>
                    <a:p>
                      <a:endParaRPr lang="en-ZA"/>
                    </a:p>
                  </a:txBody>
                  <a:tcPr/>
                </a:tc>
                <a:extLst>
                  <a:ext uri="{0D108BD9-81ED-4DB2-BD59-A6C34878D82A}">
                    <a16:rowId xmlns:a16="http://schemas.microsoft.com/office/drawing/2014/main" val="10003"/>
                  </a:ext>
                </a:extLst>
              </a:tr>
              <a:tr h="641568">
                <a:tc>
                  <a:txBody>
                    <a:bodyPr/>
                    <a:lstStyle/>
                    <a:p>
                      <a:pPr algn="ctr" fontAlgn="t"/>
                      <a:r>
                        <a:rPr lang="en-ZA" sz="1200" b="1" u="none" strike="noStrike" dirty="0">
                          <a:effectLst/>
                        </a:rPr>
                        <a:t>9.</a:t>
                      </a:r>
                      <a:endParaRPr lang="en-ZA" sz="1200" b="1" i="0" u="none" strike="noStrike" dirty="0">
                        <a:solidFill>
                          <a:srgbClr val="000000"/>
                        </a:solidFill>
                        <a:effectLst/>
                        <a:latin typeface="Calibri" panose="020F0502020204030204" pitchFamily="34" charset="0"/>
                      </a:endParaRPr>
                    </a:p>
                  </a:txBody>
                  <a:tcPr marL="5108" marR="5108" marT="5108" marB="0">
                    <a:solidFill>
                      <a:schemeClr val="accent6">
                        <a:lumMod val="20000"/>
                        <a:lumOff val="80000"/>
                      </a:schemeClr>
                    </a:solidFill>
                  </a:tcPr>
                </a:tc>
                <a:tc>
                  <a:txBody>
                    <a:bodyPr/>
                    <a:lstStyle/>
                    <a:p>
                      <a:pPr algn="l" fontAlgn="t"/>
                      <a:r>
                        <a:rPr lang="en-ZA" sz="1200" b="1" u="none" strike="noStrike" dirty="0">
                          <a:effectLst/>
                        </a:rPr>
                        <a:t>Quintile Ranking of schools </a:t>
                      </a:r>
                      <a:endParaRPr lang="en-ZA" sz="1200" b="1" i="0" u="none" strike="noStrike" dirty="0">
                        <a:solidFill>
                          <a:srgbClr val="000000"/>
                        </a:solidFill>
                        <a:effectLst/>
                        <a:latin typeface="Calibri" panose="020F0502020204030204" pitchFamily="34" charset="0"/>
                      </a:endParaRPr>
                    </a:p>
                  </a:txBody>
                  <a:tcPr marL="5108" marR="5108" marT="5108" marB="0">
                    <a:solidFill>
                      <a:schemeClr val="accent6">
                        <a:lumMod val="75000"/>
                      </a:schemeClr>
                    </a:solidFill>
                  </a:tcPr>
                </a:tc>
                <a:tc>
                  <a:txBody>
                    <a:bodyPr/>
                    <a:lstStyle/>
                    <a:p>
                      <a:pPr algn="l" fontAlgn="t"/>
                      <a:r>
                        <a:rPr lang="en-GB" sz="1200" u="none" strike="noStrike" dirty="0">
                          <a:effectLst/>
                        </a:rPr>
                        <a:t>Some schools had higher quintile rankings but located in impoverished areas</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tc>
                  <a:txBody>
                    <a:bodyPr/>
                    <a:lstStyle/>
                    <a:p>
                      <a:pPr algn="l" fontAlgn="t"/>
                      <a:r>
                        <a:rPr lang="en-GB" sz="1200" u="none" strike="noStrike" dirty="0">
                          <a:effectLst/>
                        </a:rPr>
                        <a:t>The department was requested  to look at this issue.</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tc>
                  <a:txBody>
                    <a:bodyPr/>
                    <a:lstStyle/>
                    <a:p>
                      <a:pPr algn="l" fontAlgn="t"/>
                      <a:r>
                        <a:rPr lang="en-GB" sz="1200" u="none" strike="noStrike" dirty="0">
                          <a:effectLst/>
                        </a:rPr>
                        <a:t>Each affected school will contest the quintile ranking following the normal process and the Department will attend to the matter. </a:t>
                      </a:r>
                      <a:endParaRPr lang="en-GB" sz="1200" b="0" i="0" u="none" strike="noStrike" dirty="0">
                        <a:solidFill>
                          <a:srgbClr val="000000"/>
                        </a:solidFill>
                        <a:effectLst/>
                        <a:latin typeface="Calibri" panose="020F0502020204030204" pitchFamily="34" charset="0"/>
                      </a:endParaRPr>
                    </a:p>
                  </a:txBody>
                  <a:tcPr marL="5108" marR="5108" marT="5108" marB="0">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1853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marL="0" indent="0" algn="ctr">
              <a:buNone/>
            </a:pPr>
            <a:endParaRPr lang="en-ZA" sz="4400" b="1" dirty="0" smtClean="0">
              <a:solidFill>
                <a:schemeClr val="accent2">
                  <a:lumMod val="75000"/>
                </a:schemeClr>
              </a:solidFill>
            </a:endParaRPr>
          </a:p>
          <a:p>
            <a:pPr marL="0" indent="0" algn="ctr">
              <a:buNone/>
            </a:pPr>
            <a:endParaRPr lang="en-ZA" sz="4400" b="1" dirty="0">
              <a:solidFill>
                <a:schemeClr val="accent2">
                  <a:lumMod val="75000"/>
                </a:schemeClr>
              </a:solidFill>
            </a:endParaRPr>
          </a:p>
          <a:p>
            <a:pPr marL="0" indent="0" algn="ctr">
              <a:buNone/>
            </a:pPr>
            <a:r>
              <a:rPr lang="en-ZA" sz="4400" b="1" dirty="0" smtClean="0">
                <a:solidFill>
                  <a:schemeClr val="accent2">
                    <a:lumMod val="75000"/>
                  </a:schemeClr>
                </a:solidFill>
              </a:rPr>
              <a:t>PART 3</a:t>
            </a:r>
            <a:endParaRPr lang="en-ZA" sz="4400" b="1" dirty="0">
              <a:solidFill>
                <a:schemeClr val="accent2">
                  <a:lumMod val="75000"/>
                </a:schemeClr>
              </a:solidFill>
            </a:endParaRPr>
          </a:p>
        </p:txBody>
      </p:sp>
    </p:spTree>
    <p:extLst>
      <p:ext uri="{BB962C8B-B14F-4D97-AF65-F5344CB8AC3E}">
        <p14:creationId xmlns:p14="http://schemas.microsoft.com/office/powerpoint/2010/main" val="18922204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84785"/>
            <a:ext cx="9144000" cy="2448272"/>
          </a:xfrm>
        </p:spPr>
        <p:txBody>
          <a:bodyPr>
            <a:normAutofit fontScale="90000"/>
          </a:bodyPr>
          <a:lstStyle/>
          <a:p>
            <a:r>
              <a:rPr lang="en-ZA" b="1" dirty="0"/>
              <a:t/>
            </a:r>
            <a:br>
              <a:rPr lang="en-ZA" b="1" dirty="0"/>
            </a:br>
            <a:r>
              <a:rPr lang="en-ZA" b="1" dirty="0" smtClean="0"/>
              <a:t/>
            </a:r>
            <a:br>
              <a:rPr lang="en-ZA" b="1" dirty="0" smtClean="0"/>
            </a:br>
            <a:r>
              <a:rPr lang="en-ZA" b="1" dirty="0" smtClean="0">
                <a:solidFill>
                  <a:schemeClr val="accent2">
                    <a:lumMod val="75000"/>
                  </a:schemeClr>
                </a:solidFill>
              </a:rPr>
              <a:t>DBE</a:t>
            </a:r>
            <a:r>
              <a:rPr lang="en-ZA" b="1" dirty="0"/>
              <a:t/>
            </a:r>
            <a:br>
              <a:rPr lang="en-ZA" b="1" dirty="0"/>
            </a:br>
            <a:r>
              <a:rPr lang="en-ZA" b="1" dirty="0" smtClean="0">
                <a:solidFill>
                  <a:schemeClr val="accent2">
                    <a:lumMod val="75000"/>
                  </a:schemeClr>
                </a:solidFill>
              </a:rPr>
              <a:t>2023 School Readiness Monitoring </a:t>
            </a:r>
            <a:br>
              <a:rPr lang="en-ZA" b="1" dirty="0" smtClean="0">
                <a:solidFill>
                  <a:schemeClr val="accent2">
                    <a:lumMod val="75000"/>
                  </a:schemeClr>
                </a:solidFill>
              </a:rPr>
            </a:br>
            <a:r>
              <a:rPr lang="en-ZA" b="1" dirty="0"/>
              <a:t/>
            </a:r>
            <a:br>
              <a:rPr lang="en-ZA" b="1" dirty="0"/>
            </a:br>
            <a:r>
              <a:rPr lang="en-ZA" b="1" dirty="0"/>
              <a:t/>
            </a:r>
            <a:br>
              <a:rPr lang="en-ZA" b="1" dirty="0"/>
            </a:br>
            <a:endParaRPr lang="en-ZA" b="1" dirty="0"/>
          </a:p>
        </p:txBody>
      </p:sp>
    </p:spTree>
    <p:extLst>
      <p:ext uri="{BB962C8B-B14F-4D97-AF65-F5344CB8AC3E}">
        <p14:creationId xmlns:p14="http://schemas.microsoft.com/office/powerpoint/2010/main" val="35214317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730" y="116633"/>
            <a:ext cx="5886654" cy="864096"/>
          </a:xfrm>
        </p:spPr>
        <p:txBody>
          <a:bodyPr>
            <a:noAutofit/>
          </a:bodyPr>
          <a:lstStyle/>
          <a:p>
            <a:r>
              <a:rPr lang="en-ZA" sz="3200" b="1" dirty="0">
                <a:solidFill>
                  <a:schemeClr val="accent2">
                    <a:lumMod val="75000"/>
                  </a:schemeClr>
                </a:solidFill>
              </a:rPr>
              <a:t>D</a:t>
            </a:r>
            <a:r>
              <a:rPr lang="en-ZA" sz="3200" b="1" dirty="0" smtClean="0">
                <a:solidFill>
                  <a:schemeClr val="accent2">
                    <a:lumMod val="75000"/>
                  </a:schemeClr>
                </a:solidFill>
              </a:rPr>
              <a:t>istricts Visited</a:t>
            </a:r>
            <a:endParaRPr lang="en-ZA" sz="3200" dirty="0">
              <a:solidFill>
                <a:schemeClr val="accent2">
                  <a:lumMod val="75000"/>
                </a:schemeClr>
              </a:solidFill>
            </a:endParaRPr>
          </a:p>
        </p:txBody>
      </p:sp>
      <p:graphicFrame>
        <p:nvGraphicFramePr>
          <p:cNvPr id="4" name="Content Placeholder 3"/>
          <p:cNvGraphicFramePr>
            <a:graphicFrameLocks noGrp="1"/>
          </p:cNvGraphicFramePr>
          <p:nvPr>
            <p:ph idx="1"/>
            <p:extLst/>
          </p:nvPr>
        </p:nvGraphicFramePr>
        <p:xfrm>
          <a:off x="107504" y="1052734"/>
          <a:ext cx="8568952" cy="5544619"/>
        </p:xfrm>
        <a:graphic>
          <a:graphicData uri="http://schemas.openxmlformats.org/drawingml/2006/table">
            <a:tbl>
              <a:tblPr/>
              <a:tblGrid>
                <a:gridCol w="2690782">
                  <a:extLst>
                    <a:ext uri="{9D8B030D-6E8A-4147-A177-3AD203B41FA5}">
                      <a16:colId xmlns:a16="http://schemas.microsoft.com/office/drawing/2014/main" val="20000"/>
                    </a:ext>
                  </a:extLst>
                </a:gridCol>
                <a:gridCol w="5878170">
                  <a:extLst>
                    <a:ext uri="{9D8B030D-6E8A-4147-A177-3AD203B41FA5}">
                      <a16:colId xmlns:a16="http://schemas.microsoft.com/office/drawing/2014/main" val="20001"/>
                    </a:ext>
                  </a:extLst>
                </a:gridCol>
              </a:tblGrid>
              <a:tr h="569292">
                <a:tc>
                  <a:txBody>
                    <a:bodyPr/>
                    <a:lstStyle/>
                    <a:p>
                      <a:pPr algn="ctr" rtl="0" fontAlgn="ctr"/>
                      <a:r>
                        <a:rPr lang="en-ZA" sz="2000" b="1" i="0" u="none" strike="noStrike" dirty="0">
                          <a:solidFill>
                            <a:schemeClr val="tx1"/>
                          </a:solidFill>
                          <a:effectLst/>
                          <a:latin typeface="+mn-lt"/>
                        </a:rPr>
                        <a:t>Province</a:t>
                      </a:r>
                    </a:p>
                  </a:txBody>
                  <a:tcPr marL="3572" marR="3572" marT="357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2000" b="1" i="0" u="none" strike="noStrike" dirty="0">
                          <a:solidFill>
                            <a:schemeClr val="tx1"/>
                          </a:solidFill>
                          <a:effectLst/>
                          <a:latin typeface="+mn-lt"/>
                        </a:rPr>
                        <a:t>Districts</a:t>
                      </a:r>
                    </a:p>
                  </a:txBody>
                  <a:tcPr marL="3572" marR="3572" marT="357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29237">
                <a:tc>
                  <a:txBody>
                    <a:bodyPr/>
                    <a:lstStyle/>
                    <a:p>
                      <a:pPr algn="l" rtl="0" fontAlgn="ctr"/>
                      <a:r>
                        <a:rPr lang="en-ZA" sz="2000" b="1" i="0" u="none" strike="noStrike" dirty="0">
                          <a:solidFill>
                            <a:schemeClr val="tx1"/>
                          </a:solidFill>
                          <a:effectLst/>
                          <a:latin typeface="+mn-lt"/>
                        </a:rPr>
                        <a:t>Eastern Cape</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US" sz="2000" b="1" dirty="0">
                          <a:effectLst/>
                          <a:latin typeface="+mn-lt"/>
                          <a:ea typeface="Calibri" panose="020F0502020204030204" pitchFamily="34" charset="0"/>
                          <a:cs typeface="Times New Roman" panose="02020603050405020304" pitchFamily="18" charset="0"/>
                        </a:rPr>
                        <a:t>Amothole West, Chris Hani East, Joe Gqabi and OR Tambo Coastal </a:t>
                      </a: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03929">
                <a:tc>
                  <a:txBody>
                    <a:bodyPr/>
                    <a:lstStyle/>
                    <a:p>
                      <a:pPr algn="l" rtl="0" fontAlgn="ctr"/>
                      <a:r>
                        <a:rPr lang="en-ZA" sz="2000" b="1" i="0" u="none" strike="noStrike" dirty="0">
                          <a:solidFill>
                            <a:schemeClr val="tx1"/>
                          </a:solidFill>
                          <a:effectLst/>
                          <a:latin typeface="+mn-lt"/>
                        </a:rPr>
                        <a:t>Free State</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800"/>
                        </a:spcAft>
                      </a:pPr>
                      <a:r>
                        <a:rPr lang="en-ZA" sz="2000" b="1" dirty="0">
                          <a:effectLst/>
                          <a:latin typeface="+mn-lt"/>
                          <a:ea typeface="Calibri" panose="020F0502020204030204" pitchFamily="34" charset="0"/>
                          <a:cs typeface="Times New Roman" panose="02020603050405020304" pitchFamily="18" charset="0"/>
                        </a:rPr>
                        <a:t>Motheo and Lejweleputswa</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830718">
                <a:tc>
                  <a:txBody>
                    <a:bodyPr/>
                    <a:lstStyle/>
                    <a:p>
                      <a:pPr algn="l" rtl="0" fontAlgn="ctr"/>
                      <a:r>
                        <a:rPr lang="en-ZA" sz="2000" b="1" i="0" u="none" strike="noStrike" dirty="0">
                          <a:solidFill>
                            <a:schemeClr val="tx1"/>
                          </a:solidFill>
                          <a:effectLst/>
                          <a:latin typeface="+mn-lt"/>
                        </a:rPr>
                        <a:t>Gauteng</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GB" sz="2000" b="1" dirty="0">
                          <a:effectLst/>
                          <a:latin typeface="+mn-lt"/>
                          <a:ea typeface="Calibri" panose="020F0502020204030204" pitchFamily="34" charset="0"/>
                          <a:cs typeface="Times New Roman" panose="02020603050405020304" pitchFamily="18" charset="0"/>
                        </a:rPr>
                        <a:t>JHB South, Ekurhuleni </a:t>
                      </a:r>
                      <a:r>
                        <a:rPr lang="en-GB" sz="2000" b="1" dirty="0" smtClean="0">
                          <a:effectLst/>
                          <a:latin typeface="+mn-lt"/>
                          <a:ea typeface="Calibri" panose="020F0502020204030204" pitchFamily="34" charset="0"/>
                          <a:cs typeface="Times New Roman" panose="02020603050405020304" pitchFamily="18" charset="0"/>
                        </a:rPr>
                        <a:t>South, </a:t>
                      </a:r>
                      <a:r>
                        <a:rPr lang="en-GB" sz="2000" b="1" dirty="0">
                          <a:effectLst/>
                          <a:latin typeface="+mn-lt"/>
                          <a:ea typeface="Calibri" panose="020F0502020204030204" pitchFamily="34" charset="0"/>
                          <a:cs typeface="Times New Roman" panose="02020603050405020304" pitchFamily="18" charset="0"/>
                        </a:rPr>
                        <a:t>Tshwane South and Sedibeng West</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716836">
                <a:tc>
                  <a:txBody>
                    <a:bodyPr/>
                    <a:lstStyle/>
                    <a:p>
                      <a:pPr algn="l" rtl="0" fontAlgn="ctr"/>
                      <a:r>
                        <a:rPr lang="en-ZA" sz="2000" b="1" i="0" u="none" strike="noStrike" dirty="0">
                          <a:solidFill>
                            <a:schemeClr val="tx1"/>
                          </a:solidFill>
                          <a:effectLst/>
                          <a:latin typeface="+mn-lt"/>
                        </a:rPr>
                        <a:t>KwaZulu-Natal</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800"/>
                        </a:spcAft>
                      </a:pPr>
                      <a:r>
                        <a:rPr lang="en-ZA" sz="2000" b="1" dirty="0">
                          <a:effectLst/>
                          <a:latin typeface="+mn-lt"/>
                          <a:ea typeface="Calibri" panose="020F0502020204030204" pitchFamily="34" charset="0"/>
                          <a:cs typeface="Times New Roman" panose="02020603050405020304" pitchFamily="18" charset="0"/>
                        </a:rPr>
                        <a:t>King Cetshwayo, Pine Town, Uthukela and Umzinyathi</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r h="716836">
                <a:tc>
                  <a:txBody>
                    <a:bodyPr/>
                    <a:lstStyle/>
                    <a:p>
                      <a:pPr algn="l" rtl="0" fontAlgn="ctr"/>
                      <a:r>
                        <a:rPr lang="en-ZA" sz="2000" b="1" i="0" u="none" strike="noStrike">
                          <a:solidFill>
                            <a:schemeClr val="tx1"/>
                          </a:solidFill>
                          <a:effectLst/>
                          <a:latin typeface="+mn-lt"/>
                        </a:rPr>
                        <a:t>Limpopo</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GB" sz="2000" b="1" dirty="0">
                          <a:effectLst/>
                          <a:latin typeface="+mn-lt"/>
                          <a:ea typeface="Calibri" panose="020F0502020204030204" pitchFamily="34" charset="0"/>
                          <a:cs typeface="Times New Roman" panose="02020603050405020304" pitchFamily="18" charset="0"/>
                        </a:rPr>
                        <a:t>Capricorn North, Sekhukhune East, Sekhukhune South and Mopani East</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403929">
                <a:tc>
                  <a:txBody>
                    <a:bodyPr/>
                    <a:lstStyle/>
                    <a:p>
                      <a:pPr algn="l" rtl="0" fontAlgn="ctr"/>
                      <a:r>
                        <a:rPr lang="en-ZA" sz="2000" b="1" i="0" u="none" strike="noStrike" dirty="0">
                          <a:solidFill>
                            <a:schemeClr val="tx1"/>
                          </a:solidFill>
                          <a:effectLst/>
                          <a:latin typeface="+mn-lt"/>
                        </a:rPr>
                        <a:t>Mpumalanga</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800"/>
                        </a:spcAft>
                      </a:pPr>
                      <a:r>
                        <a:rPr lang="en-ZA" sz="2000" b="1" dirty="0">
                          <a:effectLst/>
                          <a:latin typeface="+mn-lt"/>
                          <a:ea typeface="Calibri" panose="020F0502020204030204" pitchFamily="34" charset="0"/>
                          <a:cs typeface="Times New Roman" panose="02020603050405020304" pitchFamily="18" charset="0"/>
                        </a:rPr>
                        <a:t>Bohlabela and Nkangala</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403929">
                <a:tc>
                  <a:txBody>
                    <a:bodyPr/>
                    <a:lstStyle/>
                    <a:p>
                      <a:pPr algn="l" rtl="0" fontAlgn="ctr"/>
                      <a:r>
                        <a:rPr lang="en-ZA" sz="2000" b="1" i="0" u="none" strike="noStrike" dirty="0">
                          <a:solidFill>
                            <a:schemeClr val="tx1"/>
                          </a:solidFill>
                          <a:effectLst/>
                          <a:latin typeface="+mn-lt"/>
                        </a:rPr>
                        <a:t>North West </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fi-FI" sz="2000" b="1" dirty="0">
                          <a:effectLst/>
                          <a:latin typeface="+mn-lt"/>
                          <a:ea typeface="Calibri" panose="020F0502020204030204" pitchFamily="34" charset="0"/>
                          <a:cs typeface="Times New Roman" panose="02020603050405020304" pitchFamily="18" charset="0"/>
                        </a:rPr>
                        <a:t>Bojanala and Dr Ruth Mompati</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403929">
                <a:tc>
                  <a:txBody>
                    <a:bodyPr/>
                    <a:lstStyle/>
                    <a:p>
                      <a:pPr algn="l" rtl="0" fontAlgn="ctr"/>
                      <a:r>
                        <a:rPr lang="en-ZA" sz="2000" b="1" i="0" u="none" strike="noStrike">
                          <a:solidFill>
                            <a:schemeClr val="tx1"/>
                          </a:solidFill>
                          <a:effectLst/>
                          <a:latin typeface="+mn-lt"/>
                        </a:rPr>
                        <a:t>Northern Cape </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800"/>
                        </a:spcAft>
                      </a:pPr>
                      <a:r>
                        <a:rPr lang="en-GB" sz="2000" b="1" dirty="0">
                          <a:effectLst/>
                          <a:latin typeface="+mn-lt"/>
                          <a:ea typeface="Calibri" panose="020F0502020204030204" pitchFamily="34" charset="0"/>
                          <a:cs typeface="Times New Roman" panose="02020603050405020304" pitchFamily="18" charset="0"/>
                        </a:rPr>
                        <a:t>Francis </a:t>
                      </a:r>
                      <a:r>
                        <a:rPr lang="en-GB" sz="2000" b="1" dirty="0" smtClean="0">
                          <a:effectLst/>
                          <a:latin typeface="+mn-lt"/>
                          <a:ea typeface="Calibri" panose="020F0502020204030204" pitchFamily="34" charset="0"/>
                          <a:cs typeface="Times New Roman" panose="02020603050405020304" pitchFamily="18" charset="0"/>
                        </a:rPr>
                        <a:t>Baard</a:t>
                      </a:r>
                      <a:r>
                        <a:rPr lang="en-GB" sz="2000" b="1" baseline="0" dirty="0" smtClean="0">
                          <a:effectLst/>
                          <a:latin typeface="+mn-lt"/>
                          <a:ea typeface="Calibri" panose="020F0502020204030204" pitchFamily="34" charset="0"/>
                          <a:cs typeface="Times New Roman" panose="02020603050405020304" pitchFamily="18" charset="0"/>
                        </a:rPr>
                        <a:t> and </a:t>
                      </a:r>
                      <a:r>
                        <a:rPr lang="en-GB" sz="2000" b="1" dirty="0" smtClean="0">
                          <a:effectLst/>
                          <a:latin typeface="+mn-lt"/>
                          <a:ea typeface="Calibri" panose="020F0502020204030204" pitchFamily="34" charset="0"/>
                          <a:cs typeface="Times New Roman" panose="02020603050405020304" pitchFamily="18" charset="0"/>
                        </a:rPr>
                        <a:t>John </a:t>
                      </a:r>
                      <a:r>
                        <a:rPr lang="en-GB" sz="2000" b="1" dirty="0">
                          <a:effectLst/>
                          <a:latin typeface="+mn-lt"/>
                          <a:ea typeface="Calibri" panose="020F0502020204030204" pitchFamily="34" charset="0"/>
                          <a:cs typeface="Times New Roman" panose="02020603050405020304" pitchFamily="18" charset="0"/>
                        </a:rPr>
                        <a:t>Taolo Gaetswe</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365984">
                <a:tc>
                  <a:txBody>
                    <a:bodyPr/>
                    <a:lstStyle/>
                    <a:p>
                      <a:pPr algn="l" rtl="0" fontAlgn="ctr"/>
                      <a:r>
                        <a:rPr lang="en-ZA" sz="2000" b="1" i="0" u="none" strike="noStrike" dirty="0">
                          <a:solidFill>
                            <a:schemeClr val="tx1"/>
                          </a:solidFill>
                          <a:effectLst/>
                          <a:latin typeface="+mn-lt"/>
                        </a:rPr>
                        <a:t>Western Cape</a:t>
                      </a:r>
                    </a:p>
                  </a:txBody>
                  <a:tcPr marL="3572" marR="3572" marT="3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GB" sz="2000" b="1" dirty="0">
                          <a:effectLst/>
                          <a:latin typeface="+mn-lt"/>
                          <a:ea typeface="Calibri" panose="020F0502020204030204" pitchFamily="34" charset="0"/>
                          <a:cs typeface="Times New Roman" panose="02020603050405020304" pitchFamily="18" charset="0"/>
                        </a:rPr>
                        <a:t>Cape Winelands and Metro East</a:t>
                      </a:r>
                      <a:endParaRPr lang="en-US" sz="2000" dirty="0">
                        <a:effectLst/>
                        <a:latin typeface="+mn-lt"/>
                        <a:ea typeface="Calibri" panose="020F0502020204030204" pitchFamily="34" charset="0"/>
                        <a:cs typeface="Times New Roman" panose="02020603050405020304" pitchFamily="18" charset="0"/>
                      </a:endParaRPr>
                    </a:p>
                  </a:txBody>
                  <a:tcPr marL="3070" marR="3070" marT="30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bl>
          </a:graphicData>
        </a:graphic>
      </p:graphicFrame>
      <p:pic>
        <p:nvPicPr>
          <p:cNvPr id="5" name="Picture 4"/>
          <p:cNvPicPr>
            <a:picLocks noChangeAspect="1"/>
          </p:cNvPicPr>
          <p:nvPr/>
        </p:nvPicPr>
        <p:blipFill>
          <a:blip r:embed="rId2"/>
          <a:stretch>
            <a:fillRect/>
          </a:stretch>
        </p:blipFill>
        <p:spPr>
          <a:xfrm>
            <a:off x="107504" y="6262939"/>
            <a:ext cx="1656184" cy="550528"/>
          </a:xfrm>
          <a:prstGeom prst="rect">
            <a:avLst/>
          </a:prstGeom>
        </p:spPr>
      </p:pic>
      <p:sp>
        <p:nvSpPr>
          <p:cNvPr id="3" name="Rectangle 2"/>
          <p:cNvSpPr/>
          <p:nvPr/>
        </p:nvSpPr>
        <p:spPr>
          <a:xfrm>
            <a:off x="6415642" y="5543186"/>
            <a:ext cx="253596" cy="253916"/>
          </a:xfrm>
          <a:prstGeom prst="rect">
            <a:avLst/>
          </a:prstGeom>
        </p:spPr>
        <p:txBody>
          <a:bodyPr wrap="none">
            <a:spAutoFit/>
          </a:bodyPr>
          <a:lstStyle/>
          <a:p>
            <a:pPr lvl="0" algn="r"/>
            <a:r>
              <a:rPr lang="en-ZA" sz="1050" b="1" dirty="0">
                <a:solidFill>
                  <a:prstClr val="black">
                    <a:tint val="75000"/>
                  </a:prstClr>
                </a:solidFill>
              </a:rPr>
              <a:t>6</a:t>
            </a:r>
          </a:p>
        </p:txBody>
      </p:sp>
    </p:spTree>
    <p:extLst>
      <p:ext uri="{BB962C8B-B14F-4D97-AF65-F5344CB8AC3E}">
        <p14:creationId xmlns:p14="http://schemas.microsoft.com/office/powerpoint/2010/main" val="9044559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730" y="116633"/>
            <a:ext cx="5886654" cy="864096"/>
          </a:xfrm>
        </p:spPr>
        <p:txBody>
          <a:bodyPr>
            <a:noAutofit/>
          </a:bodyPr>
          <a:lstStyle/>
          <a:p>
            <a:r>
              <a:rPr lang="en-ZA" sz="3200" b="1" dirty="0">
                <a:solidFill>
                  <a:schemeClr val="accent2">
                    <a:lumMod val="75000"/>
                  </a:schemeClr>
                </a:solidFill>
              </a:rPr>
              <a:t>N</a:t>
            </a:r>
            <a:r>
              <a:rPr lang="en-ZA" sz="3200" b="1" dirty="0" smtClean="0">
                <a:solidFill>
                  <a:schemeClr val="accent2">
                    <a:lumMod val="75000"/>
                  </a:schemeClr>
                </a:solidFill>
              </a:rPr>
              <a:t>umber of Schools </a:t>
            </a:r>
            <a:r>
              <a:rPr lang="en-ZA" sz="3200" b="1" dirty="0">
                <a:solidFill>
                  <a:schemeClr val="accent2">
                    <a:lumMod val="75000"/>
                  </a:schemeClr>
                </a:solidFill>
              </a:rPr>
              <a:t>R</a:t>
            </a:r>
            <a:r>
              <a:rPr lang="en-ZA" sz="3200" b="1" dirty="0" smtClean="0">
                <a:solidFill>
                  <a:schemeClr val="accent2">
                    <a:lumMod val="75000"/>
                  </a:schemeClr>
                </a:solidFill>
              </a:rPr>
              <a:t>eached </a:t>
            </a:r>
            <a:endParaRPr lang="en-ZA" sz="3200"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107504" y="6307472"/>
            <a:ext cx="1584176" cy="550528"/>
          </a:xfrm>
          <a:prstGeom prst="rect">
            <a:avLst/>
          </a:prstGeom>
        </p:spPr>
      </p:pic>
      <p:sp>
        <p:nvSpPr>
          <p:cNvPr id="3" name="Rectangle 2"/>
          <p:cNvSpPr/>
          <p:nvPr/>
        </p:nvSpPr>
        <p:spPr>
          <a:xfrm>
            <a:off x="6415642" y="5543186"/>
            <a:ext cx="253596" cy="253916"/>
          </a:xfrm>
          <a:prstGeom prst="rect">
            <a:avLst/>
          </a:prstGeom>
        </p:spPr>
        <p:txBody>
          <a:bodyPr wrap="none">
            <a:spAutoFit/>
          </a:bodyPr>
          <a:lstStyle/>
          <a:p>
            <a:pPr lvl="0" algn="r"/>
            <a:r>
              <a:rPr lang="en-ZA" sz="1050" b="1" dirty="0">
                <a:solidFill>
                  <a:prstClr val="black">
                    <a:tint val="75000"/>
                  </a:prstClr>
                </a:solidFill>
              </a:rPr>
              <a:t>6</a:t>
            </a:r>
          </a:p>
        </p:txBody>
      </p:sp>
      <p:graphicFrame>
        <p:nvGraphicFramePr>
          <p:cNvPr id="6" name="Content Placeholder 5"/>
          <p:cNvGraphicFramePr>
            <a:graphicFrameLocks noGrp="1"/>
          </p:cNvGraphicFramePr>
          <p:nvPr>
            <p:ph idx="1"/>
            <p:extLst/>
          </p:nvPr>
        </p:nvGraphicFramePr>
        <p:xfrm>
          <a:off x="467544" y="980726"/>
          <a:ext cx="8280920" cy="5184577"/>
        </p:xfrm>
        <a:graphic>
          <a:graphicData uri="http://schemas.openxmlformats.org/drawingml/2006/table">
            <a:tbl>
              <a:tblPr firstRow="1" firstCol="1" bandRow="1">
                <a:tableStyleId>{5C22544A-7EE6-4342-B048-85BDC9FD1C3A}</a:tableStyleId>
              </a:tblPr>
              <a:tblGrid>
                <a:gridCol w="3407916">
                  <a:extLst>
                    <a:ext uri="{9D8B030D-6E8A-4147-A177-3AD203B41FA5}">
                      <a16:colId xmlns:a16="http://schemas.microsoft.com/office/drawing/2014/main" val="20000"/>
                    </a:ext>
                  </a:extLst>
                </a:gridCol>
                <a:gridCol w="4873004">
                  <a:extLst>
                    <a:ext uri="{9D8B030D-6E8A-4147-A177-3AD203B41FA5}">
                      <a16:colId xmlns:a16="http://schemas.microsoft.com/office/drawing/2014/main" val="20001"/>
                    </a:ext>
                  </a:extLst>
                </a:gridCol>
              </a:tblGrid>
              <a:tr h="335392">
                <a:tc>
                  <a:txBody>
                    <a:bodyPr/>
                    <a:lstStyle/>
                    <a:p>
                      <a:pPr algn="ctr" fontAlgn="ctr"/>
                      <a:r>
                        <a:rPr lang="en-ZA" sz="2000" b="1" u="none" strike="noStrike" dirty="0">
                          <a:effectLst/>
                        </a:rPr>
                        <a:t>Province</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Number of schools Monitored</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extLst>
                  <a:ext uri="{0D108BD9-81ED-4DB2-BD59-A6C34878D82A}">
                    <a16:rowId xmlns:a16="http://schemas.microsoft.com/office/drawing/2014/main" val="10000"/>
                  </a:ext>
                </a:extLst>
              </a:tr>
              <a:tr h="634445">
                <a:tc>
                  <a:txBody>
                    <a:bodyPr/>
                    <a:lstStyle/>
                    <a:p>
                      <a:pPr algn="l" fontAlgn="ctr"/>
                      <a:r>
                        <a:rPr lang="en-ZA" sz="2000" u="none" strike="noStrike" dirty="0">
                          <a:effectLst/>
                        </a:rPr>
                        <a:t>Eastern Cape</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54</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10001"/>
                  </a:ext>
                </a:extLst>
              </a:tr>
              <a:tr h="634445">
                <a:tc>
                  <a:txBody>
                    <a:bodyPr/>
                    <a:lstStyle/>
                    <a:p>
                      <a:pPr algn="l" fontAlgn="ctr"/>
                      <a:r>
                        <a:rPr lang="en-ZA" sz="2000" u="none" strike="noStrike" dirty="0">
                          <a:effectLst/>
                        </a:rPr>
                        <a:t>Free State</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50</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2"/>
                  </a:ext>
                </a:extLst>
              </a:tr>
              <a:tr h="335392">
                <a:tc>
                  <a:txBody>
                    <a:bodyPr/>
                    <a:lstStyle/>
                    <a:p>
                      <a:pPr algn="l" fontAlgn="ctr"/>
                      <a:r>
                        <a:rPr lang="en-ZA" sz="2000" u="none" strike="noStrike" dirty="0">
                          <a:effectLst/>
                        </a:rPr>
                        <a:t>Gauteng</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56</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10003"/>
                  </a:ext>
                </a:extLst>
              </a:tr>
              <a:tr h="634445">
                <a:tc>
                  <a:txBody>
                    <a:bodyPr/>
                    <a:lstStyle/>
                    <a:p>
                      <a:pPr algn="l" fontAlgn="ctr"/>
                      <a:r>
                        <a:rPr lang="en-ZA" sz="2000" u="none" strike="noStrike" dirty="0" smtClean="0">
                          <a:effectLst/>
                        </a:rPr>
                        <a:t>KwaZulu-Natal</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116</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4"/>
                  </a:ext>
                </a:extLst>
              </a:tr>
              <a:tr h="335392">
                <a:tc>
                  <a:txBody>
                    <a:bodyPr/>
                    <a:lstStyle/>
                    <a:p>
                      <a:pPr algn="l" fontAlgn="ctr"/>
                      <a:r>
                        <a:rPr lang="en-ZA" sz="2000" u="none" strike="noStrike" dirty="0">
                          <a:effectLst/>
                        </a:rPr>
                        <a:t>Limpopo</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201</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10005"/>
                  </a:ext>
                </a:extLst>
              </a:tr>
              <a:tr h="634445">
                <a:tc>
                  <a:txBody>
                    <a:bodyPr/>
                    <a:lstStyle/>
                    <a:p>
                      <a:pPr algn="l" fontAlgn="ctr"/>
                      <a:r>
                        <a:rPr lang="en-ZA" sz="2000" u="none" strike="noStrike" dirty="0">
                          <a:effectLst/>
                        </a:rPr>
                        <a:t>Mpumalanga</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60</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6"/>
                  </a:ext>
                </a:extLst>
              </a:tr>
              <a:tr h="634445">
                <a:tc>
                  <a:txBody>
                    <a:bodyPr/>
                    <a:lstStyle/>
                    <a:p>
                      <a:pPr algn="l" fontAlgn="ctr"/>
                      <a:r>
                        <a:rPr lang="en-ZA" sz="2000" u="none" strike="noStrike" dirty="0">
                          <a:effectLst/>
                        </a:rPr>
                        <a:t>North West</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7</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10007"/>
                  </a:ext>
                </a:extLst>
              </a:tr>
              <a:tr h="335392">
                <a:tc>
                  <a:txBody>
                    <a:bodyPr/>
                    <a:lstStyle/>
                    <a:p>
                      <a:pPr algn="l" fontAlgn="ctr"/>
                      <a:r>
                        <a:rPr lang="en-ZA" sz="2000" u="none" strike="noStrike" dirty="0">
                          <a:effectLst/>
                        </a:rPr>
                        <a:t>Northern Cape</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27</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val="10008"/>
                  </a:ext>
                </a:extLst>
              </a:tr>
              <a:tr h="335392">
                <a:tc>
                  <a:txBody>
                    <a:bodyPr/>
                    <a:lstStyle/>
                    <a:p>
                      <a:pPr algn="l" fontAlgn="ctr"/>
                      <a:r>
                        <a:rPr lang="en-ZA" sz="2000" u="none" strike="noStrike" dirty="0" smtClean="0">
                          <a:effectLst/>
                        </a:rPr>
                        <a:t>Western Cape </a:t>
                      </a:r>
                      <a:endParaRPr lang="en-ZA" sz="2000" b="0" i="0" u="none" strike="noStrike" dirty="0">
                        <a:solidFill>
                          <a:srgbClr val="000000"/>
                        </a:solidFill>
                        <a:effectLst/>
                        <a:latin typeface="Calibri" panose="020F0502020204030204" pitchFamily="34" charset="0"/>
                      </a:endParaRPr>
                    </a:p>
                  </a:txBody>
                  <a:tcPr marL="6350" marR="6350" marT="6350" marB="0" anchor="ctr">
                    <a:solidFill>
                      <a:schemeClr val="accent6">
                        <a:lumMod val="75000"/>
                      </a:schemeClr>
                    </a:solidFill>
                  </a:tcPr>
                </a:tc>
                <a:tc>
                  <a:txBody>
                    <a:bodyPr/>
                    <a:lstStyle/>
                    <a:p>
                      <a:pPr algn="ctr" fontAlgn="ctr"/>
                      <a:r>
                        <a:rPr lang="en-ZA" sz="2000" b="1" u="none" strike="noStrike" dirty="0">
                          <a:effectLst/>
                        </a:rPr>
                        <a:t>51</a:t>
                      </a:r>
                      <a:endParaRPr lang="en-ZA" sz="2000" b="1" i="0" u="none" strike="noStrike" dirty="0">
                        <a:solidFill>
                          <a:srgbClr val="000000"/>
                        </a:solidFill>
                        <a:effectLst/>
                        <a:latin typeface="Calibri" panose="020F0502020204030204" pitchFamily="34" charset="0"/>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10009"/>
                  </a:ext>
                </a:extLst>
              </a:tr>
              <a:tr h="335392">
                <a:tc>
                  <a:txBody>
                    <a:bodyPr/>
                    <a:lstStyle/>
                    <a:p>
                      <a:pPr algn="l" fontAlgn="b"/>
                      <a:r>
                        <a:rPr lang="en-ZA" sz="2000" u="none" strike="noStrike" dirty="0">
                          <a:effectLst/>
                        </a:rPr>
                        <a:t>Total </a:t>
                      </a:r>
                      <a:endParaRPr lang="en-ZA" sz="2000" b="0" i="0" u="none" strike="noStrike" dirty="0">
                        <a:solidFill>
                          <a:srgbClr val="000000"/>
                        </a:solidFill>
                        <a:effectLst/>
                        <a:latin typeface="Calibri" panose="020F0502020204030204" pitchFamily="34" charset="0"/>
                      </a:endParaRPr>
                    </a:p>
                  </a:txBody>
                  <a:tcPr marL="6350" marR="6350" marT="6350" marB="0" anchor="b">
                    <a:solidFill>
                      <a:schemeClr val="accent6">
                        <a:lumMod val="75000"/>
                      </a:schemeClr>
                    </a:solidFill>
                  </a:tcPr>
                </a:tc>
                <a:tc>
                  <a:txBody>
                    <a:bodyPr/>
                    <a:lstStyle/>
                    <a:p>
                      <a:pPr algn="ctr" fontAlgn="b"/>
                      <a:r>
                        <a:rPr lang="en-ZA" sz="2000" b="1" u="none" strike="noStrike" dirty="0">
                          <a:effectLst/>
                        </a:rPr>
                        <a:t>622</a:t>
                      </a:r>
                      <a:endParaRPr lang="en-ZA" sz="2000" b="1" i="0" u="none" strike="noStrike" dirty="0">
                        <a:solidFill>
                          <a:srgbClr val="000000"/>
                        </a:solidFill>
                        <a:effectLst/>
                        <a:latin typeface="Calibri" panose="020F0502020204030204" pitchFamily="34" charset="0"/>
                      </a:endParaRPr>
                    </a:p>
                  </a:txBody>
                  <a:tcPr marL="6350" marR="6350" marT="6350" marB="0" anchor="b">
                    <a:solidFill>
                      <a:schemeClr val="accent6">
                        <a:lumMod val="7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0228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68B8D53-5676-4683-AE3F-E84AD5C05218}"/>
              </a:ext>
            </a:extLst>
          </p:cNvPr>
          <p:cNvSpPr>
            <a:spLocks noGrp="1"/>
          </p:cNvSpPr>
          <p:nvPr>
            <p:ph type="title"/>
          </p:nvPr>
        </p:nvSpPr>
        <p:spPr>
          <a:xfrm>
            <a:off x="-1" y="404663"/>
            <a:ext cx="9072933" cy="584339"/>
          </a:xfrm>
          <a:solidFill>
            <a:schemeClr val="bg1"/>
          </a:solidFill>
        </p:spPr>
        <p:txBody>
          <a:bodyPr>
            <a:normAutofit/>
          </a:bodyPr>
          <a:lstStyle/>
          <a:p>
            <a:pPr algn="l"/>
            <a:r>
              <a:rPr lang="en-US" sz="3200" b="1" dirty="0">
                <a:solidFill>
                  <a:schemeClr val="accent2">
                    <a:lumMod val="75000"/>
                  </a:schemeClr>
                </a:solidFill>
              </a:rPr>
              <a:t>Gauteng placement as of 3 Feb 2023</a:t>
            </a:r>
          </a:p>
        </p:txBody>
      </p:sp>
      <p:graphicFrame>
        <p:nvGraphicFramePr>
          <p:cNvPr id="5" name="Table 4">
            <a:extLst>
              <a:ext uri="{FF2B5EF4-FFF2-40B4-BE49-F238E27FC236}">
                <a16:creationId xmlns:a16="http://schemas.microsoft.com/office/drawing/2014/main" id="{16A6F331-6D50-4FB0-8A42-3146BF524960}"/>
              </a:ext>
            </a:extLst>
          </p:cNvPr>
          <p:cNvGraphicFramePr>
            <a:graphicFrameLocks noGrp="1"/>
          </p:cNvGraphicFramePr>
          <p:nvPr>
            <p:extLst/>
          </p:nvPr>
        </p:nvGraphicFramePr>
        <p:xfrm>
          <a:off x="0" y="1221001"/>
          <a:ext cx="9143999" cy="4415998"/>
        </p:xfrm>
        <a:graphic>
          <a:graphicData uri="http://schemas.openxmlformats.org/drawingml/2006/table">
            <a:tbl>
              <a:tblPr firstRow="1" bandRow="1">
                <a:tableStyleId>{5C22544A-7EE6-4342-B048-85BDC9FD1C3A}</a:tableStyleId>
              </a:tblPr>
              <a:tblGrid>
                <a:gridCol w="3149487">
                  <a:extLst>
                    <a:ext uri="{9D8B030D-6E8A-4147-A177-3AD203B41FA5}">
                      <a16:colId xmlns:a16="http://schemas.microsoft.com/office/drawing/2014/main" val="2077752848"/>
                    </a:ext>
                  </a:extLst>
                </a:gridCol>
                <a:gridCol w="2069335">
                  <a:extLst>
                    <a:ext uri="{9D8B030D-6E8A-4147-A177-3AD203B41FA5}">
                      <a16:colId xmlns:a16="http://schemas.microsoft.com/office/drawing/2014/main" val="118928933"/>
                    </a:ext>
                  </a:extLst>
                </a:gridCol>
                <a:gridCol w="1940253">
                  <a:extLst>
                    <a:ext uri="{9D8B030D-6E8A-4147-A177-3AD203B41FA5}">
                      <a16:colId xmlns:a16="http://schemas.microsoft.com/office/drawing/2014/main" val="434566461"/>
                    </a:ext>
                  </a:extLst>
                </a:gridCol>
                <a:gridCol w="1984924">
                  <a:extLst>
                    <a:ext uri="{9D8B030D-6E8A-4147-A177-3AD203B41FA5}">
                      <a16:colId xmlns:a16="http://schemas.microsoft.com/office/drawing/2014/main" val="3513144233"/>
                    </a:ext>
                  </a:extLst>
                </a:gridCol>
              </a:tblGrid>
              <a:tr h="1070496">
                <a:tc>
                  <a:txBody>
                    <a:bodyPr/>
                    <a:lstStyle/>
                    <a:p>
                      <a:pPr algn="ctr" fontAlgn="b"/>
                      <a:r>
                        <a:rPr lang="en-US" sz="2000" b="1" i="0" u="none" strike="noStrike" dirty="0">
                          <a:solidFill>
                            <a:schemeClr val="tx1"/>
                          </a:solidFill>
                          <a:effectLst/>
                          <a:latin typeface="Calibri" panose="020F0502020204030204" pitchFamily="34" charset="0"/>
                        </a:rPr>
                        <a:t>GRADE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chemeClr val="tx1"/>
                          </a:solidFill>
                          <a:effectLst/>
                          <a:latin typeface="Calibri" panose="020F0502020204030204" pitchFamily="34" charset="0"/>
                        </a:rPr>
                        <a:t>TOTAL APPLICATIONS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chemeClr val="tx1"/>
                          </a:solidFill>
                          <a:effectLst/>
                          <a:latin typeface="Calibri" panose="020F0502020204030204" pitchFamily="34" charset="0"/>
                        </a:rPr>
                        <a:t>TOTAL PLACED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chemeClr val="tx1"/>
                          </a:solidFill>
                          <a:effectLst/>
                          <a:latin typeface="Calibri" panose="020F0502020204030204" pitchFamily="34" charset="0"/>
                        </a:rPr>
                        <a:t>TOTAL UNPLACED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7818618"/>
                  </a:ext>
                </a:extLst>
              </a:tr>
              <a:tr h="729852">
                <a:tc>
                  <a:txBody>
                    <a:bodyPr/>
                    <a:lstStyle/>
                    <a:p>
                      <a:pPr algn="ctr" fontAlgn="ctr"/>
                      <a:r>
                        <a:rPr lang="en-ZA" sz="2000" b="1" i="0" u="none" strike="noStrike" dirty="0">
                          <a:solidFill>
                            <a:srgbClr val="002060"/>
                          </a:solidFill>
                          <a:effectLst/>
                          <a:latin typeface="+mn-lt"/>
                        </a:rPr>
                        <a:t>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0" i="0" u="none" strike="noStrike" dirty="0">
                          <a:solidFill>
                            <a:srgbClr val="002060"/>
                          </a:solidFill>
                          <a:effectLst>
                            <a:outerShdw blurRad="38100" dist="38100" dir="2700000" algn="tl">
                              <a:srgbClr val="000000">
                                <a:alpha val="43137"/>
                              </a:srgbClr>
                            </a:outerShdw>
                          </a:effectLst>
                          <a:latin typeface="+mn-lt"/>
                        </a:rPr>
                        <a:t>173 218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ZA" sz="2000" b="0" i="0" u="none" strike="noStrike" dirty="0">
                          <a:solidFill>
                            <a:srgbClr val="002060"/>
                          </a:solidFill>
                          <a:effectLst/>
                          <a:latin typeface="Arial" panose="020B0604020202020204" pitchFamily="34" charset="0"/>
                        </a:rPr>
                        <a:t>170824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0" i="0" u="none" strike="noStrike" dirty="0">
                          <a:solidFill>
                            <a:srgbClr val="002060"/>
                          </a:solidFill>
                          <a:effectLst/>
                          <a:latin typeface="+mn-lt"/>
                        </a:rPr>
                        <a:t>2394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2619290"/>
                  </a:ext>
                </a:extLst>
              </a:tr>
              <a:tr h="729852">
                <a:tc>
                  <a:txBody>
                    <a:bodyPr/>
                    <a:lstStyle/>
                    <a:p>
                      <a:pPr algn="ctr" fontAlgn="ctr"/>
                      <a:r>
                        <a:rPr lang="en-ZA" sz="2000" b="1" i="0" u="none" strike="noStrike" dirty="0">
                          <a:solidFill>
                            <a:srgbClr val="002060"/>
                          </a:solidFill>
                          <a:effectLst/>
                          <a:latin typeface="+mn-lt"/>
                        </a:rPr>
                        <a:t>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0" i="0" u="none" strike="noStrike" dirty="0">
                          <a:solidFill>
                            <a:srgbClr val="002060"/>
                          </a:solidFill>
                          <a:effectLst>
                            <a:outerShdw blurRad="38100" dist="38100" dir="2700000" algn="tl">
                              <a:srgbClr val="000000">
                                <a:alpha val="43137"/>
                              </a:srgbClr>
                            </a:outerShdw>
                          </a:effectLst>
                          <a:latin typeface="+mn-lt"/>
                        </a:rPr>
                        <a:t>182 115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ZA" sz="2000" b="0" i="0" u="none" strike="noStrike" dirty="0">
                          <a:solidFill>
                            <a:srgbClr val="002060"/>
                          </a:solidFill>
                          <a:effectLst/>
                          <a:latin typeface="Arial" panose="020B0604020202020204" pitchFamily="34" charset="0"/>
                        </a:rPr>
                        <a:t>179827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0" i="0" u="none" strike="noStrike" dirty="0">
                          <a:solidFill>
                            <a:srgbClr val="002060"/>
                          </a:solidFill>
                          <a:effectLst/>
                          <a:latin typeface="+mn-lt"/>
                        </a:rPr>
                        <a:t>2288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9492120"/>
                  </a:ext>
                </a:extLst>
              </a:tr>
              <a:tr h="756647">
                <a:tc>
                  <a:txBody>
                    <a:bodyPr/>
                    <a:lstStyle/>
                    <a:p>
                      <a:pPr algn="ctr" fontAlgn="ctr"/>
                      <a:r>
                        <a:rPr lang="en-ZA" sz="2000" b="1" i="0" u="none" strike="noStrike" dirty="0">
                          <a:solidFill>
                            <a:srgbClr val="002060"/>
                          </a:solidFill>
                          <a:effectLst/>
                          <a:latin typeface="Arial" panose="020B0604020202020204" pitchFamily="34" charset="0"/>
                        </a:rPr>
                        <a:t>Grand 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1" i="0" u="none" strike="noStrike" dirty="0">
                          <a:solidFill>
                            <a:srgbClr val="002060"/>
                          </a:solidFill>
                          <a:effectLst>
                            <a:outerShdw blurRad="38100" dist="38100" dir="2700000" algn="tl">
                              <a:srgbClr val="000000">
                                <a:alpha val="43137"/>
                              </a:srgbClr>
                            </a:outerShdw>
                          </a:effectLst>
                          <a:latin typeface="+mn-lt"/>
                        </a:rPr>
                        <a:t>355 333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ZA" sz="2000" b="1" i="0" u="none" strike="noStrike" dirty="0">
                          <a:solidFill>
                            <a:srgbClr val="002060"/>
                          </a:solidFill>
                          <a:effectLst/>
                          <a:latin typeface="Arial" panose="020B0604020202020204" pitchFamily="34" charset="0"/>
                        </a:rPr>
                        <a:t>350651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ZA" sz="2000" b="1" i="0" u="none" strike="noStrike" dirty="0">
                          <a:solidFill>
                            <a:srgbClr val="002060"/>
                          </a:solidFill>
                          <a:effectLst/>
                          <a:latin typeface="+mn-lt"/>
                        </a:rPr>
                        <a:t>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8703510"/>
                  </a:ext>
                </a:extLst>
              </a:tr>
              <a:tr h="1129151">
                <a:tc gridSpan="4">
                  <a:txBody>
                    <a:bodyPr/>
                    <a:lstStyle/>
                    <a:p>
                      <a:pPr marL="108000" indent="0" algn="just" fontAlgn="ctr">
                        <a:buFont typeface="Arial" panose="020B0604020202020204" pitchFamily="34" charset="0"/>
                        <a:buNone/>
                      </a:pPr>
                      <a:r>
                        <a:rPr lang="en-ZA" sz="1500" b="1" i="0" u="none" strike="noStrike" dirty="0">
                          <a:solidFill>
                            <a:srgbClr val="002060"/>
                          </a:solidFill>
                          <a:effectLst/>
                          <a:latin typeface="Arial" panose="020B0604020202020204" pitchFamily="34" charset="0"/>
                        </a:rPr>
                        <a:t>A total of 332 447 </a:t>
                      </a:r>
                      <a:r>
                        <a:rPr lang="en-ZA" sz="1500" b="0" i="0" u="none" strike="noStrike" dirty="0">
                          <a:solidFill>
                            <a:srgbClr val="002060"/>
                          </a:solidFill>
                          <a:effectLst/>
                          <a:latin typeface="Arial" panose="020B0604020202020204" pitchFamily="34" charset="0"/>
                        </a:rPr>
                        <a:t>unique applications were received for the 2023 Academic Year. Of these: </a:t>
                      </a:r>
                    </a:p>
                    <a:p>
                      <a:pPr marL="450900" indent="-342900" algn="just" fontAlgn="ctr">
                        <a:buFont typeface="Arial" panose="020B0604020202020204" pitchFamily="34" charset="0"/>
                        <a:buChar char="•"/>
                      </a:pPr>
                      <a:r>
                        <a:rPr lang="en-ZA" sz="1500" b="1" i="0" u="none" strike="noStrike" dirty="0">
                          <a:solidFill>
                            <a:srgbClr val="002060"/>
                          </a:solidFill>
                          <a:effectLst/>
                          <a:latin typeface="Arial" panose="020B0604020202020204" pitchFamily="34" charset="0"/>
                        </a:rPr>
                        <a:t>292 145 </a:t>
                      </a:r>
                      <a:r>
                        <a:rPr lang="en-ZA" sz="1500" b="0" i="0" u="none" strike="noStrike" dirty="0">
                          <a:solidFill>
                            <a:srgbClr val="002060"/>
                          </a:solidFill>
                          <a:effectLst/>
                          <a:latin typeface="Arial" panose="020B0604020202020204" pitchFamily="34" charset="0"/>
                        </a:rPr>
                        <a:t>submitted Complete Applications </a:t>
                      </a:r>
                      <a:r>
                        <a:rPr lang="en-ZA" sz="1500" b="1" i="0" u="none" strike="noStrike" dirty="0">
                          <a:solidFill>
                            <a:srgbClr val="002060"/>
                          </a:solidFill>
                          <a:effectLst/>
                          <a:latin typeface="Arial" panose="020B0604020202020204" pitchFamily="34" charset="0"/>
                        </a:rPr>
                        <a:t>(with valid Proof of residence);  And </a:t>
                      </a:r>
                    </a:p>
                    <a:p>
                      <a:pPr marL="450900" indent="-342900" algn="just" fontAlgn="ctr">
                        <a:buFont typeface="Arial" panose="020B0604020202020204" pitchFamily="34" charset="0"/>
                        <a:buChar char="•"/>
                      </a:pPr>
                      <a:r>
                        <a:rPr lang="en-ZA" sz="1500" b="1" i="0" u="none" strike="noStrike" dirty="0">
                          <a:solidFill>
                            <a:srgbClr val="002060"/>
                          </a:solidFill>
                          <a:effectLst/>
                          <a:latin typeface="Arial" panose="020B0604020202020204" pitchFamily="34" charset="0"/>
                        </a:rPr>
                        <a:t>40 332 </a:t>
                      </a:r>
                      <a:r>
                        <a:rPr lang="en-ZA" sz="1500" b="0" i="0" u="none" strike="noStrike" dirty="0">
                          <a:solidFill>
                            <a:srgbClr val="002060"/>
                          </a:solidFill>
                          <a:effectLst/>
                          <a:latin typeface="Arial" panose="020B0604020202020204" pitchFamily="34" charset="0"/>
                        </a:rPr>
                        <a:t>submitted Incomplete Applications </a:t>
                      </a:r>
                      <a:r>
                        <a:rPr lang="en-ZA" sz="1500" b="1" i="0" u="none" strike="noStrike" dirty="0">
                          <a:solidFill>
                            <a:srgbClr val="002060"/>
                          </a:solidFill>
                          <a:effectLst/>
                          <a:latin typeface="Arial" panose="020B0604020202020204" pitchFamily="34" charset="0"/>
                        </a:rPr>
                        <a:t>(with no valid proof of residence), 22856 were late applications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ZA" sz="2000" b="1" i="0" u="none" strike="noStrike" dirty="0">
                        <a:solidFill>
                          <a:schemeClr val="bg1"/>
                        </a:solidFill>
                        <a:effectLst/>
                        <a:highlight>
                          <a:srgbClr val="0049A0"/>
                        </a:highligh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ctr"/>
                      <a:endParaRPr lang="en-ZA" sz="2000" b="1" i="0" u="none" strike="noStrike" dirty="0">
                        <a:solidFill>
                          <a:schemeClr val="bg1"/>
                        </a:solidFill>
                        <a:effectLst/>
                        <a:highlight>
                          <a:srgbClr val="0049A0"/>
                        </a:highligh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ctr"/>
                      <a:endParaRPr lang="en-ZA" sz="2000" b="1" i="0" u="none" strike="noStrike" dirty="0">
                        <a:solidFill>
                          <a:schemeClr val="bg1"/>
                        </a:solidFill>
                        <a:effectLst/>
                        <a:highlight>
                          <a:srgbClr val="0049A0"/>
                        </a:highligh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53181716"/>
                  </a:ext>
                </a:extLst>
              </a:tr>
            </a:tbl>
          </a:graphicData>
        </a:graphic>
      </p:graphicFrame>
    </p:spTree>
    <p:extLst>
      <p:ext uri="{BB962C8B-B14F-4D97-AF65-F5344CB8AC3E}">
        <p14:creationId xmlns:p14="http://schemas.microsoft.com/office/powerpoint/2010/main" val="31637473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sz="4900" b="1" dirty="0" smtClean="0">
                <a:solidFill>
                  <a:schemeClr val="accent2">
                    <a:lumMod val="75000"/>
                  </a:schemeClr>
                </a:solidFill>
              </a:rPr>
              <a:t>General Findings</a:t>
            </a:r>
            <a:r>
              <a:rPr lang="en-ZA" b="1" dirty="0" smtClean="0"/>
              <a:t/>
            </a:r>
            <a:br>
              <a:rPr lang="en-ZA" b="1" dirty="0" smtClean="0"/>
            </a:br>
            <a:r>
              <a:rPr lang="en-ZA" b="1" dirty="0" smtClean="0"/>
              <a:t/>
            </a:r>
            <a:br>
              <a:rPr lang="en-ZA" b="1" dirty="0" smtClean="0"/>
            </a:br>
            <a:endParaRPr lang="en-ZA" b="1" dirty="0"/>
          </a:p>
        </p:txBody>
      </p:sp>
    </p:spTree>
    <p:extLst>
      <p:ext uri="{BB962C8B-B14F-4D97-AF65-F5344CB8AC3E}">
        <p14:creationId xmlns:p14="http://schemas.microsoft.com/office/powerpoint/2010/main" val="26411994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04663"/>
          </a:xfrm>
        </p:spPr>
        <p:txBody>
          <a:bodyPr>
            <a:noAutofit/>
          </a:bodyPr>
          <a:lstStyle/>
          <a:p>
            <a:endParaRPr lang="en-ZA" sz="3200" b="1" dirty="0">
              <a:solidFill>
                <a:schemeClr val="accent2">
                  <a:lumMod val="75000"/>
                </a:schemeClr>
              </a:solidFill>
            </a:endParaRPr>
          </a:p>
        </p:txBody>
      </p:sp>
      <p:sp>
        <p:nvSpPr>
          <p:cNvPr id="3" name="Content Placeholder 2"/>
          <p:cNvSpPr>
            <a:spLocks noGrp="1"/>
          </p:cNvSpPr>
          <p:nvPr>
            <p:ph idx="1"/>
          </p:nvPr>
        </p:nvSpPr>
        <p:spPr>
          <a:xfrm>
            <a:off x="457200" y="404664"/>
            <a:ext cx="8229600" cy="6120680"/>
          </a:xfrm>
        </p:spPr>
        <p:txBody>
          <a:bodyPr>
            <a:normAutofit/>
          </a:bodyPr>
          <a:lstStyle/>
          <a:p>
            <a:pPr marL="0" indent="0">
              <a:buNone/>
              <a:tabLst>
                <a:tab pos="531813" algn="l"/>
                <a:tab pos="717550" algn="l"/>
              </a:tabLst>
            </a:pPr>
            <a:r>
              <a:rPr lang="en-US" sz="2800" b="1" dirty="0" smtClean="0">
                <a:solidFill>
                  <a:schemeClr val="accent2">
                    <a:lumMod val="75000"/>
                  </a:schemeClr>
                </a:solidFill>
              </a:rPr>
              <a:t>General findings : Eastern Cape</a:t>
            </a:r>
            <a:endParaRPr lang="en-US" sz="2800" b="1" dirty="0">
              <a:solidFill>
                <a:schemeClr val="accent2">
                  <a:lumMod val="75000"/>
                </a:schemeClr>
              </a:solidFill>
            </a:endParaRPr>
          </a:p>
          <a:p>
            <a:pPr marL="723900" lvl="1" indent="-323850">
              <a:buFont typeface="Courier New" panose="02070309020205020404" pitchFamily="49" charset="0"/>
              <a:buChar char="o"/>
              <a:tabLst>
                <a:tab pos="712788" algn="l"/>
              </a:tabLst>
            </a:pPr>
            <a:r>
              <a:rPr lang="en-US" dirty="0" smtClean="0"/>
              <a:t>Inappropriate toilets </a:t>
            </a:r>
          </a:p>
          <a:p>
            <a:pPr marL="723900" lvl="1" indent="-323850">
              <a:buFont typeface="Courier New" panose="02070309020205020404" pitchFamily="49" charset="0"/>
              <a:buChar char="o"/>
              <a:tabLst>
                <a:tab pos="712788" algn="l"/>
              </a:tabLst>
            </a:pPr>
            <a:r>
              <a:rPr lang="en-US" dirty="0" smtClean="0"/>
              <a:t>Storm damaged schools</a:t>
            </a:r>
          </a:p>
          <a:p>
            <a:pPr marL="723900" lvl="1" indent="-323850">
              <a:buFont typeface="Courier New" panose="02070309020205020404" pitchFamily="49" charset="0"/>
              <a:buChar char="o"/>
              <a:tabLst>
                <a:tab pos="712788" algn="l"/>
              </a:tabLst>
            </a:pPr>
            <a:r>
              <a:rPr lang="en-US" dirty="0" smtClean="0"/>
              <a:t>Late </a:t>
            </a:r>
            <a:r>
              <a:rPr lang="en-US" dirty="0"/>
              <a:t>coming of the principal and teachers</a:t>
            </a:r>
          </a:p>
          <a:p>
            <a:pPr marL="723900" lvl="1" indent="-273050">
              <a:spcBef>
                <a:spcPts val="0"/>
              </a:spcBef>
              <a:buFont typeface="Courier New" panose="02070309020205020404" pitchFamily="49" charset="0"/>
              <a:buChar char="o"/>
            </a:pPr>
            <a:r>
              <a:rPr lang="en-US" dirty="0" smtClean="0"/>
              <a:t>Shortage </a:t>
            </a:r>
            <a:r>
              <a:rPr lang="en-US" dirty="0"/>
              <a:t>of teachers </a:t>
            </a:r>
          </a:p>
          <a:p>
            <a:pPr marL="723900" lvl="1" indent="-323850">
              <a:spcBef>
                <a:spcPts val="0"/>
              </a:spcBef>
              <a:buFont typeface="Courier New" panose="02070309020205020404" pitchFamily="49" charset="0"/>
              <a:buChar char="o"/>
              <a:tabLst>
                <a:tab pos="542925" algn="l"/>
              </a:tabLst>
            </a:pPr>
            <a:r>
              <a:rPr lang="en-US" dirty="0" smtClean="0"/>
              <a:t>Shortage </a:t>
            </a:r>
            <a:r>
              <a:rPr lang="en-US" dirty="0"/>
              <a:t>of toilets </a:t>
            </a:r>
          </a:p>
          <a:p>
            <a:pPr marL="723900" lvl="1" indent="-323850">
              <a:spcBef>
                <a:spcPts val="0"/>
              </a:spcBef>
              <a:buFont typeface="Courier New" panose="02070309020205020404" pitchFamily="49" charset="0"/>
              <a:buChar char="o"/>
              <a:tabLst>
                <a:tab pos="542925" algn="l"/>
              </a:tabLst>
            </a:pPr>
            <a:r>
              <a:rPr lang="en-US" dirty="0" smtClean="0"/>
              <a:t>Schools not fenced</a:t>
            </a:r>
            <a:endParaRPr lang="en-US" dirty="0"/>
          </a:p>
          <a:p>
            <a:pPr marL="914400" lvl="1" indent="-514350">
              <a:spcBef>
                <a:spcPts val="0"/>
              </a:spcBef>
              <a:buFont typeface="Courier New" panose="02070309020205020404" pitchFamily="49" charset="0"/>
              <a:buChar char="o"/>
              <a:tabLst>
                <a:tab pos="542925" algn="l"/>
              </a:tabLst>
            </a:pPr>
            <a:r>
              <a:rPr lang="en-US" dirty="0" smtClean="0"/>
              <a:t>Shortage </a:t>
            </a:r>
            <a:r>
              <a:rPr lang="en-US" dirty="0"/>
              <a:t>of classrooms</a:t>
            </a:r>
          </a:p>
          <a:p>
            <a:pPr marL="723900" lvl="1" indent="-323850">
              <a:buFont typeface="Courier New" panose="02070309020205020404" pitchFamily="49" charset="0"/>
              <a:buChar char="o"/>
              <a:tabLst>
                <a:tab pos="712788" algn="l"/>
              </a:tabLst>
            </a:pPr>
            <a:endParaRPr lang="en-US" sz="2400" b="1" dirty="0">
              <a:solidFill>
                <a:prstClr val="black"/>
              </a:solidFill>
            </a:endParaRPr>
          </a:p>
          <a:p>
            <a:pPr marL="514350" indent="-514350">
              <a:buFont typeface="+mj-lt"/>
              <a:buAutoNum type="arabicParenR"/>
            </a:pPr>
            <a:endParaRPr lang="en-ZA" sz="2400" dirty="0" smtClean="0"/>
          </a:p>
          <a:p>
            <a:pPr marL="914400" lvl="1" indent="-514350">
              <a:buFont typeface="Courier New" panose="02070309020205020404" pitchFamily="49" charset="0"/>
              <a:buChar char="o"/>
            </a:pPr>
            <a:endParaRPr lang="en-ZA" sz="2400" b="1" dirty="0"/>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t>91</a:t>
            </a:fld>
            <a:endParaRPr lang="en-ZA" dirty="0"/>
          </a:p>
        </p:txBody>
      </p:sp>
    </p:spTree>
    <p:extLst>
      <p:ext uri="{BB962C8B-B14F-4D97-AF65-F5344CB8AC3E}">
        <p14:creationId xmlns:p14="http://schemas.microsoft.com/office/powerpoint/2010/main" val="1796967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 y="14989"/>
            <a:ext cx="8435280" cy="317668"/>
          </a:xfrm>
        </p:spPr>
        <p:txBody>
          <a:bodyPr>
            <a:noAutofit/>
          </a:bodyPr>
          <a:lstStyle/>
          <a:p>
            <a:endParaRPr lang="en-ZA" sz="3200" b="1" dirty="0">
              <a:solidFill>
                <a:schemeClr val="accent2">
                  <a:lumMod val="75000"/>
                </a:schemeClr>
              </a:solidFill>
            </a:endParaRPr>
          </a:p>
        </p:txBody>
      </p:sp>
      <p:sp>
        <p:nvSpPr>
          <p:cNvPr id="3" name="Content Placeholder 2"/>
          <p:cNvSpPr>
            <a:spLocks noGrp="1"/>
          </p:cNvSpPr>
          <p:nvPr>
            <p:ph idx="1"/>
          </p:nvPr>
        </p:nvSpPr>
        <p:spPr>
          <a:xfrm>
            <a:off x="457200" y="404664"/>
            <a:ext cx="8229600" cy="6120680"/>
          </a:xfrm>
        </p:spPr>
        <p:txBody>
          <a:bodyPr>
            <a:normAutofit/>
          </a:bodyPr>
          <a:lstStyle/>
          <a:p>
            <a:pPr marL="0" indent="0">
              <a:buNone/>
            </a:pPr>
            <a:r>
              <a:rPr lang="en-ZA" sz="2400" b="1" dirty="0" smtClean="0">
                <a:solidFill>
                  <a:schemeClr val="accent2">
                    <a:lumMod val="75000"/>
                  </a:schemeClr>
                </a:solidFill>
              </a:rPr>
              <a:t>General findings: Free State</a:t>
            </a:r>
          </a:p>
          <a:p>
            <a:pPr lvl="1">
              <a:buFont typeface="Courier New" panose="02070309020205020404" pitchFamily="49" charset="0"/>
              <a:buChar char="o"/>
              <a:tabLst>
                <a:tab pos="531813" algn="l"/>
              </a:tabLst>
            </a:pPr>
            <a:r>
              <a:rPr lang="en-ZA" sz="2000" dirty="0" smtClean="0"/>
              <a:t>Inappropriate toilets.</a:t>
            </a:r>
          </a:p>
          <a:p>
            <a:pPr lvl="1">
              <a:buFont typeface="Courier New" panose="02070309020205020404" pitchFamily="49" charset="0"/>
              <a:buChar char="o"/>
              <a:tabLst>
                <a:tab pos="531813" algn="l"/>
              </a:tabLst>
            </a:pPr>
            <a:r>
              <a:rPr lang="en-ZA" sz="2000" dirty="0" smtClean="0"/>
              <a:t>Dysfunctional SGBs.</a:t>
            </a:r>
          </a:p>
          <a:p>
            <a:pPr lvl="1">
              <a:buFont typeface="Courier New" panose="02070309020205020404" pitchFamily="49" charset="0"/>
              <a:buChar char="o"/>
              <a:tabLst>
                <a:tab pos="531813" algn="l"/>
              </a:tabLst>
            </a:pPr>
            <a:r>
              <a:rPr lang="en-ZA" sz="2000" dirty="0" smtClean="0"/>
              <a:t>No water supply. </a:t>
            </a:r>
          </a:p>
          <a:p>
            <a:pPr lvl="1">
              <a:buFont typeface="Courier New" panose="02070309020205020404" pitchFamily="49" charset="0"/>
              <a:buChar char="o"/>
              <a:tabLst>
                <a:tab pos="531813" algn="l"/>
              </a:tabLst>
            </a:pPr>
            <a:r>
              <a:rPr lang="en-ZA" sz="2000" dirty="0" smtClean="0"/>
              <a:t>Dilapidated buildings and fenced.</a:t>
            </a:r>
          </a:p>
          <a:p>
            <a:pPr lvl="1">
              <a:buFont typeface="Courier New" panose="02070309020205020404" pitchFamily="49" charset="0"/>
              <a:buChar char="o"/>
              <a:tabLst>
                <a:tab pos="531813" algn="l"/>
              </a:tabLst>
            </a:pPr>
            <a:r>
              <a:rPr lang="en-ZA" sz="2000" dirty="0" smtClean="0"/>
              <a:t>No QLTC structure or QLTC is not functional.</a:t>
            </a:r>
            <a:endParaRPr lang="en-ZA" sz="2000" b="1" dirty="0" smtClean="0"/>
          </a:p>
          <a:p>
            <a:pPr lvl="1">
              <a:buFont typeface="Courier New" panose="02070309020205020404" pitchFamily="49" charset="0"/>
              <a:buChar char="o"/>
              <a:tabLst>
                <a:tab pos="531813" algn="l"/>
                <a:tab pos="717550" algn="l"/>
              </a:tabLst>
            </a:pPr>
            <a:r>
              <a:rPr lang="en-ZA" sz="2000" dirty="0" smtClean="0"/>
              <a:t>Toilets were vandalised.</a:t>
            </a:r>
          </a:p>
          <a:p>
            <a:pPr lvl="1">
              <a:buFont typeface="Courier New" panose="02070309020205020404" pitchFamily="49" charset="0"/>
              <a:buChar char="o"/>
              <a:tabLst>
                <a:tab pos="531813" algn="l"/>
                <a:tab pos="717550" algn="l"/>
              </a:tabLst>
            </a:pPr>
            <a:r>
              <a:rPr lang="en-ZA" sz="2000" dirty="0" smtClean="0"/>
              <a:t>Toilets and plumbing equipment were stolen  during festive season.</a:t>
            </a:r>
            <a:endParaRPr lang="en-ZA" sz="2000" dirty="0"/>
          </a:p>
          <a:p>
            <a:pPr marL="400050" lvl="1" indent="0">
              <a:buNone/>
              <a:tabLst>
                <a:tab pos="531813" algn="l"/>
                <a:tab pos="717550" algn="l"/>
              </a:tabLst>
            </a:pPr>
            <a:endParaRPr lang="en-ZA" sz="2000" dirty="0" smtClean="0"/>
          </a:p>
          <a:p>
            <a:pPr marL="0" lvl="0" indent="0">
              <a:buNone/>
            </a:pPr>
            <a:r>
              <a:rPr lang="en-ZA" sz="2400" b="1" dirty="0">
                <a:solidFill>
                  <a:schemeClr val="accent2">
                    <a:lumMod val="75000"/>
                  </a:schemeClr>
                </a:solidFill>
              </a:rPr>
              <a:t>General findings: </a:t>
            </a:r>
            <a:r>
              <a:rPr lang="en-ZA" sz="2400" b="1" dirty="0" smtClean="0">
                <a:solidFill>
                  <a:schemeClr val="accent2">
                    <a:lumMod val="75000"/>
                  </a:schemeClr>
                </a:solidFill>
              </a:rPr>
              <a:t>Gauteng</a:t>
            </a:r>
            <a:endParaRPr lang="en-ZA" sz="2400" b="1" dirty="0">
              <a:solidFill>
                <a:schemeClr val="accent2">
                  <a:lumMod val="75000"/>
                </a:schemeClr>
              </a:solidFill>
            </a:endParaRPr>
          </a:p>
          <a:p>
            <a:pPr lvl="1">
              <a:buFont typeface="Courier New" panose="02070309020205020404" pitchFamily="49" charset="0"/>
              <a:buChar char="o"/>
              <a:tabLst>
                <a:tab pos="531813" algn="l"/>
                <a:tab pos="984250" algn="l"/>
              </a:tabLst>
            </a:pPr>
            <a:r>
              <a:rPr lang="en-ZA" sz="2000" dirty="0"/>
              <a:t>Shortage of classrooms.</a:t>
            </a:r>
          </a:p>
          <a:p>
            <a:pPr lvl="1">
              <a:buFont typeface="Courier New" panose="02070309020205020404" pitchFamily="49" charset="0"/>
              <a:buChar char="o"/>
              <a:tabLst>
                <a:tab pos="531813" algn="l"/>
                <a:tab pos="984250" algn="l"/>
              </a:tabLst>
            </a:pPr>
            <a:r>
              <a:rPr lang="en-ZA" sz="2000" dirty="0" smtClean="0"/>
              <a:t>Uncontrolled access to schools.</a:t>
            </a:r>
            <a:endParaRPr lang="en-ZA" sz="2000" dirty="0"/>
          </a:p>
          <a:p>
            <a:pPr lvl="1">
              <a:buFont typeface="Courier New" panose="02070309020205020404" pitchFamily="49" charset="0"/>
              <a:buChar char="o"/>
              <a:tabLst>
                <a:tab pos="625475" algn="l"/>
                <a:tab pos="809625" algn="l"/>
              </a:tabLst>
            </a:pPr>
            <a:r>
              <a:rPr lang="en-ZA" sz="2000" dirty="0" smtClean="0"/>
              <a:t>QLTC </a:t>
            </a:r>
            <a:r>
              <a:rPr lang="en-ZA" sz="2000" dirty="0"/>
              <a:t>not </a:t>
            </a:r>
            <a:r>
              <a:rPr lang="en-ZA" sz="2000" dirty="0" smtClean="0"/>
              <a:t>functional.</a:t>
            </a:r>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92</a:t>
            </a:fld>
            <a:endParaRPr lang="en-ZA" dirty="0">
              <a:solidFill>
                <a:prstClr val="black">
                  <a:tint val="75000"/>
                </a:prstClr>
              </a:solidFill>
            </a:endParaRPr>
          </a:p>
        </p:txBody>
      </p:sp>
    </p:spTree>
    <p:extLst>
      <p:ext uri="{BB962C8B-B14F-4D97-AF65-F5344CB8AC3E}">
        <p14:creationId xmlns:p14="http://schemas.microsoft.com/office/powerpoint/2010/main" val="16352154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48679"/>
          </a:xfrm>
        </p:spPr>
        <p:txBody>
          <a:bodyPr>
            <a:noAutofit/>
          </a:bodyPr>
          <a:lstStyle/>
          <a:p>
            <a:endParaRPr lang="en-ZA" sz="3200" b="1" dirty="0">
              <a:solidFill>
                <a:schemeClr val="accent2">
                  <a:lumMod val="75000"/>
                </a:schemeClr>
              </a:solidFill>
            </a:endParaRPr>
          </a:p>
        </p:txBody>
      </p:sp>
      <p:sp>
        <p:nvSpPr>
          <p:cNvPr id="3" name="Content Placeholder 2"/>
          <p:cNvSpPr>
            <a:spLocks noGrp="1"/>
          </p:cNvSpPr>
          <p:nvPr>
            <p:ph idx="1"/>
          </p:nvPr>
        </p:nvSpPr>
        <p:spPr>
          <a:xfrm>
            <a:off x="539552" y="476672"/>
            <a:ext cx="8229600" cy="6015210"/>
          </a:xfrm>
        </p:spPr>
        <p:txBody>
          <a:bodyPr>
            <a:normAutofit/>
          </a:bodyPr>
          <a:lstStyle/>
          <a:p>
            <a:pPr marL="0" indent="0">
              <a:buNone/>
            </a:pPr>
            <a:r>
              <a:rPr lang="en-ZA" sz="2400" b="1" dirty="0" smtClean="0">
                <a:solidFill>
                  <a:schemeClr val="accent2">
                    <a:lumMod val="75000"/>
                  </a:schemeClr>
                </a:solidFill>
              </a:rPr>
              <a:t>General findings: KwaZulu-Natal</a:t>
            </a:r>
          </a:p>
          <a:p>
            <a:pPr lvl="1">
              <a:buFont typeface="Courier New" panose="02070309020205020404" pitchFamily="49" charset="0"/>
              <a:buChar char="o"/>
            </a:pPr>
            <a:r>
              <a:rPr lang="en-GB" sz="2400" dirty="0" smtClean="0"/>
              <a:t>Pit latrines. </a:t>
            </a:r>
          </a:p>
          <a:p>
            <a:pPr lvl="1">
              <a:buFont typeface="Courier New" panose="02070309020205020404" pitchFamily="49" charset="0"/>
              <a:buChar char="o"/>
            </a:pPr>
            <a:r>
              <a:rPr lang="en-GB" sz="2400" dirty="0" smtClean="0"/>
              <a:t>Shortage of toilets.</a:t>
            </a:r>
          </a:p>
          <a:p>
            <a:pPr marL="850900" lvl="1" indent="-450850">
              <a:buFont typeface="Courier New" panose="02070309020205020404" pitchFamily="49" charset="0"/>
              <a:buChar char="o"/>
            </a:pPr>
            <a:r>
              <a:rPr lang="en-GB" sz="2400" dirty="0" smtClean="0"/>
              <a:t>Vacant posts.</a:t>
            </a:r>
          </a:p>
          <a:p>
            <a:pPr lvl="1">
              <a:buFont typeface="Courier New" panose="02070309020205020404" pitchFamily="49" charset="0"/>
              <a:buChar char="o"/>
            </a:pPr>
            <a:r>
              <a:rPr lang="en-GB" sz="2400" dirty="0" smtClean="0"/>
              <a:t>Storm damaged schools.</a:t>
            </a:r>
            <a:endParaRPr lang="en-GB" sz="2400" b="1" dirty="0"/>
          </a:p>
          <a:p>
            <a:pPr lvl="1">
              <a:buFont typeface="Courier New" panose="02070309020205020404" pitchFamily="49" charset="0"/>
              <a:buChar char="o"/>
            </a:pPr>
            <a:r>
              <a:rPr lang="en-GB" sz="2400" dirty="0"/>
              <a:t>Non-viable </a:t>
            </a:r>
            <a:r>
              <a:rPr lang="en-GB" sz="2400" dirty="0" smtClean="0"/>
              <a:t>schools.</a:t>
            </a:r>
          </a:p>
          <a:p>
            <a:pPr lvl="1">
              <a:buFont typeface="Courier New" panose="02070309020205020404" pitchFamily="49" charset="0"/>
              <a:buChar char="o"/>
            </a:pPr>
            <a:r>
              <a:rPr lang="en-GB" sz="2400" dirty="0" smtClean="0"/>
              <a:t>Shortage of computer rooms and administration support staff.</a:t>
            </a:r>
          </a:p>
          <a:p>
            <a:pPr lvl="1">
              <a:buFont typeface="Courier New" panose="02070309020205020404" pitchFamily="49" charset="0"/>
              <a:buChar char="o"/>
            </a:pPr>
            <a:r>
              <a:rPr lang="en-GB" sz="2400" dirty="0" smtClean="0"/>
              <a:t>School with asbestos roof.</a:t>
            </a:r>
          </a:p>
          <a:p>
            <a:pPr lvl="1">
              <a:buFont typeface="Courier New" panose="02070309020205020404" pitchFamily="49" charset="0"/>
              <a:buChar char="o"/>
            </a:pPr>
            <a:r>
              <a:rPr lang="en-GB" sz="2400" dirty="0" err="1" smtClean="0"/>
              <a:t>Multigrade</a:t>
            </a:r>
            <a:r>
              <a:rPr lang="en-GB" sz="2400" dirty="0" smtClean="0"/>
              <a:t> teaching.</a:t>
            </a:r>
            <a:endParaRPr lang="en-GB" sz="2400" dirty="0"/>
          </a:p>
          <a:p>
            <a:pPr marL="400050" lvl="1" indent="0">
              <a:buNone/>
            </a:pPr>
            <a:endParaRPr lang="en-GB" sz="2100" dirty="0" smtClean="0"/>
          </a:p>
          <a:p>
            <a:pPr marL="0" indent="0">
              <a:buNone/>
            </a:pPr>
            <a:endParaRPr lang="en-GB" sz="2000" dirty="0" smtClean="0"/>
          </a:p>
          <a:p>
            <a:pPr marL="0" indent="0">
              <a:buNone/>
            </a:pPr>
            <a:endParaRPr lang="en-GB" sz="2000" dirty="0" smtClean="0"/>
          </a:p>
          <a:p>
            <a:pPr>
              <a:buFont typeface="Courier New" panose="02070309020205020404" pitchFamily="49" charset="0"/>
              <a:buChar char="o"/>
            </a:pPr>
            <a:endParaRPr lang="en-GB" sz="2400" dirty="0" smtClean="0"/>
          </a:p>
          <a:p>
            <a:pPr>
              <a:buFont typeface="Courier New" panose="02070309020205020404" pitchFamily="49" charset="0"/>
              <a:buChar char="o"/>
            </a:pPr>
            <a:endParaRPr lang="en-GB" sz="2400" dirty="0"/>
          </a:p>
          <a:p>
            <a:pPr marL="0" indent="0">
              <a:buNone/>
            </a:pPr>
            <a:endParaRPr lang="en-ZA" sz="2400" dirty="0"/>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93</a:t>
            </a:fld>
            <a:endParaRPr lang="en-ZA" dirty="0">
              <a:solidFill>
                <a:prstClr val="black">
                  <a:tint val="75000"/>
                </a:prstClr>
              </a:solidFill>
            </a:endParaRPr>
          </a:p>
        </p:txBody>
      </p:sp>
    </p:spTree>
    <p:extLst>
      <p:ext uri="{BB962C8B-B14F-4D97-AF65-F5344CB8AC3E}">
        <p14:creationId xmlns:p14="http://schemas.microsoft.com/office/powerpoint/2010/main" val="3776208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1"/>
            <a:ext cx="8229600" cy="565892"/>
          </a:xfrm>
        </p:spPr>
        <p:txBody>
          <a:bodyPr>
            <a:noAutofit/>
          </a:bodyPr>
          <a:lstStyle/>
          <a:p>
            <a:endParaRPr lang="en-ZA" sz="3200" b="1" dirty="0">
              <a:solidFill>
                <a:schemeClr val="accent2">
                  <a:lumMod val="75000"/>
                </a:schemeClr>
              </a:solidFill>
            </a:endParaRPr>
          </a:p>
        </p:txBody>
      </p:sp>
      <p:sp>
        <p:nvSpPr>
          <p:cNvPr id="3" name="Content Placeholder 2"/>
          <p:cNvSpPr>
            <a:spLocks noGrp="1"/>
          </p:cNvSpPr>
          <p:nvPr>
            <p:ph idx="1"/>
          </p:nvPr>
        </p:nvSpPr>
        <p:spPr>
          <a:xfrm>
            <a:off x="467833" y="466502"/>
            <a:ext cx="8229600" cy="5842848"/>
          </a:xfrm>
        </p:spPr>
        <p:txBody>
          <a:bodyPr>
            <a:normAutofit/>
          </a:bodyPr>
          <a:lstStyle/>
          <a:p>
            <a:pPr marL="457200" lvl="1" indent="0">
              <a:buNone/>
            </a:pPr>
            <a:r>
              <a:rPr lang="en-GB" sz="2400" b="1" dirty="0" smtClean="0">
                <a:solidFill>
                  <a:schemeClr val="accent2">
                    <a:lumMod val="75000"/>
                  </a:schemeClr>
                </a:solidFill>
              </a:rPr>
              <a:t>General findings: Mpumalanga</a:t>
            </a:r>
          </a:p>
          <a:p>
            <a:pPr lvl="1">
              <a:buFont typeface="Courier New" panose="02070309020205020404" pitchFamily="49" charset="0"/>
              <a:buChar char="o"/>
            </a:pPr>
            <a:r>
              <a:rPr lang="en-GB" sz="2400" dirty="0" smtClean="0">
                <a:solidFill>
                  <a:prstClr val="black"/>
                </a:solidFill>
              </a:rPr>
              <a:t>Classroom overcrowding. </a:t>
            </a:r>
          </a:p>
          <a:p>
            <a:pPr lvl="1">
              <a:buFont typeface="Courier New" panose="02070309020205020404" pitchFamily="49" charset="0"/>
              <a:buChar char="o"/>
            </a:pPr>
            <a:r>
              <a:rPr lang="en-GB" sz="2400" dirty="0" smtClean="0">
                <a:solidFill>
                  <a:prstClr val="black"/>
                </a:solidFill>
              </a:rPr>
              <a:t>Dysfunctional toilets. </a:t>
            </a:r>
            <a:endParaRPr lang="en-GB" sz="2400" dirty="0">
              <a:solidFill>
                <a:prstClr val="black"/>
              </a:solidFill>
            </a:endParaRPr>
          </a:p>
          <a:p>
            <a:pPr lvl="1">
              <a:buFont typeface="Courier New" panose="02070309020205020404" pitchFamily="49" charset="0"/>
              <a:buChar char="o"/>
            </a:pPr>
            <a:r>
              <a:rPr lang="en-GB" sz="2400" dirty="0" smtClean="0">
                <a:solidFill>
                  <a:prstClr val="black"/>
                </a:solidFill>
              </a:rPr>
              <a:t>Shortage </a:t>
            </a:r>
            <a:r>
              <a:rPr lang="en-GB" sz="2400" dirty="0">
                <a:solidFill>
                  <a:prstClr val="black"/>
                </a:solidFill>
              </a:rPr>
              <a:t>of </a:t>
            </a:r>
            <a:r>
              <a:rPr lang="en-GB" sz="2400" dirty="0" smtClean="0">
                <a:solidFill>
                  <a:prstClr val="black"/>
                </a:solidFill>
              </a:rPr>
              <a:t>classrooms.</a:t>
            </a:r>
            <a:endParaRPr lang="en-GB" sz="2400" dirty="0">
              <a:solidFill>
                <a:prstClr val="black"/>
              </a:solidFill>
            </a:endParaRPr>
          </a:p>
          <a:p>
            <a:pPr lvl="1">
              <a:buFont typeface="Courier New" panose="02070309020205020404" pitchFamily="49" charset="0"/>
              <a:buChar char="o"/>
            </a:pPr>
            <a:r>
              <a:rPr lang="en-GB" sz="2400" dirty="0" smtClean="0">
                <a:solidFill>
                  <a:prstClr val="black"/>
                </a:solidFill>
              </a:rPr>
              <a:t>Collapsing </a:t>
            </a:r>
            <a:r>
              <a:rPr lang="en-GB" sz="2400" dirty="0">
                <a:solidFill>
                  <a:prstClr val="black"/>
                </a:solidFill>
              </a:rPr>
              <a:t>school building </a:t>
            </a:r>
            <a:r>
              <a:rPr lang="en-GB" sz="2400" dirty="0" smtClean="0">
                <a:solidFill>
                  <a:prstClr val="black"/>
                </a:solidFill>
              </a:rPr>
              <a:t>structure.</a:t>
            </a:r>
            <a:endParaRPr lang="en-GB" sz="2400" dirty="0">
              <a:solidFill>
                <a:prstClr val="black"/>
              </a:solidFill>
            </a:endParaRPr>
          </a:p>
          <a:p>
            <a:pPr lvl="1">
              <a:buFont typeface="Courier New" panose="02070309020205020404" pitchFamily="49" charset="0"/>
              <a:buChar char="o"/>
            </a:pPr>
            <a:r>
              <a:rPr lang="en-ZA" sz="2400" dirty="0" smtClean="0"/>
              <a:t>Unpaid </a:t>
            </a:r>
            <a:r>
              <a:rPr lang="en-ZA" sz="2400" dirty="0"/>
              <a:t>temporary educators (6 months)</a:t>
            </a:r>
          </a:p>
          <a:p>
            <a:pPr lvl="0">
              <a:buFont typeface="Courier New" panose="02070309020205020404" pitchFamily="49" charset="0"/>
              <a:buChar char="o"/>
            </a:pPr>
            <a:endParaRPr lang="en-ZA" sz="2000" dirty="0">
              <a:solidFill>
                <a:prstClr val="black"/>
              </a:solidFill>
            </a:endParaRPr>
          </a:p>
          <a:p>
            <a:pPr marL="0" indent="439738" defTabSz="896938">
              <a:buNone/>
              <a:tabLst>
                <a:tab pos="0" algn="l"/>
                <a:tab pos="439738" algn="l"/>
              </a:tabLst>
            </a:pPr>
            <a:endParaRPr lang="en-ZA" sz="1600" dirty="0" smtClean="0"/>
          </a:p>
          <a:p>
            <a:pPr marL="57150" indent="0">
              <a:buNone/>
            </a:pPr>
            <a:r>
              <a:rPr lang="en-GB" b="1" dirty="0">
                <a:solidFill>
                  <a:schemeClr val="accent2">
                    <a:lumMod val="75000"/>
                  </a:schemeClr>
                </a:solidFill>
              </a:rPr>
              <a:t>General findings: Northern Cape</a:t>
            </a:r>
          </a:p>
          <a:p>
            <a:pPr lvl="1">
              <a:buFont typeface="Courier New" panose="02070309020205020404" pitchFamily="49" charset="0"/>
              <a:buChar char="o"/>
            </a:pPr>
            <a:r>
              <a:rPr lang="en-GB" dirty="0" smtClean="0"/>
              <a:t>Insufficient toilets.</a:t>
            </a:r>
            <a:endParaRPr lang="en-GB" dirty="0"/>
          </a:p>
          <a:p>
            <a:pPr marL="0" indent="439738" defTabSz="896938">
              <a:buNone/>
              <a:tabLst>
                <a:tab pos="0" algn="l"/>
                <a:tab pos="439738" algn="l"/>
              </a:tabLst>
            </a:pPr>
            <a:endParaRPr lang="en-ZA" sz="1600" dirty="0" smtClean="0"/>
          </a:p>
          <a:p>
            <a:pPr marL="439738" indent="0" defTabSz="896938">
              <a:buNone/>
              <a:tabLst>
                <a:tab pos="0" algn="l"/>
                <a:tab pos="896938" algn="l"/>
              </a:tabLst>
            </a:pPr>
            <a:endParaRPr lang="en-ZA" sz="1600" dirty="0" smtClean="0"/>
          </a:p>
          <a:p>
            <a:pPr marL="439738" indent="0" defTabSz="896938">
              <a:buNone/>
              <a:tabLst>
                <a:tab pos="0" algn="l"/>
                <a:tab pos="896938" algn="l"/>
              </a:tabLst>
            </a:pPr>
            <a:endParaRPr lang="en-ZA" sz="2400" b="1" dirty="0"/>
          </a:p>
          <a:p>
            <a:pPr marL="0" indent="0">
              <a:buNone/>
            </a:pPr>
            <a:endParaRPr lang="en-ZA" sz="2000" dirty="0"/>
          </a:p>
          <a:p>
            <a:endParaRPr lang="en-GB" b="1" dirty="0" smtClean="0"/>
          </a:p>
          <a:p>
            <a:endParaRPr lang="en-ZA" dirty="0"/>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t>94</a:t>
            </a:fld>
            <a:endParaRPr lang="en-ZA" dirty="0"/>
          </a:p>
        </p:txBody>
      </p:sp>
    </p:spTree>
    <p:extLst>
      <p:ext uri="{BB962C8B-B14F-4D97-AF65-F5344CB8AC3E}">
        <p14:creationId xmlns:p14="http://schemas.microsoft.com/office/powerpoint/2010/main" val="9975807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06089"/>
          </a:xfrm>
        </p:spPr>
        <p:txBody>
          <a:bodyPr>
            <a:normAutofit/>
          </a:bodyPr>
          <a:lstStyle/>
          <a:p>
            <a:endParaRPr lang="en-ZA" sz="3200" dirty="0"/>
          </a:p>
        </p:txBody>
      </p:sp>
      <p:sp>
        <p:nvSpPr>
          <p:cNvPr id="3" name="Content Placeholder 2"/>
          <p:cNvSpPr>
            <a:spLocks noGrp="1"/>
          </p:cNvSpPr>
          <p:nvPr>
            <p:ph idx="1"/>
          </p:nvPr>
        </p:nvSpPr>
        <p:spPr>
          <a:xfrm>
            <a:off x="457200" y="692696"/>
            <a:ext cx="8229600" cy="5433469"/>
          </a:xfrm>
        </p:spPr>
        <p:txBody>
          <a:bodyPr>
            <a:normAutofit/>
          </a:bodyPr>
          <a:lstStyle/>
          <a:p>
            <a:pPr marL="457200" lvl="1" indent="0">
              <a:buNone/>
            </a:pPr>
            <a:endParaRPr lang="en-GB" dirty="0"/>
          </a:p>
          <a:p>
            <a:pPr marL="0" indent="0">
              <a:buNone/>
            </a:pPr>
            <a:r>
              <a:rPr lang="en-GB" sz="2800" b="1" dirty="0" smtClean="0">
                <a:solidFill>
                  <a:schemeClr val="accent2">
                    <a:lumMod val="75000"/>
                  </a:schemeClr>
                </a:solidFill>
              </a:rPr>
              <a:t>General </a:t>
            </a:r>
            <a:r>
              <a:rPr lang="en-GB" sz="2800" b="1" dirty="0">
                <a:solidFill>
                  <a:schemeClr val="accent2">
                    <a:lumMod val="75000"/>
                  </a:schemeClr>
                </a:solidFill>
              </a:rPr>
              <a:t>findings </a:t>
            </a:r>
            <a:r>
              <a:rPr lang="en-GB" sz="2800" b="1" dirty="0" smtClean="0">
                <a:solidFill>
                  <a:schemeClr val="accent2">
                    <a:lumMod val="75000"/>
                  </a:schemeClr>
                </a:solidFill>
              </a:rPr>
              <a:t>North West</a:t>
            </a:r>
            <a:endParaRPr lang="en-GB" sz="2800" b="1" dirty="0">
              <a:solidFill>
                <a:schemeClr val="accent2">
                  <a:lumMod val="75000"/>
                </a:schemeClr>
              </a:solidFill>
            </a:endParaRPr>
          </a:p>
          <a:p>
            <a:pPr lvl="1">
              <a:buFont typeface="Courier New" panose="02070309020205020404" pitchFamily="49" charset="0"/>
              <a:buChar char="o"/>
            </a:pPr>
            <a:r>
              <a:rPr lang="en-GB" dirty="0" smtClean="0">
                <a:solidFill>
                  <a:prstClr val="black"/>
                </a:solidFill>
              </a:rPr>
              <a:t>Classroom overcrowding. </a:t>
            </a:r>
          </a:p>
          <a:p>
            <a:pPr lvl="1">
              <a:buFont typeface="Courier New" panose="02070309020205020404" pitchFamily="49" charset="0"/>
              <a:buChar char="o"/>
            </a:pPr>
            <a:r>
              <a:rPr lang="en-GB" dirty="0" smtClean="0">
                <a:solidFill>
                  <a:prstClr val="black"/>
                </a:solidFill>
              </a:rPr>
              <a:t>Dysfunctional toilets. </a:t>
            </a:r>
          </a:p>
          <a:p>
            <a:pPr marL="457200" lvl="1" indent="0">
              <a:buNone/>
            </a:pPr>
            <a:endParaRPr lang="en-GB" dirty="0">
              <a:solidFill>
                <a:prstClr val="black"/>
              </a:solidFill>
            </a:endParaRPr>
          </a:p>
          <a:p>
            <a:pPr marL="0" indent="0">
              <a:buNone/>
            </a:pPr>
            <a:r>
              <a:rPr lang="en-GB" b="1" dirty="0" smtClean="0">
                <a:solidFill>
                  <a:schemeClr val="accent2">
                    <a:lumMod val="75000"/>
                  </a:schemeClr>
                </a:solidFill>
              </a:rPr>
              <a:t>General findings: Western Cape</a:t>
            </a:r>
          </a:p>
          <a:p>
            <a:pPr lvl="0">
              <a:buFont typeface="Courier New" panose="02070309020205020404" pitchFamily="49" charset="0"/>
              <a:buChar char="o"/>
              <a:tabLst>
                <a:tab pos="531813" algn="l"/>
                <a:tab pos="717550" algn="l"/>
              </a:tabLst>
            </a:pPr>
            <a:r>
              <a:rPr lang="en-US" sz="2600" dirty="0" smtClean="0">
                <a:solidFill>
                  <a:prstClr val="black"/>
                </a:solidFill>
              </a:rPr>
              <a:t>Undocumented learners</a:t>
            </a:r>
            <a:endParaRPr lang="en-US" sz="2600" dirty="0">
              <a:solidFill>
                <a:prstClr val="black"/>
              </a:solidFill>
            </a:endParaRPr>
          </a:p>
          <a:p>
            <a:pPr lvl="0">
              <a:buFont typeface="Courier New" panose="02070309020205020404" pitchFamily="49" charset="0"/>
              <a:buChar char="o"/>
            </a:pPr>
            <a:r>
              <a:rPr lang="en-GB" sz="2600" dirty="0" smtClean="0">
                <a:solidFill>
                  <a:prstClr val="black"/>
                </a:solidFill>
              </a:rPr>
              <a:t>Inadequate fencing of some schools</a:t>
            </a:r>
          </a:p>
          <a:p>
            <a:pPr marL="0" lvl="0" indent="0">
              <a:buNone/>
            </a:pPr>
            <a:endParaRPr lang="en-ZA" sz="2400" b="1" dirty="0">
              <a:solidFill>
                <a:srgbClr val="00B050"/>
              </a:solidFill>
            </a:endParaRPr>
          </a:p>
          <a:p>
            <a:endParaRPr lang="en-ZA" dirty="0"/>
          </a:p>
        </p:txBody>
      </p:sp>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95</a:t>
            </a:fld>
            <a:endParaRPr lang="en-ZA" dirty="0">
              <a:solidFill>
                <a:prstClr val="black">
                  <a:tint val="75000"/>
                </a:prstClr>
              </a:solidFill>
            </a:endParaRPr>
          </a:p>
        </p:txBody>
      </p:sp>
    </p:spTree>
    <p:extLst>
      <p:ext uri="{BB962C8B-B14F-4D97-AF65-F5344CB8AC3E}">
        <p14:creationId xmlns:p14="http://schemas.microsoft.com/office/powerpoint/2010/main" val="2270542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solidFill>
                  <a:schemeClr val="accent2">
                    <a:lumMod val="75000"/>
                  </a:schemeClr>
                </a:solidFill>
              </a:rPr>
              <a:t>CONCLUSION</a:t>
            </a:r>
            <a:endParaRPr lang="en-ZA" sz="32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r>
              <a:rPr lang="en-ZA" dirty="0" smtClean="0"/>
              <a:t>All school specific challenges have been brought to the attention of provincial heads of department.  They have been requested to provide plans to deal with these within a month.</a:t>
            </a:r>
          </a:p>
          <a:p>
            <a:pPr algn="just"/>
            <a:r>
              <a:rPr lang="en-ZA" dirty="0" smtClean="0"/>
              <a:t> Some of the challenges require a sector  sharper focus.  These include rationalisation of schools</a:t>
            </a:r>
            <a:r>
              <a:rPr lang="en-ZA" dirty="0"/>
              <a:t> </a:t>
            </a:r>
            <a:r>
              <a:rPr lang="en-ZA" dirty="0" smtClean="0"/>
              <a:t>and quintile ranking. </a:t>
            </a:r>
          </a:p>
          <a:p>
            <a:pPr marL="0" indent="0">
              <a:buNone/>
            </a:pPr>
            <a:endParaRPr lang="en-ZA" dirty="0"/>
          </a:p>
        </p:txBody>
      </p:sp>
      <p:sp>
        <p:nvSpPr>
          <p:cNvPr id="4" name="Slide Number Placeholder 3"/>
          <p:cNvSpPr>
            <a:spLocks noGrp="1"/>
          </p:cNvSpPr>
          <p:nvPr>
            <p:ph type="sldNum" sz="quarter" idx="4294967295"/>
          </p:nvPr>
        </p:nvSpPr>
        <p:spPr>
          <a:xfrm>
            <a:off x="5652120" y="6309350"/>
            <a:ext cx="2133600" cy="365125"/>
          </a:xfrm>
          <a:prstGeom prst="rect">
            <a:avLst/>
          </a:prstGeom>
        </p:spPr>
        <p:txBody>
          <a:bodyPr/>
          <a:lstStyle/>
          <a:p>
            <a:fld id="{527EF771-2B50-4573-84B4-5C96B4F32DD9}" type="slidenum">
              <a:rPr lang="en-ZA" smtClean="0"/>
              <a:t>96</a:t>
            </a:fld>
            <a:endParaRPr lang="en-ZA" dirty="0"/>
          </a:p>
        </p:txBody>
      </p:sp>
    </p:spTree>
    <p:extLst>
      <p:ext uri="{BB962C8B-B14F-4D97-AF65-F5344CB8AC3E}">
        <p14:creationId xmlns:p14="http://schemas.microsoft.com/office/powerpoint/2010/main" val="10024971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33256"/>
          </a:xfrm>
          <a:prstGeom prst="rect">
            <a:avLst/>
          </a:prstGeom>
        </p:spPr>
      </p:pic>
      <p:pic>
        <p:nvPicPr>
          <p:cNvPr id="4" name="Picture 3"/>
          <p:cNvPicPr>
            <a:picLocks noChangeAspect="1"/>
          </p:cNvPicPr>
          <p:nvPr/>
        </p:nvPicPr>
        <p:blipFill>
          <a:blip r:embed="rId3"/>
          <a:stretch>
            <a:fillRect/>
          </a:stretch>
        </p:blipFill>
        <p:spPr>
          <a:xfrm>
            <a:off x="179512" y="6165304"/>
            <a:ext cx="1440160" cy="692696"/>
          </a:xfrm>
          <a:prstGeom prst="rect">
            <a:avLst/>
          </a:prstGeom>
        </p:spPr>
      </p:pic>
      <p:sp>
        <p:nvSpPr>
          <p:cNvPr id="5" name="Rectangle 4"/>
          <p:cNvSpPr/>
          <p:nvPr/>
        </p:nvSpPr>
        <p:spPr>
          <a:xfrm>
            <a:off x="7164288" y="6151917"/>
            <a:ext cx="367408" cy="307777"/>
          </a:xfrm>
          <a:prstGeom prst="rect">
            <a:avLst/>
          </a:prstGeom>
        </p:spPr>
        <p:txBody>
          <a:bodyPr wrap="none">
            <a:spAutoFit/>
          </a:bodyPr>
          <a:lstStyle/>
          <a:p>
            <a:pPr lvl="0" algn="r"/>
            <a:r>
              <a:rPr lang="en-ZA" sz="1400" b="1" smtClean="0">
                <a:solidFill>
                  <a:prstClr val="black">
                    <a:tint val="75000"/>
                  </a:prstClr>
                </a:solidFill>
              </a:rPr>
              <a:t>89</a:t>
            </a:r>
            <a:endParaRPr lang="en-ZA" sz="1400" b="1" dirty="0">
              <a:solidFill>
                <a:prstClr val="black">
                  <a:tint val="75000"/>
                </a:prstClr>
              </a:solidFill>
            </a:endParaRPr>
          </a:p>
        </p:txBody>
      </p:sp>
    </p:spTree>
    <p:extLst>
      <p:ext uri="{BB962C8B-B14F-4D97-AF65-F5344CB8AC3E}">
        <p14:creationId xmlns:p14="http://schemas.microsoft.com/office/powerpoint/2010/main" val="27846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1ED4432-49CF-45C3-9A42-4B5F7E0E139A}" vid="{FF77757A-9AB4-4E27-9B5F-A0CA94A90E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DBE Presentation template</Template>
  <TotalTime>7111</TotalTime>
  <Words>9315</Words>
  <Application>Microsoft Office PowerPoint</Application>
  <PresentationFormat>On-screen Show (4:3)</PresentationFormat>
  <Paragraphs>1354</Paragraphs>
  <Slides>97</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97</vt:i4>
      </vt:variant>
    </vt:vector>
  </HeadingPairs>
  <TitlesOfParts>
    <vt:vector size="107" baseType="lpstr">
      <vt:lpstr>Arial</vt:lpstr>
      <vt:lpstr>Calibri</vt:lpstr>
      <vt:lpstr>Century Gothic</vt:lpstr>
      <vt:lpstr>Courier New</vt:lpstr>
      <vt:lpstr>Helvetica</vt:lpstr>
      <vt:lpstr>Symbol</vt:lpstr>
      <vt:lpstr>Times New Roman</vt:lpstr>
      <vt:lpstr>Wingdings</vt:lpstr>
      <vt:lpstr>New DBE Presentation template</vt:lpstr>
      <vt:lpstr>Theme1</vt:lpstr>
      <vt:lpstr> </vt:lpstr>
      <vt:lpstr>Contents of the Presentation</vt:lpstr>
      <vt:lpstr>Introduction</vt:lpstr>
      <vt:lpstr>  </vt:lpstr>
      <vt:lpstr>2023 Learner Admission and Registration Status</vt:lpstr>
      <vt:lpstr>2023 Learner Admission and Registration Status…</vt:lpstr>
      <vt:lpstr>2023 Learner Admission and Registration Status…</vt:lpstr>
      <vt:lpstr>WC Learner placement  as at 02/01/2023</vt:lpstr>
      <vt:lpstr>Gauteng placement as of 3 Feb 2023</vt:lpstr>
      <vt:lpstr>Challenges in GP and WC</vt:lpstr>
      <vt:lpstr>Mitigation</vt:lpstr>
      <vt:lpstr>Example of mitigation</vt:lpstr>
      <vt:lpstr>TEACHER PROVISIONING</vt:lpstr>
      <vt:lpstr>2023 Post Provisioning Process</vt:lpstr>
      <vt:lpstr>Educators Additional to Staff Establishment</vt:lpstr>
      <vt:lpstr>Teacher Provisioning</vt:lpstr>
      <vt:lpstr>Supply of Educators: Provisional list of Funza Lushaka Graduates</vt:lpstr>
      <vt:lpstr>  </vt:lpstr>
      <vt:lpstr>Background and context</vt:lpstr>
      <vt:lpstr>Introduction</vt:lpstr>
      <vt:lpstr>Progress on procurement and delivery </vt:lpstr>
      <vt:lpstr>Summary of LTSM progress report</vt:lpstr>
      <vt:lpstr>  </vt:lpstr>
      <vt:lpstr>Infrastructure and Maintenance</vt:lpstr>
      <vt:lpstr>Infrastructure and Maintenance</vt:lpstr>
      <vt:lpstr>ASIDI and SAFE Progress</vt:lpstr>
      <vt:lpstr>Learner Transport</vt:lpstr>
      <vt:lpstr>Learners Transported (ordinary schools)</vt:lpstr>
      <vt:lpstr>Learners Transported (LSEN)</vt:lpstr>
      <vt:lpstr>  </vt:lpstr>
      <vt:lpstr>Introduction</vt:lpstr>
      <vt:lpstr>Preparations for the Academic Year</vt:lpstr>
      <vt:lpstr>Plans to Support Provinces</vt:lpstr>
      <vt:lpstr>Learning Resources </vt:lpstr>
      <vt:lpstr>  </vt:lpstr>
      <vt:lpstr>Readiness of the ECD Sector </vt:lpstr>
      <vt:lpstr>  </vt:lpstr>
      <vt:lpstr>Plans to Support Learners through Provision of Digital Materials and ICT</vt:lpstr>
      <vt:lpstr>Intervention Strategies</vt:lpstr>
      <vt:lpstr>ICT-enabled Learner Support Initiatives </vt:lpstr>
      <vt:lpstr>Challenges and Recommendations</vt:lpstr>
      <vt:lpstr>  </vt:lpstr>
      <vt:lpstr>PowerPoint Presentation</vt:lpstr>
      <vt:lpstr>Expenditure as at 31 December 2022</vt:lpstr>
      <vt:lpstr>Procurement Model</vt:lpstr>
      <vt:lpstr>Budget and AG findings  </vt:lpstr>
      <vt:lpstr>  </vt:lpstr>
      <vt:lpstr>National School Safety Framework</vt:lpstr>
      <vt:lpstr>Inter-departmental Campaign on the Prevention of Violence, Bullying, Corporal Punishment, Drugs and Substance abuse in Schools</vt:lpstr>
      <vt:lpstr>National Strategy for the Prevention and Management of Alcohol and Drug use amongst Learners in Schools</vt:lpstr>
      <vt:lpstr>Prevention and Management of Corporal Punishment in Schools</vt:lpstr>
      <vt:lpstr>Disaster Risk Management </vt:lpstr>
      <vt:lpstr>DBE &amp; SAPS Protocol</vt:lpstr>
      <vt:lpstr>School Safety Plans for 2023</vt:lpstr>
      <vt:lpstr>  </vt:lpstr>
      <vt:lpstr>Social Cohesion Programmes </vt:lpstr>
      <vt:lpstr>District Monitoring</vt:lpstr>
      <vt:lpstr>  </vt:lpstr>
      <vt:lpstr>The role of SGBs</vt:lpstr>
      <vt:lpstr>  </vt:lpstr>
      <vt:lpstr>PowerPoint Presentation</vt:lpstr>
      <vt:lpstr>Matric Completion Rates Measured using Household Survey Data</vt:lpstr>
      <vt:lpstr>Impact of the Pandemic on Dropout</vt:lpstr>
      <vt:lpstr>SUPPORT FOR UNDERPERFORMING SCHOOLS</vt:lpstr>
      <vt:lpstr>Underperforming Secondary Schools</vt:lpstr>
      <vt:lpstr>Number of schools visited per Province</vt:lpstr>
      <vt:lpstr>Observations</vt:lpstr>
      <vt:lpstr>Support on Data Utilization to Improve Performance</vt:lpstr>
      <vt:lpstr>  </vt:lpstr>
      <vt:lpstr> Support for Mathematics </vt:lpstr>
      <vt:lpstr> Support for Grade 8 &amp; 9 Mathematics and Natural Science </vt:lpstr>
      <vt:lpstr>Mathematics Teacher Audit</vt:lpstr>
      <vt:lpstr> Support for  Grade 8 &amp; 9 Economic and Management Sciences </vt:lpstr>
      <vt:lpstr>  </vt:lpstr>
      <vt:lpstr>Governance and Management </vt:lpstr>
      <vt:lpstr>Governance and Management </vt:lpstr>
      <vt:lpstr>Governance and Management </vt:lpstr>
      <vt:lpstr>Governance and Management  </vt:lpstr>
      <vt:lpstr>  Part 2  </vt:lpstr>
      <vt:lpstr>PORTFOLIO COMMITTEE  KWAZULU-NATAL  OVERSIGHT  SCHOOLS REACHED AND ISSUES PICKED UP</vt:lpstr>
      <vt:lpstr>DISTRICTS AND SCHOOLS VISITED</vt:lpstr>
      <vt:lpstr>ISSUES RAISED</vt:lpstr>
      <vt:lpstr>ISSUES RAISED…</vt:lpstr>
      <vt:lpstr>ISSUES RAISED…</vt:lpstr>
      <vt:lpstr>ISSUES RAISED…</vt:lpstr>
      <vt:lpstr>PowerPoint Presentation</vt:lpstr>
      <vt:lpstr>  DBE 2023 School Readiness Monitoring    </vt:lpstr>
      <vt:lpstr>Districts Visited</vt:lpstr>
      <vt:lpstr>Number of Schools Reached </vt:lpstr>
      <vt:lpstr>  General Findings  </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Llewellyn Brown</cp:lastModifiedBy>
  <cp:revision>549</cp:revision>
  <cp:lastPrinted>2023-01-26T09:27:19Z</cp:lastPrinted>
  <dcterms:created xsi:type="dcterms:W3CDTF">2016-04-18T12:36:04Z</dcterms:created>
  <dcterms:modified xsi:type="dcterms:W3CDTF">2023-02-05T14:44:56Z</dcterms:modified>
</cp:coreProperties>
</file>