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7"/>
  </p:notesMasterIdLst>
  <p:handoutMasterIdLst>
    <p:handoutMasterId r:id="rId28"/>
  </p:handoutMasterIdLst>
  <p:sldIdLst>
    <p:sldId id="272" r:id="rId3"/>
    <p:sldId id="1218" r:id="rId4"/>
    <p:sldId id="505" r:id="rId5"/>
    <p:sldId id="583" r:id="rId6"/>
    <p:sldId id="831" r:id="rId7"/>
    <p:sldId id="829" r:id="rId8"/>
    <p:sldId id="812" r:id="rId9"/>
    <p:sldId id="813" r:id="rId10"/>
    <p:sldId id="814" r:id="rId11"/>
    <p:sldId id="827" r:id="rId12"/>
    <p:sldId id="828" r:id="rId13"/>
    <p:sldId id="815" r:id="rId14"/>
    <p:sldId id="816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4" r:id="rId23"/>
    <p:sldId id="825" r:id="rId24"/>
    <p:sldId id="826" r:id="rId25"/>
    <p:sldId id="436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2" autoAdjust="0"/>
    <p:restoredTop sz="95144"/>
  </p:normalViewPr>
  <p:slideViewPr>
    <p:cSldViewPr>
      <p:cViewPr varScale="1">
        <p:scale>
          <a:sx n="65" d="100"/>
          <a:sy n="65" d="100"/>
        </p:scale>
        <p:origin x="16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B830E4-0C70-BB9E-AFD5-7E88C49B6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703" tIns="45851" rIns="91703" bIns="458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B0854-F28B-8E90-D126-66BB620676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703" tIns="45851" rIns="91703" bIns="458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47FBB-2E69-4C8F-A1C3-6CA1767AA2D1}" type="datetimeFigureOut">
              <a:rPr lang="en-ZA" altLang="en-US"/>
              <a:pPr>
                <a:defRPr/>
              </a:pPr>
              <a:t>2023/04/17</a:t>
            </a:fld>
            <a:endParaRPr lang="en-ZA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A7EB7-AAA0-E196-9DCC-273FB8C4A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703" tIns="45851" rIns="91703" bIns="458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C4601-DB02-135D-7C81-0A9C37084C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3" tIns="45851" rIns="91703" bIns="458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C2A958-81D1-4DED-BAC7-2F98C4C9A473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DFC012-9D64-99FB-D21F-E8E3A99D4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703" tIns="45851" rIns="91703" bIns="458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690B-6453-7067-8DD1-82DD1E24BB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703" tIns="45851" rIns="91703" bIns="458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6A02C8-8D0F-4F5B-A95B-C3988042C483}" type="datetimeFigureOut">
              <a:rPr lang="en-ZA" altLang="en-US"/>
              <a:pPr>
                <a:defRPr/>
              </a:pPr>
              <a:t>2023/04/17</a:t>
            </a:fld>
            <a:endParaRPr lang="en-Z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5AA59-462C-6339-15D5-8C611B6A6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1" rIns="91703" bIns="45851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2DE4EF-36C6-44AE-A0A7-743507D8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703" tIns="45851" rIns="91703" bIns="458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AB4EB-2DD5-B4C7-AE53-95582B1B15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703" tIns="45851" rIns="91703" bIns="458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CE62C-6CFC-FFC3-C20C-C0C7A96D4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3" tIns="45851" rIns="91703" bIns="458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E9EA73-110B-4A8F-8404-22191B5F0FE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29006-1969-E355-3B1E-1481F5D6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D952-C4C7-46A2-A222-F061EE87FC6C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5C85-9DD7-22EE-1955-92EBD4A1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83B7-EAAF-558F-F18C-639D03C3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820D-8404-4CEF-A99F-7F30F88C49A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7010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1493-3108-9E5D-8A89-4CCB6DC2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DBA2-6BBA-411E-9971-AFD7A7B5A215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FC47-E7E1-424D-62D2-6C0F49DE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9CC8-A27E-6A14-0349-4B42E6BA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C539-47C7-42AD-BF68-DA4450647FA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342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5AD43-F61A-5DD6-FD51-C379CB68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D35F-D446-4646-9618-2A91A2F34255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24082-D700-FC49-3F03-CA0F6FCF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DB17F-9D6A-558A-976D-106C32DC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EC43-B79D-4DC7-9D31-807CC66877F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3696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0E8B-A861-B5E9-0804-BAC820F1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5C58-65ED-4479-9487-0899374E2A8D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67AF-CDEA-BD1F-6C36-20E2AD47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F063A-806C-750D-BB79-7A503FA2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0D01-EA37-47B1-9E89-8C304EE488B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1043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20EF-8FDC-533F-5B43-66F5CD1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84C2-BB01-4221-83EA-0C4A08E995A0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050E-D72D-EECC-7515-C0BE116D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DEBA-CE0A-99FF-0F0F-2A5F4F49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1AC3-CA8C-4DCD-993A-C99EEAE7113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4129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F25C-7E63-6854-2D7A-E994A44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A764-198B-4C84-8113-753CC71EBD1A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8A0D-A68B-14EF-1D35-3D343021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084B-1E4E-C6A5-C84F-98447A6C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DBC0-AADE-4E35-82B6-1574D937619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9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3082DF-DB6E-4164-266E-B3264E1D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F338-24F3-4A9D-93EA-61473F2F5173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F4CA3-A391-65B8-AA40-729A7092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CC0015-5201-D5DA-12A6-5E4B185D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4D37-4D77-405D-B144-83D3CA80E0E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4590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2533A4-7973-5D64-59CF-530EAAAB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89E8-0614-40AD-810A-C4EF8DB807D3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4A4316-6C70-C20A-1F8E-D52AC19C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54257C-97FE-6FA5-C159-03FD0BA9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AB3F-12A5-4094-B238-B965ADB0DA0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5378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8E9240-C616-1E82-2042-E23D47B3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49AB-7AD0-4D2F-98DC-268A203CA0FF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0C38C-7CFC-9BC1-7DCA-2B815395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84A96-04E7-F783-66F4-6F4E4109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1702-A0C1-4CAF-A927-8180BE59E56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9367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0EB582-97BC-D485-28DE-70CB9E4C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2999-0C4E-49D0-9E89-E6B715AA89A2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D9DE64-FA51-3947-B21A-017C0D7A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0E30A1-52C3-6A19-449E-B3385538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E17C-51BA-4FAC-92CD-AF534AE5E13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0267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79FA5F-5E4F-82DA-BAEE-3376D68A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1DA7-493A-4E6D-913D-55351D8C913C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165DA-8531-2FA6-C44C-7FA11E73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D0093A-AFB6-0D67-B072-205D21FE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EE14-0C97-4599-85D3-EB281432C89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757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C5D9-4E9D-1F82-5728-1695BABA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6344-5BD8-47AB-9AD8-6509FDECFF9A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D17C-949A-76A3-8D0D-7EC34B6B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A42C-8CB2-7D39-BDC8-946B3F88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B486-A23B-4865-9478-6CCEECC69AB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58664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F5F6BD-1935-EB04-4AFE-E6072D7A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BC81-EBEF-4151-8847-CCCADAD7B317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A8D8FE-8748-C69D-6B03-C048A82C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668A8-C501-DF2C-AF24-C8C47709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169E-45A2-4FF3-B922-E141BE586EE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1415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616F2-B69A-29DD-F0A3-F9CE76AB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FDFA-4E94-47F5-A139-325F3FAEDF37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7E395-D2E5-2CD4-296F-52FFAC0C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164B7-CC69-D148-D3FC-51000B43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A7FE-6C1B-4184-8165-CEE075A0417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9448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A4BB2-B51D-A411-D4AA-F5130B0E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A6DF-DC10-4D2B-934D-524CAD712BA9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29386-9554-C87B-B307-9486A51A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C2F39-F89D-49A4-A2BA-33DCC6C6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4D87-5C9E-471B-843F-6BEEB4E6402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5150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F22E-1521-BAAE-4C13-C5128C22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784A-179D-48CB-831F-B03DAD983C9A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6DFB-8DBC-A5EA-F9F0-CFDF7231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13808-5674-40D2-DD59-FED548A4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14D9-083D-4ECA-BA98-895C455A177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9559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22035B-B167-BF83-D7D9-A6EC2200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4F85-4315-4AB4-87A0-6552D4EB646B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4D25A-9384-ED7D-D2E6-31E76E01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4BEF4-3E0C-13C7-1787-E605FD30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3496-AC4F-429D-B99F-D505E8B0435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2202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206CD5-80FF-462D-0ACE-B1AD67EB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27D9-D7DB-45AB-BBE1-F5D752F6B7E9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DA29B8-3460-ED48-DDA3-F0C1FB57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8CA2CA-D6BE-F990-BC45-2DEFAF77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AD8D-E2C6-4D6E-BBC3-013F905CCFB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47177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02D11E-D293-65C3-4A2A-01C92FBD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BF34-E6C0-4FA1-B9D6-1951E1A1B89B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638C0D-CC9E-CF62-5CB8-A11E5484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E28246-309D-2B38-99E6-6B58CB17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77A8-F1CD-4291-AEEF-AB24880EEC5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8754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DEB4C6-EDB3-BEA8-5990-0BD7F08A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F6E1-A053-4B2D-9952-317B762055DC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01B210-E0A1-8078-B01E-E472678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D4B5BE-A513-893E-4A29-CC042A26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5143-03CB-41D2-9A6F-18B4B9E20D2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042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6E06DF-9DD6-A137-D578-9CE370B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E1D-FB9C-4DCB-9A03-175418DD8920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9ED1A5-9C78-8465-1E7E-0663C59E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92EE8-E925-6063-F84C-8F075AB4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1155-C484-4DFE-A537-E63631FD035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5326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478EE7-44C4-B4C1-1993-88A96784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E3A9-C7BA-4589-89E8-FB1E789BD493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9C8F60-6DF9-F6B8-ADEA-AEF70181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8CB0DF-667C-E530-D0A9-76CDD33F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5646-2FE8-4382-9ABA-E18987658ED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2312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7605BA-7994-CA11-7D26-47FD8EFE11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D4C5DA-6DC9-5A75-3F54-96D0BC5E5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FAB4-B076-2A0E-E571-7DEFB876B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6EE6DE-7395-4C26-A875-2CC1BD3D1F99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DBEC9-C424-AC8F-BE6F-AF897E67C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68798-AF2E-CEA4-9144-ACE492926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492440-09B2-4A46-92E7-E64D5E829B1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AB4F518-81B6-CBAD-982F-F95A01F83D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2C497C0-F60E-A0BD-C8EB-85EC5205B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BA09-9D02-289F-2F4D-9978D45E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3F5399-1522-44D1-8A55-70C24226CB7C}" type="datetime1">
              <a:rPr lang="en-US" altLang="en-US"/>
              <a:pPr>
                <a:defRPr/>
              </a:pPr>
              <a:t>4/17/2023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1AFDF-2C68-15E1-F170-3EBDAD57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9300-31D0-A476-72D3-25E563DA5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0EEC4D-643F-46F2-A4FA-B7A23F445C1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4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7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8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9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0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3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4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5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6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7.xls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493B8BF-7705-5CA7-0101-E39E12ABD9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158C0D-B64C-41AB-8ACC-3726F6D00A7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3" name="Picture 6" descr="blue holding shape">
            <a:extLst>
              <a:ext uri="{FF2B5EF4-FFF2-40B4-BE49-F238E27FC236}">
                <a16:creationId xmlns:a16="http://schemas.microsoft.com/office/drawing/2014/main" id="{412C5CFE-C7C3-C4F5-6FD0-CFB242F7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>
            <a:extLst>
              <a:ext uri="{FF2B5EF4-FFF2-40B4-BE49-F238E27FC236}">
                <a16:creationId xmlns:a16="http://schemas.microsoft.com/office/drawing/2014/main" id="{E8FABAB8-A790-9083-15FB-DB909458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2AF505-0A33-45BC-93C7-241339BCC74D}" type="slidenum">
              <a:rPr lang="en-US" altLang="en-US" sz="1400" b="1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1"/>
          </a:p>
        </p:txBody>
      </p:sp>
      <p:sp>
        <p:nvSpPr>
          <p:cNvPr id="5125" name="AutoShape 2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36A6BC43-70EB-5FFF-1AF4-A8F2240206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5126" name="AutoShape 4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86C8CF00-50F6-A5C9-8EBA-B97991FA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pic>
        <p:nvPicPr>
          <p:cNvPr id="5127" name="Picture 7" descr="Dep-Education logo Colour">
            <a:extLst>
              <a:ext uri="{FF2B5EF4-FFF2-40B4-BE49-F238E27FC236}">
                <a16:creationId xmlns:a16="http://schemas.microsoft.com/office/drawing/2014/main" id="{307E6B00-103B-FB65-37D0-144F27A8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030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">
            <a:extLst>
              <a:ext uri="{FF2B5EF4-FFF2-40B4-BE49-F238E27FC236}">
                <a16:creationId xmlns:a16="http://schemas.microsoft.com/office/drawing/2014/main" id="{69BA7640-2866-293E-A32B-4B2201E0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227637"/>
            <a:ext cx="4572000" cy="554038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en-US" sz="2600" b="1" dirty="0">
                <a:solidFill>
                  <a:srgbClr val="7030A0"/>
                </a:solidFill>
                <a:latin typeface="Centaur" pitchFamily="18" charset="0"/>
              </a:rPr>
              <a:t>19 APRIL 2023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902915-DEBF-81C2-44DA-F47266C4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544636"/>
            <a:ext cx="8784976" cy="33965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4800" b="1">
                <a:solidFill>
                  <a:schemeClr val="tx1"/>
                </a:solidFill>
                <a:latin typeface="Bookman Old Style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ZA" altLang="en-US" sz="3600" dirty="0"/>
              <a:t>BUDGET 2023/24 PRESENTATION TO </a:t>
            </a:r>
          </a:p>
          <a:p>
            <a:pPr>
              <a:defRPr/>
            </a:pPr>
            <a:r>
              <a:rPr lang="en-ZA" altLang="en-US" sz="3600" dirty="0"/>
              <a:t>SELECT COMMITTEE ON EDUCATION AND TECHNOLOGY, SPORT, ARTS AND CULTURE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8D1357B-16BB-573B-A576-C50ED30B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7738"/>
            <a:ext cx="8640960" cy="692150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ADMINISTRATION</a:t>
            </a:r>
          </a:p>
        </p:txBody>
      </p:sp>
      <p:pic>
        <p:nvPicPr>
          <p:cNvPr id="14339" name="Picture 6" descr="blue holding shape">
            <a:extLst>
              <a:ext uri="{FF2B5EF4-FFF2-40B4-BE49-F238E27FC236}">
                <a16:creationId xmlns:a16="http://schemas.microsoft.com/office/drawing/2014/main" id="{30F7BADD-E4ED-BB73-902D-5394930F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462E3E0-7EE3-D623-0A45-C2C6565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FE9A8C-6BFA-484F-9D63-1B4E1E2E6A9B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ZA" altLang="en-US" sz="16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B4EA03D-2F9D-E1E9-C909-AB713F39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69AE15-7FF3-A5E9-3217-42C424AC4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95238"/>
              </p:ext>
            </p:extLst>
          </p:nvPr>
        </p:nvGraphicFramePr>
        <p:xfrm>
          <a:off x="251520" y="1052736"/>
          <a:ext cx="8640960" cy="524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4" imgW="9017000" imgH="3505200" progId="Excel.Sheet.12">
                  <p:embed/>
                </p:oleObj>
              </mc:Choice>
              <mc:Fallback>
                <p:oleObj name="Worksheet" r:id="rId4" imgW="9017000" imgH="35052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569AE15-7FF3-A5E9-3217-42C424AC4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52736"/>
                        <a:ext cx="8640960" cy="5246464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E3A79D8-1CCC-5F3C-0036-7921A47D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167" y="132785"/>
            <a:ext cx="9161463" cy="692150"/>
          </a:xfrm>
        </p:spPr>
        <p:txBody>
          <a:bodyPr/>
          <a:lstStyle/>
          <a:p>
            <a:r>
              <a:rPr lang="en-ZA" altLang="en-US" sz="3200" b="1">
                <a:latin typeface="Arial Black" panose="020B0A04020102020204" pitchFamily="34" charset="0"/>
              </a:rPr>
              <a:t>ADMINISTRATION</a:t>
            </a:r>
          </a:p>
        </p:txBody>
      </p:sp>
      <p:pic>
        <p:nvPicPr>
          <p:cNvPr id="15363" name="Picture 6" descr="blue holding shape">
            <a:extLst>
              <a:ext uri="{FF2B5EF4-FFF2-40B4-BE49-F238E27FC236}">
                <a16:creationId xmlns:a16="http://schemas.microsoft.com/office/drawing/2014/main" id="{021CB20C-26AC-A10E-52EC-AD02289C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8A3B1CAD-4782-15D2-F255-465AD52E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CD670-7498-404A-B152-BAE969404B6C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ZA" altLang="en-US" sz="1600"/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65F13FDF-AC4D-9F36-FBA3-8DF2FDFB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AFBBA7-740F-7745-6763-9D664E315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42988"/>
              </p:ext>
            </p:extLst>
          </p:nvPr>
        </p:nvGraphicFramePr>
        <p:xfrm>
          <a:off x="395536" y="1076007"/>
          <a:ext cx="8424936" cy="501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4" imgW="8445500" imgH="3822700" progId="Excel.Sheet.12">
                  <p:embed/>
                </p:oleObj>
              </mc:Choice>
              <mc:Fallback>
                <p:oleObj name="Worksheet" r:id="rId4" imgW="8445500" imgH="38227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7AFBBA7-740F-7745-6763-9D664E315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076007"/>
                        <a:ext cx="8424936" cy="5017289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C28DA63-29BF-D6DF-0614-2A67D42C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2785"/>
            <a:ext cx="8712968" cy="717550"/>
          </a:xfrm>
        </p:spPr>
        <p:txBody>
          <a:bodyPr/>
          <a:lstStyle/>
          <a:p>
            <a:r>
              <a:rPr lang="en-ZA" altLang="en-US" sz="2800" b="1" dirty="0">
                <a:latin typeface="Arial Black" panose="020B0A04020102020204" pitchFamily="34" charset="0"/>
              </a:rPr>
              <a:t>PUBLIC ORDINARY SCHOOL EDUCATION</a:t>
            </a:r>
          </a:p>
        </p:txBody>
      </p:sp>
      <p:pic>
        <p:nvPicPr>
          <p:cNvPr id="16387" name="Picture 6" descr="blue holding shape">
            <a:extLst>
              <a:ext uri="{FF2B5EF4-FFF2-40B4-BE49-F238E27FC236}">
                <a16:creationId xmlns:a16="http://schemas.microsoft.com/office/drawing/2014/main" id="{0DA34641-8F70-926B-BEF5-EC168153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A5C2BD4E-B490-2872-9C24-04105F3C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3A5AA-2139-474B-B3D9-9FC2FC25798E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ZA" altLang="en-US" sz="1600"/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D105A164-6BC0-A949-2BFA-DD3CBC130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5F799E-7806-E3DD-8B81-6E4EE0F25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01124"/>
              </p:ext>
            </p:extLst>
          </p:nvPr>
        </p:nvGraphicFramePr>
        <p:xfrm>
          <a:off x="467544" y="979487"/>
          <a:ext cx="8496944" cy="537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4" imgW="9220200" imgH="3035300" progId="Excel.Sheet.12">
                  <p:embed/>
                </p:oleObj>
              </mc:Choice>
              <mc:Fallback>
                <p:oleObj name="Worksheet" r:id="rId4" imgW="9220200" imgH="30353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F5F799E-7806-E3DD-8B81-6E4EE0F25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979487"/>
                        <a:ext cx="8496944" cy="5375064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86C9D01-5569-DA3D-8D40-BB746AE4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63" y="309200"/>
            <a:ext cx="9161463" cy="627063"/>
          </a:xfrm>
        </p:spPr>
        <p:txBody>
          <a:bodyPr/>
          <a:lstStyle/>
          <a:p>
            <a:r>
              <a:rPr lang="en-ZA" altLang="en-US" sz="2800" b="1" dirty="0">
                <a:latin typeface="Arial Black" panose="020B0A04020102020204" pitchFamily="34" charset="0"/>
              </a:rPr>
              <a:t>PUBLIC ORDINARY SCHOOL EDUCATION</a:t>
            </a:r>
          </a:p>
        </p:txBody>
      </p:sp>
      <p:pic>
        <p:nvPicPr>
          <p:cNvPr id="17411" name="Picture 6" descr="blue holding shape">
            <a:extLst>
              <a:ext uri="{FF2B5EF4-FFF2-40B4-BE49-F238E27FC236}">
                <a16:creationId xmlns:a16="http://schemas.microsoft.com/office/drawing/2014/main" id="{EE9B7F62-86AB-DC48-38C8-C83A7C94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D1F8CA32-21FE-4E87-6429-F175F592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42EDA-AF66-4F8A-B739-BA2851F389DB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ZA" altLang="en-US" sz="1600"/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8644B26C-BC55-4CF7-A6C5-AEAE073D3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5B7DF8E-D408-4062-C9EE-4CFFD22DA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82360"/>
              </p:ext>
            </p:extLst>
          </p:nvPr>
        </p:nvGraphicFramePr>
        <p:xfrm>
          <a:off x="440696" y="1216061"/>
          <a:ext cx="8280920" cy="494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4" imgW="8191500" imgH="3657600" progId="Excel.Sheet.12">
                  <p:embed/>
                </p:oleObj>
              </mc:Choice>
              <mc:Fallback>
                <p:oleObj name="Worksheet" r:id="rId4" imgW="8191500" imgH="36576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B7DF8E-D408-4062-C9EE-4CFFD22DA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696" y="1216061"/>
                        <a:ext cx="8280920" cy="4946452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716EA46-2A27-7FD0-98A9-43EA98DD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" y="287338"/>
            <a:ext cx="9161463" cy="893763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INDEPENDENT SCHOOL SUBSIDIES</a:t>
            </a:r>
          </a:p>
        </p:txBody>
      </p:sp>
      <p:pic>
        <p:nvPicPr>
          <p:cNvPr id="18435" name="Picture 6" descr="blue holding shape">
            <a:extLst>
              <a:ext uri="{FF2B5EF4-FFF2-40B4-BE49-F238E27FC236}">
                <a16:creationId xmlns:a16="http://schemas.microsoft.com/office/drawing/2014/main" id="{07FA2F05-B14F-BB35-0D26-100E2CD9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C6C5F899-F123-AB01-F6F8-07A2A92D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15A8AC-609D-4F28-9573-A0986BAAFBF9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ZA" altLang="en-US" sz="1600"/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CB6046A1-D4EF-AB83-36BE-87471ADA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52F0213-FE19-F596-6395-1E1653880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99566"/>
              </p:ext>
            </p:extLst>
          </p:nvPr>
        </p:nvGraphicFramePr>
        <p:xfrm>
          <a:off x="683568" y="1700808"/>
          <a:ext cx="8208912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4" imgW="9309100" imgH="1282700" progId="Excel.Sheet.12">
                  <p:embed/>
                </p:oleObj>
              </mc:Choice>
              <mc:Fallback>
                <p:oleObj name="Worksheet" r:id="rId4" imgW="9309100" imgH="12827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52F0213-FE19-F596-6395-1E1653880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8208912" cy="3357563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09B4FBA-0313-660F-F84E-D4E09071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2" y="122640"/>
            <a:ext cx="9161463" cy="954088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INDEPENDENT SCHOOL SUBSIDIES</a:t>
            </a:r>
          </a:p>
        </p:txBody>
      </p:sp>
      <p:pic>
        <p:nvPicPr>
          <p:cNvPr id="19459" name="Picture 6" descr="blue holding shape">
            <a:extLst>
              <a:ext uri="{FF2B5EF4-FFF2-40B4-BE49-F238E27FC236}">
                <a16:creationId xmlns:a16="http://schemas.microsoft.com/office/drawing/2014/main" id="{7CC156B5-303A-B9AE-BD2E-ACF63437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A1FACC11-5C68-53D3-55C8-57553655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28804-C7BD-4C15-93F3-6483EC2E2417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ZA" altLang="en-US" sz="1600"/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0B094692-285E-8E00-153C-3961A8092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3AEC4E-1A55-603D-E0DF-7C3F3D0EA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43838"/>
              </p:ext>
            </p:extLst>
          </p:nvPr>
        </p:nvGraphicFramePr>
        <p:xfrm>
          <a:off x="467544" y="1484784"/>
          <a:ext cx="8460940" cy="359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4" imgW="8280400" imgH="1155700" progId="Excel.Sheet.12">
                  <p:embed/>
                </p:oleObj>
              </mc:Choice>
              <mc:Fallback>
                <p:oleObj name="Worksheet" r:id="rId4" imgW="8280400" imgH="11557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93AEC4E-1A55-603D-E0DF-7C3F3D0EA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84784"/>
                        <a:ext cx="8460940" cy="3591987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219465-221A-FE55-E3AC-82A1EAF1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" y="302437"/>
            <a:ext cx="9161463" cy="717550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PUBLIC SPECIAL SCHOOL EDUCATION</a:t>
            </a:r>
          </a:p>
        </p:txBody>
      </p:sp>
      <p:pic>
        <p:nvPicPr>
          <p:cNvPr id="20483" name="Picture 6" descr="blue holding shape">
            <a:extLst>
              <a:ext uri="{FF2B5EF4-FFF2-40B4-BE49-F238E27FC236}">
                <a16:creationId xmlns:a16="http://schemas.microsoft.com/office/drawing/2014/main" id="{33B602A1-7A82-003A-C01B-A6F9D0B6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E5496CAA-4B69-5187-B4E5-78B05B2E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AC4F37-4750-4DB9-9469-BFC7CFE54009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ZA" altLang="en-US" sz="1600"/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E8E15F10-E522-0706-262D-2F254757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2D65B5-7873-3C7F-ED6C-CAD29F718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19798"/>
              </p:ext>
            </p:extLst>
          </p:nvPr>
        </p:nvGraphicFramePr>
        <p:xfrm>
          <a:off x="395536" y="1628800"/>
          <a:ext cx="835292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4" imgW="9753600" imgH="1473200" progId="Excel.Sheet.12">
                  <p:embed/>
                </p:oleObj>
              </mc:Choice>
              <mc:Fallback>
                <p:oleObj name="Worksheet" r:id="rId4" imgW="9753600" imgH="14732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92D65B5-7873-3C7F-ED6C-CAD29F718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352928" cy="432048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26508E2-49DE-3BCD-094C-C5AED08B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68"/>
            <a:ext cx="9161463" cy="790575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PUBLIC SPECIAL SCHOOL EDUCATION</a:t>
            </a:r>
          </a:p>
        </p:txBody>
      </p:sp>
      <p:pic>
        <p:nvPicPr>
          <p:cNvPr id="21507" name="Picture 6" descr="blue holding shape">
            <a:extLst>
              <a:ext uri="{FF2B5EF4-FFF2-40B4-BE49-F238E27FC236}">
                <a16:creationId xmlns:a16="http://schemas.microsoft.com/office/drawing/2014/main" id="{578BA4FD-4AC3-D7E0-A10B-AD4A9847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645F62B2-04DB-642E-B86D-45A71390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2D99D9-8468-46B9-9EFF-9B4D013AF711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ZA" altLang="en-US" sz="16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018CD5EB-F85F-1187-789F-2B738B13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EEEEFA-DFB8-D34B-E892-11D8176A7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79570"/>
              </p:ext>
            </p:extLst>
          </p:nvPr>
        </p:nvGraphicFramePr>
        <p:xfrm>
          <a:off x="467544" y="1052511"/>
          <a:ext cx="8064896" cy="518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4" imgW="8712200" imgH="3162300" progId="Excel.Sheet.12">
                  <p:embed/>
                </p:oleObj>
              </mc:Choice>
              <mc:Fallback>
                <p:oleObj name="Worksheet" r:id="rId4" imgW="8712200" imgH="31623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6EEEEFA-DFB8-D34B-E892-11D8176A7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052511"/>
                        <a:ext cx="8064896" cy="5184777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F1BF9DD-4EEF-9815-10E1-31E7E4AE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3" y="130968"/>
            <a:ext cx="9161463" cy="790575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EARLY CHILDHOOD DEVELOPMENT</a:t>
            </a:r>
          </a:p>
        </p:txBody>
      </p:sp>
      <p:pic>
        <p:nvPicPr>
          <p:cNvPr id="22531" name="Picture 6" descr="blue holding shape">
            <a:extLst>
              <a:ext uri="{FF2B5EF4-FFF2-40B4-BE49-F238E27FC236}">
                <a16:creationId xmlns:a16="http://schemas.microsoft.com/office/drawing/2014/main" id="{0519D8D1-3510-B9AC-E263-172288D8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299F2EA7-ED53-CE8D-221A-9AE4861D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E0C07-CC18-4A8F-B963-04D3A0A92B0E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ZA" altLang="en-US" sz="1600"/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F0208C0A-500B-146B-664D-1BA912C8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7394AE-9B7F-073C-02B5-9E1C935AE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92125"/>
              </p:ext>
            </p:extLst>
          </p:nvPr>
        </p:nvGraphicFramePr>
        <p:xfrm>
          <a:off x="251519" y="1052513"/>
          <a:ext cx="8640961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4" imgW="9740900" imgH="2070100" progId="Excel.Sheet.12">
                  <p:embed/>
                </p:oleObj>
              </mc:Choice>
              <mc:Fallback>
                <p:oleObj name="Worksheet" r:id="rId4" imgW="9740900" imgH="20701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7394AE-9B7F-073C-02B5-9E1C935AE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1052513"/>
                        <a:ext cx="8640961" cy="5184775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EAC160E-05B4-5D50-C4B5-805EFD13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531"/>
            <a:ext cx="9161463" cy="627063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EARLY CHILDHOOD DEVELOPMENT</a:t>
            </a:r>
          </a:p>
        </p:txBody>
      </p:sp>
      <p:pic>
        <p:nvPicPr>
          <p:cNvPr id="23555" name="Picture 6" descr="blue holding shape">
            <a:extLst>
              <a:ext uri="{FF2B5EF4-FFF2-40B4-BE49-F238E27FC236}">
                <a16:creationId xmlns:a16="http://schemas.microsoft.com/office/drawing/2014/main" id="{87EDBE8E-2CBD-E56C-9422-56D2DB1D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0766BA64-0FD8-F688-BFEE-653DF22A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167C1-D906-45A5-942C-50F148F85DF6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ZA" altLang="en-US" sz="1600"/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377D20E3-E13D-C66F-C0A0-41792121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11CA9F-A073-12AE-69D8-0948CC42E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48822"/>
              </p:ext>
            </p:extLst>
          </p:nvPr>
        </p:nvGraphicFramePr>
        <p:xfrm>
          <a:off x="395536" y="1030263"/>
          <a:ext cx="8496944" cy="518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4" imgW="8470900" imgH="3352800" progId="Excel.Sheet.12">
                  <p:embed/>
                </p:oleObj>
              </mc:Choice>
              <mc:Fallback>
                <p:oleObj name="Worksheet" r:id="rId4" imgW="8470900" imgH="33528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711CA9F-A073-12AE-69D8-0948CC42E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030263"/>
                        <a:ext cx="8496944" cy="5184577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FD9B-43A4-8500-D6A5-EF536965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76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PRESENTATION LAYOUT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BE1FDE19-B40F-085F-C676-1D45EC95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3"/>
            <a:ext cx="8568952" cy="4658841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700087" lvl="1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altLang="en-US" b="1" dirty="0">
                <a:cs typeface="Calibri" panose="020F0502020204030204" pitchFamily="34" charset="0"/>
              </a:rPr>
              <a:t>Departmental Budget Allocation 2023/24</a:t>
            </a:r>
          </a:p>
          <a:p>
            <a:pPr marL="185737" lvl="1" indent="0" eaLnBrk="1" hangingPunct="1">
              <a:lnSpc>
                <a:spcPct val="150000"/>
              </a:lnSpc>
              <a:buNone/>
            </a:pPr>
            <a:endParaRPr lang="en-ZA" altLang="en-US" b="1" dirty="0">
              <a:cs typeface="Calibri" panose="020F0502020204030204" pitchFamily="34" charset="0"/>
            </a:endParaRPr>
          </a:p>
          <a:p>
            <a:pPr marL="700088" lvl="1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 startAt="2"/>
            </a:pPr>
            <a:r>
              <a:rPr lang="en-ZA" altLang="en-US" b="1" dirty="0">
                <a:cs typeface="Calibri" panose="020F0502020204030204" pitchFamily="34" charset="0"/>
              </a:rPr>
              <a:t>Appropriation Bill</a:t>
            </a:r>
          </a:p>
          <a:p>
            <a:pPr marL="185738" lvl="1" indent="0" eaLnBrk="1" hangingPunct="1">
              <a:lnSpc>
                <a:spcPct val="150000"/>
              </a:lnSpc>
              <a:buNone/>
            </a:pPr>
            <a:endParaRPr lang="en-ZA" altLang="en-US" b="1" dirty="0">
              <a:cs typeface="Calibri" panose="020F0502020204030204" pitchFamily="34" charset="0"/>
            </a:endParaRPr>
          </a:p>
        </p:txBody>
      </p:sp>
      <p:pic>
        <p:nvPicPr>
          <p:cNvPr id="6148" name="Picture 6" descr="blue holding shape">
            <a:extLst>
              <a:ext uri="{FF2B5EF4-FFF2-40B4-BE49-F238E27FC236}">
                <a16:creationId xmlns:a16="http://schemas.microsoft.com/office/drawing/2014/main" id="{8CE9CAD9-784F-4CB9-12E6-B632185F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CE920DE0-CC17-16BB-5E45-2C8D2DFA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81775"/>
            <a:ext cx="2266950" cy="13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7E3AEC-ACAC-4DB0-BD7A-DFDE9D91C529}" type="slidenum">
              <a:rPr lang="en-ZA" altLang="en-US" sz="16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ZA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D45063F-0EA5-EB1B-3E17-CBEEC25A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2" y="130968"/>
            <a:ext cx="9161463" cy="719138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INFRASTRUCTURE DEVELOPMENT</a:t>
            </a:r>
          </a:p>
        </p:txBody>
      </p:sp>
      <p:pic>
        <p:nvPicPr>
          <p:cNvPr id="24579" name="Picture 6" descr="blue holding shape">
            <a:extLst>
              <a:ext uri="{FF2B5EF4-FFF2-40B4-BE49-F238E27FC236}">
                <a16:creationId xmlns:a16="http://schemas.microsoft.com/office/drawing/2014/main" id="{EC45B26A-068E-2115-21EE-BBBBC8A3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C173EFAC-0C8D-CC74-2DB9-15733556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DCA3BD-6076-4BF5-9793-11DEC9090BB8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ZA" altLang="en-US" sz="1600"/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33F1CC7E-E6AA-D95A-DBD7-A20FAE3EB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1565BE-62BD-8A8F-E464-D5970EA3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2218"/>
              </p:ext>
            </p:extLst>
          </p:nvPr>
        </p:nvGraphicFramePr>
        <p:xfrm>
          <a:off x="251520" y="981074"/>
          <a:ext cx="8568952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Worksheet" r:id="rId4" imgW="9194800" imgH="2197100" progId="Excel.Sheet.12">
                  <p:embed/>
                </p:oleObj>
              </mc:Choice>
              <mc:Fallback>
                <p:oleObj name="Worksheet" r:id="rId4" imgW="9194800" imgH="21971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31565BE-62BD-8A8F-E464-D5970EA3B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981074"/>
                        <a:ext cx="8568952" cy="5256213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AC9D53F-985F-E587-E2E7-78D99D6E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938"/>
            <a:ext cx="9161463" cy="646113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INFRASTRUCTURE DEVELOPMENT</a:t>
            </a:r>
          </a:p>
        </p:txBody>
      </p:sp>
      <p:pic>
        <p:nvPicPr>
          <p:cNvPr id="25603" name="Picture 6" descr="blue holding shape">
            <a:extLst>
              <a:ext uri="{FF2B5EF4-FFF2-40B4-BE49-F238E27FC236}">
                <a16:creationId xmlns:a16="http://schemas.microsoft.com/office/drawing/2014/main" id="{6A55BF67-FAE4-CA88-23F4-64929D82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5350869B-B3BA-08C5-4D59-CD63FBC1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642FB-4ABC-4F09-9F15-32CB6C4C3E93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ZA" altLang="en-US" sz="1600"/>
          </a:p>
        </p:txBody>
      </p:sp>
      <p:sp>
        <p:nvSpPr>
          <p:cNvPr id="25605" name="Rectangle 8">
            <a:extLst>
              <a:ext uri="{FF2B5EF4-FFF2-40B4-BE49-F238E27FC236}">
                <a16:creationId xmlns:a16="http://schemas.microsoft.com/office/drawing/2014/main" id="{055657CA-EB8B-5DED-E721-747DDE1A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706B2D-ED17-8DB8-A384-07F8D00BC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42549"/>
              </p:ext>
            </p:extLst>
          </p:nvPr>
        </p:nvGraphicFramePr>
        <p:xfrm>
          <a:off x="358738" y="1009989"/>
          <a:ext cx="8424936" cy="523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Worksheet" r:id="rId4" imgW="9677400" imgH="2273300" progId="Excel.Sheet.12">
                  <p:embed/>
                </p:oleObj>
              </mc:Choice>
              <mc:Fallback>
                <p:oleObj name="Worksheet" r:id="rId4" imgW="9677400" imgH="22733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B706B2D-ED17-8DB8-A384-07F8D00BC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38" y="1009989"/>
                        <a:ext cx="8424936" cy="5236219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BEAAC9-95E7-32C7-034B-2A43CD38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69"/>
            <a:ext cx="9161463" cy="627062"/>
          </a:xfrm>
        </p:spPr>
        <p:txBody>
          <a:bodyPr/>
          <a:lstStyle/>
          <a:p>
            <a:r>
              <a:rPr lang="en-ZA" altLang="en-US" sz="2400" b="1" dirty="0">
                <a:latin typeface="Arial Black" panose="020B0A04020102020204" pitchFamily="34" charset="0"/>
              </a:rPr>
              <a:t>EXAMINATION &amp; EDUCATION RELATED SERVICES</a:t>
            </a:r>
          </a:p>
        </p:txBody>
      </p:sp>
      <p:pic>
        <p:nvPicPr>
          <p:cNvPr id="26627" name="Picture 6" descr="blue holding shape">
            <a:extLst>
              <a:ext uri="{FF2B5EF4-FFF2-40B4-BE49-F238E27FC236}">
                <a16:creationId xmlns:a16="http://schemas.microsoft.com/office/drawing/2014/main" id="{94A03AB4-E8EA-9E34-E1CB-D4722234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C0D0945F-6849-DCCE-77C4-A9FFCDE0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BC6B6-E248-424B-AB7D-3BCB667E875B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ZA" altLang="en-US" sz="1600"/>
          </a:p>
        </p:txBody>
      </p:sp>
      <p:sp>
        <p:nvSpPr>
          <p:cNvPr id="26629" name="Rectangle 8">
            <a:extLst>
              <a:ext uri="{FF2B5EF4-FFF2-40B4-BE49-F238E27FC236}">
                <a16:creationId xmlns:a16="http://schemas.microsoft.com/office/drawing/2014/main" id="{229A2C41-1CAB-07B8-D90D-E2CFD89B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04179E0-2F8B-EAA5-327B-83167F849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99338"/>
              </p:ext>
            </p:extLst>
          </p:nvPr>
        </p:nvGraphicFramePr>
        <p:xfrm>
          <a:off x="395536" y="888999"/>
          <a:ext cx="8424936" cy="53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Worksheet" r:id="rId4" imgW="9563100" imgH="2819400" progId="Excel.Sheet.12">
                  <p:embed/>
                </p:oleObj>
              </mc:Choice>
              <mc:Fallback>
                <p:oleObj name="Worksheet" r:id="rId4" imgW="9563100" imgH="28194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04179E0-2F8B-EAA5-327B-83167F849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888999"/>
                        <a:ext cx="8424936" cy="5348313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8F5EF6C-B094-017C-6B44-A4BEEADD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2" y="177879"/>
            <a:ext cx="9161463" cy="692150"/>
          </a:xfrm>
        </p:spPr>
        <p:txBody>
          <a:bodyPr/>
          <a:lstStyle/>
          <a:p>
            <a:r>
              <a:rPr lang="en-ZA" altLang="en-US" sz="2400" b="1" dirty="0">
                <a:latin typeface="Arial Black" panose="020B0A04020102020204" pitchFamily="34" charset="0"/>
              </a:rPr>
              <a:t>EXAMINATION &amp; EDUCATION RELATED SERVICES</a:t>
            </a:r>
          </a:p>
        </p:txBody>
      </p:sp>
      <p:pic>
        <p:nvPicPr>
          <p:cNvPr id="27651" name="Picture 6" descr="blue holding shape">
            <a:extLst>
              <a:ext uri="{FF2B5EF4-FFF2-40B4-BE49-F238E27FC236}">
                <a16:creationId xmlns:a16="http://schemas.microsoft.com/office/drawing/2014/main" id="{8CDDF440-D46E-1388-6B52-F3EC376B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329C44F7-ECF7-D1BF-733F-84B24AB8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F0E2D-8FAE-4E82-8569-F07188A9B8F9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ZA" altLang="en-US" sz="1600"/>
          </a:p>
        </p:txBody>
      </p:sp>
      <p:sp>
        <p:nvSpPr>
          <p:cNvPr id="27653" name="Rectangle 8">
            <a:extLst>
              <a:ext uri="{FF2B5EF4-FFF2-40B4-BE49-F238E27FC236}">
                <a16:creationId xmlns:a16="http://schemas.microsoft.com/office/drawing/2014/main" id="{D5EE81B3-6429-B599-B4CE-88E5A685F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CC0E433-83D2-73B1-906D-C34F09E30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31921"/>
              </p:ext>
            </p:extLst>
          </p:nvPr>
        </p:nvGraphicFramePr>
        <p:xfrm>
          <a:off x="539552" y="1246664"/>
          <a:ext cx="820891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Worksheet" r:id="rId4" imgW="9194800" imgH="4267200" progId="Excel.Sheet.12">
                  <p:embed/>
                </p:oleObj>
              </mc:Choice>
              <mc:Fallback>
                <p:oleObj name="Worksheet" r:id="rId4" imgW="9194800" imgH="42672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CC0E433-83D2-73B1-906D-C34F09E3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246664"/>
                        <a:ext cx="8208912" cy="4968552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416DC91-DF07-90F5-E4B1-E865E0A5AD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3A801B-4220-48C7-B426-71E9041C0D5D}" type="slidenum">
              <a:rPr lang="en-US" altLang="en-US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pic>
        <p:nvPicPr>
          <p:cNvPr id="28675" name="Picture 6" descr="blue holding shape">
            <a:extLst>
              <a:ext uri="{FF2B5EF4-FFF2-40B4-BE49-F238E27FC236}">
                <a16:creationId xmlns:a16="http://schemas.microsoft.com/office/drawing/2014/main" id="{E44C4085-C5F3-EC9C-0923-E70692CE8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2800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>
            <a:extLst>
              <a:ext uri="{FF2B5EF4-FFF2-40B4-BE49-F238E27FC236}">
                <a16:creationId xmlns:a16="http://schemas.microsoft.com/office/drawing/2014/main" id="{C2DCCCC4-1FB1-7B3D-15E4-21F768265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96CC26-70BB-458E-9554-D314A1286928}" type="slidenum">
              <a:rPr lang="en-US" altLang="en-US" sz="14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A09758-9164-23DD-F87C-9781E606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defRPr/>
            </a:pPr>
            <a:endParaRPr lang="en-US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07D0540D-C255-86B3-AFC2-3AB144AD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86407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</a:pPr>
            <a:endParaRPr lang="en-US" altLang="en-US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just" eaLnBrk="1" hangingPunct="1">
              <a:spcBef>
                <a:spcPts val="300"/>
              </a:spcBef>
            </a:pPr>
            <a:endParaRPr lang="en-US" altLang="en-US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A067D4CB-33EC-3133-8A52-DD1C8F42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5038"/>
            <a:ext cx="8229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00"/>
                </a:solidFill>
                <a:latin typeface="Algerian" panose="04020705040A02060702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21284B6D-B8D8-877A-085A-373F0373CD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6FE701-526A-40FE-B9F6-8CC9D4E6DE0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171" name="Picture 6" descr="blue holding shape">
            <a:extLst>
              <a:ext uri="{FF2B5EF4-FFF2-40B4-BE49-F238E27FC236}">
                <a16:creationId xmlns:a16="http://schemas.microsoft.com/office/drawing/2014/main" id="{CA95E11A-4B83-88F4-B56F-14C0E312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81675"/>
            <a:ext cx="9159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>
            <a:extLst>
              <a:ext uri="{FF2B5EF4-FFF2-40B4-BE49-F238E27FC236}">
                <a16:creationId xmlns:a16="http://schemas.microsoft.com/office/drawing/2014/main" id="{59C72360-2412-55A2-2277-C31724DF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06A4D3-EA07-4AB8-8AD6-2DE24EA9AC5B}" type="slidenum">
              <a:rPr lang="en-US" altLang="en-US" sz="1400" b="1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1"/>
          </a:p>
        </p:txBody>
      </p:sp>
      <p:sp>
        <p:nvSpPr>
          <p:cNvPr id="7173" name="AutoShape 2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7DDF6DCC-1BC3-186B-46EE-AE3F8964B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7174" name="AutoShape 4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18633D9E-12CF-60D9-7D6B-C5FCC2823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07B76793-DE87-0CB6-5B14-1C1B39B6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291512" cy="2330450"/>
          </a:xfrm>
          <a:prstGeom prst="rect">
            <a:avLst/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89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1" algn="ctr" eaLnBrk="1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altLang="en-US" sz="3600" b="1" dirty="0">
                <a:latin typeface="Arial" pitchFamily="34" charset="0"/>
              </a:rPr>
              <a:t>1.	DEPARTMENTAL BUDGET ALLOCATION (RECEIPTS)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FFE5-01D6-649F-F5D8-5F92F550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75" y="125662"/>
            <a:ext cx="9251950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RECEIPTS</a:t>
            </a:r>
            <a:endParaRPr lang="en-ZA" sz="25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5" name="Picture 6" descr="blue holding shape">
            <a:extLst>
              <a:ext uri="{FF2B5EF4-FFF2-40B4-BE49-F238E27FC236}">
                <a16:creationId xmlns:a16="http://schemas.microsoft.com/office/drawing/2014/main" id="{BE064ABB-556B-B6FB-FAFA-3DCECAA0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EFDF7382-8358-CB15-96C2-30B476F2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8D849-92A3-435C-A698-22A17D46A613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ZA" altLang="en-US" sz="16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EC6B0685-CD81-D94C-53C8-ADA9C81D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547BC5-69FE-1D60-FB03-7F3584805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82418"/>
              </p:ext>
            </p:extLst>
          </p:nvPr>
        </p:nvGraphicFramePr>
        <p:xfrm>
          <a:off x="539552" y="889249"/>
          <a:ext cx="8280920" cy="534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7467600" imgH="3321087" progId="Excel.Sheet.12">
                  <p:embed/>
                </p:oleObj>
              </mc:Choice>
              <mc:Fallback>
                <p:oleObj name="Worksheet" r:id="rId4" imgW="7467600" imgH="332108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0547BC5-69FE-1D60-FB03-7F3584805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889249"/>
                        <a:ext cx="8280920" cy="5348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5767-99EC-E877-9797-787ED253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4294"/>
            <a:ext cx="8568952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RECEIPTS - Notes</a:t>
            </a:r>
            <a:endParaRPr lang="en-ZA" sz="25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9" name="Picture 6" descr="blue holding shape">
            <a:extLst>
              <a:ext uri="{FF2B5EF4-FFF2-40B4-BE49-F238E27FC236}">
                <a16:creationId xmlns:a16="http://schemas.microsoft.com/office/drawing/2014/main" id="{9C8B11CF-6600-3E0F-6C38-A8122B6C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B09616CF-4BB4-A912-08A7-3A4CC577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EF10CA-E78C-4F14-8795-AE4B8C01B374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ZA" altLang="en-US" sz="1600"/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C2B6EFA7-DD44-9852-37B2-08F424EB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E0CF-AE51-4B1D-2FBC-6FBE052FBF18}"/>
              </a:ext>
            </a:extLst>
          </p:cNvPr>
          <p:cNvSpPr txBox="1"/>
          <p:nvPr/>
        </p:nvSpPr>
        <p:spPr>
          <a:xfrm>
            <a:off x="287524" y="612844"/>
            <a:ext cx="8568952" cy="56323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4163" indent="-2794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/>
              <a:t>The equitable share declines with 0.84%. However, consideration that the Department is Compensation (CoE) driven, and needs to increase (CoE) with 1.5% per annum, the Department had to reduce allocations towards priorities and operational budgets.  </a:t>
            </a:r>
          </a:p>
          <a:p>
            <a:pPr marL="741600" lvl="2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ZA" sz="2000" dirty="0"/>
              <a:t>This will have a negative impact on the operations of the Department, where it will most likely operate with Conditional Grants, in the main.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/>
              <a:t>The earmarked funding towards sanitary dignity project as well as the operational part of the Early Childhood Development were converted to equitable share.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/>
              <a:t>It should be noted that there is a reduction of 0.58% in Own Revenue allocation from the 2022/23 financial year to the 2023/24 financial year. Over and above that, there is no growth in Revenue allocation over the MTEF period, and this does have a negative impact on the operations of the Department (this despite the Cost of living going up on a daily basis).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/>
              <a:t>The net effect of the aforementioned is that the Department’s Budget declines with 0.64% which includes conditional grants.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5D2D-0715-0F42-3CC2-CD7E6727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197"/>
            <a:ext cx="8568952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RECEIPTS</a:t>
            </a:r>
            <a:endParaRPr lang="en-ZA" sz="25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43" name="Picture 6" descr="blue holding shape">
            <a:extLst>
              <a:ext uri="{FF2B5EF4-FFF2-40B4-BE49-F238E27FC236}">
                <a16:creationId xmlns:a16="http://schemas.microsoft.com/office/drawing/2014/main" id="{A18C31D4-C120-B84C-6AC3-5CA925C5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75DC20D4-A5C9-66B6-9DAD-4DC9F17D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F608B5-B700-4D31-9EB2-C5AF6F6BB0CF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ZA" altLang="en-US" sz="1600"/>
          </a:p>
        </p:txBody>
      </p:sp>
      <p:sp>
        <p:nvSpPr>
          <p:cNvPr id="10245" name="Rectangle 8">
            <a:extLst>
              <a:ext uri="{FF2B5EF4-FFF2-40B4-BE49-F238E27FC236}">
                <a16:creationId xmlns:a16="http://schemas.microsoft.com/office/drawing/2014/main" id="{BE8BE67C-E4B2-5F7F-E845-4DBC8371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846C75-40D1-F075-4BA1-3D6558496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43752"/>
              </p:ext>
            </p:extLst>
          </p:nvPr>
        </p:nvGraphicFramePr>
        <p:xfrm>
          <a:off x="251520" y="836712"/>
          <a:ext cx="856895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8153400" imgH="2857500" progId="Excel.Sheet.12">
                  <p:embed/>
                </p:oleObj>
              </mc:Choice>
              <mc:Fallback>
                <p:oleObj name="Worksheet" r:id="rId4" imgW="8153400" imgH="28575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846C75-40D1-F075-4BA1-3D6558496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836712"/>
                        <a:ext cx="8568952" cy="5544616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5036D661-E22F-AC93-CF01-220B1B45E3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07E82A-299B-49F8-B572-2D2B95C242C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267" name="Picture 6" descr="blue holding shape">
            <a:extLst>
              <a:ext uri="{FF2B5EF4-FFF2-40B4-BE49-F238E27FC236}">
                <a16:creationId xmlns:a16="http://schemas.microsoft.com/office/drawing/2014/main" id="{B596BA20-933B-B1EB-2C64-37223813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8167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>
            <a:extLst>
              <a:ext uri="{FF2B5EF4-FFF2-40B4-BE49-F238E27FC236}">
                <a16:creationId xmlns:a16="http://schemas.microsoft.com/office/drawing/2014/main" id="{F1A67FAD-266C-800B-9A7A-6965398E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07128D-E85C-411A-AD2E-C429E0ED7AEA}" type="slidenum">
              <a:rPr lang="en-US" altLang="en-US" sz="1400" b="1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1"/>
          </a:p>
        </p:txBody>
      </p:sp>
      <p:sp>
        <p:nvSpPr>
          <p:cNvPr id="11269" name="AutoShape 2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D1E7C793-4FE1-7EA2-F696-0FE109EE0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1270" name="AutoShape 4" descr="data:image/jpeg;base64,/9j/4AAQSkZJRgABAQAAAQABAAD/2wCEAAkGBwgHBgkIBwgKCgkLDRYPDQwMDRsUFRAWIB0iIiAdHx8kKDQsJCYxJx8fLT0tMTU3Ojo6Iys/RD84QzQ5OjcBCgoKDQwNGg8PGjclHyU3Nzc3Nzc3Nzc3Nzc3Nzc3Nzc3Nzc3Nzc3Nzc3Nzc3Nzc3Nzc3Nzc3Nzc3Nzc3Nzc3N//AABEIAH4AnwMBIgACEQEDEQH/xAAbAAEAAwEBAQEAAAAAAAAAAAAABQYHBAEDAv/EAEIQAAEDAwEEBgcFBgQHAAAAAAECAwQABREGEiExQQcTFlFSYRQicYGSodEyQmKRkxUjJHLB4TRDY7EmM0RVoqOy/8QAGgEBAAIDAQAAAAAAAAAAAAAAAAIEAQMFBv/EACsRAAEDAwMEAgEEAwAAAAAAAAABAgMEBRESMWETFSGRQVGhIjIzgQYUFv/aAAwDAQACEQMRAD8Aw2lKUApSlAKUpQCprS9oReJEtpxZR1cZa2yObmPUT7zULV60TCDWm7tdlA/w5Q8nHMNqT/uV/KgKMa8qS1FE9CvU1gY2Uukp/lO8fI1G0ApSlAKUpQClKUApSlAKUpQClKUApSlAKUpQHorZ7NbfROhm/PqByYqEe8rCz/8AQ/KsYFbtMuux0V3i23FDcSW5DQ+2wpado5KUqAAPkD7FCgMl1L/ERrTcR/1EQNr/AJ2yUH5BNQVXC9WS7I09Zose2SH2dlb5fZR1gK14JT6ucYGzx55qtSbZPip2pUGUynvdZUkfMUByUr2vKAUpSgFK9rygFKUoBSlKA9pV07OW7wOfHTs5bvA58dQ1oUO5QclLpV07OW7wOfHTs5bvA58dNaDuUHJS6Yq6dnLd4HfjqVsOibbNdLz7MhcVpSUlCHPWfcP2Wk+Z5nkMmso5FJsr4pHI1uckNorRb1+W1KmB5MFayhptkDrZahxSjO4Ac1HcK6NbX+8W293KzAx4yG5IWpLKAtQUEpwOsIycYHdWg3ZT7KHrV2cvb2dhtyTbVBlvZTwZbyCQ2n3bRyTVO1lZWJutby++pwASAkIBxjCE8TWVXBYllbE3U4ord3ubSnFM3GU0XFbS+reUnaPecGpCJrPUsTHU3ubgcnHC4PyVkVNixW4AD0fOO9Rr8Oaet6+DSkfyrIqPUQppcoeTk7cPycftmz2e5d6nYgbc+JGK8VO0XMT++s10ty++HKDqfyWP61+X9KoOTHkkeSxUc/p24NfZQlwfhVWdSFhlVC/ZxI+gaNXvRfbk1+F2ACR+Sq8I0XDOQu8XJQ4J2UMIPtO81CKtc5JwqI98Oa+rFkuDxGI6kg/eXuFZyhtWRibqhZJM5ifoO4mJbIkFhqcwhCWgSvBSr7SzvVw/tVKrSdNWFJ0vfYMpXWEpak7KDjGwrB+RqKOnLd4HfjrCvQrOr4W/JS6VdOzlu8Dnx07OW7wOfHWNaEO5QclLpV07OW7wOfHTs5bvA58dNaDuUHJL0pStJ50UpSgP022t1xLbSSpxZCUpHMmrtKju222FqDa5NybaK4qBEeDSusI/fvbXLB/dp7sKqB0onYuS5uyFehMLkJSeagMJHxEV2ahsjsmY00vTDNxREZSy3JN7DW3zUdgHcSoqPnW2NDt2uJNKyKRAs28f8F6gG/8A7z/arA7ppV31DeZC5IZZTMKNkDaVuQn3VCJ0wraCk6EaUEkZ2dQZx86vltKW3rw+cJYN06oL2sgKKUJAz7TiqV0fO2nzB+47DYYpl0y7EWnRFvA9aTJUe/aA/pXxe0NHI/h5zyT/AKiQofKubU/SRA0/eZFrXDekuxyAtxpadg5AO786mdP6lRe/2ehuBKakTwpbLJwSGh/mq7k53Dv5V5zReWpq8/g3LRW53jShXpGi7k3/AMl2O+PIlJ+YqMkWK7MfbgPHzQnaHyrT7i61a3Wm7g83HU7ub6xYAUe4GvUrCk5SoEd6TkVFLxXQriVn4ND7HSP8sdgyQw5Y4xZA9rSvpX2j2i5yDhmDIPmWyB861ffxNMnGc7hxOan/ANBMvhrPJqT/AB6PPl5UdM6Xlx5anJ7jTbLza2VtJO0VJUMb+QwcGqfLjuRJT0Z0YcZcKFe44rXOsYRGTKckR2mFDIdW6AlQ8u+s81pLt8289fb3C5lsJeWE4SpY5jv3YrpWuqqpld124T4KN1o6eCNqRL5QgKUpXYOAKUpQClKUApSlAWLSeBGuSjzMZH/tB/pWWWm1StSX9TTLaylx4uSHQPVZRnKlqPAADO81qWklpxPQr/Qc9wdGT+Rqu6HRGirv9vkR1uuR5SJEyMdwfisqVtoB78kHZO5QGK3M2PR27+BCfVYLELSmbCY0+t17/CW/Djkl7JwgEh0esrcTuwM+VX6y6I05p2wMtXpEZXrBT6pDh6nrFHkCcccAewVzuXOxz0RndLWGZJeYWl9qRBgIbQk4PFS9lJ3EggGvoly6uSRcLxpi53BTYIbaUtjZaHDKG9vBURxJOe6pl4l7vo/ScuEt2bZoBZabK+sQ0EkJAzuUKobl+7JaGkaqDSE3a9rCIDZG5hgDDScdyUDax3murUF5bYtl1hWhi6wA7bZS3YM6MpCG9lsnaaJ3DeRuSSPIVYLtYtJXLTtiRqZ1hDDMZAjdbJ6oH1BnmM7hQERpLVFl6UtPO2S/tNIuIR+8aBAKsf5rXs+XsqU6MNIzNKN3eBPWJDKpIXGeJztt7PyPeK4LdpfozhT2JNunxGpaHAWlNXMhQVnlhXy51nvTZqPUDGtHYSJ0uJDYbQY6GXFNhQI3q3cTnI91Yc1HJhUM5NHsukJrerLtqC/3F5FvbkLXEiF8hsIH318sDkKr8npgiq1zDgW9hpVi6zqH31I3ulW7aT3JBx7d9TWk5TOpOjKErXcstMurKOsdkFnr0g+qVHIzkfniufsd0UDf6Xbxjfn9pcP/ACqCRRp50oNSkdqK0Jgru9kQCWoWLnbsjOGHDh1seSVb/LIqnGtV1g2wdU27qyCl2zTG1HPFvCSPnisqHAVF6HBujcSI77FKUqByxSlKAsXYy7eKN+qfpTsZdvFG/VP0rQaV4nv1Xx6Pb9hpefZn3Yy7eKN+qfpTsZdu+N+qfpWg0p36r49DsNLz7KdZdK3JiYUPLYSzIaWw4UuEkBQ3HhyOKgV29ztXPdbaQpy6xmnhFUsI69xt1PXtDO4qyhW48c1p9VHpAsP7SYTIYSC6Xg/H5bEkAbSM8g6kDH4k+ddyzXV1S9Y5d/gOoGUrMR7Ftiajn6lHo2k4phRmldXJmzWtnqFDi2hv7yhzO5I86+Vxt7Vu9e+a7uiVHg2h1pnJ5YSlOTVI030jW+K7JVCnotrsl5Tz9vurSi2l0/a2Hkb0gkcFA1Y9NvN3O13O6LTCcffvTJ66KvrUY2m9yVkAke7vr0ZpIDUmoLZHulnjK1TMubSpLjEqPMaCVsodbKNpXqJOBtDjX61LapOqOiZqO20ty76ee6l5pIypRb9U4HmkhQ76qHSZp+53npAvjtuYQ8EPIQpPXISrOwnkSCat2i5uo7aBc12ySuYw0lq4xRgia0ncl1BBx1qRuI+8BQHZ0VdG7GnIo1HqhLaZiUdY227jZip8Svxf7VZ9PXSw9I7s9521RpcW3yA1GdkNBSlbslQzwGag+kOPc+kLTjK9GXRl6Gn/ABMEnYcWruVngR4Tivp0D2W6WK03WPeIL0R1UpJSl0Y2hsjeO+gJeBqCwaqmXfR9yjModiuLZEZQGy42OCkdxHlwrKp3RBcYmuYdtZQt+zyHdsSsfYaG9SV9yuXnmvveej7V126RLjPtkZyG16aXGpzi9gJGftJ5mtOn6inFhrTtklt3G/hoIlz0owxE3b3F43bXcnjWFVETKgjbmhy9ahvr9v2CzboAtUYkkJ61Zy5v8hsiqt2Mu3fG/UP0q+QIUa1W5i2wlKUyzlSnV/aecO9S1eZOa+tePuF9kSdWw40oWFtMVQiOlzkz7sZdvFG/VP0p2Mu3ijfqn6VoNKo9+q+PRHsNLz7M+7GXbxRv1T9KdjLt4o36p+laDSnfqvj0Ow0vPsUpSuKdsUpSgFeONtvMuMPo22HhsuI4ZHeDyI4g99e0rZFK6J6PYuFQi5qOTCmUdIehX3JJmwwFyHT6qhuEv28kujmOCuI35FWbomQtro6WhxCkLTeGwpKhgg9YjcauKkocaWw82h1lzcttYylXuqOssZEO23iO2pakN35oAuKKlfaaO8njXv7XckrWLlMOTc5E8HSXgynpEscu+dKF6bjgIZbWgvyHPsMp2U7ye/uHE8qvenrbatGw465rrcLJ2o6JCglbi8b3XB4sfZT90HfvqdjQ2e0V9nOAuvpuAS0lZyhohpHrAeLzPurKOlqU9edWR7VEBdUw1jZB4rOSr5AVKap61QtKxcePK/RhselnUU1Ny32i9LTdYjjsaYtO64Wt7q1L/mA9VXvFcrF4uJlCBb+kCE89kp6uVASt3I5eqob/AHVW+hW5ek2N+3rOVxHgQD4Vf3BrK7jMdt+rZc2Mdl5ictaD5hZqvROqutLA5+dO2eScqR6WuRNzdrm4wp8RdUa1luKWkfwcfYiJXn2etg+2pdKrfY7Z1MduNbre1vKUkJST3qJ4msS15cWbvqy0T45BbkRo68Dkdo5HuOakOlW4S7vquNp+Oshpvq0BGcBTi+Z9mRUKiCpqemx78IqKruMGWOZHlUTP0afA1NY7i+I8K6RnXTuCEr3n2VLc6xnUXRdcbZ6M7YFvTnM/vBhKC2ocxv4Vq9gVNXZYRujRamhpIeSriFDcfrXnbhRU0UaS079SL45LsMr3KrXpg76UpXHLIpSlAKUpQClKUApSlAejiK4oSkiPfAVAH9vtcTjm1XZwqMn6b0/cpjsyfZIj8l05cdXtZUeHI13rLcIaPX1fkqVULpMaTpQ621M1A6tQCG7gpaj5BlBrBLXqV2Nq+Tf/AEH05xa3CGySAna3A7geArdjZbaizv2iJDREhP7W2hglOdoYO/2Vzac0zbNMpfFrbcR1+NsrWVHdV1t3pGSSyoiqrsGr/WkVrW/Rk3RZdTC1wGlJ6lqcVNls/dOdpI93Cvlp+0NXzXl4t0gDDwlBJ8CsnZV+darO0VZp17F6dbeTNC0ubaHSBtJ4HHur9W3R9otl6du8Vt0S3CsqKnCR63HdW196pf1SMyjlaibfKEUpn+GrtkwFph6Je2osnIdYkhtST90hdXHpHS7ZekRm6rbKmVlqQj8WzgEe3dWkXTQ1jul1N0ksuiUVJUShwgEjnipK/wBit1/hiJc2OtQk7SFA4Ug94NZdfoHSMXC4wqO/sJSOwqFG1V0pxWG4/ZtSZDi97pdbICByG/nV607KmTbHDlXFCW5L7QcWhIwE54fLFV21dGenrdLRJKH5K21bSEvLykH2DjVzwAAByrjXCai6aR0zeVVdyzCyVHZeopSlccsilKUB/9k=">
            <a:extLst>
              <a:ext uri="{FF2B5EF4-FFF2-40B4-BE49-F238E27FC236}">
                <a16:creationId xmlns:a16="http://schemas.microsoft.com/office/drawing/2014/main" id="{E19042A9-6295-2A47-7636-9DD61BF1E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51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A91FB559-7EFD-4648-3377-5A825774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6" y="2421632"/>
            <a:ext cx="8820472" cy="1295400"/>
          </a:xfrm>
          <a:prstGeom prst="rect">
            <a:avLst/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189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1" algn="ctr" eaLnBrk="1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altLang="en-US" sz="3600" b="1" dirty="0">
                <a:latin typeface="Arial" pitchFamily="34" charset="0"/>
              </a:rPr>
              <a:t>APPROPRIATION BILL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ACA2067-A980-0DCA-DA39-9ACDE452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2" y="130969"/>
            <a:ext cx="9161463" cy="692150"/>
          </a:xfrm>
        </p:spPr>
        <p:txBody>
          <a:bodyPr/>
          <a:lstStyle/>
          <a:p>
            <a:r>
              <a:rPr lang="en-ZA" altLang="en-US" sz="3200" b="1" dirty="0">
                <a:latin typeface="Arial Black" panose="020B0A04020102020204" pitchFamily="34" charset="0"/>
              </a:rPr>
              <a:t>SUMMARY PER PROGRAMME</a:t>
            </a:r>
          </a:p>
        </p:txBody>
      </p:sp>
      <p:pic>
        <p:nvPicPr>
          <p:cNvPr id="12291" name="Picture 6" descr="blue holding shape">
            <a:extLst>
              <a:ext uri="{FF2B5EF4-FFF2-40B4-BE49-F238E27FC236}">
                <a16:creationId xmlns:a16="http://schemas.microsoft.com/office/drawing/2014/main" id="{8E0FFF48-1AA8-9596-8BF3-65CB937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F10E7C09-5C92-AFF8-40A7-A08A33DB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FA348-D640-4F16-904E-A2251CEEBBB8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ZA" altLang="en-US" sz="1600"/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09CD1D20-D051-DCFA-4371-CCD3252A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4657D1-4DB9-4FB9-44ED-E2AB83B04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95136"/>
              </p:ext>
            </p:extLst>
          </p:nvPr>
        </p:nvGraphicFramePr>
        <p:xfrm>
          <a:off x="323528" y="954087"/>
          <a:ext cx="8496944" cy="513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0680700" imgH="3683000" progId="Excel.Sheet.12">
                  <p:embed/>
                </p:oleObj>
              </mc:Choice>
              <mc:Fallback>
                <p:oleObj name="Worksheet" r:id="rId4" imgW="10680700" imgH="36830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74657D1-4DB9-4FB9-44ED-E2AB83B04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954087"/>
                        <a:ext cx="8496944" cy="5139210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B81A31A-E3C1-3063-1B11-8EF21F90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2" y="278037"/>
            <a:ext cx="9076448" cy="790575"/>
          </a:xfrm>
        </p:spPr>
        <p:txBody>
          <a:bodyPr/>
          <a:lstStyle/>
          <a:p>
            <a:r>
              <a:rPr lang="en-ZA" altLang="en-US" sz="2800" b="1" dirty="0">
                <a:latin typeface="Arial Black" panose="020B0A04020102020204" pitchFamily="34" charset="0"/>
              </a:rPr>
              <a:t>SUMMARY PER ECONOMIC CLASSIFICATION</a:t>
            </a:r>
          </a:p>
        </p:txBody>
      </p:sp>
      <p:pic>
        <p:nvPicPr>
          <p:cNvPr id="13315" name="Picture 6" descr="blue holding shape">
            <a:extLst>
              <a:ext uri="{FF2B5EF4-FFF2-40B4-BE49-F238E27FC236}">
                <a16:creationId xmlns:a16="http://schemas.microsoft.com/office/drawing/2014/main" id="{E4FEA0DD-E08A-641F-7427-4A58C4C8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50477C6-1BF7-3D60-DFC2-55B11131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85AD2B-5BA2-4E23-8FF2-5D398C0DA019}" type="slidenum">
              <a:rPr lang="en-ZA" altLang="en-US" sz="16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ZA" altLang="en-US" sz="1600"/>
          </a:p>
        </p:txBody>
      </p:sp>
      <p:sp>
        <p:nvSpPr>
          <p:cNvPr id="13317" name="Rectangle 8">
            <a:extLst>
              <a:ext uri="{FF2B5EF4-FFF2-40B4-BE49-F238E27FC236}">
                <a16:creationId xmlns:a16="http://schemas.microsoft.com/office/drawing/2014/main" id="{37EC4407-7C67-BBEF-E764-65BD36F6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532C99-677F-0A7B-1AEE-073A46267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10862"/>
              </p:ext>
            </p:extLst>
          </p:nvPr>
        </p:nvGraphicFramePr>
        <p:xfrm>
          <a:off x="379508" y="1099692"/>
          <a:ext cx="8384983" cy="511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10033000" imgH="3657600" progId="Excel.Sheet.12">
                  <p:embed/>
                </p:oleObj>
              </mc:Choice>
              <mc:Fallback>
                <p:oleObj name="Worksheet" r:id="rId4" imgW="10033000" imgH="36576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F532C99-677F-0A7B-1AEE-073A462678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508" y="1099692"/>
                        <a:ext cx="8384983" cy="5112196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6223491</TotalTime>
  <Words>314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Algerian</vt:lpstr>
      <vt:lpstr>Arial</vt:lpstr>
      <vt:lpstr>Arial Black</vt:lpstr>
      <vt:lpstr>Baskerville Old Face</vt:lpstr>
      <vt:lpstr>Bookman Old Style</vt:lpstr>
      <vt:lpstr>Calibri</vt:lpstr>
      <vt:lpstr>Cambria</vt:lpstr>
      <vt:lpstr>Centaur</vt:lpstr>
      <vt:lpstr>Georgia</vt:lpstr>
      <vt:lpstr>Wingdings</vt:lpstr>
      <vt:lpstr>Office Theme</vt:lpstr>
      <vt:lpstr>2_Office Theme</vt:lpstr>
      <vt:lpstr>Worksheet</vt:lpstr>
      <vt:lpstr>PowerPoint Presentation</vt:lpstr>
      <vt:lpstr>PRESENTATION LAYOUT</vt:lpstr>
      <vt:lpstr>PowerPoint Presentation</vt:lpstr>
      <vt:lpstr>SUMMARY RECEIPTS</vt:lpstr>
      <vt:lpstr>SUMMARY RECEIPTS - Notes</vt:lpstr>
      <vt:lpstr>SUMMARY RECEIPTS</vt:lpstr>
      <vt:lpstr>PowerPoint Presentation</vt:lpstr>
      <vt:lpstr>SUMMARY PER PROGRAMME</vt:lpstr>
      <vt:lpstr>SUMMARY PER ECONOMIC CLASSIFICATION</vt:lpstr>
      <vt:lpstr>ADMINISTRATION</vt:lpstr>
      <vt:lpstr>ADMINISTRATION</vt:lpstr>
      <vt:lpstr>PUBLIC ORDINARY SCHOOL EDUCATION</vt:lpstr>
      <vt:lpstr>PUBLIC ORDINARY SCHOOL EDUCATION</vt:lpstr>
      <vt:lpstr>INDEPENDENT SCHOOL SUBSIDIES</vt:lpstr>
      <vt:lpstr>INDEPENDENT SCHOOL SUBSIDIES</vt:lpstr>
      <vt:lpstr>PUBLIC SPECIAL SCHOOL EDUCATION</vt:lpstr>
      <vt:lpstr>PUBLIC SPECIAL SCHOOL EDUCATION</vt:lpstr>
      <vt:lpstr>EARLY CHILDHOOD DEVELOPMENT</vt:lpstr>
      <vt:lpstr>EARLY CHILDHOOD DEVELOPMENT</vt:lpstr>
      <vt:lpstr>INFRASTRUCTURE DEVELOPMENT</vt:lpstr>
      <vt:lpstr>INFRASTRUCTURE DEVELOPMENT</vt:lpstr>
      <vt:lpstr>EXAMINATION &amp; EDUCATION RELATED SERVICES</vt:lpstr>
      <vt:lpstr>EXAMINATION &amp; EDUCATION RELATED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Noluthando Skaka</cp:lastModifiedBy>
  <cp:revision>368</cp:revision>
  <cp:lastPrinted>2020-01-22T11:20:24Z</cp:lastPrinted>
  <dcterms:created xsi:type="dcterms:W3CDTF">2019-03-06T07:19:22Z</dcterms:created>
  <dcterms:modified xsi:type="dcterms:W3CDTF">2023-04-17T15:08:21Z</dcterms:modified>
</cp:coreProperties>
</file>