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48" r:id="rId2"/>
    <p:sldId id="479" r:id="rId3"/>
    <p:sldId id="519" r:id="rId4"/>
    <p:sldId id="486" r:id="rId5"/>
    <p:sldId id="520" r:id="rId6"/>
    <p:sldId id="521" r:id="rId7"/>
    <p:sldId id="505" r:id="rId8"/>
    <p:sldId id="506" r:id="rId9"/>
    <p:sldId id="523" r:id="rId10"/>
    <p:sldId id="504" r:id="rId11"/>
    <p:sldId id="507" r:id="rId12"/>
    <p:sldId id="508" r:id="rId13"/>
    <p:sldId id="509" r:id="rId14"/>
    <p:sldId id="510" r:id="rId15"/>
    <p:sldId id="518" r:id="rId16"/>
    <p:sldId id="524" r:id="rId17"/>
    <p:sldId id="323" r:id="rId18"/>
  </p:sldIdLst>
  <p:sldSz cx="9144000" cy="6858000" type="screen4x3"/>
  <p:notesSz cx="6735763" cy="98694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7EB"/>
    <a:srgbClr val="F4F0DC"/>
    <a:srgbClr val="EDE7C9"/>
    <a:srgbClr val="FFEEB9"/>
    <a:srgbClr val="C2E49C"/>
    <a:srgbClr val="D8CB88"/>
    <a:srgbClr val="FFFFBD"/>
    <a:srgbClr val="839555"/>
    <a:srgbClr val="996633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0764" autoAdjust="0"/>
  </p:normalViewPr>
  <p:slideViewPr>
    <p:cSldViewPr>
      <p:cViewPr varScale="1">
        <p:scale>
          <a:sx n="69" d="100"/>
          <a:sy n="69" d="100"/>
        </p:scale>
        <p:origin x="122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18830" cy="493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5" tIns="45377" rIns="90755" bIns="4537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377" y="0"/>
            <a:ext cx="2918830" cy="493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5" tIns="45377" rIns="90755" bIns="453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374303"/>
            <a:ext cx="2918830" cy="493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5" tIns="45377" rIns="90755" bIns="4537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377" y="9374303"/>
            <a:ext cx="2918830" cy="493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5" tIns="45377" rIns="90755" bIns="453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7D6F92A-56D5-4DFB-B7F6-5E13C91827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0355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18830" cy="493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5" tIns="45377" rIns="90755" bIns="4537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7" y="0"/>
            <a:ext cx="2918830" cy="493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5" tIns="45377" rIns="90755" bIns="453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8007"/>
            <a:ext cx="5388610" cy="4441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5" tIns="45377" rIns="90755" bIns="453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374303"/>
            <a:ext cx="2918830" cy="493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5" tIns="45377" rIns="90755" bIns="4537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7" y="9374303"/>
            <a:ext cx="2918830" cy="493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5" tIns="45377" rIns="90755" bIns="453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0E4A86D-4E85-49AD-98E8-73961DD392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7658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7378" indent="-28360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4428" indent="-22688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8199" indent="-22688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1969" indent="-22688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5740" indent="-2268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49512" indent="-2268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3283" indent="-2268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57053" indent="-2268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9DB853-849D-4449-995E-EF48BC8A89FE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08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Strategic Planning, Research, Quality Assurance and M&amp;E Directorate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4EF48-BAF0-4D27-BFD3-15F503CC05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0674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Strategic Planning, Research, Quality Assurance and M&amp;E Directorate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E33D3-0444-4108-8AFC-8B63F3BEC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5504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Strategic Planning, Research, Quality Assurance and M&amp;E Directorate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F7D71-376D-406D-BE03-9232C4EF07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3555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Strategic Planning, Research, Quality Assurance and M&amp;E Directorate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37B77-8707-4FB1-BA88-EE4DC5D73C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375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Strategic Planning, Research, Quality Assurance and M&amp;E Directorate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D8249-8F11-481E-A322-FB71662CAE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0418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Strategic Planning, Research, Quality Assurance and M&amp;E Directorate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7B330-C111-4C1F-9505-FFA73AAA97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9912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Strategic Planning, Research, Quality Assurance and M&amp;E Directorate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577B0-C537-4646-8D31-05E0572C0E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7728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Strategic Planning, Research, Quality Assurance and M&amp;E Directorate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A1488-4C85-4FAB-81B2-A6E2E81D78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8378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Strategic Planning, Research, Quality Assurance and M&amp;E Directorate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9E759-441F-4B29-9F63-65BE5E5B7A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114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Strategic Planning, Research, Quality Assurance and M&amp;E Directorate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E8CC0-58D7-4FEF-A1E4-037A59E278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7447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Strategic Planning, Research, Quality Assurance and M&amp;E Directorate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5C462-F935-4469-BAD5-8D6C88B1F7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4215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GB"/>
              <a:t>Strategic Planning, Research, Quality Assurance and M&amp;E Directorate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2EFDC24-DDB3-44F0-A574-43CFAF4B84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powerpoint backgr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46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752600"/>
          </a:xfrm>
        </p:spPr>
        <p:txBody>
          <a:bodyPr/>
          <a:lstStyle/>
          <a:p>
            <a:pPr eaLnBrk="1" hangingPunct="1"/>
            <a:r>
              <a:rPr lang="en-US" altLang="en-US" sz="4000" b="1"/>
              <a:t/>
            </a:r>
            <a:br>
              <a:rPr lang="en-US" altLang="en-US" sz="4000" b="1"/>
            </a:br>
            <a:r>
              <a:rPr lang="en-US" altLang="en-US" sz="4000" b="1"/>
              <a:t/>
            </a:r>
            <a:br>
              <a:rPr lang="en-US" altLang="en-US" sz="4000" b="1"/>
            </a:br>
            <a:endParaRPr lang="en-US" altLang="en-US" sz="4000" b="1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382000" cy="5619751"/>
          </a:xfrm>
          <a:ln w="19050"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en-US" altLang="en-US" sz="1100" b="1" kern="1200" dirty="0">
              <a:latin typeface="Arial Black" panose="020B0A04020102020204" pitchFamily="34" charset="0"/>
            </a:endParaRPr>
          </a:p>
          <a:p>
            <a:pPr algn="ctr" eaLnBrk="1" hangingPunct="1">
              <a:buNone/>
              <a:defRPr/>
            </a:pPr>
            <a:endParaRPr lang="en-US" b="1" dirty="0">
              <a:latin typeface="Arial Black" panose="020B0A04020102020204" pitchFamily="34" charset="0"/>
            </a:endParaRPr>
          </a:p>
          <a:p>
            <a:pPr algn="ctr" eaLnBrk="1" hangingPunct="1">
              <a:buNone/>
              <a:defRPr/>
            </a:pPr>
            <a:endParaRPr lang="en-US" sz="1800" b="1" dirty="0">
              <a:latin typeface="Arial Black" panose="020B0A04020102020204" pitchFamily="34" charset="0"/>
            </a:endParaRPr>
          </a:p>
          <a:p>
            <a:pPr algn="ctr" eaLnBrk="1" hangingPunct="1">
              <a:buNone/>
              <a:defRPr/>
            </a:pPr>
            <a:r>
              <a:rPr lang="en-US" b="1" dirty="0">
                <a:latin typeface="Arial Black" panose="020B0A04020102020204" pitchFamily="34" charset="0"/>
              </a:rPr>
              <a:t>ANNUAL PERFORMANCE PLAN</a:t>
            </a:r>
            <a:r>
              <a:rPr lang="en-US" altLang="en-US" sz="2400" b="1" kern="1200" dirty="0">
                <a:latin typeface="Arial Black" panose="020B0A04020102020204" pitchFamily="34" charset="0"/>
              </a:rPr>
              <a:t/>
            </a:r>
            <a:br>
              <a:rPr lang="en-US" altLang="en-US" sz="2400" b="1" kern="1200" dirty="0">
                <a:latin typeface="Arial Black" panose="020B0A04020102020204" pitchFamily="34" charset="0"/>
              </a:rPr>
            </a:br>
            <a:endParaRPr lang="en-US" altLang="en-US" sz="2400" b="1" kern="1200" dirty="0">
              <a:latin typeface="Arial Black" panose="020B0A04020102020204" pitchFamily="34" charset="0"/>
            </a:endParaRPr>
          </a:p>
          <a:p>
            <a:pPr algn="ctr" eaLnBrk="1" hangingPunct="1">
              <a:buNone/>
              <a:defRPr/>
            </a:pPr>
            <a:r>
              <a:rPr lang="en-GB" altLang="en-US" sz="2800" b="1" kern="1200" dirty="0">
                <a:latin typeface="Arial Black" panose="020B0A04020102020204" pitchFamily="34" charset="0"/>
              </a:rPr>
              <a:t>2023/24 FINANCIAL YEAR </a:t>
            </a:r>
          </a:p>
          <a:p>
            <a:pPr algn="ctr" eaLnBrk="1" hangingPunct="1">
              <a:buNone/>
              <a:defRPr/>
            </a:pPr>
            <a:endParaRPr lang="en-GB" altLang="en-US" sz="1000" b="1" kern="1200" dirty="0">
              <a:latin typeface="Arial Black" panose="020B0A04020102020204" pitchFamily="34" charset="0"/>
            </a:endParaRPr>
          </a:p>
          <a:p>
            <a:pPr algn="ctr" eaLnBrk="1" hangingPunct="1">
              <a:buNone/>
              <a:defRPr/>
            </a:pPr>
            <a:r>
              <a:rPr lang="en-GB" altLang="en-US" sz="2800" b="1" kern="1200" dirty="0">
                <a:latin typeface="Arial Black" panose="020B0A04020102020204" pitchFamily="34" charset="0"/>
              </a:rPr>
              <a:t>PRESENTATION TO SELECT COMMITTEE ON EDUCATION &amp;TECHNOLOGY, SPORT AND ARTS &amp; CULTURE </a:t>
            </a:r>
          </a:p>
          <a:p>
            <a:pPr algn="ctr" eaLnBrk="1" hangingPunct="1">
              <a:buNone/>
              <a:defRPr/>
            </a:pPr>
            <a:endParaRPr lang="en-GB" altLang="en-US" sz="2800" b="1" kern="1200" dirty="0">
              <a:latin typeface="Arial Black" panose="020B0A04020102020204" pitchFamily="34" charset="0"/>
            </a:endParaRPr>
          </a:p>
          <a:p>
            <a:pPr algn="ctr" eaLnBrk="1" hangingPunct="1">
              <a:buNone/>
              <a:defRPr/>
            </a:pPr>
            <a:r>
              <a:rPr lang="en-GB" altLang="en-US" sz="2800" b="1" kern="1200" dirty="0">
                <a:latin typeface="Arial Black" panose="020B0A04020102020204" pitchFamily="34" charset="0"/>
              </a:rPr>
              <a:t>19 APRIL 2023 </a:t>
            </a:r>
          </a:p>
          <a:p>
            <a:pPr algn="ctr" eaLnBrk="1" hangingPunct="1">
              <a:buFontTx/>
              <a:buNone/>
              <a:defRPr/>
            </a:pPr>
            <a:endParaRPr lang="en-GB" altLang="en-US" sz="2400" b="1" kern="1200" dirty="0">
              <a:latin typeface="Arial Black" panose="020B0A04020102020204" pitchFamily="34" charset="0"/>
            </a:endParaRPr>
          </a:p>
          <a:p>
            <a:pPr algn="ctr" eaLnBrk="1" hangingPunct="1">
              <a:buFontTx/>
              <a:buNone/>
              <a:defRPr/>
            </a:pPr>
            <a:endParaRPr lang="en-GB" altLang="en-US" sz="2400" b="1" kern="1200" dirty="0">
              <a:latin typeface="Arial Black" panose="020B0A04020102020204" pitchFamily="34" charset="0"/>
            </a:endParaRPr>
          </a:p>
        </p:txBody>
      </p:sp>
      <p:pic>
        <p:nvPicPr>
          <p:cNvPr id="4101" name="Picture 6" descr="blue holding shap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86968"/>
            <a:ext cx="9144000" cy="77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7" descr="Dep-Education logo Colou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0" y="381000"/>
            <a:ext cx="1866900" cy="757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owerpoint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0"/>
            <a:ext cx="9144000" cy="646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175100"/>
            <a:ext cx="8459972" cy="592550"/>
          </a:xfrm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algn="l" eaLnBrk="1" hangingPunct="1"/>
            <a:r>
              <a:rPr lang="en-GB" sz="2400" b="1" dirty="0">
                <a:solidFill>
                  <a:srgbClr val="000000"/>
                </a:solidFill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PROGRAMME 2: </a:t>
            </a:r>
            <a:r>
              <a:rPr lang="en-GB" sz="2400" b="1" dirty="0">
                <a:effectLst/>
                <a:latin typeface="+mn-lt"/>
                <a:ea typeface="Times" panose="02020603050405020304" pitchFamily="18" charset="0"/>
              </a:rPr>
              <a:t>PUBLIC ORDINARY SCHOOLS</a:t>
            </a:r>
            <a:endParaRPr lang="en-US" altLang="en-US" sz="2400" b="1" dirty="0">
              <a:latin typeface="+mn-lt"/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" y="804863"/>
            <a:ext cx="8953500" cy="5367336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400" dirty="0"/>
              <a:t>.</a:t>
            </a:r>
          </a:p>
        </p:txBody>
      </p:sp>
      <p:pic>
        <p:nvPicPr>
          <p:cNvPr id="8197" name="Picture 5" descr="blue holding shap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2199"/>
            <a:ext cx="9144000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44487"/>
            <a:ext cx="839972" cy="511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704049"/>
              </p:ext>
            </p:extLst>
          </p:nvPr>
        </p:nvGraphicFramePr>
        <p:xfrm>
          <a:off x="304800" y="960631"/>
          <a:ext cx="8458200" cy="5090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21454996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2728241"/>
                    </a:ext>
                  </a:extLst>
                </a:gridCol>
              </a:tblGrid>
              <a:tr h="6142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2023/24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2024/25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2025/26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73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Output Indicator 227: Percentage of learners with access to required Mathematics textbooks in Grade 6,9 &amp; 12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827516"/>
                  </a:ext>
                </a:extLst>
              </a:tr>
              <a:tr h="485375">
                <a:tc>
                  <a:txBody>
                    <a:bodyPr/>
                    <a:lstStyle/>
                    <a:p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Grade 6</a:t>
                      </a:r>
                      <a:endParaRPr lang="en-ZA" b="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60%</a:t>
                      </a:r>
                      <a:endParaRPr lang="en-ZA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65%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70%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81502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Grade 9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60%</a:t>
                      </a:r>
                      <a:endParaRPr lang="en-ZA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65%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70%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52598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Grade 12</a:t>
                      </a:r>
                      <a:endParaRPr lang="en-ZA" b="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60%</a:t>
                      </a:r>
                      <a:endParaRPr lang="en-ZA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65%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70%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13709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Output Indicator 228: Percentage of learners with access to required EFAL textbooks in Grade 6,9 &amp; 12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05770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Grade 6</a:t>
                      </a:r>
                      <a:endParaRPr lang="en-ZA" b="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60%</a:t>
                      </a:r>
                      <a:endParaRPr lang="en-ZA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65%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70%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776604"/>
                  </a:ext>
                </a:extLst>
              </a:tr>
              <a:tr h="5072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Grade 9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60%</a:t>
                      </a:r>
                      <a:endParaRPr lang="en-ZA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65%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70%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578986"/>
                  </a:ext>
                </a:extLst>
              </a:tr>
              <a:tr h="486378">
                <a:tc>
                  <a:txBody>
                    <a:bodyPr/>
                    <a:lstStyle/>
                    <a:p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Grade 12</a:t>
                      </a:r>
                      <a:endParaRPr lang="en-ZA" b="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60%</a:t>
                      </a:r>
                      <a:endParaRPr lang="en-ZA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65%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70%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667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590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owerpoint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38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1" y="328065"/>
            <a:ext cx="7239000" cy="732719"/>
          </a:xfrm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eaLnBrk="1" hangingPunct="1"/>
            <a:r>
              <a:rPr lang="en-GB" sz="2400" b="1" dirty="0">
                <a:solidFill>
                  <a:srgbClr val="000000"/>
                </a:solidFill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PROGRAMME 3: </a:t>
            </a:r>
            <a:r>
              <a:rPr lang="en-GB" sz="2400" b="1" dirty="0">
                <a:effectLst/>
                <a:latin typeface="+mn-lt"/>
                <a:ea typeface="Times" panose="02020603050405020304" pitchFamily="18" charset="0"/>
              </a:rPr>
              <a:t>INDEPENDENT SCHOOLS SUBSIDIES</a:t>
            </a:r>
            <a:endParaRPr lang="en-US" altLang="en-US" sz="2400" b="1" dirty="0">
              <a:latin typeface="+mn-lt"/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" y="804863"/>
            <a:ext cx="8953500" cy="5367336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800" dirty="0"/>
              <a:t>.</a:t>
            </a:r>
          </a:p>
        </p:txBody>
      </p:sp>
      <p:pic>
        <p:nvPicPr>
          <p:cNvPr id="8197" name="Picture 5" descr="blue holding shap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2199"/>
            <a:ext cx="9144000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8747" y="366625"/>
            <a:ext cx="910191" cy="694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01003"/>
              </p:ext>
            </p:extLst>
          </p:nvPr>
        </p:nvGraphicFramePr>
        <p:xfrm>
          <a:off x="533400" y="1347248"/>
          <a:ext cx="8077201" cy="4681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5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7361">
                  <a:extLst>
                    <a:ext uri="{9D8B030D-6E8A-4147-A177-3AD203B41FA5}">
                      <a16:colId xmlns:a16="http://schemas.microsoft.com/office/drawing/2014/main" val="2043505137"/>
                    </a:ext>
                  </a:extLst>
                </a:gridCol>
                <a:gridCol w="957361">
                  <a:extLst>
                    <a:ext uri="{9D8B030D-6E8A-4147-A177-3AD203B41FA5}">
                      <a16:colId xmlns:a16="http://schemas.microsoft.com/office/drawing/2014/main" val="938944854"/>
                    </a:ext>
                  </a:extLst>
                </a:gridCol>
              </a:tblGrid>
              <a:tr h="8625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2023/24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2024/25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2025/26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65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</a:t>
                      </a:r>
                      <a:r>
                        <a:rPr lang="en-US" sz="1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301:</a:t>
                      </a: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Percentage of registered independent schools receiving subsidies </a:t>
                      </a:r>
                      <a:endParaRPr lang="en-US" sz="18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67%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73%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76%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827516"/>
                  </a:ext>
                </a:extLst>
              </a:tr>
              <a:tr h="1182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</a:t>
                      </a:r>
                      <a:r>
                        <a:rPr lang="en-US" sz="1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302:</a:t>
                      </a: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Number of learners subsidized at registered independent schools </a:t>
                      </a:r>
                      <a:endParaRPr lang="en-US" sz="18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15 143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15 900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16 695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815026"/>
                  </a:ext>
                </a:extLst>
              </a:tr>
              <a:tr h="15400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</a:t>
                      </a:r>
                      <a:r>
                        <a:rPr lang="en-US" sz="1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303:</a:t>
                      </a: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Percentage of registered independent schools monitored</a:t>
                      </a:r>
                      <a:endParaRPr lang="en-US" sz="1800" b="0" i="1" dirty="0">
                        <a:solidFill>
                          <a:schemeClr val="accent6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  <a:endParaRPr lang="en-US" sz="1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7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  <a:endParaRPr lang="en-US" sz="1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7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84%</a:t>
                      </a:r>
                      <a:endParaRPr lang="en-US" sz="1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7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855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9186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owerpoint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0"/>
            <a:ext cx="9124950" cy="643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140454"/>
            <a:ext cx="7696200" cy="606427"/>
          </a:xfrm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algn="l" eaLnBrk="1" hangingPunct="1"/>
            <a:r>
              <a:rPr lang="en-GB" sz="2600" b="1" dirty="0">
                <a:solidFill>
                  <a:srgbClr val="000000"/>
                </a:solidFill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PROGRAMME 4: </a:t>
            </a:r>
            <a:r>
              <a:rPr lang="en-GB" sz="2600" b="1" dirty="0">
                <a:effectLst/>
                <a:latin typeface="+mn-lt"/>
                <a:ea typeface="Times" panose="02020603050405020304" pitchFamily="18" charset="0"/>
              </a:rPr>
              <a:t>PUBLIC SPECIAL SCHOOLS</a:t>
            </a:r>
            <a:endParaRPr lang="en-US" altLang="en-US" sz="2600" b="1" dirty="0">
              <a:latin typeface="+mn-lt"/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" y="804863"/>
            <a:ext cx="8953500" cy="5367336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400" dirty="0"/>
              <a:t>.</a:t>
            </a:r>
          </a:p>
        </p:txBody>
      </p:sp>
      <p:pic>
        <p:nvPicPr>
          <p:cNvPr id="8197" name="Picture 5" descr="blue holding shap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6198058"/>
            <a:ext cx="9144000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49608"/>
            <a:ext cx="762000" cy="606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376560"/>
              </p:ext>
            </p:extLst>
          </p:nvPr>
        </p:nvGraphicFramePr>
        <p:xfrm>
          <a:off x="381000" y="1074937"/>
          <a:ext cx="8382000" cy="510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13586654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214092261"/>
                    </a:ext>
                  </a:extLst>
                </a:gridCol>
              </a:tblGrid>
              <a:tr h="8172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2023/24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2024/25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2025/26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33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</a:t>
                      </a: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401: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Number of learners in public special schools</a:t>
                      </a:r>
                      <a:endParaRPr lang="en-US" sz="16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6 753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7 140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7 355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827516"/>
                  </a:ext>
                </a:extLst>
              </a:tr>
              <a:tr h="10806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</a:t>
                      </a: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402: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Number of therapists / specialist staff in public special schools</a:t>
                      </a:r>
                      <a:endParaRPr lang="en-US" sz="16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815026"/>
                  </a:ext>
                </a:extLst>
              </a:tr>
              <a:tr h="11134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</a:t>
                      </a: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403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Number of schools of skills implementing the technical occupational stream</a:t>
                      </a:r>
                      <a:endParaRPr lang="en-US" sz="16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855599"/>
                  </a:ext>
                </a:extLst>
              </a:tr>
              <a:tr h="10806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</a:t>
                      </a: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404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Number of special schools provided with additional assistive devices</a:t>
                      </a:r>
                      <a:endParaRPr lang="en-US" sz="16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904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5492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owerpoint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0"/>
            <a:ext cx="9144000" cy="646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35928"/>
            <a:ext cx="8070776" cy="468683"/>
          </a:xfrm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algn="l" eaLnBrk="1" hangingPunct="1"/>
            <a:r>
              <a:rPr lang="en-GB" sz="2400" b="1" dirty="0">
                <a:solidFill>
                  <a:srgbClr val="000000"/>
                </a:solidFill>
                <a:ea typeface="Times" panose="02020603050405020304" pitchFamily="18" charset="0"/>
                <a:cs typeface="Times New Roman" panose="02020603050405020304" pitchFamily="18" charset="0"/>
              </a:rPr>
              <a:t>PROGRAMME 5: </a:t>
            </a:r>
            <a:r>
              <a:rPr lang="en-GB" sz="2400" b="1" dirty="0">
                <a:effectLst/>
                <a:ea typeface="Times" panose="02020603050405020304" pitchFamily="18" charset="0"/>
              </a:rPr>
              <a:t>EARLY CHILDHOOD DEVELOPMENT</a:t>
            </a:r>
            <a:endParaRPr lang="en-US" altLang="en-US" sz="2400" b="1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" y="804863"/>
            <a:ext cx="8953500" cy="5367336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400" dirty="0"/>
              <a:t>.</a:t>
            </a:r>
          </a:p>
        </p:txBody>
      </p:sp>
      <p:pic>
        <p:nvPicPr>
          <p:cNvPr id="8197" name="Picture 5" descr="blue holding shap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2199"/>
            <a:ext cx="9144000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526" y="217118"/>
            <a:ext cx="609600" cy="468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920398"/>
              </p:ext>
            </p:extLst>
          </p:nvPr>
        </p:nvGraphicFramePr>
        <p:xfrm>
          <a:off x="423862" y="904451"/>
          <a:ext cx="8296275" cy="5369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3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1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079">
                  <a:extLst>
                    <a:ext uri="{9D8B030D-6E8A-4147-A177-3AD203B41FA5}">
                      <a16:colId xmlns:a16="http://schemas.microsoft.com/office/drawing/2014/main" val="3304252479"/>
                    </a:ext>
                  </a:extLst>
                </a:gridCol>
                <a:gridCol w="1131079">
                  <a:extLst>
                    <a:ext uri="{9D8B030D-6E8A-4147-A177-3AD203B41FA5}">
                      <a16:colId xmlns:a16="http://schemas.microsoft.com/office/drawing/2014/main" val="2664104604"/>
                    </a:ext>
                  </a:extLst>
                </a:gridCol>
              </a:tblGrid>
              <a:tr h="6957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2023/24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2024/25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2025/26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89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 501: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Number of public schools that offer Grade R </a:t>
                      </a:r>
                      <a:endParaRPr lang="en-US" sz="16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615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615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615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827516"/>
                  </a:ext>
                </a:extLst>
              </a:tr>
              <a:tr h="7688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 502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Number of learners in Grade R</a:t>
                      </a:r>
                      <a:endParaRPr lang="en-US" sz="16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37 114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38 114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39 114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815026"/>
                  </a:ext>
                </a:extLst>
              </a:tr>
              <a:tr h="7873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 503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Number of registered ECD centres</a:t>
                      </a:r>
                      <a:endParaRPr lang="en-US" sz="16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1 409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1 450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1 500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855599"/>
                  </a:ext>
                </a:extLst>
              </a:tr>
              <a:tr h="807751">
                <a:tc>
                  <a:txBody>
                    <a:bodyPr/>
                    <a:lstStyle/>
                    <a:p>
                      <a:pPr marL="55563" indent="0" algn="l" font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</a:t>
                      </a: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504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: Number of children accessing registered ECD programmes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81 180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82 000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82 500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904254"/>
                  </a:ext>
                </a:extLst>
              </a:tr>
              <a:tr h="807751">
                <a:tc>
                  <a:txBody>
                    <a:bodyPr/>
                    <a:lstStyle/>
                    <a:p>
                      <a:pPr marL="55563" indent="0" algn="l" font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</a:t>
                      </a: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505: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Number of Grade R practitioners/ educators trained on CAPS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650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52598"/>
                  </a:ext>
                </a:extLst>
              </a:tr>
              <a:tr h="822898">
                <a:tc>
                  <a:txBody>
                    <a:bodyPr/>
                    <a:lstStyle/>
                    <a:p>
                      <a:pPr marL="55563" indent="0" algn="l" font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</a:t>
                      </a: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506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: Number of Pre-Grade R practitioners trained on NCF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137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016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owerpoint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51620"/>
            <a:ext cx="9144000" cy="6465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98437"/>
            <a:ext cx="8077200" cy="606426"/>
          </a:xfrm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algn="l" eaLnBrk="1" hangingPunct="1"/>
            <a:r>
              <a:rPr lang="en-GB" sz="2400" b="1" dirty="0">
                <a:solidFill>
                  <a:srgbClr val="000000"/>
                </a:solidFill>
                <a:ea typeface="Times" panose="02020603050405020304" pitchFamily="18" charset="0"/>
                <a:cs typeface="Times New Roman" panose="02020603050405020304" pitchFamily="18" charset="0"/>
              </a:rPr>
              <a:t>PROGRAMME 6: </a:t>
            </a:r>
            <a:r>
              <a:rPr lang="en-GB" sz="2400" b="1" dirty="0">
                <a:effectLst/>
                <a:ea typeface="Times" panose="02020603050405020304" pitchFamily="18" charset="0"/>
              </a:rPr>
              <a:t>INFRASTRUCTURE DEVELOPMENT</a:t>
            </a:r>
            <a:endParaRPr lang="en-US" altLang="en-US" sz="2400" b="1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" y="804863"/>
            <a:ext cx="8953500" cy="5367336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400" dirty="0"/>
              <a:t>.</a:t>
            </a:r>
          </a:p>
        </p:txBody>
      </p:sp>
      <p:pic>
        <p:nvPicPr>
          <p:cNvPr id="8197" name="Picture 5" descr="blue holding shap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2199"/>
            <a:ext cx="9144000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198437"/>
            <a:ext cx="723900" cy="606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059380"/>
              </p:ext>
            </p:extLst>
          </p:nvPr>
        </p:nvGraphicFramePr>
        <p:xfrm>
          <a:off x="310116" y="914031"/>
          <a:ext cx="8376684" cy="5237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4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82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6870">
                  <a:extLst>
                    <a:ext uri="{9D8B030D-6E8A-4147-A177-3AD203B41FA5}">
                      <a16:colId xmlns:a16="http://schemas.microsoft.com/office/drawing/2014/main" val="2556450786"/>
                    </a:ext>
                  </a:extLst>
                </a:gridCol>
                <a:gridCol w="1096730">
                  <a:extLst>
                    <a:ext uri="{9D8B030D-6E8A-4147-A177-3AD203B41FA5}">
                      <a16:colId xmlns:a16="http://schemas.microsoft.com/office/drawing/2014/main" val="39802977"/>
                    </a:ext>
                  </a:extLst>
                </a:gridCol>
              </a:tblGrid>
              <a:tr h="7623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2023/24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2024/25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2025/26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7426">
                <a:tc>
                  <a:txBody>
                    <a:bodyPr/>
                    <a:lstStyle/>
                    <a:p>
                      <a:pPr marL="112713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</a:t>
                      </a: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601: 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public schools provided with water infrastructure </a:t>
                      </a:r>
                      <a:endParaRPr lang="en-US" sz="16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827516"/>
                  </a:ext>
                </a:extLst>
              </a:tr>
              <a:tr h="779676">
                <a:tc>
                  <a:txBody>
                    <a:bodyPr/>
                    <a:lstStyle/>
                    <a:p>
                      <a:pPr marL="112713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</a:t>
                      </a: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602: 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public schools provided with electricity infrastructure </a:t>
                      </a:r>
                      <a:endParaRPr lang="en-US" sz="16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815026"/>
                  </a:ext>
                </a:extLst>
              </a:tr>
              <a:tr h="693398">
                <a:tc>
                  <a:txBody>
                    <a:bodyPr/>
                    <a:lstStyle/>
                    <a:p>
                      <a:pPr marL="55563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</a:t>
                      </a: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603: 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public schools supplied with sanitation facilities </a:t>
                      </a:r>
                      <a:endParaRPr lang="en-US" sz="16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855599"/>
                  </a:ext>
                </a:extLst>
              </a:tr>
              <a:tr h="717068">
                <a:tc>
                  <a:txBody>
                    <a:bodyPr/>
                    <a:lstStyle/>
                    <a:p>
                      <a:pPr marL="55563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</a:t>
                      </a: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604: 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schools provided with new or additional boarding facilities</a:t>
                      </a:r>
                      <a:endParaRPr lang="en-US" sz="16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904254"/>
                  </a:ext>
                </a:extLst>
              </a:tr>
              <a:tr h="889953">
                <a:tc>
                  <a:txBody>
                    <a:bodyPr/>
                    <a:lstStyle/>
                    <a:p>
                      <a:pPr marL="55563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</a:t>
                      </a: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605: 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schools where scheduled maintenances projects were completed</a:t>
                      </a:r>
                      <a:endParaRPr lang="en-US" sz="16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52598"/>
                  </a:ext>
                </a:extLst>
              </a:tr>
              <a:tr h="687730">
                <a:tc>
                  <a:txBody>
                    <a:bodyPr/>
                    <a:lstStyle/>
                    <a:p>
                      <a:pPr marL="55563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</a:t>
                      </a: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606: 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Security Fences constructed</a:t>
                      </a:r>
                      <a:endParaRPr lang="en-US" sz="16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137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20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owerpoint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51620"/>
            <a:ext cx="9144000" cy="646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2" y="130968"/>
            <a:ext cx="7772398" cy="785813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eaLnBrk="1" hangingPunct="1"/>
            <a:r>
              <a:rPr lang="en-GB" sz="2400" b="1" dirty="0">
                <a:solidFill>
                  <a:srgbClr val="000000"/>
                </a:solidFill>
                <a:ea typeface="Times" panose="02020603050405020304" pitchFamily="18" charset="0"/>
                <a:cs typeface="Times New Roman" panose="02020603050405020304" pitchFamily="18" charset="0"/>
              </a:rPr>
              <a:t>PROGRAMME 7: </a:t>
            </a:r>
            <a:r>
              <a:rPr lang="en-GB" sz="2400" b="1" dirty="0">
                <a:effectLst/>
                <a:ea typeface="Times" panose="02020603050405020304" pitchFamily="18" charset="0"/>
              </a:rPr>
              <a:t>EXAMINATIONS AND </a:t>
            </a:r>
            <a:br>
              <a:rPr lang="en-GB" sz="2400" b="1" dirty="0">
                <a:effectLst/>
                <a:ea typeface="Times" panose="02020603050405020304" pitchFamily="18" charset="0"/>
              </a:rPr>
            </a:br>
            <a:r>
              <a:rPr lang="en-GB" sz="2400" b="1" dirty="0">
                <a:effectLst/>
                <a:ea typeface="Times" panose="02020603050405020304" pitchFamily="18" charset="0"/>
              </a:rPr>
              <a:t>EDUCATION RELATED SERVICES</a:t>
            </a:r>
            <a:endParaRPr lang="en-US" altLang="en-US" sz="2400" b="1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" y="804863"/>
            <a:ext cx="8953500" cy="5367336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400" dirty="0"/>
              <a:t>.</a:t>
            </a:r>
          </a:p>
        </p:txBody>
      </p:sp>
      <p:pic>
        <p:nvPicPr>
          <p:cNvPr id="8197" name="Picture 5" descr="blue holding shap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2199"/>
            <a:ext cx="9144000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30968"/>
            <a:ext cx="1000125" cy="673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594134"/>
              </p:ext>
            </p:extLst>
          </p:nvPr>
        </p:nvGraphicFramePr>
        <p:xfrm>
          <a:off x="381002" y="1121543"/>
          <a:ext cx="8210548" cy="5087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5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285007889"/>
                    </a:ext>
                  </a:extLst>
                </a:gridCol>
                <a:gridCol w="1047750">
                  <a:extLst>
                    <a:ext uri="{9D8B030D-6E8A-4147-A177-3AD203B41FA5}">
                      <a16:colId xmlns:a16="http://schemas.microsoft.com/office/drawing/2014/main" val="3730777580"/>
                    </a:ext>
                  </a:extLst>
                </a:gridCol>
              </a:tblGrid>
              <a:tr h="9028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2023/24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2024/25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2025/26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9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</a:t>
                      </a: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701: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Percentage of learners who passed National Senior Certificate (NSC) examination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827516"/>
                  </a:ext>
                </a:extLst>
              </a:tr>
              <a:tr h="9057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</a:t>
                      </a: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702: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Percentage of Grade 12 learners passing at the Bachelor pass level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815026"/>
                  </a:ext>
                </a:extLst>
              </a:tr>
              <a:tr h="819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</a:t>
                      </a: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703: 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Percentage of Grade 12 learners achieving 60% and above in Mathematics 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855599"/>
                  </a:ext>
                </a:extLst>
              </a:tr>
              <a:tr h="819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</a:t>
                      </a: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704: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Percentage of Grade 12 learners achieving 60% or more in Physical Science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904254"/>
                  </a:ext>
                </a:extLst>
              </a:tr>
              <a:tr h="819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</a:t>
                      </a: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705: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Number of secondary schools with National Senior Certificate (NSC) pass rate of 60% and above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525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2405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owerpoint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23037"/>
            <a:ext cx="9144000" cy="6465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544033" y="241207"/>
            <a:ext cx="7467600" cy="796766"/>
          </a:xfrm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eaLnBrk="1" hangingPunct="1"/>
            <a:r>
              <a:rPr lang="en-GB" sz="2400" b="1" dirty="0">
                <a:solidFill>
                  <a:srgbClr val="000000"/>
                </a:solidFill>
                <a:ea typeface="Times" panose="02020603050405020304" pitchFamily="18" charset="0"/>
                <a:cs typeface="Times New Roman" panose="02020603050405020304" pitchFamily="18" charset="0"/>
              </a:rPr>
              <a:t>PROGRAMME 7: </a:t>
            </a:r>
            <a:r>
              <a:rPr lang="en-GB" sz="2400" b="1" dirty="0">
                <a:effectLst/>
                <a:ea typeface="Times" panose="02020603050405020304" pitchFamily="18" charset="0"/>
              </a:rPr>
              <a:t>EXAMINATIONS AND </a:t>
            </a:r>
            <a:br>
              <a:rPr lang="en-GB" sz="2400" b="1" dirty="0">
                <a:effectLst/>
                <a:ea typeface="Times" panose="02020603050405020304" pitchFamily="18" charset="0"/>
              </a:rPr>
            </a:br>
            <a:r>
              <a:rPr lang="en-GB" sz="2400" b="1" dirty="0">
                <a:effectLst/>
                <a:ea typeface="Times" panose="02020603050405020304" pitchFamily="18" charset="0"/>
              </a:rPr>
              <a:t>EDUCATION RELATED SERVICES</a:t>
            </a:r>
            <a:endParaRPr lang="en-US" altLang="en-US" sz="2400" b="1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" y="804863"/>
            <a:ext cx="8953500" cy="5367336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400" dirty="0"/>
              <a:t>.</a:t>
            </a:r>
          </a:p>
        </p:txBody>
      </p:sp>
      <p:pic>
        <p:nvPicPr>
          <p:cNvPr id="8197" name="Picture 5" descr="blue holding shap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6155531"/>
            <a:ext cx="9144000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56096"/>
            <a:ext cx="968227" cy="649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669918"/>
              </p:ext>
            </p:extLst>
          </p:nvPr>
        </p:nvGraphicFramePr>
        <p:xfrm>
          <a:off x="533400" y="1207108"/>
          <a:ext cx="8131027" cy="4978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7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7854">
                  <a:extLst>
                    <a:ext uri="{9D8B030D-6E8A-4147-A177-3AD203B41FA5}">
                      <a16:colId xmlns:a16="http://schemas.microsoft.com/office/drawing/2014/main" val="1285007889"/>
                    </a:ext>
                  </a:extLst>
                </a:gridCol>
                <a:gridCol w="1137694">
                  <a:extLst>
                    <a:ext uri="{9D8B030D-6E8A-4147-A177-3AD203B41FA5}">
                      <a16:colId xmlns:a16="http://schemas.microsoft.com/office/drawing/2014/main" val="3730777580"/>
                    </a:ext>
                  </a:extLst>
                </a:gridCol>
              </a:tblGrid>
              <a:tr h="6212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2023/24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2024/25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2025/26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31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</a:t>
                      </a: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706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: Percentage of Grade 12 learners who pass Engineering Graphics Design (EGD)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137093"/>
                  </a:ext>
                </a:extLst>
              </a:tr>
              <a:tr h="7149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</a:t>
                      </a: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707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: Percentage of Grade 12 learners who pass Arts subjects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057704"/>
                  </a:ext>
                </a:extLst>
              </a:tr>
              <a:tr h="10669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</a:t>
                      </a: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708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: Percentage of Grade 12 learners passing Technical subjects (excluding Technical Maths and Science) 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776604"/>
                  </a:ext>
                </a:extLst>
              </a:tr>
              <a:tr h="7149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</a:t>
                      </a: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709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: Percentage of Grade 12 learners passing Technical Maths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010893"/>
                  </a:ext>
                </a:extLst>
              </a:tr>
              <a:tr h="10669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</a:t>
                      </a: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710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: Number of Public Primary Schools where at least 60% of Gr 6 learners perform at level 4 and above in EFAL and Mathematics 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823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93614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powerpoint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0" y="-73024"/>
            <a:ext cx="9144000" cy="646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702470"/>
            <a:ext cx="8229600" cy="1020762"/>
          </a:xfrm>
        </p:spPr>
        <p:txBody>
          <a:bodyPr/>
          <a:lstStyle/>
          <a:p>
            <a:pPr eaLnBrk="1" hangingPunct="1"/>
            <a:r>
              <a:rPr lang="en-US" altLang="en-US" sz="4000" b="1"/>
              <a:t>  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212851"/>
            <a:ext cx="8229600" cy="4110038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altLang="en-US" sz="3600" b="1" dirty="0"/>
          </a:p>
          <a:p>
            <a:pPr algn="ctr" eaLnBrk="1" hangingPunct="1">
              <a:buFontTx/>
              <a:buNone/>
            </a:pPr>
            <a:endParaRPr lang="en-US" altLang="en-US" sz="3600" b="1" dirty="0"/>
          </a:p>
          <a:p>
            <a:pPr marL="0" indent="0" algn="ctr">
              <a:buNone/>
            </a:pPr>
            <a:r>
              <a:rPr lang="en-US" altLang="en-US" sz="96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487E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THANK YOU</a:t>
            </a:r>
            <a:endParaRPr lang="en-US" sz="96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00487E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 eaLnBrk="1" hangingPunct="1">
              <a:buFontTx/>
              <a:buNone/>
            </a:pPr>
            <a:endParaRPr lang="en-US" altLang="en-US" sz="1600" b="1" dirty="0"/>
          </a:p>
          <a:p>
            <a:pPr eaLnBrk="1" hangingPunct="1">
              <a:buFontTx/>
              <a:buNone/>
            </a:pPr>
            <a:endParaRPr lang="en-US" altLang="en-US" sz="1800" b="1" dirty="0"/>
          </a:p>
          <a:p>
            <a:pPr eaLnBrk="1" hangingPunct="1">
              <a:buFontTx/>
              <a:buNone/>
            </a:pPr>
            <a:r>
              <a:rPr lang="en-US" altLang="en-US" b="1" dirty="0"/>
              <a:t>		</a:t>
            </a:r>
          </a:p>
        </p:txBody>
      </p:sp>
      <p:pic>
        <p:nvPicPr>
          <p:cNvPr id="12293" name="Picture 5" descr="blue holding shap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91440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6" descr="Dep-Education logo Colou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15121"/>
            <a:ext cx="2933700" cy="120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2863"/>
            <a:ext cx="169545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owerpoint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8" y="0"/>
            <a:ext cx="9144000" cy="646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48" y="130968"/>
            <a:ext cx="7524751" cy="554833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algn="l" eaLnBrk="1" hangingPunct="1"/>
            <a:r>
              <a:rPr lang="en-GB" sz="2800" b="1" dirty="0">
                <a:solidFill>
                  <a:srgbClr val="000000"/>
                </a:solidFill>
                <a:latin typeface="Arial Narrow" panose="020B060602020203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PROGRAMME 1: ADMINISTRATION</a:t>
            </a:r>
            <a:endParaRPr lang="en-US" altLang="en-US" sz="2800" b="1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" y="804863"/>
            <a:ext cx="8953500" cy="5367336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400" dirty="0"/>
              <a:t>.</a:t>
            </a:r>
          </a:p>
        </p:txBody>
      </p:sp>
      <p:pic>
        <p:nvPicPr>
          <p:cNvPr id="8197" name="Picture 5" descr="blue holding shap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2199"/>
            <a:ext cx="9144000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30967"/>
            <a:ext cx="1066800" cy="53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821326"/>
              </p:ext>
            </p:extLst>
          </p:nvPr>
        </p:nvGraphicFramePr>
        <p:xfrm>
          <a:off x="323849" y="1005318"/>
          <a:ext cx="8458201" cy="5126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8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0397">
                  <a:extLst>
                    <a:ext uri="{9D8B030D-6E8A-4147-A177-3AD203B41FA5}">
                      <a16:colId xmlns:a16="http://schemas.microsoft.com/office/drawing/2014/main" val="89382920"/>
                    </a:ext>
                  </a:extLst>
                </a:gridCol>
                <a:gridCol w="1066801">
                  <a:extLst>
                    <a:ext uri="{9D8B030D-6E8A-4147-A177-3AD203B41FA5}">
                      <a16:colId xmlns:a16="http://schemas.microsoft.com/office/drawing/2014/main" val="4279360119"/>
                    </a:ext>
                  </a:extLst>
                </a:gridCol>
              </a:tblGrid>
              <a:tr h="7158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2023/24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2024/25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2025/26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28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101: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Number of public schools that use SA-SAMS or any alternative electronic solution to provide data</a:t>
                      </a:r>
                      <a:endParaRPr lang="en-US" sz="1600" b="0" dirty="0">
                        <a:solidFill>
                          <a:schemeClr val="accent6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935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935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935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827516"/>
                  </a:ext>
                </a:extLst>
              </a:tr>
              <a:tr h="8405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 102: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Number of public schools that can be contacted electronically (email).</a:t>
                      </a:r>
                      <a:r>
                        <a:rPr lang="en-US" sz="1600" b="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0" dirty="0">
                        <a:solidFill>
                          <a:schemeClr val="accent6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815026"/>
                  </a:ext>
                </a:extLst>
              </a:tr>
              <a:tr h="7706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 103: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Percentage of education expenditure going towards non-personnel items</a:t>
                      </a:r>
                      <a:endParaRPr lang="en-US" sz="16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18%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13%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13%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855599"/>
                  </a:ext>
                </a:extLst>
              </a:tr>
              <a:tr h="7706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 104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Number of SMART schools provided with additional ICT devices</a:t>
                      </a:r>
                      <a:endParaRPr lang="en-US" sz="16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3043997"/>
                  </a:ext>
                </a:extLst>
              </a:tr>
              <a:tr h="9762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 105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Number of teachers provided with ICT devices</a:t>
                      </a:r>
                      <a:endParaRPr lang="en-US" sz="16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375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532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6068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owerpoint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8" y="0"/>
            <a:ext cx="9144000" cy="646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130968"/>
            <a:ext cx="7315200" cy="554833"/>
          </a:xfrm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algn="l" eaLnBrk="1" hangingPunct="1"/>
            <a:r>
              <a:rPr lang="en-GB" sz="2800" b="1" dirty="0">
                <a:solidFill>
                  <a:srgbClr val="000000"/>
                </a:solidFill>
                <a:latin typeface="Arial Narrow" panose="020B060602020203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PROGRAMME 1: ADMINISTRATION</a:t>
            </a:r>
            <a:endParaRPr lang="en-US" altLang="en-US" sz="2800" b="1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" y="804863"/>
            <a:ext cx="8953500" cy="5367336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400" dirty="0"/>
              <a:t>.</a:t>
            </a:r>
          </a:p>
        </p:txBody>
      </p:sp>
      <p:pic>
        <p:nvPicPr>
          <p:cNvPr id="8197" name="Picture 5" descr="blue holding shap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2199"/>
            <a:ext cx="9144000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407" y="86053"/>
            <a:ext cx="882593" cy="53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758317"/>
              </p:ext>
            </p:extLst>
          </p:nvPr>
        </p:nvGraphicFramePr>
        <p:xfrm>
          <a:off x="533400" y="1066800"/>
          <a:ext cx="8229600" cy="4924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9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0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2218">
                  <a:extLst>
                    <a:ext uri="{9D8B030D-6E8A-4147-A177-3AD203B41FA5}">
                      <a16:colId xmlns:a16="http://schemas.microsoft.com/office/drawing/2014/main" val="89382920"/>
                    </a:ext>
                  </a:extLst>
                </a:gridCol>
                <a:gridCol w="1047404">
                  <a:extLst>
                    <a:ext uri="{9D8B030D-6E8A-4147-A177-3AD203B41FA5}">
                      <a16:colId xmlns:a16="http://schemas.microsoft.com/office/drawing/2014/main" val="4279360119"/>
                    </a:ext>
                  </a:extLst>
                </a:gridCol>
              </a:tblGrid>
              <a:tr h="5918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2023/24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2024/25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2025/26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00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106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Number of Office based educators provided with ICT devices</a:t>
                      </a:r>
                      <a:endParaRPr lang="en-US" sz="16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1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869506"/>
                  </a:ext>
                </a:extLst>
              </a:tr>
              <a:tr h="10640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107: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Monitoring report from each of 5 districts on the implementation of Teacher Development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0" i="1" dirty="0">
                        <a:solidFill>
                          <a:schemeClr val="accent6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405009"/>
                  </a:ext>
                </a:extLst>
              </a:tr>
              <a:tr h="10215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108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Number of schools reached through advocacy campaigns on GBVF</a:t>
                      </a:r>
                      <a:endParaRPr lang="en-US" sz="16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n-US" sz="1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n-US" sz="1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n-US" sz="1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762357"/>
                  </a:ext>
                </a:extLst>
              </a:tr>
              <a:tr h="11070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109: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Number of District and Provincial officials reached through advocacy campaigns on GBVF</a:t>
                      </a:r>
                      <a:endParaRPr lang="en-US" sz="16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US" sz="1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sz="1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en-US" sz="1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7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716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owerpoint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6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5831"/>
            <a:ext cx="7772400" cy="511023"/>
          </a:xfrm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algn="l" eaLnBrk="1" hangingPunct="1"/>
            <a:r>
              <a:rPr lang="en-GB" sz="2400" b="1" dirty="0">
                <a:solidFill>
                  <a:srgbClr val="000000"/>
                </a:solidFill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PROGRAMME 2: </a:t>
            </a:r>
            <a:r>
              <a:rPr lang="en-GB" sz="2400" b="1" dirty="0">
                <a:effectLst/>
                <a:latin typeface="+mn-lt"/>
                <a:ea typeface="Times" panose="02020603050405020304" pitchFamily="18" charset="0"/>
              </a:rPr>
              <a:t>PUBLIC ORDINARY SCHOOLS</a:t>
            </a:r>
            <a:endParaRPr lang="en-US" altLang="en-US" sz="2400" b="1" dirty="0">
              <a:latin typeface="+mn-lt"/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" y="804863"/>
            <a:ext cx="8953500" cy="5367336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400" dirty="0"/>
              <a:t>.</a:t>
            </a:r>
          </a:p>
        </p:txBody>
      </p:sp>
      <p:pic>
        <p:nvPicPr>
          <p:cNvPr id="8197" name="Picture 5" descr="blue holding shap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" y="6167437"/>
            <a:ext cx="9144000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55663"/>
            <a:ext cx="762000" cy="511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613589"/>
              </p:ext>
            </p:extLst>
          </p:nvPr>
        </p:nvGraphicFramePr>
        <p:xfrm>
          <a:off x="457200" y="917516"/>
          <a:ext cx="8229600" cy="5401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4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3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7185">
                  <a:extLst>
                    <a:ext uri="{9D8B030D-6E8A-4147-A177-3AD203B41FA5}">
                      <a16:colId xmlns:a16="http://schemas.microsoft.com/office/drawing/2014/main" val="360459580"/>
                    </a:ext>
                  </a:extLst>
                </a:gridCol>
                <a:gridCol w="993958">
                  <a:extLst>
                    <a:ext uri="{9D8B030D-6E8A-4147-A177-3AD203B41FA5}">
                      <a16:colId xmlns:a16="http://schemas.microsoft.com/office/drawing/2014/main" val="3186411347"/>
                    </a:ext>
                  </a:extLst>
                </a:gridCol>
              </a:tblGrid>
              <a:tr h="5413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2023/24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2024/25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2025/26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1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</a:t>
                      </a: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Number of schools provided with multi-media resources</a:t>
                      </a:r>
                      <a:endParaRPr lang="en-US" sz="16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827516"/>
                  </a:ext>
                </a:extLst>
              </a:tr>
              <a:tr h="8979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</a:t>
                      </a: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202: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Number of learners in public ordinary schools benefitting from the “no fee schools’’ policy</a:t>
                      </a:r>
                      <a:endParaRPr lang="en-US" sz="16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560 613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563 000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563 000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815026"/>
                  </a:ext>
                </a:extLst>
              </a:tr>
              <a:tr h="121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</a:t>
                      </a: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203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Percentage of </a:t>
                      </a:r>
                      <a:r>
                        <a:rPr lang="en-US" sz="16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Funza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Lushaka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bursary holders placed in schools within six months upon completion of studies or upon confirmation that the bursar has completed studies</a:t>
                      </a:r>
                      <a:endParaRPr lang="en-US" sz="16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855599"/>
                  </a:ext>
                </a:extLst>
              </a:tr>
              <a:tr h="6583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</a:t>
                      </a: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204: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Percentage of learners in schools that are funded at a minimum level</a:t>
                      </a:r>
                      <a:endParaRPr lang="en-US" sz="16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904254"/>
                  </a:ext>
                </a:extLst>
              </a:tr>
              <a:tr h="7132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</a:t>
                      </a: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205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Number of foundation phase teachers trained in reading methodology</a:t>
                      </a:r>
                      <a:endParaRPr lang="en-US" sz="16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121589"/>
                  </a:ext>
                </a:extLst>
              </a:tr>
              <a:tr h="679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206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: Number of foundation phase teachers trained in numeracy content and methodology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Calibri" panose="020F0502020204030204" pitchFamily="34" charset="0"/>
                        </a:rPr>
                        <a:t>500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Calibri" panose="020F0502020204030204" pitchFamily="34" charset="0"/>
                        </a:rPr>
                        <a:t>500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Calibri" panose="020F0502020204030204" pitchFamily="34" charset="0"/>
                        </a:rPr>
                        <a:t>500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096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7550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owerpoint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51620"/>
            <a:ext cx="9144000" cy="646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1" y="133134"/>
            <a:ext cx="7848599" cy="511023"/>
          </a:xfrm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algn="l" eaLnBrk="1" hangingPunct="1"/>
            <a:r>
              <a:rPr lang="en-GB" sz="2400" b="1" dirty="0">
                <a:solidFill>
                  <a:srgbClr val="000000"/>
                </a:solidFill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PROGRAMME 2: </a:t>
            </a:r>
            <a:r>
              <a:rPr lang="en-GB" sz="2400" b="1" dirty="0">
                <a:effectLst/>
                <a:latin typeface="+mn-lt"/>
                <a:ea typeface="Times" panose="02020603050405020304" pitchFamily="18" charset="0"/>
              </a:rPr>
              <a:t>PUBLIC ORDINARY SCHOOLS</a:t>
            </a:r>
            <a:endParaRPr lang="en-US" altLang="en-US" sz="2400" b="1" dirty="0">
              <a:latin typeface="+mn-lt"/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" y="804863"/>
            <a:ext cx="8953500" cy="5367336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400" dirty="0"/>
              <a:t>.</a:t>
            </a:r>
          </a:p>
        </p:txBody>
      </p:sp>
      <p:pic>
        <p:nvPicPr>
          <p:cNvPr id="8197" name="Picture 5" descr="blue holding shap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2199"/>
            <a:ext cx="9144000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1" y="174778"/>
            <a:ext cx="762000" cy="511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180697"/>
              </p:ext>
            </p:extLst>
          </p:nvPr>
        </p:nvGraphicFramePr>
        <p:xfrm>
          <a:off x="304801" y="863112"/>
          <a:ext cx="8458200" cy="5388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2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30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6144">
                  <a:extLst>
                    <a:ext uri="{9D8B030D-6E8A-4147-A177-3AD203B41FA5}">
                      <a16:colId xmlns:a16="http://schemas.microsoft.com/office/drawing/2014/main" val="360459580"/>
                    </a:ext>
                  </a:extLst>
                </a:gridCol>
                <a:gridCol w="956144">
                  <a:extLst>
                    <a:ext uri="{9D8B030D-6E8A-4147-A177-3AD203B41FA5}">
                      <a16:colId xmlns:a16="http://schemas.microsoft.com/office/drawing/2014/main" val="3186411347"/>
                    </a:ext>
                  </a:extLst>
                </a:gridCol>
              </a:tblGrid>
              <a:tr h="4095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2023/24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2024/25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2025/26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56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207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: Number of teachers trained in mathematics content and methodology: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ZA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827516"/>
                  </a:ext>
                </a:extLst>
              </a:tr>
              <a:tr h="3978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Grade 4 – 6 </a:t>
                      </a:r>
                      <a:endParaRPr lang="en-US" sz="16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Calibri" panose="020F0502020204030204" pitchFamily="34" charset="0"/>
                        </a:rPr>
                        <a:t>500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Calibri" panose="020F0502020204030204" pitchFamily="34" charset="0"/>
                        </a:rPr>
                        <a:t>500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Calibri" panose="020F0502020204030204" pitchFamily="34" charset="0"/>
                        </a:rPr>
                        <a:t>500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815026"/>
                  </a:ext>
                </a:extLst>
              </a:tr>
              <a:tr h="4461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Grade 7 - 9 </a:t>
                      </a:r>
                      <a:endParaRPr lang="en-US" sz="16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Calibri" panose="020F0502020204030204" pitchFamily="34" charset="0"/>
                        </a:rPr>
                        <a:t>300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Calibri" panose="020F0502020204030204" pitchFamily="34" charset="0"/>
                        </a:rPr>
                        <a:t>350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Calibri" panose="020F0502020204030204" pitchFamily="34" charset="0"/>
                        </a:rPr>
                        <a:t>375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855599"/>
                  </a:ext>
                </a:extLst>
              </a:tr>
              <a:tr h="4981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Grade 10 – 12 </a:t>
                      </a:r>
                      <a:endParaRPr lang="en-US" sz="16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Calibri" panose="020F0502020204030204" pitchFamily="34" charset="0"/>
                        </a:rPr>
                        <a:t>250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Calibri" panose="020F0502020204030204" pitchFamily="34" charset="0"/>
                        </a:rPr>
                        <a:t>250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Calibri" panose="020F0502020204030204" pitchFamily="34" charset="0"/>
                        </a:rPr>
                        <a:t>250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904254"/>
                  </a:ext>
                </a:extLst>
              </a:tr>
              <a:tr h="4771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</a:t>
                      </a: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208: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Number of teachers trained in language content and methodology</a:t>
                      </a:r>
                      <a:endParaRPr lang="en-US" sz="16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121589"/>
                  </a:ext>
                </a:extLst>
              </a:tr>
              <a:tr h="4669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Grade 4 - 6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Calibri" panose="020F0502020204030204" pitchFamily="34" charset="0"/>
                        </a:rPr>
                        <a:t>500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Calibri" panose="020F0502020204030204" pitchFamily="34" charset="0"/>
                        </a:rPr>
                        <a:t>500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Calibri" panose="020F0502020204030204" pitchFamily="34" charset="0"/>
                        </a:rPr>
                        <a:t>500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096956"/>
                  </a:ext>
                </a:extLst>
              </a:tr>
              <a:tr h="4669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Grade 7 - 9 </a:t>
                      </a:r>
                      <a:endParaRPr lang="en-US" sz="16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Calibri" panose="020F0502020204030204" pitchFamily="34" charset="0"/>
                        </a:rPr>
                        <a:t>450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Calibri" panose="020F0502020204030204" pitchFamily="34" charset="0"/>
                        </a:rPr>
                        <a:t>500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Calibri" panose="020F0502020204030204" pitchFamily="34" charset="0"/>
                        </a:rPr>
                        <a:t>550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233329"/>
                  </a:ext>
                </a:extLst>
              </a:tr>
              <a:tr h="4669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Grade 10 – 12 </a:t>
                      </a:r>
                      <a:endParaRPr lang="en-US" sz="16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Calibri" panose="020F0502020204030204" pitchFamily="34" charset="0"/>
                        </a:rPr>
                        <a:t>300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Calibri" panose="020F0502020204030204" pitchFamily="34" charset="0"/>
                        </a:rPr>
                        <a:t>300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Calibri" panose="020F0502020204030204" pitchFamily="34" charset="0"/>
                        </a:rPr>
                        <a:t>350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782735"/>
                  </a:ext>
                </a:extLst>
              </a:tr>
              <a:tr h="4771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</a:t>
                      </a: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205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Number of schools implementing EGRA tool (Early Grade Reading Assessment)</a:t>
                      </a:r>
                      <a:endParaRPr lang="en-US" sz="16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669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52598"/>
                  </a:ext>
                </a:extLst>
              </a:tr>
              <a:tr h="544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</a:t>
                      </a: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209: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Number of Grade 1 – 3 teachers trained on literacy content and methodology </a:t>
                      </a:r>
                      <a:endParaRPr lang="en-US" sz="16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0108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9403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owerpoint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51620"/>
            <a:ext cx="9144000" cy="646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361950" y="51772"/>
            <a:ext cx="7791450" cy="511023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algn="l" eaLnBrk="1" hangingPunct="1"/>
            <a:r>
              <a:rPr lang="en-GB" sz="2800" b="1" dirty="0">
                <a:solidFill>
                  <a:srgbClr val="000000"/>
                </a:solidFill>
                <a:latin typeface="Arial Narrow" panose="020B060602020203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PROGRAMME 2: </a:t>
            </a:r>
            <a:r>
              <a:rPr lang="en-GB" sz="2800" b="1" dirty="0">
                <a:effectLst/>
                <a:ea typeface="Times" panose="02020603050405020304" pitchFamily="18" charset="0"/>
              </a:rPr>
              <a:t>PUBLIC ORDINARY SCHOOLS</a:t>
            </a:r>
            <a:endParaRPr lang="en-US" altLang="en-US" sz="2800" b="1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" y="804863"/>
            <a:ext cx="8953500" cy="5367336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400" dirty="0"/>
              <a:t>.</a:t>
            </a:r>
          </a:p>
        </p:txBody>
      </p:sp>
      <p:pic>
        <p:nvPicPr>
          <p:cNvPr id="8197" name="Picture 5" descr="blue holding shap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2199"/>
            <a:ext cx="9144000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1772"/>
            <a:ext cx="952500" cy="511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976756"/>
              </p:ext>
            </p:extLst>
          </p:nvPr>
        </p:nvGraphicFramePr>
        <p:xfrm>
          <a:off x="361950" y="799547"/>
          <a:ext cx="8381999" cy="5372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7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8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910">
                  <a:extLst>
                    <a:ext uri="{9D8B030D-6E8A-4147-A177-3AD203B41FA5}">
                      <a16:colId xmlns:a16="http://schemas.microsoft.com/office/drawing/2014/main" val="360459580"/>
                    </a:ext>
                  </a:extLst>
                </a:gridCol>
                <a:gridCol w="972910">
                  <a:extLst>
                    <a:ext uri="{9D8B030D-6E8A-4147-A177-3AD203B41FA5}">
                      <a16:colId xmlns:a16="http://schemas.microsoft.com/office/drawing/2014/main" val="3186411347"/>
                    </a:ext>
                  </a:extLst>
                </a:gridCol>
              </a:tblGrid>
              <a:tr h="6182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2023/24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2024/25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2025/26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1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</a:t>
                      </a: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210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Number of schools monitored on the implementing EGRA tool</a:t>
                      </a:r>
                      <a:endParaRPr lang="en-US" sz="16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52598"/>
                  </a:ext>
                </a:extLst>
              </a:tr>
              <a:tr h="7518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</a:t>
                      </a: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211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Number of schools provided with Grade 3 African Languages graded readers</a:t>
                      </a:r>
                      <a:endParaRPr lang="en-US" sz="16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137093"/>
                  </a:ext>
                </a:extLst>
              </a:tr>
              <a:tr h="7481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</a:t>
                      </a: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212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Number of primary schools monitored on the implementation of the National Reading Plan</a:t>
                      </a:r>
                      <a:endParaRPr lang="en-US" sz="16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057704"/>
                  </a:ext>
                </a:extLst>
              </a:tr>
              <a:tr h="8223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213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Number of teachers trained on ICT curriculum integration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010893"/>
                  </a:ext>
                </a:extLst>
              </a:tr>
              <a:tr h="9398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214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Number of teachers trained in Coding and Robotics/Digital Technology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220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220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220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823387"/>
                  </a:ext>
                </a:extLst>
              </a:tr>
              <a:tr h="7719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</a:t>
                      </a: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215: 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teachers trained on inclusion</a:t>
                      </a:r>
                      <a:endParaRPr lang="en-US" sz="16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1500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1800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2000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6608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0422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owerpoint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51620"/>
            <a:ext cx="9144000" cy="646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428624" y="93662"/>
            <a:ext cx="8601076" cy="585788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algn="l" eaLnBrk="1" hangingPunct="1"/>
            <a:r>
              <a:rPr lang="en-GB" sz="2400" b="1" dirty="0">
                <a:solidFill>
                  <a:srgbClr val="000000"/>
                </a:solidFill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PROGRAMME 2: </a:t>
            </a:r>
            <a:r>
              <a:rPr lang="en-GB" sz="2400" b="1" dirty="0">
                <a:effectLst/>
                <a:latin typeface="+mn-lt"/>
                <a:ea typeface="Times" panose="02020603050405020304" pitchFamily="18" charset="0"/>
              </a:rPr>
              <a:t>PUBLIC ORDINARY SCHOOLS</a:t>
            </a:r>
            <a:endParaRPr lang="en-US" altLang="en-US" sz="2400" b="1" dirty="0">
              <a:latin typeface="+mn-lt"/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" y="804863"/>
            <a:ext cx="8953500" cy="5367336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400" dirty="0"/>
              <a:t>.</a:t>
            </a:r>
          </a:p>
        </p:txBody>
      </p:sp>
      <p:pic>
        <p:nvPicPr>
          <p:cNvPr id="8197" name="Picture 5" descr="blue holding shap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2199"/>
            <a:ext cx="9144000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93662"/>
            <a:ext cx="1104900" cy="641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889945"/>
              </p:ext>
            </p:extLst>
          </p:nvPr>
        </p:nvGraphicFramePr>
        <p:xfrm>
          <a:off x="400271" y="1022116"/>
          <a:ext cx="8410575" cy="5259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1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5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7849">
                  <a:extLst>
                    <a:ext uri="{9D8B030D-6E8A-4147-A177-3AD203B41FA5}">
                      <a16:colId xmlns:a16="http://schemas.microsoft.com/office/drawing/2014/main" val="2357454990"/>
                    </a:ext>
                  </a:extLst>
                </a:gridCol>
                <a:gridCol w="1215630">
                  <a:extLst>
                    <a:ext uri="{9D8B030D-6E8A-4147-A177-3AD203B41FA5}">
                      <a16:colId xmlns:a16="http://schemas.microsoft.com/office/drawing/2014/main" val="2197336968"/>
                    </a:ext>
                  </a:extLst>
                </a:gridCol>
              </a:tblGrid>
              <a:tr h="7947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2023/24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2024/25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2025/26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65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</a:t>
                      </a: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216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Number of teachers trained on school safety issues. </a:t>
                      </a:r>
                      <a:endParaRPr lang="en-US" sz="16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827516"/>
                  </a:ext>
                </a:extLst>
              </a:tr>
              <a:tr h="8085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</a:t>
                      </a: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217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Number of focus schools offering technical vocational stream</a:t>
                      </a:r>
                      <a:endParaRPr lang="en-US" sz="16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815026"/>
                  </a:ext>
                </a:extLst>
              </a:tr>
              <a:tr h="6820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</a:t>
                      </a: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218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Number of Agricultural focus schools </a:t>
                      </a:r>
                      <a:endParaRPr lang="en-US" sz="16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855599"/>
                  </a:ext>
                </a:extLst>
              </a:tr>
              <a:tr h="7725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</a:t>
                      </a: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219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Number of (model) Art focus schools </a:t>
                      </a:r>
                      <a:endParaRPr lang="en-US" sz="16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904254"/>
                  </a:ext>
                </a:extLst>
              </a:tr>
              <a:tr h="7725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</a:t>
                      </a: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220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: Number of Hospitality focus schools </a:t>
                      </a:r>
                      <a:endParaRPr lang="en-US" sz="1600" dirty="0">
                        <a:effectLst/>
                        <a:latin typeface="+mn-lt"/>
                        <a:ea typeface="Times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491857"/>
                  </a:ext>
                </a:extLst>
              </a:tr>
              <a:tr h="7725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</a:t>
                      </a: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221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: Number of schools offering Aviation</a:t>
                      </a:r>
                      <a:endParaRPr lang="en-US" sz="1600" dirty="0">
                        <a:effectLst/>
                        <a:latin typeface="+mn-lt"/>
                        <a:ea typeface="Times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772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488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owerpoint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51620"/>
            <a:ext cx="9163050" cy="646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473149" y="156547"/>
            <a:ext cx="8382000" cy="648316"/>
          </a:xfrm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algn="l" eaLnBrk="1" hangingPunct="1"/>
            <a:r>
              <a:rPr lang="en-GB" sz="2400" b="1" dirty="0">
                <a:solidFill>
                  <a:srgbClr val="000000"/>
                </a:solidFill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PROGRAMME 2: </a:t>
            </a:r>
            <a:r>
              <a:rPr lang="en-GB" sz="2400" b="1" dirty="0">
                <a:effectLst/>
                <a:ea typeface="Times" panose="02020603050405020304" pitchFamily="18" charset="0"/>
              </a:rPr>
              <a:t>PUBLIC ORDINARY SCHOOLS</a:t>
            </a:r>
            <a:endParaRPr lang="en-US" altLang="en-US" sz="2400" b="1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" y="804863"/>
            <a:ext cx="8953500" cy="5367336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400" dirty="0"/>
              <a:t>.</a:t>
            </a:r>
          </a:p>
        </p:txBody>
      </p:sp>
      <p:pic>
        <p:nvPicPr>
          <p:cNvPr id="8197" name="Picture 5" descr="blue holding shap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2199"/>
            <a:ext cx="9144000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049" y="208938"/>
            <a:ext cx="857250" cy="627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060113"/>
              </p:ext>
            </p:extLst>
          </p:nvPr>
        </p:nvGraphicFramePr>
        <p:xfrm>
          <a:off x="473149" y="950864"/>
          <a:ext cx="8213651" cy="5469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8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958218809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891167491"/>
                    </a:ext>
                  </a:extLst>
                </a:gridCol>
              </a:tblGrid>
              <a:tr h="6703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2023/24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2024/25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2025/26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11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</a:t>
                      </a: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222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: Number of (existing) primary schools where coding and robotics is piloted</a:t>
                      </a:r>
                      <a:endParaRPr lang="en-US" sz="1600" dirty="0">
                        <a:effectLst/>
                        <a:latin typeface="+mn-lt"/>
                        <a:ea typeface="Times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100</a:t>
                      </a:r>
                      <a:endParaRPr lang="en-US" sz="18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100</a:t>
                      </a:r>
                      <a:endParaRPr lang="en-US" sz="18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207729"/>
                  </a:ext>
                </a:extLst>
              </a:tr>
              <a:tr h="6211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</a:t>
                      </a: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223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Number of Grade 10 learners who participate in STREAM Subjects</a:t>
                      </a:r>
                      <a:endParaRPr lang="en-US" sz="16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7827516"/>
                  </a:ext>
                </a:extLst>
              </a:tr>
              <a:tr h="553795">
                <a:tc>
                  <a:txBody>
                    <a:bodyPr/>
                    <a:lstStyle/>
                    <a:p>
                      <a:pPr marL="285750" marR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Physical Sciences</a:t>
                      </a:r>
                      <a:endParaRPr lang="en-US" sz="16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19 728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20 500</a:t>
                      </a:r>
                      <a:endParaRPr lang="en-Z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20 600</a:t>
                      </a:r>
                      <a:endParaRPr lang="en-Z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815026"/>
                  </a:ext>
                </a:extLst>
              </a:tr>
              <a:tr h="738394">
                <a:tc>
                  <a:txBody>
                    <a:bodyPr/>
                    <a:lstStyle/>
                    <a:p>
                      <a:pPr marL="285750" marR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Technology </a:t>
                      </a:r>
                      <a:r>
                        <a:rPr lang="en-US" sz="16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Specialisation</a:t>
                      </a:r>
                      <a:endParaRPr lang="en-US" sz="16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3 845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4 910</a:t>
                      </a:r>
                      <a:endParaRPr lang="en-Z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4 920</a:t>
                      </a:r>
                      <a:endParaRPr lang="en-Z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855599"/>
                  </a:ext>
                </a:extLst>
              </a:tr>
              <a:tr h="515053">
                <a:tc>
                  <a:txBody>
                    <a:bodyPr/>
                    <a:lstStyle/>
                    <a:p>
                      <a:pPr marL="285750" marR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Agricultural</a:t>
                      </a:r>
                      <a:endParaRPr lang="en-US" sz="16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4 598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5 300</a:t>
                      </a:r>
                      <a:endParaRPr lang="en-Z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5 400</a:t>
                      </a:r>
                      <a:endParaRPr lang="en-Z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904254"/>
                  </a:ext>
                </a:extLst>
              </a:tr>
              <a:tr h="547048">
                <a:tc>
                  <a:txBody>
                    <a:bodyPr/>
                    <a:lstStyle/>
                    <a:p>
                      <a:pPr marL="285750" marR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Engineering (EGD)</a:t>
                      </a:r>
                      <a:endParaRPr lang="en-US" sz="16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5 331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6 200</a:t>
                      </a:r>
                      <a:endParaRPr lang="en-Z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6 300</a:t>
                      </a:r>
                      <a:endParaRPr lang="en-Z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52598"/>
                  </a:ext>
                </a:extLst>
              </a:tr>
              <a:tr h="564321">
                <a:tc>
                  <a:txBody>
                    <a:bodyPr/>
                    <a:lstStyle/>
                    <a:p>
                      <a:pPr marL="285750" marR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Arts</a:t>
                      </a:r>
                      <a:endParaRPr lang="en-US" sz="16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647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1 400</a:t>
                      </a:r>
                      <a:endParaRPr lang="en-Z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1 450</a:t>
                      </a:r>
                      <a:endParaRPr lang="en-Z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137093"/>
                  </a:ext>
                </a:extLst>
              </a:tr>
              <a:tr h="527400">
                <a:tc>
                  <a:txBody>
                    <a:bodyPr/>
                    <a:lstStyle/>
                    <a:p>
                      <a:pPr marL="285750" marR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Mathematics</a:t>
                      </a:r>
                      <a:endParaRPr lang="en-US" sz="16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32 656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29 800</a:t>
                      </a:r>
                      <a:endParaRPr lang="en-ZA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29 900</a:t>
                      </a:r>
                      <a:endParaRPr lang="en-ZA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057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7771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owerpoint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0"/>
            <a:ext cx="9163050" cy="646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260941" y="345695"/>
            <a:ext cx="8458200" cy="648316"/>
          </a:xfrm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algn="l" eaLnBrk="1" hangingPunct="1"/>
            <a:r>
              <a:rPr lang="en-GB" sz="2400" b="1" dirty="0">
                <a:solidFill>
                  <a:srgbClr val="000000"/>
                </a:solidFill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PROGRAMME 2: </a:t>
            </a:r>
            <a:r>
              <a:rPr lang="en-GB" sz="2400" b="1" dirty="0">
                <a:effectLst/>
                <a:ea typeface="Times" panose="02020603050405020304" pitchFamily="18" charset="0"/>
              </a:rPr>
              <a:t>PUBLIC ORDINARY SCHOOLS</a:t>
            </a:r>
            <a:endParaRPr lang="en-US" altLang="en-US" sz="2400" b="1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" y="804863"/>
            <a:ext cx="8953500" cy="5367336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400" dirty="0"/>
              <a:t>.</a:t>
            </a:r>
          </a:p>
        </p:txBody>
      </p:sp>
      <p:pic>
        <p:nvPicPr>
          <p:cNvPr id="8197" name="Picture 5" descr="blue holding shap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2199"/>
            <a:ext cx="9144000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6316" y="347355"/>
            <a:ext cx="857250" cy="627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914721"/>
              </p:ext>
            </p:extLst>
          </p:nvPr>
        </p:nvGraphicFramePr>
        <p:xfrm>
          <a:off x="413342" y="1311352"/>
          <a:ext cx="8305799" cy="4463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27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7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7924">
                  <a:extLst>
                    <a:ext uri="{9D8B030D-6E8A-4147-A177-3AD203B41FA5}">
                      <a16:colId xmlns:a16="http://schemas.microsoft.com/office/drawing/2014/main" val="691495838"/>
                    </a:ext>
                  </a:extLst>
                </a:gridCol>
                <a:gridCol w="1122405">
                  <a:extLst>
                    <a:ext uri="{9D8B030D-6E8A-4147-A177-3AD203B41FA5}">
                      <a16:colId xmlns:a16="http://schemas.microsoft.com/office/drawing/2014/main" val="144308335"/>
                    </a:ext>
                  </a:extLst>
                </a:gridCol>
              </a:tblGrid>
              <a:tr h="9591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2023/24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2024/25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2025/26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82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</a:t>
                      </a: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224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Number of primary schools where WSE Policy is implemented through verification of SSE/SIP</a:t>
                      </a:r>
                      <a:endParaRPr lang="en-US" sz="16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776604"/>
                  </a:ext>
                </a:extLst>
              </a:tr>
              <a:tr h="11682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</a:t>
                      </a: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225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Number of secondary schools where WSE Policy is implemented through verification of SSE/SIP</a:t>
                      </a:r>
                      <a:endParaRPr lang="en-US" sz="16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010893"/>
                  </a:ext>
                </a:extLst>
              </a:tr>
              <a:tr h="11682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 </a:t>
                      </a: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226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Number of </a:t>
                      </a:r>
                      <a:r>
                        <a:rPr lang="en-US" sz="16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programmes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implemented to enhance performance in second chance NSC pass</a:t>
                      </a:r>
                      <a:endParaRPr lang="en-US" sz="1600" dirty="0"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823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83884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1548</Words>
  <Application>Microsoft Office PowerPoint</Application>
  <PresentationFormat>On-screen Show (4:3)</PresentationFormat>
  <Paragraphs>434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Arial Black</vt:lpstr>
      <vt:lpstr>Arial Narrow</vt:lpstr>
      <vt:lpstr>Calibri</vt:lpstr>
      <vt:lpstr>Times</vt:lpstr>
      <vt:lpstr>Times New Roman</vt:lpstr>
      <vt:lpstr>Default Design</vt:lpstr>
      <vt:lpstr>  </vt:lpstr>
      <vt:lpstr>PROGRAMME 1: ADMINISTRATION</vt:lpstr>
      <vt:lpstr>PROGRAMME 1: ADMINISTRATION</vt:lpstr>
      <vt:lpstr>PROGRAMME 2: PUBLIC ORDINARY SCHOOLS</vt:lpstr>
      <vt:lpstr>PROGRAMME 2: PUBLIC ORDINARY SCHOOLS</vt:lpstr>
      <vt:lpstr>PROGRAMME 2: PUBLIC ORDINARY SCHOOLS</vt:lpstr>
      <vt:lpstr>PROGRAMME 2: PUBLIC ORDINARY SCHOOLS</vt:lpstr>
      <vt:lpstr>PROGRAMME 2: PUBLIC ORDINARY SCHOOLS</vt:lpstr>
      <vt:lpstr>PROGRAMME 2: PUBLIC ORDINARY SCHOOLS</vt:lpstr>
      <vt:lpstr>PROGRAMME 2: PUBLIC ORDINARY SCHOOLS</vt:lpstr>
      <vt:lpstr>PROGRAMME 3: INDEPENDENT SCHOOLS SUBSIDIES</vt:lpstr>
      <vt:lpstr>PROGRAMME 4: PUBLIC SPECIAL SCHOOLS</vt:lpstr>
      <vt:lpstr>PROGRAMME 5: EARLY CHILDHOOD DEVELOPMENT</vt:lpstr>
      <vt:lpstr>PROGRAMME 6: INFRASTRUCTURE DEVELOPMENT</vt:lpstr>
      <vt:lpstr>PROGRAMME 7: EXAMINATIONS AND  EDUCATION RELATED SERVICES</vt:lpstr>
      <vt:lpstr>PROGRAMME 7: EXAMINATIONS AND  EDUCATION RELATED SERVICES</vt:lpstr>
      <vt:lpstr>  </vt:lpstr>
    </vt:vector>
  </TitlesOfParts>
  <Company>FSDOE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Sharpston</dc:creator>
  <cp:lastModifiedBy>Noluthando Skaka</cp:lastModifiedBy>
  <cp:revision>520</cp:revision>
  <cp:lastPrinted>2022-08-29T11:00:26Z</cp:lastPrinted>
  <dcterms:created xsi:type="dcterms:W3CDTF">2008-04-17T09:33:29Z</dcterms:created>
  <dcterms:modified xsi:type="dcterms:W3CDTF">2023-04-17T15:08:59Z</dcterms:modified>
</cp:coreProperties>
</file>