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ags/tag29.xml" ContentType="application/vnd.openxmlformats-officedocument.presentationml.tags+xml"/>
  <Override PartName="/ppt/tags/tag38.xml" ContentType="application/vnd.openxmlformats-officedocument.presentationml.tag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docProps/custom.xml" ContentType="application/vnd.openxmlformats-officedocument.custom-propertie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4"/>
  </p:sldMasterIdLst>
  <p:notesMasterIdLst>
    <p:notesMasterId r:id="rId12"/>
  </p:notesMasterIdLst>
  <p:sldIdLst>
    <p:sldId id="1442" r:id="rId5"/>
    <p:sldId id="1530" r:id="rId6"/>
    <p:sldId id="1533" r:id="rId7"/>
    <p:sldId id="1527" r:id="rId8"/>
    <p:sldId id="1529" r:id="rId9"/>
    <p:sldId id="1532" r:id="rId10"/>
    <p:sldId id="148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ctor Eliott" initials="HE" lastIdx="1" clrIdx="0"/>
  <p:cmAuthor id="2" name="Kerry Gibbs" initials="KG" lastIdx="9" clrIdx="1">
    <p:extLst>
      <p:ext uri="{19B8F6BF-5375-455C-9EA6-DF929625EA0E}">
        <p15:presenceInfo xmlns:p15="http://schemas.microsoft.com/office/powerpoint/2012/main" xmlns="" userId="S-1-5-21-1141132434-301294435-860360866-27228" providerId="AD"/>
      </p:ext>
    </p:extLst>
  </p:cmAuthor>
  <p:cmAuthor id="3" name="Abigail Pietersen" initials="AP" lastIdx="1" clrIdx="2">
    <p:extLst>
      <p:ext uri="{19B8F6BF-5375-455C-9EA6-DF929625EA0E}">
        <p15:presenceInfo xmlns:p15="http://schemas.microsoft.com/office/powerpoint/2012/main" xmlns="" userId="S::Abigail.Pietersen@westerncape.gov.za::7b6f452a-2612-4cff-ad7f-766e9375ca1a" providerId="AD"/>
      </p:ext>
    </p:extLst>
  </p:cmAuthor>
  <p:cmAuthor id="4" name="Guest User" initials="GU" lastIdx="1" clrIdx="3">
    <p:extLst>
      <p:ext uri="{19B8F6BF-5375-455C-9EA6-DF929625EA0E}">
        <p15:presenceInfo xmlns:p15="http://schemas.microsoft.com/office/powerpoint/2012/main" xmlns="" userId="S::urn:spo:anon#1b62122c2ec69ca823d0eb6a6da2d8ed9073fa39cda565e219816a3f4879613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1484"/>
    <a:srgbClr val="003398"/>
    <a:srgbClr val="71A1A7"/>
    <a:srgbClr val="D5E3E5"/>
    <a:srgbClr val="DFF0CB"/>
    <a:srgbClr val="A6A6A6"/>
    <a:srgbClr val="CBDFEF"/>
    <a:srgbClr val="FFFF00"/>
    <a:srgbClr val="EBF2F3"/>
    <a:srgbClr val="FF505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5501" autoAdjust="0"/>
  </p:normalViewPr>
  <p:slideViewPr>
    <p:cSldViewPr snapToGrid="0">
      <p:cViewPr varScale="1">
        <p:scale>
          <a:sx n="73" d="100"/>
          <a:sy n="73" d="100"/>
        </p:scale>
        <p:origin x="-630" y="-102"/>
      </p:cViewPr>
      <p:guideLst>
        <p:guide orient="horz" pos="2160"/>
        <p:guide pos="3840"/>
      </p:guideLst>
    </p:cSldViewPr>
  </p:slideViewPr>
  <p:notesTextViewPr>
    <p:cViewPr>
      <p:scale>
        <a:sx n="1" d="1"/>
        <a:sy n="1" d="1"/>
      </p:scale>
      <p:origin x="0" y="0"/>
    </p:cViewPr>
  </p:notesTextViewPr>
  <p:sorterViewPr>
    <p:cViewPr>
      <p:scale>
        <a:sx n="70" d="100"/>
        <a:sy n="7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85E3CE-E9E3-CB47-80F0-33520EC85D2E}" type="datetimeFigureOut">
              <a:rPr lang="en-US" smtClean="0"/>
              <a:pPr/>
              <a:t>2/1/2023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25923F-580B-A047-9C0E-6EE78A396537}" type="slidenum">
              <a:rPr lang="en-US" smtClean="0"/>
              <a:pPr/>
              <a:t>‹#›</a:t>
            </a:fld>
            <a:endParaRPr lang="en-US" dirty="0"/>
          </a:p>
        </p:txBody>
      </p:sp>
    </p:spTree>
    <p:extLst>
      <p:ext uri="{BB962C8B-B14F-4D97-AF65-F5344CB8AC3E}">
        <p14:creationId xmlns:p14="http://schemas.microsoft.com/office/powerpoint/2010/main" xmlns="" val="97026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6"/>
            <a:ext cx="2016224"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4847397" y="5398046"/>
            <a:ext cx="2112235"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6"/>
            <a:ext cx="2592288"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6" name="Picture 5" descr="Shape, rectangle&#10;&#10;Description automatically generated">
            <a:extLst>
              <a:ext uri="{FF2B5EF4-FFF2-40B4-BE49-F238E27FC236}">
                <a16:creationId xmlns:a16="http://schemas.microsoft.com/office/drawing/2014/main" xmlns=""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xmlns="" val="331045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STANDING COMMITTEE OF HUMAN SETTLEMENTS</a:t>
            </a:r>
            <a:endParaRPr lang="en-GB" dirty="0">
              <a:solidFill>
                <a:srgbClr val="998F86"/>
              </a:solidFill>
            </a:endParaRPr>
          </a:p>
        </p:txBody>
      </p:sp>
      <p:sp>
        <p:nvSpPr>
          <p:cNvPr id="8"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49427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STANDING COMMITTEE OF HUMAN SETTLEMENTS</a:t>
            </a:r>
            <a:endParaRPr lang="en-GB" dirty="0">
              <a:solidFill>
                <a:srgbClr val="998F86"/>
              </a:solidFill>
            </a:endParaRPr>
          </a:p>
        </p:txBody>
      </p:sp>
      <p:sp>
        <p:nvSpPr>
          <p:cNvPr id="12"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393701"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31468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STANDING COMMITTEE OF HUMAN SETTLEMENTS</a:t>
            </a:r>
            <a:endParaRPr lang="en-GB" dirty="0">
              <a:solidFill>
                <a:srgbClr val="998F86"/>
              </a:solidFill>
            </a:endParaRPr>
          </a:p>
        </p:txBody>
      </p:sp>
      <p:sp>
        <p:nvSpPr>
          <p:cNvPr id="15" name="Text Placeholder 4"/>
          <p:cNvSpPr>
            <a:spLocks noGrp="1"/>
          </p:cNvSpPr>
          <p:nvPr>
            <p:ph type="body" sz="quarter" idx="14"/>
          </p:nvPr>
        </p:nvSpPr>
        <p:spPr>
          <a:xfrm>
            <a:off x="393701"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3"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66992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STANDING COMMITTEE OF HUMAN SETTLEMENTS</a:t>
            </a:r>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40265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18" y="2276873"/>
            <a:ext cx="1104172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242872" y="6163537"/>
            <a:ext cx="1115548" cy="4271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42906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STANDING COMMITTEE OF HUMAN SETTLEMENTS</a:t>
            </a:r>
            <a:endParaRPr lang="en-GB" dirty="0">
              <a:solidFill>
                <a:srgbClr val="998F86"/>
              </a:solidFill>
            </a:endParaRPr>
          </a:p>
        </p:txBody>
      </p:sp>
      <p:sp>
        <p:nvSpPr>
          <p:cNvPr id="4" name="Picture Placeholder 3"/>
          <p:cNvSpPr>
            <a:spLocks noGrp="1"/>
          </p:cNvSpPr>
          <p:nvPr>
            <p:ph type="pic" sz="quarter" idx="14" hasCustomPrompt="1"/>
          </p:nvPr>
        </p:nvSpPr>
        <p:spPr>
          <a:xfrm>
            <a:off x="431801" y="1412775"/>
            <a:ext cx="3878097"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4597929" y="1412777"/>
            <a:ext cx="729681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53971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STANDING COMMITTEE OF HUMAN SETTLEMENTS</a:t>
            </a:r>
            <a:endParaRPr lang="en-GB" dirty="0">
              <a:solidFill>
                <a:srgbClr val="998F86"/>
              </a:solidFill>
            </a:endParaRPr>
          </a:p>
        </p:txBody>
      </p:sp>
      <p:sp>
        <p:nvSpPr>
          <p:cNvPr id="13" name="Picture Placeholder 3"/>
          <p:cNvSpPr>
            <a:spLocks noGrp="1"/>
          </p:cNvSpPr>
          <p:nvPr>
            <p:ph type="pic" sz="quarter" idx="14" hasCustomPrompt="1"/>
          </p:nvPr>
        </p:nvSpPr>
        <p:spPr>
          <a:xfrm>
            <a:off x="8688289" y="1412776"/>
            <a:ext cx="3206023"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431801" y="1412777"/>
            <a:ext cx="8006556"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374805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STANDING COMMITTEE OF HUMAN SETTLEMENTS</a:t>
            </a:r>
            <a:endParaRPr lang="en-GB" dirty="0">
              <a:solidFill>
                <a:srgbClr val="998F86"/>
              </a:solidFill>
            </a:endParaRP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3532181"/>
            <a:ext cx="11462940"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081847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STANDING COMMITTEE OF HUMAN SETTLEMENTS</a:t>
            </a:r>
            <a:endParaRPr lang="en-GB" dirty="0">
              <a:solidFill>
                <a:srgbClr val="998F86"/>
              </a:solidFill>
            </a:endParaRP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514807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STANDING COMMITTEE OF HUMAN SETTLEMENTS</a:t>
            </a:r>
            <a:endParaRPr lang="en-GB" dirty="0">
              <a:solidFill>
                <a:srgbClr val="998F86"/>
              </a:solidFill>
            </a:endParaRPr>
          </a:p>
        </p:txBody>
      </p:sp>
      <p:sp>
        <p:nvSpPr>
          <p:cNvPr id="13" name="Picture Placeholder 3"/>
          <p:cNvSpPr>
            <a:spLocks noGrp="1"/>
          </p:cNvSpPr>
          <p:nvPr>
            <p:ph type="pic" sz="quarter" idx="14" hasCustomPrompt="1"/>
          </p:nvPr>
        </p:nvSpPr>
        <p:spPr>
          <a:xfrm>
            <a:off x="387050"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8636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r>
              <a:rPr lang="en-US">
                <a:solidFill>
                  <a:srgbClr val="998F86"/>
                </a:solidFill>
              </a:rPr>
              <a:t>STANDING COMMITTEE OF HUMAN SETTLEMENTS</a:t>
            </a:r>
            <a:endParaRPr lang="en-GB" dirty="0">
              <a:solidFill>
                <a:srgbClr val="998F86"/>
              </a:solidFill>
            </a:endParaRPr>
          </a:p>
        </p:txBody>
      </p:sp>
      <p:sp>
        <p:nvSpPr>
          <p:cNvPr id="10" name="Text Placeholder 4"/>
          <p:cNvSpPr>
            <a:spLocks noGrp="1"/>
          </p:cNvSpPr>
          <p:nvPr>
            <p:ph type="body" sz="quarter" idx="10"/>
          </p:nvPr>
        </p:nvSpPr>
        <p:spPr>
          <a:xfrm>
            <a:off x="393701" y="1196753"/>
            <a:ext cx="11462940"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06776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STANDING COMMITTEE OF HUMAN SETTLEMENTS</a:t>
            </a:r>
            <a:endParaRPr lang="en-GB" dirty="0">
              <a:solidFill>
                <a:srgbClr val="998F86"/>
              </a:solidFill>
            </a:endParaRPr>
          </a:p>
        </p:txBody>
      </p:sp>
      <p:sp>
        <p:nvSpPr>
          <p:cNvPr id="16" name="Picture Placeholder 3"/>
          <p:cNvSpPr>
            <a:spLocks noGrp="1"/>
          </p:cNvSpPr>
          <p:nvPr>
            <p:ph type="pic" sz="quarter" idx="14" hasCustomPrompt="1"/>
          </p:nvPr>
        </p:nvSpPr>
        <p:spPr>
          <a:xfrm>
            <a:off x="387050"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431801" y="3703287"/>
            <a:ext cx="11462940"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345169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STANDING COMMITTEE OF HUMAN SETTLEMENTS</a:t>
            </a:r>
            <a:endParaRPr lang="en-GB" dirty="0">
              <a:solidFill>
                <a:srgbClr val="998F86"/>
              </a:solidFill>
            </a:endParaRPr>
          </a:p>
        </p:txBody>
      </p:sp>
      <p:sp>
        <p:nvSpPr>
          <p:cNvPr id="17" name="Picture Placeholder 3"/>
          <p:cNvSpPr>
            <a:spLocks noGrp="1"/>
          </p:cNvSpPr>
          <p:nvPr>
            <p:ph type="pic" sz="quarter" idx="14" hasCustomPrompt="1"/>
          </p:nvPr>
        </p:nvSpPr>
        <p:spPr>
          <a:xfrm>
            <a:off x="431801"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431801" y="2975180"/>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431801" y="4537584"/>
            <a:ext cx="3878097"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5298519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STANDING COMMITTEE OF HUMAN SETTLEMENTS</a:t>
            </a:r>
            <a:endParaRPr lang="en-GB" dirty="0">
              <a:solidFill>
                <a:srgbClr val="998F86"/>
              </a:solidFill>
            </a:endParaRPr>
          </a:p>
        </p:txBody>
      </p:sp>
      <p:sp>
        <p:nvSpPr>
          <p:cNvPr id="17" name="Picture Placeholder 3"/>
          <p:cNvSpPr>
            <a:spLocks noGrp="1"/>
          </p:cNvSpPr>
          <p:nvPr>
            <p:ph type="pic" sz="quarter" idx="14" hasCustomPrompt="1"/>
          </p:nvPr>
        </p:nvSpPr>
        <p:spPr>
          <a:xfrm>
            <a:off x="8016644"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8016644" y="2976533"/>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8016644" y="4540290"/>
            <a:ext cx="3878097"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431801" y="1412778"/>
            <a:ext cx="7405311"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0403636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12" name="Text Placeholder 5"/>
          <p:cNvSpPr>
            <a:spLocks noGrp="1"/>
          </p:cNvSpPr>
          <p:nvPr>
            <p:ph type="body" sz="quarter" idx="10" hasCustomPrompt="1"/>
          </p:nvPr>
        </p:nvSpPr>
        <p:spPr>
          <a:xfrm>
            <a:off x="3779997" y="2696461"/>
            <a:ext cx="5196324"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7" y="2963910"/>
            <a:ext cx="5196324"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3779996"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6840159"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6373915"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3779997" y="3768568"/>
            <a:ext cx="4978745"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6" y="4043102"/>
            <a:ext cx="4978745"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393700" y="565702"/>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3779995" y="4333520"/>
            <a:ext cx="4465773"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3029719" y="1859446"/>
            <a:ext cx="2217710" cy="849217"/>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descr="Shape, rectangle&#10;&#10;Description automatically generated">
            <a:extLst>
              <a:ext uri="{FF2B5EF4-FFF2-40B4-BE49-F238E27FC236}">
                <a16:creationId xmlns:a16="http://schemas.microsoft.com/office/drawing/2014/main" xmlns=""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779995" y="3331665"/>
            <a:ext cx="5470144" cy="64873"/>
          </a:xfrm>
          <a:prstGeom prst="rect">
            <a:avLst/>
          </a:prstGeom>
        </p:spPr>
      </p:pic>
    </p:spTree>
    <p:extLst>
      <p:ext uri="{BB962C8B-B14F-4D97-AF65-F5344CB8AC3E}">
        <p14:creationId xmlns:p14="http://schemas.microsoft.com/office/powerpoint/2010/main" xmlns="" val="606355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4" y="3861049"/>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a16="http://schemas.microsoft.com/office/drawing/2014/main" xmlns=""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 y="3364896"/>
            <a:ext cx="11798299" cy="64104"/>
          </a:xfrm>
          <a:prstGeom prst="rect">
            <a:avLst/>
          </a:prstGeom>
        </p:spPr>
      </p:pic>
    </p:spTree>
    <p:extLst>
      <p:ext uri="{BB962C8B-B14F-4D97-AF65-F5344CB8AC3E}">
        <p14:creationId xmlns:p14="http://schemas.microsoft.com/office/powerpoint/2010/main" xmlns="" val="390449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STANDING COMMITTEE OF HUMAN SETTLEMENTS</a:t>
            </a:r>
            <a:endParaRPr lang="en-GB" dirty="0">
              <a:solidFill>
                <a:srgbClr val="998F86"/>
              </a:solidFill>
            </a:endParaRPr>
          </a:p>
        </p:txBody>
      </p:sp>
      <p:sp>
        <p:nvSpPr>
          <p:cNvPr id="14" name="Text Placeholder 4"/>
          <p:cNvSpPr>
            <a:spLocks noGrp="1"/>
          </p:cNvSpPr>
          <p:nvPr>
            <p:ph type="body" sz="quarter" idx="10"/>
          </p:nvPr>
        </p:nvSpPr>
        <p:spPr>
          <a:xfrm>
            <a:off x="393701"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3"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424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r>
              <a:rPr lang="en-US">
                <a:solidFill>
                  <a:srgbClr val="998F86"/>
                </a:solidFill>
              </a:rPr>
              <a:t>STANDING COMMITTEE OF HUMAN SETTLEMENTS</a:t>
            </a:r>
            <a:endParaRPr lang="en-GB" dirty="0">
              <a:solidFill>
                <a:srgbClr val="998F86"/>
              </a:solidFill>
            </a:endParaRPr>
          </a:p>
        </p:txBody>
      </p:sp>
    </p:spTree>
    <p:extLst>
      <p:ext uri="{BB962C8B-B14F-4D97-AF65-F5344CB8AC3E}">
        <p14:creationId xmlns:p14="http://schemas.microsoft.com/office/powerpoint/2010/main" xmlns="" val="166024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STANDING COMMITTEE OF HUMAN SETTLEMENTS</a:t>
            </a:r>
            <a:endParaRPr lang="en-GB" dirty="0">
              <a:solidFill>
                <a:srgbClr val="998F86"/>
              </a:solidFill>
            </a:endParaRPr>
          </a:p>
        </p:txBody>
      </p:sp>
      <p:sp>
        <p:nvSpPr>
          <p:cNvPr id="11" name="Text Placeholder 4"/>
          <p:cNvSpPr>
            <a:spLocks noGrp="1"/>
          </p:cNvSpPr>
          <p:nvPr>
            <p:ph type="body" sz="quarter" idx="10"/>
          </p:nvPr>
        </p:nvSpPr>
        <p:spPr>
          <a:xfrm>
            <a:off x="393701" y="1412777"/>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1676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STANDING COMMITTEE OF HUMAN SETTLEMENTS</a:t>
            </a:r>
            <a:endParaRPr lang="en-GB" dirty="0">
              <a:solidFill>
                <a:srgbClr val="998F86"/>
              </a:solidFill>
            </a:endParaRPr>
          </a:p>
        </p:txBody>
      </p:sp>
      <p:sp>
        <p:nvSpPr>
          <p:cNvPr id="14" name="Text Placeholder 4"/>
          <p:cNvSpPr>
            <a:spLocks noGrp="1"/>
          </p:cNvSpPr>
          <p:nvPr>
            <p:ph type="body" sz="quarter" idx="14"/>
          </p:nvPr>
        </p:nvSpPr>
        <p:spPr>
          <a:xfrm>
            <a:off x="393701"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3"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3470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STANDING COMMITTEE OF HUMAN SETTLEMENTS</a:t>
            </a:r>
            <a:endParaRPr lang="en-GB" dirty="0">
              <a:solidFill>
                <a:srgbClr val="998F86"/>
              </a:solidFill>
            </a:endParaRPr>
          </a:p>
        </p:txBody>
      </p:sp>
    </p:spTree>
    <p:extLst>
      <p:ext uri="{BB962C8B-B14F-4D97-AF65-F5344CB8AC3E}">
        <p14:creationId xmlns:p14="http://schemas.microsoft.com/office/powerpoint/2010/main" xmlns="" val="271859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STANDING COMMITTEE OF HUMAN SETTLEMENTS</a:t>
            </a:r>
            <a:endParaRPr lang="en-GB" dirty="0">
              <a:solidFill>
                <a:srgbClr val="998F86"/>
              </a:solidFill>
            </a:endParaRPr>
          </a:p>
        </p:txBody>
      </p:sp>
      <p:sp>
        <p:nvSpPr>
          <p:cNvPr id="9" name="Text Placeholder 4"/>
          <p:cNvSpPr>
            <a:spLocks noGrp="1"/>
          </p:cNvSpPr>
          <p:nvPr>
            <p:ph type="body" sz="quarter" idx="11"/>
          </p:nvPr>
        </p:nvSpPr>
        <p:spPr>
          <a:xfrm>
            <a:off x="393701"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065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STANDING COMMITTEE OF HUMAN SETTLEMENTS</a:t>
            </a:r>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393701"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3"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7556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26"/>
            </p:custDataLst>
          </p:nvPr>
        </p:nvSpPr>
        <p:spPr>
          <a:xfrm>
            <a:off x="393701" y="180976"/>
            <a:ext cx="11462940"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7"/>
            </p:custDataLst>
          </p:nvPr>
        </p:nvSpPr>
        <p:spPr>
          <a:xfrm>
            <a:off x="393701"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8"/>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1" name="Picture 115"/>
          <p:cNvPicPr>
            <a:picLocks noChangeAspect="1" noChangeArrowheads="1"/>
          </p:cNvPicPr>
          <p:nvPr/>
        </p:nvPicPr>
        <p:blipFill>
          <a:blip r:embed="rId29" cstate="print">
            <a:extLst>
              <a:ext uri="{28A0092B-C50C-407E-A947-70E740481C1C}">
                <a14:useLocalDpi xmlns:a14="http://schemas.microsoft.com/office/drawing/2010/main" xmlns="" val="0"/>
              </a:ext>
            </a:extLst>
          </a:blip>
          <a:srcRect/>
          <a:stretch/>
        </p:blipFill>
        <p:spPr bwMode="auto">
          <a:xfrm>
            <a:off x="327797" y="6295516"/>
            <a:ext cx="1115548" cy="42717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Shape, rectangle&#10;&#10;Description automatically generated">
            <a:extLst>
              <a:ext uri="{FF2B5EF4-FFF2-40B4-BE49-F238E27FC236}">
                <a16:creationId xmlns:a16="http://schemas.microsoft.com/office/drawing/2014/main" xmlns="" id="{F3003D39-787E-4DD7-BD33-D06DC937071E}"/>
              </a:ext>
            </a:extLst>
          </p:cNvPr>
          <p:cNvPicPr>
            <a:picLocks noChangeAspect="1"/>
          </p:cNvPicPr>
          <p:nvPr userDrawn="1"/>
        </p:nvPicPr>
        <p:blipFill>
          <a:blip r:embed="rId30" cstate="print">
            <a:extLst>
              <a:ext uri="{28A0092B-C50C-407E-A947-70E740481C1C}">
                <a14:useLocalDpi xmlns:a14="http://schemas.microsoft.com/office/drawing/2010/main" xmlns="" val="0"/>
              </a:ext>
            </a:extLst>
          </a:blip>
          <a:stretch>
            <a:fillRect/>
          </a:stretch>
        </p:blipFill>
        <p:spPr>
          <a:xfrm>
            <a:off x="393700" y="931933"/>
            <a:ext cx="11798299" cy="64104"/>
          </a:xfrm>
          <a:prstGeom prst="rect">
            <a:avLst/>
          </a:prstGeom>
        </p:spPr>
      </p:pic>
    </p:spTree>
    <p:extLst>
      <p:ext uri="{BB962C8B-B14F-4D97-AF65-F5344CB8AC3E}">
        <p14:creationId xmlns:p14="http://schemas.microsoft.com/office/powerpoint/2010/main" xmlns="" val="39602435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Lst>
  <p:hf hd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1"/>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p:cNvSpPr>
            <a:spLocks noGrp="1"/>
          </p:cNvSpPr>
          <p:nvPr>
            <p:ph type="subTitle" idx="1"/>
          </p:nvPr>
        </p:nvSpPr>
        <p:spPr>
          <a:xfrm>
            <a:off x="623392" y="3525624"/>
            <a:ext cx="10945216" cy="1873674"/>
          </a:xfrm>
        </p:spPr>
        <p:txBody>
          <a:bodyPr>
            <a:normAutofit/>
          </a:bodyPr>
          <a:lstStyle/>
          <a:p>
            <a:endParaRPr lang="en-ZA" sz="2400" b="0" dirty="0"/>
          </a:p>
          <a:p>
            <a:r>
              <a:rPr lang="en-ZA" sz="2400" dirty="0"/>
              <a:t>Standing Committee o</a:t>
            </a:r>
            <a:r>
              <a:rPr lang="en-GB" sz="2400" dirty="0"/>
              <a:t>n </a:t>
            </a:r>
            <a:r>
              <a:rPr lang="en-ZA" sz="2400" dirty="0"/>
              <a:t>Human Settlements:</a:t>
            </a:r>
          </a:p>
          <a:p>
            <a:r>
              <a:rPr lang="en-GB" sz="2400" dirty="0"/>
              <a:t>Extortion </a:t>
            </a:r>
            <a:endParaRPr lang="en-ZA" sz="2400" dirty="0"/>
          </a:p>
          <a:p>
            <a:endParaRPr lang="en-ZA" b="0" dirty="0"/>
          </a:p>
        </p:txBody>
      </p:sp>
      <p:sp>
        <p:nvSpPr>
          <p:cNvPr id="12" name="TextBox 11"/>
          <p:cNvSpPr txBox="1"/>
          <p:nvPr/>
        </p:nvSpPr>
        <p:spPr>
          <a:xfrm>
            <a:off x="7740526" y="5788637"/>
            <a:ext cx="3828082" cy="369332"/>
          </a:xfrm>
          <a:prstGeom prst="rect">
            <a:avLst/>
          </a:prstGeom>
          <a:noFill/>
        </p:spPr>
        <p:txBody>
          <a:bodyPr wrap="square" rtlCol="0">
            <a:spAutoFit/>
          </a:bodyPr>
          <a:lstStyle/>
          <a:p>
            <a:pPr algn="r"/>
            <a:r>
              <a:rPr lang="en-GB" dirty="0">
                <a:solidFill>
                  <a:schemeClr val="bg1"/>
                </a:solidFill>
              </a:rPr>
              <a:t>27 </a:t>
            </a:r>
            <a:r>
              <a:rPr lang="en-ZA" dirty="0">
                <a:solidFill>
                  <a:schemeClr val="bg1"/>
                </a:solidFill>
              </a:rPr>
              <a:t>January 2023</a:t>
            </a:r>
          </a:p>
        </p:txBody>
      </p:sp>
      <p:sp>
        <p:nvSpPr>
          <p:cNvPr id="4" name="TextBox 3">
            <a:extLst>
              <a:ext uri="{FF2B5EF4-FFF2-40B4-BE49-F238E27FC236}">
                <a16:creationId xmlns:a16="http://schemas.microsoft.com/office/drawing/2014/main" xmlns="" id="{2E5602CD-A313-43E5-8AB4-3FEDB048D88F}"/>
              </a:ext>
            </a:extLst>
          </p:cNvPr>
          <p:cNvSpPr txBox="1"/>
          <p:nvPr/>
        </p:nvSpPr>
        <p:spPr>
          <a:xfrm>
            <a:off x="7215809" y="2675324"/>
            <a:ext cx="4352799" cy="369332"/>
          </a:xfrm>
          <a:prstGeom prst="rect">
            <a:avLst/>
          </a:prstGeom>
          <a:noFill/>
        </p:spPr>
        <p:txBody>
          <a:bodyPr wrap="square" rtlCol="0">
            <a:spAutoFit/>
          </a:bodyPr>
          <a:lstStyle/>
          <a:p>
            <a:pPr algn="r"/>
            <a:r>
              <a:rPr lang="en-ZA" dirty="0">
                <a:solidFill>
                  <a:schemeClr val="bg1"/>
                </a:solidFill>
              </a:rPr>
              <a:t>Department of Community Safety</a:t>
            </a:r>
          </a:p>
        </p:txBody>
      </p:sp>
    </p:spTree>
    <p:extLst>
      <p:ext uri="{BB962C8B-B14F-4D97-AF65-F5344CB8AC3E}">
        <p14:creationId xmlns:p14="http://schemas.microsoft.com/office/powerpoint/2010/main" xmlns="" val="1909661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0248D2-FA5C-59BE-A80B-A41B34737202}"/>
              </a:ext>
            </a:extLst>
          </p:cNvPr>
          <p:cNvSpPr>
            <a:spLocks noGrp="1"/>
          </p:cNvSpPr>
          <p:nvPr>
            <p:ph type="title"/>
          </p:nvPr>
        </p:nvSpPr>
        <p:spPr/>
        <p:txBody>
          <a:bodyPr/>
          <a:lstStyle/>
          <a:p>
            <a:r>
              <a:rPr lang="en-GB" dirty="0"/>
              <a:t>Role of the Department of Police Oversight and Community Safety</a:t>
            </a:r>
            <a:endParaRPr lang="en-US" dirty="0"/>
          </a:p>
        </p:txBody>
      </p:sp>
      <p:sp>
        <p:nvSpPr>
          <p:cNvPr id="3" name="Slide Number Placeholder 2">
            <a:extLst>
              <a:ext uri="{FF2B5EF4-FFF2-40B4-BE49-F238E27FC236}">
                <a16:creationId xmlns:a16="http://schemas.microsoft.com/office/drawing/2014/main" xmlns="" id="{2A077659-052E-6B27-6C4C-49442F6D20CD}"/>
              </a:ext>
            </a:extLst>
          </p:cNvPr>
          <p:cNvSpPr>
            <a:spLocks noGrp="1"/>
          </p:cNvSpPr>
          <p:nvPr>
            <p:ph type="sldNum" sz="quarter" idx="4"/>
          </p:nvPr>
        </p:nvSpPr>
        <p:spPr/>
        <p:txBody>
          <a:bodyPr/>
          <a:lstStyle/>
          <a:p>
            <a:fld id="{8406839F-D7A4-4E5D-B93D-768AD4D1DB36}" type="slidenum">
              <a:rPr lang="en-ZA" smtClean="0">
                <a:solidFill>
                  <a:srgbClr val="003399"/>
                </a:solidFill>
              </a:rPr>
              <a:pPr/>
              <a:t>2</a:t>
            </a:fld>
            <a:endParaRPr lang="en-ZA" dirty="0">
              <a:solidFill>
                <a:srgbClr val="003399"/>
              </a:solidFill>
            </a:endParaRPr>
          </a:p>
        </p:txBody>
      </p:sp>
      <p:sp>
        <p:nvSpPr>
          <p:cNvPr id="4" name="Footer Placeholder 3">
            <a:extLst>
              <a:ext uri="{FF2B5EF4-FFF2-40B4-BE49-F238E27FC236}">
                <a16:creationId xmlns:a16="http://schemas.microsoft.com/office/drawing/2014/main" xmlns="" id="{AD29898B-91C8-0FFF-8B25-E877AEEFB963}"/>
              </a:ext>
            </a:extLst>
          </p:cNvPr>
          <p:cNvSpPr>
            <a:spLocks noGrp="1"/>
          </p:cNvSpPr>
          <p:nvPr>
            <p:ph type="ftr" sz="quarter" idx="3"/>
          </p:nvPr>
        </p:nvSpPr>
        <p:spPr/>
        <p:txBody>
          <a:bodyPr/>
          <a:lstStyle/>
          <a:p>
            <a:r>
              <a:rPr lang="en-US">
                <a:solidFill>
                  <a:srgbClr val="998F86"/>
                </a:solidFill>
              </a:rPr>
              <a:t>STANDING COMMITTEE OF HUMAN SETTLEMENTS</a:t>
            </a:r>
            <a:endParaRPr lang="en-GB" dirty="0">
              <a:solidFill>
                <a:srgbClr val="998F86"/>
              </a:solidFill>
            </a:endParaRPr>
          </a:p>
        </p:txBody>
      </p:sp>
      <p:sp>
        <p:nvSpPr>
          <p:cNvPr id="5" name="Text Placeholder 4">
            <a:extLst>
              <a:ext uri="{FF2B5EF4-FFF2-40B4-BE49-F238E27FC236}">
                <a16:creationId xmlns:a16="http://schemas.microsoft.com/office/drawing/2014/main" xmlns="" id="{4493ADBD-AAB1-4423-A930-BE8F482A757F}"/>
              </a:ext>
            </a:extLst>
          </p:cNvPr>
          <p:cNvSpPr>
            <a:spLocks noGrp="1"/>
          </p:cNvSpPr>
          <p:nvPr>
            <p:ph type="body" sz="quarter" idx="10"/>
          </p:nvPr>
        </p:nvSpPr>
        <p:spPr/>
        <p:txBody>
          <a:bodyPr>
            <a:normAutofit fontScale="85000" lnSpcReduction="10000"/>
          </a:bodyPr>
          <a:lstStyle/>
          <a:p>
            <a:pPr marL="285750" indent="-285750">
              <a:lnSpc>
                <a:spcPct val="150000"/>
              </a:lnSpc>
              <a:buFont typeface="Arial" panose="020B0604020202020204" pitchFamily="34" charset="0"/>
              <a:buChar char="•"/>
            </a:pPr>
            <a:r>
              <a:rPr lang="en-GB" sz="1600" b="0" dirty="0"/>
              <a:t>While SAPS leads the strategy in dealing with alleged extortion in housing projects within the province, the Minister and Department </a:t>
            </a:r>
            <a:r>
              <a:rPr lang="en-GB" b="0" dirty="0"/>
              <a:t>of Police Oversight and Community Safety is the </a:t>
            </a:r>
            <a:r>
              <a:rPr lang="en-GB" sz="1600" b="0" dirty="0"/>
              <a:t>lead </a:t>
            </a:r>
            <a:r>
              <a:rPr lang="en-GB" b="0" dirty="0"/>
              <a:t>on </a:t>
            </a:r>
            <a:r>
              <a:rPr lang="en-GB" sz="1600" b="0" dirty="0"/>
              <a:t>the Western Cape Safety Plan</a:t>
            </a:r>
          </a:p>
          <a:p>
            <a:pPr marL="285750" indent="-285750">
              <a:lnSpc>
                <a:spcPct val="150000"/>
              </a:lnSpc>
              <a:buFont typeface="Arial" panose="020B0604020202020204" pitchFamily="34" charset="0"/>
              <a:buChar char="•"/>
            </a:pPr>
            <a:r>
              <a:rPr lang="en-GB" b="0" dirty="0"/>
              <a:t>The WC Safety Plan is made up of of two pillars - law enforcement and violence prevention</a:t>
            </a:r>
          </a:p>
          <a:p>
            <a:pPr marL="285750" indent="-285750">
              <a:lnSpc>
                <a:spcPct val="150000"/>
              </a:lnSpc>
              <a:buFont typeface="Arial" panose="020B0604020202020204" pitchFamily="34" charset="0"/>
              <a:buChar char="•"/>
            </a:pPr>
            <a:r>
              <a:rPr lang="en-GB" b="0" dirty="0"/>
              <a:t>The Department is the lead on the law enforcement pillar of the Safety Plan</a:t>
            </a:r>
          </a:p>
          <a:p>
            <a:pPr marL="285750" indent="-285750">
              <a:lnSpc>
                <a:spcPct val="150000"/>
              </a:lnSpc>
              <a:buFont typeface="Arial" panose="020B0604020202020204" pitchFamily="34" charset="0"/>
              <a:buChar char="•"/>
            </a:pPr>
            <a:r>
              <a:rPr lang="en-GB" b="0" dirty="0"/>
              <a:t>The Department with the SAPS chairs the Anti-Gang Priority Committee and a provincial response to the National Anti Gang strategy is being implemented. This was developed by the Department with key safety stakeholders in the Province </a:t>
            </a:r>
          </a:p>
          <a:p>
            <a:pPr marL="285750" indent="-285750">
              <a:lnSpc>
                <a:spcPct val="150000"/>
              </a:lnSpc>
              <a:buFont typeface="Arial" panose="020B0604020202020204" pitchFamily="34" charset="0"/>
              <a:buChar char="•"/>
            </a:pPr>
            <a:r>
              <a:rPr lang="en-GB" b="0" dirty="0"/>
              <a:t>The Anti-gang Priority Committee reports to the </a:t>
            </a:r>
            <a:r>
              <a:rPr lang="en-GB" b="0" dirty="0" err="1"/>
              <a:t>ProvJoints</a:t>
            </a:r>
            <a:r>
              <a:rPr lang="en-GB" b="0" dirty="0"/>
              <a:t> on a monthly basis</a:t>
            </a:r>
          </a:p>
          <a:p>
            <a:pPr marL="285750" indent="-285750">
              <a:lnSpc>
                <a:spcPct val="150000"/>
              </a:lnSpc>
              <a:buFont typeface="Arial" panose="020B0604020202020204" pitchFamily="34" charset="0"/>
              <a:buChar char="•"/>
            </a:pPr>
            <a:r>
              <a:rPr lang="en-GB" b="0" dirty="0"/>
              <a:t>The Department funds the LEAP programme which sees the deployment of over 1000 LEAP officers to 13 priority areas within the Cape Town metropole</a:t>
            </a:r>
          </a:p>
          <a:p>
            <a:pPr marL="285750" indent="-285750">
              <a:lnSpc>
                <a:spcPct val="150000"/>
              </a:lnSpc>
              <a:buFont typeface="Arial" panose="020B0604020202020204" pitchFamily="34" charset="0"/>
              <a:buChar char="•"/>
            </a:pPr>
            <a:r>
              <a:rPr lang="en-GB" b="0" dirty="0"/>
              <a:t>We are implementing a Firearms Harms Reduction Strategy which we developed with the NPA</a:t>
            </a:r>
          </a:p>
          <a:p>
            <a:pPr marL="285750" indent="-285750">
              <a:lnSpc>
                <a:spcPct val="150000"/>
              </a:lnSpc>
              <a:buFont typeface="Arial" panose="020B0604020202020204" pitchFamily="34" charset="0"/>
              <a:buChar char="•"/>
            </a:pPr>
            <a:r>
              <a:rPr lang="en-GB" b="0" dirty="0"/>
              <a:t>Joint operations take place between SAPS and LEAP officers at station level and there have been great successes especially on firearms and ammunition confiscated</a:t>
            </a:r>
          </a:p>
          <a:p>
            <a:pPr marL="285750" indent="-285750">
              <a:lnSpc>
                <a:spcPct val="150000"/>
              </a:lnSpc>
              <a:buFont typeface="Arial" panose="020B0604020202020204" pitchFamily="34" charset="0"/>
              <a:buChar char="•"/>
            </a:pPr>
            <a:r>
              <a:rPr lang="en-GB" b="0" dirty="0"/>
              <a:t>A bi-weekly LEAP Operational Steercom meeting is held chaired by the Department</a:t>
            </a:r>
          </a:p>
          <a:p>
            <a:pPr marL="285750" indent="-285750">
              <a:lnSpc>
                <a:spcPct val="150000"/>
              </a:lnSpc>
              <a:buFont typeface="Arial" panose="020B0604020202020204" pitchFamily="34" charset="0"/>
              <a:buChar char="•"/>
            </a:pPr>
            <a:r>
              <a:rPr lang="en-GB" b="0" dirty="0"/>
              <a:t>The Department’s Court Watching Brief unit monitors these matters in court and other cases in priority areas in the Province</a:t>
            </a:r>
            <a:endParaRPr lang="en-US" dirty="0"/>
          </a:p>
        </p:txBody>
      </p:sp>
    </p:spTree>
    <p:extLst>
      <p:ext uri="{BB962C8B-B14F-4D97-AF65-F5344CB8AC3E}">
        <p14:creationId xmlns:p14="http://schemas.microsoft.com/office/powerpoint/2010/main" xmlns="" val="2788684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71B087-BDA2-6CDC-220D-BA6B246FD9DB}"/>
              </a:ext>
            </a:extLst>
          </p:cNvPr>
          <p:cNvSpPr>
            <a:spLocks noGrp="1"/>
          </p:cNvSpPr>
          <p:nvPr>
            <p:ph type="title"/>
          </p:nvPr>
        </p:nvSpPr>
        <p:spPr/>
        <p:txBody>
          <a:bodyPr/>
          <a:lstStyle/>
          <a:p>
            <a:r>
              <a:rPr lang="en-US" dirty="0"/>
              <a:t>Safety &amp; Security Services</a:t>
            </a:r>
          </a:p>
        </p:txBody>
      </p:sp>
      <p:sp>
        <p:nvSpPr>
          <p:cNvPr id="3" name="Slide Number Placeholder 2">
            <a:extLst>
              <a:ext uri="{FF2B5EF4-FFF2-40B4-BE49-F238E27FC236}">
                <a16:creationId xmlns:a16="http://schemas.microsoft.com/office/drawing/2014/main" xmlns="" id="{7A5FDCA3-6D57-9C6B-773F-2DBDFE40C8ED}"/>
              </a:ext>
            </a:extLst>
          </p:cNvPr>
          <p:cNvSpPr>
            <a:spLocks noGrp="1"/>
          </p:cNvSpPr>
          <p:nvPr>
            <p:ph type="sldNum" sz="quarter" idx="4"/>
          </p:nvPr>
        </p:nvSpPr>
        <p:spPr/>
        <p:txBody>
          <a:bodyPr/>
          <a:lstStyle/>
          <a:p>
            <a:fld id="{8406839F-D7A4-4E5D-B93D-768AD4D1DB36}" type="slidenum">
              <a:rPr lang="en-ZA" smtClean="0">
                <a:solidFill>
                  <a:srgbClr val="003399"/>
                </a:solidFill>
              </a:rPr>
              <a:pPr/>
              <a:t>3</a:t>
            </a:fld>
            <a:endParaRPr lang="en-ZA" dirty="0">
              <a:solidFill>
                <a:srgbClr val="003399"/>
              </a:solidFill>
            </a:endParaRPr>
          </a:p>
        </p:txBody>
      </p:sp>
      <p:sp>
        <p:nvSpPr>
          <p:cNvPr id="4" name="Footer Placeholder 3">
            <a:extLst>
              <a:ext uri="{FF2B5EF4-FFF2-40B4-BE49-F238E27FC236}">
                <a16:creationId xmlns:a16="http://schemas.microsoft.com/office/drawing/2014/main" xmlns="" id="{762A3949-78F0-B44B-2F63-FA6223B31554}"/>
              </a:ext>
            </a:extLst>
          </p:cNvPr>
          <p:cNvSpPr>
            <a:spLocks noGrp="1"/>
          </p:cNvSpPr>
          <p:nvPr>
            <p:ph type="ftr" sz="quarter" idx="3"/>
          </p:nvPr>
        </p:nvSpPr>
        <p:spPr/>
        <p:txBody>
          <a:bodyPr/>
          <a:lstStyle/>
          <a:p>
            <a:pPr algn="r"/>
            <a:r>
              <a:rPr lang="en-US" sz="1200" dirty="0">
                <a:solidFill>
                  <a:srgbClr val="998F86"/>
                </a:solidFill>
              </a:rPr>
              <a:t>STANDING COMMITTEE OF HUMAN SETTLEMENTS</a:t>
            </a:r>
            <a:endParaRPr lang="en-GB" sz="1200" dirty="0">
              <a:solidFill>
                <a:srgbClr val="998F86"/>
              </a:solidFill>
            </a:endParaRPr>
          </a:p>
        </p:txBody>
      </p:sp>
      <p:sp>
        <p:nvSpPr>
          <p:cNvPr id="5" name="Text Placeholder 4">
            <a:extLst>
              <a:ext uri="{FF2B5EF4-FFF2-40B4-BE49-F238E27FC236}">
                <a16:creationId xmlns:a16="http://schemas.microsoft.com/office/drawing/2014/main" xmlns="" id="{78CF553A-987E-AF92-F647-0262A1C7783D}"/>
              </a:ext>
            </a:extLst>
          </p:cNvPr>
          <p:cNvSpPr>
            <a:spLocks noGrp="1"/>
          </p:cNvSpPr>
          <p:nvPr>
            <p:ph type="body" sz="quarter" idx="10"/>
          </p:nvPr>
        </p:nvSpPr>
        <p:spPr>
          <a:xfrm>
            <a:off x="393701" y="1082417"/>
            <a:ext cx="11462940" cy="5066713"/>
          </a:xfrm>
        </p:spPr>
        <p:txBody>
          <a:bodyPr>
            <a:normAutofit/>
          </a:bodyPr>
          <a:lstStyle/>
          <a:p>
            <a:pPr marL="0" marR="0">
              <a:spcBef>
                <a:spcPts val="0"/>
              </a:spcBef>
              <a:spcAft>
                <a:spcPts val="0"/>
              </a:spcAft>
            </a:pPr>
            <a:r>
              <a:rPr lang="en-US" sz="1800" dirty="0">
                <a:solidFill>
                  <a:srgbClr val="001489"/>
                </a:solidFill>
                <a:effectLst/>
                <a:latin typeface="Century Gothic" panose="020B0502020202020204" pitchFamily="34" charset="0"/>
                <a:ea typeface="Century Gothic" panose="020B0502020202020204" pitchFamily="34" charset="0"/>
              </a:rPr>
              <a:t> </a:t>
            </a:r>
            <a:endParaRPr lang="en-US" sz="1800" dirty="0">
              <a:effectLst/>
              <a:latin typeface="Calibri" panose="020F0502020204030204" pitchFamily="34" charset="0"/>
              <a:ea typeface="Century Gothic" panose="020B0502020202020204" pitchFamily="34" charset="0"/>
            </a:endParaRPr>
          </a:p>
          <a:p>
            <a:pPr marL="342900" marR="0" lvl="0" indent="-342900">
              <a:spcBef>
                <a:spcPts val="0"/>
              </a:spcBef>
              <a:spcAft>
                <a:spcPts val="0"/>
              </a:spcAft>
              <a:buFont typeface="Symbol" panose="05050102010706020507" pitchFamily="18" charset="2"/>
              <a:buChar char=""/>
            </a:pPr>
            <a:r>
              <a:rPr lang="en-US" sz="1800" b="0" dirty="0">
                <a:effectLst/>
                <a:latin typeface="Century Gothic" panose="020B0502020202020204" pitchFamily="34" charset="0"/>
                <a:ea typeface="Times New Roman" panose="02020603050405020304" pitchFamily="18" charset="0"/>
              </a:rPr>
              <a:t>The Department chairs the Western Cape Government Safety &amp; Security Managers Forum where transversal issues of safety and security are discussed. </a:t>
            </a:r>
            <a:endParaRPr lang="en-US" sz="1800" b="0" dirty="0">
              <a:effectLst/>
              <a:latin typeface="Calibri" panose="020F0502020204030204" pitchFamily="34" charset="0"/>
              <a:ea typeface="Century Gothic" panose="020B0502020202020204" pitchFamily="34" charset="0"/>
            </a:endParaRPr>
          </a:p>
          <a:p>
            <a:pPr marL="228600" marR="0">
              <a:spcBef>
                <a:spcPts val="0"/>
              </a:spcBef>
              <a:spcAft>
                <a:spcPts val="0"/>
              </a:spcAft>
            </a:pPr>
            <a:r>
              <a:rPr lang="en-US" sz="1800" b="0" dirty="0">
                <a:effectLst/>
                <a:latin typeface="Century Gothic" panose="020B0502020202020204" pitchFamily="34" charset="0"/>
                <a:ea typeface="Century Gothic" panose="020B0502020202020204" pitchFamily="34" charset="0"/>
              </a:rPr>
              <a:t> </a:t>
            </a:r>
            <a:endParaRPr lang="en-US" sz="1800" b="0" dirty="0">
              <a:effectLst/>
              <a:latin typeface="Calibri" panose="020F0502020204030204" pitchFamily="34" charset="0"/>
              <a:ea typeface="Century Gothic" panose="020B0502020202020204" pitchFamily="34" charset="0"/>
            </a:endParaRPr>
          </a:p>
          <a:p>
            <a:pPr marL="342900" marR="0" lvl="0" indent="-342900">
              <a:spcBef>
                <a:spcPts val="0"/>
              </a:spcBef>
              <a:spcAft>
                <a:spcPts val="0"/>
              </a:spcAft>
              <a:buFont typeface="Symbol" panose="05050102010706020507" pitchFamily="18" charset="2"/>
              <a:buChar char=""/>
            </a:pPr>
            <a:r>
              <a:rPr lang="en-US" sz="1800" b="0" dirty="0">
                <a:effectLst/>
                <a:latin typeface="Century Gothic" panose="020B0502020202020204" pitchFamily="34" charset="0"/>
                <a:ea typeface="Times New Roman" panose="02020603050405020304" pitchFamily="18" charset="0"/>
              </a:rPr>
              <a:t>The Department provides safety and security advisory support to the Department of Human Settlements as follows: </a:t>
            </a:r>
          </a:p>
          <a:p>
            <a:pPr marL="342900" marR="0" lvl="0" indent="-342900">
              <a:spcBef>
                <a:spcPts val="0"/>
              </a:spcBef>
              <a:spcAft>
                <a:spcPts val="0"/>
              </a:spcAft>
              <a:buFont typeface="Symbol" panose="05050102010706020507" pitchFamily="18" charset="2"/>
              <a:buChar char=""/>
            </a:pPr>
            <a:endParaRPr lang="en-US" sz="1800" b="0" dirty="0">
              <a:effectLst/>
              <a:latin typeface="Calibri" panose="020F0502020204030204" pitchFamily="34" charset="0"/>
              <a:ea typeface="Century Gothic" panose="020B0502020202020204" pitchFamily="34" charset="0"/>
            </a:endParaRPr>
          </a:p>
          <a:p>
            <a:pPr marL="702900" lvl="2" indent="-342900">
              <a:spcBef>
                <a:spcPts val="0"/>
              </a:spcBef>
              <a:buClrTx/>
              <a:buFont typeface="Symbol" panose="05050102010706020507" pitchFamily="18" charset="2"/>
              <a:buChar char=""/>
            </a:pPr>
            <a:r>
              <a:rPr lang="en-US" sz="1800" b="0" dirty="0">
                <a:effectLst/>
                <a:latin typeface="Century Gothic" panose="020B0502020202020204" pitchFamily="34" charset="0"/>
                <a:ea typeface="Times New Roman" panose="02020603050405020304" pitchFamily="18" charset="0"/>
              </a:rPr>
              <a:t>Safety and Security Risk Assessments (e.g. erfs in respect of land invasion)</a:t>
            </a:r>
            <a:endParaRPr lang="en-US" sz="1800" b="0" dirty="0">
              <a:effectLst/>
              <a:latin typeface="Calibri" panose="020F0502020204030204" pitchFamily="34" charset="0"/>
              <a:ea typeface="Century Gothic" panose="020B0502020202020204" pitchFamily="34" charset="0"/>
            </a:endParaRPr>
          </a:p>
          <a:p>
            <a:pPr marL="702900" lvl="2" indent="-342900">
              <a:spcBef>
                <a:spcPts val="0"/>
              </a:spcBef>
              <a:buClrTx/>
              <a:buFont typeface="Symbol" panose="05050102010706020507" pitchFamily="18" charset="2"/>
              <a:buChar char=""/>
            </a:pPr>
            <a:r>
              <a:rPr lang="en-US" sz="1800" b="0" dirty="0">
                <a:effectLst/>
                <a:latin typeface="Century Gothic" panose="020B0502020202020204" pitchFamily="34" charset="0"/>
                <a:ea typeface="Times New Roman" panose="02020603050405020304" pitchFamily="18" charset="0"/>
              </a:rPr>
              <a:t>Provision of security advice </a:t>
            </a:r>
            <a:endParaRPr lang="en-US" sz="1800" b="0" dirty="0">
              <a:effectLst/>
              <a:latin typeface="Calibri" panose="020F0502020204030204" pitchFamily="34" charset="0"/>
              <a:ea typeface="Century Gothic" panose="020B0502020202020204" pitchFamily="34" charset="0"/>
            </a:endParaRPr>
          </a:p>
          <a:p>
            <a:pPr marL="702900" lvl="2" indent="-342900">
              <a:spcBef>
                <a:spcPts val="0"/>
              </a:spcBef>
              <a:buClrTx/>
              <a:buFont typeface="Symbol" panose="05050102010706020507" pitchFamily="18" charset="2"/>
              <a:buChar char=""/>
            </a:pPr>
            <a:r>
              <a:rPr lang="en-US" sz="1800" b="0" dirty="0">
                <a:effectLst/>
                <a:latin typeface="Century Gothic" panose="020B0502020202020204" pitchFamily="34" charset="0"/>
                <a:ea typeface="Times New Roman" panose="02020603050405020304" pitchFamily="18" charset="0"/>
              </a:rPr>
              <a:t>Investigation of breaches </a:t>
            </a:r>
          </a:p>
          <a:p>
            <a:pPr marL="702900" lvl="2" indent="-342900">
              <a:spcBef>
                <a:spcPts val="0"/>
              </a:spcBef>
              <a:buClrTx/>
              <a:buFont typeface="Symbol" panose="05050102010706020507" pitchFamily="18" charset="2"/>
              <a:buChar char=""/>
            </a:pPr>
            <a:r>
              <a:rPr lang="en-US" sz="1800" dirty="0">
                <a:ea typeface="Century Gothic" panose="020B0502020202020204" pitchFamily="34" charset="0"/>
              </a:rPr>
              <a:t>Development of guiding documents in relation to safety and security (e.g. WCG Security Policy Framework)</a:t>
            </a:r>
            <a:endParaRPr lang="en-US" sz="1800" b="0" dirty="0">
              <a:effectLst/>
              <a:ea typeface="Century Gothic" panose="020B0502020202020204" pitchFamily="34" charset="0"/>
            </a:endParaRPr>
          </a:p>
          <a:p>
            <a:pPr marL="685800" marR="0">
              <a:spcBef>
                <a:spcPts val="0"/>
              </a:spcBef>
              <a:spcAft>
                <a:spcPts val="0"/>
              </a:spcAft>
            </a:pPr>
            <a:r>
              <a:rPr lang="en-US" sz="1800" b="0" dirty="0">
                <a:effectLst/>
                <a:latin typeface="Century Gothic" panose="020B0502020202020204" pitchFamily="34" charset="0"/>
                <a:ea typeface="Century Gothic" panose="020B0502020202020204" pitchFamily="34" charset="0"/>
              </a:rPr>
              <a:t> </a:t>
            </a:r>
            <a:endParaRPr lang="en-US" sz="1800" b="0" dirty="0">
              <a:effectLst/>
              <a:latin typeface="Calibri" panose="020F0502020204030204" pitchFamily="34" charset="0"/>
              <a:ea typeface="Century Gothic" panose="020B0502020202020204" pitchFamily="34" charset="0"/>
            </a:endParaRPr>
          </a:p>
          <a:p>
            <a:pPr marL="342900" marR="0" lvl="0" indent="-342900">
              <a:spcBef>
                <a:spcPts val="0"/>
              </a:spcBef>
              <a:spcAft>
                <a:spcPts val="0"/>
              </a:spcAft>
              <a:buFont typeface="Symbol" panose="05050102010706020507" pitchFamily="18" charset="2"/>
              <a:buChar char=""/>
            </a:pPr>
            <a:r>
              <a:rPr lang="en-US" sz="1800" b="0" dirty="0">
                <a:effectLst/>
                <a:latin typeface="Century Gothic" panose="020B0502020202020204" pitchFamily="34" charset="0"/>
                <a:ea typeface="Times New Roman" panose="02020603050405020304" pitchFamily="18" charset="0"/>
              </a:rPr>
              <a:t>Memorandum of Understanding between the Department and Human Settlements in as far as it relates to safety and security.</a:t>
            </a:r>
          </a:p>
          <a:p>
            <a:pPr marL="342900" marR="0" lvl="0" indent="-342900">
              <a:spcBef>
                <a:spcPts val="0"/>
              </a:spcBef>
              <a:spcAft>
                <a:spcPts val="0"/>
              </a:spcAft>
              <a:buFont typeface="Symbol" panose="05050102010706020507" pitchFamily="18" charset="2"/>
              <a:buChar char=""/>
            </a:pPr>
            <a:endParaRPr lang="en-US" sz="1800" b="0" dirty="0">
              <a:effectLst/>
              <a:latin typeface="Calibri" panose="020F0502020204030204" pitchFamily="34" charset="0"/>
              <a:ea typeface="Century Gothic" panose="020B0502020202020204" pitchFamily="34" charset="0"/>
            </a:endParaRPr>
          </a:p>
          <a:p>
            <a:endParaRPr lang="en-US" dirty="0"/>
          </a:p>
        </p:txBody>
      </p:sp>
    </p:spTree>
    <p:extLst>
      <p:ext uri="{BB962C8B-B14F-4D97-AF65-F5344CB8AC3E}">
        <p14:creationId xmlns:p14="http://schemas.microsoft.com/office/powerpoint/2010/main" xmlns="" val="2304411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Role of the Department of Police Oversight and Community Safety</a:t>
            </a:r>
            <a:endParaRPr lang="en-ZA" dirty="0"/>
          </a:p>
        </p:txBody>
      </p:sp>
      <p:sp>
        <p:nvSpPr>
          <p:cNvPr id="8" name="Slide Number Placeholder 7">
            <a:extLst>
              <a:ext uri="{FF2B5EF4-FFF2-40B4-BE49-F238E27FC236}">
                <a16:creationId xmlns:a16="http://schemas.microsoft.com/office/drawing/2014/main" xmlns="" id="{858FAA1D-33E4-4DF0-8CC3-AE7DF7C32F20}"/>
              </a:ext>
            </a:extLst>
          </p:cNvPr>
          <p:cNvSpPr>
            <a:spLocks noGrp="1"/>
          </p:cNvSpPr>
          <p:nvPr>
            <p:ph type="sldNum" sz="quarter" idx="4"/>
          </p:nvPr>
        </p:nvSpPr>
        <p:spPr/>
        <p:txBody>
          <a:bodyPr/>
          <a:lstStyle/>
          <a:p>
            <a:fld id="{8406839F-D7A4-4E5D-B93D-768AD4D1DB36}" type="slidenum">
              <a:rPr lang="en-ZA" smtClean="0">
                <a:solidFill>
                  <a:srgbClr val="003399"/>
                </a:solidFill>
              </a:rPr>
              <a:pPr/>
              <a:t>4</a:t>
            </a:fld>
            <a:endParaRPr lang="en-ZA" dirty="0">
              <a:solidFill>
                <a:srgbClr val="003399"/>
              </a:solidFill>
            </a:endParaRPr>
          </a:p>
        </p:txBody>
      </p:sp>
      <p:sp>
        <p:nvSpPr>
          <p:cNvPr id="2" name="Text Placeholder 1">
            <a:extLst>
              <a:ext uri="{FF2B5EF4-FFF2-40B4-BE49-F238E27FC236}">
                <a16:creationId xmlns:a16="http://schemas.microsoft.com/office/drawing/2014/main" xmlns="" id="{6B7549F5-1E62-40B2-85EB-E4F2D8B5FA1F}"/>
              </a:ext>
            </a:extLst>
          </p:cNvPr>
          <p:cNvSpPr>
            <a:spLocks noGrp="1"/>
          </p:cNvSpPr>
          <p:nvPr>
            <p:ph type="body" sz="quarter" idx="10"/>
          </p:nvPr>
        </p:nvSpPr>
        <p:spPr>
          <a:xfrm>
            <a:off x="393701" y="1066800"/>
            <a:ext cx="11462940" cy="5401349"/>
          </a:xfrm>
        </p:spPr>
        <p:txBody>
          <a:bodyPr>
            <a:normAutofit fontScale="55000" lnSpcReduction="20000"/>
          </a:bodyPr>
          <a:lstStyle/>
          <a:p>
            <a:pPr marL="285750" indent="-285750">
              <a:lnSpc>
                <a:spcPct val="150000"/>
              </a:lnSpc>
              <a:buFont typeface="Arial" panose="020B0604020202020204" pitchFamily="34" charset="0"/>
              <a:buChar char="•"/>
            </a:pPr>
            <a:r>
              <a:rPr lang="en-GB" sz="2200" b="0" dirty="0"/>
              <a:t>Regular meetings take place with the Provincial Commissioner and his Top Management team with the Minister and HOD</a:t>
            </a:r>
          </a:p>
          <a:p>
            <a:pPr marL="285750" indent="-285750">
              <a:lnSpc>
                <a:spcPct val="150000"/>
              </a:lnSpc>
              <a:buFont typeface="Arial" panose="020B0604020202020204" pitchFamily="34" charset="0"/>
              <a:buChar char="•"/>
            </a:pPr>
            <a:r>
              <a:rPr lang="en-GB" sz="2200" b="0" dirty="0"/>
              <a:t>Regular meetings take place with the City of Cape Town on all levels </a:t>
            </a:r>
          </a:p>
          <a:p>
            <a:pPr marL="285750" indent="-285750">
              <a:lnSpc>
                <a:spcPct val="150000"/>
              </a:lnSpc>
              <a:buFont typeface="Arial" panose="020B0604020202020204" pitchFamily="34" charset="0"/>
              <a:buChar char="•"/>
            </a:pPr>
            <a:r>
              <a:rPr lang="en-GB" sz="2200" b="0" dirty="0"/>
              <a:t>SAPS and the City  are working together on an operational level – this is evidenced by the statement by the SAPS acknowledging the City’s role in the arrest of perpetrators in the kidnapping of 8 year old </a:t>
            </a:r>
            <a:r>
              <a:rPr lang="en-GB" sz="2200" b="0" dirty="0" err="1"/>
              <a:t>Abirah</a:t>
            </a:r>
            <a:r>
              <a:rPr lang="en-GB" sz="2200" b="0" dirty="0"/>
              <a:t> </a:t>
            </a:r>
            <a:r>
              <a:rPr lang="en-GB" sz="2200" b="0" dirty="0" err="1"/>
              <a:t>Dekhta</a:t>
            </a:r>
            <a:endParaRPr lang="en-ZA" sz="2200" b="0" dirty="0"/>
          </a:p>
          <a:p>
            <a:pPr marL="285750" indent="-285750">
              <a:lnSpc>
                <a:spcPct val="150000"/>
              </a:lnSpc>
              <a:buFont typeface="Arial" panose="020B0604020202020204" pitchFamily="34" charset="0"/>
              <a:buChar char="•"/>
            </a:pPr>
            <a:r>
              <a:rPr lang="en-GB" sz="2200" b="0" dirty="0"/>
              <a:t>The Department is a member of the </a:t>
            </a:r>
            <a:r>
              <a:rPr lang="en-ZA" sz="2200" b="0" dirty="0"/>
              <a:t>Extortion Priority Committee established</a:t>
            </a:r>
            <a:r>
              <a:rPr lang="en-GB" sz="2200" b="0" dirty="0"/>
              <a:t> by the SAPS. The Committee is made up of amongst others, the National Prosecuting Authority (NPA), City of Cape Town and other Western Cape Government Departments</a:t>
            </a:r>
          </a:p>
          <a:p>
            <a:pPr marL="285750" indent="-285750">
              <a:lnSpc>
                <a:spcPct val="150000"/>
              </a:lnSpc>
              <a:buFont typeface="Arial" panose="020B0604020202020204" pitchFamily="34" charset="0"/>
              <a:buChar char="•"/>
            </a:pPr>
            <a:r>
              <a:rPr lang="en-GB" sz="2200" b="0" dirty="0"/>
              <a:t>Matters brought to the attention of the Department are referred to the PC and his team</a:t>
            </a:r>
          </a:p>
          <a:p>
            <a:pPr marL="285750" indent="-285750">
              <a:lnSpc>
                <a:spcPct val="150000"/>
              </a:lnSpc>
              <a:buFont typeface="Arial" panose="020B0604020202020204" pitchFamily="34" charset="0"/>
              <a:buChar char="•"/>
            </a:pPr>
            <a:r>
              <a:rPr lang="en-GB" sz="2200" b="0" dirty="0"/>
              <a:t>The Department has played a role in facilitating engagements with SAPS Crime Intelligence and the construction industry to enable matters to be reported to and investigated by the SAPS</a:t>
            </a:r>
          </a:p>
          <a:p>
            <a:pPr marL="285750" indent="-285750">
              <a:lnSpc>
                <a:spcPct val="150000"/>
              </a:lnSpc>
              <a:buFont typeface="Arial" panose="020B0604020202020204" pitchFamily="34" charset="0"/>
              <a:buChar char="•"/>
            </a:pPr>
            <a:r>
              <a:rPr lang="en-GB" sz="2200" b="0" dirty="0"/>
              <a:t>The Department jointly with the SAPS briefed the Consular Corps and developed an information leaflet for the Consular Corps to circulate to their nationals who reside and visit the Western Cape</a:t>
            </a:r>
          </a:p>
          <a:p>
            <a:pPr marL="285750" indent="-285750">
              <a:lnSpc>
                <a:spcPct val="150000"/>
              </a:lnSpc>
              <a:buFont typeface="Arial" panose="020B0604020202020204" pitchFamily="34" charset="0"/>
              <a:buChar char="•"/>
            </a:pPr>
            <a:r>
              <a:rPr lang="en-GB" sz="2200" b="0" dirty="0"/>
              <a:t>The Department assisted the Department of Economic Development and Tourism with the drafting of communique and guidelines which were circulated to businesses in the Province </a:t>
            </a:r>
          </a:p>
          <a:p>
            <a:pPr marL="285750" indent="-285750">
              <a:lnSpc>
                <a:spcPct val="150000"/>
              </a:lnSpc>
              <a:buFont typeface="Arial" panose="020B0604020202020204" pitchFamily="34" charset="0"/>
              <a:buChar char="•"/>
            </a:pPr>
            <a:r>
              <a:rPr lang="en-GB" sz="2200" b="0" dirty="0"/>
              <a:t>The Department facilitates the compilation of threat risk assessments by the State Security Agency when required </a:t>
            </a:r>
          </a:p>
          <a:p>
            <a:pPr marL="285750" indent="-285750">
              <a:lnSpc>
                <a:spcPct val="150000"/>
              </a:lnSpc>
              <a:buFont typeface="Arial" panose="020B0604020202020204" pitchFamily="34" charset="0"/>
              <a:buChar char="•"/>
            </a:pPr>
            <a:r>
              <a:rPr lang="en-GB" sz="2200" b="0" dirty="0"/>
              <a:t>The Department’s oversight mandate includes the monitoring of cases by the SAPS and bringing any inefficiencies identified to the attention of the PC </a:t>
            </a:r>
          </a:p>
          <a:p>
            <a:pPr marL="285750" indent="-285750">
              <a:lnSpc>
                <a:spcPct val="150000"/>
              </a:lnSpc>
              <a:buFont typeface="Arial" panose="020B0604020202020204" pitchFamily="34" charset="0"/>
              <a:buChar char="•"/>
            </a:pPr>
            <a:r>
              <a:rPr lang="en-GB" sz="2200" b="0" dirty="0"/>
              <a:t>The Department on relevant platforms will always encourage victims to report any incident to the SAPS so that matters can be fully investigated, prosecuted and perpetrators convicted – this will act as a deterrent to other perpetrators</a:t>
            </a:r>
          </a:p>
          <a:p>
            <a:pPr marL="285750" indent="-285750">
              <a:lnSpc>
                <a:spcPct val="150000"/>
              </a:lnSpc>
              <a:buFont typeface="Arial" panose="020B0604020202020204" pitchFamily="34" charset="0"/>
              <a:buChar char="•"/>
            </a:pPr>
            <a:r>
              <a:rPr lang="en-GB" sz="2200" b="0" dirty="0"/>
              <a:t>Going forward the Minister and Department  will hold regular meetings with the NPA, SAPS, DPCI and Correctional Services where good working relations between the different departments will be fostered for effective service delivery in the Western Cape</a:t>
            </a:r>
          </a:p>
          <a:p>
            <a:pPr marL="285750" indent="-285750">
              <a:lnSpc>
                <a:spcPct val="150000"/>
              </a:lnSpc>
              <a:buFont typeface="Arial" panose="020B0604020202020204" pitchFamily="34" charset="0"/>
              <a:buChar char="•"/>
            </a:pPr>
            <a:endParaRPr lang="en-GB" sz="2000" b="0" dirty="0"/>
          </a:p>
          <a:p>
            <a:pPr marL="285750" indent="-285750">
              <a:lnSpc>
                <a:spcPct val="150000"/>
              </a:lnSpc>
              <a:buFont typeface="Arial" panose="020B0604020202020204" pitchFamily="34" charset="0"/>
              <a:buChar char="•"/>
            </a:pPr>
            <a:endParaRPr lang="en-ZA" dirty="0"/>
          </a:p>
          <a:p>
            <a:endParaRPr lang="en-US" dirty="0"/>
          </a:p>
        </p:txBody>
      </p:sp>
      <p:sp>
        <p:nvSpPr>
          <p:cNvPr id="3" name="Footer Placeholder 2">
            <a:extLst>
              <a:ext uri="{FF2B5EF4-FFF2-40B4-BE49-F238E27FC236}">
                <a16:creationId xmlns:a16="http://schemas.microsoft.com/office/drawing/2014/main" xmlns="" id="{F6241319-9F2E-426C-AD4C-255FFDB2055D}"/>
              </a:ext>
            </a:extLst>
          </p:cNvPr>
          <p:cNvSpPr>
            <a:spLocks noGrp="1"/>
          </p:cNvSpPr>
          <p:nvPr>
            <p:ph type="ftr" sz="quarter" idx="3"/>
          </p:nvPr>
        </p:nvSpPr>
        <p:spPr/>
        <p:txBody>
          <a:bodyPr/>
          <a:lstStyle/>
          <a:p>
            <a:pPr algn="ctr"/>
            <a:r>
              <a:rPr lang="en-US" sz="1200" dirty="0">
                <a:solidFill>
                  <a:srgbClr val="998F86"/>
                </a:solidFill>
              </a:rPr>
              <a:t>STANDING COMMITTEE OF HUMAN SETTLEMENTS</a:t>
            </a:r>
            <a:endParaRPr lang="en-GB" sz="1200" dirty="0">
              <a:solidFill>
                <a:srgbClr val="998F86"/>
              </a:solidFill>
            </a:endParaRPr>
          </a:p>
        </p:txBody>
      </p:sp>
    </p:spTree>
    <p:extLst>
      <p:ext uri="{BB962C8B-B14F-4D97-AF65-F5344CB8AC3E}">
        <p14:creationId xmlns:p14="http://schemas.microsoft.com/office/powerpoint/2010/main" xmlns="" val="451533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01082D-43F5-47B4-81AA-8B1C94BF2D38}"/>
              </a:ext>
            </a:extLst>
          </p:cNvPr>
          <p:cNvSpPr>
            <a:spLocks noGrp="1"/>
          </p:cNvSpPr>
          <p:nvPr>
            <p:ph type="title"/>
          </p:nvPr>
        </p:nvSpPr>
        <p:spPr/>
        <p:txBody>
          <a:bodyPr/>
          <a:lstStyle/>
          <a:p>
            <a:r>
              <a:rPr lang="en-GB" dirty="0"/>
              <a:t>Consular Corps Information Note </a:t>
            </a:r>
            <a:endParaRPr lang="en-US" dirty="0"/>
          </a:p>
        </p:txBody>
      </p:sp>
      <p:sp>
        <p:nvSpPr>
          <p:cNvPr id="3" name="Slide Number Placeholder 2">
            <a:extLst>
              <a:ext uri="{FF2B5EF4-FFF2-40B4-BE49-F238E27FC236}">
                <a16:creationId xmlns:a16="http://schemas.microsoft.com/office/drawing/2014/main" xmlns="" id="{70478B58-BA5F-4ADF-B6B5-8149E0FD0CB9}"/>
              </a:ext>
            </a:extLst>
          </p:cNvPr>
          <p:cNvSpPr>
            <a:spLocks noGrp="1"/>
          </p:cNvSpPr>
          <p:nvPr>
            <p:ph type="sldNum" sz="quarter" idx="4"/>
          </p:nvPr>
        </p:nvSpPr>
        <p:spPr/>
        <p:txBody>
          <a:bodyPr/>
          <a:lstStyle/>
          <a:p>
            <a:fld id="{8406839F-D7A4-4E5D-B93D-768AD4D1DB36}" type="slidenum">
              <a:rPr lang="en-ZA" smtClean="0">
                <a:solidFill>
                  <a:srgbClr val="003399"/>
                </a:solidFill>
              </a:rPr>
              <a:pPr/>
              <a:t>5</a:t>
            </a:fld>
            <a:endParaRPr lang="en-ZA" dirty="0">
              <a:solidFill>
                <a:srgbClr val="003399"/>
              </a:solidFill>
            </a:endParaRPr>
          </a:p>
        </p:txBody>
      </p:sp>
      <p:sp>
        <p:nvSpPr>
          <p:cNvPr id="4" name="Footer Placeholder 3">
            <a:extLst>
              <a:ext uri="{FF2B5EF4-FFF2-40B4-BE49-F238E27FC236}">
                <a16:creationId xmlns:a16="http://schemas.microsoft.com/office/drawing/2014/main" xmlns="" id="{25082085-45D4-47BE-95C0-A372BC417870}"/>
              </a:ext>
            </a:extLst>
          </p:cNvPr>
          <p:cNvSpPr>
            <a:spLocks noGrp="1"/>
          </p:cNvSpPr>
          <p:nvPr>
            <p:ph type="ftr" sz="quarter" idx="3"/>
          </p:nvPr>
        </p:nvSpPr>
        <p:spPr/>
        <p:txBody>
          <a:bodyPr/>
          <a:lstStyle/>
          <a:p>
            <a:pPr algn="ctr"/>
            <a:r>
              <a:rPr lang="en-US" sz="1200" dirty="0">
                <a:solidFill>
                  <a:srgbClr val="998F86"/>
                </a:solidFill>
              </a:rPr>
              <a:t>STANDING COMMITTEE OF HUMAN SETTLEMENTS</a:t>
            </a:r>
            <a:endParaRPr lang="en-GB" sz="1200" dirty="0">
              <a:solidFill>
                <a:srgbClr val="998F86"/>
              </a:solidFill>
            </a:endParaRPr>
          </a:p>
        </p:txBody>
      </p:sp>
      <p:sp>
        <p:nvSpPr>
          <p:cNvPr id="5" name="Text Placeholder 4">
            <a:extLst>
              <a:ext uri="{FF2B5EF4-FFF2-40B4-BE49-F238E27FC236}">
                <a16:creationId xmlns:a16="http://schemas.microsoft.com/office/drawing/2014/main" xmlns="" id="{9F1360BC-F309-419C-9BDE-1D16DAD3517F}"/>
              </a:ext>
            </a:extLst>
          </p:cNvPr>
          <p:cNvSpPr>
            <a:spLocks noGrp="1"/>
          </p:cNvSpPr>
          <p:nvPr>
            <p:ph type="body" sz="quarter" idx="10"/>
          </p:nvPr>
        </p:nvSpPr>
        <p:spPr>
          <a:xfrm>
            <a:off x="393701" y="1051898"/>
            <a:ext cx="11462940" cy="5249314"/>
          </a:xfrm>
        </p:spPr>
        <p:txBody>
          <a:bodyPr>
            <a:normAutofit/>
          </a:bodyPr>
          <a:lstStyle/>
          <a:p>
            <a:pPr marL="285750" indent="-285750">
              <a:buFont typeface="Wingdings" panose="05000000000000000000" pitchFamily="2" charset="2"/>
              <a:buChar char="Ø"/>
            </a:pPr>
            <a:endParaRPr lang="en-US" sz="1400" b="0" dirty="0"/>
          </a:p>
          <a:p>
            <a:pPr marL="285750" indent="-285750">
              <a:buFont typeface="Arial" panose="020B0604020202020204" pitchFamily="34" charset="0"/>
              <a:buChar char="•"/>
            </a:pPr>
            <a:r>
              <a:rPr lang="en-US" sz="1800" dirty="0"/>
              <a:t>Reporting Kidnapping</a:t>
            </a:r>
          </a:p>
          <a:p>
            <a:pPr marL="645750" lvl="2" indent="-285750">
              <a:buClrTx/>
              <a:buFont typeface="Symbol" panose="05050102010706020507" pitchFamily="18" charset="2"/>
              <a:buChar char="®"/>
            </a:pPr>
            <a:r>
              <a:rPr lang="en-US" sz="1800" dirty="0"/>
              <a:t>Report immediately to the South African Police Services (SAPS)</a:t>
            </a:r>
          </a:p>
          <a:p>
            <a:pPr marL="645750" lvl="2" indent="-285750">
              <a:buClrTx/>
              <a:buFont typeface="Symbol" panose="05050102010706020507" pitchFamily="18" charset="2"/>
              <a:buChar char="®"/>
            </a:pPr>
            <a:r>
              <a:rPr lang="en-US" sz="1800" dirty="0"/>
              <a:t>Do not pay any ‘Ransom’ prior to reporting to SAPS</a:t>
            </a:r>
          </a:p>
          <a:p>
            <a:pPr marL="645750" lvl="2" indent="-285750">
              <a:buClrTx/>
              <a:buFont typeface="Symbol" panose="05050102010706020507" pitchFamily="18" charset="2"/>
              <a:buChar char="®"/>
            </a:pPr>
            <a:r>
              <a:rPr lang="en-US" sz="1800" dirty="0"/>
              <a:t>Delay any payments for ‘Ransom’ until attendance by SAPS</a:t>
            </a:r>
          </a:p>
          <a:p>
            <a:pPr marL="645750" lvl="2" indent="-285750">
              <a:buClrTx/>
              <a:buFont typeface="Symbol" panose="05050102010706020507" pitchFamily="18" charset="2"/>
              <a:buChar char="®"/>
            </a:pPr>
            <a:r>
              <a:rPr lang="en-US" sz="1800" dirty="0"/>
              <a:t>High risk individuals are advised to invest in personal ‘Tracking and Emergency Alert’ devices</a:t>
            </a:r>
          </a:p>
          <a:p>
            <a:pPr marL="645750" lvl="2" indent="-285750">
              <a:buClrTx/>
              <a:buFont typeface="Symbol" panose="05050102010706020507" pitchFamily="18" charset="2"/>
              <a:buChar char="®"/>
            </a:pPr>
            <a:r>
              <a:rPr lang="en-US" sz="1800" dirty="0"/>
              <a:t>Refrain from posting on mainstream or social media to ensure the safety of the victim</a:t>
            </a:r>
          </a:p>
          <a:p>
            <a:pPr marL="645750" lvl="2" indent="-285750">
              <a:buClrTx/>
              <a:buFont typeface="Symbol" panose="05050102010706020507" pitchFamily="18" charset="2"/>
              <a:buChar char="®"/>
            </a:pPr>
            <a:r>
              <a:rPr lang="en-US" sz="1800" dirty="0"/>
              <a:t>Suspicious persons and/or vehicles that may be surveilling possible victims are to be reported </a:t>
            </a:r>
          </a:p>
          <a:p>
            <a:pPr marL="645750" lvl="2" indent="-285750">
              <a:buClrTx/>
              <a:buFont typeface="Symbol" panose="05050102010706020507" pitchFamily="18" charset="2"/>
              <a:buChar char="®"/>
            </a:pPr>
            <a:r>
              <a:rPr lang="en-US" sz="1800" dirty="0"/>
              <a:t>SAPS have an Investigation &amp; Negotiation team, they are highly qualified and skilled </a:t>
            </a:r>
          </a:p>
          <a:p>
            <a:pPr marL="645750" lvl="2" indent="-285750">
              <a:buClrTx/>
              <a:buFont typeface="Symbol" panose="05050102010706020507" pitchFamily="18" charset="2"/>
              <a:buChar char="®"/>
            </a:pPr>
            <a:r>
              <a:rPr lang="en-US" sz="1800" dirty="0"/>
              <a:t>Services of SAPS to investigate and negotiate the release of victims are free</a:t>
            </a:r>
          </a:p>
          <a:p>
            <a:pPr marL="645750" lvl="2" indent="-285750">
              <a:buClrTx/>
              <a:buFont typeface="Symbol" panose="05050102010706020507" pitchFamily="18" charset="2"/>
              <a:buChar char="®"/>
            </a:pPr>
            <a:r>
              <a:rPr lang="en-US" sz="1800" dirty="0"/>
              <a:t>SAPS is mandated by legislation to conduct investigations</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Reporting Extortion </a:t>
            </a:r>
          </a:p>
          <a:p>
            <a:pPr marL="645750" lvl="2" indent="-285750">
              <a:buClrTx/>
              <a:buFont typeface="Symbol" panose="05050102010706020507" pitchFamily="18" charset="2"/>
              <a:buChar char=""/>
            </a:pPr>
            <a:r>
              <a:rPr lang="en-US" sz="1800" dirty="0"/>
              <a:t>Toll free number: 0800 31 4444</a:t>
            </a:r>
          </a:p>
        </p:txBody>
      </p:sp>
    </p:spTree>
    <p:extLst>
      <p:ext uri="{BB962C8B-B14F-4D97-AF65-F5344CB8AC3E}">
        <p14:creationId xmlns:p14="http://schemas.microsoft.com/office/powerpoint/2010/main" xmlns="" val="2042220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CB4F68-BC4F-F553-023D-8D62A2080BF4}"/>
              </a:ext>
            </a:extLst>
          </p:cNvPr>
          <p:cNvSpPr>
            <a:spLocks noGrp="1"/>
          </p:cNvSpPr>
          <p:nvPr>
            <p:ph type="title"/>
          </p:nvPr>
        </p:nvSpPr>
        <p:spPr/>
        <p:txBody>
          <a:bodyPr/>
          <a:lstStyle/>
          <a:p>
            <a:r>
              <a:rPr lang="en-GB" dirty="0"/>
              <a:t>Consular Corps Information Note </a:t>
            </a:r>
            <a:endParaRPr lang="en-US" dirty="0"/>
          </a:p>
        </p:txBody>
      </p:sp>
      <p:sp>
        <p:nvSpPr>
          <p:cNvPr id="3" name="Slide Number Placeholder 2">
            <a:extLst>
              <a:ext uri="{FF2B5EF4-FFF2-40B4-BE49-F238E27FC236}">
                <a16:creationId xmlns:a16="http://schemas.microsoft.com/office/drawing/2014/main" xmlns="" id="{7CD0B66B-28A9-3599-997D-34D767242965}"/>
              </a:ext>
            </a:extLst>
          </p:cNvPr>
          <p:cNvSpPr>
            <a:spLocks noGrp="1"/>
          </p:cNvSpPr>
          <p:nvPr>
            <p:ph type="sldNum" sz="quarter" idx="4"/>
          </p:nvPr>
        </p:nvSpPr>
        <p:spPr/>
        <p:txBody>
          <a:bodyPr/>
          <a:lstStyle/>
          <a:p>
            <a:fld id="{8406839F-D7A4-4E5D-B93D-768AD4D1DB36}" type="slidenum">
              <a:rPr lang="en-ZA" smtClean="0">
                <a:solidFill>
                  <a:srgbClr val="003399"/>
                </a:solidFill>
              </a:rPr>
              <a:pPr/>
              <a:t>6</a:t>
            </a:fld>
            <a:endParaRPr lang="en-ZA" dirty="0">
              <a:solidFill>
                <a:srgbClr val="003399"/>
              </a:solidFill>
            </a:endParaRPr>
          </a:p>
        </p:txBody>
      </p:sp>
      <p:sp>
        <p:nvSpPr>
          <p:cNvPr id="4" name="Footer Placeholder 3">
            <a:extLst>
              <a:ext uri="{FF2B5EF4-FFF2-40B4-BE49-F238E27FC236}">
                <a16:creationId xmlns:a16="http://schemas.microsoft.com/office/drawing/2014/main" xmlns="" id="{73DB0764-98D3-D5D9-84AD-C14B43B801A7}"/>
              </a:ext>
            </a:extLst>
          </p:cNvPr>
          <p:cNvSpPr>
            <a:spLocks noGrp="1"/>
          </p:cNvSpPr>
          <p:nvPr>
            <p:ph type="ftr" sz="quarter" idx="3"/>
          </p:nvPr>
        </p:nvSpPr>
        <p:spPr>
          <a:xfrm>
            <a:off x="5381249" y="6468150"/>
            <a:ext cx="5518097" cy="230832"/>
          </a:xfrm>
        </p:spPr>
        <p:txBody>
          <a:bodyPr/>
          <a:lstStyle/>
          <a:p>
            <a:pPr algn="r"/>
            <a:r>
              <a:rPr lang="en-US" sz="1200" dirty="0">
                <a:solidFill>
                  <a:srgbClr val="998F86"/>
                </a:solidFill>
              </a:rPr>
              <a:t>STANDING COMMITTEE OF HUMAN SETTLEMENTS</a:t>
            </a:r>
            <a:endParaRPr lang="en-GB" sz="1200" dirty="0">
              <a:solidFill>
                <a:srgbClr val="998F86"/>
              </a:solidFill>
            </a:endParaRPr>
          </a:p>
        </p:txBody>
      </p:sp>
      <p:pic>
        <p:nvPicPr>
          <p:cNvPr id="6" name="Picture 5">
            <a:extLst>
              <a:ext uri="{FF2B5EF4-FFF2-40B4-BE49-F238E27FC236}">
                <a16:creationId xmlns:a16="http://schemas.microsoft.com/office/drawing/2014/main" xmlns="" id="{756DFF73-39F5-0C57-4ADF-ED29628460CB}"/>
              </a:ext>
            </a:extLst>
          </p:cNvPr>
          <p:cNvPicPr>
            <a:picLocks noChangeAspect="1"/>
          </p:cNvPicPr>
          <p:nvPr/>
        </p:nvPicPr>
        <p:blipFill>
          <a:blip r:embed="rId2" cstate="print"/>
          <a:stretch>
            <a:fillRect/>
          </a:stretch>
        </p:blipFill>
        <p:spPr>
          <a:xfrm>
            <a:off x="841377" y="971063"/>
            <a:ext cx="4740274" cy="5420211"/>
          </a:xfrm>
          <a:prstGeom prst="rect">
            <a:avLst/>
          </a:prstGeom>
        </p:spPr>
      </p:pic>
      <p:pic>
        <p:nvPicPr>
          <p:cNvPr id="10" name="Picture 9">
            <a:extLst>
              <a:ext uri="{FF2B5EF4-FFF2-40B4-BE49-F238E27FC236}">
                <a16:creationId xmlns:a16="http://schemas.microsoft.com/office/drawing/2014/main" xmlns="" id="{7F575539-2CD8-19BD-3046-5F43BCE13BA2}"/>
              </a:ext>
            </a:extLst>
          </p:cNvPr>
          <p:cNvPicPr>
            <a:picLocks noChangeAspect="1"/>
          </p:cNvPicPr>
          <p:nvPr/>
        </p:nvPicPr>
        <p:blipFill>
          <a:blip r:embed="rId3" cstate="print"/>
          <a:stretch>
            <a:fillRect/>
          </a:stretch>
        </p:blipFill>
        <p:spPr>
          <a:xfrm>
            <a:off x="5948530" y="971062"/>
            <a:ext cx="4695490" cy="5420212"/>
          </a:xfrm>
          <a:prstGeom prst="rect">
            <a:avLst/>
          </a:prstGeom>
        </p:spPr>
      </p:pic>
    </p:spTree>
    <p:extLst>
      <p:ext uri="{BB962C8B-B14F-4D97-AF65-F5344CB8AC3E}">
        <p14:creationId xmlns:p14="http://schemas.microsoft.com/office/powerpoint/2010/main" xmlns="" val="93901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7673949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heme/theme1.xml><?xml version="1.0" encoding="utf-8"?>
<a:theme xmlns:a="http://schemas.openxmlformats.org/drawingml/2006/main" name="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28f39ad-81e7-4f54-8c90-bf71e0a0cae3" xsi:nil="true"/>
    <lcf76f155ced4ddcb4097134ff3c332f xmlns="a062652e-485d-413b-84bb-2ffa32292b49">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F088D51C2FAA64D8573D4D782508312" ma:contentTypeVersion="13" ma:contentTypeDescription="Create a new document." ma:contentTypeScope="" ma:versionID="693263568af85298983133e153dd0706">
  <xsd:schema xmlns:xsd="http://www.w3.org/2001/XMLSchema" xmlns:xs="http://www.w3.org/2001/XMLSchema" xmlns:p="http://schemas.microsoft.com/office/2006/metadata/properties" xmlns:ns2="a062652e-485d-413b-84bb-2ffa32292b49" xmlns:ns3="7782f29a-96ea-4b74-a27a-f5d495df311d" xmlns:ns4="728f39ad-81e7-4f54-8c90-bf71e0a0cae3" targetNamespace="http://schemas.microsoft.com/office/2006/metadata/properties" ma:root="true" ma:fieldsID="0238de76ba332b42458ca02cf95e161b" ns2:_="" ns3:_="" ns4:_="">
    <xsd:import namespace="a062652e-485d-413b-84bb-2ffa32292b49"/>
    <xsd:import namespace="7782f29a-96ea-4b74-a27a-f5d495df311d"/>
    <xsd:import namespace="728f39ad-81e7-4f54-8c90-bf71e0a0cae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LengthInSeconds" minOccurs="0"/>
                <xsd:element ref="ns2:MediaServiceDateTaken" minOccurs="0"/>
                <xsd:element ref="ns2:lcf76f155ced4ddcb4097134ff3c332f" minOccurs="0"/>
                <xsd:element ref="ns4:TaxCatchAll" minOccurs="0"/>
                <xsd:element ref="ns2:MediaServiceLocation"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62652e-485d-413b-84bb-2ffa32292b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internalName="MediaServiceDateTaken"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58e8ec45-7f36-4a39-aefb-60bf279f74b0" ma:termSetId="09814cd3-568e-fe90-9814-8d621ff8fb84" ma:anchorId="fba54fb3-c3e1-fe81-a776-ca4b69148c4d" ma:open="true" ma:isKeyword="false">
      <xsd:complexType>
        <xsd:sequence>
          <xsd:element ref="pc:Terms" minOccurs="0" maxOccurs="1"/>
        </xsd:sequence>
      </xsd:complexType>
    </xsd:element>
    <xsd:element name="MediaServiceLocation" ma:index="17" nillable="true" ma:displayName="Location" ma:indexed="true"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782f29a-96ea-4b74-a27a-f5d495df311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8f39ad-81e7-4f54-8c90-bf71e0a0cae3"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d07a4be-36a6-4903-9c66-34cecb2ec78f}" ma:internalName="TaxCatchAll" ma:showField="CatchAllData" ma:web="7782f29a-96ea-4b74-a27a-f5d495df311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22E179-0A75-4FE2-8CDC-3EFEBA553314}">
  <ds:schemaRefs>
    <ds:schemaRef ds:uri="http://schemas.microsoft.com/office/2006/metadata/properties"/>
    <ds:schemaRef ds:uri="http://www.w3.org/2000/xmlns/"/>
    <ds:schemaRef ds:uri="728f39ad-81e7-4f54-8c90-bf71e0a0cae3"/>
    <ds:schemaRef ds:uri="http://www.w3.org/2001/XMLSchema-instance"/>
    <ds:schemaRef ds:uri="a062652e-485d-413b-84bb-2ffa32292b49"/>
    <ds:schemaRef ds:uri="http://schemas.microsoft.com/office/infopath/2007/PartnerControls"/>
  </ds:schemaRefs>
</ds:datastoreItem>
</file>

<file path=customXml/itemProps2.xml><?xml version="1.0" encoding="utf-8"?>
<ds:datastoreItem xmlns:ds="http://schemas.openxmlformats.org/officeDocument/2006/customXml" ds:itemID="{841A4637-1761-400C-8854-02F93AD1BD13}">
  <ds:schemaRefs>
    <ds:schemaRef ds:uri="http://schemas.microsoft.com/office/2006/metadata/contentType"/>
    <ds:schemaRef ds:uri="http://schemas.microsoft.com/office/2006/metadata/properties/metaAttributes"/>
    <ds:schemaRef ds:uri="http://www.w3.org/2000/xmlns/"/>
    <ds:schemaRef ds:uri="http://www.w3.org/2001/XMLSchema"/>
    <ds:schemaRef ds:uri="a062652e-485d-413b-84bb-2ffa32292b49"/>
    <ds:schemaRef ds:uri="7782f29a-96ea-4b74-a27a-f5d495df311d"/>
    <ds:schemaRef ds:uri="728f39ad-81e7-4f54-8c90-bf71e0a0cae3"/>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6E3D9E-0C02-4F65-BB76-2A1C23A11B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20582</TotalTime>
  <Words>740</Words>
  <Application>Microsoft Office PowerPoint</Application>
  <PresentationFormat>Custom</PresentationFormat>
  <Paragraphs>69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WCG-PPT Master-121022-amc</vt:lpstr>
      <vt:lpstr>Slide 1</vt:lpstr>
      <vt:lpstr>Role of the Department of Police Oversight and Community Safety</vt:lpstr>
      <vt:lpstr>Safety &amp; Security Services</vt:lpstr>
      <vt:lpstr>Role of the Department of Police Oversight and Community Safety</vt:lpstr>
      <vt:lpstr>Consular Corps Information Note </vt:lpstr>
      <vt:lpstr>Consular Corps Information Note </vt:lpstr>
      <vt:lpstr>Slide 7</vt:lpstr>
    </vt:vector>
  </TitlesOfParts>
  <Company>PGWC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Hector Eliott</dc:creator>
  <cp:lastModifiedBy>USER</cp:lastModifiedBy>
  <cp:revision>1517</cp:revision>
  <cp:lastPrinted>2019-01-28T07:09:01Z</cp:lastPrinted>
  <dcterms:created xsi:type="dcterms:W3CDTF">2017-01-19T08:56:34Z</dcterms:created>
  <dcterms:modified xsi:type="dcterms:W3CDTF">2023-02-01T08:40:46Z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0x0101002F088D51C2FAA64D8573D4D782508312</vt:lpwstr>
  </property>
  <property fmtid="{D5CDD505-2E9C-101B-9397-08002B2CF9AE}" pid="3" name="MediaServiceImageTags">
    <vt:lpwstr/>
  </property>
</Properties>
</file>