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handoutMasterIdLst>
    <p:handoutMasterId r:id="rId21"/>
  </p:handoutMasterIdLst>
  <p:sldIdLst>
    <p:sldId id="256" r:id="rId2"/>
    <p:sldId id="258" r:id="rId3"/>
    <p:sldId id="266" r:id="rId4"/>
    <p:sldId id="271" r:id="rId5"/>
    <p:sldId id="272" r:id="rId6"/>
    <p:sldId id="264" r:id="rId7"/>
    <p:sldId id="265" r:id="rId8"/>
    <p:sldId id="453" r:id="rId9"/>
    <p:sldId id="455" r:id="rId10"/>
    <p:sldId id="267" r:id="rId11"/>
    <p:sldId id="268" r:id="rId12"/>
    <p:sldId id="273" r:id="rId13"/>
    <p:sldId id="259" r:id="rId14"/>
    <p:sldId id="447" r:id="rId15"/>
    <p:sldId id="448" r:id="rId16"/>
    <p:sldId id="449" r:id="rId17"/>
    <p:sldId id="450" r:id="rId18"/>
    <p:sldId id="257"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8"/>
    <a:srgbClr val="005D28"/>
    <a:srgbClr val="119F66"/>
    <a:srgbClr val="0BA5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3" autoAdjust="0"/>
    <p:restoredTop sz="94660"/>
  </p:normalViewPr>
  <p:slideViewPr>
    <p:cSldViewPr snapToGrid="0" showGuides="1">
      <p:cViewPr varScale="1">
        <p:scale>
          <a:sx n="73" d="100"/>
          <a:sy n="73" d="100"/>
        </p:scale>
        <p:origin x="-858" y="-102"/>
      </p:cViewPr>
      <p:guideLst>
        <p:guide orient="horz" pos="2160"/>
        <p:guide pos="3840"/>
      </p:guideLst>
    </p:cSldViewPr>
  </p:slideViewPr>
  <p:notesTextViewPr>
    <p:cViewPr>
      <p:scale>
        <a:sx n="1" d="1"/>
        <a:sy n="1" d="1"/>
      </p:scale>
      <p:origin x="0" y="0"/>
    </p:cViewPr>
  </p:notesTextViewPr>
  <p:sorterViewPr>
    <p:cViewPr>
      <p:scale>
        <a:sx n="146" d="100"/>
        <a:sy n="146" d="100"/>
      </p:scale>
      <p:origin x="0" y="-54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2023/05/17</a:t>
            </a:fld>
            <a:endParaRPr lang="en-ZA"/>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2023/05/17</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674A81-4BCB-4692-BB83-42CDE19C2421}" type="slidenum">
              <a:rPr lang="en-ZA" smtClean="0"/>
              <a:pPr/>
              <a:t>15</a:t>
            </a:fld>
            <a:endParaRPr lang="en-ZA" dirty="0"/>
          </a:p>
        </p:txBody>
      </p:sp>
    </p:spTree>
    <p:extLst>
      <p:ext uri="{BB962C8B-B14F-4D97-AF65-F5344CB8AC3E}">
        <p14:creationId xmlns:p14="http://schemas.microsoft.com/office/powerpoint/2010/main" xmlns="" val="70472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674A81-4BCB-4692-BB83-42CDE19C2421}" type="slidenum">
              <a:rPr lang="en-ZA" smtClean="0"/>
              <a:pPr/>
              <a:t>16</a:t>
            </a:fld>
            <a:endParaRPr lang="en-ZA" dirty="0"/>
          </a:p>
        </p:txBody>
      </p:sp>
    </p:spTree>
    <p:extLst>
      <p:ext uri="{BB962C8B-B14F-4D97-AF65-F5344CB8AC3E}">
        <p14:creationId xmlns:p14="http://schemas.microsoft.com/office/powerpoint/2010/main" xmlns="" val="380279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428706" y="2366826"/>
            <a:ext cx="6651825" cy="2551612"/>
          </a:xfrm>
          <a:prstGeom prst="rect">
            <a:avLst/>
          </a:prstGeom>
        </p:spPr>
        <p:txBody>
          <a:bodyPr anchor="b">
            <a:noAutofit/>
          </a:bodyPr>
          <a:lstStyle>
            <a:lvl1pPr algn="ctr">
              <a:lnSpc>
                <a:spcPct val="100000"/>
              </a:lnSpc>
              <a:defRPr sz="5400" b="1">
                <a:latin typeface="+mn-lt"/>
              </a:defRPr>
            </a:lvl1pPr>
          </a:lstStyle>
          <a:p>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PRESENTATION TO THE SELECT COMMITTEE</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POSTBANK AMENDMENT BILL</a:t>
            </a:r>
            <a:br>
              <a:rPr lang="en-ZA" sz="2800" dirty="0">
                <a:latin typeface="Arial" panose="020B0604020202020204" pitchFamily="34" charset="0"/>
                <a:cs typeface="Arial" panose="020B0604020202020204" pitchFamily="34" charset="0"/>
              </a:rPr>
            </a:br>
            <a:r>
              <a:rPr lang="en-ZA" sz="2800" dirty="0">
                <a:latin typeface="Arial" panose="020B0604020202020204" pitchFamily="34" charset="0"/>
                <a:cs typeface="Arial" panose="020B0604020202020204" pitchFamily="34" charset="0"/>
              </a:rPr>
              <a:t>MAY 2023</a:t>
            </a:r>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17" y="294761"/>
            <a:ext cx="8681351" cy="598588"/>
          </a:xfrm>
        </p:spPr>
        <p:txBody>
          <a:bodyPr>
            <a:normAutofit fontScale="90000"/>
          </a:bodyPr>
          <a:lstStyle/>
          <a:p>
            <a:pPr lvl="0">
              <a:lnSpc>
                <a:spcPct val="100000"/>
              </a:lnSpc>
              <a:spcBef>
                <a:spcPts val="0"/>
              </a:spcBef>
            </a:pPr>
            <a:r>
              <a:rPr lang="en-ZA" sz="1800" cap="all" dirty="0">
                <a:solidFill>
                  <a:srgbClr val="006600"/>
                </a:solidFill>
                <a:latin typeface="Arial" panose="020B0604020202020204" pitchFamily="34" charset="0"/>
                <a:ea typeface="+mn-ea"/>
                <a:cs typeface="Arial" panose="020B0604020202020204" pitchFamily="34" charset="0"/>
              </a:rPr>
              <a:t/>
            </a:r>
            <a:br>
              <a:rPr lang="en-ZA" sz="1800" cap="all" dirty="0">
                <a:solidFill>
                  <a:srgbClr val="006600"/>
                </a:solidFill>
                <a:latin typeface="Arial" panose="020B0604020202020204" pitchFamily="34" charset="0"/>
                <a:ea typeface="+mn-ea"/>
                <a:cs typeface="Arial" panose="020B0604020202020204" pitchFamily="34" charset="0"/>
              </a:rPr>
            </a:br>
            <a:r>
              <a:rPr lang="en-GB" sz="2200" cap="all" dirty="0">
                <a:latin typeface="Arial" panose="020B0604020202020204" pitchFamily="34" charset="0"/>
                <a:ea typeface="+mn-ea"/>
                <a:cs typeface="Arial" panose="020B0604020202020204" pitchFamily="34" charset="0"/>
              </a:rPr>
              <a:t>status of the Postbank Act Amendments process</a:t>
            </a:r>
            <a:endParaRPr lang="en-ZA" sz="2200" dirty="0"/>
          </a:p>
        </p:txBody>
      </p:sp>
      <p:sp>
        <p:nvSpPr>
          <p:cNvPr id="3" name="Text Placeholder 2"/>
          <p:cNvSpPr>
            <a:spLocks noGrp="1"/>
          </p:cNvSpPr>
          <p:nvPr>
            <p:ph type="body" idx="1"/>
          </p:nvPr>
        </p:nvSpPr>
        <p:spPr>
          <a:xfrm>
            <a:off x="614855" y="1237783"/>
            <a:ext cx="10886583" cy="5148730"/>
          </a:xfrm>
        </p:spPr>
        <p:txBody>
          <a:bodyPr>
            <a:normAutofit/>
          </a:bodyPr>
          <a:lstStyle/>
          <a:p>
            <a:pPr marL="285750" lvl="0" indent="-285750" algn="just">
              <a:lnSpc>
                <a:spcPct val="100000"/>
              </a:lnSpc>
              <a:spcBef>
                <a:spcPct val="20000"/>
              </a:spcBef>
              <a:buFont typeface="Wingdings" panose="05000000000000000000" pitchFamily="2" charset="2"/>
              <a:buChar char="q"/>
              <a:defRPr/>
            </a:pPr>
            <a:r>
              <a:rPr lang="en-US" sz="1700" dirty="0">
                <a:solidFill>
                  <a:prstClr val="black"/>
                </a:solidFill>
                <a:latin typeface="Arial" panose="020B0604020202020204" pitchFamily="34" charset="0"/>
                <a:cs typeface="Arial" panose="020B0604020202020204" pitchFamily="34" charset="0"/>
              </a:rPr>
              <a:t>The Portfolio Committee completed its deliberations on the Bill and approved the Bill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for submission to the </a:t>
            </a: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Assembly for a debate and a vote. </a:t>
            </a:r>
          </a:p>
          <a:p>
            <a:pPr marL="285750" lvl="0" indent="-285750" algn="just">
              <a:lnSpc>
                <a:spcPct val="100000"/>
              </a:lnSpc>
              <a:spcBef>
                <a:spcPct val="20000"/>
              </a:spcBef>
              <a:buFont typeface="Wingdings" panose="05000000000000000000" pitchFamily="2" charset="2"/>
              <a:buChar char="q"/>
              <a:defRPr/>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National Assembly has since approved the Bill for noting by the National Council of Provinces and then for President’s approval/signature</a:t>
            </a:r>
          </a:p>
          <a:p>
            <a:pPr lvl="0" algn="just">
              <a:lnSpc>
                <a:spcPct val="100000"/>
              </a:lnSpc>
              <a:spcBef>
                <a:spcPct val="20000"/>
              </a:spcBef>
              <a:defRPr/>
            </a:pPr>
            <a:endParaRPr lang="en-ZA"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spcBef>
                <a:spcPct val="20000"/>
              </a:spcBef>
              <a:defRPr/>
            </a:pPr>
            <a:r>
              <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Conclusion:</a:t>
            </a:r>
          </a:p>
          <a:p>
            <a:pPr lvl="0" algn="just">
              <a:lnSpc>
                <a:spcPct val="100000"/>
              </a:lnSpc>
              <a:spcBef>
                <a:spcPct val="20000"/>
              </a:spcBef>
              <a:defRPr/>
            </a:pP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The signing of the Bill into law will enable the completion of the Postbank License Application process</a:t>
            </a:r>
          </a:p>
          <a:p>
            <a:pPr marL="285750" lvl="0" indent="-285750" algn="just">
              <a:lnSpc>
                <a:spcPct val="100000"/>
              </a:lnSpc>
              <a:spcBef>
                <a:spcPct val="20000"/>
              </a:spcBef>
              <a:buFont typeface="Wingdings" panose="05000000000000000000" pitchFamily="2" charset="2"/>
              <a:buChar char="q"/>
              <a:defRPr/>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It is vital that the Select Committee supports the Bill for signing into Law</a:t>
            </a:r>
          </a:p>
          <a:p>
            <a:pPr marL="285750" lvl="0" indent="-285750" algn="just">
              <a:lnSpc>
                <a:spcPct val="100000"/>
              </a:lnSpc>
              <a:spcBef>
                <a:spcPct val="20000"/>
              </a:spcBef>
              <a:buFont typeface="Wingdings" panose="05000000000000000000" pitchFamily="2" charset="2"/>
              <a:buChar char="q"/>
              <a:defRPr/>
            </a:pPr>
            <a:endParaRPr lang="en-US" sz="1700" dirty="0">
              <a:solidFill>
                <a:prstClr val="black"/>
              </a:solidFill>
              <a:latin typeface="Arial" panose="020B0604020202020204" pitchFamily="34" charset="0"/>
              <a:cs typeface="Arial" panose="020B0604020202020204" pitchFamily="34" charset="0"/>
            </a:endParaRPr>
          </a:p>
          <a:p>
            <a:pPr lvl="1" algn="just">
              <a:lnSpc>
                <a:spcPct val="100000"/>
              </a:lnSpc>
              <a:spcBef>
                <a:spcPct val="20000"/>
              </a:spcBef>
              <a:defRPr/>
            </a:pPr>
            <a:endParaRPr lang="en-ZA" dirty="0"/>
          </a:p>
        </p:txBody>
      </p:sp>
    </p:spTree>
    <p:extLst>
      <p:ext uri="{BB962C8B-B14F-4D97-AF65-F5344CB8AC3E}">
        <p14:creationId xmlns:p14="http://schemas.microsoft.com/office/powerpoint/2010/main" xmlns="" val="5306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085" y="136088"/>
            <a:ext cx="3279639" cy="598588"/>
          </a:xfrm>
        </p:spPr>
        <p:txBody>
          <a:bodyPr>
            <a:normAutofit/>
          </a:bodyPr>
          <a:lstStyle/>
          <a:p>
            <a:r>
              <a:rPr lang="en-US" sz="2800" dirty="0">
                <a:latin typeface="Arial" pitchFamily="34" charset="0"/>
                <a:ea typeface="+mn-ea"/>
                <a:cs typeface="Arial" pitchFamily="34" charset="0"/>
              </a:rPr>
              <a:t>ANNEXURE A</a:t>
            </a:r>
            <a:endParaRPr lang="en-ZA" sz="2800" dirty="0"/>
          </a:p>
        </p:txBody>
      </p:sp>
      <p:sp>
        <p:nvSpPr>
          <p:cNvPr id="3" name="Text Placeholder 2"/>
          <p:cNvSpPr>
            <a:spLocks noGrp="1"/>
          </p:cNvSpPr>
          <p:nvPr>
            <p:ph type="body" idx="1"/>
          </p:nvPr>
        </p:nvSpPr>
        <p:spPr>
          <a:xfrm>
            <a:off x="838200" y="1895533"/>
            <a:ext cx="10515600" cy="3995335"/>
          </a:xfrm>
        </p:spPr>
        <p:txBody>
          <a:bodyPr/>
          <a:lstStyle/>
          <a:p>
            <a:pPr algn="ctr"/>
            <a:r>
              <a:rPr lang="en-US" sz="3200" b="1" dirty="0">
                <a:solidFill>
                  <a:srgbClr val="006600"/>
                </a:solidFill>
                <a:latin typeface="Arial" pitchFamily="34" charset="0"/>
                <a:ea typeface="+mj-ea"/>
                <a:cs typeface="Arial" pitchFamily="34" charset="0"/>
              </a:rPr>
              <a:t/>
            </a:r>
            <a:br>
              <a:rPr lang="en-US" sz="3200" b="1" dirty="0">
                <a:solidFill>
                  <a:srgbClr val="006600"/>
                </a:solidFill>
                <a:latin typeface="Arial" pitchFamily="34" charset="0"/>
                <a:ea typeface="+mj-ea"/>
                <a:cs typeface="Arial" pitchFamily="34" charset="0"/>
              </a:rPr>
            </a:br>
            <a:r>
              <a:rPr lang="en-US" sz="3200" b="1" dirty="0">
                <a:solidFill>
                  <a:srgbClr val="006600"/>
                </a:solidFill>
                <a:latin typeface="Arial" pitchFamily="34" charset="0"/>
                <a:ea typeface="+mj-ea"/>
                <a:cs typeface="Arial" pitchFamily="34" charset="0"/>
              </a:rPr>
              <a:t/>
            </a:r>
            <a:br>
              <a:rPr lang="en-US" sz="3200" b="1" dirty="0">
                <a:solidFill>
                  <a:srgbClr val="006600"/>
                </a:solidFill>
                <a:latin typeface="Arial" pitchFamily="34" charset="0"/>
                <a:ea typeface="+mj-ea"/>
                <a:cs typeface="Arial" pitchFamily="34" charset="0"/>
              </a:rPr>
            </a:br>
            <a:endParaRPr lang="en-ZA" dirty="0"/>
          </a:p>
        </p:txBody>
      </p:sp>
      <p:sp>
        <p:nvSpPr>
          <p:cNvPr id="4" name="Rectangle 3"/>
          <p:cNvSpPr/>
          <p:nvPr/>
        </p:nvSpPr>
        <p:spPr>
          <a:xfrm>
            <a:off x="1781908" y="3105835"/>
            <a:ext cx="9042400" cy="400110"/>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Detailed amendments to the South African Postbank SOC Limited Act</a:t>
            </a:r>
          </a:p>
        </p:txBody>
      </p:sp>
    </p:spTree>
    <p:extLst>
      <p:ext uri="{BB962C8B-B14F-4D97-AF65-F5344CB8AC3E}">
        <p14:creationId xmlns:p14="http://schemas.microsoft.com/office/powerpoint/2010/main" xmlns="" val="321044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085DB57E-9C2C-475E-87B0-CBDA422AD903}"/>
              </a:ext>
            </a:extLst>
          </p:cNvPr>
          <p:cNvGraphicFramePr>
            <a:graphicFrameLocks noGrp="1"/>
          </p:cNvGraphicFramePr>
          <p:nvPr>
            <p:extLst>
              <p:ext uri="{D42A27DB-BD31-4B8C-83A1-F6EECF244321}">
                <p14:modId xmlns:p14="http://schemas.microsoft.com/office/powerpoint/2010/main" xmlns="" val="3664401540"/>
              </p:ext>
            </p:extLst>
          </p:nvPr>
        </p:nvGraphicFramePr>
        <p:xfrm>
          <a:off x="0" y="933450"/>
          <a:ext cx="12049125" cy="5469507"/>
        </p:xfrm>
        <a:graphic>
          <a:graphicData uri="http://schemas.openxmlformats.org/drawingml/2006/table">
            <a:tbl>
              <a:tblPr firstRow="1" bandRow="1">
                <a:tableStyleId>{93296810-A885-4BE3-A3E7-6D5BEEA58F35}</a:tableStyleId>
              </a:tblPr>
              <a:tblGrid>
                <a:gridCol w="1007640">
                  <a:extLst>
                    <a:ext uri="{9D8B030D-6E8A-4147-A177-3AD203B41FA5}">
                      <a16:colId xmlns:a16="http://schemas.microsoft.com/office/drawing/2014/main" xmlns="" val="20000"/>
                    </a:ext>
                  </a:extLst>
                </a:gridCol>
                <a:gridCol w="11041485">
                  <a:extLst>
                    <a:ext uri="{9D8B030D-6E8A-4147-A177-3AD203B41FA5}">
                      <a16:colId xmlns:a16="http://schemas.microsoft.com/office/drawing/2014/main" xmlns="" val="20001"/>
                    </a:ext>
                  </a:extLst>
                </a:gridCol>
              </a:tblGrid>
              <a:tr h="34886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600" dirty="0"/>
                        <a:t>Section</a:t>
                      </a:r>
                      <a:endParaRPr lang="en-ZA" sz="1600" dirty="0">
                        <a:latin typeface="+mn-lt"/>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444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0"/>
                        </a:spcAft>
                      </a:pPr>
                      <a:r>
                        <a:rPr lang="en-ZA" sz="1600" dirty="0">
                          <a:effectLst/>
                          <a:latin typeface="Arial" panose="020B0604020202020204" pitchFamily="34" charset="0"/>
                          <a:cs typeface="Arial" panose="020B0604020202020204" pitchFamily="34" charset="0"/>
                        </a:rPr>
                        <a:t>Clause 1</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0"/>
                        </a:spcAft>
                      </a:pPr>
                      <a:r>
                        <a:rPr lang="en-GB" sz="1600" dirty="0">
                          <a:effectLst/>
                          <a:latin typeface="Arial" panose="020B0604020202020204" pitchFamily="34" charset="0"/>
                          <a:cs typeface="Arial" panose="020B0604020202020204" pitchFamily="34" charset="0"/>
                        </a:rPr>
                        <a:t>Seeks to amend section 1 of the Act. It provides that definition contained in the Bill are amended or inserted for better understanding and interpretation relating to additional clauses.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1080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0"/>
                        </a:spcAft>
                      </a:pPr>
                      <a:r>
                        <a:rPr lang="en-ZA" sz="1600" dirty="0">
                          <a:effectLst/>
                          <a:latin typeface="Arial" panose="020B0604020202020204" pitchFamily="34" charset="0"/>
                          <a:cs typeface="Arial" panose="020B0604020202020204" pitchFamily="34" charset="0"/>
                        </a:rPr>
                        <a:t>Clause 2</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spcAft>
                          <a:spcPts val="0"/>
                        </a:spcAft>
                      </a:pPr>
                      <a:r>
                        <a:rPr lang="en-GB" sz="1600" dirty="0">
                          <a:effectLst/>
                          <a:latin typeface="Arial" panose="020B0604020202020204" pitchFamily="34" charset="0"/>
                          <a:cs typeface="Arial" panose="020B0604020202020204" pitchFamily="34" charset="0"/>
                        </a:rPr>
                        <a:t>This clause provides for the amendment of section 2 by removing the words ‘‘legal person’’ and replace it with ‘‘company and bank controlling company’’ and by deleting ‘‘transactional’’ and replacing it with ‘‘financial services and banking services’’. This is to ensure better use of the language and interpretation of the Act.</a:t>
                      </a:r>
                    </a:p>
                    <a:p>
                      <a:pPr algn="just">
                        <a:spcAft>
                          <a:spcPts val="0"/>
                        </a:spcAft>
                      </a:pPr>
                      <a:endParaRPr lang="en-GB" sz="1600" dirty="0">
                        <a:effectLst/>
                        <a:latin typeface="Arial" panose="020B0604020202020204" pitchFamily="34" charset="0"/>
                        <a:cs typeface="Arial" panose="020B0604020202020204" pitchFamily="34" charset="0"/>
                      </a:endParaRPr>
                    </a:p>
                    <a:p>
                      <a:pPr algn="just">
                        <a:spcAft>
                          <a:spcPts val="0"/>
                        </a:spcAft>
                      </a:pPr>
                      <a:r>
                        <a:rPr lang="en-GB" sz="1600" dirty="0">
                          <a:effectLst/>
                          <a:latin typeface="Arial" panose="020B0604020202020204" pitchFamily="34" charset="0"/>
                          <a:cs typeface="Arial" panose="020B0604020202020204" pitchFamily="34" charset="0"/>
                        </a:rPr>
                        <a:t>It also seeks to amend section 2(b) of the Act, after the words ‘‘Post Office’’ to insert the words ‘‘any other means of delivery the company may deem appropriate for its operational needs’’. This amendment seeks to give the Postbank operational flexibility in terms of the means of delivery of services to avoid solely depending on the SAPO infrastructure. Postbank shall also be able to take advantage of the Fintech opportunities.</a:t>
                      </a:r>
                    </a:p>
                    <a:p>
                      <a:pPr algn="just">
                        <a:spcAft>
                          <a:spcPts val="0"/>
                        </a:spcAft>
                      </a:pPr>
                      <a:endParaRPr lang="en-GB" sz="1600" dirty="0">
                        <a:effectLst/>
                        <a:latin typeface="Arial" panose="020B0604020202020204" pitchFamily="34" charset="0"/>
                        <a:cs typeface="Arial" panose="020B0604020202020204" pitchFamily="34" charset="0"/>
                      </a:endParaRPr>
                    </a:p>
                    <a:p>
                      <a:pPr algn="just">
                        <a:spcAft>
                          <a:spcPts val="0"/>
                        </a:spcAft>
                      </a:pPr>
                      <a:r>
                        <a:rPr lang="en-GB" sz="1600" dirty="0">
                          <a:effectLst/>
                          <a:latin typeface="Arial" panose="020B0604020202020204" pitchFamily="34" charset="0"/>
                          <a:cs typeface="Arial" panose="020B0604020202020204" pitchFamily="34" charset="0"/>
                        </a:rPr>
                        <a:t>It further seeks to amend section 2(f) of the Act to provide for the objective of responsible lending to rural and lower income markets.</a:t>
                      </a:r>
                    </a:p>
                    <a:p>
                      <a:pPr algn="just">
                        <a:spcAft>
                          <a:spcPts val="0"/>
                        </a:spcAft>
                      </a:pPr>
                      <a:endParaRPr lang="en-GB" sz="1600" dirty="0">
                        <a:effectLst/>
                        <a:latin typeface="Arial" panose="020B0604020202020204" pitchFamily="34" charset="0"/>
                        <a:cs typeface="Arial" panose="020B0604020202020204" pitchFamily="34" charset="0"/>
                      </a:endParaRPr>
                    </a:p>
                    <a:p>
                      <a:pPr algn="just">
                        <a:spcAft>
                          <a:spcPts val="0"/>
                        </a:spcAft>
                      </a:pPr>
                      <a:r>
                        <a:rPr lang="en-GB" sz="1600" dirty="0">
                          <a:effectLst/>
                          <a:latin typeface="Arial" panose="020B0604020202020204" pitchFamily="34" charset="0"/>
                          <a:cs typeface="Arial" panose="020B0604020202020204" pitchFamily="34" charset="0"/>
                        </a:rPr>
                        <a:t>It further provides for the amendment of section 2 of the Act by the addition of paragraph (g) which provides a further object of the Act for the Postbank Division of the Post Office to act as the delivery arm of government to effectively deliver financial and payment services to citizens. This amendment seeks to expand on the objectives of the Postbank. The insertion of a new paragraph (g) in section 2 of the Act seeks to distinguish the Postbank from the normal banks as the Postbank shall be a state-owned commercial bank conducting ‘‘the business of a bank’’ as defined in the Banks Act. This shall ensure that the Postbank shall act as the delivery arm of government to effectively</a:t>
                      </a:r>
                    </a:p>
                    <a:p>
                      <a:pPr algn="just">
                        <a:spcAft>
                          <a:spcPts val="0"/>
                        </a:spcAft>
                      </a:pPr>
                      <a:r>
                        <a:rPr lang="en-GB" sz="1600" dirty="0">
                          <a:effectLst/>
                          <a:latin typeface="Arial" panose="020B0604020202020204" pitchFamily="34" charset="0"/>
                          <a:cs typeface="Arial" panose="020B0604020202020204" pitchFamily="34" charset="0"/>
                        </a:rPr>
                        <a:t>deliver financial and payment services to citizens.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10" name="TextBox 9">
            <a:extLst>
              <a:ext uri="{FF2B5EF4-FFF2-40B4-BE49-F238E27FC236}">
                <a16:creationId xmlns:a16="http://schemas.microsoft.com/office/drawing/2014/main" xmlns="" id="{85096188-7D98-4682-A8E9-DF85DF272555}"/>
              </a:ext>
            </a:extLst>
          </p:cNvPr>
          <p:cNvSpPr txBox="1"/>
          <p:nvPr/>
        </p:nvSpPr>
        <p:spPr>
          <a:xfrm>
            <a:off x="2782277" y="195947"/>
            <a:ext cx="7541846" cy="400110"/>
          </a:xfrm>
          <a:prstGeom prst="rect">
            <a:avLst/>
          </a:prstGeom>
          <a:noFill/>
        </p:spPr>
        <p:txBody>
          <a:bodyPr wrap="square">
            <a:spAutoFit/>
          </a:bodyPr>
          <a:lstStyle/>
          <a:p>
            <a:r>
              <a:rPr lang="en-US" sz="2000" b="1" dirty="0">
                <a:latin typeface="Arial" pitchFamily="34" charset="0"/>
                <a:cs typeface="Arial" pitchFamily="34" charset="0"/>
              </a:rPr>
              <a:t>AMENDMENTS</a:t>
            </a:r>
            <a:r>
              <a:rPr lang="en-US" sz="1800" b="1" dirty="0">
                <a:latin typeface="Arial" pitchFamily="34" charset="0"/>
                <a:cs typeface="Arial" pitchFamily="34" charset="0"/>
              </a:rPr>
              <a:t> TO BE ENACTED ON THE POSTBANK ACT</a:t>
            </a:r>
            <a:endParaRPr lang="en-ZA" b="1" dirty="0"/>
          </a:p>
        </p:txBody>
      </p:sp>
    </p:spTree>
    <p:extLst>
      <p:ext uri="{BB962C8B-B14F-4D97-AF65-F5344CB8AC3E}">
        <p14:creationId xmlns:p14="http://schemas.microsoft.com/office/powerpoint/2010/main" xmlns="" val="126453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extLst>
              <p:ext uri="{D42A27DB-BD31-4B8C-83A1-F6EECF244321}">
                <p14:modId xmlns:p14="http://schemas.microsoft.com/office/powerpoint/2010/main" xmlns="" val="986255314"/>
              </p:ext>
            </p:extLst>
          </p:nvPr>
        </p:nvGraphicFramePr>
        <p:xfrm>
          <a:off x="0" y="1378744"/>
          <a:ext cx="12192000" cy="4968240"/>
        </p:xfrm>
        <a:graphic>
          <a:graphicData uri="http://schemas.openxmlformats.org/drawingml/2006/table">
            <a:tbl>
              <a:tblPr firstRow="1" bandRow="1">
                <a:tableStyleId>{93296810-A885-4BE3-A3E7-6D5BEEA58F35}</a:tableStyleId>
              </a:tblPr>
              <a:tblGrid>
                <a:gridCol w="1241034">
                  <a:extLst>
                    <a:ext uri="{9D8B030D-6E8A-4147-A177-3AD203B41FA5}">
                      <a16:colId xmlns:a16="http://schemas.microsoft.com/office/drawing/2014/main" xmlns="" val="20000"/>
                    </a:ext>
                  </a:extLst>
                </a:gridCol>
                <a:gridCol w="10950966">
                  <a:extLst>
                    <a:ext uri="{9D8B030D-6E8A-4147-A177-3AD203B41FA5}">
                      <a16:colId xmlns:a16="http://schemas.microsoft.com/office/drawing/2014/main" xmlns="" val="20001"/>
                    </a:ext>
                  </a:extLst>
                </a:gridCol>
              </a:tblGrid>
              <a:tr h="238791">
                <a:tc>
                  <a:txBody>
                    <a:bodyPr/>
                    <a:lstStyle/>
                    <a:p>
                      <a:r>
                        <a:rPr lang="en-ZA" sz="1600" dirty="0"/>
                        <a:t>Section</a:t>
                      </a:r>
                      <a:endParaRPr lang="en-ZA" sz="1600" dirty="0">
                        <a:latin typeface="+mn-lt"/>
                        <a:cs typeface="Calibri" panose="020F050202020403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2971133">
                <a:tc>
                  <a:txBody>
                    <a:bodyPr/>
                    <a:lstStyle/>
                    <a:p>
                      <a:pPr algn="just">
                        <a:spcAft>
                          <a:spcPts val="0"/>
                        </a:spcAft>
                      </a:pPr>
                      <a:r>
                        <a:rPr lang="en-ZA" sz="1600" dirty="0">
                          <a:effectLst/>
                          <a:latin typeface="Arial" panose="020B0604020202020204" pitchFamily="34" charset="0"/>
                          <a:cs typeface="Arial" panose="020B0604020202020204" pitchFamily="34" charset="0"/>
                        </a:rPr>
                        <a:t>Clause 3</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lvl="0" indent="0" algn="just">
                        <a:spcAft>
                          <a:spcPts val="0"/>
                        </a:spcAft>
                        <a:buFontTx/>
                        <a:buNone/>
                      </a:pPr>
                      <a:r>
                        <a:rPr lang="en-GB" sz="1600" dirty="0">
                          <a:effectLst/>
                          <a:latin typeface="Arial" panose="020B0604020202020204" pitchFamily="34" charset="0"/>
                          <a:cs typeface="Arial" panose="020B0604020202020204" pitchFamily="34" charset="0"/>
                        </a:rPr>
                        <a:t>Provides for the amendment of section 3 of the Act to ensure the establishment of the BCC in terms of the Banks Act.</a:t>
                      </a:r>
                    </a:p>
                    <a:p>
                      <a:pPr marL="0" lvl="0" indent="0" algn="just">
                        <a:spcAft>
                          <a:spcPts val="0"/>
                        </a:spcAft>
                        <a:buFontTx/>
                        <a:buNone/>
                      </a:pPr>
                      <a:endParaRPr lang="en-GB" sz="1600" dirty="0">
                        <a:effectLst/>
                        <a:latin typeface="Arial" panose="020B0604020202020204" pitchFamily="34" charset="0"/>
                        <a:cs typeface="Arial" panose="020B0604020202020204" pitchFamily="34" charset="0"/>
                      </a:endParaRPr>
                    </a:p>
                    <a:p>
                      <a:pPr marL="0" lvl="0" indent="0" algn="just">
                        <a:spcAft>
                          <a:spcPts val="0"/>
                        </a:spcAft>
                        <a:buFontTx/>
                        <a:buNone/>
                      </a:pPr>
                      <a:r>
                        <a:rPr lang="en-GB" sz="1600" dirty="0">
                          <a:effectLst/>
                          <a:latin typeface="Arial" panose="020B0604020202020204" pitchFamily="34" charset="0"/>
                          <a:cs typeface="Arial" panose="020B0604020202020204" pitchFamily="34" charset="0"/>
                        </a:rPr>
                        <a:t>Further provides for the amendment of section 3 of the Act to allow the Minister to consider and approve any other shareholding with the concurrence with the Minister of Finance and in line with the requirements of the Banks Act, Companies Act and the Financial Sector Regulation Act, 2017 (Act No. 9 of 2017).</a:t>
                      </a:r>
                    </a:p>
                    <a:p>
                      <a:pPr marL="0" lvl="0" indent="0" algn="just">
                        <a:spcAft>
                          <a:spcPts val="0"/>
                        </a:spcAft>
                        <a:buFontTx/>
                        <a:buNone/>
                      </a:pPr>
                      <a:endParaRPr lang="en-GB" sz="1600" dirty="0">
                        <a:effectLst/>
                        <a:latin typeface="Arial" panose="020B0604020202020204" pitchFamily="34" charset="0"/>
                        <a:cs typeface="Arial" panose="020B0604020202020204" pitchFamily="34" charset="0"/>
                      </a:endParaRPr>
                    </a:p>
                    <a:p>
                      <a:pPr marL="0" lvl="0" indent="0" algn="just">
                        <a:spcAft>
                          <a:spcPts val="0"/>
                        </a:spcAft>
                        <a:buFontTx/>
                        <a:buNone/>
                      </a:pPr>
                      <a:r>
                        <a:rPr lang="en-GB" sz="1600" dirty="0">
                          <a:effectLst/>
                          <a:latin typeface="Arial" panose="020B0604020202020204" pitchFamily="34" charset="0"/>
                          <a:cs typeface="Arial" panose="020B0604020202020204" pitchFamily="34" charset="0"/>
                        </a:rPr>
                        <a:t>Further provides for the name of the BCC as the “South African Postbank SOC Limited” and that no other person, other than the Postbank, may carry on any business or be registered with that name. </a:t>
                      </a:r>
                    </a:p>
                    <a:p>
                      <a:pPr marL="0" lvl="0" indent="0" algn="just">
                        <a:spcAft>
                          <a:spcPts val="0"/>
                        </a:spcAft>
                        <a:buFontTx/>
                        <a:buNone/>
                      </a:pPr>
                      <a:endParaRPr lang="en-GB" sz="1600" dirty="0">
                        <a:effectLst/>
                        <a:latin typeface="Arial" panose="020B0604020202020204" pitchFamily="34" charset="0"/>
                        <a:cs typeface="Arial" panose="020B0604020202020204" pitchFamily="34" charset="0"/>
                      </a:endParaRPr>
                    </a:p>
                    <a:p>
                      <a:pPr marL="0" lvl="0" indent="0" algn="just">
                        <a:spcAft>
                          <a:spcPts val="0"/>
                        </a:spcAft>
                        <a:buFontTx/>
                        <a:buNone/>
                      </a:pPr>
                      <a:r>
                        <a:rPr lang="en-GB" sz="1600" dirty="0">
                          <a:effectLst/>
                          <a:latin typeface="Arial" panose="020B0604020202020204" pitchFamily="34" charset="0"/>
                          <a:cs typeface="Arial" panose="020B0604020202020204" pitchFamily="34" charset="0"/>
                        </a:rPr>
                        <a:t>Further provides for the amendment of section 3 of the Act to provide that the BCC will hold 100% shares in the company on behalf of government representing the Minister and that the BCC will exercise oversight over the Postbank and ensures that the company exercises sound risk management and governance practices, in line with the Banks Act and its regulations.</a:t>
                      </a:r>
                    </a:p>
                    <a:p>
                      <a:pPr marL="0" lvl="0" indent="0" algn="just">
                        <a:spcAft>
                          <a:spcPts val="0"/>
                        </a:spcAft>
                        <a:buFontTx/>
                        <a:buNone/>
                      </a:pPr>
                      <a:endParaRPr lang="en-GB" sz="1600" dirty="0">
                        <a:effectLst/>
                        <a:latin typeface="Arial" panose="020B0604020202020204" pitchFamily="34" charset="0"/>
                        <a:cs typeface="Arial" panose="020B0604020202020204" pitchFamily="34" charset="0"/>
                      </a:endParaRPr>
                    </a:p>
                    <a:p>
                      <a:pPr marL="0" lvl="0" indent="0" algn="just">
                        <a:spcAft>
                          <a:spcPts val="0"/>
                        </a:spcAft>
                        <a:buFontTx/>
                        <a:buNone/>
                      </a:pPr>
                      <a:r>
                        <a:rPr lang="en-GB" sz="1600" dirty="0">
                          <a:effectLst/>
                          <a:latin typeface="Arial" panose="020B0604020202020204" pitchFamily="34" charset="0"/>
                          <a:cs typeface="Arial" panose="020B0604020202020204" pitchFamily="34" charset="0"/>
                        </a:rPr>
                        <a:t>It also provides for the Minister to apply to register the BCC in accordance with section 43 of the Banks Act.</a:t>
                      </a:r>
                    </a:p>
                    <a:p>
                      <a:pPr marL="0" lvl="0" indent="0" algn="just">
                        <a:spcAft>
                          <a:spcPts val="0"/>
                        </a:spcAft>
                        <a:buFontTx/>
                        <a:buNone/>
                      </a:pPr>
                      <a:endParaRPr lang="en-GB" sz="1600" dirty="0">
                        <a:effectLst/>
                        <a:latin typeface="Arial" panose="020B0604020202020204" pitchFamily="34" charset="0"/>
                        <a:cs typeface="Arial" panose="020B0604020202020204" pitchFamily="34" charset="0"/>
                      </a:endParaRPr>
                    </a:p>
                    <a:p>
                      <a:pPr marL="0" lvl="0" indent="0" algn="just">
                        <a:spcAft>
                          <a:spcPts val="0"/>
                        </a:spcAft>
                        <a:buFont typeface="Arial" panose="020B0604020202020204" pitchFamily="34" charset="0"/>
                        <a:buNone/>
                      </a:pPr>
                      <a:endParaRPr lang="en-GB" sz="1600" dirty="0">
                        <a:effectLst/>
                        <a:latin typeface="Arial" panose="020B0604020202020204" pitchFamily="34" charset="0"/>
                        <a:cs typeface="Arial" panose="020B0604020202020204" pitchFamily="34" charset="0"/>
                      </a:endParaRPr>
                    </a:p>
                    <a:p>
                      <a:pPr marL="285750" lvl="0" indent="-285750" algn="just">
                        <a:spcAft>
                          <a:spcPts val="0"/>
                        </a:spcAft>
                        <a:buFont typeface="Arial" panose="020B0604020202020204" pitchFamily="34" charset="0"/>
                        <a:buChar char="•"/>
                      </a:pPr>
                      <a:endParaRPr lang="en-GB" sz="1600" dirty="0">
                        <a:effectLst/>
                        <a:latin typeface="Arial" panose="020B0604020202020204" pitchFamily="34" charset="0"/>
                        <a:cs typeface="Arial" panose="020B0604020202020204" pitchFamily="34" charset="0"/>
                      </a:endParaRPr>
                    </a:p>
                    <a:p>
                      <a:pPr marL="285750" lvl="0" indent="-285750" algn="just">
                        <a:spcAft>
                          <a:spcPts val="0"/>
                        </a:spcAft>
                        <a:buFont typeface="Arial" panose="020B0604020202020204" pitchFamily="34" charset="0"/>
                        <a:buChar char="•"/>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6" name="Title 5"/>
          <p:cNvSpPr>
            <a:spLocks noGrp="1"/>
          </p:cNvSpPr>
          <p:nvPr>
            <p:ph type="title"/>
          </p:nvPr>
        </p:nvSpPr>
        <p:spPr>
          <a:xfrm>
            <a:off x="2510692" y="152400"/>
            <a:ext cx="8603998" cy="623888"/>
          </a:xfrm>
        </p:spPr>
        <p:txBody>
          <a:bodyPr/>
          <a:lstStyle/>
          <a:p>
            <a:r>
              <a:rPr lang="en-US" sz="2000" dirty="0">
                <a:solidFill>
                  <a:srgbClr val="006600"/>
                </a:solidFill>
                <a:latin typeface="Arial" pitchFamily="34" charset="0"/>
                <a:cs typeface="Arial" pitchFamily="34" charset="0"/>
              </a:rPr>
              <a:t/>
            </a:r>
            <a:br>
              <a:rPr lang="en-US" sz="2000" dirty="0">
                <a:solidFill>
                  <a:srgbClr val="006600"/>
                </a:solidFill>
                <a:latin typeface="Arial" pitchFamily="34" charset="0"/>
                <a:cs typeface="Arial" pitchFamily="34" charset="0"/>
              </a:rPr>
            </a:br>
            <a:r>
              <a:rPr lang="en-US" sz="2000" dirty="0">
                <a:solidFill>
                  <a:srgbClr val="006600"/>
                </a:solidFill>
                <a:latin typeface="Arial" pitchFamily="34" charset="0"/>
                <a:cs typeface="Arial" pitchFamily="34" charset="0"/>
              </a:rPr>
              <a:t/>
            </a:r>
            <a:br>
              <a:rPr lang="en-US" sz="2000" dirty="0">
                <a:solidFill>
                  <a:srgbClr val="006600"/>
                </a:solidFill>
                <a:latin typeface="Arial" pitchFamily="34" charset="0"/>
                <a:cs typeface="Arial" pitchFamily="34" charset="0"/>
              </a:rPr>
            </a:br>
            <a:r>
              <a:rPr lang="en-US" sz="2000" dirty="0">
                <a:latin typeface="Arial" pitchFamily="34" charset="0"/>
                <a:cs typeface="Arial" pitchFamily="34" charset="0"/>
              </a:rPr>
              <a:t>AMENDMENTS TO BE ENACTED ON THE POSTBANK ACT</a:t>
            </a:r>
            <a:r>
              <a:rPr lang="en-ZA" dirty="0"/>
              <a:t/>
            </a:r>
            <a:br>
              <a:rPr lang="en-ZA" dirty="0"/>
            </a:br>
            <a:endParaRPr lang="en-ZA" dirty="0"/>
          </a:p>
        </p:txBody>
      </p:sp>
    </p:spTree>
    <p:extLst>
      <p:ext uri="{BB962C8B-B14F-4D97-AF65-F5344CB8AC3E}">
        <p14:creationId xmlns:p14="http://schemas.microsoft.com/office/powerpoint/2010/main" xmlns="" val="359328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extLst>
              <p:ext uri="{D42A27DB-BD31-4B8C-83A1-F6EECF244321}">
                <p14:modId xmlns:p14="http://schemas.microsoft.com/office/powerpoint/2010/main" xmlns="" val="3004105558"/>
              </p:ext>
            </p:extLst>
          </p:nvPr>
        </p:nvGraphicFramePr>
        <p:xfrm>
          <a:off x="0" y="969646"/>
          <a:ext cx="12192000" cy="5855427"/>
        </p:xfrm>
        <a:graphic>
          <a:graphicData uri="http://schemas.openxmlformats.org/drawingml/2006/table">
            <a:tbl>
              <a:tblPr firstRow="1" bandRow="1">
                <a:tableStyleId>{93296810-A885-4BE3-A3E7-6D5BEEA58F35}</a:tableStyleId>
              </a:tblPr>
              <a:tblGrid>
                <a:gridCol w="1241034">
                  <a:extLst>
                    <a:ext uri="{9D8B030D-6E8A-4147-A177-3AD203B41FA5}">
                      <a16:colId xmlns:a16="http://schemas.microsoft.com/office/drawing/2014/main" xmlns="" val="20000"/>
                    </a:ext>
                  </a:extLst>
                </a:gridCol>
                <a:gridCol w="10950966">
                  <a:extLst>
                    <a:ext uri="{9D8B030D-6E8A-4147-A177-3AD203B41FA5}">
                      <a16:colId xmlns:a16="http://schemas.microsoft.com/office/drawing/2014/main" xmlns="" val="20001"/>
                    </a:ext>
                  </a:extLst>
                </a:gridCol>
              </a:tblGrid>
              <a:tr h="344535">
                <a:tc>
                  <a:txBody>
                    <a:bodyPr/>
                    <a:lstStyle/>
                    <a:p>
                      <a:r>
                        <a:rPr lang="en-ZA" sz="1600" dirty="0"/>
                        <a:t>Section</a:t>
                      </a:r>
                      <a:endParaRPr lang="en-ZA" sz="1600" dirty="0">
                        <a:latin typeface="+mn-lt"/>
                        <a:cs typeface="Calibri" panose="020F050202020403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13826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Clause</a:t>
                      </a:r>
                      <a:r>
                        <a:rPr lang="en-ZA" sz="1400" baseline="0" dirty="0">
                          <a:effectLst/>
                          <a:latin typeface="Arial" panose="020B0604020202020204" pitchFamily="34" charset="0"/>
                          <a:cs typeface="Arial" panose="020B0604020202020204" pitchFamily="34" charset="0"/>
                        </a:rPr>
                        <a:t> 4</a:t>
                      </a:r>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Provides for the amendment of section 9 of the Act by the insertion of paragraph (g) in subsection (1) to provide that the Company may use any infrastructure to render its services where the Post Office is not available or does not cater for its operational needs.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Further provides for the substitution of  section 9(2)(a) of the Act to provide that the Company, the BCC and the Post Office must, with the concurrence of the Minister conclude an agreement which governs cooperation between the Company, BCC and the Post Office.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17236745"/>
                  </a:ext>
                </a:extLst>
              </a:tr>
              <a:tr h="175399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mn-ea"/>
                          <a:cs typeface="Arial" panose="020B0604020202020204" pitchFamily="34" charset="0"/>
                        </a:rPr>
                        <a:t>Clause</a:t>
                      </a:r>
                      <a:r>
                        <a:rPr lang="en-ZA" sz="1400" baseline="0" dirty="0">
                          <a:effectLst/>
                          <a:latin typeface="Arial" panose="020B0604020202020204" pitchFamily="34" charset="0"/>
                          <a:ea typeface="+mn-ea"/>
                          <a:cs typeface="Arial" panose="020B0604020202020204" pitchFamily="34" charset="0"/>
                        </a:rPr>
                        <a:t> 5</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effectLst/>
                          <a:latin typeface="Arial" panose="020B0604020202020204" pitchFamily="34" charset="0"/>
                          <a:cs typeface="Arial" panose="020B0604020202020204" pitchFamily="34" charset="0"/>
                        </a:rPr>
                        <a:t>Provides for the amendment of section 10 of the Act to provide that the Minister appoints or reappoints the members of the Board with the concurrence of the Minister of Finance. The concurrence of the Minister of Finance shall be deemed to have been granted should such a response not be forthcoming within 30 days from the receipt of the request.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effectLst/>
                          <a:latin typeface="Arial" panose="020B0604020202020204" pitchFamily="34" charset="0"/>
                          <a:cs typeface="Arial" panose="020B0604020202020204" pitchFamily="34" charset="0"/>
                        </a:rPr>
                        <a:t>Section 10 of the Act is also amended to provide that the members of the Board of the Company and of the bank controlling company are to be appointed or reappointed by the Minister in the same manner contemplated in section 14 of the Act and in accordance with the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effectLst/>
                          <a:latin typeface="Arial" panose="020B0604020202020204" pitchFamily="34" charset="0"/>
                          <a:cs typeface="Arial" panose="020B0604020202020204" pitchFamily="34" charset="0"/>
                        </a:rPr>
                        <a:t>requirements of the Banks Act. The Board of the bank controlling company is made up of ten non-executive members, 50 per cent of which are appointed by the Minister from among the Board of the Company.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58636166"/>
                  </a:ext>
                </a:extLst>
              </a:tr>
              <a:tr h="1315499">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Clause 6</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Provides for the amendment of section 12 of the Act, which provides for the composition of the Board. This amendment seeks to ensure that when the members of the Board are appointed they are fit and proper persons in terms of the Banks Act.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Further provides for the amendment of section 12(1)(c) of the Act by replacing the words “managing director” with the words “chief executive officer and the chief financial officer, who are the executive members of the Board by virtue of office that they hold”.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42595309"/>
                  </a:ext>
                </a:extLst>
              </a:tr>
              <a:tr h="714518">
                <a:tc>
                  <a:txBody>
                    <a:bodyPr/>
                    <a:lstStyle/>
                    <a:p>
                      <a:pPr algn="just">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Clause 7</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Provides for the amendment of section 14 of the Act to delete reference to the Post Office as it will no longer be the controlling company of the Postbank.</a:t>
                      </a:r>
                      <a:endParaRPr lang="en-ZA" sz="14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70801236"/>
                  </a:ext>
                </a:extLst>
              </a:tr>
            </a:tbl>
          </a:graphicData>
        </a:graphic>
      </p:graphicFrame>
      <p:sp>
        <p:nvSpPr>
          <p:cNvPr id="2" name="Title 1"/>
          <p:cNvSpPr>
            <a:spLocks noGrp="1"/>
          </p:cNvSpPr>
          <p:nvPr>
            <p:ph type="title"/>
          </p:nvPr>
        </p:nvSpPr>
        <p:spPr>
          <a:xfrm>
            <a:off x="2377831" y="156846"/>
            <a:ext cx="8847217" cy="623888"/>
          </a:xfrm>
        </p:spPr>
        <p:txBody>
          <a:bodyPr/>
          <a:lstStyle/>
          <a:p>
            <a:pPr lvl="0">
              <a:lnSpc>
                <a:spcPct val="100000"/>
              </a:lnSpc>
              <a:spcBef>
                <a:spcPts val="0"/>
              </a:spcBef>
            </a:pP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2000" dirty="0">
                <a:latin typeface="Arial" pitchFamily="34" charset="0"/>
                <a:ea typeface="+mn-ea"/>
                <a:cs typeface="Arial" pitchFamily="34" charset="0"/>
              </a:rPr>
              <a:t>AMENDMENTS TO BE ENACTED ON THE POSTBANK ACT</a:t>
            </a:r>
            <a:r>
              <a:rPr lang="en-ZA" sz="1800" dirty="0">
                <a:ea typeface="+mn-ea"/>
                <a:cs typeface="+mn-cs"/>
              </a:rPr>
              <a:t/>
            </a:r>
            <a:br>
              <a:rPr lang="en-ZA" sz="1800" dirty="0">
                <a:ea typeface="+mn-ea"/>
                <a:cs typeface="+mn-cs"/>
              </a:rPr>
            </a:br>
            <a:endParaRPr lang="en-ZA" dirty="0"/>
          </a:p>
        </p:txBody>
      </p:sp>
    </p:spTree>
    <p:extLst>
      <p:ext uri="{BB962C8B-B14F-4D97-AF65-F5344CB8AC3E}">
        <p14:creationId xmlns:p14="http://schemas.microsoft.com/office/powerpoint/2010/main" xmlns="" val="33644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extLst>
              <p:ext uri="{D42A27DB-BD31-4B8C-83A1-F6EECF244321}">
                <p14:modId xmlns:p14="http://schemas.microsoft.com/office/powerpoint/2010/main" xmlns="" val="2770651315"/>
              </p:ext>
            </p:extLst>
          </p:nvPr>
        </p:nvGraphicFramePr>
        <p:xfrm>
          <a:off x="0" y="969647"/>
          <a:ext cx="12192000" cy="4986886"/>
        </p:xfrm>
        <a:graphic>
          <a:graphicData uri="http://schemas.openxmlformats.org/drawingml/2006/table">
            <a:tbl>
              <a:tblPr firstRow="1" bandRow="1">
                <a:tableStyleId>{93296810-A885-4BE3-A3E7-6D5BEEA58F35}</a:tableStyleId>
              </a:tblPr>
              <a:tblGrid>
                <a:gridCol w="1241034">
                  <a:extLst>
                    <a:ext uri="{9D8B030D-6E8A-4147-A177-3AD203B41FA5}">
                      <a16:colId xmlns:a16="http://schemas.microsoft.com/office/drawing/2014/main" xmlns="" val="20000"/>
                    </a:ext>
                  </a:extLst>
                </a:gridCol>
                <a:gridCol w="10950966">
                  <a:extLst>
                    <a:ext uri="{9D8B030D-6E8A-4147-A177-3AD203B41FA5}">
                      <a16:colId xmlns:a16="http://schemas.microsoft.com/office/drawing/2014/main" xmlns="" val="20001"/>
                    </a:ext>
                  </a:extLst>
                </a:gridCol>
              </a:tblGrid>
              <a:tr h="324063">
                <a:tc>
                  <a:txBody>
                    <a:bodyPr/>
                    <a:lstStyle/>
                    <a:p>
                      <a:r>
                        <a:rPr lang="en-ZA" sz="1600" dirty="0"/>
                        <a:t>Section</a:t>
                      </a:r>
                      <a:endParaRPr lang="en-ZA" sz="1600" dirty="0">
                        <a:latin typeface="+mn-lt"/>
                        <a:cs typeface="Calibri" panose="020F050202020403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1300462">
                <a:tc>
                  <a:txBody>
                    <a:bodyPr/>
                    <a:lstStyle/>
                    <a:p>
                      <a:pPr algn="just">
                        <a:spcAft>
                          <a:spcPts val="0"/>
                        </a:spcAft>
                      </a:pPr>
                      <a:r>
                        <a:rPr lang="en-ZA" sz="1400" dirty="0">
                          <a:effectLst/>
                          <a:latin typeface="Arial" panose="020B0604020202020204" pitchFamily="34" charset="0"/>
                          <a:cs typeface="Arial" panose="020B0604020202020204" pitchFamily="34" charset="0"/>
                        </a:rPr>
                        <a:t>Clause 8</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Provides for the insertion of section 15A into the Act to provide for the functions of BCC. In terms of this clause, the BCC will be the controlling company of the Postbank.</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The provision further provides for the BCC to exercise additional oversight over the Postbank and ensuring that bank operating company exercises sound risk management and governance practices in line with SARB requirements of the Banks Act and its regulations.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17236745"/>
                  </a:ext>
                </a:extLst>
              </a:tr>
              <a:tr h="11855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a:effectLst/>
                          <a:latin typeface="Arial" panose="020B0604020202020204" pitchFamily="34" charset="0"/>
                          <a:cs typeface="Arial" panose="020B0604020202020204" pitchFamily="34" charset="0"/>
                        </a:rPr>
                        <a:t>Clause 9</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Provides for the amendment of section 18 of the Act to provide for the substitution of the words “managing director” with the words “chief executive officer” and “chief financial officer” respectively.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kern="1200" dirty="0">
                          <a:effectLst/>
                          <a:latin typeface="Arial" panose="020B0604020202020204" pitchFamily="34" charset="0"/>
                          <a:cs typeface="Arial" panose="020B0604020202020204" pitchFamily="34" charset="0"/>
                        </a:rPr>
                        <a:t>Further amended to provide for the appointment and terms of office of the acting chief executive officer and chief financial officer by the Board.</a:t>
                      </a:r>
                    </a:p>
                  </a:txBody>
                  <a:tcPr marL="68580" marR="68580" marT="0" marB="0"/>
                </a:tc>
                <a:extLst>
                  <a:ext uri="{0D108BD9-81ED-4DB2-BD59-A6C34878D82A}">
                    <a16:rowId xmlns:a16="http://schemas.microsoft.com/office/drawing/2014/main" xmlns="" val="3258636166"/>
                  </a:ext>
                </a:extLst>
              </a:tr>
              <a:tr h="14047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baseline="0" dirty="0">
                          <a:solidFill>
                            <a:schemeClr val="dk1"/>
                          </a:solidFill>
                          <a:effectLst/>
                          <a:latin typeface="Arial" panose="020B0604020202020204" pitchFamily="34" charset="0"/>
                          <a:ea typeface="+mn-ea"/>
                          <a:cs typeface="Arial" panose="020B0604020202020204" pitchFamily="34" charset="0"/>
                        </a:rPr>
                        <a:t>Clause  10</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just" rtl="0" eaLnBrk="1"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19 of the Act to provide for the substitution of  the words “managing director” with the words chief executive officer and “chief financial officer” in the heading of this section and in the subsections of section 19 of the Act. This is to ensure that the conditions of employment for chief executive officer and the chief financial officer are also catered for.</a:t>
                      </a:r>
                    </a:p>
                    <a:p>
                      <a:pPr algn="just" rtl="0" eaLnBrk="1" latinLnBrk="0" hangingPunct="1"/>
                      <a:endParaRPr lang="en-GB" sz="1400" kern="1200" dirty="0">
                        <a:solidFill>
                          <a:schemeClr val="dk1"/>
                        </a:solidFill>
                        <a:effectLst/>
                        <a:latin typeface="Arial" panose="020B0604020202020204" pitchFamily="34" charset="0"/>
                        <a:ea typeface="+mn-ea"/>
                        <a:cs typeface="Arial" panose="020B0604020202020204" pitchFamily="34" charset="0"/>
                      </a:endParaRPr>
                    </a:p>
                    <a:p>
                      <a:pPr algn="just" rtl="0" eaLnBrk="1"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Further amended to ensure the process in the appointment of the chief financial officer, the requirement to conclude performance agreement with the Board, and determination of the chief financial officer’s remuneration by the Board with the concurrence of the Minister. </a:t>
                      </a:r>
                    </a:p>
                  </a:txBody>
                  <a:tcPr marL="68580" marR="68580" marT="0" marB="0"/>
                </a:tc>
                <a:extLst>
                  <a:ext uri="{0D108BD9-81ED-4DB2-BD59-A6C34878D82A}">
                    <a16:rowId xmlns:a16="http://schemas.microsoft.com/office/drawing/2014/main" xmlns="" val="442595309"/>
                  </a:ext>
                </a:extLst>
              </a:tr>
              <a:tr h="672063">
                <a:tc>
                  <a:txBody>
                    <a:bodyPr/>
                    <a:lstStyle/>
                    <a:p>
                      <a:pPr algn="just">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Clause 11</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rtl="0" eaLnBrk="1"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20 of the Act to provide for the substitution of “managing director” with “chief executive officer” to ensure consistency. The section is amended to further provide for the appointment of the acting chief executive officer and the chief financial officer by the Board. </a:t>
                      </a:r>
                      <a:endParaRPr lang="en-ZA" sz="1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70801236"/>
                  </a:ext>
                </a:extLst>
              </a:tr>
            </a:tbl>
          </a:graphicData>
        </a:graphic>
      </p:graphicFrame>
      <p:sp>
        <p:nvSpPr>
          <p:cNvPr id="2" name="Title 1"/>
          <p:cNvSpPr>
            <a:spLocks noGrp="1"/>
          </p:cNvSpPr>
          <p:nvPr>
            <p:ph type="title"/>
          </p:nvPr>
        </p:nvSpPr>
        <p:spPr>
          <a:xfrm>
            <a:off x="2424724" y="175847"/>
            <a:ext cx="8532310" cy="623888"/>
          </a:xfrm>
        </p:spPr>
        <p:txBody>
          <a:bodyPr/>
          <a:lstStyle/>
          <a:p>
            <a:pPr lvl="0">
              <a:lnSpc>
                <a:spcPct val="100000"/>
              </a:lnSpc>
              <a:spcBef>
                <a:spcPts val="0"/>
              </a:spcBef>
            </a:pP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2000" dirty="0">
                <a:latin typeface="Arial" pitchFamily="34" charset="0"/>
                <a:ea typeface="+mn-ea"/>
                <a:cs typeface="Arial" pitchFamily="34" charset="0"/>
              </a:rPr>
              <a:t>AMENDMENTS TO BE ENACTED ON THE POSTBANK ACT</a:t>
            </a:r>
            <a:r>
              <a:rPr lang="en-ZA" sz="1800" dirty="0">
                <a:ea typeface="+mn-ea"/>
                <a:cs typeface="+mn-cs"/>
              </a:rPr>
              <a:t/>
            </a:r>
            <a:br>
              <a:rPr lang="en-ZA" sz="1800" dirty="0">
                <a:ea typeface="+mn-ea"/>
                <a:cs typeface="+mn-cs"/>
              </a:rPr>
            </a:br>
            <a:endParaRPr lang="en-ZA" dirty="0"/>
          </a:p>
        </p:txBody>
      </p:sp>
    </p:spTree>
    <p:extLst>
      <p:ext uri="{BB962C8B-B14F-4D97-AF65-F5344CB8AC3E}">
        <p14:creationId xmlns:p14="http://schemas.microsoft.com/office/powerpoint/2010/main" xmlns="" val="165880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extLst>
              <p:ext uri="{D42A27DB-BD31-4B8C-83A1-F6EECF244321}">
                <p14:modId xmlns:p14="http://schemas.microsoft.com/office/powerpoint/2010/main" xmlns="" val="2165468857"/>
              </p:ext>
            </p:extLst>
          </p:nvPr>
        </p:nvGraphicFramePr>
        <p:xfrm>
          <a:off x="0" y="1271418"/>
          <a:ext cx="12192000" cy="5233246"/>
        </p:xfrm>
        <a:graphic>
          <a:graphicData uri="http://schemas.openxmlformats.org/drawingml/2006/table">
            <a:tbl>
              <a:tblPr firstRow="1" bandRow="1">
                <a:tableStyleId>{93296810-A885-4BE3-A3E7-6D5BEEA58F35}</a:tableStyleId>
              </a:tblPr>
              <a:tblGrid>
                <a:gridCol w="1241034">
                  <a:extLst>
                    <a:ext uri="{9D8B030D-6E8A-4147-A177-3AD203B41FA5}">
                      <a16:colId xmlns:a16="http://schemas.microsoft.com/office/drawing/2014/main" xmlns="" val="20000"/>
                    </a:ext>
                  </a:extLst>
                </a:gridCol>
                <a:gridCol w="10950966">
                  <a:extLst>
                    <a:ext uri="{9D8B030D-6E8A-4147-A177-3AD203B41FA5}">
                      <a16:colId xmlns:a16="http://schemas.microsoft.com/office/drawing/2014/main" xmlns="" val="20001"/>
                    </a:ext>
                  </a:extLst>
                </a:gridCol>
              </a:tblGrid>
              <a:tr h="405976">
                <a:tc>
                  <a:txBody>
                    <a:bodyPr/>
                    <a:lstStyle/>
                    <a:p>
                      <a:r>
                        <a:rPr lang="en-ZA" sz="1600" dirty="0"/>
                        <a:t>Section</a:t>
                      </a:r>
                      <a:endParaRPr lang="en-ZA" sz="1600" dirty="0">
                        <a:latin typeface="+mn-lt"/>
                        <a:cs typeface="Calibri" panose="020F050202020403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672063">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 Clause 12</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insertion of section 20A into the Act to provide for the organisational structure and operations of the BCC which shall consist primarily of a compliance, risk management and the governance functions.</a:t>
                      </a:r>
                    </a:p>
                    <a:p>
                      <a:pPr rtl="0" eaLnBrk="1" fontAlgn="auto" latinLnBrk="0" hangingPunct="1"/>
                      <a:endParaRPr lang="en-GB" sz="1400" kern="1200" dirty="0">
                        <a:solidFill>
                          <a:schemeClr val="dk1"/>
                        </a:solidFill>
                        <a:effectLst/>
                        <a:latin typeface="Arial" panose="020B0604020202020204" pitchFamily="34" charset="0"/>
                        <a:ea typeface="+mn-ea"/>
                        <a:cs typeface="Arial" panose="020B0604020202020204" pitchFamily="34" charset="0"/>
                      </a:endParaRPr>
                    </a:p>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Also provides for the Board to remain responsible for ensuring that its approved strategy is implemented and that the group’s purpose is fulfilled. The Board shall also accepts responsibility to ensure that risks are adequately identified, measured, managed and monitored and that good governance is maintained and that the board shall discharge its duty through policies and frameworks supported by board committees.  </a:t>
                      </a:r>
                    </a:p>
                    <a:p>
                      <a:pPr rtl="0" eaLnBrk="1" fontAlgn="auto" latinLnBrk="0" hangingPunct="1"/>
                      <a:endParaRPr lang="en-GB" sz="1400" kern="1200" dirty="0">
                        <a:solidFill>
                          <a:schemeClr val="dk1"/>
                        </a:solidFill>
                        <a:effectLst/>
                        <a:latin typeface="Arial" panose="020B0604020202020204" pitchFamily="34" charset="0"/>
                        <a:ea typeface="+mn-ea"/>
                        <a:cs typeface="Arial" panose="020B0604020202020204" pitchFamily="34" charset="0"/>
                      </a:endParaRPr>
                    </a:p>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The section further provides for the Board Committees to be established in line with the Companies Act, the Banks Act and the Public Finance Management Act.</a:t>
                      </a:r>
                    </a:p>
                    <a:p>
                      <a:pPr rtl="0" eaLnBrk="1" fontAlgn="auto" latinLnBrk="0" hangingPunct="1"/>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2170801236"/>
                  </a:ext>
                </a:extLst>
              </a:tr>
              <a:tr h="346710">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Clause 13</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22 of the Act to include the BCC and to also provide for the funds of the BCC in section 22 of the Act.</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534011418"/>
                  </a:ext>
                </a:extLst>
              </a:tr>
              <a:tr h="346710">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Clause 14</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23 of the Act to insert the BCC to also furnish to the Minister or to such officer, as the case may be all such information as may reasonably be required.</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3069863609"/>
                  </a:ext>
                </a:extLst>
              </a:tr>
              <a:tr h="346710">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Clause 15 </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24 of the Act to ensure that the BCC is also subject to the Public Finance Management Act. </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995632712"/>
                  </a:ext>
                </a:extLst>
              </a:tr>
              <a:tr h="346710">
                <a:tc>
                  <a:txBody>
                    <a:bodyPr/>
                    <a:lstStyle/>
                    <a:p>
                      <a:pPr rtl="0" eaLnBrk="1" latinLnBrk="0" hangingPunct="1"/>
                      <a:r>
                        <a:rPr lang="en-ZA" sz="1400" dirty="0">
                          <a:effectLst/>
                          <a:latin typeface="Arial" panose="020B0604020202020204" pitchFamily="34" charset="0"/>
                          <a:cs typeface="Arial" panose="020B0604020202020204" pitchFamily="34" charset="0"/>
                        </a:rPr>
                        <a:t>Clause 16</a:t>
                      </a: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section 28 of the Act to allow the Minister to request the Minister of Trade and Industry exemption from certain provisions of the Companies Act applicable to the company or the BCC for the purposes of ensuring incorporation of the two companies and conditions under which exemptions to the Company and the controlling company can be granted. </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61544197"/>
                  </a:ext>
                </a:extLst>
              </a:tr>
            </a:tbl>
          </a:graphicData>
        </a:graphic>
      </p:graphicFrame>
      <p:sp>
        <p:nvSpPr>
          <p:cNvPr id="2" name="Title 1"/>
          <p:cNvSpPr>
            <a:spLocks noGrp="1"/>
          </p:cNvSpPr>
          <p:nvPr>
            <p:ph type="title"/>
          </p:nvPr>
        </p:nvSpPr>
        <p:spPr>
          <a:xfrm>
            <a:off x="2448170" y="144585"/>
            <a:ext cx="8761113" cy="623888"/>
          </a:xfrm>
        </p:spPr>
        <p:txBody>
          <a:bodyPr/>
          <a:lstStyle/>
          <a:p>
            <a:pPr lvl="0">
              <a:lnSpc>
                <a:spcPct val="100000"/>
              </a:lnSpc>
              <a:spcBef>
                <a:spcPts val="0"/>
              </a:spcBef>
            </a:pPr>
            <a:r>
              <a:rPr lang="en-US" sz="1800" dirty="0">
                <a:latin typeface="Arial" pitchFamily="34" charset="0"/>
                <a:ea typeface="+mn-ea"/>
                <a:cs typeface="Arial" pitchFamily="34" charset="0"/>
              </a:rPr>
              <a:t/>
            </a:r>
            <a:br>
              <a:rPr lang="en-US" sz="1800" dirty="0">
                <a:latin typeface="Arial" pitchFamily="34" charset="0"/>
                <a:ea typeface="+mn-ea"/>
                <a:cs typeface="Arial" pitchFamily="34" charset="0"/>
              </a:rPr>
            </a:br>
            <a:r>
              <a:rPr lang="en-US" sz="1800" dirty="0">
                <a:latin typeface="Arial" pitchFamily="34" charset="0"/>
                <a:ea typeface="+mn-ea"/>
                <a:cs typeface="Arial" pitchFamily="34" charset="0"/>
              </a:rPr>
              <a:t/>
            </a:r>
            <a:br>
              <a:rPr lang="en-US" sz="1800" dirty="0">
                <a:latin typeface="Arial" pitchFamily="34" charset="0"/>
                <a:ea typeface="+mn-ea"/>
                <a:cs typeface="Arial" pitchFamily="34" charset="0"/>
              </a:rPr>
            </a:br>
            <a:r>
              <a:rPr lang="en-US" sz="2000" dirty="0">
                <a:latin typeface="Arial" pitchFamily="34" charset="0"/>
                <a:ea typeface="+mn-ea"/>
                <a:cs typeface="Arial" pitchFamily="34" charset="0"/>
              </a:rPr>
              <a:t>AMENDMENTS TO BE ENACTED ON THE POSTBANK ACT</a:t>
            </a:r>
            <a:r>
              <a:rPr lang="en-ZA" sz="1800" dirty="0">
                <a:ea typeface="+mn-ea"/>
                <a:cs typeface="+mn-cs"/>
              </a:rPr>
              <a:t/>
            </a:r>
            <a:br>
              <a:rPr lang="en-ZA" sz="1800" dirty="0">
                <a:ea typeface="+mn-ea"/>
                <a:cs typeface="+mn-cs"/>
              </a:rPr>
            </a:br>
            <a:endParaRPr lang="en-ZA" dirty="0"/>
          </a:p>
        </p:txBody>
      </p:sp>
    </p:spTree>
    <p:extLst>
      <p:ext uri="{BB962C8B-B14F-4D97-AF65-F5344CB8AC3E}">
        <p14:creationId xmlns:p14="http://schemas.microsoft.com/office/powerpoint/2010/main" xmlns="" val="332146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nvGraphicFramePr>
        <p:xfrm>
          <a:off x="0" y="935357"/>
          <a:ext cx="12192000" cy="2918269"/>
        </p:xfrm>
        <a:graphic>
          <a:graphicData uri="http://schemas.openxmlformats.org/drawingml/2006/table">
            <a:tbl>
              <a:tblPr firstRow="1" bandRow="1">
                <a:tableStyleId>{93296810-A885-4BE3-A3E7-6D5BEEA58F35}</a:tableStyleId>
              </a:tblPr>
              <a:tblGrid>
                <a:gridCol w="1241034">
                  <a:extLst>
                    <a:ext uri="{9D8B030D-6E8A-4147-A177-3AD203B41FA5}">
                      <a16:colId xmlns:a16="http://schemas.microsoft.com/office/drawing/2014/main" xmlns="" val="20000"/>
                    </a:ext>
                  </a:extLst>
                </a:gridCol>
                <a:gridCol w="10950966">
                  <a:extLst>
                    <a:ext uri="{9D8B030D-6E8A-4147-A177-3AD203B41FA5}">
                      <a16:colId xmlns:a16="http://schemas.microsoft.com/office/drawing/2014/main" xmlns="" val="20001"/>
                    </a:ext>
                  </a:extLst>
                </a:gridCol>
              </a:tblGrid>
              <a:tr h="405976">
                <a:tc>
                  <a:txBody>
                    <a:bodyPr/>
                    <a:lstStyle/>
                    <a:p>
                      <a:r>
                        <a:rPr lang="en-ZA" sz="1600" dirty="0"/>
                        <a:t>Section</a:t>
                      </a:r>
                      <a:endParaRPr lang="en-ZA" sz="1600" dirty="0">
                        <a:latin typeface="+mn-lt"/>
                        <a:cs typeface="Calibri" panose="020F0502020204030204" pitchFamily="34" charset="0"/>
                      </a:endParaRPr>
                    </a:p>
                  </a:txBody>
                  <a:tcPr/>
                </a:tc>
                <a:tc>
                  <a:txBody>
                    <a:bodyPr/>
                    <a:lstStyle/>
                    <a:p>
                      <a:pPr algn="ctr"/>
                      <a:r>
                        <a:rPr lang="en-ZA" sz="1600" dirty="0">
                          <a:latin typeface="Arial" panose="020B0604020202020204" pitchFamily="34" charset="0"/>
                          <a:cs typeface="Arial" panose="020B0604020202020204" pitchFamily="34" charset="0"/>
                        </a:rPr>
                        <a:t>Amendments</a:t>
                      </a:r>
                    </a:p>
                  </a:txBody>
                  <a:tcPr/>
                </a:tc>
                <a:extLst>
                  <a:ext uri="{0D108BD9-81ED-4DB2-BD59-A6C34878D82A}">
                    <a16:rowId xmlns:a16="http://schemas.microsoft.com/office/drawing/2014/main" xmlns="" val="10000"/>
                  </a:ext>
                </a:extLst>
              </a:tr>
              <a:tr h="672063">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 Clause 17</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to the long title of the Act to include the establishment and shareholding arrangements for the South African Postbank SOC Limited through the creation of a BCC in terms of the Banks Act. </a:t>
                      </a:r>
                    </a:p>
                  </a:txBody>
                  <a:tcPr marL="68580" marR="68580" marT="0" marB="0"/>
                </a:tc>
                <a:extLst>
                  <a:ext uri="{0D108BD9-81ED-4DB2-BD59-A6C34878D82A}">
                    <a16:rowId xmlns:a16="http://schemas.microsoft.com/office/drawing/2014/main" xmlns="" val="2170801236"/>
                  </a:ext>
                </a:extLst>
              </a:tr>
              <a:tr h="346710">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Clause 18</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amendments to the Arrangement of sections in the Act.</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534011418"/>
                  </a:ext>
                </a:extLst>
              </a:tr>
              <a:tr h="346710">
                <a:tc>
                  <a:txBody>
                    <a:bodyPr/>
                    <a:lstStyle/>
                    <a:p>
                      <a:pPr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Clause 19</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amendment of the short title of the Act, to include reference to the abbreviation “SOC” as required in terms of the Companies Act.</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3069863609"/>
                  </a:ext>
                </a:extLst>
              </a:tr>
              <a:tr h="346710">
                <a:tc>
                  <a:txBody>
                    <a:bodyPr/>
                    <a:lstStyle/>
                    <a:p>
                      <a:pPr rtl="0" eaLnBrk="1" latinLnBrk="0" hangingPunct="1"/>
                      <a:r>
                        <a:rPr lang="en-ZA" sz="1400" dirty="0">
                          <a:effectLst/>
                          <a:latin typeface="Arial" panose="020B0604020202020204" pitchFamily="34" charset="0"/>
                          <a:cs typeface="Arial" panose="020B0604020202020204" pitchFamily="34" charset="0"/>
                        </a:rPr>
                        <a:t>Clause 20</a:t>
                      </a:r>
                    </a:p>
                    <a:p>
                      <a:pPr rtl="0" eaLnBrk="1" latinLnBrk="0" hangingPunct="1"/>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r>
                        <a:rPr lang="en-GB" sz="1400" kern="1200" dirty="0">
                          <a:solidFill>
                            <a:schemeClr val="dk1"/>
                          </a:solidFill>
                          <a:effectLst/>
                          <a:latin typeface="Arial" panose="020B0604020202020204" pitchFamily="34" charset="0"/>
                          <a:ea typeface="+mn-ea"/>
                          <a:cs typeface="Arial" panose="020B0604020202020204" pitchFamily="34" charset="0"/>
                        </a:rPr>
                        <a:t>provides for the short title and commencement of the South African Postbank Limited Amendment Act, 2022.</a:t>
                      </a:r>
                    </a:p>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995632712"/>
                  </a:ext>
                </a:extLst>
              </a:tr>
              <a:tr h="346710">
                <a:tc>
                  <a:txBody>
                    <a:bodyPr/>
                    <a:lstStyle/>
                    <a:p>
                      <a:pPr rtl="0" eaLnBrk="1" latinLnBrk="0" hangingPunct="1"/>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rtl="0" eaLnBrk="1" fontAlgn="auto" latinLnBrk="0" hangingPunct="1"/>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61544197"/>
                  </a:ext>
                </a:extLst>
              </a:tr>
            </a:tbl>
          </a:graphicData>
        </a:graphic>
      </p:graphicFrame>
      <p:sp>
        <p:nvSpPr>
          <p:cNvPr id="2" name="Title 1"/>
          <p:cNvSpPr>
            <a:spLocks noGrp="1"/>
          </p:cNvSpPr>
          <p:nvPr>
            <p:ph type="title"/>
          </p:nvPr>
        </p:nvSpPr>
        <p:spPr>
          <a:xfrm>
            <a:off x="2375338" y="152400"/>
            <a:ext cx="8833945" cy="623888"/>
          </a:xfrm>
        </p:spPr>
        <p:txBody>
          <a:bodyPr/>
          <a:lstStyle/>
          <a:p>
            <a:pPr lvl="0">
              <a:lnSpc>
                <a:spcPct val="100000"/>
              </a:lnSpc>
              <a:spcBef>
                <a:spcPts val="0"/>
              </a:spcBef>
            </a:pP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2000" dirty="0">
                <a:latin typeface="Arial" pitchFamily="34" charset="0"/>
                <a:ea typeface="+mn-ea"/>
                <a:cs typeface="Arial" pitchFamily="34" charset="0"/>
              </a:rPr>
              <a:t>AMENDMENTS TO BE ENACTED ON THE POSTBANK ACT</a:t>
            </a:r>
            <a:r>
              <a:rPr lang="en-ZA" sz="1800" dirty="0">
                <a:solidFill>
                  <a:prstClr val="black"/>
                </a:solidFill>
                <a:ea typeface="+mn-ea"/>
                <a:cs typeface="+mn-cs"/>
              </a:rPr>
              <a:t/>
            </a:r>
            <a:br>
              <a:rPr lang="en-ZA" sz="1800" dirty="0">
                <a:solidFill>
                  <a:prstClr val="black"/>
                </a:solidFill>
                <a:ea typeface="+mn-ea"/>
                <a:cs typeface="+mn-cs"/>
              </a:rPr>
            </a:br>
            <a:endParaRPr lang="en-ZA" dirty="0"/>
          </a:p>
        </p:txBody>
      </p:sp>
    </p:spTree>
    <p:extLst>
      <p:ext uri="{BB962C8B-B14F-4D97-AF65-F5344CB8AC3E}">
        <p14:creationId xmlns:p14="http://schemas.microsoft.com/office/powerpoint/2010/main" xmlns="" val="44305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52ECF-2A6F-45E6-AB49-8F910ABC5B8B}"/>
              </a:ext>
            </a:extLst>
          </p:cNvPr>
          <p:cNvSpPr>
            <a:spLocks noGrp="1"/>
          </p:cNvSpPr>
          <p:nvPr>
            <p:ph type="title"/>
          </p:nvPr>
        </p:nvSpPr>
        <p:spPr>
          <a:xfrm>
            <a:off x="1726372" y="274561"/>
            <a:ext cx="10515600" cy="598588"/>
          </a:xfrm>
        </p:spPr>
        <p:txBody>
          <a:bodyPr>
            <a:normAutofit/>
          </a:bodyPr>
          <a:lstStyle/>
          <a:p>
            <a:pPr algn="ctr"/>
            <a:r>
              <a:rPr lang="en-ZA" sz="2800" dirty="0">
                <a:latin typeface="Arial" panose="020B0604020202020204" pitchFamily="34" charset="0"/>
                <a:cs typeface="Arial" panose="020B0604020202020204" pitchFamily="34" charset="0"/>
              </a:rPr>
              <a:t>PRESENTATION OUTLINE</a:t>
            </a:r>
          </a:p>
        </p:txBody>
      </p:sp>
      <p:sp>
        <p:nvSpPr>
          <p:cNvPr id="3" name="Text Placeholder 2">
            <a:extLst>
              <a:ext uri="{FF2B5EF4-FFF2-40B4-BE49-F238E27FC236}">
                <a16:creationId xmlns:a16="http://schemas.microsoft.com/office/drawing/2014/main" xmlns="" id="{9F461B5F-A035-4546-8265-C8FC050FD847}"/>
              </a:ext>
            </a:extLst>
          </p:cNvPr>
          <p:cNvSpPr>
            <a:spLocks noGrp="1"/>
          </p:cNvSpPr>
          <p:nvPr>
            <p:ph type="body" idx="1"/>
          </p:nvPr>
        </p:nvSpPr>
        <p:spPr>
          <a:xfrm>
            <a:off x="659572" y="1431332"/>
            <a:ext cx="10515600" cy="3995335"/>
          </a:xfrm>
        </p:spPr>
        <p:txBody>
          <a:bodyPr>
            <a:normAutofit fontScale="92500" lnSpcReduction="20000"/>
          </a:bodyPr>
          <a:lstStyle/>
          <a:p>
            <a:pPr marL="355600" lvl="1" indent="-355600">
              <a:buFont typeface="Wingdings" panose="05000000000000000000" pitchFamily="2" charset="2"/>
              <a:buChar char="q"/>
            </a:pPr>
            <a:r>
              <a:rPr lang="en-ZA" dirty="0">
                <a:solidFill>
                  <a:schemeClr val="tx1"/>
                </a:solidFill>
                <a:latin typeface="Arial" panose="020B0604020202020204" pitchFamily="34" charset="0"/>
                <a:cs typeface="Arial" panose="020B0604020202020204" pitchFamily="34" charset="0"/>
              </a:rPr>
              <a:t>Main objectives of the Postbank Amendment Bill</a:t>
            </a:r>
          </a:p>
          <a:p>
            <a:pPr marL="0" lvl="1"/>
            <a:endParaRPr lang="en-ZA"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ZA" dirty="0">
                <a:solidFill>
                  <a:schemeClr val="tx1"/>
                </a:solidFill>
                <a:latin typeface="Arial" panose="020B0604020202020204" pitchFamily="34" charset="0"/>
                <a:cs typeface="Arial" panose="020B0604020202020204" pitchFamily="34" charset="0"/>
              </a:rPr>
              <a:t>Rationale for the establishment of the Bank Controlling Company (BCC)</a:t>
            </a:r>
          </a:p>
          <a:p>
            <a:pPr marL="0" lvl="1"/>
            <a:endParaRPr lang="en-ZA"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GB" sz="2000" dirty="0">
                <a:solidFill>
                  <a:schemeClr val="tx1"/>
                </a:solidFill>
                <a:latin typeface="Arial" panose="020B0604020202020204" pitchFamily="34" charset="0"/>
                <a:cs typeface="Arial" panose="020B0604020202020204" pitchFamily="34" charset="0"/>
              </a:rPr>
              <a:t>Requirements to qualify for registration as a Bank Controlling </a:t>
            </a:r>
            <a:r>
              <a:rPr lang="en-GB" dirty="0">
                <a:solidFill>
                  <a:schemeClr val="tx1"/>
                </a:solidFill>
                <a:latin typeface="Arial" panose="020B0604020202020204" pitchFamily="34" charset="0"/>
                <a:cs typeface="Arial" panose="020B0604020202020204" pitchFamily="34" charset="0"/>
              </a:rPr>
              <a:t>C</a:t>
            </a:r>
            <a:r>
              <a:rPr lang="en-GB" sz="2000" dirty="0">
                <a:solidFill>
                  <a:schemeClr val="tx1"/>
                </a:solidFill>
                <a:latin typeface="Arial" panose="020B0604020202020204" pitchFamily="34" charset="0"/>
                <a:cs typeface="Arial" panose="020B0604020202020204" pitchFamily="34" charset="0"/>
              </a:rPr>
              <a:t>ompany</a:t>
            </a:r>
          </a:p>
          <a:p>
            <a:pPr marL="0" lvl="1"/>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GB" sz="2000" dirty="0">
                <a:solidFill>
                  <a:schemeClr val="tx1"/>
                </a:solidFill>
                <a:latin typeface="Arial" panose="020B0604020202020204" pitchFamily="34" charset="0"/>
                <a:cs typeface="Arial" panose="020B0604020202020204" pitchFamily="34" charset="0"/>
              </a:rPr>
              <a:t>Detailed amendments to the South African Postbank SOC Limited Act</a:t>
            </a:r>
          </a:p>
          <a:p>
            <a:pPr marL="0" lvl="1"/>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GB" sz="2000" dirty="0">
                <a:solidFill>
                  <a:schemeClr val="tx1"/>
                </a:solidFill>
                <a:latin typeface="Arial" panose="020B0604020202020204" pitchFamily="34" charset="0"/>
                <a:cs typeface="Arial" panose="020B0604020202020204" pitchFamily="34" charset="0"/>
              </a:rPr>
              <a:t>Public Comments received during the Portfolio Committee on Communication and Digital Technologies consultations on the Postbank Amendment Bill</a:t>
            </a:r>
          </a:p>
          <a:p>
            <a:pPr marL="0" lvl="1"/>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S</a:t>
            </a:r>
            <a:r>
              <a:rPr lang="en-GB" sz="2000" dirty="0">
                <a:solidFill>
                  <a:schemeClr val="tx1"/>
                </a:solidFill>
                <a:latin typeface="Arial" panose="020B0604020202020204" pitchFamily="34" charset="0"/>
                <a:cs typeface="Arial" panose="020B0604020202020204" pitchFamily="34" charset="0"/>
              </a:rPr>
              <a:t>tatus of the Postbank Act Amendments process</a:t>
            </a:r>
          </a:p>
          <a:p>
            <a:pPr marL="0" lvl="1"/>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Annexure : Actual Amendments</a:t>
            </a:r>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endParaRPr lang="en-GB" sz="2000" dirty="0">
              <a:solidFill>
                <a:schemeClr val="tx1"/>
              </a:solidFill>
              <a:latin typeface="Arial" panose="020B0604020202020204" pitchFamily="34" charset="0"/>
              <a:cs typeface="Arial" panose="020B0604020202020204" pitchFamily="34" charset="0"/>
            </a:endParaRPr>
          </a:p>
          <a:p>
            <a:pPr marL="355600" lvl="1" indent="-355600">
              <a:buFont typeface="Wingdings" panose="05000000000000000000" pitchFamily="2" charset="2"/>
              <a:buChar char="q"/>
            </a:pPr>
            <a:endParaRPr lang="en-Z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5301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4" y="264129"/>
            <a:ext cx="8268094" cy="556796"/>
          </a:xfrm>
        </p:spPr>
        <p:txBody>
          <a:bodyPr>
            <a:noAutofit/>
          </a:bodyPr>
          <a:lstStyle/>
          <a:p>
            <a:pPr lvl="0">
              <a:lnSpc>
                <a:spcPct val="100000"/>
              </a:lnSpc>
              <a:spcBef>
                <a:spcPts val="0"/>
              </a:spcBef>
            </a:pPr>
            <a:r>
              <a:rPr lang="en-ZA" sz="2400" cap="all" dirty="0">
                <a:latin typeface="Arial" panose="020B0604020202020204" pitchFamily="34" charset="0"/>
                <a:ea typeface="+mn-ea"/>
                <a:cs typeface="Arial" panose="020B0604020202020204" pitchFamily="34" charset="0"/>
              </a:rPr>
              <a:t>Objectives of the Postbank  AMENDMENTS bill</a:t>
            </a:r>
            <a:endParaRPr lang="en-ZA" sz="2400" dirty="0"/>
          </a:p>
        </p:txBody>
      </p:sp>
      <p:sp>
        <p:nvSpPr>
          <p:cNvPr id="3" name="Text Placeholder 2"/>
          <p:cNvSpPr>
            <a:spLocks noGrp="1"/>
          </p:cNvSpPr>
          <p:nvPr>
            <p:ph type="body" idx="1"/>
          </p:nvPr>
        </p:nvSpPr>
        <p:spPr>
          <a:xfrm>
            <a:off x="677917" y="1166648"/>
            <a:ext cx="10692781" cy="5281449"/>
          </a:xfrm>
        </p:spPr>
        <p:txBody>
          <a:bodyPr>
            <a:normAutofit lnSpcReduction="10000"/>
          </a:bodyPr>
          <a:lstStyle/>
          <a:p>
            <a:pPr marL="285750" lvl="0" indent="-285750">
              <a:lnSpc>
                <a:spcPct val="100000"/>
              </a:lnSpc>
              <a:spcBef>
                <a:spcPts val="0"/>
              </a:spcBef>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To mainly amend the South African Postbank SOC Limited Act (Postbank Act) in order to mitigate against the risks associated with the structure envisaged in the Postbank Act, which makes SAPO the sole owner and shareholder of the Postbank:</a:t>
            </a:r>
            <a:br>
              <a:rPr lang="en-ZA" dirty="0">
                <a:solidFill>
                  <a:prstClr val="black"/>
                </a:solidFill>
                <a:latin typeface="Arial" panose="020B0604020202020204" pitchFamily="34" charset="0"/>
                <a:cs typeface="Arial" panose="020B0604020202020204" pitchFamily="34" charset="0"/>
              </a:rPr>
            </a:br>
            <a:endParaRPr lang="en-ZA"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ts val="0"/>
              </a:spcBef>
              <a:buFont typeface="Wingdings" panose="05000000000000000000" pitchFamily="2" charset="2"/>
              <a:buChar char="§"/>
            </a:pPr>
            <a:r>
              <a:rPr lang="en-ZA" sz="1800" dirty="0">
                <a:solidFill>
                  <a:prstClr val="black"/>
                </a:solidFill>
                <a:latin typeface="Arial" panose="020B0604020202020204" pitchFamily="34" charset="0"/>
                <a:cs typeface="Arial" panose="020B0604020202020204" pitchFamily="34" charset="0"/>
              </a:rPr>
              <a:t>To </a:t>
            </a:r>
            <a:r>
              <a:rPr lang="en-GB" sz="1800" dirty="0">
                <a:solidFill>
                  <a:prstClr val="black"/>
                </a:solidFill>
                <a:latin typeface="Arial" panose="020B0604020202020204" pitchFamily="34" charset="0"/>
                <a:cs typeface="Arial" panose="020B0604020202020204" pitchFamily="34" charset="0"/>
              </a:rPr>
              <a:t>amend the shareholding arrangements for the Postbank (transferring shareholding from South African Post Office to the Government  through the creation of a new bank controlling company.</a:t>
            </a:r>
          </a:p>
          <a:p>
            <a:pPr lvl="1">
              <a:lnSpc>
                <a:spcPct val="100000"/>
              </a:lnSpc>
              <a:spcBef>
                <a:spcPts val="0"/>
              </a:spcBef>
            </a:pPr>
            <a:endParaRPr lang="en-ZA" sz="18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ts val="0"/>
              </a:spcBef>
              <a:buFont typeface="Wingdings" panose="05000000000000000000" pitchFamily="2" charset="2"/>
              <a:buChar char="§"/>
            </a:pPr>
            <a:r>
              <a:rPr lang="en-ZA" sz="1800" dirty="0">
                <a:solidFill>
                  <a:prstClr val="black"/>
                </a:solidFill>
                <a:latin typeface="Arial" panose="020B0604020202020204" pitchFamily="34" charset="0"/>
                <a:cs typeface="Arial" panose="020B0604020202020204" pitchFamily="34" charset="0"/>
              </a:rPr>
              <a:t>Facilitate the establishment and registration of the bank controlling company (BCC) in terms of the Banks Act; and to provide for matters connected therewith.</a:t>
            </a:r>
            <a:br>
              <a:rPr lang="en-ZA" sz="1800" dirty="0">
                <a:solidFill>
                  <a:prstClr val="black"/>
                </a:solidFill>
                <a:latin typeface="Arial" panose="020B0604020202020204" pitchFamily="34" charset="0"/>
                <a:cs typeface="Arial" panose="020B0604020202020204" pitchFamily="34" charset="0"/>
              </a:rPr>
            </a:br>
            <a:endParaRPr lang="en-ZA" sz="18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ts val="0"/>
              </a:spcBef>
              <a:buFont typeface="Wingdings" panose="05000000000000000000" pitchFamily="2" charset="2"/>
              <a:buChar char="§"/>
            </a:pPr>
            <a:r>
              <a:rPr lang="en-ZA" sz="1800" dirty="0">
                <a:solidFill>
                  <a:prstClr val="black"/>
                </a:solidFill>
                <a:latin typeface="Arial" panose="020B0604020202020204" pitchFamily="34" charset="0"/>
                <a:cs typeface="Arial" panose="020B0604020202020204" pitchFamily="34" charset="0"/>
              </a:rPr>
              <a:t>The Ministry of Communications and Digital Technologies as the shareholder Department to be responsible directly for the Postbank as a stand alone on behalf of the Government:</a:t>
            </a:r>
          </a:p>
          <a:p>
            <a:pPr marL="1200150" lvl="2" indent="-285750">
              <a:lnSpc>
                <a:spcPct val="100000"/>
              </a:lnSpc>
              <a:spcBef>
                <a:spcPts val="0"/>
              </a:spcBef>
              <a:buFont typeface="Courier New" panose="02070309020205020404" pitchFamily="49" charset="0"/>
              <a:buChar char="o"/>
            </a:pPr>
            <a:r>
              <a:rPr lang="en-ZA" dirty="0">
                <a:solidFill>
                  <a:prstClr val="black"/>
                </a:solidFill>
                <a:latin typeface="Arial" panose="020B0604020202020204" pitchFamily="34" charset="0"/>
                <a:cs typeface="Arial" panose="020B0604020202020204" pitchFamily="34" charset="0"/>
              </a:rPr>
              <a:t>This to be effected by establishing the BCC between Postbank and the Department in the reporting structure</a:t>
            </a:r>
          </a:p>
          <a:p>
            <a:pPr marL="1200150" lvl="2" indent="-285750">
              <a:lnSpc>
                <a:spcPct val="100000"/>
              </a:lnSpc>
              <a:spcBef>
                <a:spcPts val="0"/>
              </a:spcBef>
              <a:buFont typeface="Courier New" panose="02070309020205020404" pitchFamily="49" charset="0"/>
              <a:buChar char="o"/>
            </a:pPr>
            <a:endParaRPr lang="en-ZA" dirty="0">
              <a:solidFill>
                <a:prstClr val="black"/>
              </a:solidFill>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To amend other sections of the Act  impacted by the change in the Postbank reporting  structure</a:t>
            </a:r>
          </a:p>
          <a:p>
            <a:pPr lvl="1">
              <a:lnSpc>
                <a:spcPct val="100000"/>
              </a:lnSpc>
              <a:spcBef>
                <a:spcPts val="0"/>
              </a:spcBef>
            </a:pPr>
            <a:endParaRPr lang="en-ZA" sz="1800" dirty="0">
              <a:solidFill>
                <a:prstClr val="black"/>
              </a:solidFill>
              <a:latin typeface="Arial" panose="020B0604020202020204" pitchFamily="34" charset="0"/>
              <a:cs typeface="Arial" panose="020B0604020202020204" pitchFamily="34" charset="0"/>
            </a:endParaRPr>
          </a:p>
          <a:p>
            <a:pPr marL="285750" indent="-285750">
              <a:lnSpc>
                <a:spcPct val="100000"/>
              </a:lnSpc>
              <a:spcBef>
                <a:spcPts val="0"/>
              </a:spcBef>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Upon the enactment of the Postbank Bill, the BCC for Postbank will be registered in terms of the section 43 of the Banks Act to exercise control over the Postbank. This to conclude the Postbank licence application process</a:t>
            </a:r>
          </a:p>
          <a:p>
            <a:endParaRPr lang="en-ZA" dirty="0"/>
          </a:p>
        </p:txBody>
      </p:sp>
    </p:spTree>
    <p:extLst>
      <p:ext uri="{BB962C8B-B14F-4D97-AF65-F5344CB8AC3E}">
        <p14:creationId xmlns:p14="http://schemas.microsoft.com/office/powerpoint/2010/main" xmlns="" val="144837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490" y="114300"/>
            <a:ext cx="9061060" cy="781170"/>
          </a:xfrm>
        </p:spPr>
        <p:txBody>
          <a:bodyPr>
            <a:noAutofit/>
          </a:bodyPr>
          <a:lstStyle/>
          <a:p>
            <a:r>
              <a:rPr lang="en-GB" sz="2400" dirty="0">
                <a:latin typeface="Arial" panose="020B0604020202020204" pitchFamily="34" charset="0"/>
                <a:cs typeface="Arial" panose="020B0604020202020204" pitchFamily="34" charset="0"/>
              </a:rPr>
              <a:t>RATIONALE FOR THE ESTABLISHMENT OF THE BCC </a:t>
            </a:r>
            <a:endParaRPr lang="en-ZA"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31303" y="1152939"/>
            <a:ext cx="10954153" cy="4425268"/>
          </a:xfrm>
        </p:spPr>
        <p:txBody>
          <a:bodyPr>
            <a:normAutofit fontScale="92500" lnSpcReduction="10000"/>
          </a:bodyPr>
          <a:lstStyle/>
          <a:p>
            <a:pPr marL="285750" indent="-285750"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A Bank Controlling Company (BCC) is required to be registered in terms of the section 43 of the Banks Act to exercise control over the Postbank:</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Shareholder of reference for capital adequacy and in terms of compliance and submission of statutory monthly returns as stipulated in the Banks Act regulations and circulars.</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The implication is that the BCC will step in to recapitalise and support its subsidiary bank if it runs into financial difficulties. </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One of the key requirements is that the BCC must be in a financially sound position in terms of section 44(2)(e) of the Banks Act.</a:t>
            </a:r>
          </a:p>
          <a:p>
            <a:pPr marL="285750" indent="-285750"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Meanwhile:</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Section 3(2) of the Postbank Act states that, “upon the incorporation of the Postbank Company, SAPO shall be the sole member and shareholder of the Company” implying that SAPO needed to be registered as a BCC for Postbank.</a:t>
            </a:r>
          </a:p>
          <a:p>
            <a:pPr marL="742950" lvl="1" indent="-285750" algn="just">
              <a:buFont typeface="Wingdings" panose="05000000000000000000" pitchFamily="2" charset="2"/>
              <a:buChar char="§"/>
            </a:pPr>
            <a:endParaRPr lang="en-GB" sz="18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sz="1900" dirty="0">
                <a:solidFill>
                  <a:schemeClr val="tx1"/>
                </a:solidFill>
                <a:latin typeface="Arial" panose="020B0604020202020204" pitchFamily="34" charset="0"/>
                <a:cs typeface="Arial" panose="020B0604020202020204" pitchFamily="34" charset="0"/>
              </a:rPr>
              <a:t>To mitigate: </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Appropriate BCC reporting structure had to be determined</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Various BCC structure options were considered to determine the optimal option by DCDT &amp; Treasury in consultation with the SARB and SAPO</a:t>
            </a:r>
          </a:p>
          <a:p>
            <a:pPr marL="742950" lvl="1" indent="-285750" algn="just">
              <a:buFont typeface="Wingdings" panose="05000000000000000000" pitchFamily="2" charset="2"/>
              <a:buChar char="§"/>
            </a:pPr>
            <a:endParaRPr lang="en-ZA"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070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74" y="0"/>
            <a:ext cx="8701284" cy="851925"/>
          </a:xfrm>
        </p:spPr>
        <p:txBody>
          <a:bodyPr>
            <a:noAutofit/>
          </a:bodyPr>
          <a:lstStyle/>
          <a:p>
            <a:pPr algn="just"/>
            <a:r>
              <a:rPr lang="en-GB" sz="2400" dirty="0">
                <a:latin typeface="Arial" panose="020B0604020202020204" pitchFamily="34" charset="0"/>
                <a:cs typeface="Arial" panose="020B0604020202020204" pitchFamily="34" charset="0"/>
              </a:rPr>
              <a:t>REQUIREMENTS TO QUALIFY FOR REGISTRATION AS A BANK CONTROLLING COMPANY</a:t>
            </a:r>
            <a:endParaRPr lang="en-ZA"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84313" y="954157"/>
            <a:ext cx="10901144" cy="4655047"/>
          </a:xfrm>
        </p:spPr>
        <p:txBody>
          <a:bodyPr>
            <a:normAutofit/>
          </a:bodyPr>
          <a:lstStyle/>
          <a:p>
            <a:pPr algn="just"/>
            <a:endParaRPr lang="en-GB" sz="16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BCC must be in a financially sound position in terms of section 44(2)(e) of the Banks Act</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SAPO is not in a financial sound position to meet the requirements for registration as a BCC.</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Very high capital adequacy requirements if SAPO were to be the direct shareholder of Postbank.</a:t>
            </a:r>
          </a:p>
          <a:p>
            <a:pPr marL="742950" lvl="1" indent="-28575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SAPO’s non-banking services posed a threat to the safeguarding of depositors’ funds in that Government will be obliged to provide on-going financial support to SAPO in order to maintain BCC structure position.</a:t>
            </a:r>
          </a:p>
          <a:p>
            <a:pPr lvl="1" algn="just"/>
            <a:endParaRPr lang="en-GB" sz="1800"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As result of the about challenges, the appropriate reporting structure of the BCC had to be determined.</a:t>
            </a:r>
          </a:p>
          <a:p>
            <a:pPr algn="just"/>
            <a:endParaRPr lang="en-GB"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To mitigate against the above risk to the Postbank banking licence application:</a:t>
            </a:r>
          </a:p>
          <a:p>
            <a:pPr marL="800100" lvl="1" indent="-342900" algn="just">
              <a:buFont typeface="Wingdings" panose="05000000000000000000" pitchFamily="2" charset="2"/>
              <a:buChar char="§"/>
            </a:pPr>
            <a:r>
              <a:rPr lang="en-GB" sz="1800" dirty="0">
                <a:solidFill>
                  <a:schemeClr val="tx1"/>
                </a:solidFill>
                <a:latin typeface="Arial" panose="020B0604020202020204" pitchFamily="34" charset="0"/>
                <a:cs typeface="Arial" panose="020B0604020202020204" pitchFamily="34" charset="0"/>
              </a:rPr>
              <a:t>Various BCC structure options were considered to determine the optimal option by DCDT &amp; Treasury in consultation with the SARB and SAPO</a:t>
            </a:r>
            <a:endParaRPr lang="en-ZA"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5671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679" y="202626"/>
            <a:ext cx="9064486" cy="649781"/>
          </a:xfrm>
        </p:spPr>
        <p:txBody>
          <a:bodyPr>
            <a:normAutofit fontScale="90000"/>
          </a:bodyPr>
          <a:lstStyle/>
          <a:p>
            <a:pPr lvl="0">
              <a:lnSpc>
                <a:spcPct val="100000"/>
              </a:lnSpc>
              <a:spcBef>
                <a:spcPts val="0"/>
              </a:spcBef>
            </a:pPr>
            <a:r>
              <a:rPr lang="en-ZA" sz="1800" cap="all" dirty="0">
                <a:latin typeface="Arial" panose="020B0604020202020204" pitchFamily="34" charset="0"/>
                <a:ea typeface="+mn-ea"/>
                <a:cs typeface="Arial" panose="020B0604020202020204" pitchFamily="34" charset="0"/>
              </a:rPr>
              <a:t/>
            </a:r>
            <a:br>
              <a:rPr lang="en-ZA" sz="1800" cap="all" dirty="0">
                <a:latin typeface="Arial" panose="020B0604020202020204" pitchFamily="34" charset="0"/>
                <a:ea typeface="+mn-ea"/>
                <a:cs typeface="Arial" panose="020B0604020202020204" pitchFamily="34" charset="0"/>
              </a:rPr>
            </a:br>
            <a:r>
              <a:rPr lang="en-ZA" sz="2700" cap="all" dirty="0">
                <a:latin typeface="Arial" panose="020B0604020202020204" pitchFamily="34" charset="0"/>
                <a:ea typeface="+mn-ea"/>
                <a:cs typeface="Arial" panose="020B0604020202020204" pitchFamily="34" charset="0"/>
              </a:rPr>
              <a:t>Various bcc structure options considered</a:t>
            </a:r>
            <a:endParaRPr lang="en-ZA" sz="2700" dirty="0"/>
          </a:p>
        </p:txBody>
      </p:sp>
      <p:pic>
        <p:nvPicPr>
          <p:cNvPr id="5" name="Picture 4"/>
          <p:cNvPicPr>
            <a:picLocks noChangeAspect="1"/>
          </p:cNvPicPr>
          <p:nvPr/>
        </p:nvPicPr>
        <p:blipFill>
          <a:blip r:embed="rId2" cstate="print"/>
          <a:stretch>
            <a:fillRect/>
          </a:stretch>
        </p:blipFill>
        <p:spPr>
          <a:xfrm>
            <a:off x="746610" y="1327150"/>
            <a:ext cx="10298623" cy="4510008"/>
          </a:xfrm>
          <a:prstGeom prst="rect">
            <a:avLst/>
          </a:prstGeom>
        </p:spPr>
      </p:pic>
      <p:sp>
        <p:nvSpPr>
          <p:cNvPr id="3" name="Text Placeholder 2"/>
          <p:cNvSpPr>
            <a:spLocks noGrp="1"/>
          </p:cNvSpPr>
          <p:nvPr>
            <p:ph type="body" idx="1"/>
          </p:nvPr>
        </p:nvSpPr>
        <p:spPr>
          <a:xfrm>
            <a:off x="746610" y="1327150"/>
            <a:ext cx="10515600" cy="4678443"/>
          </a:xfrm>
        </p:spPr>
        <p:txBody>
          <a:bodyPr/>
          <a:lstStyle/>
          <a:p>
            <a:endParaRPr lang="en-ZA" dirty="0"/>
          </a:p>
          <a:p>
            <a:endParaRPr lang="en-ZA" dirty="0"/>
          </a:p>
        </p:txBody>
      </p:sp>
    </p:spTree>
    <p:extLst>
      <p:ext uri="{BB962C8B-B14F-4D97-AF65-F5344CB8AC3E}">
        <p14:creationId xmlns:p14="http://schemas.microsoft.com/office/powerpoint/2010/main" xmlns="" val="428643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226" y="302216"/>
            <a:ext cx="8295861" cy="409211"/>
          </a:xfrm>
        </p:spPr>
        <p:txBody>
          <a:bodyPr>
            <a:noAutofit/>
          </a:bodyPr>
          <a:lstStyle/>
          <a:p>
            <a:pPr lvl="0">
              <a:lnSpc>
                <a:spcPct val="100000"/>
              </a:lnSpc>
              <a:spcBef>
                <a:spcPts val="0"/>
              </a:spcBef>
            </a:pPr>
            <a:r>
              <a:rPr lang="en-ZA" sz="2800" cap="all" dirty="0">
                <a:latin typeface="Arial" panose="020B0604020202020204" pitchFamily="34" charset="0"/>
                <a:ea typeface="+mn-ea"/>
                <a:cs typeface="Arial" panose="020B0604020202020204" pitchFamily="34" charset="0"/>
              </a:rPr>
              <a:t>bcc structure option CHOSEN</a:t>
            </a:r>
            <a:endParaRPr lang="en-ZA" sz="2800" dirty="0"/>
          </a:p>
        </p:txBody>
      </p:sp>
      <p:sp>
        <p:nvSpPr>
          <p:cNvPr id="3" name="Text Placeholder 2"/>
          <p:cNvSpPr>
            <a:spLocks noGrp="1"/>
          </p:cNvSpPr>
          <p:nvPr>
            <p:ph type="body" idx="1"/>
          </p:nvPr>
        </p:nvSpPr>
        <p:spPr>
          <a:xfrm>
            <a:off x="718315" y="1099930"/>
            <a:ext cx="10755370" cy="5455854"/>
          </a:xfrm>
        </p:spPr>
        <p:txBody>
          <a:bodyPr>
            <a:normAutofit fontScale="77500" lnSpcReduction="20000"/>
          </a:bodyPr>
          <a:lstStyle/>
          <a:p>
            <a:pPr marL="285750" lvl="0" indent="-285750">
              <a:lnSpc>
                <a:spcPct val="100000"/>
              </a:lnSpc>
              <a:spcBef>
                <a:spcPct val="20000"/>
              </a:spcBef>
              <a:buFont typeface="Wingdings" panose="05000000000000000000" pitchFamily="2" charset="2"/>
              <a:buChar char="q"/>
              <a:defRPr/>
            </a:pPr>
            <a:r>
              <a:rPr lang="en-ZA" sz="2600" dirty="0">
                <a:solidFill>
                  <a:prstClr val="black"/>
                </a:solidFill>
                <a:latin typeface="Arial" panose="020B0604020202020204" pitchFamily="34" charset="0"/>
                <a:cs typeface="Arial" panose="020B0604020202020204" pitchFamily="34" charset="0"/>
              </a:rPr>
              <a:t>Option 2 (as recommended by the National Treasury which makes the Postbank report directly to the Department  of Communications and Digital Technologies through the establishment of the Bank Controlling Company (BCC) between the Department  and the Postbank was selected as the optimal reporting structure option:	</a:t>
            </a:r>
            <a:br>
              <a:rPr lang="en-ZA" sz="2600" dirty="0">
                <a:solidFill>
                  <a:prstClr val="black"/>
                </a:solidFill>
                <a:latin typeface="Arial" panose="020B0604020202020204" pitchFamily="34" charset="0"/>
                <a:cs typeface="Arial" panose="020B0604020202020204" pitchFamily="34" charset="0"/>
              </a:rPr>
            </a:br>
            <a:endParaRPr lang="en-ZA" sz="26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ct val="20000"/>
              </a:spcBef>
              <a:buFont typeface="Wingdings" panose="05000000000000000000" pitchFamily="2" charset="2"/>
              <a:buChar char="§"/>
              <a:defRPr/>
            </a:pPr>
            <a:r>
              <a:rPr lang="en-ZA" sz="2600" dirty="0">
                <a:solidFill>
                  <a:prstClr val="black"/>
                </a:solidFill>
                <a:latin typeface="Arial" panose="020B0604020202020204" pitchFamily="34" charset="0"/>
                <a:cs typeface="Arial" panose="020B0604020202020204" pitchFamily="34" charset="0"/>
              </a:rPr>
              <a:t>Least financial implications for the bank based on the results of the financial audits on the capital costing requirements of the various options </a:t>
            </a:r>
            <a:br>
              <a:rPr lang="en-ZA" sz="2600" dirty="0">
                <a:solidFill>
                  <a:prstClr val="black"/>
                </a:solidFill>
                <a:latin typeface="Arial" panose="020B0604020202020204" pitchFamily="34" charset="0"/>
                <a:cs typeface="Arial" panose="020B0604020202020204" pitchFamily="34" charset="0"/>
              </a:rPr>
            </a:br>
            <a:endParaRPr lang="en-ZA" sz="2600" dirty="0">
              <a:solidFill>
                <a:prstClr val="black"/>
              </a:solidFill>
              <a:latin typeface="Arial" panose="020B0604020202020204" pitchFamily="34" charset="0"/>
              <a:cs typeface="Arial" panose="020B0604020202020204" pitchFamily="34" charset="0"/>
            </a:endParaRPr>
          </a:p>
          <a:p>
            <a:pPr marL="742950" lvl="1" indent="-285750" algn="just">
              <a:lnSpc>
                <a:spcPct val="100000"/>
              </a:lnSpc>
              <a:spcBef>
                <a:spcPct val="20000"/>
              </a:spcBef>
              <a:buFont typeface="Wingdings" panose="05000000000000000000" pitchFamily="2" charset="2"/>
              <a:buChar char="§"/>
              <a:defRPr/>
            </a:pPr>
            <a:r>
              <a:rPr lang="en-GB" sz="2600" dirty="0">
                <a:solidFill>
                  <a:prstClr val="black"/>
                </a:solidFill>
                <a:latin typeface="Arial" panose="020B0604020202020204" pitchFamily="34" charset="0"/>
                <a:cs typeface="Arial" panose="020B0604020202020204" pitchFamily="34" charset="0"/>
              </a:rPr>
              <a:t>SAPO’s financial and liquidity position and the requirements as outlined in the Financial Matters Amendments Act did not allow for the BCC to report to it, it reinforces the selected  BCC option</a:t>
            </a:r>
          </a:p>
          <a:p>
            <a:pPr lvl="1" algn="just">
              <a:lnSpc>
                <a:spcPct val="100000"/>
              </a:lnSpc>
              <a:spcBef>
                <a:spcPct val="20000"/>
              </a:spcBef>
              <a:defRPr/>
            </a:pPr>
            <a:endParaRPr lang="en-GB" sz="2600" dirty="0">
              <a:solidFill>
                <a:prstClr val="black"/>
              </a:solidFill>
              <a:latin typeface="Arial" panose="020B0604020202020204" pitchFamily="34" charset="0"/>
              <a:cs typeface="Arial" panose="020B0604020202020204" pitchFamily="34" charset="0"/>
            </a:endParaRPr>
          </a:p>
          <a:p>
            <a:pPr marL="285750" lvl="0" indent="-285750">
              <a:lnSpc>
                <a:spcPct val="100000"/>
              </a:lnSpc>
              <a:spcBef>
                <a:spcPct val="20000"/>
              </a:spcBef>
              <a:buFont typeface="Wingdings" panose="05000000000000000000" pitchFamily="2" charset="2"/>
              <a:buChar char="q"/>
            </a:pPr>
            <a:r>
              <a:rPr lang="en-ZA" sz="2600" dirty="0">
                <a:solidFill>
                  <a:prstClr val="black"/>
                </a:solidFill>
                <a:latin typeface="Arial" panose="020B0604020202020204" pitchFamily="34" charset="0"/>
                <a:cs typeface="Arial" panose="020B0604020202020204" pitchFamily="34" charset="0"/>
              </a:rPr>
              <a:t>In addition, SARB made it clear that it would be comfortable with the BCC structure endorsed by the National Treasury as it controls the fiscus</a:t>
            </a:r>
            <a:br>
              <a:rPr lang="en-ZA" sz="2600" dirty="0">
                <a:solidFill>
                  <a:prstClr val="black"/>
                </a:solidFill>
                <a:latin typeface="Arial" panose="020B0604020202020204" pitchFamily="34" charset="0"/>
                <a:cs typeface="Arial" panose="020B0604020202020204" pitchFamily="34" charset="0"/>
              </a:rPr>
            </a:br>
            <a:endParaRPr lang="en-ZA" sz="2600" dirty="0">
              <a:solidFill>
                <a:prstClr val="black"/>
              </a:solidFill>
              <a:latin typeface="Arial" panose="020B0604020202020204" pitchFamily="34" charset="0"/>
              <a:cs typeface="Arial" panose="020B0604020202020204" pitchFamily="34" charset="0"/>
            </a:endParaRPr>
          </a:p>
          <a:p>
            <a:pPr marL="285750" lvl="0" indent="-285750">
              <a:lnSpc>
                <a:spcPct val="100000"/>
              </a:lnSpc>
              <a:spcBef>
                <a:spcPct val="20000"/>
              </a:spcBef>
              <a:buFont typeface="Wingdings" panose="05000000000000000000" pitchFamily="2" charset="2"/>
              <a:buChar char="q"/>
            </a:pPr>
            <a:r>
              <a:rPr lang="en-ZA" sz="2600" dirty="0">
                <a:solidFill>
                  <a:prstClr val="black"/>
                </a:solidFill>
                <a:latin typeface="Arial" panose="020B0604020202020204" pitchFamily="34" charset="0"/>
                <a:cs typeface="Arial" panose="020B0604020202020204" pitchFamily="34" charset="0"/>
              </a:rPr>
              <a:t>To effect the appropriate BCC structure for Postbank 	 </a:t>
            </a:r>
          </a:p>
          <a:p>
            <a:pPr marL="800100" lvl="1" indent="-342900">
              <a:lnSpc>
                <a:spcPct val="100000"/>
              </a:lnSpc>
              <a:spcBef>
                <a:spcPct val="20000"/>
              </a:spcBef>
              <a:buFont typeface="Wingdings" panose="05000000000000000000" pitchFamily="2" charset="2"/>
              <a:buChar char="§"/>
            </a:pPr>
            <a:r>
              <a:rPr lang="en-ZA" sz="2600" dirty="0">
                <a:solidFill>
                  <a:prstClr val="black"/>
                </a:solidFill>
                <a:latin typeface="Arial" panose="020B0604020202020204" pitchFamily="34" charset="0"/>
                <a:cs typeface="Arial" panose="020B0604020202020204" pitchFamily="34" charset="0"/>
              </a:rPr>
              <a:t>Amendments to Postbank Act have been effected as contained in the Postbank Amendment Bill </a:t>
            </a:r>
          </a:p>
          <a:p>
            <a:pPr lvl="1">
              <a:lnSpc>
                <a:spcPct val="100000"/>
              </a:lnSpc>
              <a:spcBef>
                <a:spcPct val="20000"/>
              </a:spcBef>
            </a:pPr>
            <a:endParaRPr lang="en-ZA" sz="2600" dirty="0">
              <a:solidFill>
                <a:prstClr val="black"/>
              </a:solidFill>
              <a:latin typeface="Arial" panose="020B0604020202020204" pitchFamily="34" charset="0"/>
              <a:cs typeface="Arial" panose="020B0604020202020204" pitchFamily="34" charset="0"/>
            </a:endParaRPr>
          </a:p>
          <a:p>
            <a:pPr lvl="0">
              <a:lnSpc>
                <a:spcPct val="100000"/>
              </a:lnSpc>
              <a:spcBef>
                <a:spcPct val="20000"/>
              </a:spcBef>
            </a:pPr>
            <a:endParaRPr lang="en-ZA" sz="1400" dirty="0">
              <a:solidFill>
                <a:prstClr val="black"/>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4106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17" y="294761"/>
            <a:ext cx="8681351" cy="598588"/>
          </a:xfrm>
        </p:spPr>
        <p:txBody>
          <a:bodyPr>
            <a:normAutofit fontScale="90000"/>
          </a:bodyPr>
          <a:lstStyle/>
          <a:p>
            <a:pPr lvl="0">
              <a:lnSpc>
                <a:spcPct val="100000"/>
              </a:lnSpc>
              <a:spcBef>
                <a:spcPts val="0"/>
              </a:spcBef>
            </a:pPr>
            <a:r>
              <a:rPr lang="en-ZA" sz="1800" cap="all" dirty="0">
                <a:solidFill>
                  <a:srgbClr val="006600"/>
                </a:solidFill>
                <a:latin typeface="Arial" panose="020B0604020202020204" pitchFamily="34" charset="0"/>
                <a:ea typeface="+mn-ea"/>
                <a:cs typeface="Arial" panose="020B0604020202020204" pitchFamily="34" charset="0"/>
              </a:rPr>
              <a:t/>
            </a:r>
            <a:br>
              <a:rPr lang="en-ZA" sz="1800" cap="all" dirty="0">
                <a:solidFill>
                  <a:srgbClr val="006600"/>
                </a:solidFill>
                <a:latin typeface="Arial" panose="020B0604020202020204" pitchFamily="34" charset="0"/>
                <a:ea typeface="+mn-ea"/>
                <a:cs typeface="Arial" panose="020B0604020202020204" pitchFamily="34" charset="0"/>
              </a:rPr>
            </a:br>
            <a:r>
              <a:rPr lang="en-GB" sz="2200" cap="all" dirty="0">
                <a:latin typeface="Arial" panose="020B0604020202020204" pitchFamily="34" charset="0"/>
                <a:ea typeface="+mn-ea"/>
                <a:cs typeface="Arial" panose="020B0604020202020204" pitchFamily="34" charset="0"/>
              </a:rPr>
              <a:t>status of the Postbank Act Amendments process</a:t>
            </a:r>
            <a:endParaRPr lang="en-ZA" sz="2200" dirty="0"/>
          </a:p>
        </p:txBody>
      </p:sp>
      <p:sp>
        <p:nvSpPr>
          <p:cNvPr id="3" name="Text Placeholder 2"/>
          <p:cNvSpPr>
            <a:spLocks noGrp="1"/>
          </p:cNvSpPr>
          <p:nvPr>
            <p:ph type="body" idx="1"/>
          </p:nvPr>
        </p:nvSpPr>
        <p:spPr>
          <a:xfrm>
            <a:off x="568360" y="1036305"/>
            <a:ext cx="10886583" cy="5148730"/>
          </a:xfrm>
        </p:spPr>
        <p:txBody>
          <a:bodyPr>
            <a:normAutofit fontScale="85000" lnSpcReduction="10000"/>
          </a:bodyPr>
          <a:lstStyle/>
          <a:p>
            <a:pPr marL="285750" lvl="0" indent="-285750" algn="just">
              <a:lnSpc>
                <a:spcPct val="100000"/>
              </a:lnSpc>
              <a:spcBef>
                <a:spcPct val="20000"/>
              </a:spcBef>
              <a:buFont typeface="Wingdings" panose="05000000000000000000" pitchFamily="2" charset="2"/>
              <a:buChar char="q"/>
              <a:defRPr/>
            </a:pPr>
            <a:r>
              <a:rPr lang="en-US" sz="1700" dirty="0">
                <a:solidFill>
                  <a:prstClr val="black"/>
                </a:solidFill>
                <a:latin typeface="Arial" panose="020B0604020202020204" pitchFamily="34" charset="0"/>
                <a:cs typeface="Arial" panose="020B0604020202020204" pitchFamily="34" charset="0"/>
              </a:rPr>
              <a:t>The Postbank Amendment Bill was developed by the Department of Communications and Digital Technologies in consultation with key stakeholders :</a:t>
            </a:r>
          </a:p>
          <a:p>
            <a:pPr marL="742950" lvl="1" indent="-285750" algn="just">
              <a:lnSpc>
                <a:spcPct val="100000"/>
              </a:lnSpc>
              <a:spcBef>
                <a:spcPct val="20000"/>
              </a:spcBef>
              <a:buFont typeface="Wingdings" panose="05000000000000000000" pitchFamily="2" charset="2"/>
              <a:buChar char="§"/>
              <a:defRPr/>
            </a:pPr>
            <a:r>
              <a:rPr lang="en-US" sz="1700" dirty="0">
                <a:solidFill>
                  <a:prstClr val="black"/>
                </a:solidFill>
                <a:latin typeface="Arial" panose="020B0604020202020204" pitchFamily="34" charset="0"/>
                <a:cs typeface="Arial" panose="020B0604020202020204" pitchFamily="34" charset="0"/>
              </a:rPr>
              <a:t>SAPO, Postbank and National Treasury</a:t>
            </a:r>
          </a:p>
          <a:p>
            <a:pPr lvl="1" algn="just">
              <a:lnSpc>
                <a:spcPct val="100000"/>
              </a:lnSpc>
              <a:spcBef>
                <a:spcPct val="20000"/>
              </a:spcBef>
              <a:defRPr/>
            </a:pPr>
            <a:endParaRPr lang="en-US" sz="17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ZA" sz="1700" dirty="0">
                <a:solidFill>
                  <a:prstClr val="black"/>
                </a:solidFill>
                <a:latin typeface="Arial" panose="020B0604020202020204" pitchFamily="34" charset="0"/>
                <a:cs typeface="Arial" panose="020B0604020202020204" pitchFamily="34" charset="0"/>
              </a:rPr>
              <a:t>Submitted and presented </a:t>
            </a:r>
            <a:r>
              <a:rPr lang="en-US" sz="1700" dirty="0">
                <a:solidFill>
                  <a:prstClr val="black"/>
                </a:solidFill>
                <a:latin typeface="Arial" panose="020B0604020202020204" pitchFamily="34" charset="0"/>
                <a:cs typeface="Arial" panose="020B0604020202020204" pitchFamily="34" charset="0"/>
              </a:rPr>
              <a:t>to the </a:t>
            </a:r>
            <a:r>
              <a:rPr lang="en-ZA" sz="1700" dirty="0">
                <a:solidFill>
                  <a:prstClr val="black"/>
                </a:solidFill>
                <a:latin typeface="Arial" panose="020B0604020202020204" pitchFamily="34" charset="0"/>
                <a:cs typeface="Arial" panose="020B0604020202020204" pitchFamily="34" charset="0"/>
              </a:rPr>
              <a:t>Economic Sectors, Investment, Employment and Infrastructure Development (ESIEID)</a:t>
            </a:r>
            <a:r>
              <a:rPr lang="en-US" sz="1700" dirty="0">
                <a:solidFill>
                  <a:prstClr val="black"/>
                </a:solidFill>
                <a:latin typeface="Arial" panose="020B0604020202020204" pitchFamily="34" charset="0"/>
                <a:cs typeface="Arial" panose="020B0604020202020204" pitchFamily="34" charset="0"/>
              </a:rPr>
              <a:t> Cluster and Cabinet Committee after certifications by relevant authorities</a:t>
            </a:r>
          </a:p>
          <a:p>
            <a:pPr marL="742950" lvl="1" indent="-285750" algn="just">
              <a:lnSpc>
                <a:spcPct val="100000"/>
              </a:lnSpc>
              <a:spcBef>
                <a:spcPct val="20000"/>
              </a:spcBef>
              <a:buFont typeface="Wingdings" panose="05000000000000000000" pitchFamily="2" charset="2"/>
              <a:buChar char="§"/>
              <a:defRPr/>
            </a:pPr>
            <a:r>
              <a:rPr lang="en-US" sz="1700" dirty="0">
                <a:solidFill>
                  <a:prstClr val="black"/>
                </a:solidFill>
                <a:latin typeface="Arial" panose="020B0604020202020204" pitchFamily="34" charset="0"/>
                <a:cs typeface="Arial" panose="020B0604020202020204" pitchFamily="34" charset="0"/>
              </a:rPr>
              <a:t>Office of Chief State Law Advisor (OCSLA) – legal drafting</a:t>
            </a:r>
          </a:p>
          <a:p>
            <a:pPr marL="742950" lvl="1" indent="-285750" algn="just">
              <a:lnSpc>
                <a:spcPct val="100000"/>
              </a:lnSpc>
              <a:spcBef>
                <a:spcPct val="20000"/>
              </a:spcBef>
              <a:buFont typeface="Wingdings" panose="05000000000000000000" pitchFamily="2" charset="2"/>
              <a:buChar char="§"/>
              <a:defRPr/>
            </a:pPr>
            <a:r>
              <a:rPr lang="en-US" sz="1700" dirty="0">
                <a:solidFill>
                  <a:prstClr val="black"/>
                </a:solidFill>
                <a:latin typeface="Arial" panose="020B0604020202020204" pitchFamily="34" charset="0"/>
                <a:cs typeface="Arial" panose="020B0604020202020204" pitchFamily="34" charset="0"/>
              </a:rPr>
              <a:t>Department of Monitoring and Evaluation DPME - SEIAS report</a:t>
            </a:r>
          </a:p>
          <a:p>
            <a:pPr lvl="1" algn="just">
              <a:lnSpc>
                <a:spcPct val="100000"/>
              </a:lnSpc>
              <a:spcBef>
                <a:spcPct val="20000"/>
              </a:spcBef>
              <a:defRPr/>
            </a:pPr>
            <a:endParaRPr lang="en-US" sz="17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GB" sz="1700" dirty="0">
                <a:solidFill>
                  <a:prstClr val="black"/>
                </a:solidFill>
                <a:latin typeface="Arial" panose="020B0604020202020204" pitchFamily="34" charset="0"/>
                <a:cs typeface="Arial" panose="020B0604020202020204" pitchFamily="34" charset="0"/>
              </a:rPr>
              <a:t>The Bill was publicly consulted upon and the ESIEID Cluster supported the Bill for submission to the Ministerial Cluster after its comments were addressed</a:t>
            </a:r>
          </a:p>
          <a:p>
            <a:pPr lvl="0" algn="just">
              <a:lnSpc>
                <a:spcPct val="100000"/>
              </a:lnSpc>
              <a:spcBef>
                <a:spcPct val="20000"/>
              </a:spcBef>
              <a:defRPr/>
            </a:pPr>
            <a:endParaRPr lang="en-GB" sz="17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GB" sz="1700" dirty="0">
                <a:solidFill>
                  <a:prstClr val="black"/>
                </a:solidFill>
                <a:latin typeface="Arial" panose="020B0604020202020204" pitchFamily="34" charset="0"/>
                <a:cs typeface="Arial" panose="020B0604020202020204" pitchFamily="34" charset="0"/>
              </a:rPr>
              <a:t>Cabinet approved the Bill for public comments and the r</a:t>
            </a:r>
            <a:r>
              <a:rPr lang="en-ZA" sz="1700" dirty="0">
                <a:solidFill>
                  <a:schemeClr val="tx1"/>
                </a:solidFill>
                <a:latin typeface="Arial" panose="020B0604020202020204" pitchFamily="34" charset="0"/>
                <a:cs typeface="Arial" panose="020B0604020202020204" pitchFamily="34" charset="0"/>
              </a:rPr>
              <a:t>evised Bill incorporating feedback from the public consultation have been presented to the Cabinet Committee on 02 March 2022 requesting approval to introduce the Bill in Parliament. The approval by Cabinet was granted.</a:t>
            </a:r>
          </a:p>
          <a:p>
            <a:pPr lvl="0" algn="just">
              <a:lnSpc>
                <a:spcPct val="100000"/>
              </a:lnSpc>
              <a:spcBef>
                <a:spcPct val="20000"/>
              </a:spcBef>
              <a:defRPr/>
            </a:pPr>
            <a:endParaRPr lang="en-ZA" sz="1700" dirty="0">
              <a:solidFill>
                <a:schemeClr val="tx1"/>
              </a:solidFill>
              <a:latin typeface="Arial" panose="020B0604020202020204" pitchFamily="34"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rPr>
              <a:t>The Bill was submitted to the Speaker of the National Assembly and the Chairperson of the National Council of Provinces during April 2022 for further processing in Parliament</a:t>
            </a:r>
          </a:p>
          <a:p>
            <a:pPr lvl="0" algn="just">
              <a:lnSpc>
                <a:spcPct val="100000"/>
              </a:lnSpc>
              <a:spcBef>
                <a:spcPct val="20000"/>
              </a:spcBef>
              <a:defRPr/>
            </a:pPr>
            <a:endParaRPr lang="en-GB" sz="1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GB"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Portfolio Committee on Communications commenced its own processing of the bill and published the Bill for public comments</a:t>
            </a:r>
          </a:p>
          <a:p>
            <a:pPr lvl="0" algn="just">
              <a:lnSpc>
                <a:spcPct val="100000"/>
              </a:lnSpc>
              <a:spcBef>
                <a:spcPct val="20000"/>
              </a:spcBef>
              <a:defRPr/>
            </a:pPr>
            <a:endParaRPr lang="en-GB"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0000"/>
              </a:lnSpc>
              <a:spcBef>
                <a:spcPct val="20000"/>
              </a:spcBef>
              <a:buFont typeface="Wingdings" panose="05000000000000000000" pitchFamily="2" charset="2"/>
              <a:buChar char="q"/>
              <a:defRPr/>
            </a:pPr>
            <a:r>
              <a:rPr lang="en-GB" sz="1700" dirty="0">
                <a:solidFill>
                  <a:schemeClr val="tx1"/>
                </a:solidFill>
                <a:latin typeface="Arial" panose="020B0604020202020204" pitchFamily="34" charset="0"/>
                <a:cs typeface="Arial" panose="020B0604020202020204" pitchFamily="34" charset="0"/>
              </a:rPr>
              <a:t>The Department assisted to respond to the public comments</a:t>
            </a:r>
            <a:endParaRPr lang="en-ZA" dirty="0"/>
          </a:p>
        </p:txBody>
      </p:sp>
    </p:spTree>
    <p:extLst>
      <p:ext uri="{BB962C8B-B14F-4D97-AF65-F5344CB8AC3E}">
        <p14:creationId xmlns:p14="http://schemas.microsoft.com/office/powerpoint/2010/main" xmlns="" val="417848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8123B51-15B4-48D7-86A5-40B80147A390}"/>
              </a:ext>
            </a:extLst>
          </p:cNvPr>
          <p:cNvGraphicFramePr>
            <a:graphicFrameLocks noGrp="1"/>
          </p:cNvGraphicFramePr>
          <p:nvPr/>
        </p:nvGraphicFramePr>
        <p:xfrm>
          <a:off x="225286" y="969645"/>
          <a:ext cx="11781183" cy="3745358"/>
        </p:xfrm>
        <a:graphic>
          <a:graphicData uri="http://schemas.openxmlformats.org/drawingml/2006/table">
            <a:tbl>
              <a:tblPr firstRow="1" bandRow="1">
                <a:tableStyleId>{93296810-A885-4BE3-A3E7-6D5BEEA58F35}</a:tableStyleId>
              </a:tblPr>
              <a:tblGrid>
                <a:gridCol w="2445875">
                  <a:extLst>
                    <a:ext uri="{9D8B030D-6E8A-4147-A177-3AD203B41FA5}">
                      <a16:colId xmlns:a16="http://schemas.microsoft.com/office/drawing/2014/main" xmlns="" val="20000"/>
                    </a:ext>
                  </a:extLst>
                </a:gridCol>
                <a:gridCol w="9335308">
                  <a:extLst>
                    <a:ext uri="{9D8B030D-6E8A-4147-A177-3AD203B41FA5}">
                      <a16:colId xmlns:a16="http://schemas.microsoft.com/office/drawing/2014/main" xmlns="" val="20001"/>
                    </a:ext>
                  </a:extLst>
                </a:gridCol>
              </a:tblGrid>
              <a:tr h="607364">
                <a:tc>
                  <a:txBody>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t>
                      </a:r>
                      <a:endParaRPr lang="en-ZA" sz="1800" b="1" dirty="0">
                        <a:latin typeface="Arial" panose="020B0604020202020204" pitchFamily="34" charset="0"/>
                        <a:cs typeface="Arial" panose="020B0604020202020204" pitchFamily="34" charset="0"/>
                      </a:endParaRPr>
                    </a:p>
                  </a:txBody>
                  <a:tcPr/>
                </a:tc>
                <a:tc>
                  <a:txBody>
                    <a:bodyPr/>
                    <a:lstStyle/>
                    <a:p>
                      <a:pPr algn="ct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COSATU</a:t>
                      </a:r>
                      <a:endParaRPr lang="en-ZA" sz="1800"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latin typeface="Arial" panose="020B0604020202020204" pitchFamily="34" charset="0"/>
                          <a:cs typeface="Arial" panose="020B0604020202020204" pitchFamily="34" charset="0"/>
                        </a:rPr>
                        <a:t>COSATU supports the amendments to the Postbank Amendment Bill given the critical mandate of the Postbank</a:t>
                      </a:r>
                      <a:endParaRPr lang="en-GB" sz="18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17236745"/>
                  </a:ext>
                </a:extLst>
              </a:tr>
              <a:tr h="771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Right2know</a:t>
                      </a:r>
                      <a:endParaRPr lang="en-ZA" sz="1800" dirty="0">
                        <a:latin typeface="+mn-lt"/>
                        <a:cs typeface="Calibri" panose="020F050202020403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latin typeface="Arial" panose="020B0604020202020204" pitchFamily="34" charset="0"/>
                          <a:cs typeface="Arial" panose="020B0604020202020204" pitchFamily="34" charset="0"/>
                        </a:rPr>
                        <a:t>Minister of Communications’ role as sole shareholder of the BCC/ </a:t>
                      </a:r>
                      <a:r>
                        <a:rPr lang="en-GB" sz="1800" b="1" i="1" dirty="0">
                          <a:solidFill>
                            <a:schemeClr val="tx1"/>
                          </a:solidFill>
                          <a:latin typeface="Arial" panose="020B0604020202020204" pitchFamily="34" charset="0"/>
                          <a:cs typeface="Arial" panose="020B0604020202020204" pitchFamily="34" charset="0"/>
                        </a:rPr>
                        <a:t>approval and power of the Minister to appoint Postbank’s Postbank Board members, CEO and CFO </a:t>
                      </a:r>
                      <a:r>
                        <a:rPr lang="en-GB" sz="1800" b="1" i="1" kern="1200" dirty="0">
                          <a:solidFill>
                            <a:schemeClr val="tx1"/>
                          </a:solidFill>
                          <a:effectLst/>
                          <a:latin typeface="Arial" panose="020B0604020202020204" pitchFamily="34" charset="0"/>
                          <a:cs typeface="Arial" panose="020B0604020202020204" pitchFamily="34" charset="0"/>
                        </a:rPr>
                        <a:t>and the concurrence of the Minister of Finance in the board appointments.</a:t>
                      </a:r>
                    </a:p>
                  </a:txBody>
                  <a:tcPr marL="68580" marR="68580" marT="0" marB="0"/>
                </a:tc>
                <a:extLst>
                  <a:ext uri="{0D108BD9-81ED-4DB2-BD59-A6C34878D82A}">
                    <a16:rowId xmlns:a16="http://schemas.microsoft.com/office/drawing/2014/main" xmlns="" val="3258636166"/>
                  </a:ext>
                </a:extLst>
              </a:tr>
              <a:tr h="8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Financial Sector Conduct Authority (FSCA) </a:t>
                      </a:r>
                      <a:endParaRPr lang="en-GB" sz="1800" b="1" dirty="0">
                        <a:solidFill>
                          <a:schemeClr val="tx1"/>
                        </a:solidFill>
                        <a:latin typeface="Arial" panose="020B060402020202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latin typeface="Arial" panose="020B0604020202020204" pitchFamily="34" charset="0"/>
                          <a:cs typeface="Arial" panose="020B0604020202020204" pitchFamily="34" charset="0"/>
                        </a:rPr>
                        <a:t>Board members of the Bank Controlling Company </a:t>
                      </a:r>
                    </a:p>
                  </a:txBody>
                  <a:tcPr marL="68580" marR="68580" marT="0" marB="0"/>
                </a:tc>
                <a:extLst>
                  <a:ext uri="{0D108BD9-81ED-4DB2-BD59-A6C34878D82A}">
                    <a16:rowId xmlns:a16="http://schemas.microsoft.com/office/drawing/2014/main" xmlns="" val="442595309"/>
                  </a:ext>
                </a:extLst>
              </a:tr>
              <a:tr h="872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Arial" panose="020B0604020202020204" pitchFamily="34" charset="0"/>
                          <a:cs typeface="Arial" panose="020B0604020202020204" pitchFamily="34" charset="0"/>
                        </a:rPr>
                        <a:t>Banking Association of South Authority (BASA)</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latin typeface="Arial" panose="020B0604020202020204" pitchFamily="34" charset="0"/>
                          <a:cs typeface="Arial" panose="020B0604020202020204" pitchFamily="34" charset="0"/>
                        </a:rPr>
                        <a:t>Financial services as defined in the FAIS Act </a:t>
                      </a:r>
                      <a:endParaRPr lang="en-GB" sz="18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70801236"/>
                  </a:ext>
                </a:extLst>
              </a:tr>
            </a:tbl>
          </a:graphicData>
        </a:graphic>
      </p:graphicFrame>
      <p:sp>
        <p:nvSpPr>
          <p:cNvPr id="2" name="Title 1"/>
          <p:cNvSpPr>
            <a:spLocks noGrp="1"/>
          </p:cNvSpPr>
          <p:nvPr>
            <p:ph type="title"/>
          </p:nvPr>
        </p:nvSpPr>
        <p:spPr>
          <a:xfrm>
            <a:off x="2775396" y="236360"/>
            <a:ext cx="8847217" cy="623888"/>
          </a:xfrm>
        </p:spPr>
        <p:txBody>
          <a:bodyPr/>
          <a:lstStyle/>
          <a:p>
            <a:pPr lvl="0">
              <a:lnSpc>
                <a:spcPct val="100000"/>
              </a:lnSpc>
              <a:spcBef>
                <a:spcPts val="0"/>
              </a:spcBef>
            </a:pP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US" sz="1800" dirty="0">
                <a:solidFill>
                  <a:srgbClr val="006600"/>
                </a:solidFill>
                <a:latin typeface="Arial" pitchFamily="34" charset="0"/>
                <a:ea typeface="+mn-ea"/>
                <a:cs typeface="Arial" pitchFamily="34" charset="0"/>
              </a:rPr>
              <a:t/>
            </a:r>
            <a:br>
              <a:rPr lang="en-US" sz="1800" dirty="0">
                <a:solidFill>
                  <a:srgbClr val="006600"/>
                </a:solidFill>
                <a:latin typeface="Arial" pitchFamily="34" charset="0"/>
                <a:ea typeface="+mn-ea"/>
                <a:cs typeface="Arial" pitchFamily="34" charset="0"/>
              </a:rPr>
            </a:br>
            <a:r>
              <a:rPr lang="en-GB" sz="1800" cap="all" dirty="0">
                <a:latin typeface="Arial" panose="020B0604020202020204" pitchFamily="34" charset="0"/>
                <a:ea typeface="+mn-ea"/>
                <a:cs typeface="Arial" panose="020B0604020202020204" pitchFamily="34" charset="0"/>
              </a:rPr>
              <a:t>status of the Postbank Act Amendments process (Public Comments)</a:t>
            </a:r>
            <a:r>
              <a:rPr lang="en-ZA" sz="1800" dirty="0">
                <a:solidFill>
                  <a:prstClr val="black"/>
                </a:solidFill>
                <a:ea typeface="+mn-ea"/>
                <a:cs typeface="+mn-cs"/>
              </a:rPr>
              <a:t/>
            </a:r>
            <a:br>
              <a:rPr lang="en-ZA" sz="1800" dirty="0">
                <a:solidFill>
                  <a:prstClr val="black"/>
                </a:solidFill>
                <a:ea typeface="+mn-ea"/>
                <a:cs typeface="+mn-cs"/>
              </a:rPr>
            </a:br>
            <a:r>
              <a:rPr lang="en-ZA" sz="1800" dirty="0">
                <a:solidFill>
                  <a:prstClr val="black"/>
                </a:solidFill>
                <a:ea typeface="+mn-ea"/>
                <a:cs typeface="+mn-cs"/>
              </a:rPr>
              <a:t/>
            </a:r>
            <a:br>
              <a:rPr lang="en-ZA" sz="1800" dirty="0">
                <a:solidFill>
                  <a:prstClr val="black"/>
                </a:solidFill>
                <a:ea typeface="+mn-ea"/>
                <a:cs typeface="+mn-cs"/>
              </a:rPr>
            </a:br>
            <a:r>
              <a:rPr lang="en-ZA" sz="1800" dirty="0">
                <a:solidFill>
                  <a:prstClr val="black"/>
                </a:solidFill>
                <a:latin typeface="Arial" panose="020B0604020202020204" pitchFamily="34" charset="0"/>
                <a:ea typeface="+mn-ea"/>
                <a:cs typeface="Arial" panose="020B0604020202020204" pitchFamily="34" charset="0"/>
              </a:rPr>
              <a:t>COMMENTS RELATE TO:</a:t>
            </a:r>
            <a:endParaRPr lang="en-ZA"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6F02D15E-1BC7-F784-0177-A64BA17EC209}"/>
              </a:ext>
            </a:extLst>
          </p:cNvPr>
          <p:cNvGraphicFramePr>
            <a:graphicFrameLocks noGrp="1"/>
          </p:cNvGraphicFramePr>
          <p:nvPr/>
        </p:nvGraphicFramePr>
        <p:xfrm>
          <a:off x="185531" y="4715003"/>
          <a:ext cx="11741428" cy="822960"/>
        </p:xfrm>
        <a:graphic>
          <a:graphicData uri="http://schemas.openxmlformats.org/drawingml/2006/table">
            <a:tbl>
              <a:tblPr firstRow="1" bandRow="1">
                <a:tableStyleId>{93296810-A885-4BE3-A3E7-6D5BEEA58F35}</a:tableStyleId>
              </a:tblPr>
              <a:tblGrid>
                <a:gridCol w="2451653">
                  <a:extLst>
                    <a:ext uri="{9D8B030D-6E8A-4147-A177-3AD203B41FA5}">
                      <a16:colId xmlns:a16="http://schemas.microsoft.com/office/drawing/2014/main" xmlns="" val="4085841718"/>
                    </a:ext>
                  </a:extLst>
                </a:gridCol>
                <a:gridCol w="9289775">
                  <a:extLst>
                    <a:ext uri="{9D8B030D-6E8A-4147-A177-3AD203B41FA5}">
                      <a16:colId xmlns:a16="http://schemas.microsoft.com/office/drawing/2014/main" xmlns="" val="2251566711"/>
                    </a:ext>
                  </a:extLst>
                </a:gridCol>
              </a:tblGrid>
              <a:tr h="370840">
                <a:tc>
                  <a:txBody>
                    <a:bodyPr/>
                    <a:lstStyle/>
                    <a:p>
                      <a:pPr algn="l"/>
                      <a:r>
                        <a:rPr lang="en-US" sz="1800" b="0" kern="1200" dirty="0">
                          <a:solidFill>
                            <a:schemeClr val="dk1"/>
                          </a:solidFill>
                          <a:effectLst/>
                          <a:latin typeface="Arial" panose="020B0604020202020204" pitchFamily="34" charset="0"/>
                          <a:ea typeface="+mn-ea"/>
                          <a:cs typeface="Arial" panose="020B0604020202020204" pitchFamily="34" charset="0"/>
                        </a:rPr>
                        <a:t>Ombudsman for Banking Services South Africa (</a:t>
                      </a:r>
                      <a:r>
                        <a:rPr lang="en-US" sz="1800" b="0" i="0" kern="1200" dirty="0">
                          <a:solidFill>
                            <a:schemeClr val="dk1"/>
                          </a:solidFill>
                          <a:effectLst/>
                          <a:latin typeface="Arial" panose="020B0604020202020204" pitchFamily="34" charset="0"/>
                          <a:ea typeface="+mn-ea"/>
                          <a:cs typeface="Arial" panose="020B0604020202020204" pitchFamily="34" charset="0"/>
                        </a:rPr>
                        <a:t>OBSSA)</a:t>
                      </a:r>
                      <a:endParaRPr lang="en-US" sz="1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chemeClr val="tx1"/>
                          </a:solidFill>
                          <a:effectLst/>
                          <a:latin typeface="Arial" panose="020B0604020202020204" pitchFamily="34" charset="0"/>
                          <a:cs typeface="Arial" panose="020B0604020202020204" pitchFamily="34" charset="0"/>
                        </a:rPr>
                        <a:t>Some insertions/deletion of some definitions</a:t>
                      </a:r>
                    </a:p>
                  </a:txBody>
                  <a:tcPr marL="68580" marR="68580" marT="0" marB="0">
                    <a:solidFill>
                      <a:schemeClr val="accent6">
                        <a:lumMod val="20000"/>
                        <a:lumOff val="80000"/>
                      </a:schemeClr>
                    </a:solidFill>
                  </a:tcPr>
                </a:tc>
                <a:extLst>
                  <a:ext uri="{0D108BD9-81ED-4DB2-BD59-A6C34878D82A}">
                    <a16:rowId xmlns:a16="http://schemas.microsoft.com/office/drawing/2014/main" xmlns="" val="2392821950"/>
                  </a:ext>
                </a:extLst>
              </a:tr>
            </a:tbl>
          </a:graphicData>
        </a:graphic>
      </p:graphicFrame>
      <p:sp>
        <p:nvSpPr>
          <p:cNvPr id="6" name="TextBox 5">
            <a:extLst>
              <a:ext uri="{FF2B5EF4-FFF2-40B4-BE49-F238E27FC236}">
                <a16:creationId xmlns:a16="http://schemas.microsoft.com/office/drawing/2014/main" xmlns="" id="{8B885F66-BA67-62E0-9898-2A733C7D8485}"/>
              </a:ext>
            </a:extLst>
          </p:cNvPr>
          <p:cNvSpPr txBox="1"/>
          <p:nvPr/>
        </p:nvSpPr>
        <p:spPr>
          <a:xfrm>
            <a:off x="225286" y="5873243"/>
            <a:ext cx="11781183" cy="584775"/>
          </a:xfrm>
          <a:prstGeom prst="rect">
            <a:avLst/>
          </a:prstGeom>
          <a:noFill/>
        </p:spPr>
        <p:txBody>
          <a:bodyPr wrap="square">
            <a:spAutoFit/>
          </a:bodyPr>
          <a:lstStyle/>
          <a:p>
            <a:pPr algn="just"/>
            <a:r>
              <a:rPr lang="en-GB" sz="1600" b="1" dirty="0">
                <a:latin typeface="Arial" panose="020B0604020202020204" pitchFamily="34" charset="0"/>
                <a:cs typeface="Arial" panose="020B0604020202020204" pitchFamily="34" charset="0"/>
              </a:rPr>
              <a:t>NB. Although the organisations made comments in their submission, all the above organisations supported the Postbank Amendments Bill. The comments were incorporated in the revised Bill during the deliberation at the PCC</a:t>
            </a:r>
          </a:p>
        </p:txBody>
      </p:sp>
    </p:spTree>
    <p:extLst>
      <p:ext uri="{BB962C8B-B14F-4D97-AF65-F5344CB8AC3E}">
        <p14:creationId xmlns:p14="http://schemas.microsoft.com/office/powerpoint/2010/main" xmlns="" val="404311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TotalTime>
  <Words>2629</Words>
  <Application>Microsoft Office PowerPoint</Application>
  <PresentationFormat>Custom</PresentationFormat>
  <Paragraphs>193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PRESENTATION TO THE SELECT COMMITTEE  POSTBANK AMENDMENT BILL MAY 2023</vt:lpstr>
      <vt:lpstr>PRESENTATION OUTLINE</vt:lpstr>
      <vt:lpstr>Objectives of the Postbank  AMENDMENTS bill</vt:lpstr>
      <vt:lpstr>RATIONALE FOR THE ESTABLISHMENT OF THE BCC </vt:lpstr>
      <vt:lpstr>REQUIREMENTS TO QUALIFY FOR REGISTRATION AS A BANK CONTROLLING COMPANY</vt:lpstr>
      <vt:lpstr> Various bcc structure options considered</vt:lpstr>
      <vt:lpstr>bcc structure option CHOSEN</vt:lpstr>
      <vt:lpstr> status of the Postbank Act Amendments process</vt:lpstr>
      <vt:lpstr>  status of the Postbank Act Amendments process (Public Comments)  COMMENTS RELATE TO:</vt:lpstr>
      <vt:lpstr> status of the Postbank Act Amendments process</vt:lpstr>
      <vt:lpstr>ANNEXURE A</vt:lpstr>
      <vt:lpstr>Slide 11</vt:lpstr>
      <vt:lpstr>  AMENDMENTS TO BE ENACTED ON THE POSTBANK ACT </vt:lpstr>
      <vt:lpstr>  AMENDMENTS TO BE ENACTED ON THE POSTBANK ACT </vt:lpstr>
      <vt:lpstr>  AMENDMENTS TO BE ENACTED ON THE POSTBANK ACT </vt:lpstr>
      <vt:lpstr>  AMENDMENTS TO BE ENACTED ON THE POSTBANK ACT </vt:lpstr>
      <vt:lpstr>  AMENDMENTS TO BE ENACTED ON THE POSTBANK ACT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46</cp:revision>
  <cp:lastPrinted>2023-05-12T15:39:06Z</cp:lastPrinted>
  <dcterms:created xsi:type="dcterms:W3CDTF">2021-09-28T06:16:35Z</dcterms:created>
  <dcterms:modified xsi:type="dcterms:W3CDTF">2023-05-17T07:11:55Z</dcterms:modified>
</cp:coreProperties>
</file>