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98" r:id="rId2"/>
    <p:sldId id="299" r:id="rId3"/>
    <p:sldId id="314" r:id="rId4"/>
    <p:sldId id="274" r:id="rId5"/>
    <p:sldId id="322" r:id="rId6"/>
    <p:sldId id="324" r:id="rId7"/>
    <p:sldId id="315" r:id="rId8"/>
    <p:sldId id="317" r:id="rId9"/>
    <p:sldId id="318" r:id="rId10"/>
    <p:sldId id="323" r:id="rId11"/>
    <p:sldId id="321" r:id="rId12"/>
    <p:sldId id="319" r:id="rId13"/>
    <p:sldId id="313"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99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3DEB6A-F202-47FC-9D8D-AEA96B6F393A}" v="12" dt="2022-01-25T06:19:19.3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484" autoAdjust="0"/>
  </p:normalViewPr>
  <p:slideViewPr>
    <p:cSldViewPr>
      <p:cViewPr varScale="1">
        <p:scale>
          <a:sx n="110" d="100"/>
          <a:sy n="110" d="100"/>
        </p:scale>
        <p:origin x="-1644"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Mbengo" userId="c0e12ae6-967d-4d5f-b620-e11e1b044892" providerId="ADAL" clId="{D13DEB6A-F202-47FC-9D8D-AEA96B6F393A}"/>
    <pc:docChg chg="undo custSel addSld delSld modSld">
      <pc:chgData name="Steve Mbengo" userId="c0e12ae6-967d-4d5f-b620-e11e1b044892" providerId="ADAL" clId="{D13DEB6A-F202-47FC-9D8D-AEA96B6F393A}" dt="2022-01-25T06:27:37.939" v="95" actId="123"/>
      <pc:docMkLst>
        <pc:docMk/>
      </pc:docMkLst>
      <pc:sldChg chg="addSp delSp modSp mod">
        <pc:chgData name="Steve Mbengo" userId="c0e12ae6-967d-4d5f-b620-e11e1b044892" providerId="ADAL" clId="{D13DEB6A-F202-47FC-9D8D-AEA96B6F393A}" dt="2022-01-25T06:19:19.369" v="89"/>
        <pc:sldMkLst>
          <pc:docMk/>
          <pc:sldMk cId="924303713" sldId="274"/>
        </pc:sldMkLst>
        <pc:spChg chg="add mod">
          <ac:chgData name="Steve Mbengo" userId="c0e12ae6-967d-4d5f-b620-e11e1b044892" providerId="ADAL" clId="{D13DEB6A-F202-47FC-9D8D-AEA96B6F393A}" dt="2022-01-25T06:19:19.369" v="89"/>
          <ac:spMkLst>
            <pc:docMk/>
            <pc:sldMk cId="924303713" sldId="274"/>
            <ac:spMk id="11" creationId="{D662284B-E3BE-4241-A067-EC1F4E6C169A}"/>
          </ac:spMkLst>
        </pc:spChg>
        <pc:picChg chg="add del mod">
          <ac:chgData name="Steve Mbengo" userId="c0e12ae6-967d-4d5f-b620-e11e1b044892" providerId="ADAL" clId="{D13DEB6A-F202-47FC-9D8D-AEA96B6F393A}" dt="2022-01-25T06:17:37.846" v="73" actId="21"/>
          <ac:picMkLst>
            <pc:docMk/>
            <pc:sldMk cId="924303713" sldId="274"/>
            <ac:picMk id="8" creationId="{AFC361DE-FAD1-4E86-BC08-9FFFEAA0D6E3}"/>
          </ac:picMkLst>
        </pc:picChg>
        <pc:picChg chg="add mod">
          <ac:chgData name="Steve Mbengo" userId="c0e12ae6-967d-4d5f-b620-e11e1b044892" providerId="ADAL" clId="{D13DEB6A-F202-47FC-9D8D-AEA96B6F393A}" dt="2022-01-25T06:19:02.167" v="86" actId="1076"/>
          <ac:picMkLst>
            <pc:docMk/>
            <pc:sldMk cId="924303713" sldId="274"/>
            <ac:picMk id="9" creationId="{0FA2CAE2-03BE-482E-88C3-48143E37BAA6}"/>
          </ac:picMkLst>
        </pc:picChg>
        <pc:picChg chg="del">
          <ac:chgData name="Steve Mbengo" userId="c0e12ae6-967d-4d5f-b620-e11e1b044892" providerId="ADAL" clId="{D13DEB6A-F202-47FC-9D8D-AEA96B6F393A}" dt="2022-01-25T06:19:03.720" v="87" actId="478"/>
          <ac:picMkLst>
            <pc:docMk/>
            <pc:sldMk cId="924303713" sldId="274"/>
            <ac:picMk id="10" creationId="{FFF64EE3-5D57-4A83-80AC-B8E796911021}"/>
          </ac:picMkLst>
        </pc:picChg>
        <pc:picChg chg="del">
          <ac:chgData name="Steve Mbengo" userId="c0e12ae6-967d-4d5f-b620-e11e1b044892" providerId="ADAL" clId="{D13DEB6A-F202-47FC-9D8D-AEA96B6F393A}" dt="2022-01-25T06:16:43.556" v="65" actId="21"/>
          <ac:picMkLst>
            <pc:docMk/>
            <pc:sldMk cId="924303713" sldId="274"/>
            <ac:picMk id="12" creationId="{969CDBEA-9E3A-4C6E-A9AE-82A62E6FDEDC}"/>
          </ac:picMkLst>
        </pc:picChg>
      </pc:sldChg>
      <pc:sldChg chg="modSp mod">
        <pc:chgData name="Steve Mbengo" userId="c0e12ae6-967d-4d5f-b620-e11e1b044892" providerId="ADAL" clId="{D13DEB6A-F202-47FC-9D8D-AEA96B6F393A}" dt="2022-01-25T06:09:42.568" v="3" actId="20577"/>
        <pc:sldMkLst>
          <pc:docMk/>
          <pc:sldMk cId="2338426144" sldId="299"/>
        </pc:sldMkLst>
        <pc:spChg chg="mod">
          <ac:chgData name="Steve Mbengo" userId="c0e12ae6-967d-4d5f-b620-e11e1b044892" providerId="ADAL" clId="{D13DEB6A-F202-47FC-9D8D-AEA96B6F393A}" dt="2022-01-25T06:09:42.568" v="3" actId="20577"/>
          <ac:spMkLst>
            <pc:docMk/>
            <pc:sldMk cId="2338426144" sldId="299"/>
            <ac:spMk id="9" creationId="{A91CAA10-E8B2-465D-BE70-46EDE2E72483}"/>
          </ac:spMkLst>
        </pc:spChg>
      </pc:sldChg>
      <pc:sldChg chg="addSp delSp modSp mod">
        <pc:chgData name="Steve Mbengo" userId="c0e12ae6-967d-4d5f-b620-e11e1b044892" providerId="ADAL" clId="{D13DEB6A-F202-47FC-9D8D-AEA96B6F393A}" dt="2022-01-25T06:18:28.770" v="83" actId="1076"/>
        <pc:sldMkLst>
          <pc:docMk/>
          <pc:sldMk cId="1155240598" sldId="314"/>
        </pc:sldMkLst>
        <pc:spChg chg="add del mod">
          <ac:chgData name="Steve Mbengo" userId="c0e12ae6-967d-4d5f-b620-e11e1b044892" providerId="ADAL" clId="{D13DEB6A-F202-47FC-9D8D-AEA96B6F393A}" dt="2022-01-25T06:11:33.599" v="10" actId="767"/>
          <ac:spMkLst>
            <pc:docMk/>
            <pc:sldMk cId="1155240598" sldId="314"/>
            <ac:spMk id="7" creationId="{06BF98E5-E4F9-4BC2-A7CC-B5DB8FD7ABC7}"/>
          </ac:spMkLst>
        </pc:spChg>
        <pc:spChg chg="add del mod">
          <ac:chgData name="Steve Mbengo" userId="c0e12ae6-967d-4d5f-b620-e11e1b044892" providerId="ADAL" clId="{D13DEB6A-F202-47FC-9D8D-AEA96B6F393A}" dt="2022-01-25T06:18:28.770" v="83" actId="1076"/>
          <ac:spMkLst>
            <pc:docMk/>
            <pc:sldMk cId="1155240598" sldId="314"/>
            <ac:spMk id="8" creationId="{D1710CED-34D7-405A-AA84-873AEEDDBDE6}"/>
          </ac:spMkLst>
        </pc:spChg>
        <pc:grpChg chg="mod">
          <ac:chgData name="Steve Mbengo" userId="c0e12ae6-967d-4d5f-b620-e11e1b044892" providerId="ADAL" clId="{D13DEB6A-F202-47FC-9D8D-AEA96B6F393A}" dt="2022-01-25T06:15:01.762" v="59" actId="1076"/>
          <ac:grpSpMkLst>
            <pc:docMk/>
            <pc:sldMk cId="1155240598" sldId="314"/>
            <ac:grpSpMk id="3" creationId="{00000000-0000-0000-0000-000000000000}"/>
          </ac:grpSpMkLst>
        </pc:grpChg>
        <pc:picChg chg="del">
          <ac:chgData name="Steve Mbengo" userId="c0e12ae6-967d-4d5f-b620-e11e1b044892" providerId="ADAL" clId="{D13DEB6A-F202-47FC-9D8D-AEA96B6F393A}" dt="2022-01-25T06:16:51.242" v="67" actId="21"/>
          <ac:picMkLst>
            <pc:docMk/>
            <pc:sldMk cId="1155240598" sldId="314"/>
            <ac:picMk id="6" creationId="{29CFE899-EA18-43BB-8B59-89385B781F57}"/>
          </ac:picMkLst>
        </pc:picChg>
        <pc:picChg chg="add del mod">
          <ac:chgData name="Steve Mbengo" userId="c0e12ae6-967d-4d5f-b620-e11e1b044892" providerId="ADAL" clId="{D13DEB6A-F202-47FC-9D8D-AEA96B6F393A}" dt="2022-01-25T06:13:16.735" v="13" actId="478"/>
          <ac:picMkLst>
            <pc:docMk/>
            <pc:sldMk cId="1155240598" sldId="314"/>
            <ac:picMk id="9" creationId="{53BBDCB3-055F-4F1E-BB5D-F334D27AF0C7}"/>
          </ac:picMkLst>
        </pc:picChg>
        <pc:picChg chg="add del">
          <ac:chgData name="Steve Mbengo" userId="c0e12ae6-967d-4d5f-b620-e11e1b044892" providerId="ADAL" clId="{D13DEB6A-F202-47FC-9D8D-AEA96B6F393A}" dt="2022-01-25T06:13:19.912" v="14" actId="478"/>
          <ac:picMkLst>
            <pc:docMk/>
            <pc:sldMk cId="1155240598" sldId="314"/>
            <ac:picMk id="10" creationId="{FFF64EE3-5D57-4A83-80AC-B8E796911021}"/>
          </ac:picMkLst>
        </pc:picChg>
        <pc:picChg chg="add del mod">
          <ac:chgData name="Steve Mbengo" userId="c0e12ae6-967d-4d5f-b620-e11e1b044892" providerId="ADAL" clId="{D13DEB6A-F202-47FC-9D8D-AEA96B6F393A}" dt="2022-01-25T06:13:28.193" v="16" actId="478"/>
          <ac:picMkLst>
            <pc:docMk/>
            <pc:sldMk cId="1155240598" sldId="314"/>
            <ac:picMk id="11" creationId="{F65A93D4-EB77-43C4-92AC-B669E0E2B538}"/>
          </ac:picMkLst>
        </pc:picChg>
        <pc:picChg chg="add del mod">
          <ac:chgData name="Steve Mbengo" userId="c0e12ae6-967d-4d5f-b620-e11e1b044892" providerId="ADAL" clId="{D13DEB6A-F202-47FC-9D8D-AEA96B6F393A}" dt="2022-01-25T06:13:39.097" v="18" actId="478"/>
          <ac:picMkLst>
            <pc:docMk/>
            <pc:sldMk cId="1155240598" sldId="314"/>
            <ac:picMk id="12" creationId="{1F61851D-7BA0-41E0-8056-DE2B384716B1}"/>
          </ac:picMkLst>
        </pc:picChg>
        <pc:picChg chg="add del mod">
          <ac:chgData name="Steve Mbengo" userId="c0e12ae6-967d-4d5f-b620-e11e1b044892" providerId="ADAL" clId="{D13DEB6A-F202-47FC-9D8D-AEA96B6F393A}" dt="2022-01-25T06:14:12.150" v="53" actId="478"/>
          <ac:picMkLst>
            <pc:docMk/>
            <pc:sldMk cId="1155240598" sldId="314"/>
            <ac:picMk id="13" creationId="{2D4EF923-A398-4B74-B5FD-0974C7F58B6B}"/>
          </ac:picMkLst>
        </pc:picChg>
        <pc:picChg chg="add mod">
          <ac:chgData name="Steve Mbengo" userId="c0e12ae6-967d-4d5f-b620-e11e1b044892" providerId="ADAL" clId="{D13DEB6A-F202-47FC-9D8D-AEA96B6F393A}" dt="2022-01-25T06:18:20.401" v="82" actId="1076"/>
          <ac:picMkLst>
            <pc:docMk/>
            <pc:sldMk cId="1155240598" sldId="314"/>
            <ac:picMk id="14" creationId="{E57109CA-45B1-48E6-BF63-C4FEB779F226}"/>
          </ac:picMkLst>
        </pc:picChg>
        <pc:picChg chg="add mod">
          <ac:chgData name="Steve Mbengo" userId="c0e12ae6-967d-4d5f-b620-e11e1b044892" providerId="ADAL" clId="{D13DEB6A-F202-47FC-9D8D-AEA96B6F393A}" dt="2022-01-25T06:18:17.490" v="81" actId="1076"/>
          <ac:picMkLst>
            <pc:docMk/>
            <pc:sldMk cId="1155240598" sldId="314"/>
            <ac:picMk id="15" creationId="{7BAC4F96-2A26-4127-BCA7-DE284B9E5E18}"/>
          </ac:picMkLst>
        </pc:picChg>
      </pc:sldChg>
      <pc:sldChg chg="delSp add del mod">
        <pc:chgData name="Steve Mbengo" userId="c0e12ae6-967d-4d5f-b620-e11e1b044892" providerId="ADAL" clId="{D13DEB6A-F202-47FC-9D8D-AEA96B6F393A}" dt="2022-01-25T06:19:32.829" v="91" actId="47"/>
        <pc:sldMkLst>
          <pc:docMk/>
          <pc:sldMk cId="1875439872" sldId="316"/>
        </pc:sldMkLst>
        <pc:picChg chg="del">
          <ac:chgData name="Steve Mbengo" userId="c0e12ae6-967d-4d5f-b620-e11e1b044892" providerId="ADAL" clId="{D13DEB6A-F202-47FC-9D8D-AEA96B6F393A}" dt="2022-01-25T06:18:52.655" v="84" actId="21"/>
          <ac:picMkLst>
            <pc:docMk/>
            <pc:sldMk cId="1875439872" sldId="316"/>
            <ac:picMk id="6" creationId="{93A48C99-C02D-49D3-A7B5-66C50DB14C58}"/>
          </ac:picMkLst>
        </pc:picChg>
        <pc:picChg chg="del">
          <ac:chgData name="Steve Mbengo" userId="c0e12ae6-967d-4d5f-b620-e11e1b044892" providerId="ADAL" clId="{D13DEB6A-F202-47FC-9D8D-AEA96B6F393A}" dt="2022-01-25T06:19:08.248" v="88" actId="478"/>
          <ac:picMkLst>
            <pc:docMk/>
            <pc:sldMk cId="1875439872" sldId="316"/>
            <ac:picMk id="10" creationId="{FFF64EE3-5D57-4A83-80AC-B8E796911021}"/>
          </ac:picMkLst>
        </pc:picChg>
      </pc:sldChg>
      <pc:sldChg chg="modSp mod">
        <pc:chgData name="Steve Mbengo" userId="c0e12ae6-967d-4d5f-b620-e11e1b044892" providerId="ADAL" clId="{D13DEB6A-F202-47FC-9D8D-AEA96B6F393A}" dt="2022-01-25T06:27:37.939" v="95" actId="123"/>
        <pc:sldMkLst>
          <pc:docMk/>
          <pc:sldMk cId="1405972239" sldId="324"/>
        </pc:sldMkLst>
        <pc:spChg chg="mod">
          <ac:chgData name="Steve Mbengo" userId="c0e12ae6-967d-4d5f-b620-e11e1b044892" providerId="ADAL" clId="{D13DEB6A-F202-47FC-9D8D-AEA96B6F393A}" dt="2022-01-25T06:27:37.939" v="95" actId="123"/>
          <ac:spMkLst>
            <pc:docMk/>
            <pc:sldMk cId="1405972239" sldId="324"/>
            <ac:spMk id="11" creationId="{92100881-536C-46A4-AAAE-BB63B8E0E2F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CF368BF-37CF-42DB-935F-BBDAA932A8DB}" type="datetimeFigureOut">
              <a:rPr lang="en-ZA" smtClean="0"/>
              <a:pPr/>
              <a:t>2022/02/16</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F9B1039-6ED8-474F-972D-9A5402681CD6}" type="slidenum">
              <a:rPr lang="en-ZA" smtClean="0"/>
              <a:pPr/>
              <a:t>‹#›</a:t>
            </a:fld>
            <a:endParaRPr lang="en-ZA" dirty="0"/>
          </a:p>
        </p:txBody>
      </p:sp>
    </p:spTree>
    <p:extLst>
      <p:ext uri="{BB962C8B-B14F-4D97-AF65-F5344CB8AC3E}">
        <p14:creationId xmlns:p14="http://schemas.microsoft.com/office/powerpoint/2010/main" xmlns="" val="3511344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9B1039-6ED8-474F-972D-9A5402681CD6}" type="slidenum">
              <a:rPr lang="en-ZA" smtClean="0"/>
              <a:pPr/>
              <a:t>13</a:t>
            </a:fld>
            <a:endParaRPr lang="en-ZA" dirty="0"/>
          </a:p>
        </p:txBody>
      </p:sp>
    </p:spTree>
    <p:extLst>
      <p:ext uri="{BB962C8B-B14F-4D97-AF65-F5344CB8AC3E}">
        <p14:creationId xmlns:p14="http://schemas.microsoft.com/office/powerpoint/2010/main" xmlns="" val="3224028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DFDB2B1B-FCA3-4671-903C-2BEE8CD8DE28}" type="datetimeFigureOut">
              <a:rPr lang="en-ZA" smtClean="0"/>
              <a:pPr/>
              <a:t>2022/02/16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C6DA8B5B-6943-4C2D-8246-843CB5623A93}" type="slidenum">
              <a:rPr lang="en-ZA" smtClean="0"/>
              <a:pPr/>
              <a:t>‹#›</a:t>
            </a:fld>
            <a:endParaRPr lang="en-ZA" dirty="0"/>
          </a:p>
        </p:txBody>
      </p:sp>
    </p:spTree>
    <p:extLst>
      <p:ext uri="{BB962C8B-B14F-4D97-AF65-F5344CB8AC3E}">
        <p14:creationId xmlns:p14="http://schemas.microsoft.com/office/powerpoint/2010/main" xmlns="" val="2156045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DFDB2B1B-FCA3-4671-903C-2BEE8CD8DE28}" type="datetimeFigureOut">
              <a:rPr lang="en-ZA" smtClean="0"/>
              <a:pPr/>
              <a:t>2022/02/16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C6DA8B5B-6943-4C2D-8246-843CB5623A93}" type="slidenum">
              <a:rPr lang="en-ZA" smtClean="0"/>
              <a:pPr/>
              <a:t>‹#›</a:t>
            </a:fld>
            <a:endParaRPr lang="en-ZA" dirty="0"/>
          </a:p>
        </p:txBody>
      </p:sp>
    </p:spTree>
    <p:extLst>
      <p:ext uri="{BB962C8B-B14F-4D97-AF65-F5344CB8AC3E}">
        <p14:creationId xmlns:p14="http://schemas.microsoft.com/office/powerpoint/2010/main" xmlns="" val="3750040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DFDB2B1B-FCA3-4671-903C-2BEE8CD8DE28}" type="datetimeFigureOut">
              <a:rPr lang="en-ZA" smtClean="0"/>
              <a:pPr/>
              <a:t>2022/02/16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C6DA8B5B-6943-4C2D-8246-843CB5623A93}" type="slidenum">
              <a:rPr lang="en-ZA" smtClean="0"/>
              <a:pPr/>
              <a:t>‹#›</a:t>
            </a:fld>
            <a:endParaRPr lang="en-ZA" dirty="0"/>
          </a:p>
        </p:txBody>
      </p:sp>
    </p:spTree>
    <p:extLst>
      <p:ext uri="{BB962C8B-B14F-4D97-AF65-F5344CB8AC3E}">
        <p14:creationId xmlns:p14="http://schemas.microsoft.com/office/powerpoint/2010/main" xmlns="" val="3015336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DFDB2B1B-FCA3-4671-903C-2BEE8CD8DE28}" type="datetimeFigureOut">
              <a:rPr lang="en-ZA" smtClean="0"/>
              <a:pPr/>
              <a:t>2022/02/16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C6DA8B5B-6943-4C2D-8246-843CB5623A93}" type="slidenum">
              <a:rPr lang="en-ZA" smtClean="0"/>
              <a:pPr/>
              <a:t>‹#›</a:t>
            </a:fld>
            <a:endParaRPr lang="en-ZA" dirty="0"/>
          </a:p>
        </p:txBody>
      </p:sp>
    </p:spTree>
    <p:extLst>
      <p:ext uri="{BB962C8B-B14F-4D97-AF65-F5344CB8AC3E}">
        <p14:creationId xmlns:p14="http://schemas.microsoft.com/office/powerpoint/2010/main" xmlns="" val="1964565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DB2B1B-FCA3-4671-903C-2BEE8CD8DE28}" type="datetimeFigureOut">
              <a:rPr lang="en-ZA" smtClean="0"/>
              <a:pPr/>
              <a:t>2022/02/16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C6DA8B5B-6943-4C2D-8246-843CB5623A93}" type="slidenum">
              <a:rPr lang="en-ZA" smtClean="0"/>
              <a:pPr/>
              <a:t>‹#›</a:t>
            </a:fld>
            <a:endParaRPr lang="en-ZA" dirty="0"/>
          </a:p>
        </p:txBody>
      </p:sp>
    </p:spTree>
    <p:extLst>
      <p:ext uri="{BB962C8B-B14F-4D97-AF65-F5344CB8AC3E}">
        <p14:creationId xmlns:p14="http://schemas.microsoft.com/office/powerpoint/2010/main" xmlns="" val="1151658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DFDB2B1B-FCA3-4671-903C-2BEE8CD8DE28}" type="datetimeFigureOut">
              <a:rPr lang="en-ZA" smtClean="0"/>
              <a:pPr/>
              <a:t>2022/02/16</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C6DA8B5B-6943-4C2D-8246-843CB5623A93}" type="slidenum">
              <a:rPr lang="en-ZA" smtClean="0"/>
              <a:pPr/>
              <a:t>‹#›</a:t>
            </a:fld>
            <a:endParaRPr lang="en-ZA" dirty="0"/>
          </a:p>
        </p:txBody>
      </p:sp>
    </p:spTree>
    <p:extLst>
      <p:ext uri="{BB962C8B-B14F-4D97-AF65-F5344CB8AC3E}">
        <p14:creationId xmlns:p14="http://schemas.microsoft.com/office/powerpoint/2010/main" xmlns="" val="763179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DFDB2B1B-FCA3-4671-903C-2BEE8CD8DE28}" type="datetimeFigureOut">
              <a:rPr lang="en-ZA" smtClean="0"/>
              <a:pPr/>
              <a:t>2022/02/16</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C6DA8B5B-6943-4C2D-8246-843CB5623A93}" type="slidenum">
              <a:rPr lang="en-ZA" smtClean="0"/>
              <a:pPr/>
              <a:t>‹#›</a:t>
            </a:fld>
            <a:endParaRPr lang="en-ZA" dirty="0"/>
          </a:p>
        </p:txBody>
      </p:sp>
    </p:spTree>
    <p:extLst>
      <p:ext uri="{BB962C8B-B14F-4D97-AF65-F5344CB8AC3E}">
        <p14:creationId xmlns:p14="http://schemas.microsoft.com/office/powerpoint/2010/main" xmlns="" val="762536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DFDB2B1B-FCA3-4671-903C-2BEE8CD8DE28}" type="datetimeFigureOut">
              <a:rPr lang="en-ZA" smtClean="0"/>
              <a:pPr/>
              <a:t>2022/02/16</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C6DA8B5B-6943-4C2D-8246-843CB5623A93}" type="slidenum">
              <a:rPr lang="en-ZA" smtClean="0"/>
              <a:pPr/>
              <a:t>‹#›</a:t>
            </a:fld>
            <a:endParaRPr lang="en-ZA" dirty="0"/>
          </a:p>
        </p:txBody>
      </p:sp>
    </p:spTree>
    <p:extLst>
      <p:ext uri="{BB962C8B-B14F-4D97-AF65-F5344CB8AC3E}">
        <p14:creationId xmlns:p14="http://schemas.microsoft.com/office/powerpoint/2010/main" xmlns="" val="2932071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DB2B1B-FCA3-4671-903C-2BEE8CD8DE28}" type="datetimeFigureOut">
              <a:rPr lang="en-ZA" smtClean="0"/>
              <a:pPr/>
              <a:t>2022/02/16</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C6DA8B5B-6943-4C2D-8246-843CB5623A93}" type="slidenum">
              <a:rPr lang="en-ZA" smtClean="0"/>
              <a:pPr/>
              <a:t>‹#›</a:t>
            </a:fld>
            <a:endParaRPr lang="en-ZA" dirty="0"/>
          </a:p>
        </p:txBody>
      </p:sp>
    </p:spTree>
    <p:extLst>
      <p:ext uri="{BB962C8B-B14F-4D97-AF65-F5344CB8AC3E}">
        <p14:creationId xmlns:p14="http://schemas.microsoft.com/office/powerpoint/2010/main" xmlns="" val="2398689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DB2B1B-FCA3-4671-903C-2BEE8CD8DE28}" type="datetimeFigureOut">
              <a:rPr lang="en-ZA" smtClean="0"/>
              <a:pPr/>
              <a:t>2022/02/16</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C6DA8B5B-6943-4C2D-8246-843CB5623A93}" type="slidenum">
              <a:rPr lang="en-ZA" smtClean="0"/>
              <a:pPr/>
              <a:t>‹#›</a:t>
            </a:fld>
            <a:endParaRPr lang="en-ZA" dirty="0"/>
          </a:p>
        </p:txBody>
      </p:sp>
    </p:spTree>
    <p:extLst>
      <p:ext uri="{BB962C8B-B14F-4D97-AF65-F5344CB8AC3E}">
        <p14:creationId xmlns:p14="http://schemas.microsoft.com/office/powerpoint/2010/main" xmlns="" val="3675863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DB2B1B-FCA3-4671-903C-2BEE8CD8DE28}" type="datetimeFigureOut">
              <a:rPr lang="en-ZA" smtClean="0"/>
              <a:pPr/>
              <a:t>2022/02/16</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C6DA8B5B-6943-4C2D-8246-843CB5623A93}" type="slidenum">
              <a:rPr lang="en-ZA" smtClean="0"/>
              <a:pPr/>
              <a:t>‹#›</a:t>
            </a:fld>
            <a:endParaRPr lang="en-ZA" dirty="0"/>
          </a:p>
        </p:txBody>
      </p:sp>
    </p:spTree>
    <p:extLst>
      <p:ext uri="{BB962C8B-B14F-4D97-AF65-F5344CB8AC3E}">
        <p14:creationId xmlns:p14="http://schemas.microsoft.com/office/powerpoint/2010/main" xmlns="" val="704439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DB2B1B-FCA3-4671-903C-2BEE8CD8DE28}" type="datetimeFigureOut">
              <a:rPr lang="en-ZA" smtClean="0"/>
              <a:pPr/>
              <a:t>2022/02/16</a:t>
            </a:fld>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DA8B5B-6943-4C2D-8246-843CB5623A93}" type="slidenum">
              <a:rPr lang="en-ZA" smtClean="0"/>
              <a:pPr/>
              <a:t>‹#›</a:t>
            </a:fld>
            <a:endParaRPr lang="en-ZA" dirty="0"/>
          </a:p>
        </p:txBody>
      </p:sp>
    </p:spTree>
    <p:extLst>
      <p:ext uri="{BB962C8B-B14F-4D97-AF65-F5344CB8AC3E}">
        <p14:creationId xmlns:p14="http://schemas.microsoft.com/office/powerpoint/2010/main" xmlns="" val="36573857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0" y="17019"/>
            <a:ext cx="9144000" cy="6858000"/>
            <a:chOff x="0" y="0"/>
            <a:chExt cx="9144000" cy="6858000"/>
          </a:xfrm>
        </p:grpSpPr>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pic>
          <p:nvPicPr>
            <p:cNvPr id="7" name="Picture 6"/>
            <p:cNvPicPr>
              <a:picLocks noChangeAspect="1"/>
            </p:cNvPicPr>
            <p:nvPr/>
          </p:nvPicPr>
          <p:blipFill rotWithShape="1">
            <a:blip r:embed="rId3" cstate="print">
              <a:extLst>
                <a:ext uri="{28A0092B-C50C-407E-A947-70E740481C1C}">
                  <a14:useLocalDpi xmlns:a14="http://schemas.microsoft.com/office/drawing/2010/main" xmlns="" val="0"/>
                </a:ext>
              </a:extLst>
            </a:blip>
            <a:srcRect l="21696" t="20601" r="21696" b="21651"/>
            <a:stretch/>
          </p:blipFill>
          <p:spPr>
            <a:xfrm>
              <a:off x="278975" y="5481228"/>
              <a:ext cx="951224" cy="1376772"/>
            </a:xfrm>
            <a:prstGeom prst="rect">
              <a:avLst/>
            </a:prstGeom>
          </p:spPr>
        </p:pic>
      </p:grpSp>
      <p:pic>
        <p:nvPicPr>
          <p:cNvPr id="4" name="Picture 3"/>
          <p:cNvPicPr>
            <a:picLocks noChangeAspect="1"/>
          </p:cNvPicPr>
          <p:nvPr/>
        </p:nvPicPr>
        <p:blipFill rotWithShape="1">
          <a:blip r:embed="rId4" cstate="print">
            <a:extLst>
              <a:ext uri="{28A0092B-C50C-407E-A947-70E740481C1C}">
                <a14:useLocalDpi xmlns:a14="http://schemas.microsoft.com/office/drawing/2010/main" xmlns="" val="0"/>
              </a:ext>
            </a:extLst>
          </a:blip>
          <a:srcRect l="21696" t="20601" r="21696" b="21651"/>
          <a:stretch/>
        </p:blipFill>
        <p:spPr>
          <a:xfrm>
            <a:off x="3776735" y="339516"/>
            <a:ext cx="2235425" cy="3235484"/>
          </a:xfrm>
          <a:prstGeom prst="rect">
            <a:avLst/>
          </a:prstGeom>
        </p:spPr>
      </p:pic>
      <p:sp>
        <p:nvSpPr>
          <p:cNvPr id="8" name="TextBox 1">
            <a:extLst>
              <a:ext uri="{FF2B5EF4-FFF2-40B4-BE49-F238E27FC236}">
                <a16:creationId xmlns:a16="http://schemas.microsoft.com/office/drawing/2014/main" xmlns="" id="{A4B97D8E-44B6-45D7-AC07-B48C0853851D}"/>
              </a:ext>
            </a:extLst>
          </p:cNvPr>
          <p:cNvSpPr txBox="1"/>
          <p:nvPr/>
        </p:nvSpPr>
        <p:spPr>
          <a:xfrm>
            <a:off x="1907704" y="3289869"/>
            <a:ext cx="6696744" cy="353943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2800" b="1" dirty="0">
              <a:solidFill>
                <a:schemeClr val="tx1">
                  <a:lumMod val="75000"/>
                  <a:lumOff val="25000"/>
                </a:schemeClr>
              </a:solidFill>
              <a:latin typeface="Arial" panose="020B0604020202020204" pitchFamily="34" charset="0"/>
              <a:cs typeface="Arial" panose="020B0604020202020204" pitchFamily="34" charset="0"/>
            </a:endParaRPr>
          </a:p>
          <a:p>
            <a:pPr algn="ctr"/>
            <a:r>
              <a:rPr lang="en-US" sz="2800" b="1" dirty="0">
                <a:solidFill>
                  <a:schemeClr val="tx1">
                    <a:lumMod val="75000"/>
                    <a:lumOff val="25000"/>
                  </a:schemeClr>
                </a:solidFill>
                <a:latin typeface="Arial" panose="020B0604020202020204" pitchFamily="34" charset="0"/>
                <a:cs typeface="Arial" panose="020B0604020202020204" pitchFamily="34" charset="0"/>
              </a:rPr>
              <a:t>2020/21 ANNUAL REPORT</a:t>
            </a:r>
            <a:br>
              <a:rPr lang="en-US" sz="2800" b="1" dirty="0">
                <a:solidFill>
                  <a:schemeClr val="tx1">
                    <a:lumMod val="75000"/>
                    <a:lumOff val="25000"/>
                  </a:schemeClr>
                </a:solidFill>
                <a:latin typeface="Arial" panose="020B0604020202020204" pitchFamily="34" charset="0"/>
                <a:cs typeface="Arial" panose="020B0604020202020204" pitchFamily="34" charset="0"/>
              </a:rPr>
            </a:br>
            <a:r>
              <a:rPr lang="en-US" sz="2800" b="1" dirty="0">
                <a:solidFill>
                  <a:schemeClr val="tx1">
                    <a:lumMod val="75000"/>
                    <a:lumOff val="25000"/>
                  </a:schemeClr>
                </a:solidFill>
                <a:latin typeface="Arial" panose="020B0604020202020204" pitchFamily="34" charset="0"/>
                <a:cs typeface="Arial" panose="020B0604020202020204" pitchFamily="34" charset="0"/>
              </a:rPr>
              <a:t/>
            </a:r>
            <a:br>
              <a:rPr lang="en-US" sz="2800" b="1" dirty="0">
                <a:solidFill>
                  <a:schemeClr val="tx1">
                    <a:lumMod val="75000"/>
                    <a:lumOff val="25000"/>
                  </a:schemeClr>
                </a:solidFill>
                <a:latin typeface="Arial" panose="020B0604020202020204" pitchFamily="34" charset="0"/>
                <a:cs typeface="Arial" panose="020B0604020202020204" pitchFamily="34" charset="0"/>
              </a:rPr>
            </a:br>
            <a:r>
              <a:rPr lang="en-US" sz="2800" b="1" dirty="0">
                <a:solidFill>
                  <a:schemeClr val="tx1">
                    <a:lumMod val="75000"/>
                    <a:lumOff val="25000"/>
                  </a:schemeClr>
                </a:solidFill>
                <a:latin typeface="Arial" panose="020B0604020202020204" pitchFamily="34" charset="0"/>
                <a:cs typeface="Arial" panose="020B0604020202020204" pitchFamily="34" charset="0"/>
              </a:rPr>
              <a:t>PRESENTATION TO THE PARLIAMENTARY PORTFOLIO COMMITTEE ON </a:t>
            </a:r>
            <a:r>
              <a:rPr lang="en-US" sz="2800" b="1" dirty="0" smtClean="0">
                <a:solidFill>
                  <a:schemeClr val="tx1">
                    <a:lumMod val="75000"/>
                    <a:lumOff val="25000"/>
                  </a:schemeClr>
                </a:solidFill>
                <a:latin typeface="Arial" panose="020B0604020202020204" pitchFamily="34" charset="0"/>
                <a:cs typeface="Arial" panose="020B0604020202020204" pitchFamily="34" charset="0"/>
              </a:rPr>
              <a:t>SPORT, </a:t>
            </a:r>
            <a:r>
              <a:rPr lang="en-US" sz="2800" b="1" dirty="0">
                <a:solidFill>
                  <a:schemeClr val="tx1">
                    <a:lumMod val="75000"/>
                    <a:lumOff val="25000"/>
                  </a:schemeClr>
                </a:solidFill>
                <a:latin typeface="Arial" panose="020B0604020202020204" pitchFamily="34" charset="0"/>
                <a:cs typeface="Arial" panose="020B0604020202020204" pitchFamily="34" charset="0"/>
              </a:rPr>
              <a:t>ARTS AND CULTURE</a:t>
            </a:r>
            <a:br>
              <a:rPr lang="en-US" sz="2800" b="1" dirty="0">
                <a:solidFill>
                  <a:schemeClr val="tx1">
                    <a:lumMod val="75000"/>
                    <a:lumOff val="25000"/>
                  </a:schemeClr>
                </a:solidFill>
                <a:latin typeface="Arial" panose="020B0604020202020204" pitchFamily="34" charset="0"/>
                <a:cs typeface="Arial" panose="020B0604020202020204" pitchFamily="34" charset="0"/>
              </a:rPr>
            </a:br>
            <a:endParaRPr lang="en-ZA" sz="2800" b="1" dirty="0">
              <a:solidFill>
                <a:schemeClr val="tx1">
                  <a:lumMod val="75000"/>
                  <a:lumOff val="25000"/>
                </a:schemeClr>
              </a:solidFill>
            </a:endParaRPr>
          </a:p>
        </p:txBody>
      </p:sp>
    </p:spTree>
    <p:extLst>
      <p:ext uri="{BB962C8B-B14F-4D97-AF65-F5344CB8AC3E}">
        <p14:creationId xmlns:p14="http://schemas.microsoft.com/office/powerpoint/2010/main" xmlns="" val="1186755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4795" y="-745"/>
            <a:ext cx="9144000" cy="6858000"/>
            <a:chOff x="0" y="0"/>
            <a:chExt cx="9144000" cy="685800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pic>
          <p:nvPicPr>
            <p:cNvPr id="4" name="Picture 3"/>
            <p:cNvPicPr>
              <a:picLocks noChangeAspect="1"/>
            </p:cNvPicPr>
            <p:nvPr/>
          </p:nvPicPr>
          <p:blipFill rotWithShape="1">
            <a:blip r:embed="rId3" cstate="print">
              <a:extLst>
                <a:ext uri="{28A0092B-C50C-407E-A947-70E740481C1C}">
                  <a14:useLocalDpi xmlns:a14="http://schemas.microsoft.com/office/drawing/2010/main" xmlns="" val="0"/>
                </a:ext>
              </a:extLst>
            </a:blip>
            <a:srcRect l="21696" t="20601" r="21696" b="21651"/>
            <a:stretch/>
          </p:blipFill>
          <p:spPr>
            <a:xfrm>
              <a:off x="278975" y="5481228"/>
              <a:ext cx="951224" cy="1376772"/>
            </a:xfrm>
            <a:prstGeom prst="rect">
              <a:avLst/>
            </a:prstGeom>
          </p:spPr>
        </p:pic>
      </p:grpSp>
      <p:pic>
        <p:nvPicPr>
          <p:cNvPr id="6" name="Picture 5">
            <a:extLst>
              <a:ext uri="{FF2B5EF4-FFF2-40B4-BE49-F238E27FC236}">
                <a16:creationId xmlns:a16="http://schemas.microsoft.com/office/drawing/2014/main" xmlns="" id="{4E793AA1-8754-42C2-A757-C9C691BB1D03}"/>
              </a:ext>
            </a:extLst>
          </p:cNvPr>
          <p:cNvPicPr>
            <a:picLocks noChangeAspect="1"/>
          </p:cNvPicPr>
          <p:nvPr/>
        </p:nvPicPr>
        <p:blipFill>
          <a:blip r:embed="rId4" cstate="print"/>
          <a:stretch>
            <a:fillRect/>
          </a:stretch>
        </p:blipFill>
        <p:spPr>
          <a:xfrm>
            <a:off x="1345076" y="430460"/>
            <a:ext cx="7139035" cy="975445"/>
          </a:xfrm>
          <a:prstGeom prst="rect">
            <a:avLst/>
          </a:prstGeom>
        </p:spPr>
      </p:pic>
      <p:pic>
        <p:nvPicPr>
          <p:cNvPr id="7" name="Picture 6">
            <a:extLst>
              <a:ext uri="{FF2B5EF4-FFF2-40B4-BE49-F238E27FC236}">
                <a16:creationId xmlns:a16="http://schemas.microsoft.com/office/drawing/2014/main" xmlns="" id="{DA1648CF-4F23-4318-AC52-FD9626D38D4B}"/>
              </a:ext>
            </a:extLst>
          </p:cNvPr>
          <p:cNvPicPr>
            <a:picLocks noChangeAspect="1"/>
          </p:cNvPicPr>
          <p:nvPr/>
        </p:nvPicPr>
        <p:blipFill>
          <a:blip r:embed="rId5" cstate="print"/>
          <a:stretch>
            <a:fillRect/>
          </a:stretch>
        </p:blipFill>
        <p:spPr>
          <a:xfrm>
            <a:off x="1500130" y="1405905"/>
            <a:ext cx="7346317" cy="560881"/>
          </a:xfrm>
          <a:prstGeom prst="rect">
            <a:avLst/>
          </a:prstGeom>
        </p:spPr>
      </p:pic>
      <p:graphicFrame>
        <p:nvGraphicFramePr>
          <p:cNvPr id="9" name="Table 8">
            <a:extLst>
              <a:ext uri="{FF2B5EF4-FFF2-40B4-BE49-F238E27FC236}">
                <a16:creationId xmlns:a16="http://schemas.microsoft.com/office/drawing/2014/main" xmlns="" id="{14B73421-2D65-404C-990C-E3892CB83591}"/>
              </a:ext>
            </a:extLst>
          </p:cNvPr>
          <p:cNvGraphicFramePr>
            <a:graphicFrameLocks noGrp="1"/>
          </p:cNvGraphicFramePr>
          <p:nvPr>
            <p:extLst>
              <p:ext uri="{D42A27DB-BD31-4B8C-83A1-F6EECF244321}">
                <p14:modId xmlns:p14="http://schemas.microsoft.com/office/powerpoint/2010/main" xmlns="" val="2671974403"/>
              </p:ext>
            </p:extLst>
          </p:nvPr>
        </p:nvGraphicFramePr>
        <p:xfrm>
          <a:off x="1729516" y="2104122"/>
          <a:ext cx="6874932" cy="3989174"/>
        </p:xfrm>
        <a:graphic>
          <a:graphicData uri="http://schemas.openxmlformats.org/drawingml/2006/table">
            <a:tbl>
              <a:tblPr firstRow="1" bandRow="1">
                <a:tableStyleId>{5C22544A-7EE6-4342-B048-85BDC9FD1C3A}</a:tableStyleId>
              </a:tblPr>
              <a:tblGrid>
                <a:gridCol w="4777935">
                  <a:extLst>
                    <a:ext uri="{9D8B030D-6E8A-4147-A177-3AD203B41FA5}">
                      <a16:colId xmlns:a16="http://schemas.microsoft.com/office/drawing/2014/main" xmlns="" val="20000"/>
                    </a:ext>
                  </a:extLst>
                </a:gridCol>
                <a:gridCol w="2096997">
                  <a:extLst>
                    <a:ext uri="{9D8B030D-6E8A-4147-A177-3AD203B41FA5}">
                      <a16:colId xmlns:a16="http://schemas.microsoft.com/office/drawing/2014/main" xmlns="" val="20001"/>
                    </a:ext>
                  </a:extLst>
                </a:gridCol>
              </a:tblGrid>
              <a:tr h="455905">
                <a:tc gridSpan="2">
                  <a:txBody>
                    <a:bodyPr/>
                    <a:lstStyle/>
                    <a:p>
                      <a:r>
                        <a:rPr lang="en-US" dirty="0">
                          <a:latin typeface="Arial" panose="020B0604020202020204" pitchFamily="34" charset="0"/>
                          <a:cs typeface="Arial" panose="020B0604020202020204" pitchFamily="34" charset="0"/>
                        </a:rPr>
                        <a:t>Financial Ratios</a:t>
                      </a:r>
                    </a:p>
                  </a:txBody>
                  <a:tcPr/>
                </a:tc>
                <a:tc hMerge="1">
                  <a:txBody>
                    <a:bodyPr/>
                    <a:lstStyle/>
                    <a:p>
                      <a:pPr algn="ct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0"/>
                  </a:ext>
                </a:extLst>
              </a:tr>
              <a:tr h="797835">
                <a:tc>
                  <a:txBody>
                    <a:bodyPr/>
                    <a:lstStyle/>
                    <a:p>
                      <a:r>
                        <a:rPr lang="en-US" b="0" i="1" u="sng" dirty="0">
                          <a:latin typeface="Arial" panose="020B0604020202020204" pitchFamily="34" charset="0"/>
                          <a:cs typeface="Arial" panose="020B0604020202020204" pitchFamily="34" charset="0"/>
                        </a:rPr>
                        <a:t>Current Ratio</a:t>
                      </a:r>
                    </a:p>
                    <a:p>
                      <a:r>
                        <a:rPr lang="en-US" b="0" dirty="0">
                          <a:latin typeface="Arial" panose="020B0604020202020204" pitchFamily="34" charset="0"/>
                          <a:cs typeface="Arial" panose="020B0604020202020204" pitchFamily="34" charset="0"/>
                        </a:rPr>
                        <a:t>Current Assets/ Current Liabilities </a:t>
                      </a:r>
                    </a:p>
                  </a:txBody>
                  <a:tcPr/>
                </a:tc>
                <a:tc>
                  <a:txBody>
                    <a:bodyPr/>
                    <a:lstStyle/>
                    <a:p>
                      <a:pPr algn="ctr"/>
                      <a:endParaRPr lang="en-US" dirty="0">
                        <a:latin typeface="Arial" panose="020B0604020202020204" pitchFamily="34" charset="0"/>
                        <a:cs typeface="Arial" panose="020B0604020202020204" pitchFamily="34" charset="0"/>
                      </a:endParaRPr>
                    </a:p>
                    <a:p>
                      <a:pPr algn="ctr"/>
                      <a:r>
                        <a:rPr lang="en-US" dirty="0">
                          <a:latin typeface="Arial" panose="020B0604020202020204" pitchFamily="34" charset="0"/>
                          <a:cs typeface="Arial" panose="020B0604020202020204" pitchFamily="34" charset="0"/>
                        </a:rPr>
                        <a:t>1.15</a:t>
                      </a:r>
                    </a:p>
                  </a:txBody>
                  <a:tcPr/>
                </a:tc>
                <a:extLst>
                  <a:ext uri="{0D108BD9-81ED-4DB2-BD59-A6C34878D82A}">
                    <a16:rowId xmlns:a16="http://schemas.microsoft.com/office/drawing/2014/main" xmlns="" val="10001"/>
                  </a:ext>
                </a:extLst>
              </a:tr>
              <a:tr h="1139764">
                <a:tc>
                  <a:txBody>
                    <a:bodyPr/>
                    <a:lstStyle/>
                    <a:p>
                      <a:r>
                        <a:rPr lang="en-US" b="0" i="1" u="sng" dirty="0">
                          <a:latin typeface="Arial" panose="020B0604020202020204" pitchFamily="34" charset="0"/>
                          <a:cs typeface="Arial" panose="020B0604020202020204" pitchFamily="34" charset="0"/>
                        </a:rPr>
                        <a:t>Quick Ratio</a:t>
                      </a:r>
                    </a:p>
                    <a:p>
                      <a:r>
                        <a:rPr lang="en-ZA" sz="1800" b="0" i="0" kern="1200" dirty="0">
                          <a:solidFill>
                            <a:schemeClr val="dk1"/>
                          </a:solidFill>
                          <a:effectLst/>
                          <a:latin typeface="+mn-lt"/>
                          <a:ea typeface="+mn-ea"/>
                          <a:cs typeface="+mn-cs"/>
                        </a:rPr>
                        <a:t>(Cash and cash equivalent + Accounts receivables) / Current liabilities</a:t>
                      </a:r>
                      <a:endParaRPr lang="en-US" b="0" dirty="0">
                        <a:latin typeface="Arial" panose="020B0604020202020204" pitchFamily="34" charset="0"/>
                        <a:cs typeface="Arial" panose="020B0604020202020204" pitchFamily="34" charset="0"/>
                      </a:endParaRPr>
                    </a:p>
                  </a:txBody>
                  <a:tcPr/>
                </a:tc>
                <a:tc>
                  <a:txBody>
                    <a:bodyPr/>
                    <a:lstStyle/>
                    <a:p>
                      <a:pPr algn="ctr"/>
                      <a:endParaRPr lang="en-US" dirty="0">
                        <a:latin typeface="Arial" panose="020B0604020202020204" pitchFamily="34" charset="0"/>
                        <a:cs typeface="Arial" panose="020B0604020202020204" pitchFamily="34" charset="0"/>
                      </a:endParaRPr>
                    </a:p>
                    <a:p>
                      <a:pPr algn="ctr"/>
                      <a:endParaRPr lang="en-US" dirty="0">
                        <a:latin typeface="Arial" panose="020B0604020202020204" pitchFamily="34" charset="0"/>
                        <a:cs typeface="Arial" panose="020B0604020202020204" pitchFamily="34" charset="0"/>
                      </a:endParaRPr>
                    </a:p>
                    <a:p>
                      <a:pPr algn="ctr"/>
                      <a:r>
                        <a:rPr lang="en-US" dirty="0">
                          <a:latin typeface="Arial" panose="020B0604020202020204" pitchFamily="34" charset="0"/>
                          <a:cs typeface="Arial" panose="020B0604020202020204" pitchFamily="34" charset="0"/>
                        </a:rPr>
                        <a:t>1.14</a:t>
                      </a:r>
                    </a:p>
                  </a:txBody>
                  <a:tcPr/>
                </a:tc>
                <a:extLst>
                  <a:ext uri="{0D108BD9-81ED-4DB2-BD59-A6C34878D82A}">
                    <a16:rowId xmlns:a16="http://schemas.microsoft.com/office/drawing/2014/main" xmlns="" val="10002"/>
                  </a:ext>
                </a:extLst>
              </a:tr>
              <a:tr h="797835">
                <a:tc>
                  <a:txBody>
                    <a:bodyPr/>
                    <a:lstStyle/>
                    <a:p>
                      <a:r>
                        <a:rPr lang="en-US" i="1" u="sng" dirty="0">
                          <a:latin typeface="Arial" panose="020B0604020202020204" pitchFamily="34" charset="0"/>
                          <a:cs typeface="Arial" panose="020B0604020202020204" pitchFamily="34" charset="0"/>
                        </a:rPr>
                        <a:t>Creditors Turnover Ratio</a:t>
                      </a:r>
                    </a:p>
                    <a:p>
                      <a:r>
                        <a:rPr lang="en-ZA" sz="1800" b="0" i="0" kern="1200" dirty="0">
                          <a:solidFill>
                            <a:schemeClr val="dk1"/>
                          </a:solidFill>
                          <a:effectLst/>
                          <a:latin typeface="+mn-lt"/>
                          <a:ea typeface="+mn-ea"/>
                          <a:cs typeface="+mn-cs"/>
                        </a:rPr>
                        <a:t>Net Credit Purchases / Average Accounts Payable</a:t>
                      </a:r>
                      <a:endParaRPr lang="en-US" dirty="0">
                        <a:latin typeface="Arial" panose="020B0604020202020204" pitchFamily="34" charset="0"/>
                        <a:cs typeface="Arial" panose="020B0604020202020204" pitchFamily="34" charset="0"/>
                      </a:endParaRPr>
                    </a:p>
                  </a:txBody>
                  <a:tcPr/>
                </a:tc>
                <a:tc>
                  <a:txBody>
                    <a:bodyPr/>
                    <a:lstStyle/>
                    <a:p>
                      <a:pPr algn="ctr"/>
                      <a:endParaRPr lang="en-US" dirty="0">
                        <a:latin typeface="Arial" panose="020B0604020202020204" pitchFamily="34" charset="0"/>
                        <a:cs typeface="Arial" panose="020B0604020202020204" pitchFamily="34" charset="0"/>
                      </a:endParaRPr>
                    </a:p>
                    <a:p>
                      <a:pPr algn="ctr"/>
                      <a:r>
                        <a:rPr lang="en-US" dirty="0">
                          <a:latin typeface="Arial" panose="020B0604020202020204" pitchFamily="34" charset="0"/>
                          <a:cs typeface="Arial" panose="020B0604020202020204" pitchFamily="34" charset="0"/>
                        </a:rPr>
                        <a:t>2.8</a:t>
                      </a:r>
                    </a:p>
                  </a:txBody>
                  <a:tcPr/>
                </a:tc>
                <a:extLst>
                  <a:ext uri="{0D108BD9-81ED-4DB2-BD59-A6C34878D82A}">
                    <a16:rowId xmlns:a16="http://schemas.microsoft.com/office/drawing/2014/main" xmlns="" val="10003"/>
                  </a:ext>
                </a:extLst>
              </a:tr>
              <a:tr h="797835">
                <a:tc>
                  <a:txBody>
                    <a:bodyPr/>
                    <a:lstStyle/>
                    <a:p>
                      <a:r>
                        <a:rPr lang="en-US" b="0" i="1" u="sng" dirty="0">
                          <a:latin typeface="Arial" panose="020B0604020202020204" pitchFamily="34" charset="0"/>
                          <a:cs typeface="Arial" panose="020B0604020202020204" pitchFamily="34" charset="0"/>
                        </a:rPr>
                        <a:t>Debtors Turnover Ratio</a:t>
                      </a:r>
                    </a:p>
                    <a:p>
                      <a:r>
                        <a:rPr lang="en-ZA" sz="1800" b="0" i="0" kern="1200" dirty="0">
                          <a:solidFill>
                            <a:schemeClr val="dk1"/>
                          </a:solidFill>
                          <a:effectLst/>
                          <a:latin typeface="+mn-lt"/>
                          <a:ea typeface="+mn-ea"/>
                          <a:cs typeface="+mn-cs"/>
                        </a:rPr>
                        <a:t>Total Sales /  Account Receivables</a:t>
                      </a:r>
                      <a:endParaRPr lang="en-US" b="1" dirty="0">
                        <a:latin typeface="Arial" panose="020B0604020202020204" pitchFamily="34" charset="0"/>
                        <a:cs typeface="Arial" panose="020B0604020202020204" pitchFamily="34" charset="0"/>
                      </a:endParaRPr>
                    </a:p>
                  </a:txBody>
                  <a:tcPr/>
                </a:tc>
                <a:tc>
                  <a:txBody>
                    <a:bodyPr/>
                    <a:lstStyle/>
                    <a:p>
                      <a:pPr algn="ctr"/>
                      <a:endParaRPr lang="en-US" b="0" dirty="0">
                        <a:latin typeface="Arial" panose="020B0604020202020204" pitchFamily="34" charset="0"/>
                        <a:cs typeface="Arial" panose="020B0604020202020204" pitchFamily="34" charset="0"/>
                      </a:endParaRPr>
                    </a:p>
                    <a:p>
                      <a:pPr algn="ctr"/>
                      <a:r>
                        <a:rPr lang="en-US" b="0" dirty="0">
                          <a:latin typeface="Arial" panose="020B0604020202020204" pitchFamily="34" charset="0"/>
                          <a:cs typeface="Arial" panose="020B0604020202020204" pitchFamily="34" charset="0"/>
                        </a:rPr>
                        <a:t>2.2</a:t>
                      </a:r>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2236097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4795" y="-745"/>
            <a:ext cx="9144000" cy="6858000"/>
            <a:chOff x="0" y="0"/>
            <a:chExt cx="9144000" cy="685800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pic>
          <p:nvPicPr>
            <p:cNvPr id="4" name="Picture 3"/>
            <p:cNvPicPr>
              <a:picLocks noChangeAspect="1"/>
            </p:cNvPicPr>
            <p:nvPr/>
          </p:nvPicPr>
          <p:blipFill rotWithShape="1">
            <a:blip r:embed="rId3" cstate="print">
              <a:extLst>
                <a:ext uri="{28A0092B-C50C-407E-A947-70E740481C1C}">
                  <a14:useLocalDpi xmlns:a14="http://schemas.microsoft.com/office/drawing/2010/main" xmlns="" val="0"/>
                </a:ext>
              </a:extLst>
            </a:blip>
            <a:srcRect l="21696" t="20601" r="21696" b="21651"/>
            <a:stretch/>
          </p:blipFill>
          <p:spPr>
            <a:xfrm>
              <a:off x="278975" y="5481228"/>
              <a:ext cx="951224" cy="1376772"/>
            </a:xfrm>
            <a:prstGeom prst="rect">
              <a:avLst/>
            </a:prstGeom>
          </p:spPr>
        </p:pic>
      </p:grpSp>
      <p:sp>
        <p:nvSpPr>
          <p:cNvPr id="5" name="TextBox 4"/>
          <p:cNvSpPr txBox="1"/>
          <p:nvPr/>
        </p:nvSpPr>
        <p:spPr>
          <a:xfrm>
            <a:off x="2627784" y="5679750"/>
            <a:ext cx="5832648" cy="276999"/>
          </a:xfrm>
          <a:prstGeom prst="rect">
            <a:avLst/>
          </a:prstGeom>
          <a:noFill/>
        </p:spPr>
        <p:txBody>
          <a:bodyPr wrap="square" rtlCol="0">
            <a:spAutoFit/>
          </a:bodyPr>
          <a:lstStyle/>
          <a:p>
            <a:endParaRPr lang="en-ZA" sz="1200" dirty="0"/>
          </a:p>
        </p:txBody>
      </p:sp>
      <p:pic>
        <p:nvPicPr>
          <p:cNvPr id="6" name="Picture 5">
            <a:extLst>
              <a:ext uri="{FF2B5EF4-FFF2-40B4-BE49-F238E27FC236}">
                <a16:creationId xmlns:a16="http://schemas.microsoft.com/office/drawing/2014/main" xmlns="" id="{4E793AA1-8754-42C2-A757-C9C691BB1D03}"/>
              </a:ext>
            </a:extLst>
          </p:cNvPr>
          <p:cNvPicPr>
            <a:picLocks noChangeAspect="1"/>
          </p:cNvPicPr>
          <p:nvPr/>
        </p:nvPicPr>
        <p:blipFill>
          <a:blip r:embed="rId4" cstate="print"/>
          <a:stretch>
            <a:fillRect/>
          </a:stretch>
        </p:blipFill>
        <p:spPr>
          <a:xfrm>
            <a:off x="1345076" y="430460"/>
            <a:ext cx="7139035" cy="975445"/>
          </a:xfrm>
          <a:prstGeom prst="rect">
            <a:avLst/>
          </a:prstGeom>
        </p:spPr>
      </p:pic>
      <p:pic>
        <p:nvPicPr>
          <p:cNvPr id="8" name="Picture 7">
            <a:extLst>
              <a:ext uri="{FF2B5EF4-FFF2-40B4-BE49-F238E27FC236}">
                <a16:creationId xmlns:a16="http://schemas.microsoft.com/office/drawing/2014/main" xmlns="" id="{20347C97-C7DF-40C2-A54C-D854B6E3AEDE}"/>
              </a:ext>
            </a:extLst>
          </p:cNvPr>
          <p:cNvPicPr>
            <a:picLocks noChangeAspect="1"/>
          </p:cNvPicPr>
          <p:nvPr/>
        </p:nvPicPr>
        <p:blipFill>
          <a:blip r:embed="rId5" cstate="print"/>
          <a:stretch>
            <a:fillRect/>
          </a:stretch>
        </p:blipFill>
        <p:spPr>
          <a:xfrm>
            <a:off x="1619672" y="1480523"/>
            <a:ext cx="7346317" cy="329213"/>
          </a:xfrm>
          <a:prstGeom prst="rect">
            <a:avLst/>
          </a:prstGeom>
        </p:spPr>
      </p:pic>
      <p:graphicFrame>
        <p:nvGraphicFramePr>
          <p:cNvPr id="10" name="Table 9">
            <a:extLst>
              <a:ext uri="{FF2B5EF4-FFF2-40B4-BE49-F238E27FC236}">
                <a16:creationId xmlns:a16="http://schemas.microsoft.com/office/drawing/2014/main" xmlns="" id="{331DBD5A-7FEB-4F6C-8C2A-8D82502B8468}"/>
              </a:ext>
            </a:extLst>
          </p:cNvPr>
          <p:cNvGraphicFramePr>
            <a:graphicFrameLocks noGrp="1"/>
          </p:cNvGraphicFramePr>
          <p:nvPr>
            <p:extLst>
              <p:ext uri="{D42A27DB-BD31-4B8C-83A1-F6EECF244321}">
                <p14:modId xmlns:p14="http://schemas.microsoft.com/office/powerpoint/2010/main" xmlns="" val="429281980"/>
              </p:ext>
            </p:extLst>
          </p:nvPr>
        </p:nvGraphicFramePr>
        <p:xfrm>
          <a:off x="1640572" y="2348880"/>
          <a:ext cx="7251908" cy="2219960"/>
        </p:xfrm>
        <a:graphic>
          <a:graphicData uri="http://schemas.openxmlformats.org/drawingml/2006/table">
            <a:tbl>
              <a:tblPr firstRow="1" bandRow="1">
                <a:tableStyleId>{5C22544A-7EE6-4342-B048-85BDC9FD1C3A}</a:tableStyleId>
              </a:tblPr>
              <a:tblGrid>
                <a:gridCol w="2211348">
                  <a:extLst>
                    <a:ext uri="{9D8B030D-6E8A-4147-A177-3AD203B41FA5}">
                      <a16:colId xmlns:a16="http://schemas.microsoft.com/office/drawing/2014/main" xmlns="" val="20000"/>
                    </a:ext>
                  </a:extLst>
                </a:gridCol>
                <a:gridCol w="1152128">
                  <a:extLst>
                    <a:ext uri="{9D8B030D-6E8A-4147-A177-3AD203B41FA5}">
                      <a16:colId xmlns:a16="http://schemas.microsoft.com/office/drawing/2014/main" xmlns="" val="20001"/>
                    </a:ext>
                  </a:extLst>
                </a:gridCol>
                <a:gridCol w="1224136">
                  <a:extLst>
                    <a:ext uri="{9D8B030D-6E8A-4147-A177-3AD203B41FA5}">
                      <a16:colId xmlns:a16="http://schemas.microsoft.com/office/drawing/2014/main" xmlns="" val="20002"/>
                    </a:ext>
                  </a:extLst>
                </a:gridCol>
                <a:gridCol w="1224136">
                  <a:extLst>
                    <a:ext uri="{9D8B030D-6E8A-4147-A177-3AD203B41FA5}">
                      <a16:colId xmlns:a16="http://schemas.microsoft.com/office/drawing/2014/main" xmlns="" val="20003"/>
                    </a:ext>
                  </a:extLst>
                </a:gridCol>
                <a:gridCol w="1440160">
                  <a:extLst>
                    <a:ext uri="{9D8B030D-6E8A-4147-A177-3AD203B41FA5}">
                      <a16:colId xmlns:a16="http://schemas.microsoft.com/office/drawing/2014/main" xmlns="" val="1495846754"/>
                    </a:ext>
                  </a:extLst>
                </a:gridCol>
              </a:tblGrid>
              <a:tr h="0">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latin typeface="Arial" panose="020B0604020202020204" pitchFamily="34" charset="0"/>
                          <a:cs typeface="Arial" panose="020B0604020202020204" pitchFamily="34" charset="0"/>
                        </a:rPr>
                        <a:t>Budget</a:t>
                      </a:r>
                      <a:endParaRPr lang="en-US" dirty="0">
                        <a:latin typeface="Arial" panose="020B0604020202020204" pitchFamily="34" charset="0"/>
                        <a:cs typeface="Arial" panose="020B0604020202020204" pitchFamily="34" charset="0"/>
                      </a:endParaRPr>
                    </a:p>
                  </a:txBody>
                  <a:tcPr/>
                </a:tc>
                <a:tc>
                  <a:txBody>
                    <a:bodyPr/>
                    <a:lstStyle/>
                    <a:p>
                      <a:r>
                        <a:rPr lang="en-US" baseline="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Actual</a:t>
                      </a:r>
                    </a:p>
                  </a:txBody>
                  <a:tcPr/>
                </a:tc>
                <a:tc>
                  <a:txBody>
                    <a:bodyPr/>
                    <a:lstStyle/>
                    <a:p>
                      <a:r>
                        <a:rPr lang="en-US" dirty="0">
                          <a:latin typeface="Arial" panose="020B0604020202020204" pitchFamily="34" charset="0"/>
                          <a:cs typeface="Arial" panose="020B0604020202020204" pitchFamily="34" charset="0"/>
                        </a:rPr>
                        <a:t>Variance</a:t>
                      </a:r>
                    </a:p>
                  </a:txBody>
                  <a:tcPr/>
                </a:tc>
                <a:tc>
                  <a:txBody>
                    <a:bodyPr/>
                    <a:lstStyle/>
                    <a:p>
                      <a:r>
                        <a:rPr lang="en-US" dirty="0">
                          <a:latin typeface="Arial" panose="020B0604020202020204" pitchFamily="34" charset="0"/>
                          <a:cs typeface="Arial" panose="020B0604020202020204" pitchFamily="34" charset="0"/>
                        </a:rPr>
                        <a:t>% Variance</a:t>
                      </a:r>
                    </a:p>
                  </a:txBody>
                  <a:tcPr/>
                </a:tc>
                <a:extLst>
                  <a:ext uri="{0D108BD9-81ED-4DB2-BD59-A6C34878D82A}">
                    <a16:rowId xmlns:a16="http://schemas.microsoft.com/office/drawing/2014/main" xmlns="" val="10000"/>
                  </a:ext>
                </a:extLst>
              </a:tr>
              <a:tr h="370840">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R’000</a:t>
                      </a:r>
                    </a:p>
                  </a:txBody>
                  <a:tcPr/>
                </a:tc>
                <a:tc>
                  <a:txBody>
                    <a:bodyPr/>
                    <a:lstStyle/>
                    <a:p>
                      <a:pPr algn="ctr"/>
                      <a:r>
                        <a:rPr lang="en-US" dirty="0">
                          <a:latin typeface="Arial" panose="020B0604020202020204" pitchFamily="34" charset="0"/>
                          <a:cs typeface="Arial" panose="020B0604020202020204" pitchFamily="34" charset="0"/>
                        </a:rPr>
                        <a:t>R’000</a:t>
                      </a:r>
                    </a:p>
                  </a:txBody>
                  <a:tcPr/>
                </a:tc>
                <a:tc>
                  <a:txBody>
                    <a:bodyPr/>
                    <a:lstStyle/>
                    <a:p>
                      <a:pPr algn="ctr"/>
                      <a:r>
                        <a:rPr lang="en-US" dirty="0">
                          <a:latin typeface="Arial" panose="020B0604020202020204" pitchFamily="34" charset="0"/>
                          <a:cs typeface="Arial" panose="020B0604020202020204" pitchFamily="34" charset="0"/>
                        </a:rPr>
                        <a:t>R’000</a:t>
                      </a:r>
                    </a:p>
                  </a:txBody>
                  <a:tcPr/>
                </a:tc>
                <a:tc>
                  <a:txBody>
                    <a:bodyPr/>
                    <a:lstStyle/>
                    <a:p>
                      <a:pPr algn="ct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a:txBody>
                    <a:bodyPr/>
                    <a:lstStyle/>
                    <a:p>
                      <a:r>
                        <a:rPr lang="en-US" dirty="0">
                          <a:latin typeface="Arial" panose="020B0604020202020204" pitchFamily="34" charset="0"/>
                          <a:cs typeface="Arial" panose="020B0604020202020204" pitchFamily="34" charset="0"/>
                        </a:rPr>
                        <a:t>Total Income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61 092</a:t>
                      </a:r>
                      <a:endParaRPr lang="en-US"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51 378</a:t>
                      </a:r>
                    </a:p>
                  </a:txBody>
                  <a:tcPr/>
                </a:tc>
                <a:tc>
                  <a:txBody>
                    <a:bodyPr/>
                    <a:lstStyle/>
                    <a:p>
                      <a:pPr algn="ctr"/>
                      <a:r>
                        <a:rPr lang="en-US" dirty="0">
                          <a:latin typeface="Arial" panose="020B0604020202020204" pitchFamily="34" charset="0"/>
                          <a:cs typeface="Arial" panose="020B0604020202020204" pitchFamily="34" charset="0"/>
                        </a:rPr>
                        <a:t>(9 714)</a:t>
                      </a:r>
                    </a:p>
                  </a:txBody>
                  <a:tcPr/>
                </a:tc>
                <a:tc>
                  <a:txBody>
                    <a:bodyPr/>
                    <a:lstStyle/>
                    <a:p>
                      <a:pPr algn="ctr"/>
                      <a:r>
                        <a:rPr lang="en-US" dirty="0">
                          <a:latin typeface="Arial" panose="020B0604020202020204" pitchFamily="34" charset="0"/>
                          <a:cs typeface="Arial" panose="020B0604020202020204" pitchFamily="34" charset="0"/>
                        </a:rPr>
                        <a:t>(15.9%)</a:t>
                      </a:r>
                    </a:p>
                  </a:txBody>
                  <a:tcPr/>
                </a:tc>
                <a:extLst>
                  <a:ext uri="{0D108BD9-81ED-4DB2-BD59-A6C34878D82A}">
                    <a16:rowId xmlns:a16="http://schemas.microsoft.com/office/drawing/2014/main" xmlns="" val="10002"/>
                  </a:ext>
                </a:extLst>
              </a:tr>
              <a:tr h="370840">
                <a:tc>
                  <a:txBody>
                    <a:bodyPr/>
                    <a:lstStyle/>
                    <a:p>
                      <a:r>
                        <a:rPr lang="en-US" dirty="0">
                          <a:latin typeface="Arial" panose="020B0604020202020204" pitchFamily="34" charset="0"/>
                          <a:cs typeface="Arial" panose="020B0604020202020204" pitchFamily="34" charset="0"/>
                        </a:rPr>
                        <a:t>Total Expenditure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58 342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48 251</a:t>
                      </a:r>
                    </a:p>
                  </a:txBody>
                  <a:tcPr/>
                </a:tc>
                <a:tc>
                  <a:txBody>
                    <a:bodyPr/>
                    <a:lstStyle/>
                    <a:p>
                      <a:pPr algn="ctr"/>
                      <a:r>
                        <a:rPr lang="en-US" dirty="0">
                          <a:latin typeface="Arial" panose="020B0604020202020204" pitchFamily="34" charset="0"/>
                          <a:cs typeface="Arial" panose="020B0604020202020204" pitchFamily="34" charset="0"/>
                        </a:rPr>
                        <a:t>10 091</a:t>
                      </a:r>
                    </a:p>
                  </a:txBody>
                  <a:tcPr/>
                </a:tc>
                <a:tc>
                  <a:txBody>
                    <a:bodyPr/>
                    <a:lstStyle/>
                    <a:p>
                      <a:pPr algn="ctr"/>
                      <a:r>
                        <a:rPr lang="en-US" dirty="0">
                          <a:latin typeface="Arial" panose="020B0604020202020204" pitchFamily="34" charset="0"/>
                          <a:cs typeface="Arial" panose="020B0604020202020204" pitchFamily="34" charset="0"/>
                        </a:rPr>
                        <a:t>17.3%</a:t>
                      </a:r>
                    </a:p>
                  </a:txBody>
                  <a:tcPr/>
                </a:tc>
                <a:extLst>
                  <a:ext uri="{0D108BD9-81ED-4DB2-BD59-A6C34878D82A}">
                    <a16:rowId xmlns:a16="http://schemas.microsoft.com/office/drawing/2014/main" xmlns="" val="10003"/>
                  </a:ext>
                </a:extLst>
              </a:tr>
              <a:tr h="370840">
                <a:tc>
                  <a:txBody>
                    <a:bodyPr/>
                    <a:lstStyle/>
                    <a:p>
                      <a:r>
                        <a:rPr lang="en-US" dirty="0">
                          <a:latin typeface="Arial" panose="020B0604020202020204" pitchFamily="34" charset="0"/>
                          <a:cs typeface="Arial" panose="020B0604020202020204" pitchFamily="34" charset="0"/>
                        </a:rPr>
                        <a:t>Non</a:t>
                      </a:r>
                      <a:r>
                        <a:rPr lang="en-US" baseline="0"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cash</a:t>
                      </a:r>
                      <a:r>
                        <a:rPr lang="en-US" baseline="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expenses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2 750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3 056</a:t>
                      </a:r>
                    </a:p>
                  </a:txBody>
                  <a:tcPr/>
                </a:tc>
                <a:tc>
                  <a:txBody>
                    <a:bodyPr/>
                    <a:lstStyle/>
                    <a:p>
                      <a:pPr algn="ctr"/>
                      <a:r>
                        <a:rPr lang="en-US" dirty="0">
                          <a:latin typeface="Arial" panose="020B0604020202020204" pitchFamily="34" charset="0"/>
                          <a:cs typeface="Arial" panose="020B0604020202020204" pitchFamily="34" charset="0"/>
                        </a:rPr>
                        <a:t>(306)</a:t>
                      </a:r>
                    </a:p>
                  </a:txBody>
                  <a:tcPr/>
                </a:tc>
                <a:tc>
                  <a:txBody>
                    <a:bodyPr/>
                    <a:lstStyle/>
                    <a:p>
                      <a:pPr algn="ctr"/>
                      <a:r>
                        <a:rPr lang="en-US" dirty="0">
                          <a:latin typeface="Arial" panose="020B0604020202020204" pitchFamily="34" charset="0"/>
                          <a:cs typeface="Arial" panose="020B0604020202020204" pitchFamily="34" charset="0"/>
                        </a:rPr>
                        <a:t>(11.1)</a:t>
                      </a:r>
                    </a:p>
                  </a:txBody>
                  <a:tcPr/>
                </a:tc>
                <a:extLst>
                  <a:ext uri="{0D108BD9-81ED-4DB2-BD59-A6C34878D82A}">
                    <a16:rowId xmlns:a16="http://schemas.microsoft.com/office/drawing/2014/main" xmlns="" val="10004"/>
                  </a:ext>
                </a:extLst>
              </a:tr>
              <a:tr h="370840">
                <a:tc>
                  <a:txBody>
                    <a:bodyPr/>
                    <a:lstStyle/>
                    <a:p>
                      <a:r>
                        <a:rPr lang="en-US" baseline="0" dirty="0">
                          <a:latin typeface="Arial" panose="020B0604020202020204" pitchFamily="34" charset="0"/>
                          <a:cs typeface="Arial" panose="020B0604020202020204" pitchFamily="34" charset="0"/>
                        </a:rPr>
                        <a:t>Surplus/(deficit)</a:t>
                      </a:r>
                      <a:endParaRPr lang="en-US" dirty="0">
                        <a:latin typeface="Arial" panose="020B0604020202020204" pitchFamily="34" charset="0"/>
                        <a:cs typeface="Arial" panose="020B0604020202020204" pitchFamily="34" charset="0"/>
                      </a:endParaRPr>
                    </a:p>
                  </a:txBody>
                  <a:tcPr/>
                </a:tc>
                <a:tc>
                  <a:txBody>
                    <a:bodyPr/>
                    <a:lstStyle/>
                    <a:p>
                      <a:pPr algn="ctr"/>
                      <a:r>
                        <a:rPr lang="en-US" dirty="0">
                          <a:latin typeface="Arial" panose="020B0604020202020204" pitchFamily="34" charset="0"/>
                          <a:cs typeface="Arial" panose="020B0604020202020204" pitchFamily="34" charset="0"/>
                        </a:rPr>
                        <a:t>0</a:t>
                      </a:r>
                    </a:p>
                  </a:txBody>
                  <a:tcPr/>
                </a:tc>
                <a:tc>
                  <a:txBody>
                    <a:bodyPr/>
                    <a:lstStyle/>
                    <a:p>
                      <a:pPr algn="ctr"/>
                      <a:r>
                        <a:rPr lang="en-US" baseline="0" dirty="0">
                          <a:latin typeface="Arial" panose="020B0604020202020204" pitchFamily="34" charset="0"/>
                          <a:cs typeface="Arial" panose="020B0604020202020204" pitchFamily="34" charset="0"/>
                        </a:rPr>
                        <a:t> 71</a:t>
                      </a:r>
                      <a:endParaRPr lang="en-US"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(71)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3010163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15536"/>
            <a:ext cx="9144000" cy="6858000"/>
            <a:chOff x="0" y="0"/>
            <a:chExt cx="9144000" cy="685800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pic>
          <p:nvPicPr>
            <p:cNvPr id="4" name="Picture 3"/>
            <p:cNvPicPr>
              <a:picLocks noChangeAspect="1"/>
            </p:cNvPicPr>
            <p:nvPr/>
          </p:nvPicPr>
          <p:blipFill rotWithShape="1">
            <a:blip r:embed="rId3" cstate="print">
              <a:extLst>
                <a:ext uri="{28A0092B-C50C-407E-A947-70E740481C1C}">
                  <a14:useLocalDpi xmlns:a14="http://schemas.microsoft.com/office/drawing/2010/main" xmlns="" val="0"/>
                </a:ext>
              </a:extLst>
            </a:blip>
            <a:srcRect l="21696" t="20601" r="21696" b="21651"/>
            <a:stretch/>
          </p:blipFill>
          <p:spPr>
            <a:xfrm>
              <a:off x="278975" y="5481228"/>
              <a:ext cx="951224" cy="1376772"/>
            </a:xfrm>
            <a:prstGeom prst="rect">
              <a:avLst/>
            </a:prstGeom>
          </p:spPr>
        </p:pic>
      </p:grpSp>
      <p:sp>
        <p:nvSpPr>
          <p:cNvPr id="5" name="TextBox 4"/>
          <p:cNvSpPr txBox="1"/>
          <p:nvPr/>
        </p:nvSpPr>
        <p:spPr>
          <a:xfrm>
            <a:off x="2627784" y="5679750"/>
            <a:ext cx="5832648" cy="276999"/>
          </a:xfrm>
          <a:prstGeom prst="rect">
            <a:avLst/>
          </a:prstGeom>
          <a:noFill/>
        </p:spPr>
        <p:txBody>
          <a:bodyPr wrap="square" rtlCol="0">
            <a:spAutoFit/>
          </a:bodyPr>
          <a:lstStyle/>
          <a:p>
            <a:endParaRPr lang="en-ZA" sz="1200" dirty="0"/>
          </a:p>
        </p:txBody>
      </p:sp>
      <p:pic>
        <p:nvPicPr>
          <p:cNvPr id="7" name="Picture 6">
            <a:extLst>
              <a:ext uri="{FF2B5EF4-FFF2-40B4-BE49-F238E27FC236}">
                <a16:creationId xmlns:a16="http://schemas.microsoft.com/office/drawing/2014/main" xmlns="" id="{9B7062BD-C486-4938-B858-AFF0AF4DB8BB}"/>
              </a:ext>
            </a:extLst>
          </p:cNvPr>
          <p:cNvPicPr>
            <a:picLocks noChangeAspect="1"/>
          </p:cNvPicPr>
          <p:nvPr/>
        </p:nvPicPr>
        <p:blipFill>
          <a:blip r:embed="rId4" cstate="print"/>
          <a:stretch>
            <a:fillRect/>
          </a:stretch>
        </p:blipFill>
        <p:spPr>
          <a:xfrm>
            <a:off x="1367009" y="332656"/>
            <a:ext cx="7139035" cy="975445"/>
          </a:xfrm>
          <a:prstGeom prst="rect">
            <a:avLst/>
          </a:prstGeom>
        </p:spPr>
      </p:pic>
      <p:sp>
        <p:nvSpPr>
          <p:cNvPr id="9" name="Rectangle 8">
            <a:extLst>
              <a:ext uri="{FF2B5EF4-FFF2-40B4-BE49-F238E27FC236}">
                <a16:creationId xmlns:a16="http://schemas.microsoft.com/office/drawing/2014/main" xmlns="" id="{B3C687AE-CD7F-48DD-8BC8-44E7FE78A4B9}"/>
              </a:ext>
            </a:extLst>
          </p:cNvPr>
          <p:cNvSpPr/>
          <p:nvPr/>
        </p:nvSpPr>
        <p:spPr>
          <a:xfrm>
            <a:off x="1619672" y="1556792"/>
            <a:ext cx="7344816" cy="1107996"/>
          </a:xfrm>
          <a:prstGeom prst="rect">
            <a:avLst/>
          </a:prstGeom>
        </p:spPr>
        <p:txBody>
          <a:bodyPr wrap="square">
            <a:spAutoFit/>
          </a:bodyPr>
          <a:lstStyle/>
          <a:p>
            <a:r>
              <a:rPr lang="en-US" dirty="0">
                <a:solidFill>
                  <a:schemeClr val="tx1">
                    <a:lumMod val="75000"/>
                    <a:lumOff val="25000"/>
                  </a:schemeClr>
                </a:solidFill>
                <a:latin typeface="Arial" panose="020B0604020202020204" pitchFamily="34" charset="0"/>
                <a:cs typeface="Arial" panose="020B0604020202020204" pitchFamily="34" charset="0"/>
              </a:rPr>
              <a:t>There was an improvement in the audit outcome from a qualified audit opinion in the 2019/20 financial year to an unqualified audit opinion in 2020/21;</a:t>
            </a:r>
          </a:p>
          <a:p>
            <a:endParaRPr lang="en-US" sz="12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607473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902" y="-6660"/>
            <a:ext cx="9144000" cy="6864660"/>
            <a:chOff x="7902" y="-6660"/>
            <a:chExt cx="9144000" cy="6864660"/>
          </a:xfrm>
        </p:grpSpPr>
        <p:pic>
          <p:nvPicPr>
            <p:cNvPr id="3" name="Picture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902" y="-6660"/>
              <a:ext cx="9144000" cy="6858000"/>
            </a:xfrm>
            <a:prstGeom prst="rect">
              <a:avLst/>
            </a:prstGeom>
          </p:spPr>
        </p:pic>
        <p:pic>
          <p:nvPicPr>
            <p:cNvPr id="4" name="Picture 3"/>
            <p:cNvPicPr>
              <a:picLocks noChangeAspect="1"/>
            </p:cNvPicPr>
            <p:nvPr/>
          </p:nvPicPr>
          <p:blipFill rotWithShape="1">
            <a:blip r:embed="rId4" cstate="print">
              <a:extLst>
                <a:ext uri="{28A0092B-C50C-407E-A947-70E740481C1C}">
                  <a14:useLocalDpi xmlns:a14="http://schemas.microsoft.com/office/drawing/2010/main" xmlns="" val="0"/>
                </a:ext>
              </a:extLst>
            </a:blip>
            <a:srcRect l="21696" t="20601" r="21696" b="21651"/>
            <a:stretch/>
          </p:blipFill>
          <p:spPr>
            <a:xfrm>
              <a:off x="278975" y="5481228"/>
              <a:ext cx="951224" cy="1376772"/>
            </a:xfrm>
            <a:prstGeom prst="rect">
              <a:avLst/>
            </a:prstGeom>
          </p:spPr>
        </p:pic>
      </p:grpSp>
    </p:spTree>
    <p:extLst>
      <p:ext uri="{BB962C8B-B14F-4D97-AF65-F5344CB8AC3E}">
        <p14:creationId xmlns:p14="http://schemas.microsoft.com/office/powerpoint/2010/main" xmlns="" val="1746609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0"/>
            <a:ext cx="9144000" cy="6858000"/>
            <a:chOff x="0" y="0"/>
            <a:chExt cx="9144000" cy="685800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pic>
          <p:nvPicPr>
            <p:cNvPr id="6" name="Picture 5"/>
            <p:cNvPicPr>
              <a:picLocks noChangeAspect="1"/>
            </p:cNvPicPr>
            <p:nvPr/>
          </p:nvPicPr>
          <p:blipFill rotWithShape="1">
            <a:blip r:embed="rId3" cstate="print">
              <a:extLst>
                <a:ext uri="{28A0092B-C50C-407E-A947-70E740481C1C}">
                  <a14:useLocalDpi xmlns:a14="http://schemas.microsoft.com/office/drawing/2010/main" xmlns="" val="0"/>
                </a:ext>
              </a:extLst>
            </a:blip>
            <a:srcRect l="21696" t="20601" r="21696" b="21651"/>
            <a:stretch/>
          </p:blipFill>
          <p:spPr>
            <a:xfrm>
              <a:off x="278975" y="5481228"/>
              <a:ext cx="951224" cy="1376772"/>
            </a:xfrm>
            <a:prstGeom prst="rect">
              <a:avLst/>
            </a:prstGeom>
          </p:spPr>
        </p:pic>
      </p:grpSp>
      <p:sp>
        <p:nvSpPr>
          <p:cNvPr id="5" name="Rectangle 4"/>
          <p:cNvSpPr/>
          <p:nvPr/>
        </p:nvSpPr>
        <p:spPr>
          <a:xfrm>
            <a:off x="1619672" y="1340768"/>
            <a:ext cx="7452320" cy="1323439"/>
          </a:xfrm>
          <a:prstGeom prst="rect">
            <a:avLst/>
          </a:prstGeom>
        </p:spPr>
        <p:txBody>
          <a:bodyPr wrap="square">
            <a:spAutoFit/>
          </a:bodyPr>
          <a:lstStyle/>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q"/>
            </a:pPr>
            <a:endParaRPr lang="en-US" sz="20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q"/>
            </a:pPr>
            <a:endParaRPr lang="en-US" sz="2000" dirty="0">
              <a:latin typeface="Arial" panose="020B0604020202020204" pitchFamily="34" charset="0"/>
              <a:cs typeface="Arial" panose="020B0604020202020204" pitchFamily="34" charset="0"/>
            </a:endParaRPr>
          </a:p>
        </p:txBody>
      </p:sp>
      <p:pic>
        <p:nvPicPr>
          <p:cNvPr id="11" name="Picture 10">
            <a:extLst>
              <a:ext uri="{FF2B5EF4-FFF2-40B4-BE49-F238E27FC236}">
                <a16:creationId xmlns:a16="http://schemas.microsoft.com/office/drawing/2014/main" xmlns="" id="{AE341611-594E-4130-8BE5-CF4489A455DB}"/>
              </a:ext>
            </a:extLst>
          </p:cNvPr>
          <p:cNvPicPr>
            <a:picLocks noChangeAspect="1"/>
          </p:cNvPicPr>
          <p:nvPr/>
        </p:nvPicPr>
        <p:blipFill>
          <a:blip r:embed="rId4" cstate="print"/>
          <a:stretch>
            <a:fillRect/>
          </a:stretch>
        </p:blipFill>
        <p:spPr>
          <a:xfrm>
            <a:off x="1403648" y="365323"/>
            <a:ext cx="7139035" cy="975445"/>
          </a:xfrm>
          <a:prstGeom prst="rect">
            <a:avLst/>
          </a:prstGeom>
        </p:spPr>
      </p:pic>
      <p:sp>
        <p:nvSpPr>
          <p:cNvPr id="9" name="Content Placeholder 29">
            <a:extLst>
              <a:ext uri="{FF2B5EF4-FFF2-40B4-BE49-F238E27FC236}">
                <a16:creationId xmlns:a16="http://schemas.microsoft.com/office/drawing/2014/main" xmlns="" id="{A91CAA10-E8B2-465D-BE70-46EDE2E72483}"/>
              </a:ext>
            </a:extLst>
          </p:cNvPr>
          <p:cNvSpPr txBox="1">
            <a:spLocks/>
          </p:cNvSpPr>
          <p:nvPr/>
        </p:nvSpPr>
        <p:spPr>
          <a:xfrm>
            <a:off x="1658707" y="1736723"/>
            <a:ext cx="7056784" cy="453650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Wingdings" panose="05000000000000000000" pitchFamily="2" charset="2"/>
              <a:buChar char="q"/>
            </a:pPr>
            <a:r>
              <a:rPr lang="en-US" sz="2400" dirty="0">
                <a:solidFill>
                  <a:schemeClr val="tx1">
                    <a:lumMod val="75000"/>
                    <a:lumOff val="25000"/>
                  </a:schemeClr>
                </a:solidFill>
                <a:latin typeface="Angsana New" panose="02020603050405020304" pitchFamily="18" charset="-34"/>
                <a:cs typeface="Arial" panose="020B0604020202020204" pitchFamily="34" charset="0"/>
              </a:rPr>
              <a:t>Vision, Mission &amp; Values</a:t>
            </a:r>
          </a:p>
          <a:p>
            <a:pPr marL="457200" indent="-457200">
              <a:buFont typeface="Wingdings" panose="05000000000000000000" pitchFamily="2" charset="2"/>
              <a:buChar char="q"/>
            </a:pPr>
            <a:endParaRPr lang="en-US" sz="2400" dirty="0">
              <a:solidFill>
                <a:schemeClr val="tx1">
                  <a:lumMod val="75000"/>
                  <a:lumOff val="25000"/>
                </a:schemeClr>
              </a:solidFill>
              <a:latin typeface="Angsana New" panose="02020603050405020304" pitchFamily="18" charset="-34"/>
              <a:cs typeface="Arial" panose="020B0604020202020204" pitchFamily="34" charset="0"/>
            </a:endParaRPr>
          </a:p>
          <a:p>
            <a:pPr marL="457200" indent="-457200">
              <a:buFont typeface="Wingdings" panose="05000000000000000000" pitchFamily="2" charset="2"/>
              <a:buChar char="q"/>
            </a:pPr>
            <a:r>
              <a:rPr lang="en-US" sz="2400" dirty="0">
                <a:solidFill>
                  <a:schemeClr val="tx1">
                    <a:lumMod val="75000"/>
                    <a:lumOff val="25000"/>
                  </a:schemeClr>
                </a:solidFill>
                <a:latin typeface="Angsana New" panose="02020603050405020304" pitchFamily="18" charset="-34"/>
                <a:cs typeface="Arial" panose="020B0604020202020204" pitchFamily="34" charset="0"/>
              </a:rPr>
              <a:t>Governance</a:t>
            </a:r>
          </a:p>
          <a:p>
            <a:pPr marL="457200" indent="-457200">
              <a:buFont typeface="Wingdings" panose="05000000000000000000" pitchFamily="2" charset="2"/>
              <a:buChar char="q"/>
            </a:pPr>
            <a:endParaRPr lang="en-US" sz="2400" dirty="0">
              <a:solidFill>
                <a:schemeClr val="tx1">
                  <a:lumMod val="75000"/>
                  <a:lumOff val="25000"/>
                </a:schemeClr>
              </a:solidFill>
              <a:latin typeface="Angsana New" panose="02020603050405020304" pitchFamily="18" charset="-34"/>
              <a:cs typeface="Arial" panose="020B0604020202020204" pitchFamily="34" charset="0"/>
            </a:endParaRPr>
          </a:p>
          <a:p>
            <a:pPr marL="457200" indent="-457200">
              <a:buFont typeface="Wingdings" panose="05000000000000000000" pitchFamily="2" charset="2"/>
              <a:buChar char="q"/>
            </a:pPr>
            <a:r>
              <a:rPr lang="en-US" sz="2400" dirty="0">
                <a:solidFill>
                  <a:schemeClr val="tx1">
                    <a:lumMod val="75000"/>
                    <a:lumOff val="25000"/>
                  </a:schemeClr>
                </a:solidFill>
                <a:latin typeface="Angsana New" panose="02020603050405020304" pitchFamily="18" charset="-34"/>
                <a:cs typeface="Arial" panose="020B0604020202020204" pitchFamily="34" charset="0"/>
              </a:rPr>
              <a:t>Performance Overview</a:t>
            </a:r>
          </a:p>
          <a:p>
            <a:endParaRPr lang="en-US" sz="2400" dirty="0">
              <a:solidFill>
                <a:schemeClr val="tx1">
                  <a:lumMod val="75000"/>
                  <a:lumOff val="25000"/>
                </a:schemeClr>
              </a:solidFill>
              <a:latin typeface="Angsana New" panose="02020603050405020304" pitchFamily="18" charset="-34"/>
              <a:cs typeface="Arial" panose="020B0604020202020204" pitchFamily="34" charset="0"/>
            </a:endParaRPr>
          </a:p>
          <a:p>
            <a:pPr marL="457200" indent="-457200">
              <a:buFont typeface="Wingdings" panose="05000000000000000000" pitchFamily="2" charset="2"/>
              <a:buChar char="q"/>
            </a:pPr>
            <a:r>
              <a:rPr lang="en-US" sz="2400" dirty="0">
                <a:solidFill>
                  <a:schemeClr val="tx1">
                    <a:lumMod val="75000"/>
                    <a:lumOff val="25000"/>
                  </a:schemeClr>
                </a:solidFill>
                <a:latin typeface="Angsana New" panose="02020603050405020304" pitchFamily="18" charset="-34"/>
                <a:cs typeface="Arial" panose="020B0604020202020204" pitchFamily="34" charset="0"/>
              </a:rPr>
              <a:t>Predetermined Objectives</a:t>
            </a:r>
          </a:p>
          <a:p>
            <a:endParaRPr lang="en-US" sz="2400" dirty="0">
              <a:solidFill>
                <a:schemeClr val="tx1">
                  <a:lumMod val="75000"/>
                  <a:lumOff val="25000"/>
                </a:schemeClr>
              </a:solidFill>
              <a:latin typeface="Angsana New" panose="02020603050405020304" pitchFamily="18" charset="-34"/>
              <a:cs typeface="Arial" panose="020B0604020202020204" pitchFamily="34" charset="0"/>
            </a:endParaRPr>
          </a:p>
          <a:p>
            <a:pPr marL="457200" indent="-457200">
              <a:buFont typeface="Wingdings" panose="05000000000000000000" pitchFamily="2" charset="2"/>
              <a:buChar char="q"/>
            </a:pPr>
            <a:r>
              <a:rPr lang="en-US" sz="2400" dirty="0">
                <a:solidFill>
                  <a:schemeClr val="tx1">
                    <a:lumMod val="75000"/>
                    <a:lumOff val="25000"/>
                  </a:schemeClr>
                </a:solidFill>
                <a:latin typeface="Angsana New" panose="02020603050405020304" pitchFamily="18" charset="-34"/>
                <a:cs typeface="Arial" panose="020B0604020202020204" pitchFamily="34" charset="0"/>
              </a:rPr>
              <a:t>Employment Equity</a:t>
            </a:r>
          </a:p>
          <a:p>
            <a:endParaRPr lang="en-US" sz="2400" dirty="0">
              <a:solidFill>
                <a:schemeClr val="tx1">
                  <a:lumMod val="75000"/>
                  <a:lumOff val="25000"/>
                </a:schemeClr>
              </a:solidFill>
              <a:latin typeface="Angsana New" panose="02020603050405020304" pitchFamily="18" charset="-34"/>
              <a:cs typeface="Arial" panose="020B0604020202020204" pitchFamily="34" charset="0"/>
            </a:endParaRPr>
          </a:p>
          <a:p>
            <a:pPr marL="457200" indent="-457200">
              <a:buFont typeface="Wingdings" panose="05000000000000000000" pitchFamily="2" charset="2"/>
              <a:buChar char="q"/>
            </a:pPr>
            <a:r>
              <a:rPr lang="en-US" sz="2400" dirty="0">
                <a:solidFill>
                  <a:schemeClr val="tx1">
                    <a:lumMod val="75000"/>
                    <a:lumOff val="25000"/>
                  </a:schemeClr>
                </a:solidFill>
                <a:latin typeface="Angsana New" panose="02020603050405020304" pitchFamily="18" charset="-34"/>
                <a:cs typeface="Arial" panose="020B0604020202020204" pitchFamily="34" charset="0"/>
              </a:rPr>
              <a:t>Financial Overview</a:t>
            </a:r>
          </a:p>
          <a:p>
            <a:pPr marL="0" indent="0">
              <a:buNone/>
            </a:pPr>
            <a:endParaRPr lang="en-US" sz="2400" dirty="0">
              <a:solidFill>
                <a:schemeClr val="tx1">
                  <a:lumMod val="75000"/>
                  <a:lumOff val="25000"/>
                </a:schemeClr>
              </a:solidFill>
              <a:latin typeface="Angsana New" panose="02020603050405020304" pitchFamily="18" charset="-34"/>
              <a:cs typeface="Arial" panose="020B0604020202020204" pitchFamily="34" charset="0"/>
            </a:endParaRPr>
          </a:p>
          <a:p>
            <a:pPr marL="457200" indent="-457200">
              <a:buFont typeface="Wingdings" panose="05000000000000000000" pitchFamily="2" charset="2"/>
              <a:buChar char="q"/>
            </a:pPr>
            <a:r>
              <a:rPr lang="en-US" sz="2400" dirty="0">
                <a:solidFill>
                  <a:schemeClr val="tx1">
                    <a:lumMod val="75000"/>
                    <a:lumOff val="25000"/>
                  </a:schemeClr>
                </a:solidFill>
                <a:latin typeface="Angsana New" panose="02020603050405020304" pitchFamily="18" charset="-34"/>
                <a:cs typeface="Arial" panose="020B0604020202020204" pitchFamily="34" charset="0"/>
              </a:rPr>
              <a:t>Audit Outcomes</a:t>
            </a:r>
          </a:p>
          <a:p>
            <a:pPr marL="0" marR="0" lvl="0" indent="0" algn="l" defTabSz="914400" rtl="0" eaLnBrk="1" fontAlgn="auto" latinLnBrk="0" hangingPunct="1">
              <a:lnSpc>
                <a:spcPct val="110000"/>
              </a:lnSpc>
              <a:spcBef>
                <a:spcPct val="20000"/>
              </a:spcBef>
              <a:spcAft>
                <a:spcPts val="0"/>
              </a:spcAft>
              <a:buClrTx/>
              <a:buSzTx/>
              <a:buFont typeface="Arial" pitchFamily="34" charset="0"/>
              <a:buNone/>
              <a:tabLst/>
              <a:defRPr/>
            </a:pPr>
            <a:endParaRPr kumimoji="0" lang="en-US" sz="2400" b="1" i="0" u="none" strike="noStrike" kern="1200" cap="none" spc="0" normalizeH="0" baseline="0" noProof="0" dirty="0">
              <a:ln>
                <a:noFill/>
              </a:ln>
              <a:solidFill>
                <a:schemeClr val="tx1">
                  <a:lumMod val="75000"/>
                  <a:lumOff val="25000"/>
                </a:schemeClr>
              </a:solidFill>
              <a:effectLst/>
              <a:uLnTx/>
              <a:uFillTx/>
              <a:latin typeface="Arial"/>
              <a:ea typeface="+mn-ea"/>
              <a:cs typeface="Arial"/>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600" b="1" i="0" u="none" strike="noStrike" kern="1200" cap="none" spc="0" normalizeH="0" baseline="0" noProof="0" dirty="0">
              <a:ln>
                <a:noFill/>
              </a:ln>
              <a:solidFill>
                <a:schemeClr val="tx1">
                  <a:lumMod val="75000"/>
                  <a:lumOff val="25000"/>
                </a:schemeClr>
              </a:solidFill>
              <a:effectLst/>
              <a:uLnTx/>
              <a:uFillTx/>
              <a:latin typeface="Arial"/>
              <a:ea typeface="+mn-ea"/>
              <a:cs typeface="Arial"/>
            </a:endParaRPr>
          </a:p>
        </p:txBody>
      </p:sp>
    </p:spTree>
    <p:extLst>
      <p:ext uri="{BB962C8B-B14F-4D97-AF65-F5344CB8AC3E}">
        <p14:creationId xmlns:p14="http://schemas.microsoft.com/office/powerpoint/2010/main" xmlns="" val="2338426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0"/>
            <a:ext cx="9144000" cy="6858000"/>
            <a:chOff x="0" y="0"/>
            <a:chExt cx="9144000" cy="685800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pic>
          <p:nvPicPr>
            <p:cNvPr id="4" name="Picture 3"/>
            <p:cNvPicPr>
              <a:picLocks noChangeAspect="1"/>
            </p:cNvPicPr>
            <p:nvPr/>
          </p:nvPicPr>
          <p:blipFill rotWithShape="1">
            <a:blip r:embed="rId3" cstate="print">
              <a:extLst>
                <a:ext uri="{28A0092B-C50C-407E-A947-70E740481C1C}">
                  <a14:useLocalDpi xmlns:a14="http://schemas.microsoft.com/office/drawing/2010/main" xmlns="" val="0"/>
                </a:ext>
              </a:extLst>
            </a:blip>
            <a:srcRect l="21696" t="20601" r="21696" b="21651"/>
            <a:stretch/>
          </p:blipFill>
          <p:spPr>
            <a:xfrm>
              <a:off x="278975" y="5481228"/>
              <a:ext cx="951224" cy="1376772"/>
            </a:xfrm>
            <a:prstGeom prst="rect">
              <a:avLst/>
            </a:prstGeom>
          </p:spPr>
        </p:pic>
      </p:grpSp>
      <p:sp>
        <p:nvSpPr>
          <p:cNvPr id="5" name="TextBox 4"/>
          <p:cNvSpPr txBox="1"/>
          <p:nvPr/>
        </p:nvSpPr>
        <p:spPr>
          <a:xfrm>
            <a:off x="2627784" y="5679750"/>
            <a:ext cx="5832648" cy="276999"/>
          </a:xfrm>
          <a:prstGeom prst="rect">
            <a:avLst/>
          </a:prstGeom>
          <a:noFill/>
        </p:spPr>
        <p:txBody>
          <a:bodyPr wrap="square" rtlCol="0">
            <a:spAutoFit/>
          </a:bodyPr>
          <a:lstStyle/>
          <a:p>
            <a:endParaRPr lang="en-ZA" sz="1200" dirty="0"/>
          </a:p>
        </p:txBody>
      </p:sp>
      <p:sp>
        <p:nvSpPr>
          <p:cNvPr id="8" name="TextBox 7">
            <a:extLst>
              <a:ext uri="{FF2B5EF4-FFF2-40B4-BE49-F238E27FC236}">
                <a16:creationId xmlns:a16="http://schemas.microsoft.com/office/drawing/2014/main" xmlns="" id="{D1710CED-34D7-405A-AA84-873AEEDDBDE6}"/>
              </a:ext>
            </a:extLst>
          </p:cNvPr>
          <p:cNvSpPr txBox="1"/>
          <p:nvPr/>
        </p:nvSpPr>
        <p:spPr>
          <a:xfrm>
            <a:off x="1954177" y="280682"/>
            <a:ext cx="6511141" cy="646331"/>
          </a:xfrm>
          <a:prstGeom prst="rect">
            <a:avLst/>
          </a:prstGeom>
          <a:noFill/>
        </p:spPr>
        <p:txBody>
          <a:bodyPr wrap="none" rtlCol="0">
            <a:spAutoFit/>
          </a:bodyPr>
          <a:lstStyle/>
          <a:p>
            <a:r>
              <a:rPr lang="en-ZA" sz="3600" b="1" dirty="0">
                <a:solidFill>
                  <a:schemeClr val="tx1">
                    <a:lumMod val="65000"/>
                    <a:lumOff val="35000"/>
                  </a:schemeClr>
                </a:solidFill>
                <a:latin typeface="Arial" panose="020B0604020202020204" pitchFamily="34" charset="0"/>
                <a:cs typeface="Arial" panose="020B0604020202020204" pitchFamily="34" charset="0"/>
              </a:rPr>
              <a:t>VISION, MISSION &amp; VALUES </a:t>
            </a:r>
          </a:p>
        </p:txBody>
      </p:sp>
      <p:pic>
        <p:nvPicPr>
          <p:cNvPr id="14" name="Picture 13">
            <a:extLst>
              <a:ext uri="{FF2B5EF4-FFF2-40B4-BE49-F238E27FC236}">
                <a16:creationId xmlns:a16="http://schemas.microsoft.com/office/drawing/2014/main" xmlns="" id="{E57109CA-45B1-48E6-BF63-C4FEB779F226}"/>
              </a:ext>
            </a:extLst>
          </p:cNvPr>
          <p:cNvPicPr>
            <a:picLocks noChangeAspect="1"/>
          </p:cNvPicPr>
          <p:nvPr/>
        </p:nvPicPr>
        <p:blipFill>
          <a:blip r:embed="rId4" cstate="print"/>
          <a:stretch>
            <a:fillRect/>
          </a:stretch>
        </p:blipFill>
        <p:spPr>
          <a:xfrm>
            <a:off x="1871899" y="1114285"/>
            <a:ext cx="6675699" cy="1511939"/>
          </a:xfrm>
          <a:prstGeom prst="rect">
            <a:avLst/>
          </a:prstGeom>
        </p:spPr>
      </p:pic>
      <p:pic>
        <p:nvPicPr>
          <p:cNvPr id="15" name="Picture 14">
            <a:extLst>
              <a:ext uri="{FF2B5EF4-FFF2-40B4-BE49-F238E27FC236}">
                <a16:creationId xmlns:a16="http://schemas.microsoft.com/office/drawing/2014/main" xmlns="" id="{7BAC4F96-2A26-4127-BCA7-DE284B9E5E18}"/>
              </a:ext>
            </a:extLst>
          </p:cNvPr>
          <p:cNvPicPr>
            <a:picLocks noChangeAspect="1"/>
          </p:cNvPicPr>
          <p:nvPr/>
        </p:nvPicPr>
        <p:blipFill>
          <a:blip r:embed="rId5" cstate="print"/>
          <a:stretch>
            <a:fillRect/>
          </a:stretch>
        </p:blipFill>
        <p:spPr>
          <a:xfrm>
            <a:off x="1871899" y="2135161"/>
            <a:ext cx="6377293" cy="5413557"/>
          </a:xfrm>
          <a:prstGeom prst="rect">
            <a:avLst/>
          </a:prstGeom>
        </p:spPr>
      </p:pic>
    </p:spTree>
    <p:extLst>
      <p:ext uri="{BB962C8B-B14F-4D97-AF65-F5344CB8AC3E}">
        <p14:creationId xmlns:p14="http://schemas.microsoft.com/office/powerpoint/2010/main" xmlns="" val="1155240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0"/>
            <a:ext cx="9144000" cy="6858000"/>
            <a:chOff x="0" y="0"/>
            <a:chExt cx="9144000" cy="685800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pic>
          <p:nvPicPr>
            <p:cNvPr id="4" name="Picture 3"/>
            <p:cNvPicPr>
              <a:picLocks noChangeAspect="1"/>
            </p:cNvPicPr>
            <p:nvPr/>
          </p:nvPicPr>
          <p:blipFill rotWithShape="1">
            <a:blip r:embed="rId3" cstate="print">
              <a:extLst>
                <a:ext uri="{28A0092B-C50C-407E-A947-70E740481C1C}">
                  <a14:useLocalDpi xmlns:a14="http://schemas.microsoft.com/office/drawing/2010/main" xmlns="" val="0"/>
                </a:ext>
              </a:extLst>
            </a:blip>
            <a:srcRect l="21696" t="20601" r="21696" b="21651"/>
            <a:stretch/>
          </p:blipFill>
          <p:spPr>
            <a:xfrm>
              <a:off x="278975" y="5481228"/>
              <a:ext cx="951224" cy="1376772"/>
            </a:xfrm>
            <a:prstGeom prst="rect">
              <a:avLst/>
            </a:prstGeom>
          </p:spPr>
        </p:pic>
      </p:grpSp>
      <p:sp>
        <p:nvSpPr>
          <p:cNvPr id="5" name="TextBox 4"/>
          <p:cNvSpPr txBox="1"/>
          <p:nvPr/>
        </p:nvSpPr>
        <p:spPr>
          <a:xfrm>
            <a:off x="2627784" y="5679750"/>
            <a:ext cx="5832648" cy="276999"/>
          </a:xfrm>
          <a:prstGeom prst="rect">
            <a:avLst/>
          </a:prstGeom>
          <a:noFill/>
        </p:spPr>
        <p:txBody>
          <a:bodyPr wrap="square" rtlCol="0">
            <a:spAutoFit/>
          </a:bodyPr>
          <a:lstStyle/>
          <a:p>
            <a:endParaRPr lang="en-ZA" sz="1200" dirty="0"/>
          </a:p>
        </p:txBody>
      </p:sp>
      <p:pic>
        <p:nvPicPr>
          <p:cNvPr id="9" name="Picture 8">
            <a:extLst>
              <a:ext uri="{FF2B5EF4-FFF2-40B4-BE49-F238E27FC236}">
                <a16:creationId xmlns:a16="http://schemas.microsoft.com/office/drawing/2014/main" xmlns="" id="{0FA2CAE2-03BE-482E-88C3-48143E37BAA6}"/>
              </a:ext>
            </a:extLst>
          </p:cNvPr>
          <p:cNvPicPr>
            <a:picLocks noChangeAspect="1"/>
          </p:cNvPicPr>
          <p:nvPr/>
        </p:nvPicPr>
        <p:blipFill>
          <a:blip r:embed="rId4" cstate="print"/>
          <a:stretch>
            <a:fillRect/>
          </a:stretch>
        </p:blipFill>
        <p:spPr>
          <a:xfrm>
            <a:off x="2006554" y="1412776"/>
            <a:ext cx="6754953" cy="4889416"/>
          </a:xfrm>
          <a:prstGeom prst="rect">
            <a:avLst/>
          </a:prstGeom>
        </p:spPr>
      </p:pic>
      <p:sp>
        <p:nvSpPr>
          <p:cNvPr id="11" name="TextBox 10">
            <a:extLst>
              <a:ext uri="{FF2B5EF4-FFF2-40B4-BE49-F238E27FC236}">
                <a16:creationId xmlns:a16="http://schemas.microsoft.com/office/drawing/2014/main" xmlns="" id="{D662284B-E3BE-4241-A067-EC1F4E6C169A}"/>
              </a:ext>
            </a:extLst>
          </p:cNvPr>
          <p:cNvSpPr txBox="1"/>
          <p:nvPr/>
        </p:nvSpPr>
        <p:spPr>
          <a:xfrm>
            <a:off x="1954177" y="280682"/>
            <a:ext cx="6511141" cy="646331"/>
          </a:xfrm>
          <a:prstGeom prst="rect">
            <a:avLst/>
          </a:prstGeom>
          <a:noFill/>
        </p:spPr>
        <p:txBody>
          <a:bodyPr wrap="none" rtlCol="0">
            <a:spAutoFit/>
          </a:bodyPr>
          <a:lstStyle/>
          <a:p>
            <a:r>
              <a:rPr lang="en-ZA" sz="3600" b="1" dirty="0">
                <a:solidFill>
                  <a:schemeClr val="tx1">
                    <a:lumMod val="65000"/>
                    <a:lumOff val="35000"/>
                  </a:schemeClr>
                </a:solidFill>
                <a:latin typeface="Arial" panose="020B0604020202020204" pitchFamily="34" charset="0"/>
                <a:cs typeface="Arial" panose="020B0604020202020204" pitchFamily="34" charset="0"/>
              </a:rPr>
              <a:t>VISION, MISSION &amp; VALUES </a:t>
            </a:r>
          </a:p>
        </p:txBody>
      </p:sp>
    </p:spTree>
    <p:extLst>
      <p:ext uri="{BB962C8B-B14F-4D97-AF65-F5344CB8AC3E}">
        <p14:creationId xmlns:p14="http://schemas.microsoft.com/office/powerpoint/2010/main" xmlns="" val="924303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99392"/>
            <a:ext cx="9144000" cy="6858000"/>
            <a:chOff x="0" y="0"/>
            <a:chExt cx="9144000" cy="685800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pic>
          <p:nvPicPr>
            <p:cNvPr id="4" name="Picture 3"/>
            <p:cNvPicPr>
              <a:picLocks noChangeAspect="1"/>
            </p:cNvPicPr>
            <p:nvPr/>
          </p:nvPicPr>
          <p:blipFill rotWithShape="1">
            <a:blip r:embed="rId3" cstate="print">
              <a:extLst>
                <a:ext uri="{28A0092B-C50C-407E-A947-70E740481C1C}">
                  <a14:useLocalDpi xmlns:a14="http://schemas.microsoft.com/office/drawing/2010/main" xmlns="" val="0"/>
                </a:ext>
              </a:extLst>
            </a:blip>
            <a:srcRect l="21696" t="20601" r="21696" b="21651"/>
            <a:stretch/>
          </p:blipFill>
          <p:spPr>
            <a:xfrm>
              <a:off x="278975" y="5481228"/>
              <a:ext cx="951224" cy="1376772"/>
            </a:xfrm>
            <a:prstGeom prst="rect">
              <a:avLst/>
            </a:prstGeom>
          </p:spPr>
        </p:pic>
      </p:grpSp>
      <p:sp>
        <p:nvSpPr>
          <p:cNvPr id="5" name="TextBox 4"/>
          <p:cNvSpPr txBox="1"/>
          <p:nvPr/>
        </p:nvSpPr>
        <p:spPr>
          <a:xfrm>
            <a:off x="2627784" y="5679750"/>
            <a:ext cx="5832648" cy="276999"/>
          </a:xfrm>
          <a:prstGeom prst="rect">
            <a:avLst/>
          </a:prstGeom>
          <a:noFill/>
        </p:spPr>
        <p:txBody>
          <a:bodyPr wrap="square" rtlCol="0">
            <a:spAutoFit/>
          </a:bodyPr>
          <a:lstStyle/>
          <a:p>
            <a:endParaRPr lang="en-ZA" sz="1200" dirty="0"/>
          </a:p>
        </p:txBody>
      </p:sp>
      <p:sp>
        <p:nvSpPr>
          <p:cNvPr id="8" name="Title 2">
            <a:extLst>
              <a:ext uri="{FF2B5EF4-FFF2-40B4-BE49-F238E27FC236}">
                <a16:creationId xmlns:a16="http://schemas.microsoft.com/office/drawing/2014/main" xmlns="" id="{B87E25B5-6F17-4CB5-A093-137270E845CE}"/>
              </a:ext>
            </a:extLst>
          </p:cNvPr>
          <p:cNvSpPr>
            <a:spLocks noGrp="1"/>
          </p:cNvSpPr>
          <p:nvPr>
            <p:ph type="title"/>
          </p:nvPr>
        </p:nvSpPr>
        <p:spPr>
          <a:xfrm>
            <a:off x="1548762" y="131342"/>
            <a:ext cx="7139136" cy="850106"/>
          </a:xfrm>
        </p:spPr>
        <p:txBody>
          <a:bodyPr>
            <a:normAutofit/>
          </a:bodyPr>
          <a:lstStyle/>
          <a:p>
            <a:r>
              <a:rPr lang="en-US" sz="3600" b="1" dirty="0">
                <a:solidFill>
                  <a:schemeClr val="tx1">
                    <a:lumMod val="75000"/>
                    <a:lumOff val="25000"/>
                  </a:schemeClr>
                </a:solidFill>
                <a:latin typeface="Arial" panose="020B0604020202020204" pitchFamily="34" charset="0"/>
                <a:cs typeface="Arial" panose="020B0604020202020204" pitchFamily="34" charset="0"/>
              </a:rPr>
              <a:t>GOVERNANCE</a:t>
            </a:r>
          </a:p>
        </p:txBody>
      </p:sp>
      <p:sp>
        <p:nvSpPr>
          <p:cNvPr id="11" name="Content Placeholder 29">
            <a:extLst>
              <a:ext uri="{FF2B5EF4-FFF2-40B4-BE49-F238E27FC236}">
                <a16:creationId xmlns:a16="http://schemas.microsoft.com/office/drawing/2014/main" xmlns="" id="{AC69481E-2098-4F43-B44C-05482A384B97}"/>
              </a:ext>
            </a:extLst>
          </p:cNvPr>
          <p:cNvSpPr txBox="1">
            <a:spLocks/>
          </p:cNvSpPr>
          <p:nvPr/>
        </p:nvSpPr>
        <p:spPr>
          <a:xfrm>
            <a:off x="1661580" y="1633110"/>
            <a:ext cx="7056784" cy="453650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10000"/>
              </a:lnSpc>
              <a:spcBef>
                <a:spcPct val="20000"/>
              </a:spcBef>
              <a:spcAft>
                <a:spcPts val="0"/>
              </a:spcAft>
              <a:buClrTx/>
              <a:buSzTx/>
              <a:buFont typeface="Arial" pitchFamily="34" charset="0"/>
              <a:buNone/>
              <a:tabLst/>
              <a:defRPr/>
            </a:pPr>
            <a:endParaRPr kumimoji="0" lang="en-US" sz="2400" b="1" i="0" u="none" strike="noStrike" kern="1200" cap="none" spc="0" normalizeH="0" baseline="0" noProof="0" dirty="0">
              <a:ln>
                <a:noFill/>
              </a:ln>
              <a:solidFill>
                <a:schemeClr val="tx1">
                  <a:lumMod val="75000"/>
                  <a:lumOff val="25000"/>
                </a:schemeClr>
              </a:solidFill>
              <a:effectLst/>
              <a:uLnTx/>
              <a:uFillTx/>
              <a:latin typeface="Arial"/>
              <a:ea typeface="+mn-ea"/>
              <a:cs typeface="Arial"/>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600" b="1" i="0" u="none" strike="noStrike" kern="1200" cap="none" spc="0" normalizeH="0" baseline="0" noProof="0" dirty="0">
              <a:ln>
                <a:noFill/>
              </a:ln>
              <a:solidFill>
                <a:schemeClr val="tx1">
                  <a:lumMod val="75000"/>
                  <a:lumOff val="25000"/>
                </a:schemeClr>
              </a:solidFill>
              <a:effectLst/>
              <a:uLnTx/>
              <a:uFillTx/>
              <a:latin typeface="Arial"/>
              <a:ea typeface="+mn-ea"/>
              <a:cs typeface="Arial"/>
            </a:endParaRPr>
          </a:p>
        </p:txBody>
      </p:sp>
      <p:graphicFrame>
        <p:nvGraphicFramePr>
          <p:cNvPr id="18" name="Table 17">
            <a:extLst>
              <a:ext uri="{FF2B5EF4-FFF2-40B4-BE49-F238E27FC236}">
                <a16:creationId xmlns:a16="http://schemas.microsoft.com/office/drawing/2014/main" xmlns="" id="{1F7B18E2-DCD9-4963-9814-008EC6ED0C40}"/>
              </a:ext>
            </a:extLst>
          </p:cNvPr>
          <p:cNvGraphicFramePr>
            <a:graphicFrameLocks noGrp="1"/>
          </p:cNvGraphicFramePr>
          <p:nvPr>
            <p:extLst>
              <p:ext uri="{D42A27DB-BD31-4B8C-83A1-F6EECF244321}">
                <p14:modId xmlns:p14="http://schemas.microsoft.com/office/powerpoint/2010/main" xmlns="" val="1525904215"/>
              </p:ext>
            </p:extLst>
          </p:nvPr>
        </p:nvGraphicFramePr>
        <p:xfrm>
          <a:off x="1893470" y="1124744"/>
          <a:ext cx="6305733" cy="5272474"/>
        </p:xfrm>
        <a:graphic>
          <a:graphicData uri="http://schemas.openxmlformats.org/drawingml/2006/table">
            <a:tbl>
              <a:tblPr/>
              <a:tblGrid>
                <a:gridCol w="2566199">
                  <a:extLst>
                    <a:ext uri="{9D8B030D-6E8A-4147-A177-3AD203B41FA5}">
                      <a16:colId xmlns:a16="http://schemas.microsoft.com/office/drawing/2014/main" xmlns="" val="3369072028"/>
                    </a:ext>
                  </a:extLst>
                </a:gridCol>
                <a:gridCol w="1680836">
                  <a:extLst>
                    <a:ext uri="{9D8B030D-6E8A-4147-A177-3AD203B41FA5}">
                      <a16:colId xmlns:a16="http://schemas.microsoft.com/office/drawing/2014/main" xmlns="" val="2391338675"/>
                    </a:ext>
                  </a:extLst>
                </a:gridCol>
                <a:gridCol w="159687">
                  <a:extLst>
                    <a:ext uri="{9D8B030D-6E8A-4147-A177-3AD203B41FA5}">
                      <a16:colId xmlns:a16="http://schemas.microsoft.com/office/drawing/2014/main" xmlns="" val="3216853266"/>
                    </a:ext>
                  </a:extLst>
                </a:gridCol>
                <a:gridCol w="1899011">
                  <a:extLst>
                    <a:ext uri="{9D8B030D-6E8A-4147-A177-3AD203B41FA5}">
                      <a16:colId xmlns:a16="http://schemas.microsoft.com/office/drawing/2014/main" xmlns="" val="3446271542"/>
                    </a:ext>
                  </a:extLst>
                </a:gridCol>
              </a:tblGrid>
              <a:tr h="172819">
                <a:tc>
                  <a:txBody>
                    <a:bodyPr/>
                    <a:lstStyle/>
                    <a:p>
                      <a:pPr lvl="0" algn="l" fontAlgn="b"/>
                      <a:r>
                        <a:rPr lang="en-ZA" sz="1100" b="0" i="0" u="none" strike="noStrike" baseline="0" dirty="0">
                          <a:solidFill>
                            <a:srgbClr val="000000"/>
                          </a:solidFill>
                          <a:effectLst/>
                          <a:latin typeface="Arial" panose="020B0604020202020204" pitchFamily="34" charset="0"/>
                        </a:rPr>
                        <a:t>Number of Council Committee Meetings</a:t>
                      </a:r>
                    </a:p>
                  </a:txBody>
                  <a:tcPr marL="7543" marR="7543" marT="7543" marB="0">
                    <a:lnL>
                      <a:noFill/>
                    </a:lnL>
                    <a:lnR>
                      <a:noFill/>
                    </a:lnR>
                    <a:lnT>
                      <a:noFill/>
                    </a:lnT>
                    <a:lnB>
                      <a:noFill/>
                    </a:lnB>
                  </a:tcPr>
                </a:tc>
                <a:tc gridSpan="2">
                  <a:txBody>
                    <a:bodyPr/>
                    <a:lstStyle/>
                    <a:p>
                      <a:pPr algn="l" fontAlgn="b"/>
                      <a:r>
                        <a:rPr lang="en-ZA" sz="1100" b="0" i="0" u="none" strike="noStrike" baseline="0" dirty="0">
                          <a:solidFill>
                            <a:srgbClr val="000000"/>
                          </a:solidFill>
                          <a:effectLst/>
                          <a:latin typeface="Arial" panose="020B0604020202020204" pitchFamily="34" charset="0"/>
                        </a:rPr>
                        <a:t>held during the financial year</a:t>
                      </a:r>
                    </a:p>
                  </a:txBody>
                  <a:tcPr marL="7543" marR="7543" marT="7543" marB="0" anchor="b">
                    <a:lnL>
                      <a:noFill/>
                    </a:lnL>
                    <a:lnR>
                      <a:noFill/>
                    </a:lnR>
                    <a:lnT>
                      <a:noFill/>
                    </a:lnT>
                    <a:lnB>
                      <a:noFill/>
                    </a:lnB>
                  </a:tcPr>
                </a:tc>
                <a:tc hMerge="1">
                  <a:txBody>
                    <a:bodyPr/>
                    <a:lstStyle/>
                    <a:p>
                      <a:pPr algn="l" fontAlgn="b"/>
                      <a:endParaRPr lang="en-ZA" sz="1100" b="0" i="0" u="none" strike="noStrike" baseline="0" dirty="0">
                        <a:solidFill>
                          <a:srgbClr val="000000"/>
                        </a:solidFill>
                        <a:effectLst/>
                        <a:latin typeface="Arial" panose="020B0604020202020204" pitchFamily="34" charset="0"/>
                      </a:endParaRPr>
                    </a:p>
                  </a:txBody>
                  <a:tcPr marL="7543" marR="7543" marT="7543" marB="0" anchor="b">
                    <a:lnL>
                      <a:noFill/>
                    </a:lnL>
                    <a:lnR>
                      <a:noFill/>
                    </a:lnR>
                    <a:lnT>
                      <a:noFill/>
                    </a:lnT>
                    <a:lnB>
                      <a:noFill/>
                    </a:lnB>
                  </a:tcPr>
                </a:tc>
                <a:tc>
                  <a:txBody>
                    <a:bodyPr/>
                    <a:lstStyle/>
                    <a:p>
                      <a:pPr algn="l" fontAlgn="b"/>
                      <a:r>
                        <a:rPr lang="en-ZA" sz="1100" b="0" i="0" u="none" strike="noStrike" baseline="0" dirty="0">
                          <a:solidFill>
                            <a:srgbClr val="000000"/>
                          </a:solidFill>
                          <a:effectLst/>
                          <a:latin typeface="Arial" panose="020B0604020202020204" pitchFamily="34" charset="0"/>
                        </a:rPr>
                        <a:t>                    22</a:t>
                      </a:r>
                    </a:p>
                  </a:txBody>
                  <a:tcPr marL="7543" marR="7543" marT="7543" marB="0" anchor="b">
                    <a:lnL>
                      <a:noFill/>
                    </a:lnL>
                    <a:lnR>
                      <a:noFill/>
                    </a:lnR>
                    <a:lnT>
                      <a:noFill/>
                    </a:lnT>
                    <a:lnB>
                      <a:noFill/>
                    </a:lnB>
                  </a:tcPr>
                </a:tc>
                <a:extLst>
                  <a:ext uri="{0D108BD9-81ED-4DB2-BD59-A6C34878D82A}">
                    <a16:rowId xmlns:a16="http://schemas.microsoft.com/office/drawing/2014/main" xmlns="" val="1815539747"/>
                  </a:ext>
                </a:extLst>
              </a:tr>
              <a:tr h="172819">
                <a:tc>
                  <a:txBody>
                    <a:bodyPr/>
                    <a:lstStyle/>
                    <a:p>
                      <a:pPr algn="l" fontAlgn="b"/>
                      <a:endParaRPr lang="en-ZA" sz="1100" b="0" i="0" u="none" strike="noStrike" baseline="0">
                        <a:solidFill>
                          <a:srgbClr val="000000"/>
                        </a:solidFill>
                        <a:effectLst/>
                        <a:latin typeface="Arial" panose="020B0604020202020204" pitchFamily="34" charset="0"/>
                      </a:endParaRPr>
                    </a:p>
                  </a:txBody>
                  <a:tcPr marL="7543" marR="7543" marT="7543" marB="0" anchor="b">
                    <a:lnL>
                      <a:noFill/>
                    </a:lnL>
                    <a:lnR>
                      <a:noFill/>
                    </a:lnR>
                    <a:lnT>
                      <a:noFill/>
                    </a:lnT>
                    <a:lnB>
                      <a:noFill/>
                    </a:lnB>
                  </a:tcPr>
                </a:tc>
                <a:tc gridSpan="2">
                  <a:txBody>
                    <a:bodyPr/>
                    <a:lstStyle/>
                    <a:p>
                      <a:pPr algn="l" fontAlgn="b"/>
                      <a:endParaRPr lang="en-ZA" sz="1100" b="0" i="0" u="none" strike="noStrike" baseline="0">
                        <a:solidFill>
                          <a:srgbClr val="000000"/>
                        </a:solidFill>
                        <a:effectLst/>
                        <a:latin typeface="Arial" panose="020B0604020202020204" pitchFamily="34" charset="0"/>
                      </a:endParaRPr>
                    </a:p>
                  </a:txBody>
                  <a:tcPr marL="7543" marR="7543" marT="7543" marB="0" anchor="b">
                    <a:lnL>
                      <a:noFill/>
                    </a:lnL>
                    <a:lnR>
                      <a:noFill/>
                    </a:lnR>
                    <a:lnT>
                      <a:noFill/>
                    </a:lnT>
                    <a:lnB>
                      <a:noFill/>
                    </a:lnB>
                  </a:tcPr>
                </a:tc>
                <a:tc hMerge="1">
                  <a:txBody>
                    <a:bodyPr/>
                    <a:lstStyle/>
                    <a:p>
                      <a:pPr algn="l" fontAlgn="b"/>
                      <a:endParaRPr lang="en-ZA" sz="1100" b="0" i="0" u="none" strike="noStrike" baseline="0" dirty="0">
                        <a:solidFill>
                          <a:srgbClr val="000000"/>
                        </a:solidFill>
                        <a:effectLst/>
                        <a:latin typeface="Arial" panose="020B0604020202020204" pitchFamily="34" charset="0"/>
                      </a:endParaRPr>
                    </a:p>
                  </a:txBody>
                  <a:tcPr marL="7543" marR="7543" marT="7543" marB="0" anchor="b">
                    <a:lnL>
                      <a:noFill/>
                    </a:lnL>
                    <a:lnR>
                      <a:noFill/>
                    </a:lnR>
                    <a:lnT>
                      <a:noFill/>
                    </a:lnT>
                    <a:lnB>
                      <a:noFill/>
                    </a:lnB>
                  </a:tcPr>
                </a:tc>
                <a:tc>
                  <a:txBody>
                    <a:bodyPr/>
                    <a:lstStyle/>
                    <a:p>
                      <a:pPr algn="l" fontAlgn="b"/>
                      <a:endParaRPr lang="en-ZA" sz="1100" b="0" i="0" u="none" strike="noStrike" baseline="0" dirty="0">
                        <a:solidFill>
                          <a:srgbClr val="000000"/>
                        </a:solidFill>
                        <a:effectLst/>
                        <a:latin typeface="Arial" panose="020B0604020202020204" pitchFamily="34" charset="0"/>
                      </a:endParaRPr>
                    </a:p>
                  </a:txBody>
                  <a:tcPr marL="7543" marR="7543" marT="7543" marB="0" anchor="b">
                    <a:lnL>
                      <a:noFill/>
                    </a:lnL>
                    <a:lnR>
                      <a:noFill/>
                    </a:lnR>
                    <a:lnT>
                      <a:noFill/>
                    </a:lnT>
                    <a:lnB>
                      <a:noFill/>
                    </a:lnB>
                  </a:tcPr>
                </a:tc>
                <a:extLst>
                  <a:ext uri="{0D108BD9-81ED-4DB2-BD59-A6C34878D82A}">
                    <a16:rowId xmlns:a16="http://schemas.microsoft.com/office/drawing/2014/main" xmlns="" val="2829380535"/>
                  </a:ext>
                </a:extLst>
              </a:tr>
              <a:tr h="172819">
                <a:tc gridSpan="4">
                  <a:txBody>
                    <a:bodyPr/>
                    <a:lstStyle/>
                    <a:p>
                      <a:pPr algn="l" fontAlgn="b"/>
                      <a:r>
                        <a:rPr lang="en-ZA" sz="1100" b="0" i="0" u="none" strike="noStrike" baseline="0" dirty="0">
                          <a:solidFill>
                            <a:srgbClr val="000000"/>
                          </a:solidFill>
                          <a:effectLst/>
                          <a:latin typeface="Arial" panose="020B0604020202020204" pitchFamily="34" charset="0"/>
                        </a:rPr>
                        <a:t>Number of Council Committee Meetings held during the financial year                       38</a:t>
                      </a:r>
                    </a:p>
                  </a:txBody>
                  <a:tcPr marL="7543" marR="7543" marT="7543" marB="0" anchor="b">
                    <a:lnL>
                      <a:noFill/>
                    </a:lnL>
                    <a:lnR>
                      <a:noFill/>
                    </a:lnR>
                    <a:lnT>
                      <a:noFill/>
                    </a:lnT>
                    <a:lnB>
                      <a:noFill/>
                    </a:lnB>
                  </a:tcPr>
                </a:tc>
                <a:tc hMerge="1">
                  <a:txBody>
                    <a:bodyPr/>
                    <a:lstStyle/>
                    <a:p>
                      <a:endParaRPr lang="en-ZA"/>
                    </a:p>
                  </a:txBody>
                  <a:tcPr/>
                </a:tc>
                <a:tc hMerge="1">
                  <a:txBody>
                    <a:bodyPr/>
                    <a:lstStyle/>
                    <a:p>
                      <a:endParaRPr lang="en-ZA"/>
                    </a:p>
                  </a:txBody>
                  <a:tcPr/>
                </a:tc>
                <a:tc hMerge="1">
                  <a:txBody>
                    <a:bodyPr/>
                    <a:lstStyle/>
                    <a:p>
                      <a:pPr algn="l" fontAlgn="b"/>
                      <a:endParaRPr lang="en-ZA" sz="1100" b="0" i="0" u="none" strike="noStrike" baseline="0" dirty="0">
                        <a:solidFill>
                          <a:srgbClr val="000000"/>
                        </a:solidFill>
                        <a:effectLst/>
                        <a:latin typeface="Arial" panose="020B0604020202020204" pitchFamily="34" charset="0"/>
                      </a:endParaRPr>
                    </a:p>
                  </a:txBody>
                  <a:tcPr marL="7543" marR="7543" marT="7543" marB="0" anchor="b">
                    <a:lnL>
                      <a:noFill/>
                    </a:lnL>
                    <a:lnR>
                      <a:noFill/>
                    </a:lnR>
                    <a:lnT>
                      <a:noFill/>
                    </a:lnT>
                    <a:lnB>
                      <a:noFill/>
                    </a:lnB>
                  </a:tcPr>
                </a:tc>
                <a:extLst>
                  <a:ext uri="{0D108BD9-81ED-4DB2-BD59-A6C34878D82A}">
                    <a16:rowId xmlns:a16="http://schemas.microsoft.com/office/drawing/2014/main" xmlns="" val="2863815736"/>
                  </a:ext>
                </a:extLst>
              </a:tr>
              <a:tr h="192167">
                <a:tc>
                  <a:txBody>
                    <a:bodyPr/>
                    <a:lstStyle/>
                    <a:p>
                      <a:pPr algn="l" fontAlgn="b"/>
                      <a:endParaRPr lang="en-ZA" sz="1100" b="0" i="0" u="none" strike="noStrike" baseline="0">
                        <a:solidFill>
                          <a:srgbClr val="000000"/>
                        </a:solidFill>
                        <a:effectLst/>
                        <a:latin typeface="Arial" panose="020B0604020202020204" pitchFamily="34" charset="0"/>
                      </a:endParaRPr>
                    </a:p>
                  </a:txBody>
                  <a:tcPr marL="7543" marR="7543" marT="7543" marB="0" anchor="b">
                    <a:lnL>
                      <a:noFill/>
                    </a:lnL>
                    <a:lnR>
                      <a:noFill/>
                    </a:lnR>
                    <a:lnT>
                      <a:noFill/>
                    </a:lnT>
                    <a:lnB>
                      <a:noFill/>
                    </a:lnB>
                  </a:tcPr>
                </a:tc>
                <a:tc>
                  <a:txBody>
                    <a:bodyPr/>
                    <a:lstStyle/>
                    <a:p>
                      <a:pPr algn="l" fontAlgn="b"/>
                      <a:endParaRPr lang="en-ZA" sz="1100" b="0" i="0" u="none" strike="noStrike" baseline="0">
                        <a:solidFill>
                          <a:srgbClr val="000000"/>
                        </a:solidFill>
                        <a:effectLst/>
                        <a:latin typeface="Arial" panose="020B0604020202020204" pitchFamily="34" charset="0"/>
                      </a:endParaRPr>
                    </a:p>
                  </a:txBody>
                  <a:tcPr marL="7543" marR="7543" marT="7543" marB="0" anchor="b">
                    <a:lnL>
                      <a:noFill/>
                    </a:lnL>
                    <a:lnR>
                      <a:noFill/>
                    </a:lnR>
                    <a:lnT>
                      <a:noFill/>
                    </a:lnT>
                    <a:lnB>
                      <a:noFill/>
                    </a:lnB>
                  </a:tcPr>
                </a:tc>
                <a:tc gridSpan="2">
                  <a:txBody>
                    <a:bodyPr/>
                    <a:lstStyle/>
                    <a:p>
                      <a:pPr algn="l" fontAlgn="b"/>
                      <a:endParaRPr lang="en-ZA" sz="1100" b="0" i="0" u="none" strike="noStrike" baseline="0" dirty="0">
                        <a:solidFill>
                          <a:srgbClr val="000000"/>
                        </a:solidFill>
                        <a:effectLst/>
                        <a:latin typeface="Arial" panose="020B0604020202020204" pitchFamily="34" charset="0"/>
                      </a:endParaRPr>
                    </a:p>
                  </a:txBody>
                  <a:tcPr marL="7543" marR="7543" marT="7543" marB="0" anchor="b">
                    <a:lnL>
                      <a:noFill/>
                    </a:lnL>
                    <a:lnR>
                      <a:noFill/>
                    </a:lnR>
                    <a:lnT>
                      <a:noFill/>
                    </a:lnT>
                    <a:lnB>
                      <a:noFill/>
                    </a:lnB>
                  </a:tcPr>
                </a:tc>
                <a:tc hMerge="1">
                  <a:txBody>
                    <a:bodyPr/>
                    <a:lstStyle/>
                    <a:p>
                      <a:pPr algn="l" fontAlgn="b"/>
                      <a:endParaRPr lang="en-ZA" sz="1100" b="0" i="0" u="none" strike="noStrike" baseline="0" dirty="0">
                        <a:solidFill>
                          <a:srgbClr val="000000"/>
                        </a:solidFill>
                        <a:effectLst/>
                        <a:latin typeface="Arial" panose="020B0604020202020204" pitchFamily="34" charset="0"/>
                      </a:endParaRPr>
                    </a:p>
                  </a:txBody>
                  <a:tcPr marL="7543" marR="7543" marT="7543" marB="0" anchor="b">
                    <a:lnL>
                      <a:noFill/>
                    </a:lnL>
                    <a:lnR>
                      <a:noFill/>
                    </a:lnR>
                    <a:lnT>
                      <a:noFill/>
                    </a:lnT>
                    <a:lnB>
                      <a:noFill/>
                    </a:lnB>
                  </a:tcPr>
                </a:tc>
                <a:extLst>
                  <a:ext uri="{0D108BD9-81ED-4DB2-BD59-A6C34878D82A}">
                    <a16:rowId xmlns:a16="http://schemas.microsoft.com/office/drawing/2014/main" xmlns="" val="234168860"/>
                  </a:ext>
                </a:extLst>
              </a:tr>
              <a:tr h="172819">
                <a:tc>
                  <a:txBody>
                    <a:bodyPr/>
                    <a:lstStyle/>
                    <a:p>
                      <a:pPr algn="l" fontAlgn="b"/>
                      <a:r>
                        <a:rPr lang="en-ZA" sz="1100" b="0" i="0" u="none" strike="noStrike" baseline="0">
                          <a:solidFill>
                            <a:srgbClr val="000000"/>
                          </a:solidFill>
                          <a:effectLst/>
                          <a:latin typeface="Arial" panose="020B0604020202020204" pitchFamily="34" charset="0"/>
                        </a:rPr>
                        <a:t>&gt; Audit &amp; Risk Committee</a:t>
                      </a:r>
                    </a:p>
                  </a:txBody>
                  <a:tcPr marL="7543" marR="7543" marT="7543" marB="0" anchor="b">
                    <a:lnL>
                      <a:noFill/>
                    </a:lnL>
                    <a:lnR>
                      <a:noFill/>
                    </a:lnR>
                    <a:lnT>
                      <a:noFill/>
                    </a:lnT>
                    <a:lnB>
                      <a:noFill/>
                    </a:lnB>
                  </a:tcPr>
                </a:tc>
                <a:tc>
                  <a:txBody>
                    <a:bodyPr/>
                    <a:lstStyle/>
                    <a:p>
                      <a:pPr algn="l" fontAlgn="b"/>
                      <a:endParaRPr lang="en-ZA" sz="1100" b="0" i="0" u="none" strike="noStrike" baseline="0">
                        <a:solidFill>
                          <a:srgbClr val="000000"/>
                        </a:solidFill>
                        <a:effectLst/>
                        <a:latin typeface="Arial" panose="020B0604020202020204" pitchFamily="34" charset="0"/>
                      </a:endParaRPr>
                    </a:p>
                  </a:txBody>
                  <a:tcPr marL="7543" marR="7543" marT="7543" marB="0" anchor="b">
                    <a:lnL>
                      <a:noFill/>
                    </a:lnL>
                    <a:lnR>
                      <a:noFill/>
                    </a:lnR>
                    <a:lnT>
                      <a:noFill/>
                    </a:lnT>
                    <a:lnB>
                      <a:noFill/>
                    </a:lnB>
                  </a:tcPr>
                </a:tc>
                <a:tc gridSpan="2">
                  <a:txBody>
                    <a:bodyPr/>
                    <a:lstStyle/>
                    <a:p>
                      <a:pPr algn="ctr" fontAlgn="b"/>
                      <a:r>
                        <a:rPr lang="en-ZA" sz="1100" b="0" i="0" u="none" strike="noStrike" baseline="0" dirty="0">
                          <a:solidFill>
                            <a:srgbClr val="000000"/>
                          </a:solidFill>
                          <a:effectLst/>
                          <a:latin typeface="Arial" panose="020B0604020202020204" pitchFamily="34" charset="0"/>
                        </a:rPr>
                        <a:t>15</a:t>
                      </a:r>
                    </a:p>
                  </a:txBody>
                  <a:tcPr marL="7543" marR="7543" marT="7543" marB="0" anchor="b">
                    <a:lnL>
                      <a:noFill/>
                    </a:lnL>
                    <a:lnR>
                      <a:noFill/>
                    </a:lnR>
                    <a:lnT>
                      <a:noFill/>
                    </a:lnT>
                    <a:lnB>
                      <a:noFill/>
                    </a:lnB>
                  </a:tcPr>
                </a:tc>
                <a:tc hMerge="1">
                  <a:txBody>
                    <a:bodyPr/>
                    <a:lstStyle/>
                    <a:p>
                      <a:pPr algn="l" fontAlgn="b"/>
                      <a:endParaRPr lang="en-ZA" sz="1100" b="0" i="0" u="none" strike="noStrike" baseline="0" dirty="0">
                        <a:solidFill>
                          <a:srgbClr val="000000"/>
                        </a:solidFill>
                        <a:effectLst/>
                        <a:latin typeface="Arial" panose="020B0604020202020204" pitchFamily="34" charset="0"/>
                      </a:endParaRPr>
                    </a:p>
                  </a:txBody>
                  <a:tcPr marL="7543" marR="7543" marT="7543" marB="0" anchor="b">
                    <a:lnL>
                      <a:noFill/>
                    </a:lnL>
                    <a:lnR>
                      <a:noFill/>
                    </a:lnR>
                    <a:lnT>
                      <a:noFill/>
                    </a:lnT>
                    <a:lnB>
                      <a:noFill/>
                    </a:lnB>
                  </a:tcPr>
                </a:tc>
                <a:extLst>
                  <a:ext uri="{0D108BD9-81ED-4DB2-BD59-A6C34878D82A}">
                    <a16:rowId xmlns:a16="http://schemas.microsoft.com/office/drawing/2014/main" xmlns="" val="2624087381"/>
                  </a:ext>
                </a:extLst>
              </a:tr>
              <a:tr h="172819">
                <a:tc gridSpan="2">
                  <a:txBody>
                    <a:bodyPr/>
                    <a:lstStyle/>
                    <a:p>
                      <a:pPr algn="l" fontAlgn="b"/>
                      <a:r>
                        <a:rPr lang="en-ZA" sz="1100" b="0" i="0" u="none" strike="noStrike" baseline="0">
                          <a:solidFill>
                            <a:srgbClr val="000000"/>
                          </a:solidFill>
                          <a:effectLst/>
                          <a:latin typeface="Arial" panose="020B0604020202020204" pitchFamily="34" charset="0"/>
                        </a:rPr>
                        <a:t>&gt; Remuneration, Social &amp; Ethics Committee ( REMSEC)</a:t>
                      </a:r>
                    </a:p>
                  </a:txBody>
                  <a:tcPr marL="7543" marR="7543" marT="7543" marB="0" anchor="b">
                    <a:lnL>
                      <a:noFill/>
                    </a:lnL>
                    <a:lnR>
                      <a:noFill/>
                    </a:lnR>
                    <a:lnT>
                      <a:noFill/>
                    </a:lnT>
                    <a:lnB>
                      <a:noFill/>
                    </a:lnB>
                  </a:tcPr>
                </a:tc>
                <a:tc hMerge="1">
                  <a:txBody>
                    <a:bodyPr/>
                    <a:lstStyle/>
                    <a:p>
                      <a:endParaRPr lang="en-ZA"/>
                    </a:p>
                  </a:txBody>
                  <a:tcPr/>
                </a:tc>
                <a:tc gridSpan="2">
                  <a:txBody>
                    <a:bodyPr/>
                    <a:lstStyle/>
                    <a:p>
                      <a:pPr algn="ctr" fontAlgn="b"/>
                      <a:r>
                        <a:rPr lang="en-ZA" sz="1100" b="0" i="0" u="none" strike="noStrike" baseline="0" dirty="0">
                          <a:solidFill>
                            <a:srgbClr val="000000"/>
                          </a:solidFill>
                          <a:effectLst/>
                          <a:latin typeface="Arial" panose="020B0604020202020204" pitchFamily="34" charset="0"/>
                        </a:rPr>
                        <a:t>13</a:t>
                      </a:r>
                    </a:p>
                  </a:txBody>
                  <a:tcPr marL="7543" marR="7543" marT="7543" marB="0" anchor="b">
                    <a:lnL>
                      <a:noFill/>
                    </a:lnL>
                    <a:lnR>
                      <a:noFill/>
                    </a:lnR>
                    <a:lnT>
                      <a:noFill/>
                    </a:lnT>
                    <a:lnB>
                      <a:noFill/>
                    </a:lnB>
                  </a:tcPr>
                </a:tc>
                <a:tc hMerge="1">
                  <a:txBody>
                    <a:bodyPr/>
                    <a:lstStyle/>
                    <a:p>
                      <a:pPr algn="l" fontAlgn="b"/>
                      <a:endParaRPr lang="en-ZA" sz="1100" b="0" i="0" u="none" strike="noStrike" baseline="0" dirty="0">
                        <a:solidFill>
                          <a:srgbClr val="000000"/>
                        </a:solidFill>
                        <a:effectLst/>
                        <a:latin typeface="Arial" panose="020B0604020202020204" pitchFamily="34" charset="0"/>
                      </a:endParaRPr>
                    </a:p>
                  </a:txBody>
                  <a:tcPr marL="7543" marR="7543" marT="7543" marB="0" anchor="b">
                    <a:lnL>
                      <a:noFill/>
                    </a:lnL>
                    <a:lnR>
                      <a:noFill/>
                    </a:lnR>
                    <a:lnT>
                      <a:noFill/>
                    </a:lnT>
                    <a:lnB>
                      <a:noFill/>
                    </a:lnB>
                  </a:tcPr>
                </a:tc>
                <a:extLst>
                  <a:ext uri="{0D108BD9-81ED-4DB2-BD59-A6C34878D82A}">
                    <a16:rowId xmlns:a16="http://schemas.microsoft.com/office/drawing/2014/main" xmlns="" val="2438460674"/>
                  </a:ext>
                </a:extLst>
              </a:tr>
              <a:tr h="172819">
                <a:tc>
                  <a:txBody>
                    <a:bodyPr/>
                    <a:lstStyle/>
                    <a:p>
                      <a:pPr algn="l" fontAlgn="b"/>
                      <a:r>
                        <a:rPr lang="en-ZA" sz="1100" b="0" i="0" u="none" strike="noStrike" baseline="0">
                          <a:solidFill>
                            <a:srgbClr val="000000"/>
                          </a:solidFill>
                          <a:effectLst/>
                          <a:latin typeface="Arial" panose="020B0604020202020204" pitchFamily="34" charset="0"/>
                        </a:rPr>
                        <a:t>&gt; Core Business Committee</a:t>
                      </a:r>
                    </a:p>
                  </a:txBody>
                  <a:tcPr marL="7543" marR="7543" marT="7543" marB="0" anchor="b">
                    <a:lnL>
                      <a:noFill/>
                    </a:lnL>
                    <a:lnR>
                      <a:noFill/>
                    </a:lnR>
                    <a:lnT>
                      <a:noFill/>
                    </a:lnT>
                    <a:lnB>
                      <a:noFill/>
                    </a:lnB>
                  </a:tcPr>
                </a:tc>
                <a:tc>
                  <a:txBody>
                    <a:bodyPr/>
                    <a:lstStyle/>
                    <a:p>
                      <a:pPr algn="l" fontAlgn="b"/>
                      <a:endParaRPr lang="en-ZA" sz="1100" b="0" i="0" u="none" strike="noStrike" baseline="0">
                        <a:solidFill>
                          <a:srgbClr val="000000"/>
                        </a:solidFill>
                        <a:effectLst/>
                        <a:latin typeface="Arial" panose="020B0604020202020204" pitchFamily="34" charset="0"/>
                      </a:endParaRPr>
                    </a:p>
                  </a:txBody>
                  <a:tcPr marL="7543" marR="7543" marT="7543" marB="0" anchor="b">
                    <a:lnL>
                      <a:noFill/>
                    </a:lnL>
                    <a:lnR>
                      <a:noFill/>
                    </a:lnR>
                    <a:lnT>
                      <a:noFill/>
                    </a:lnT>
                    <a:lnB>
                      <a:noFill/>
                    </a:lnB>
                  </a:tcPr>
                </a:tc>
                <a:tc gridSpan="2">
                  <a:txBody>
                    <a:bodyPr/>
                    <a:lstStyle/>
                    <a:p>
                      <a:pPr algn="ctr" fontAlgn="b"/>
                      <a:r>
                        <a:rPr lang="en-ZA" sz="1100" b="0" i="0" u="none" strike="noStrike" baseline="0" dirty="0">
                          <a:solidFill>
                            <a:srgbClr val="000000"/>
                          </a:solidFill>
                          <a:effectLst/>
                          <a:latin typeface="Arial" panose="020B0604020202020204" pitchFamily="34" charset="0"/>
                        </a:rPr>
                        <a:t>5</a:t>
                      </a:r>
                    </a:p>
                  </a:txBody>
                  <a:tcPr marL="7543" marR="7543" marT="7543" marB="0" anchor="b">
                    <a:lnL>
                      <a:noFill/>
                    </a:lnL>
                    <a:lnR>
                      <a:noFill/>
                    </a:lnR>
                    <a:lnT>
                      <a:noFill/>
                    </a:lnT>
                    <a:lnB>
                      <a:noFill/>
                    </a:lnB>
                  </a:tcPr>
                </a:tc>
                <a:tc hMerge="1">
                  <a:txBody>
                    <a:bodyPr/>
                    <a:lstStyle/>
                    <a:p>
                      <a:pPr algn="l" fontAlgn="b"/>
                      <a:endParaRPr lang="en-ZA" sz="1100" b="0" i="0" u="none" strike="noStrike" baseline="0" dirty="0">
                        <a:solidFill>
                          <a:srgbClr val="000000"/>
                        </a:solidFill>
                        <a:effectLst/>
                        <a:latin typeface="Arial" panose="020B0604020202020204" pitchFamily="34" charset="0"/>
                      </a:endParaRPr>
                    </a:p>
                  </a:txBody>
                  <a:tcPr marL="7543" marR="7543" marT="7543" marB="0" anchor="b">
                    <a:lnL>
                      <a:noFill/>
                    </a:lnL>
                    <a:lnR>
                      <a:noFill/>
                    </a:lnR>
                    <a:lnT>
                      <a:noFill/>
                    </a:lnT>
                    <a:lnB>
                      <a:noFill/>
                    </a:lnB>
                  </a:tcPr>
                </a:tc>
                <a:extLst>
                  <a:ext uri="{0D108BD9-81ED-4DB2-BD59-A6C34878D82A}">
                    <a16:rowId xmlns:a16="http://schemas.microsoft.com/office/drawing/2014/main" xmlns="" val="2801959575"/>
                  </a:ext>
                </a:extLst>
              </a:tr>
              <a:tr h="172819">
                <a:tc gridSpan="2">
                  <a:txBody>
                    <a:bodyPr/>
                    <a:lstStyle/>
                    <a:p>
                      <a:pPr algn="l" fontAlgn="b"/>
                      <a:r>
                        <a:rPr lang="en-ZA" sz="1100" b="0" i="0" u="none" strike="noStrike" baseline="0">
                          <a:solidFill>
                            <a:srgbClr val="000000"/>
                          </a:solidFill>
                          <a:effectLst/>
                          <a:latin typeface="Arial" panose="020B0604020202020204" pitchFamily="34" charset="0"/>
                        </a:rPr>
                        <a:t>&gt; Special Projects ( Fundraising) Committee</a:t>
                      </a:r>
                    </a:p>
                  </a:txBody>
                  <a:tcPr marL="7543" marR="7543" marT="7543" marB="0" anchor="b">
                    <a:lnL>
                      <a:noFill/>
                    </a:lnL>
                    <a:lnR>
                      <a:noFill/>
                    </a:lnR>
                    <a:lnT>
                      <a:noFill/>
                    </a:lnT>
                    <a:lnB>
                      <a:noFill/>
                    </a:lnB>
                  </a:tcPr>
                </a:tc>
                <a:tc hMerge="1">
                  <a:txBody>
                    <a:bodyPr/>
                    <a:lstStyle/>
                    <a:p>
                      <a:endParaRPr lang="en-ZA"/>
                    </a:p>
                  </a:txBody>
                  <a:tcPr/>
                </a:tc>
                <a:tc gridSpan="2">
                  <a:txBody>
                    <a:bodyPr/>
                    <a:lstStyle/>
                    <a:p>
                      <a:pPr algn="ctr" fontAlgn="b"/>
                      <a:r>
                        <a:rPr lang="en-ZA" sz="1100" b="0" i="0" u="none" strike="noStrike" baseline="0" dirty="0">
                          <a:solidFill>
                            <a:srgbClr val="000000"/>
                          </a:solidFill>
                          <a:effectLst/>
                          <a:latin typeface="Arial" panose="020B0604020202020204" pitchFamily="34" charset="0"/>
                        </a:rPr>
                        <a:t>5</a:t>
                      </a:r>
                    </a:p>
                  </a:txBody>
                  <a:tcPr marL="7543" marR="7543" marT="7543" marB="0" anchor="b">
                    <a:lnL>
                      <a:noFill/>
                    </a:lnL>
                    <a:lnR>
                      <a:noFill/>
                    </a:lnR>
                    <a:lnT>
                      <a:noFill/>
                    </a:lnT>
                    <a:lnB>
                      <a:noFill/>
                    </a:lnB>
                  </a:tcPr>
                </a:tc>
                <a:tc hMerge="1">
                  <a:txBody>
                    <a:bodyPr/>
                    <a:lstStyle/>
                    <a:p>
                      <a:pPr algn="l" fontAlgn="b"/>
                      <a:endParaRPr lang="en-ZA" sz="1100" b="0" i="0" u="none" strike="noStrike" baseline="0" dirty="0">
                        <a:solidFill>
                          <a:srgbClr val="000000"/>
                        </a:solidFill>
                        <a:effectLst/>
                        <a:latin typeface="Arial" panose="020B0604020202020204" pitchFamily="34" charset="0"/>
                      </a:endParaRPr>
                    </a:p>
                  </a:txBody>
                  <a:tcPr marL="7543" marR="7543" marT="7543" marB="0" anchor="b">
                    <a:lnL>
                      <a:noFill/>
                    </a:lnL>
                    <a:lnR>
                      <a:noFill/>
                    </a:lnR>
                    <a:lnT>
                      <a:noFill/>
                    </a:lnT>
                    <a:lnB>
                      <a:noFill/>
                    </a:lnB>
                  </a:tcPr>
                </a:tc>
                <a:extLst>
                  <a:ext uri="{0D108BD9-81ED-4DB2-BD59-A6C34878D82A}">
                    <a16:rowId xmlns:a16="http://schemas.microsoft.com/office/drawing/2014/main" xmlns="" val="3636554238"/>
                  </a:ext>
                </a:extLst>
              </a:tr>
              <a:tr h="172819">
                <a:tc>
                  <a:txBody>
                    <a:bodyPr/>
                    <a:lstStyle/>
                    <a:p>
                      <a:pPr algn="l" fontAlgn="b"/>
                      <a:endParaRPr lang="en-ZA" sz="1100" b="0" i="0" u="none" strike="noStrike" baseline="0">
                        <a:solidFill>
                          <a:srgbClr val="000000"/>
                        </a:solidFill>
                        <a:effectLst/>
                        <a:latin typeface="Arial" panose="020B0604020202020204" pitchFamily="34" charset="0"/>
                      </a:endParaRPr>
                    </a:p>
                  </a:txBody>
                  <a:tcPr marL="7543" marR="7543" marT="7543" marB="0" anchor="b">
                    <a:lnL>
                      <a:noFill/>
                    </a:lnL>
                    <a:lnR>
                      <a:noFill/>
                    </a:lnR>
                    <a:lnT>
                      <a:noFill/>
                    </a:lnT>
                    <a:lnB>
                      <a:noFill/>
                    </a:lnB>
                  </a:tcPr>
                </a:tc>
                <a:tc>
                  <a:txBody>
                    <a:bodyPr/>
                    <a:lstStyle/>
                    <a:p>
                      <a:pPr algn="l" fontAlgn="b"/>
                      <a:endParaRPr lang="en-ZA" sz="1100" b="0" i="0" u="none" strike="noStrike" baseline="0">
                        <a:solidFill>
                          <a:srgbClr val="000000"/>
                        </a:solidFill>
                        <a:effectLst/>
                        <a:latin typeface="Arial" panose="020B0604020202020204" pitchFamily="34" charset="0"/>
                      </a:endParaRPr>
                    </a:p>
                  </a:txBody>
                  <a:tcPr marL="7543" marR="7543" marT="7543" marB="0" anchor="b">
                    <a:lnL>
                      <a:noFill/>
                    </a:lnL>
                    <a:lnR>
                      <a:noFill/>
                    </a:lnR>
                    <a:lnT>
                      <a:noFill/>
                    </a:lnT>
                    <a:lnB>
                      <a:noFill/>
                    </a:lnB>
                  </a:tcPr>
                </a:tc>
                <a:tc gridSpan="2">
                  <a:txBody>
                    <a:bodyPr/>
                    <a:lstStyle/>
                    <a:p>
                      <a:pPr algn="l" fontAlgn="b"/>
                      <a:endParaRPr lang="en-ZA" sz="1100" b="0" i="0" u="none" strike="noStrike" baseline="0">
                        <a:solidFill>
                          <a:srgbClr val="000000"/>
                        </a:solidFill>
                        <a:effectLst/>
                        <a:latin typeface="Arial" panose="020B0604020202020204" pitchFamily="34" charset="0"/>
                      </a:endParaRPr>
                    </a:p>
                  </a:txBody>
                  <a:tcPr marL="7543" marR="7543" marT="7543" marB="0" anchor="b">
                    <a:lnL>
                      <a:noFill/>
                    </a:lnL>
                    <a:lnR>
                      <a:noFill/>
                    </a:lnR>
                    <a:lnT>
                      <a:noFill/>
                    </a:lnT>
                    <a:lnB>
                      <a:noFill/>
                    </a:lnB>
                  </a:tcPr>
                </a:tc>
                <a:tc hMerge="1">
                  <a:txBody>
                    <a:bodyPr/>
                    <a:lstStyle/>
                    <a:p>
                      <a:pPr algn="l" fontAlgn="b"/>
                      <a:endParaRPr lang="en-ZA" sz="1100" b="0" i="0" u="none" strike="noStrike" baseline="0">
                        <a:solidFill>
                          <a:srgbClr val="000000"/>
                        </a:solidFill>
                        <a:effectLst/>
                        <a:latin typeface="Arial" panose="020B0604020202020204" pitchFamily="34" charset="0"/>
                      </a:endParaRPr>
                    </a:p>
                  </a:txBody>
                  <a:tcPr marL="7543" marR="7543" marT="7543" marB="0" anchor="b">
                    <a:lnL>
                      <a:noFill/>
                    </a:lnL>
                    <a:lnR>
                      <a:noFill/>
                    </a:lnR>
                    <a:lnT>
                      <a:noFill/>
                    </a:lnT>
                    <a:lnB>
                      <a:noFill/>
                    </a:lnB>
                  </a:tcPr>
                </a:tc>
                <a:extLst>
                  <a:ext uri="{0D108BD9-81ED-4DB2-BD59-A6C34878D82A}">
                    <a16:rowId xmlns:a16="http://schemas.microsoft.com/office/drawing/2014/main" xmlns="" val="1622076503"/>
                  </a:ext>
                </a:extLst>
              </a:tr>
              <a:tr h="172819">
                <a:tc gridSpan="4">
                  <a:txBody>
                    <a:bodyPr/>
                    <a:lstStyle/>
                    <a:p>
                      <a:pPr algn="l" fontAlgn="b"/>
                      <a:r>
                        <a:rPr lang="en-ZA" sz="1100" b="1" i="0" u="none" strike="noStrike" baseline="0">
                          <a:solidFill>
                            <a:srgbClr val="000000"/>
                          </a:solidFill>
                          <a:effectLst/>
                          <a:latin typeface="Arial" panose="020B0604020202020204" pitchFamily="34" charset="0"/>
                        </a:rPr>
                        <a:t>The following council members' terms ended on 9 December 2020:</a:t>
                      </a:r>
                    </a:p>
                  </a:txBody>
                  <a:tcPr marL="7543" marR="7543" marT="7543" marB="0" anchor="b">
                    <a:lnL>
                      <a:noFill/>
                    </a:lnL>
                    <a:lnR>
                      <a:noFill/>
                    </a:lnR>
                    <a:lnT>
                      <a:noFill/>
                    </a:lnT>
                    <a:lnB>
                      <a:noFill/>
                    </a:lnB>
                  </a:tcPr>
                </a:tc>
                <a:tc hMerge="1">
                  <a:txBody>
                    <a:bodyPr/>
                    <a:lstStyle/>
                    <a:p>
                      <a:endParaRPr lang="en-ZA"/>
                    </a:p>
                  </a:txBody>
                  <a:tcPr/>
                </a:tc>
                <a:tc hMerge="1">
                  <a:txBody>
                    <a:bodyPr/>
                    <a:lstStyle/>
                    <a:p>
                      <a:endParaRPr lang="en-ZA"/>
                    </a:p>
                  </a:txBody>
                  <a:tcPr/>
                </a:tc>
                <a:tc hMerge="1">
                  <a:txBody>
                    <a:bodyPr/>
                    <a:lstStyle/>
                    <a:p>
                      <a:pPr algn="l" fontAlgn="b"/>
                      <a:endParaRPr lang="en-ZA" sz="1100" b="1" i="0" u="none" strike="noStrike" baseline="0">
                        <a:solidFill>
                          <a:srgbClr val="000000"/>
                        </a:solidFill>
                        <a:effectLst/>
                        <a:latin typeface="Arial" panose="020B0604020202020204" pitchFamily="34" charset="0"/>
                      </a:endParaRPr>
                    </a:p>
                  </a:txBody>
                  <a:tcPr marL="7543" marR="7543" marT="7543" marB="0" anchor="b">
                    <a:lnL>
                      <a:noFill/>
                    </a:lnL>
                    <a:lnR>
                      <a:noFill/>
                    </a:lnR>
                    <a:lnT>
                      <a:noFill/>
                    </a:lnT>
                    <a:lnB>
                      <a:noFill/>
                    </a:lnB>
                  </a:tcPr>
                </a:tc>
                <a:extLst>
                  <a:ext uri="{0D108BD9-81ED-4DB2-BD59-A6C34878D82A}">
                    <a16:rowId xmlns:a16="http://schemas.microsoft.com/office/drawing/2014/main" xmlns="" val="690509424"/>
                  </a:ext>
                </a:extLst>
              </a:tr>
              <a:tr h="172819">
                <a:tc>
                  <a:txBody>
                    <a:bodyPr/>
                    <a:lstStyle/>
                    <a:p>
                      <a:pPr algn="l" fontAlgn="b"/>
                      <a:endParaRPr lang="en-ZA" sz="1100" b="0" i="0" u="none" strike="noStrike" baseline="0">
                        <a:solidFill>
                          <a:srgbClr val="000000"/>
                        </a:solidFill>
                        <a:effectLst/>
                        <a:latin typeface="Arial" panose="020B0604020202020204" pitchFamily="34" charset="0"/>
                      </a:endParaRPr>
                    </a:p>
                  </a:txBody>
                  <a:tcPr marL="7543" marR="7543" marT="75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ZA" sz="1100" b="0" i="0" u="none" strike="noStrike" baseline="0">
                        <a:solidFill>
                          <a:srgbClr val="000000"/>
                        </a:solidFill>
                        <a:effectLst/>
                        <a:latin typeface="Arial" panose="020B0604020202020204" pitchFamily="34" charset="0"/>
                      </a:endParaRPr>
                    </a:p>
                  </a:txBody>
                  <a:tcPr marL="7543" marR="7543" marT="7543" marB="0" anchor="b">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algn="l" fontAlgn="b"/>
                      <a:endParaRPr lang="en-ZA" sz="1100" b="0" i="0" u="none" strike="noStrike" baseline="0">
                        <a:solidFill>
                          <a:srgbClr val="000000"/>
                        </a:solidFill>
                        <a:effectLst/>
                        <a:latin typeface="Arial" panose="020B0604020202020204" pitchFamily="34" charset="0"/>
                      </a:endParaRPr>
                    </a:p>
                  </a:txBody>
                  <a:tcPr marL="7543" marR="7543" marT="7543"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l" fontAlgn="b"/>
                      <a:endParaRPr lang="en-ZA" sz="1100" b="0" i="0" u="none" strike="noStrike" baseline="0">
                        <a:solidFill>
                          <a:srgbClr val="000000"/>
                        </a:solidFill>
                        <a:effectLst/>
                        <a:latin typeface="Arial" panose="020B0604020202020204" pitchFamily="34" charset="0"/>
                      </a:endParaRPr>
                    </a:p>
                  </a:txBody>
                  <a:tcPr marL="7543" marR="7543" marT="7543"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55850979"/>
                  </a:ext>
                </a:extLst>
              </a:tr>
              <a:tr h="172819">
                <a:tc>
                  <a:txBody>
                    <a:bodyPr/>
                    <a:lstStyle/>
                    <a:p>
                      <a:pPr algn="l" fontAlgn="b"/>
                      <a:r>
                        <a:rPr lang="en-ZA" sz="1100" b="1" i="0" u="none" strike="noStrike" baseline="0" dirty="0">
                          <a:solidFill>
                            <a:srgbClr val="000000"/>
                          </a:solidFill>
                          <a:effectLst/>
                          <a:latin typeface="Arial" panose="020B0604020202020204" pitchFamily="34" charset="0"/>
                        </a:rPr>
                        <a:t>Name</a:t>
                      </a:r>
                    </a:p>
                  </a:txBody>
                  <a:tcPr marL="7543" marR="7543" marT="75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l" fontAlgn="b"/>
                      <a:r>
                        <a:rPr lang="en-ZA" sz="1100" b="1" i="0" u="none" strike="noStrike" baseline="0">
                          <a:solidFill>
                            <a:srgbClr val="000000"/>
                          </a:solidFill>
                          <a:effectLst/>
                          <a:latin typeface="Arial" panose="020B0604020202020204" pitchFamily="34" charset="0"/>
                        </a:rPr>
                        <a:t>Designation</a:t>
                      </a:r>
                    </a:p>
                  </a:txBody>
                  <a:tcPr marL="7543" marR="7543" marT="75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gridSpan="2">
                  <a:txBody>
                    <a:bodyPr/>
                    <a:lstStyle/>
                    <a:p>
                      <a:pPr algn="l" fontAlgn="b"/>
                      <a:r>
                        <a:rPr lang="en-ZA" sz="1100" b="1" i="0" u="none" strike="noStrike" baseline="0" dirty="0">
                          <a:solidFill>
                            <a:srgbClr val="000000"/>
                          </a:solidFill>
                          <a:effectLst/>
                          <a:latin typeface="Arial" panose="020B0604020202020204" pitchFamily="34" charset="0"/>
                        </a:rPr>
                        <a:t>Term period</a:t>
                      </a:r>
                    </a:p>
                  </a:txBody>
                  <a:tcPr marL="7543" marR="7543" marT="75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hMerge="1">
                  <a:txBody>
                    <a:bodyPr/>
                    <a:lstStyle/>
                    <a:p>
                      <a:pPr algn="l" fontAlgn="b"/>
                      <a:endParaRPr lang="en-ZA" sz="1100" b="1" i="0" u="none" strike="noStrike" baseline="0" dirty="0">
                        <a:solidFill>
                          <a:srgbClr val="000000"/>
                        </a:solidFill>
                        <a:effectLst/>
                        <a:latin typeface="Arial" panose="020B0604020202020204" pitchFamily="34" charset="0"/>
                      </a:endParaRPr>
                    </a:p>
                  </a:txBody>
                  <a:tcPr marL="7543" marR="7543" marT="75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2583467655"/>
                  </a:ext>
                </a:extLst>
              </a:tr>
              <a:tr h="172819">
                <a:tc>
                  <a:txBody>
                    <a:bodyPr/>
                    <a:lstStyle/>
                    <a:p>
                      <a:pPr algn="just" fontAlgn="ctr"/>
                      <a:r>
                        <a:rPr lang="en-US" sz="1100" b="0" i="0" u="none" strike="noStrike" baseline="0">
                          <a:solidFill>
                            <a:srgbClr val="000000"/>
                          </a:solidFill>
                          <a:effectLst/>
                          <a:latin typeface="Arial" panose="020B0604020202020204" pitchFamily="34" charset="0"/>
                        </a:rPr>
                        <a:t>Mr N Sifumba</a:t>
                      </a: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100" b="0" i="0" u="none" strike="noStrike" baseline="0">
                          <a:solidFill>
                            <a:srgbClr val="000000"/>
                          </a:solidFill>
                          <a:effectLst/>
                          <a:latin typeface="Arial" panose="020B0604020202020204" pitchFamily="34" charset="0"/>
                        </a:rPr>
                        <a:t>Chairman</a:t>
                      </a: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just" fontAlgn="ctr"/>
                      <a:r>
                        <a:rPr lang="en-US" sz="1100" b="0" i="0" u="none" strike="noStrike" baseline="0" dirty="0">
                          <a:solidFill>
                            <a:srgbClr val="000000"/>
                          </a:solidFill>
                          <a:effectLst/>
                          <a:latin typeface="Arial" panose="020B0604020202020204" pitchFamily="34" charset="0"/>
                        </a:rPr>
                        <a:t>01/12/2017 to  08/12/ 2020</a:t>
                      </a: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just" fontAlgn="ctr"/>
                      <a:endParaRPr lang="en-US" sz="1100" b="0" i="0" u="none" strike="noStrike" baseline="0" dirty="0">
                        <a:solidFill>
                          <a:srgbClr val="000000"/>
                        </a:solidFill>
                        <a:effectLst/>
                        <a:latin typeface="Arial" panose="020B0604020202020204" pitchFamily="34" charset="0"/>
                      </a:endParaRP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31195589"/>
                  </a:ext>
                </a:extLst>
              </a:tr>
              <a:tr h="172819">
                <a:tc>
                  <a:txBody>
                    <a:bodyPr/>
                    <a:lstStyle/>
                    <a:p>
                      <a:pPr algn="just" fontAlgn="ctr"/>
                      <a:r>
                        <a:rPr lang="en-US" sz="1100" b="0" i="0" u="none" strike="noStrike" baseline="0">
                          <a:solidFill>
                            <a:srgbClr val="000000"/>
                          </a:solidFill>
                          <a:effectLst/>
                          <a:latin typeface="Arial" panose="020B0604020202020204" pitchFamily="34" charset="0"/>
                        </a:rPr>
                        <a:t>Adv. K Thango</a:t>
                      </a: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100" b="0" i="0" u="none" strike="noStrike" baseline="0" dirty="0">
                          <a:solidFill>
                            <a:srgbClr val="000000"/>
                          </a:solidFill>
                          <a:effectLst/>
                          <a:latin typeface="Arial" panose="020B0604020202020204" pitchFamily="34" charset="0"/>
                        </a:rPr>
                        <a:t>Deputy Chairman</a:t>
                      </a: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1100" b="0" i="0" u="none" strike="noStrike" baseline="0" dirty="0">
                          <a:solidFill>
                            <a:srgbClr val="000000"/>
                          </a:solidFill>
                          <a:effectLst/>
                          <a:latin typeface="Arial" panose="020B0604020202020204" pitchFamily="34" charset="0"/>
                        </a:rPr>
                        <a:t>01/12/2017 to  08/12/ 2020</a:t>
                      </a: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100" b="0" i="0" u="none" strike="noStrike" baseline="0">
                        <a:solidFill>
                          <a:srgbClr val="000000"/>
                        </a:solidFill>
                        <a:effectLst/>
                        <a:latin typeface="Arial" panose="020B0604020202020204" pitchFamily="34" charset="0"/>
                      </a:endParaRP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16435615"/>
                  </a:ext>
                </a:extLst>
              </a:tr>
              <a:tr h="172819">
                <a:tc>
                  <a:txBody>
                    <a:bodyPr/>
                    <a:lstStyle/>
                    <a:p>
                      <a:pPr algn="just" fontAlgn="ctr"/>
                      <a:r>
                        <a:rPr lang="en-US" sz="1100" b="0" i="0" u="none" strike="noStrike" baseline="0">
                          <a:solidFill>
                            <a:srgbClr val="000000"/>
                          </a:solidFill>
                          <a:effectLst/>
                          <a:latin typeface="Arial" panose="020B0604020202020204" pitchFamily="34" charset="0"/>
                        </a:rPr>
                        <a:t>Ms T Nogabe</a:t>
                      </a: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100" b="0" i="0" u="none" strike="noStrike" baseline="0">
                          <a:solidFill>
                            <a:srgbClr val="000000"/>
                          </a:solidFill>
                          <a:effectLst/>
                          <a:latin typeface="Arial" panose="020B0604020202020204" pitchFamily="34" charset="0"/>
                        </a:rPr>
                        <a:t>Member</a:t>
                      </a: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1100" b="0" i="0" u="none" strike="noStrike" baseline="0" dirty="0">
                          <a:solidFill>
                            <a:srgbClr val="000000"/>
                          </a:solidFill>
                          <a:effectLst/>
                          <a:latin typeface="Arial" panose="020B0604020202020204" pitchFamily="34" charset="0"/>
                        </a:rPr>
                        <a:t>01/12/2017 to  08/12/ 2020</a:t>
                      </a: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100" b="0" i="0" u="none" strike="noStrike" baseline="0">
                        <a:solidFill>
                          <a:srgbClr val="000000"/>
                        </a:solidFill>
                        <a:effectLst/>
                        <a:latin typeface="Arial" panose="020B0604020202020204" pitchFamily="34" charset="0"/>
                      </a:endParaRP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85701615"/>
                  </a:ext>
                </a:extLst>
              </a:tr>
              <a:tr h="172819">
                <a:tc>
                  <a:txBody>
                    <a:bodyPr/>
                    <a:lstStyle/>
                    <a:p>
                      <a:pPr algn="just" fontAlgn="ctr"/>
                      <a:r>
                        <a:rPr lang="en-US" sz="1100" b="0" i="0" u="none" strike="noStrike" baseline="0">
                          <a:solidFill>
                            <a:srgbClr val="000000"/>
                          </a:solidFill>
                          <a:effectLst/>
                          <a:latin typeface="Arial" panose="020B0604020202020204" pitchFamily="34" charset="0"/>
                        </a:rPr>
                        <a:t>Ms T Mnumzana</a:t>
                      </a: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100" b="0" i="0" u="none" strike="noStrike" baseline="0">
                          <a:solidFill>
                            <a:srgbClr val="000000"/>
                          </a:solidFill>
                          <a:effectLst/>
                          <a:latin typeface="Arial" panose="020B0604020202020204" pitchFamily="34" charset="0"/>
                        </a:rPr>
                        <a:t>Member</a:t>
                      </a: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1100" b="0" i="0" u="none" strike="noStrike" baseline="0" dirty="0">
                          <a:solidFill>
                            <a:srgbClr val="000000"/>
                          </a:solidFill>
                          <a:effectLst/>
                          <a:latin typeface="Arial" panose="020B0604020202020204" pitchFamily="34" charset="0"/>
                        </a:rPr>
                        <a:t>01/12/2017 to  08/12/ 2020</a:t>
                      </a: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100" b="0" i="0" u="none" strike="noStrike" baseline="0">
                        <a:solidFill>
                          <a:srgbClr val="000000"/>
                        </a:solidFill>
                        <a:effectLst/>
                        <a:latin typeface="Arial" panose="020B0604020202020204" pitchFamily="34" charset="0"/>
                      </a:endParaRP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46704575"/>
                  </a:ext>
                </a:extLst>
              </a:tr>
              <a:tr h="172819">
                <a:tc>
                  <a:txBody>
                    <a:bodyPr/>
                    <a:lstStyle/>
                    <a:p>
                      <a:pPr algn="just" fontAlgn="ctr"/>
                      <a:r>
                        <a:rPr lang="en-US" sz="1100" b="0" i="0" u="none" strike="noStrike" baseline="0">
                          <a:solidFill>
                            <a:srgbClr val="000000"/>
                          </a:solidFill>
                          <a:effectLst/>
                          <a:latin typeface="Arial" panose="020B0604020202020204" pitchFamily="34" charset="0"/>
                        </a:rPr>
                        <a:t>Mr D Brijlal</a:t>
                      </a: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100" b="0" i="0" u="none" strike="noStrike" baseline="0">
                          <a:solidFill>
                            <a:srgbClr val="000000"/>
                          </a:solidFill>
                          <a:effectLst/>
                          <a:latin typeface="Arial" panose="020B0604020202020204" pitchFamily="34" charset="0"/>
                        </a:rPr>
                        <a:t>Member</a:t>
                      </a: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1100" b="0" i="0" u="none" strike="noStrike" baseline="0" dirty="0">
                          <a:solidFill>
                            <a:srgbClr val="000000"/>
                          </a:solidFill>
                          <a:effectLst/>
                          <a:latin typeface="Arial" panose="020B0604020202020204" pitchFamily="34" charset="0"/>
                        </a:rPr>
                        <a:t>01/12/2017 to  08/12/ 2020</a:t>
                      </a: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100" b="0" i="0" u="none" strike="noStrike" baseline="0">
                        <a:solidFill>
                          <a:srgbClr val="000000"/>
                        </a:solidFill>
                        <a:effectLst/>
                        <a:latin typeface="Arial" panose="020B0604020202020204" pitchFamily="34" charset="0"/>
                      </a:endParaRP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37511038"/>
                  </a:ext>
                </a:extLst>
              </a:tr>
              <a:tr h="172819">
                <a:tc>
                  <a:txBody>
                    <a:bodyPr/>
                    <a:lstStyle/>
                    <a:p>
                      <a:pPr algn="just" fontAlgn="ctr"/>
                      <a:r>
                        <a:rPr lang="en-US" sz="1100" b="0" i="0" u="none" strike="noStrike" baseline="0">
                          <a:solidFill>
                            <a:srgbClr val="000000"/>
                          </a:solidFill>
                          <a:effectLst/>
                          <a:latin typeface="Arial" panose="020B0604020202020204" pitchFamily="34" charset="0"/>
                        </a:rPr>
                        <a:t>Ms M Naidoo</a:t>
                      </a: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100" b="0" i="0" u="none" strike="noStrike" baseline="0">
                          <a:solidFill>
                            <a:srgbClr val="000000"/>
                          </a:solidFill>
                          <a:effectLst/>
                          <a:latin typeface="Arial" panose="020B0604020202020204" pitchFamily="34" charset="0"/>
                        </a:rPr>
                        <a:t>Member</a:t>
                      </a: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1100" b="0" i="0" u="none" strike="noStrike" baseline="0" dirty="0">
                          <a:solidFill>
                            <a:srgbClr val="000000"/>
                          </a:solidFill>
                          <a:effectLst/>
                          <a:latin typeface="Arial" panose="020B0604020202020204" pitchFamily="34" charset="0"/>
                        </a:rPr>
                        <a:t>01/12/2017 to  08/12/ 2020</a:t>
                      </a: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100" b="0" i="0" u="none" strike="noStrike" baseline="0">
                        <a:solidFill>
                          <a:srgbClr val="000000"/>
                        </a:solidFill>
                        <a:effectLst/>
                        <a:latin typeface="Arial" panose="020B0604020202020204" pitchFamily="34" charset="0"/>
                      </a:endParaRP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62859844"/>
                  </a:ext>
                </a:extLst>
              </a:tr>
              <a:tr h="172819">
                <a:tc>
                  <a:txBody>
                    <a:bodyPr/>
                    <a:lstStyle/>
                    <a:p>
                      <a:pPr algn="just" fontAlgn="ctr"/>
                      <a:r>
                        <a:rPr lang="en-US" sz="1100" b="0" i="0" u="none" strike="noStrike" baseline="0">
                          <a:solidFill>
                            <a:srgbClr val="000000"/>
                          </a:solidFill>
                          <a:effectLst/>
                          <a:latin typeface="Arial" panose="020B0604020202020204" pitchFamily="34" charset="0"/>
                        </a:rPr>
                        <a:t>Mr H Matlou</a:t>
                      </a: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100" b="0" i="0" u="none" strike="noStrike" baseline="0">
                          <a:solidFill>
                            <a:srgbClr val="000000"/>
                          </a:solidFill>
                          <a:effectLst/>
                          <a:latin typeface="Arial" panose="020B0604020202020204" pitchFamily="34" charset="0"/>
                        </a:rPr>
                        <a:t>Member</a:t>
                      </a: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1100" b="0" i="0" u="none" strike="noStrike" baseline="0" dirty="0">
                          <a:solidFill>
                            <a:srgbClr val="000000"/>
                          </a:solidFill>
                          <a:effectLst/>
                          <a:latin typeface="Arial" panose="020B0604020202020204" pitchFamily="34" charset="0"/>
                        </a:rPr>
                        <a:t>01/12/2017 to  08/12/ 2020</a:t>
                      </a: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100" b="0" i="0" u="none" strike="noStrike" baseline="0">
                        <a:solidFill>
                          <a:srgbClr val="000000"/>
                        </a:solidFill>
                        <a:effectLst/>
                        <a:latin typeface="Arial" panose="020B0604020202020204" pitchFamily="34" charset="0"/>
                      </a:endParaRP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81084299"/>
                  </a:ext>
                </a:extLst>
              </a:tr>
              <a:tr h="172819">
                <a:tc>
                  <a:txBody>
                    <a:bodyPr/>
                    <a:lstStyle/>
                    <a:p>
                      <a:pPr algn="l" fontAlgn="b"/>
                      <a:endParaRPr lang="en-ZA" sz="1100" b="0" i="0" u="none" strike="noStrike" baseline="0">
                        <a:solidFill>
                          <a:srgbClr val="000000"/>
                        </a:solidFill>
                        <a:effectLst/>
                        <a:latin typeface="Arial" panose="020B0604020202020204" pitchFamily="34" charset="0"/>
                      </a:endParaRPr>
                    </a:p>
                  </a:txBody>
                  <a:tcPr marL="7543" marR="7543" marT="75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ZA" sz="1100" b="0" i="0" u="none" strike="noStrike" baseline="0">
                        <a:solidFill>
                          <a:srgbClr val="000000"/>
                        </a:solidFill>
                        <a:effectLst/>
                        <a:latin typeface="Arial" panose="020B0604020202020204" pitchFamily="34" charset="0"/>
                      </a:endParaRPr>
                    </a:p>
                  </a:txBody>
                  <a:tcPr marL="7543" marR="7543" marT="7543" marB="0" anchor="b">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l" fontAlgn="b"/>
                      <a:endParaRPr lang="en-ZA" sz="1100" b="0" i="0" u="none" strike="noStrike" baseline="0" dirty="0">
                        <a:solidFill>
                          <a:srgbClr val="000000"/>
                        </a:solidFill>
                        <a:effectLst/>
                        <a:latin typeface="Arial" panose="020B0604020202020204" pitchFamily="34" charset="0"/>
                      </a:endParaRPr>
                    </a:p>
                  </a:txBody>
                  <a:tcPr marL="7543" marR="7543" marT="7543"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l" fontAlgn="b"/>
                      <a:endParaRPr lang="en-ZA" sz="1100" b="0" i="0" u="none" strike="noStrike" baseline="0" dirty="0">
                        <a:solidFill>
                          <a:srgbClr val="000000"/>
                        </a:solidFill>
                        <a:effectLst/>
                        <a:latin typeface="Arial" panose="020B0604020202020204" pitchFamily="34" charset="0"/>
                      </a:endParaRPr>
                    </a:p>
                  </a:txBody>
                  <a:tcPr marL="7543" marR="7543" marT="7543"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2382123"/>
                  </a:ext>
                </a:extLst>
              </a:tr>
              <a:tr h="172819">
                <a:tc gridSpan="2">
                  <a:txBody>
                    <a:bodyPr/>
                    <a:lstStyle/>
                    <a:p>
                      <a:pPr algn="l" fontAlgn="t"/>
                      <a:r>
                        <a:rPr lang="en-ZA" sz="1100" b="1" i="0" u="none" strike="noStrike" baseline="0">
                          <a:solidFill>
                            <a:srgbClr val="000000"/>
                          </a:solidFill>
                          <a:effectLst/>
                          <a:latin typeface="Arial" panose="020B0604020202020204" pitchFamily="34" charset="0"/>
                        </a:rPr>
                        <a:t>The following are  current council members</a:t>
                      </a:r>
                    </a:p>
                  </a:txBody>
                  <a:tcPr marL="7543" marR="7543" marT="7543" marB="0">
                    <a:lnL>
                      <a:noFill/>
                    </a:lnL>
                    <a:lnR>
                      <a:noFill/>
                    </a:lnR>
                    <a:lnT>
                      <a:noFill/>
                    </a:lnT>
                    <a:lnB>
                      <a:noFill/>
                    </a:lnB>
                  </a:tcPr>
                </a:tc>
                <a:tc hMerge="1">
                  <a:txBody>
                    <a:bodyPr/>
                    <a:lstStyle/>
                    <a:p>
                      <a:endParaRPr lang="en-ZA"/>
                    </a:p>
                  </a:txBody>
                  <a:tcPr/>
                </a:tc>
                <a:tc gridSpan="2">
                  <a:txBody>
                    <a:bodyPr/>
                    <a:lstStyle/>
                    <a:p>
                      <a:pPr algn="l" fontAlgn="b"/>
                      <a:endParaRPr lang="en-ZA" sz="1100" b="0" i="0" u="none" strike="noStrike" baseline="0">
                        <a:solidFill>
                          <a:srgbClr val="000000"/>
                        </a:solidFill>
                        <a:effectLst/>
                        <a:latin typeface="Arial" panose="020B0604020202020204" pitchFamily="34" charset="0"/>
                      </a:endParaRPr>
                    </a:p>
                  </a:txBody>
                  <a:tcPr marL="7543" marR="7543" marT="7543" marB="0" anchor="b">
                    <a:lnL>
                      <a:noFill/>
                    </a:lnL>
                    <a:lnR>
                      <a:noFill/>
                    </a:lnR>
                    <a:lnT>
                      <a:noFill/>
                    </a:lnT>
                    <a:lnB>
                      <a:noFill/>
                    </a:lnB>
                  </a:tcPr>
                </a:tc>
                <a:tc hMerge="1">
                  <a:txBody>
                    <a:bodyPr/>
                    <a:lstStyle/>
                    <a:p>
                      <a:pPr algn="l" fontAlgn="b"/>
                      <a:endParaRPr lang="en-ZA" sz="1100" b="0" i="0" u="none" strike="noStrike" baseline="0">
                        <a:solidFill>
                          <a:srgbClr val="000000"/>
                        </a:solidFill>
                        <a:effectLst/>
                        <a:latin typeface="Arial" panose="020B0604020202020204" pitchFamily="34" charset="0"/>
                      </a:endParaRPr>
                    </a:p>
                  </a:txBody>
                  <a:tcPr marL="7543" marR="7543" marT="7543" marB="0" anchor="b">
                    <a:lnL>
                      <a:noFill/>
                    </a:lnL>
                    <a:lnR>
                      <a:noFill/>
                    </a:lnR>
                    <a:lnT>
                      <a:noFill/>
                    </a:lnT>
                    <a:lnB>
                      <a:noFill/>
                    </a:lnB>
                  </a:tcPr>
                </a:tc>
                <a:extLst>
                  <a:ext uri="{0D108BD9-81ED-4DB2-BD59-A6C34878D82A}">
                    <a16:rowId xmlns:a16="http://schemas.microsoft.com/office/drawing/2014/main" xmlns="" val="1995448214"/>
                  </a:ext>
                </a:extLst>
              </a:tr>
              <a:tr h="172819">
                <a:tc>
                  <a:txBody>
                    <a:bodyPr/>
                    <a:lstStyle/>
                    <a:p>
                      <a:pPr algn="l" fontAlgn="t"/>
                      <a:endParaRPr lang="en-ZA" sz="1100" b="0" i="0" u="none" strike="noStrike" baseline="0">
                        <a:solidFill>
                          <a:srgbClr val="000000"/>
                        </a:solidFill>
                        <a:effectLst/>
                        <a:latin typeface="Arial" panose="020B0604020202020204" pitchFamily="34" charset="0"/>
                      </a:endParaRPr>
                    </a:p>
                  </a:txBody>
                  <a:tcPr marL="7543" marR="7543" marT="7543"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ZA" sz="1100" b="0" i="0" u="none" strike="noStrike" baseline="0">
                        <a:solidFill>
                          <a:srgbClr val="000000"/>
                        </a:solidFill>
                        <a:effectLst/>
                        <a:latin typeface="Arial" panose="020B0604020202020204" pitchFamily="34" charset="0"/>
                      </a:endParaRPr>
                    </a:p>
                  </a:txBody>
                  <a:tcPr marL="7543" marR="7543" marT="7543" marB="0" anchor="b">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algn="l" fontAlgn="b"/>
                      <a:endParaRPr lang="en-ZA" sz="1100" b="0" i="0" u="none" strike="noStrike" baseline="0">
                        <a:solidFill>
                          <a:srgbClr val="000000"/>
                        </a:solidFill>
                        <a:effectLst/>
                        <a:latin typeface="Arial" panose="020B0604020202020204" pitchFamily="34" charset="0"/>
                      </a:endParaRPr>
                    </a:p>
                  </a:txBody>
                  <a:tcPr marL="7543" marR="7543" marT="7543"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l" fontAlgn="b"/>
                      <a:endParaRPr lang="en-ZA" sz="1100" b="0" i="0" u="none" strike="noStrike" baseline="0">
                        <a:solidFill>
                          <a:srgbClr val="000000"/>
                        </a:solidFill>
                        <a:effectLst/>
                        <a:latin typeface="Arial" panose="020B0604020202020204" pitchFamily="34" charset="0"/>
                      </a:endParaRPr>
                    </a:p>
                  </a:txBody>
                  <a:tcPr marL="7543" marR="7543" marT="7543"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96448880"/>
                  </a:ext>
                </a:extLst>
              </a:tr>
              <a:tr h="172819">
                <a:tc>
                  <a:txBody>
                    <a:bodyPr/>
                    <a:lstStyle/>
                    <a:p>
                      <a:pPr algn="l" fontAlgn="b"/>
                      <a:r>
                        <a:rPr lang="en-ZA" sz="1100" b="1" i="0" u="none" strike="noStrike" baseline="0">
                          <a:solidFill>
                            <a:srgbClr val="000000"/>
                          </a:solidFill>
                          <a:effectLst/>
                          <a:latin typeface="Arial" panose="020B0604020202020204" pitchFamily="34" charset="0"/>
                        </a:rPr>
                        <a:t>Name</a:t>
                      </a:r>
                    </a:p>
                  </a:txBody>
                  <a:tcPr marL="7543" marR="7543" marT="75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l" fontAlgn="b"/>
                      <a:r>
                        <a:rPr lang="en-ZA" sz="1100" b="1" i="0" u="none" strike="noStrike" baseline="0">
                          <a:solidFill>
                            <a:srgbClr val="000000"/>
                          </a:solidFill>
                          <a:effectLst/>
                          <a:latin typeface="Arial" panose="020B0604020202020204" pitchFamily="34" charset="0"/>
                        </a:rPr>
                        <a:t>Designation</a:t>
                      </a:r>
                    </a:p>
                  </a:txBody>
                  <a:tcPr marL="7543" marR="7543" marT="75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gridSpan="2">
                  <a:txBody>
                    <a:bodyPr/>
                    <a:lstStyle/>
                    <a:p>
                      <a:pPr algn="l" fontAlgn="b"/>
                      <a:r>
                        <a:rPr lang="en-ZA" sz="1100" b="1" i="0" u="none" strike="noStrike" baseline="0" dirty="0">
                          <a:solidFill>
                            <a:srgbClr val="000000"/>
                          </a:solidFill>
                          <a:effectLst/>
                          <a:latin typeface="Arial" panose="020B0604020202020204" pitchFamily="34" charset="0"/>
                        </a:rPr>
                        <a:t>Appointment date</a:t>
                      </a:r>
                    </a:p>
                  </a:txBody>
                  <a:tcPr marL="7543" marR="7543" marT="75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hMerge="1">
                  <a:txBody>
                    <a:bodyPr/>
                    <a:lstStyle/>
                    <a:p>
                      <a:pPr algn="l" fontAlgn="b"/>
                      <a:endParaRPr lang="en-ZA" sz="1100" b="1" i="0" u="none" strike="noStrike" baseline="0" dirty="0">
                        <a:solidFill>
                          <a:srgbClr val="000000"/>
                        </a:solidFill>
                        <a:effectLst/>
                        <a:latin typeface="Arial" panose="020B0604020202020204" pitchFamily="34" charset="0"/>
                      </a:endParaRPr>
                    </a:p>
                  </a:txBody>
                  <a:tcPr marL="7543" marR="7543" marT="75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2676354857"/>
                  </a:ext>
                </a:extLst>
              </a:tr>
              <a:tr h="172819">
                <a:tc>
                  <a:txBody>
                    <a:bodyPr/>
                    <a:lstStyle/>
                    <a:p>
                      <a:pPr algn="just" fontAlgn="ctr"/>
                      <a:r>
                        <a:rPr lang="en-US" sz="1100" b="0" i="0" u="none" strike="noStrike" baseline="0">
                          <a:solidFill>
                            <a:srgbClr val="000000"/>
                          </a:solidFill>
                          <a:effectLst/>
                          <a:latin typeface="Arial" panose="020B0604020202020204" pitchFamily="34" charset="0"/>
                        </a:rPr>
                        <a:t>Ms M Kganedi</a:t>
                      </a: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100" b="0" i="0" u="none" strike="noStrike" baseline="0">
                          <a:solidFill>
                            <a:srgbClr val="000000"/>
                          </a:solidFill>
                          <a:effectLst/>
                          <a:latin typeface="Arial" panose="020B0604020202020204" pitchFamily="34" charset="0"/>
                        </a:rPr>
                        <a:t>Member</a:t>
                      </a: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Arial" panose="020B0604020202020204" pitchFamily="34" charset="0"/>
                          <a:ea typeface="+mn-ea"/>
                          <a:cs typeface="+mn-cs"/>
                        </a:rPr>
                        <a:t>09/12/2020</a:t>
                      </a:r>
                      <a:endParaRPr kumimoji="0" lang="en-US" sz="11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ctr"/>
                      <a:endParaRPr lang="en-US" sz="1100" b="0" i="0" u="none" strike="noStrike" baseline="0">
                        <a:solidFill>
                          <a:srgbClr val="000000"/>
                        </a:solidFill>
                        <a:effectLst/>
                        <a:latin typeface="Arial" panose="020B0604020202020204" pitchFamily="34" charset="0"/>
                      </a:endParaRP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92243845"/>
                  </a:ext>
                </a:extLst>
              </a:tr>
              <a:tr h="172819">
                <a:tc>
                  <a:txBody>
                    <a:bodyPr/>
                    <a:lstStyle/>
                    <a:p>
                      <a:pPr algn="just" fontAlgn="ctr"/>
                      <a:r>
                        <a:rPr lang="en-US" sz="1100" b="0" i="0" u="none" strike="noStrike" baseline="0">
                          <a:solidFill>
                            <a:srgbClr val="000000"/>
                          </a:solidFill>
                          <a:effectLst/>
                          <a:latin typeface="Arial" panose="020B0604020202020204" pitchFamily="34" charset="0"/>
                        </a:rPr>
                        <a:t>Mr A Latchu</a:t>
                      </a: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100" b="0" i="0" u="none" strike="noStrike" baseline="0">
                          <a:solidFill>
                            <a:srgbClr val="000000"/>
                          </a:solidFill>
                          <a:effectLst/>
                          <a:latin typeface="Arial" panose="020B0604020202020204" pitchFamily="34" charset="0"/>
                        </a:rPr>
                        <a:t>Member</a:t>
                      </a: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09/12/2020</a:t>
                      </a: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ctr"/>
                      <a:endParaRPr lang="en-US" sz="1100" b="0" i="0" u="none" strike="noStrike" baseline="0">
                        <a:solidFill>
                          <a:srgbClr val="000000"/>
                        </a:solidFill>
                        <a:effectLst/>
                        <a:latin typeface="Arial" panose="020B0604020202020204" pitchFamily="34" charset="0"/>
                      </a:endParaRP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12918729"/>
                  </a:ext>
                </a:extLst>
              </a:tr>
              <a:tr h="172819">
                <a:tc>
                  <a:txBody>
                    <a:bodyPr/>
                    <a:lstStyle/>
                    <a:p>
                      <a:pPr algn="l" fontAlgn="ctr"/>
                      <a:r>
                        <a:rPr lang="en-US" sz="1100" b="0" i="0" u="none" strike="noStrike" baseline="0">
                          <a:solidFill>
                            <a:srgbClr val="000000"/>
                          </a:solidFill>
                          <a:effectLst/>
                          <a:latin typeface="Arial" panose="020B0604020202020204" pitchFamily="34" charset="0"/>
                        </a:rPr>
                        <a:t>Adv T Moeeng</a:t>
                      </a: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baseline="0">
                          <a:solidFill>
                            <a:srgbClr val="000000"/>
                          </a:solidFill>
                          <a:effectLst/>
                          <a:latin typeface="Arial" panose="020B0604020202020204" pitchFamily="34" charset="0"/>
                        </a:rPr>
                        <a:t>Chairperson</a:t>
                      </a: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ctr"/>
                      <a:r>
                        <a:rPr lang="en-US" sz="1100" b="0" i="0" u="none" strike="noStrike" baseline="0" dirty="0">
                          <a:solidFill>
                            <a:srgbClr val="000000"/>
                          </a:solidFill>
                          <a:effectLst/>
                          <a:latin typeface="Arial" panose="020B0604020202020204" pitchFamily="34" charset="0"/>
                        </a:rPr>
                        <a:t>09/12/2020</a:t>
                      </a: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ctr"/>
                      <a:endParaRPr lang="en-US" sz="1100" b="0" i="0" u="none" strike="noStrike" baseline="0">
                        <a:solidFill>
                          <a:srgbClr val="000000"/>
                        </a:solidFill>
                        <a:effectLst/>
                        <a:latin typeface="Arial" panose="020B0604020202020204" pitchFamily="34" charset="0"/>
                      </a:endParaRP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37736187"/>
                  </a:ext>
                </a:extLst>
              </a:tr>
              <a:tr h="172819">
                <a:tc>
                  <a:txBody>
                    <a:bodyPr/>
                    <a:lstStyle/>
                    <a:p>
                      <a:pPr algn="l" fontAlgn="ctr"/>
                      <a:r>
                        <a:rPr lang="en-US" sz="1100" b="0" i="0" u="none" strike="noStrike" baseline="0">
                          <a:solidFill>
                            <a:srgbClr val="000000"/>
                          </a:solidFill>
                          <a:effectLst/>
                          <a:latin typeface="Arial" panose="020B0604020202020204" pitchFamily="34" charset="0"/>
                        </a:rPr>
                        <a:t>Ms. N Mosala</a:t>
                      </a: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baseline="0">
                          <a:solidFill>
                            <a:srgbClr val="000000"/>
                          </a:solidFill>
                          <a:effectLst/>
                          <a:latin typeface="Arial" panose="020B0604020202020204" pitchFamily="34" charset="0"/>
                        </a:rPr>
                        <a:t>Member</a:t>
                      </a: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ctr"/>
                      <a:r>
                        <a:rPr lang="en-US" sz="1100" b="0" i="0" u="none" strike="noStrike" baseline="0" dirty="0">
                          <a:solidFill>
                            <a:srgbClr val="000000"/>
                          </a:solidFill>
                          <a:effectLst/>
                          <a:latin typeface="Arial" panose="020B0604020202020204" pitchFamily="34" charset="0"/>
                        </a:rPr>
                        <a:t>09/12/2020</a:t>
                      </a: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ctr"/>
                      <a:endParaRPr lang="en-US" sz="1100" b="0" i="0" u="none" strike="noStrike" baseline="0">
                        <a:solidFill>
                          <a:srgbClr val="000000"/>
                        </a:solidFill>
                        <a:effectLst/>
                        <a:latin typeface="Arial" panose="020B0604020202020204" pitchFamily="34" charset="0"/>
                      </a:endParaRP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30820371"/>
                  </a:ext>
                </a:extLst>
              </a:tr>
              <a:tr h="172819">
                <a:tc>
                  <a:txBody>
                    <a:bodyPr/>
                    <a:lstStyle/>
                    <a:p>
                      <a:pPr algn="l" fontAlgn="ctr"/>
                      <a:r>
                        <a:rPr lang="en-US" sz="1100" b="0" i="0" u="none" strike="noStrike" baseline="0">
                          <a:solidFill>
                            <a:srgbClr val="000000"/>
                          </a:solidFill>
                          <a:effectLst/>
                          <a:latin typeface="Arial" panose="020B0604020202020204" pitchFamily="34" charset="0"/>
                        </a:rPr>
                        <a:t>Ms. P Maseko</a:t>
                      </a: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baseline="0">
                          <a:solidFill>
                            <a:srgbClr val="000000"/>
                          </a:solidFill>
                          <a:effectLst/>
                          <a:latin typeface="Arial" panose="020B0604020202020204" pitchFamily="34" charset="0"/>
                        </a:rPr>
                        <a:t>Member</a:t>
                      </a: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ctr"/>
                      <a:r>
                        <a:rPr lang="en-US" sz="1100" b="0" i="0" u="none" strike="noStrike" baseline="0">
                          <a:solidFill>
                            <a:srgbClr val="000000"/>
                          </a:solidFill>
                          <a:effectLst/>
                          <a:latin typeface="Arial" panose="020B0604020202020204" pitchFamily="34" charset="0"/>
                        </a:rPr>
                        <a:t>09/12/2020</a:t>
                      </a: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ctr"/>
                      <a:endParaRPr lang="en-US" sz="1100" b="0" i="0" u="none" strike="noStrike" baseline="0">
                        <a:solidFill>
                          <a:srgbClr val="000000"/>
                        </a:solidFill>
                        <a:effectLst/>
                        <a:latin typeface="Arial" panose="020B0604020202020204" pitchFamily="34" charset="0"/>
                      </a:endParaRP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65192196"/>
                  </a:ext>
                </a:extLst>
              </a:tr>
              <a:tr h="172819">
                <a:tc>
                  <a:txBody>
                    <a:bodyPr/>
                    <a:lstStyle/>
                    <a:p>
                      <a:pPr algn="l" fontAlgn="ctr"/>
                      <a:r>
                        <a:rPr lang="en-US" sz="1100" b="0" i="0" u="none" strike="noStrike" baseline="0">
                          <a:solidFill>
                            <a:srgbClr val="000000"/>
                          </a:solidFill>
                          <a:effectLst/>
                          <a:latin typeface="Arial" panose="020B0604020202020204" pitchFamily="34" charset="0"/>
                        </a:rPr>
                        <a:t>Mr. K Thulo</a:t>
                      </a: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US" sz="1100" b="0" i="0" u="none" strike="noStrike" baseline="0" dirty="0">
                          <a:solidFill>
                            <a:srgbClr val="000000"/>
                          </a:solidFill>
                          <a:effectLst/>
                          <a:latin typeface="Arial" panose="020B0604020202020204" pitchFamily="34" charset="0"/>
                        </a:rPr>
                        <a:t>Deputy Chairperson</a:t>
                      </a: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ctr"/>
                      <a:r>
                        <a:rPr lang="en-US" sz="1100" b="0" i="0" u="none" strike="noStrike" baseline="0">
                          <a:solidFill>
                            <a:srgbClr val="000000"/>
                          </a:solidFill>
                          <a:effectLst/>
                          <a:latin typeface="Arial" panose="020B0604020202020204" pitchFamily="34" charset="0"/>
                        </a:rPr>
                        <a:t>09/12/2020</a:t>
                      </a: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ctr"/>
                      <a:endParaRPr lang="en-US" sz="1100" b="0" i="0" u="none" strike="noStrike" baseline="0">
                        <a:solidFill>
                          <a:srgbClr val="000000"/>
                        </a:solidFill>
                        <a:effectLst/>
                        <a:latin typeface="Arial" panose="020B0604020202020204" pitchFamily="34" charset="0"/>
                      </a:endParaRP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28848954"/>
                  </a:ext>
                </a:extLst>
              </a:tr>
              <a:tr h="172819">
                <a:tc>
                  <a:txBody>
                    <a:bodyPr/>
                    <a:lstStyle/>
                    <a:p>
                      <a:pPr algn="l" fontAlgn="ctr"/>
                      <a:r>
                        <a:rPr lang="en-US" sz="1100" b="0" i="0" u="none" strike="noStrike" baseline="0">
                          <a:solidFill>
                            <a:srgbClr val="000000"/>
                          </a:solidFill>
                          <a:effectLst/>
                          <a:latin typeface="Arial" panose="020B0604020202020204" pitchFamily="34" charset="0"/>
                        </a:rPr>
                        <a:t>Mr. K Moshounyane</a:t>
                      </a: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baseline="0" dirty="0">
                          <a:solidFill>
                            <a:srgbClr val="000000"/>
                          </a:solidFill>
                          <a:effectLst/>
                          <a:latin typeface="Arial" panose="020B0604020202020204" pitchFamily="34" charset="0"/>
                        </a:rPr>
                        <a:t>Member</a:t>
                      </a: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ctr"/>
                      <a:r>
                        <a:rPr lang="en-US" sz="1100" b="0" i="0" u="none" strike="noStrike" baseline="0" dirty="0">
                          <a:solidFill>
                            <a:srgbClr val="000000"/>
                          </a:solidFill>
                          <a:effectLst/>
                          <a:latin typeface="Arial" panose="020B0604020202020204" pitchFamily="34" charset="0"/>
                        </a:rPr>
                        <a:t>09/12/2020</a:t>
                      </a: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ctr"/>
                      <a:endParaRPr lang="en-US" sz="1100" b="0" i="0" u="none" strike="noStrike" baseline="0" dirty="0">
                        <a:solidFill>
                          <a:srgbClr val="000000"/>
                        </a:solidFill>
                        <a:effectLst/>
                        <a:latin typeface="Arial" panose="020B0604020202020204" pitchFamily="34" charset="0"/>
                      </a:endParaRPr>
                    </a:p>
                  </a:txBody>
                  <a:tcPr marL="7543" marR="7543" marT="75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38183000"/>
                  </a:ext>
                </a:extLst>
              </a:tr>
            </a:tbl>
          </a:graphicData>
        </a:graphic>
      </p:graphicFrame>
    </p:spTree>
    <p:extLst>
      <p:ext uri="{BB962C8B-B14F-4D97-AF65-F5344CB8AC3E}">
        <p14:creationId xmlns:p14="http://schemas.microsoft.com/office/powerpoint/2010/main" xmlns="" val="2830765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4795" y="-745"/>
            <a:ext cx="9144000" cy="6858000"/>
            <a:chOff x="0" y="0"/>
            <a:chExt cx="9144000" cy="685800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pic>
          <p:nvPicPr>
            <p:cNvPr id="4" name="Picture 3"/>
            <p:cNvPicPr>
              <a:picLocks noChangeAspect="1"/>
            </p:cNvPicPr>
            <p:nvPr/>
          </p:nvPicPr>
          <p:blipFill rotWithShape="1">
            <a:blip r:embed="rId3" cstate="print">
              <a:extLst>
                <a:ext uri="{28A0092B-C50C-407E-A947-70E740481C1C}">
                  <a14:useLocalDpi xmlns:a14="http://schemas.microsoft.com/office/drawing/2010/main" xmlns="" val="0"/>
                </a:ext>
              </a:extLst>
            </a:blip>
            <a:srcRect l="21696" t="20601" r="21696" b="21651"/>
            <a:stretch/>
          </p:blipFill>
          <p:spPr>
            <a:xfrm>
              <a:off x="278975" y="5481228"/>
              <a:ext cx="951224" cy="1376772"/>
            </a:xfrm>
            <a:prstGeom prst="rect">
              <a:avLst/>
            </a:prstGeom>
          </p:spPr>
        </p:pic>
      </p:grpSp>
      <p:sp>
        <p:nvSpPr>
          <p:cNvPr id="5" name="TextBox 4"/>
          <p:cNvSpPr txBox="1"/>
          <p:nvPr/>
        </p:nvSpPr>
        <p:spPr>
          <a:xfrm>
            <a:off x="2627784" y="5679750"/>
            <a:ext cx="5832648" cy="276999"/>
          </a:xfrm>
          <a:prstGeom prst="rect">
            <a:avLst/>
          </a:prstGeom>
          <a:noFill/>
        </p:spPr>
        <p:txBody>
          <a:bodyPr wrap="square" rtlCol="0">
            <a:spAutoFit/>
          </a:bodyPr>
          <a:lstStyle/>
          <a:p>
            <a:endParaRPr lang="en-ZA" sz="1200" dirty="0"/>
          </a:p>
        </p:txBody>
      </p:sp>
      <p:sp>
        <p:nvSpPr>
          <p:cNvPr id="9" name="Title 2">
            <a:extLst>
              <a:ext uri="{FF2B5EF4-FFF2-40B4-BE49-F238E27FC236}">
                <a16:creationId xmlns:a16="http://schemas.microsoft.com/office/drawing/2014/main" xmlns="" id="{E6AB6BDD-781D-4B4C-8E8E-9FF1CA33E98C}"/>
              </a:ext>
            </a:extLst>
          </p:cNvPr>
          <p:cNvSpPr>
            <a:spLocks noGrp="1"/>
          </p:cNvSpPr>
          <p:nvPr>
            <p:ph type="title"/>
          </p:nvPr>
        </p:nvSpPr>
        <p:spPr>
          <a:xfrm>
            <a:off x="1547664" y="274638"/>
            <a:ext cx="7139136" cy="850106"/>
          </a:xfrm>
        </p:spPr>
        <p:txBody>
          <a:bodyPr>
            <a:normAutofit/>
          </a:bodyPr>
          <a:lstStyle/>
          <a:p>
            <a:r>
              <a:rPr lang="en-US" sz="3600" b="1" dirty="0">
                <a:solidFill>
                  <a:schemeClr val="tx1">
                    <a:lumMod val="75000"/>
                    <a:lumOff val="25000"/>
                  </a:schemeClr>
                </a:solidFill>
                <a:latin typeface="Arial" panose="020B0604020202020204" pitchFamily="34" charset="0"/>
                <a:cs typeface="Arial" panose="020B0604020202020204" pitchFamily="34" charset="0"/>
              </a:rPr>
              <a:t>PERFORMANCE OVERVIEW</a:t>
            </a:r>
          </a:p>
        </p:txBody>
      </p:sp>
      <p:sp>
        <p:nvSpPr>
          <p:cNvPr id="11" name="Rectangle 10">
            <a:extLst>
              <a:ext uri="{FF2B5EF4-FFF2-40B4-BE49-F238E27FC236}">
                <a16:creationId xmlns:a16="http://schemas.microsoft.com/office/drawing/2014/main" xmlns="" id="{92100881-536C-46A4-AAAE-BB63B8E0E2FC}"/>
              </a:ext>
            </a:extLst>
          </p:cNvPr>
          <p:cNvSpPr/>
          <p:nvPr/>
        </p:nvSpPr>
        <p:spPr>
          <a:xfrm>
            <a:off x="1691680" y="1295627"/>
            <a:ext cx="7344816" cy="5447645"/>
          </a:xfrm>
          <a:prstGeom prst="rect">
            <a:avLst/>
          </a:prstGeom>
        </p:spPr>
        <p:txBody>
          <a:bodyPr wrap="square">
            <a:spAutoFit/>
          </a:bodyPr>
          <a:lstStyle/>
          <a:p>
            <a:pPr algn="just"/>
            <a:r>
              <a:rPr lang="en-US" dirty="0">
                <a:solidFill>
                  <a:schemeClr val="tx1">
                    <a:lumMod val="65000"/>
                    <a:lumOff val="35000"/>
                  </a:schemeClr>
                </a:solidFill>
                <a:latin typeface="Arial" panose="020B0604020202020204" pitchFamily="34" charset="0"/>
                <a:cs typeface="Arial" panose="020B0604020202020204" pitchFamily="34" charset="0"/>
              </a:rPr>
              <a:t>PACOFS theatre operations were severely constrained during the financial period under review, occasioned initially by the hard lockdown, and later by the restrictions and limitations placed on the performing arts practices in general and theatre operations in particular. These restrictions hampered us in the achievement of our performance objectives and had a negative impact on our revenue. </a:t>
            </a:r>
            <a:r>
              <a:rPr lang="en-GB" dirty="0">
                <a:solidFill>
                  <a:schemeClr val="tx1">
                    <a:lumMod val="65000"/>
                    <a:lumOff val="35000"/>
                  </a:schemeClr>
                </a:solidFill>
                <a:latin typeface="Arial" panose="020B0604020202020204" pitchFamily="34" charset="0"/>
                <a:cs typeface="Arial" panose="020B0604020202020204" pitchFamily="34" charset="0"/>
              </a:rPr>
              <a:t>PACOFS has put plans in place to address those targets that were either partially achieved or not achieved in the new financial year.</a:t>
            </a:r>
            <a:endParaRPr lang="en-US" dirty="0">
              <a:solidFill>
                <a:schemeClr val="tx1">
                  <a:lumMod val="65000"/>
                  <a:lumOff val="35000"/>
                </a:schemeClr>
              </a:solidFill>
              <a:latin typeface="Arial" panose="020B0604020202020204" pitchFamily="34" charset="0"/>
              <a:cs typeface="Arial" panose="020B0604020202020204" pitchFamily="34" charset="0"/>
            </a:endParaRPr>
          </a:p>
          <a:p>
            <a:pPr algn="just"/>
            <a:endParaRPr lang="en-US" dirty="0">
              <a:solidFill>
                <a:schemeClr val="tx1">
                  <a:lumMod val="75000"/>
                  <a:lumOff val="25000"/>
                </a:schemeClr>
              </a:solidFill>
              <a:latin typeface="Arial" panose="020B0604020202020204" pitchFamily="34" charset="0"/>
              <a:cs typeface="Arial" panose="020B0604020202020204" pitchFamily="34" charset="0"/>
            </a:endParaRPr>
          </a:p>
          <a:p>
            <a:pPr algn="just"/>
            <a:r>
              <a:rPr lang="en-US" dirty="0">
                <a:solidFill>
                  <a:schemeClr val="tx1">
                    <a:lumMod val="65000"/>
                    <a:lumOff val="35000"/>
                  </a:schemeClr>
                </a:solidFill>
                <a:latin typeface="Arial" panose="020B0604020202020204" pitchFamily="34" charset="0"/>
                <a:cs typeface="Arial" panose="020B0604020202020204" pitchFamily="34" charset="0"/>
              </a:rPr>
              <a:t>Despite the challenges, we </a:t>
            </a:r>
            <a:r>
              <a:rPr lang="en-US" dirty="0" err="1">
                <a:solidFill>
                  <a:schemeClr val="tx1">
                    <a:lumMod val="65000"/>
                    <a:lumOff val="35000"/>
                  </a:schemeClr>
                </a:solidFill>
                <a:latin typeface="Arial" panose="020B0604020202020204" pitchFamily="34" charset="0"/>
                <a:cs typeface="Arial" panose="020B0604020202020204" pitchFamily="34" charset="0"/>
              </a:rPr>
              <a:t>prioritised</a:t>
            </a:r>
            <a:r>
              <a:rPr lang="en-US" dirty="0">
                <a:solidFill>
                  <a:schemeClr val="tx1">
                    <a:lumMod val="65000"/>
                    <a:lumOff val="35000"/>
                  </a:schemeClr>
                </a:solidFill>
                <a:latin typeface="Arial" panose="020B0604020202020204" pitchFamily="34" charset="0"/>
                <a:cs typeface="Arial" panose="020B0604020202020204" pitchFamily="34" charset="0"/>
              </a:rPr>
              <a:t> support to local artists and we are pleased to report that 95 % of the productions staged were presented by artists from the Free State Province.</a:t>
            </a:r>
            <a:r>
              <a:rPr lang="en-GB" dirty="0">
                <a:solidFill>
                  <a:schemeClr val="tx1">
                    <a:lumMod val="65000"/>
                    <a:lumOff val="35000"/>
                  </a:schemeClr>
                </a:solidFill>
              </a:rPr>
              <a:t> </a:t>
            </a:r>
            <a:endParaRPr lang="en-US" dirty="0">
              <a:solidFill>
                <a:schemeClr val="tx1">
                  <a:lumMod val="65000"/>
                  <a:lumOff val="35000"/>
                </a:schemeClr>
              </a:solidFill>
              <a:latin typeface="Arial" panose="020B0604020202020204" pitchFamily="34" charset="0"/>
              <a:cs typeface="Arial" panose="020B0604020202020204" pitchFamily="34" charset="0"/>
            </a:endParaRPr>
          </a:p>
          <a:p>
            <a:pPr algn="just"/>
            <a:endParaRPr lang="en-ZA" dirty="0">
              <a:solidFill>
                <a:schemeClr val="tx1">
                  <a:lumMod val="65000"/>
                  <a:lumOff val="35000"/>
                </a:schemeClr>
              </a:solidFill>
              <a:latin typeface="Arial" panose="020B0604020202020204" pitchFamily="34" charset="0"/>
              <a:cs typeface="Arial" panose="020B0604020202020204" pitchFamily="34" charset="0"/>
            </a:endParaRPr>
          </a:p>
          <a:p>
            <a:pPr algn="just"/>
            <a:r>
              <a:rPr lang="en-US" dirty="0">
                <a:solidFill>
                  <a:schemeClr val="tx1">
                    <a:lumMod val="65000"/>
                    <a:lumOff val="35000"/>
                  </a:schemeClr>
                </a:solidFill>
                <a:latin typeface="Arial" panose="020B0604020202020204" pitchFamily="34" charset="0"/>
                <a:cs typeface="Arial" panose="020B0604020202020204" pitchFamily="34" charset="0"/>
              </a:rPr>
              <a:t>During the hard lockdown in 2020, PACOFS launched a video streaming service called </a:t>
            </a:r>
            <a:r>
              <a:rPr lang="en-US" dirty="0" err="1">
                <a:solidFill>
                  <a:schemeClr val="tx1">
                    <a:lumMod val="65000"/>
                    <a:lumOff val="35000"/>
                  </a:schemeClr>
                </a:solidFill>
                <a:latin typeface="Arial" panose="020B0604020202020204" pitchFamily="34" charset="0"/>
                <a:cs typeface="Arial" panose="020B0604020202020204" pitchFamily="34" charset="0"/>
              </a:rPr>
              <a:t>Live@PACOFS</a:t>
            </a:r>
            <a:r>
              <a:rPr lang="en-US" dirty="0">
                <a:solidFill>
                  <a:schemeClr val="tx1">
                    <a:lumMod val="65000"/>
                    <a:lumOff val="35000"/>
                  </a:schemeClr>
                </a:solidFill>
                <a:latin typeface="Arial" panose="020B0604020202020204" pitchFamily="34" charset="0"/>
                <a:cs typeface="Arial" panose="020B0604020202020204" pitchFamily="34" charset="0"/>
              </a:rPr>
              <a:t> for selected artists as part of the economic relief effort for artists.  This enabled their artistic performances to be live streamed via Facebook. A total of 38 videos were selected for streaming on PACOFS’ social media platform.</a:t>
            </a:r>
            <a:endParaRPr lang="en-ZA" dirty="0">
              <a:solidFill>
                <a:schemeClr val="tx1">
                  <a:lumMod val="65000"/>
                  <a:lumOff val="35000"/>
                </a:schemeClr>
              </a:solidFill>
              <a:latin typeface="Arial" panose="020B0604020202020204" pitchFamily="34" charset="0"/>
              <a:cs typeface="Arial" panose="020B0604020202020204" pitchFamily="34" charset="0"/>
            </a:endParaRPr>
          </a:p>
          <a:p>
            <a:endParaRPr lang="en-US" sz="1200" dirty="0">
              <a:solidFill>
                <a:schemeClr val="tx1">
                  <a:lumMod val="75000"/>
                  <a:lumOff val="25000"/>
                </a:schemeClr>
              </a:solidFill>
              <a:latin typeface="Arial" panose="020B0604020202020204" pitchFamily="34" charset="0"/>
              <a:cs typeface="Arial" panose="020B0604020202020204" pitchFamily="34" charset="0"/>
            </a:endParaRPr>
          </a:p>
          <a:p>
            <a:endParaRPr lang="en-US" sz="12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405972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0"/>
            <a:ext cx="9144000" cy="6858000"/>
            <a:chOff x="0" y="0"/>
            <a:chExt cx="9144000" cy="685800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pic>
          <p:nvPicPr>
            <p:cNvPr id="4" name="Picture 3"/>
            <p:cNvPicPr>
              <a:picLocks noChangeAspect="1"/>
            </p:cNvPicPr>
            <p:nvPr/>
          </p:nvPicPr>
          <p:blipFill rotWithShape="1">
            <a:blip r:embed="rId3" cstate="print">
              <a:extLst>
                <a:ext uri="{28A0092B-C50C-407E-A947-70E740481C1C}">
                  <a14:useLocalDpi xmlns:a14="http://schemas.microsoft.com/office/drawing/2010/main" xmlns="" val="0"/>
                </a:ext>
              </a:extLst>
            </a:blip>
            <a:srcRect l="21696" t="20601" r="21696" b="21651"/>
            <a:stretch/>
          </p:blipFill>
          <p:spPr>
            <a:xfrm>
              <a:off x="278975" y="5481228"/>
              <a:ext cx="951224" cy="1376772"/>
            </a:xfrm>
            <a:prstGeom prst="rect">
              <a:avLst/>
            </a:prstGeom>
          </p:spPr>
        </p:pic>
      </p:grpSp>
      <p:pic>
        <p:nvPicPr>
          <p:cNvPr id="6" name="Picture 5">
            <a:extLst>
              <a:ext uri="{FF2B5EF4-FFF2-40B4-BE49-F238E27FC236}">
                <a16:creationId xmlns:a16="http://schemas.microsoft.com/office/drawing/2014/main" xmlns="" id="{A07F62B6-CBAB-400C-BA45-3B819135433A}"/>
              </a:ext>
            </a:extLst>
          </p:cNvPr>
          <p:cNvPicPr>
            <a:picLocks noChangeAspect="1"/>
          </p:cNvPicPr>
          <p:nvPr/>
        </p:nvPicPr>
        <p:blipFill>
          <a:blip r:embed="rId4" cstate="print"/>
          <a:stretch>
            <a:fillRect/>
          </a:stretch>
        </p:blipFill>
        <p:spPr>
          <a:xfrm>
            <a:off x="1573032" y="260648"/>
            <a:ext cx="7139035" cy="963251"/>
          </a:xfrm>
          <a:prstGeom prst="rect">
            <a:avLst/>
          </a:prstGeom>
        </p:spPr>
      </p:pic>
      <p:graphicFrame>
        <p:nvGraphicFramePr>
          <p:cNvPr id="9" name="Table 8">
            <a:extLst>
              <a:ext uri="{FF2B5EF4-FFF2-40B4-BE49-F238E27FC236}">
                <a16:creationId xmlns:a16="http://schemas.microsoft.com/office/drawing/2014/main" xmlns="" id="{D749E783-30E5-4C9F-A41F-0E7670CC694B}"/>
              </a:ext>
            </a:extLst>
          </p:cNvPr>
          <p:cNvGraphicFramePr>
            <a:graphicFrameLocks noGrp="1"/>
          </p:cNvGraphicFramePr>
          <p:nvPr>
            <p:extLst>
              <p:ext uri="{D42A27DB-BD31-4B8C-83A1-F6EECF244321}">
                <p14:modId xmlns:p14="http://schemas.microsoft.com/office/powerpoint/2010/main" xmlns="" val="2374213765"/>
              </p:ext>
            </p:extLst>
          </p:nvPr>
        </p:nvGraphicFramePr>
        <p:xfrm>
          <a:off x="1763689" y="1628800"/>
          <a:ext cx="6696743" cy="3028637"/>
        </p:xfrm>
        <a:graphic>
          <a:graphicData uri="http://schemas.openxmlformats.org/drawingml/2006/table">
            <a:tbl>
              <a:tblPr/>
              <a:tblGrid>
                <a:gridCol w="1028266">
                  <a:extLst>
                    <a:ext uri="{9D8B030D-6E8A-4147-A177-3AD203B41FA5}">
                      <a16:colId xmlns:a16="http://schemas.microsoft.com/office/drawing/2014/main" xmlns="" val="3476369639"/>
                    </a:ext>
                  </a:extLst>
                </a:gridCol>
                <a:gridCol w="1395968">
                  <a:extLst>
                    <a:ext uri="{9D8B030D-6E8A-4147-A177-3AD203B41FA5}">
                      <a16:colId xmlns:a16="http://schemas.microsoft.com/office/drawing/2014/main" xmlns="" val="311305944"/>
                    </a:ext>
                  </a:extLst>
                </a:gridCol>
                <a:gridCol w="1041282">
                  <a:extLst>
                    <a:ext uri="{9D8B030D-6E8A-4147-A177-3AD203B41FA5}">
                      <a16:colId xmlns:a16="http://schemas.microsoft.com/office/drawing/2014/main" xmlns="" val="8205869"/>
                    </a:ext>
                  </a:extLst>
                </a:gridCol>
                <a:gridCol w="1005488">
                  <a:extLst>
                    <a:ext uri="{9D8B030D-6E8A-4147-A177-3AD203B41FA5}">
                      <a16:colId xmlns:a16="http://schemas.microsoft.com/office/drawing/2014/main" xmlns="" val="2682649142"/>
                    </a:ext>
                  </a:extLst>
                </a:gridCol>
                <a:gridCol w="1210490">
                  <a:extLst>
                    <a:ext uri="{9D8B030D-6E8A-4147-A177-3AD203B41FA5}">
                      <a16:colId xmlns:a16="http://schemas.microsoft.com/office/drawing/2014/main" xmlns="" val="3221893420"/>
                    </a:ext>
                  </a:extLst>
                </a:gridCol>
                <a:gridCol w="1015249">
                  <a:extLst>
                    <a:ext uri="{9D8B030D-6E8A-4147-A177-3AD203B41FA5}">
                      <a16:colId xmlns:a16="http://schemas.microsoft.com/office/drawing/2014/main" xmlns="" val="1945875776"/>
                    </a:ext>
                  </a:extLst>
                </a:gridCol>
              </a:tblGrid>
              <a:tr h="734444">
                <a:tc>
                  <a:txBody>
                    <a:bodyPr/>
                    <a:lstStyle/>
                    <a:p>
                      <a:pPr algn="l" fontAlgn="t"/>
                      <a:r>
                        <a:rPr lang="en-ZA" sz="1100" b="0" i="0" u="none" strike="noStrike" dirty="0">
                          <a:solidFill>
                            <a:srgbClr val="000000"/>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ZA" sz="1100" b="1" i="0" u="none" strike="noStrike" dirty="0">
                          <a:solidFill>
                            <a:srgbClr val="000000"/>
                          </a:solidFill>
                          <a:effectLst/>
                          <a:latin typeface="Arial" panose="020B0604020202020204" pitchFamily="34" charset="0"/>
                        </a:rPr>
                        <a:t>DESCRIPTION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ZA" sz="1100" b="1" i="0" u="none" strike="noStrike">
                          <a:solidFill>
                            <a:srgbClr val="000000"/>
                          </a:solidFill>
                          <a:effectLst/>
                          <a:latin typeface="Arial" panose="020B0604020202020204" pitchFamily="34" charset="0"/>
                        </a:rPr>
                        <a:t>TARGETS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ZA" sz="1100" b="1" i="0" u="none" strike="noStrike">
                          <a:solidFill>
                            <a:srgbClr val="000000"/>
                          </a:solidFill>
                          <a:effectLst/>
                          <a:latin typeface="Arial" panose="020B0604020202020204" pitchFamily="34" charset="0"/>
                        </a:rPr>
                        <a:t>ACHIEVED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ZA" sz="1100" b="1" i="0" u="none" strike="noStrike">
                          <a:solidFill>
                            <a:srgbClr val="000000"/>
                          </a:solidFill>
                          <a:effectLst/>
                          <a:latin typeface="Arial" panose="020B0604020202020204" pitchFamily="34" charset="0"/>
                        </a:rPr>
                        <a:t>PARTIALLY ACHIEVED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ZA" sz="1100" b="1" i="0" u="none" strike="noStrike">
                          <a:solidFill>
                            <a:srgbClr val="000000"/>
                          </a:solidFill>
                          <a:effectLst/>
                          <a:latin typeface="Arial" panose="020B0604020202020204" pitchFamily="34" charset="0"/>
                        </a:rPr>
                        <a:t>NOT ACHIEVED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2550096762"/>
                  </a:ext>
                </a:extLst>
              </a:tr>
              <a:tr h="367221">
                <a:tc>
                  <a:txBody>
                    <a:bodyPr/>
                    <a:lstStyle/>
                    <a:p>
                      <a:pPr algn="l" fontAlgn="t"/>
                      <a:endParaRPr lang="en-ZA" sz="1100" b="1" i="0" u="none" strike="noStrike" dirty="0">
                        <a:solidFill>
                          <a:srgbClr val="000000"/>
                        </a:solidFill>
                        <a:effectLst/>
                        <a:latin typeface="Arial" panose="020B0604020202020204" pitchFamily="34" charset="0"/>
                      </a:endParaRPr>
                    </a:p>
                    <a:p>
                      <a:pPr algn="l" fontAlgn="t"/>
                      <a:r>
                        <a:rPr lang="en-ZA" sz="1100" b="1" i="0" u="none" strike="noStrike" dirty="0">
                          <a:solidFill>
                            <a:srgbClr val="000000"/>
                          </a:solidFill>
                          <a:effectLst/>
                          <a:latin typeface="Arial" panose="020B0604020202020204" pitchFamily="34" charset="0"/>
                        </a:rPr>
                        <a:t>Programme 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rtl="0" fontAlgn="b"/>
                      <a:r>
                        <a:rPr lang="en-ZA" sz="1100" b="1" i="0" u="none" strike="noStrike" dirty="0">
                          <a:solidFill>
                            <a:srgbClr val="000000"/>
                          </a:solidFill>
                          <a:effectLst/>
                          <a:latin typeface="Calibri" panose="020F0502020204030204" pitchFamily="34" charset="0"/>
                        </a:rPr>
                        <a:t>Administration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100" b="0" i="0" u="none" strike="noStrike" dirty="0">
                        <a:solidFill>
                          <a:srgbClr val="000000"/>
                        </a:solidFill>
                        <a:effectLst/>
                        <a:latin typeface="Arial" panose="020B0604020202020204" pitchFamily="34" charset="0"/>
                      </a:endParaRPr>
                    </a:p>
                    <a:p>
                      <a:pPr algn="ctr" fontAlgn="t"/>
                      <a:r>
                        <a:rPr lang="en-ZA" sz="1100" b="0" i="0" u="none" strike="noStrike" dirty="0">
                          <a:solidFill>
                            <a:srgbClr val="000000"/>
                          </a:solidFill>
                          <a:effectLst/>
                          <a:latin typeface="Arial" panose="020B0604020202020204" pitchFamily="34" charset="0"/>
                        </a:rPr>
                        <a:t>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100" b="0" i="0" u="none" strike="noStrike" dirty="0">
                        <a:solidFill>
                          <a:srgbClr val="000000"/>
                        </a:solidFill>
                        <a:effectLst/>
                        <a:latin typeface="Arial" panose="020B0604020202020204" pitchFamily="34" charset="0"/>
                      </a:endParaRPr>
                    </a:p>
                    <a:p>
                      <a:pPr algn="ctr" fontAlgn="t"/>
                      <a:r>
                        <a:rPr lang="en-ZA" sz="1100" b="0" i="0" u="none" strike="noStrike" dirty="0">
                          <a:solidFill>
                            <a:srgbClr val="000000"/>
                          </a:solidFill>
                          <a:effectLst/>
                          <a:latin typeface="Arial" panose="020B0604020202020204" pitchFamily="34"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100" b="0" i="0" u="none" strike="noStrike" dirty="0">
                        <a:solidFill>
                          <a:srgbClr val="000000"/>
                        </a:solidFill>
                        <a:effectLst/>
                        <a:latin typeface="Arial" panose="020B0604020202020204" pitchFamily="34" charset="0"/>
                      </a:endParaRPr>
                    </a:p>
                    <a:p>
                      <a:pPr algn="ctr" fontAlgn="t"/>
                      <a:r>
                        <a:rPr lang="en-ZA" sz="1100" b="0" i="0" u="none" strike="noStrike" dirty="0">
                          <a:solidFill>
                            <a:srgbClr val="000000"/>
                          </a:solidFill>
                          <a:effectLst/>
                          <a:latin typeface="Arial" panose="020B0604020202020204" pitchFamily="34" charset="0"/>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100" b="0" i="0" u="none" strike="noStrike" dirty="0">
                        <a:solidFill>
                          <a:srgbClr val="000000"/>
                        </a:solidFill>
                        <a:effectLst/>
                        <a:latin typeface="Arial" panose="020B0604020202020204" pitchFamily="34" charset="0"/>
                      </a:endParaRPr>
                    </a:p>
                    <a:p>
                      <a:pPr algn="ctr" fontAlgn="t"/>
                      <a:r>
                        <a:rPr lang="en-ZA" sz="1100" b="0" i="0" u="none" strike="noStrike" dirty="0">
                          <a:solidFill>
                            <a:srgbClr val="000000"/>
                          </a:solidFill>
                          <a:effectLst/>
                          <a:latin typeface="Arial" panose="020B060402020202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35722975"/>
                  </a:ext>
                </a:extLst>
              </a:tr>
              <a:tr h="0">
                <a:tc>
                  <a:txBody>
                    <a:bodyPr/>
                    <a:lstStyle/>
                    <a:p>
                      <a:pPr algn="l" fontAlgn="t"/>
                      <a:endParaRPr lang="en-ZA" sz="1100" b="1" i="0" u="none" strike="noStrike" dirty="0">
                        <a:solidFill>
                          <a:srgbClr val="000000"/>
                        </a:solidFill>
                        <a:effectLst/>
                        <a:latin typeface="Arial" panose="020B0604020202020204" pitchFamily="34" charset="0"/>
                      </a:endParaRPr>
                    </a:p>
                    <a:p>
                      <a:pPr algn="l" fontAlgn="t"/>
                      <a:endParaRPr lang="en-ZA" sz="1100" b="1" i="0" u="none" strike="noStrike" dirty="0">
                        <a:solidFill>
                          <a:srgbClr val="000000"/>
                        </a:solidFill>
                        <a:effectLst/>
                        <a:latin typeface="Arial" panose="020B0604020202020204" pitchFamily="34" charset="0"/>
                      </a:endParaRPr>
                    </a:p>
                    <a:p>
                      <a:pPr algn="l" fontAlgn="t"/>
                      <a:endParaRPr lang="en-ZA" sz="1100" b="1" i="0" u="none" strike="noStrike" dirty="0">
                        <a:solidFill>
                          <a:srgbClr val="000000"/>
                        </a:solidFill>
                        <a:effectLst/>
                        <a:latin typeface="Arial" panose="020B0604020202020204" pitchFamily="34" charset="0"/>
                      </a:endParaRPr>
                    </a:p>
                    <a:p>
                      <a:pPr algn="l" fontAlgn="t"/>
                      <a:r>
                        <a:rPr lang="en-ZA" sz="1100" b="1" i="0" u="none" strike="noStrike" dirty="0">
                          <a:solidFill>
                            <a:srgbClr val="000000"/>
                          </a:solidFill>
                          <a:effectLst/>
                          <a:latin typeface="Arial" panose="020B0604020202020204" pitchFamily="34" charset="0"/>
                        </a:rPr>
                        <a:t>Programme 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rtl="0" fontAlgn="b"/>
                      <a:r>
                        <a:rPr lang="en-ZA" sz="1100" b="1" i="0" u="none" strike="noStrike" dirty="0">
                          <a:solidFill>
                            <a:srgbClr val="000000"/>
                          </a:solidFill>
                          <a:effectLst/>
                          <a:latin typeface="Calibri" panose="020F0502020204030204" pitchFamily="34" charset="0"/>
                        </a:rPr>
                        <a:t>Business Development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100" b="0" i="0" u="none" strike="noStrike" dirty="0">
                        <a:solidFill>
                          <a:srgbClr val="000000"/>
                        </a:solidFill>
                        <a:effectLst/>
                        <a:latin typeface="Arial" panose="020B0604020202020204" pitchFamily="34" charset="0"/>
                      </a:endParaRPr>
                    </a:p>
                    <a:p>
                      <a:pPr algn="ctr" fontAlgn="t"/>
                      <a:endParaRPr lang="en-ZA" sz="1100" b="0" i="0" u="none" strike="noStrike" dirty="0">
                        <a:solidFill>
                          <a:srgbClr val="000000"/>
                        </a:solidFill>
                        <a:effectLst/>
                        <a:latin typeface="Arial" panose="020B0604020202020204" pitchFamily="34" charset="0"/>
                      </a:endParaRPr>
                    </a:p>
                    <a:p>
                      <a:pPr algn="ctr" fontAlgn="t"/>
                      <a:endParaRPr lang="en-ZA" sz="1100" b="0" i="0" u="none" strike="noStrike" dirty="0">
                        <a:solidFill>
                          <a:srgbClr val="000000"/>
                        </a:solidFill>
                        <a:effectLst/>
                        <a:latin typeface="Arial" panose="020B0604020202020204" pitchFamily="34" charset="0"/>
                      </a:endParaRPr>
                    </a:p>
                    <a:p>
                      <a:pPr algn="ctr" fontAlgn="t"/>
                      <a:r>
                        <a:rPr lang="en-ZA" sz="1100" b="0" i="0" u="none" strike="noStrike" dirty="0">
                          <a:solidFill>
                            <a:srgbClr val="000000"/>
                          </a:solidFill>
                          <a:effectLst/>
                          <a:latin typeface="Arial" panose="020B0604020202020204" pitchFamily="34" charset="0"/>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100" b="0" i="0" u="none" strike="noStrike" dirty="0">
                        <a:solidFill>
                          <a:srgbClr val="000000"/>
                        </a:solidFill>
                        <a:effectLst/>
                        <a:latin typeface="Arial" panose="020B0604020202020204" pitchFamily="34" charset="0"/>
                      </a:endParaRPr>
                    </a:p>
                    <a:p>
                      <a:pPr algn="ctr" fontAlgn="t"/>
                      <a:endParaRPr lang="en-ZA" sz="1100" b="0" i="0" u="none" strike="noStrike" dirty="0">
                        <a:solidFill>
                          <a:srgbClr val="000000"/>
                        </a:solidFill>
                        <a:effectLst/>
                        <a:latin typeface="Arial" panose="020B0604020202020204" pitchFamily="34" charset="0"/>
                      </a:endParaRPr>
                    </a:p>
                    <a:p>
                      <a:pPr algn="ctr" fontAlgn="t"/>
                      <a:endParaRPr lang="en-ZA" sz="1100" b="0" i="0" u="none" strike="noStrike" dirty="0">
                        <a:solidFill>
                          <a:srgbClr val="000000"/>
                        </a:solidFill>
                        <a:effectLst/>
                        <a:latin typeface="Arial" panose="020B0604020202020204" pitchFamily="34" charset="0"/>
                      </a:endParaRPr>
                    </a:p>
                    <a:p>
                      <a:pPr algn="ctr" fontAlgn="t"/>
                      <a:r>
                        <a:rPr lang="en-ZA" sz="1100" b="0" i="0" u="none" strike="noStrike" dirty="0">
                          <a:solidFill>
                            <a:srgbClr val="000000"/>
                          </a:solidFill>
                          <a:effectLst/>
                          <a:latin typeface="Arial" panose="020B060402020202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100" b="0" i="0" u="none" strike="noStrike" dirty="0">
                        <a:solidFill>
                          <a:srgbClr val="000000"/>
                        </a:solidFill>
                        <a:effectLst/>
                        <a:latin typeface="Arial" panose="020B0604020202020204" pitchFamily="34" charset="0"/>
                      </a:endParaRPr>
                    </a:p>
                    <a:p>
                      <a:pPr algn="ctr" fontAlgn="t"/>
                      <a:endParaRPr lang="en-ZA" sz="1100" b="0" i="0" u="none" strike="noStrike" dirty="0">
                        <a:solidFill>
                          <a:srgbClr val="000000"/>
                        </a:solidFill>
                        <a:effectLst/>
                        <a:latin typeface="Arial" panose="020B0604020202020204" pitchFamily="34" charset="0"/>
                      </a:endParaRPr>
                    </a:p>
                    <a:p>
                      <a:pPr algn="ctr" fontAlgn="t"/>
                      <a:endParaRPr lang="en-ZA" sz="1100" b="0" i="0" u="none" strike="noStrike" dirty="0">
                        <a:solidFill>
                          <a:srgbClr val="000000"/>
                        </a:solidFill>
                        <a:effectLst/>
                        <a:latin typeface="Arial" panose="020B0604020202020204" pitchFamily="34" charset="0"/>
                      </a:endParaRPr>
                    </a:p>
                    <a:p>
                      <a:pPr algn="ctr" fontAlgn="t"/>
                      <a:r>
                        <a:rPr lang="en-ZA" sz="1100" b="0" i="0" u="none" strike="noStrike" dirty="0">
                          <a:solidFill>
                            <a:srgbClr val="000000"/>
                          </a:solidFill>
                          <a:effectLst/>
                          <a:latin typeface="Arial" panose="020B0604020202020204" pitchFamily="34" charset="0"/>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100" b="0" i="0" u="none" strike="noStrike" dirty="0">
                        <a:solidFill>
                          <a:srgbClr val="000000"/>
                        </a:solidFill>
                        <a:effectLst/>
                        <a:latin typeface="Arial" panose="020B0604020202020204" pitchFamily="34" charset="0"/>
                      </a:endParaRPr>
                    </a:p>
                    <a:p>
                      <a:pPr algn="ctr" fontAlgn="t"/>
                      <a:endParaRPr lang="en-ZA" sz="1100" b="0" i="0" u="none" strike="noStrike" dirty="0">
                        <a:solidFill>
                          <a:srgbClr val="000000"/>
                        </a:solidFill>
                        <a:effectLst/>
                        <a:latin typeface="Arial" panose="020B0604020202020204" pitchFamily="34" charset="0"/>
                      </a:endParaRPr>
                    </a:p>
                    <a:p>
                      <a:pPr algn="ctr" fontAlgn="t"/>
                      <a:endParaRPr lang="en-ZA" sz="1100" b="0" i="0" u="none" strike="noStrike" dirty="0">
                        <a:solidFill>
                          <a:srgbClr val="000000"/>
                        </a:solidFill>
                        <a:effectLst/>
                        <a:latin typeface="Arial" panose="020B0604020202020204" pitchFamily="34" charset="0"/>
                      </a:endParaRPr>
                    </a:p>
                    <a:p>
                      <a:pPr algn="ctr" fontAlgn="t"/>
                      <a:r>
                        <a:rPr lang="en-ZA" sz="1100" b="0" i="0" u="none" strike="noStrike" dirty="0">
                          <a:solidFill>
                            <a:srgbClr val="000000"/>
                          </a:solidFill>
                          <a:effectLst/>
                          <a:latin typeface="Arial" panose="020B060402020202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54991779"/>
                  </a:ext>
                </a:extLst>
              </a:tr>
              <a:tr h="367221">
                <a:tc>
                  <a:txBody>
                    <a:bodyPr/>
                    <a:lstStyle/>
                    <a:p>
                      <a:pPr algn="l" fontAlgn="t"/>
                      <a:endParaRPr lang="en-ZA" sz="1100" b="1" i="0" u="none" strike="noStrike" dirty="0">
                        <a:solidFill>
                          <a:srgbClr val="000000"/>
                        </a:solidFill>
                        <a:effectLst/>
                        <a:latin typeface="Arial" panose="020B0604020202020204" pitchFamily="34" charset="0"/>
                      </a:endParaRPr>
                    </a:p>
                    <a:p>
                      <a:pPr algn="l" fontAlgn="t"/>
                      <a:r>
                        <a:rPr lang="en-ZA" sz="1100" b="1" i="0" u="none" strike="noStrike" dirty="0">
                          <a:solidFill>
                            <a:srgbClr val="000000"/>
                          </a:solidFill>
                          <a:effectLst/>
                          <a:latin typeface="Arial" panose="020B0604020202020204" pitchFamily="34" charset="0"/>
                        </a:rPr>
                        <a:t>Programme 3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rtl="0" fontAlgn="b"/>
                      <a:r>
                        <a:rPr lang="en-ZA" sz="1100" b="1" i="0" u="none" strike="noStrike" dirty="0">
                          <a:solidFill>
                            <a:srgbClr val="000000"/>
                          </a:solidFill>
                          <a:effectLst/>
                          <a:latin typeface="Calibri" panose="020F0502020204030204" pitchFamily="34" charset="0"/>
                        </a:rPr>
                        <a:t>Public Engagement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100" b="0" i="0" u="none" strike="noStrike" dirty="0">
                        <a:solidFill>
                          <a:srgbClr val="000000"/>
                        </a:solidFill>
                        <a:effectLst/>
                        <a:latin typeface="Arial" panose="020B0604020202020204" pitchFamily="34" charset="0"/>
                      </a:endParaRPr>
                    </a:p>
                    <a:p>
                      <a:pPr algn="ctr" fontAlgn="t"/>
                      <a:r>
                        <a:rPr lang="en-ZA" sz="1100" b="0" i="0" u="none" strike="noStrike" dirty="0">
                          <a:solidFill>
                            <a:srgbClr val="000000"/>
                          </a:solidFill>
                          <a:effectLst/>
                          <a:latin typeface="Arial" panose="020B0604020202020204" pitchFamily="34"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100" b="0" i="0" u="none" strike="noStrike" dirty="0">
                        <a:solidFill>
                          <a:srgbClr val="000000"/>
                        </a:solidFill>
                        <a:effectLst/>
                        <a:latin typeface="Arial" panose="020B0604020202020204" pitchFamily="34" charset="0"/>
                      </a:endParaRPr>
                    </a:p>
                    <a:p>
                      <a:pPr algn="ctr" fontAlgn="t"/>
                      <a:r>
                        <a:rPr lang="en-ZA" sz="1100" b="0" i="0" u="none" strike="noStrike" dirty="0">
                          <a:solidFill>
                            <a:srgbClr val="000000"/>
                          </a:solidFill>
                          <a:effectLst/>
                          <a:latin typeface="Arial" panose="020B0604020202020204" pitchFamily="34"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100" b="0" i="0" u="none" strike="noStrike" dirty="0">
                        <a:solidFill>
                          <a:srgbClr val="000000"/>
                        </a:solidFill>
                        <a:effectLst/>
                        <a:latin typeface="Arial" panose="020B0604020202020204" pitchFamily="34" charset="0"/>
                      </a:endParaRPr>
                    </a:p>
                    <a:p>
                      <a:pPr algn="ctr" fontAlgn="t"/>
                      <a:r>
                        <a:rPr lang="en-ZA" sz="1100" b="0" i="0" u="none" strike="noStrike" dirty="0">
                          <a:solidFill>
                            <a:srgbClr val="000000"/>
                          </a:solidFill>
                          <a:effectLst/>
                          <a:latin typeface="Arial" panose="020B060402020202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100" b="0" i="0" u="none" strike="noStrike" dirty="0">
                        <a:solidFill>
                          <a:srgbClr val="000000"/>
                        </a:solidFill>
                        <a:effectLst/>
                        <a:latin typeface="Arial" panose="020B0604020202020204" pitchFamily="34" charset="0"/>
                      </a:endParaRPr>
                    </a:p>
                    <a:p>
                      <a:pPr algn="ctr" fontAlgn="t"/>
                      <a:r>
                        <a:rPr lang="en-ZA" sz="1100" b="0" i="0" u="none" strike="noStrike" dirty="0">
                          <a:solidFill>
                            <a:srgbClr val="000000"/>
                          </a:solidFill>
                          <a:effectLst/>
                          <a:latin typeface="Arial" panose="020B060402020202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88395984"/>
                  </a:ext>
                </a:extLst>
              </a:tr>
              <a:tr h="367221">
                <a:tc>
                  <a:txBody>
                    <a:bodyPr/>
                    <a:lstStyle/>
                    <a:p>
                      <a:pPr algn="l" fontAlgn="t"/>
                      <a:endParaRPr lang="en-ZA" sz="1100" b="0" i="0" u="none" strike="noStrike">
                        <a:solidFill>
                          <a:srgbClr val="000000"/>
                        </a:solidFill>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endParaRPr lang="en-ZA" sz="1100" b="1" i="0" u="none" strike="noStrike" dirty="0">
                        <a:solidFill>
                          <a:srgbClr val="000000"/>
                        </a:solidFill>
                        <a:effectLst/>
                        <a:latin typeface="Arial" panose="020B0604020202020204" pitchFamily="34" charset="0"/>
                      </a:endParaRPr>
                    </a:p>
                    <a:p>
                      <a:pPr algn="ctr" fontAlgn="t"/>
                      <a:r>
                        <a:rPr lang="en-ZA" sz="1100" b="1" i="0" u="none" strike="noStrike" dirty="0">
                          <a:solidFill>
                            <a:srgbClr val="000000"/>
                          </a:solidFill>
                          <a:effectLst/>
                          <a:latin typeface="Arial" panose="020B0604020202020204" pitchFamily="34" charset="0"/>
                        </a:rPr>
                        <a:t>TOTAL</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t"/>
                      <a:endParaRPr lang="en-ZA" sz="1100" b="1" i="0" u="none" strike="noStrike" dirty="0">
                        <a:solidFill>
                          <a:srgbClr val="000000"/>
                        </a:solidFill>
                        <a:effectLst/>
                        <a:latin typeface="Arial" panose="020B0604020202020204" pitchFamily="34" charset="0"/>
                      </a:endParaRPr>
                    </a:p>
                    <a:p>
                      <a:pPr algn="ctr" fontAlgn="t"/>
                      <a:r>
                        <a:rPr lang="en-ZA" sz="1100" b="1" i="0" u="none" strike="noStrike" dirty="0">
                          <a:solidFill>
                            <a:srgbClr val="000000"/>
                          </a:solidFill>
                          <a:effectLst/>
                          <a:latin typeface="Arial" panose="020B0604020202020204" pitchFamily="34" charset="0"/>
                        </a:rPr>
                        <a:t>13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100" b="1" i="0" u="none" strike="noStrike" dirty="0">
                        <a:solidFill>
                          <a:srgbClr val="000000"/>
                        </a:solidFill>
                        <a:effectLst/>
                        <a:latin typeface="Arial" panose="020B0604020202020204" pitchFamily="34" charset="0"/>
                      </a:endParaRPr>
                    </a:p>
                    <a:p>
                      <a:pPr algn="ctr" fontAlgn="t"/>
                      <a:r>
                        <a:rPr lang="en-ZA" sz="1100" b="1" i="0" u="none" strike="noStrike" dirty="0">
                          <a:solidFill>
                            <a:srgbClr val="000000"/>
                          </a:solidFill>
                          <a:effectLst/>
                          <a:latin typeface="Arial" panose="020B060402020202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100" b="1" i="0" u="none" strike="noStrike" dirty="0">
                        <a:solidFill>
                          <a:srgbClr val="000000"/>
                        </a:solidFill>
                        <a:effectLst/>
                        <a:latin typeface="Arial" panose="020B0604020202020204" pitchFamily="34" charset="0"/>
                      </a:endParaRPr>
                    </a:p>
                    <a:p>
                      <a:pPr algn="ctr" fontAlgn="t"/>
                      <a:r>
                        <a:rPr lang="en-ZA" sz="1100" b="1" i="0" u="none" strike="noStrike" dirty="0">
                          <a:solidFill>
                            <a:srgbClr val="000000"/>
                          </a:solidFill>
                          <a:effectLst/>
                          <a:latin typeface="Arial" panose="020B060402020202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100" b="1" i="0" u="none" strike="noStrike" dirty="0">
                        <a:solidFill>
                          <a:srgbClr val="000000"/>
                        </a:solidFill>
                        <a:effectLst/>
                        <a:latin typeface="Arial" panose="020B0604020202020204" pitchFamily="34" charset="0"/>
                      </a:endParaRPr>
                    </a:p>
                    <a:p>
                      <a:pPr algn="ctr" fontAlgn="t"/>
                      <a:r>
                        <a:rPr lang="en-ZA" sz="1100" b="1" i="0" u="none" strike="noStrike" dirty="0">
                          <a:solidFill>
                            <a:srgbClr val="000000"/>
                          </a:solidFill>
                          <a:effectLst/>
                          <a:latin typeface="Arial" panose="020B060402020202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94313392"/>
                  </a:ext>
                </a:extLst>
              </a:tr>
              <a:tr h="453784">
                <a:tc>
                  <a:txBody>
                    <a:bodyPr/>
                    <a:lstStyle/>
                    <a:p>
                      <a:pPr algn="l" fontAlgn="b"/>
                      <a:endParaRPr lang="en-ZA"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t"/>
                      <a:endParaRPr lang="en-ZA" sz="1100" b="1" i="0" u="none" strike="noStrike" dirty="0">
                        <a:solidFill>
                          <a:srgbClr val="000000"/>
                        </a:solidFill>
                        <a:effectLst/>
                        <a:latin typeface="Arial" panose="020B0604020202020204" pitchFamily="34" charset="0"/>
                      </a:endParaRPr>
                    </a:p>
                    <a:p>
                      <a:pPr algn="ctr" fontAlgn="t"/>
                      <a:endParaRPr lang="en-ZA" sz="1100" b="1" i="0" u="none" strike="noStrike" dirty="0">
                        <a:solidFill>
                          <a:srgbClr val="000000"/>
                        </a:solidFill>
                        <a:effectLst/>
                        <a:latin typeface="Arial" panose="020B0604020202020204" pitchFamily="34" charset="0"/>
                      </a:endParaRPr>
                    </a:p>
                    <a:p>
                      <a:pPr algn="ctr" fontAlgn="t"/>
                      <a:r>
                        <a:rPr lang="en-ZA" sz="1100" b="1" i="0" u="none" strike="noStrike" dirty="0">
                          <a:solidFill>
                            <a:srgbClr val="000000"/>
                          </a:solidFill>
                          <a:effectLst/>
                          <a:latin typeface="Arial" panose="020B0604020202020204" pitchFamily="34" charset="0"/>
                        </a:rPr>
                        <a:t>% PERFORMANCE</a:t>
                      </a:r>
                    </a:p>
                  </a:txBody>
                  <a:tcPr marL="9525" marR="9525" marT="9525" marB="0">
                    <a:lnL>
                      <a:noFill/>
                    </a:lnL>
                    <a:lnR>
                      <a:noFill/>
                    </a:lnR>
                    <a:lnT>
                      <a:noFill/>
                    </a:lnT>
                    <a:lnB>
                      <a:noFill/>
                    </a:lnB>
                  </a:tcPr>
                </a:tc>
                <a:tc>
                  <a:txBody>
                    <a:bodyPr/>
                    <a:lstStyle/>
                    <a:p>
                      <a:pPr algn="l" fontAlgn="b"/>
                      <a:endParaRPr lang="en-ZA" sz="11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ZA" sz="1100" b="1" i="0" u="none" strike="noStrike" dirty="0">
                          <a:solidFill>
                            <a:srgbClr val="000000"/>
                          </a:solidFill>
                          <a:effectLst/>
                          <a:latin typeface="Calibri" panose="020F0502020204030204" pitchFamily="34" charset="0"/>
                        </a:rPr>
                        <a:t>46%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ZA" sz="1100" b="1" i="0" u="none" strike="noStrike">
                          <a:solidFill>
                            <a:srgbClr val="000000"/>
                          </a:solidFill>
                          <a:effectLst/>
                          <a:latin typeface="Calibri" panose="020F0502020204030204" pitchFamily="34" charset="0"/>
                        </a:rPr>
                        <a:t>46%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ZA" sz="1100" b="1" i="0" u="none" strike="noStrike" dirty="0">
                          <a:solidFill>
                            <a:srgbClr val="000000"/>
                          </a:solidFill>
                          <a:effectLst/>
                          <a:latin typeface="Calibri" panose="020F0502020204030204" pitchFamily="34" charset="0"/>
                        </a:rPr>
                        <a:t>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664672347"/>
                  </a:ext>
                </a:extLst>
              </a:tr>
            </a:tbl>
          </a:graphicData>
        </a:graphic>
      </p:graphicFrame>
      <p:sp>
        <p:nvSpPr>
          <p:cNvPr id="11" name="Title 2">
            <a:extLst>
              <a:ext uri="{FF2B5EF4-FFF2-40B4-BE49-F238E27FC236}">
                <a16:creationId xmlns:a16="http://schemas.microsoft.com/office/drawing/2014/main" xmlns="" id="{BE59D17E-DB48-4DDC-B9D4-4E3922611D4A}"/>
              </a:ext>
            </a:extLst>
          </p:cNvPr>
          <p:cNvSpPr>
            <a:spLocks noGrp="1"/>
          </p:cNvSpPr>
          <p:nvPr>
            <p:ph type="title"/>
          </p:nvPr>
        </p:nvSpPr>
        <p:spPr>
          <a:xfrm>
            <a:off x="1769773" y="4804147"/>
            <a:ext cx="7139136" cy="850106"/>
          </a:xfrm>
        </p:spPr>
        <p:txBody>
          <a:bodyPr>
            <a:normAutofit/>
          </a:bodyPr>
          <a:lstStyle/>
          <a:p>
            <a:pPr algn="l"/>
            <a:r>
              <a:rPr lang="en-US" sz="1200" b="1" dirty="0">
                <a:solidFill>
                  <a:schemeClr val="tx1">
                    <a:lumMod val="75000"/>
                    <a:lumOff val="25000"/>
                  </a:schemeClr>
                </a:solidFill>
                <a:latin typeface="Arial" panose="020B0604020202020204" pitchFamily="34" charset="0"/>
                <a:cs typeface="Arial" panose="020B0604020202020204" pitchFamily="34" charset="0"/>
              </a:rPr>
              <a:t>Below is the detail of the target not achieved:</a:t>
            </a:r>
            <a:br>
              <a:rPr lang="en-US" sz="1200" b="1" dirty="0">
                <a:solidFill>
                  <a:schemeClr val="tx1">
                    <a:lumMod val="75000"/>
                    <a:lumOff val="25000"/>
                  </a:schemeClr>
                </a:solidFill>
                <a:latin typeface="Arial" panose="020B0604020202020204" pitchFamily="34" charset="0"/>
                <a:cs typeface="Arial" panose="020B0604020202020204" pitchFamily="34" charset="0"/>
              </a:rPr>
            </a:br>
            <a:r>
              <a:rPr lang="en-US" sz="1200" b="1" dirty="0">
                <a:solidFill>
                  <a:schemeClr val="tx1">
                    <a:lumMod val="75000"/>
                    <a:lumOff val="25000"/>
                  </a:schemeClr>
                </a:solidFill>
                <a:latin typeface="Arial" panose="020B0604020202020204" pitchFamily="34" charset="0"/>
                <a:cs typeface="Arial" panose="020B0604020202020204" pitchFamily="34" charset="0"/>
              </a:rPr>
              <a:t/>
            </a:r>
            <a:br>
              <a:rPr lang="en-US" sz="1200" b="1" dirty="0">
                <a:solidFill>
                  <a:schemeClr val="tx1">
                    <a:lumMod val="75000"/>
                    <a:lumOff val="25000"/>
                  </a:schemeClr>
                </a:solidFill>
                <a:latin typeface="Arial" panose="020B0604020202020204" pitchFamily="34" charset="0"/>
                <a:cs typeface="Arial" panose="020B0604020202020204" pitchFamily="34" charset="0"/>
              </a:rPr>
            </a:br>
            <a:endParaRPr lang="en-US" sz="1200" b="1" dirty="0">
              <a:solidFill>
                <a:schemeClr val="tx1">
                  <a:lumMod val="75000"/>
                  <a:lumOff val="25000"/>
                </a:schemeClr>
              </a:solidFill>
              <a:latin typeface="Arial" panose="020B0604020202020204" pitchFamily="34" charset="0"/>
              <a:cs typeface="Arial" panose="020B0604020202020204" pitchFamily="34" charset="0"/>
            </a:endParaRPr>
          </a:p>
        </p:txBody>
      </p:sp>
      <p:graphicFrame>
        <p:nvGraphicFramePr>
          <p:cNvPr id="13" name="Table 12">
            <a:extLst>
              <a:ext uri="{FF2B5EF4-FFF2-40B4-BE49-F238E27FC236}">
                <a16:creationId xmlns:a16="http://schemas.microsoft.com/office/drawing/2014/main" xmlns="" id="{652C1832-42AD-4D9C-96DC-D8FEA558C9E1}"/>
              </a:ext>
            </a:extLst>
          </p:cNvPr>
          <p:cNvGraphicFramePr>
            <a:graphicFrameLocks noGrp="1"/>
          </p:cNvGraphicFramePr>
          <p:nvPr>
            <p:extLst>
              <p:ext uri="{D42A27DB-BD31-4B8C-83A1-F6EECF244321}">
                <p14:modId xmlns:p14="http://schemas.microsoft.com/office/powerpoint/2010/main" xmlns="" val="1249946062"/>
              </p:ext>
            </p:extLst>
          </p:nvPr>
        </p:nvGraphicFramePr>
        <p:xfrm>
          <a:off x="1763688" y="5424036"/>
          <a:ext cx="6696743" cy="745578"/>
        </p:xfrm>
        <a:graphic>
          <a:graphicData uri="http://schemas.openxmlformats.org/drawingml/2006/table">
            <a:tbl>
              <a:tblPr/>
              <a:tblGrid>
                <a:gridCol w="3710726">
                  <a:extLst>
                    <a:ext uri="{9D8B030D-6E8A-4147-A177-3AD203B41FA5}">
                      <a16:colId xmlns:a16="http://schemas.microsoft.com/office/drawing/2014/main" xmlns="" val="187083130"/>
                    </a:ext>
                  </a:extLst>
                </a:gridCol>
                <a:gridCol w="2986017">
                  <a:extLst>
                    <a:ext uri="{9D8B030D-6E8A-4147-A177-3AD203B41FA5}">
                      <a16:colId xmlns:a16="http://schemas.microsoft.com/office/drawing/2014/main" xmlns="" val="3773715769"/>
                    </a:ext>
                  </a:extLst>
                </a:gridCol>
              </a:tblGrid>
              <a:tr h="113683">
                <a:tc>
                  <a:txBody>
                    <a:bodyPr/>
                    <a:lstStyle/>
                    <a:p>
                      <a:pPr algn="l" fontAlgn="b"/>
                      <a:r>
                        <a:rPr lang="en-ZA" sz="1100" b="1" i="0" u="none" strike="noStrike" dirty="0">
                          <a:solidFill>
                            <a:srgbClr val="000000"/>
                          </a:solidFill>
                          <a:effectLst/>
                          <a:latin typeface="Calibri" panose="020F0502020204030204" pitchFamily="34" charset="0"/>
                        </a:rPr>
                        <a:t>Target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l" fontAlgn="b"/>
                      <a:r>
                        <a:rPr lang="en-ZA" sz="1100" b="1" i="0" u="none" strike="noStrike" dirty="0">
                          <a:solidFill>
                            <a:srgbClr val="000000"/>
                          </a:solidFill>
                          <a:effectLst/>
                          <a:latin typeface="Calibri" panose="020F0502020204030204" pitchFamily="34" charset="0"/>
                        </a:rPr>
                        <a:t>Reason for deviation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2034174899"/>
                  </a:ext>
                </a:extLst>
              </a:tr>
              <a:tr h="568413">
                <a:tc>
                  <a:txBody>
                    <a:bodyPr/>
                    <a:lstStyle/>
                    <a:p>
                      <a:pPr algn="just" fontAlgn="b"/>
                      <a:r>
                        <a:rPr lang="en-ZA" sz="1100" b="0" i="0" u="none" strike="noStrike" dirty="0">
                          <a:solidFill>
                            <a:srgbClr val="000000"/>
                          </a:solidFill>
                          <a:effectLst/>
                          <a:latin typeface="Calibri" panose="020F0502020204030204" pitchFamily="34" charset="0"/>
                        </a:rPr>
                        <a:t>Number of infrastructure projects completed on time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Calibri" panose="020F0502020204030204" pitchFamily="34" charset="0"/>
                        </a:rPr>
                        <a:t>Consulting engineers for 3 projects were appointed late in the year due to challenges in procurement and due to lockdown.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81567592"/>
                  </a:ext>
                </a:extLst>
              </a:tr>
            </a:tbl>
          </a:graphicData>
        </a:graphic>
      </p:graphicFrame>
    </p:spTree>
    <p:extLst>
      <p:ext uri="{BB962C8B-B14F-4D97-AF65-F5344CB8AC3E}">
        <p14:creationId xmlns:p14="http://schemas.microsoft.com/office/powerpoint/2010/main" xmlns="" val="2033992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77548"/>
            <a:ext cx="9144000" cy="6858000"/>
            <a:chOff x="0" y="0"/>
            <a:chExt cx="9144000" cy="685800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pic>
          <p:nvPicPr>
            <p:cNvPr id="4" name="Picture 3"/>
            <p:cNvPicPr>
              <a:picLocks noChangeAspect="1"/>
            </p:cNvPicPr>
            <p:nvPr/>
          </p:nvPicPr>
          <p:blipFill rotWithShape="1">
            <a:blip r:embed="rId3" cstate="print">
              <a:extLst>
                <a:ext uri="{28A0092B-C50C-407E-A947-70E740481C1C}">
                  <a14:useLocalDpi xmlns:a14="http://schemas.microsoft.com/office/drawing/2010/main" xmlns="" val="0"/>
                </a:ext>
              </a:extLst>
            </a:blip>
            <a:srcRect l="21696" t="20601" r="21696" b="21651"/>
            <a:stretch/>
          </p:blipFill>
          <p:spPr>
            <a:xfrm>
              <a:off x="278975" y="5481228"/>
              <a:ext cx="951224" cy="1376772"/>
            </a:xfrm>
            <a:prstGeom prst="rect">
              <a:avLst/>
            </a:prstGeom>
          </p:spPr>
        </p:pic>
      </p:grpSp>
      <p:pic>
        <p:nvPicPr>
          <p:cNvPr id="6" name="Picture 5">
            <a:extLst>
              <a:ext uri="{FF2B5EF4-FFF2-40B4-BE49-F238E27FC236}">
                <a16:creationId xmlns:a16="http://schemas.microsoft.com/office/drawing/2014/main" xmlns="" id="{CF60E976-FDDF-46E1-A901-A1CA2BEB4A12}"/>
              </a:ext>
            </a:extLst>
          </p:cNvPr>
          <p:cNvPicPr>
            <a:picLocks noChangeAspect="1"/>
          </p:cNvPicPr>
          <p:nvPr/>
        </p:nvPicPr>
        <p:blipFill>
          <a:blip r:embed="rId4" cstate="print"/>
          <a:stretch>
            <a:fillRect/>
          </a:stretch>
        </p:blipFill>
        <p:spPr>
          <a:xfrm>
            <a:off x="1230199" y="77548"/>
            <a:ext cx="7340220" cy="1146147"/>
          </a:xfrm>
          <a:prstGeom prst="rect">
            <a:avLst/>
          </a:prstGeom>
        </p:spPr>
      </p:pic>
      <p:graphicFrame>
        <p:nvGraphicFramePr>
          <p:cNvPr id="8" name="Table 7">
            <a:extLst>
              <a:ext uri="{FF2B5EF4-FFF2-40B4-BE49-F238E27FC236}">
                <a16:creationId xmlns:a16="http://schemas.microsoft.com/office/drawing/2014/main" xmlns="" id="{BB0614E3-59F1-4AE7-82B5-5BD6D197CF10}"/>
              </a:ext>
            </a:extLst>
          </p:cNvPr>
          <p:cNvGraphicFramePr>
            <a:graphicFrameLocks noGrp="1"/>
          </p:cNvGraphicFramePr>
          <p:nvPr>
            <p:extLst>
              <p:ext uri="{D42A27DB-BD31-4B8C-83A1-F6EECF244321}">
                <p14:modId xmlns:p14="http://schemas.microsoft.com/office/powerpoint/2010/main" xmlns="" val="3947367396"/>
              </p:ext>
            </p:extLst>
          </p:nvPr>
        </p:nvGraphicFramePr>
        <p:xfrm>
          <a:off x="1547664" y="1988840"/>
          <a:ext cx="7340220" cy="1605387"/>
        </p:xfrm>
        <a:graphic>
          <a:graphicData uri="http://schemas.openxmlformats.org/drawingml/2006/table">
            <a:tbl>
              <a:tblPr/>
              <a:tblGrid>
                <a:gridCol w="2442825">
                  <a:extLst>
                    <a:ext uri="{9D8B030D-6E8A-4147-A177-3AD203B41FA5}">
                      <a16:colId xmlns:a16="http://schemas.microsoft.com/office/drawing/2014/main" xmlns="" val="560199446"/>
                    </a:ext>
                  </a:extLst>
                </a:gridCol>
                <a:gridCol w="1515021">
                  <a:extLst>
                    <a:ext uri="{9D8B030D-6E8A-4147-A177-3AD203B41FA5}">
                      <a16:colId xmlns:a16="http://schemas.microsoft.com/office/drawing/2014/main" xmlns="" val="3291796163"/>
                    </a:ext>
                  </a:extLst>
                </a:gridCol>
                <a:gridCol w="1855608">
                  <a:extLst>
                    <a:ext uri="{9D8B030D-6E8A-4147-A177-3AD203B41FA5}">
                      <a16:colId xmlns:a16="http://schemas.microsoft.com/office/drawing/2014/main" xmlns="" val="3549770213"/>
                    </a:ext>
                  </a:extLst>
                </a:gridCol>
                <a:gridCol w="1526766">
                  <a:extLst>
                    <a:ext uri="{9D8B030D-6E8A-4147-A177-3AD203B41FA5}">
                      <a16:colId xmlns:a16="http://schemas.microsoft.com/office/drawing/2014/main" xmlns="" val="1757127773"/>
                    </a:ext>
                  </a:extLst>
                </a:gridCol>
              </a:tblGrid>
              <a:tr h="172190">
                <a:tc>
                  <a:txBody>
                    <a:bodyPr/>
                    <a:lstStyle/>
                    <a:p>
                      <a:pPr algn="just" fontAlgn="ctr"/>
                      <a:r>
                        <a:rPr lang="en-US" sz="1100" b="1" i="0" u="none" strike="noStrike">
                          <a:solidFill>
                            <a:srgbClr val="000000"/>
                          </a:solidFill>
                          <a:effectLst/>
                          <a:latin typeface="Arial" panose="020B0604020202020204" pitchFamily="34" charset="0"/>
                        </a:rPr>
                        <a:t>Levels</a:t>
                      </a:r>
                      <a:endParaRPr lang="en-ZA" sz="1100" b="1" i="0" u="none" strike="noStrike">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gridSpan="3">
                  <a:txBody>
                    <a:bodyPr/>
                    <a:lstStyle/>
                    <a:p>
                      <a:pPr algn="ctr" fontAlgn="ctr"/>
                      <a:r>
                        <a:rPr lang="en-US" sz="1100" b="1" i="0" u="none" strike="noStrike" dirty="0">
                          <a:solidFill>
                            <a:srgbClr val="000000"/>
                          </a:solidFill>
                          <a:effectLst/>
                          <a:latin typeface="Arial" panose="020B0604020202020204" pitchFamily="34" charset="0"/>
                        </a:rPr>
                        <a:t>Male</a:t>
                      </a:r>
                      <a:endParaRPr lang="en-ZA" sz="11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936915994"/>
                  </a:ext>
                </a:extLst>
              </a:tr>
              <a:tr h="180799">
                <a:tc>
                  <a:txBody>
                    <a:bodyPr/>
                    <a:lstStyle/>
                    <a:p>
                      <a:pPr algn="just" fontAlgn="ctr"/>
                      <a:r>
                        <a:rPr lang="en-US" sz="1100" b="1" i="0" u="none" strike="noStrike">
                          <a:solidFill>
                            <a:srgbClr val="000000"/>
                          </a:solidFill>
                          <a:effectLst/>
                          <a:latin typeface="Arial" panose="020B0604020202020204" pitchFamily="34" charset="0"/>
                        </a:rPr>
                        <a:t> </a:t>
                      </a:r>
                      <a:endParaRPr lang="en-ZA" sz="1100" b="1" i="0" u="none" strike="noStrike">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fontAlgn="ctr"/>
                      <a:r>
                        <a:rPr lang="en-US" sz="1100" b="1" i="0" u="none" strike="noStrike">
                          <a:solidFill>
                            <a:srgbClr val="000000"/>
                          </a:solidFill>
                          <a:effectLst/>
                          <a:latin typeface="Arial" panose="020B0604020202020204" pitchFamily="34" charset="0"/>
                        </a:rPr>
                        <a:t>African</a:t>
                      </a:r>
                      <a:endParaRPr lang="en-ZA" sz="1100" b="1" i="0" u="none" strike="noStrike">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fontAlgn="ctr"/>
                      <a:r>
                        <a:rPr lang="en-US" sz="1100" b="1" i="0" u="none" strike="noStrike">
                          <a:solidFill>
                            <a:srgbClr val="000000"/>
                          </a:solidFill>
                          <a:effectLst/>
                          <a:latin typeface="Arial" panose="020B0604020202020204" pitchFamily="34" charset="0"/>
                        </a:rPr>
                        <a:t>Coloured</a:t>
                      </a:r>
                      <a:endParaRPr lang="en-ZA" sz="1100" b="1" i="0" u="none" strike="noStrike">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fontAlgn="ctr"/>
                      <a:r>
                        <a:rPr lang="en-US" sz="1100" b="1" i="0" u="none" strike="noStrike" dirty="0">
                          <a:solidFill>
                            <a:srgbClr val="000000"/>
                          </a:solidFill>
                          <a:effectLst/>
                          <a:latin typeface="Arial" panose="020B0604020202020204" pitchFamily="34" charset="0"/>
                        </a:rPr>
                        <a:t>White</a:t>
                      </a:r>
                      <a:endParaRPr lang="en-ZA" sz="11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3723799917"/>
                  </a:ext>
                </a:extLst>
              </a:tr>
              <a:tr h="172190">
                <a:tc>
                  <a:txBody>
                    <a:bodyPr/>
                    <a:lstStyle/>
                    <a:p>
                      <a:pPr algn="just" fontAlgn="ctr"/>
                      <a:r>
                        <a:rPr lang="en-US" sz="1100" b="0" i="0" u="none" strike="noStrike">
                          <a:solidFill>
                            <a:srgbClr val="000000"/>
                          </a:solidFill>
                          <a:effectLst/>
                          <a:latin typeface="Arial" panose="020B0604020202020204" pitchFamily="34" charset="0"/>
                        </a:rPr>
                        <a:t>Top Management</a:t>
                      </a:r>
                      <a:endParaRPr lang="en-ZA" sz="1100" b="0" i="0" u="none" strike="noStrike">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Arial" panose="020B0604020202020204" pitchFamily="34" charset="0"/>
                        </a:rPr>
                        <a:t>2</a:t>
                      </a:r>
                      <a:endParaRPr lang="en-ZA" sz="1100" b="0" i="0" u="none" strike="noStrike">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Arial" panose="020B0604020202020204" pitchFamily="34" charset="0"/>
                        </a:rPr>
                        <a:t>1</a:t>
                      </a:r>
                      <a:endParaRPr lang="en-ZA" sz="11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Arial" panose="020B0604020202020204" pitchFamily="34" charset="0"/>
                        </a:rPr>
                        <a:t>0</a:t>
                      </a:r>
                      <a:endParaRPr lang="en-ZA" sz="1100" b="0" i="0" u="none" strike="noStrike">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38445855"/>
                  </a:ext>
                </a:extLst>
              </a:tr>
              <a:tr h="172190">
                <a:tc>
                  <a:txBody>
                    <a:bodyPr/>
                    <a:lstStyle/>
                    <a:p>
                      <a:pPr algn="just" fontAlgn="ctr"/>
                      <a:r>
                        <a:rPr lang="en-US" sz="1100" b="0" i="0" u="none" strike="noStrike">
                          <a:solidFill>
                            <a:srgbClr val="000000"/>
                          </a:solidFill>
                          <a:effectLst/>
                          <a:latin typeface="Arial" panose="020B0604020202020204" pitchFamily="34" charset="0"/>
                        </a:rPr>
                        <a:t>Senior Management</a:t>
                      </a:r>
                      <a:endParaRPr lang="en-ZA" sz="1100" b="0" i="0" u="none" strike="noStrike">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Arial" panose="020B0604020202020204" pitchFamily="34" charset="0"/>
                        </a:rPr>
                        <a:t>5</a:t>
                      </a:r>
                      <a:endParaRPr lang="en-ZA" sz="1100" b="0" i="0" u="none" strike="noStrike">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Arial" panose="020B0604020202020204" pitchFamily="34" charset="0"/>
                        </a:rPr>
                        <a:t>0</a:t>
                      </a:r>
                      <a:endParaRPr lang="en-ZA" sz="1100" b="0" i="0" u="none" strike="noStrike">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Arial" panose="020B0604020202020204" pitchFamily="34" charset="0"/>
                        </a:rPr>
                        <a:t>1</a:t>
                      </a:r>
                      <a:endParaRPr lang="en-ZA" sz="1100" b="0" i="0" u="none" strike="noStrike">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12599505"/>
                  </a:ext>
                </a:extLst>
              </a:tr>
              <a:tr h="172190">
                <a:tc>
                  <a:txBody>
                    <a:bodyPr/>
                    <a:lstStyle/>
                    <a:p>
                      <a:pPr algn="just" fontAlgn="ctr"/>
                      <a:r>
                        <a:rPr lang="en-US" sz="1100" b="0" i="0" u="none" strike="noStrike">
                          <a:solidFill>
                            <a:srgbClr val="000000"/>
                          </a:solidFill>
                          <a:effectLst/>
                          <a:latin typeface="Arial" panose="020B0604020202020204" pitchFamily="34" charset="0"/>
                        </a:rPr>
                        <a:t>Professional qualified</a:t>
                      </a:r>
                      <a:endParaRPr lang="en-ZA" sz="1100" b="0" i="0" u="none" strike="noStrike">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Arial" panose="020B0604020202020204" pitchFamily="34" charset="0"/>
                        </a:rPr>
                        <a:t>2</a:t>
                      </a:r>
                      <a:endParaRPr lang="en-ZA" sz="1100" b="0" i="0" u="none" strike="noStrike">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Arial" panose="020B0604020202020204" pitchFamily="34" charset="0"/>
                        </a:rPr>
                        <a:t>0</a:t>
                      </a:r>
                      <a:endParaRPr lang="en-ZA" sz="1100" b="0" i="0" u="none" strike="noStrike">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Arial" panose="020B0604020202020204" pitchFamily="34" charset="0"/>
                        </a:rPr>
                        <a:t>0</a:t>
                      </a:r>
                      <a:endParaRPr lang="en-ZA" sz="1100" b="0" i="0" u="none" strike="noStrike">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10108639"/>
                  </a:ext>
                </a:extLst>
              </a:tr>
              <a:tr h="172190">
                <a:tc>
                  <a:txBody>
                    <a:bodyPr/>
                    <a:lstStyle/>
                    <a:p>
                      <a:pPr algn="just" fontAlgn="ctr"/>
                      <a:r>
                        <a:rPr lang="en-US" sz="1100" b="0" i="0" u="none" strike="noStrike">
                          <a:solidFill>
                            <a:srgbClr val="000000"/>
                          </a:solidFill>
                          <a:effectLst/>
                          <a:latin typeface="Arial" panose="020B0604020202020204" pitchFamily="34" charset="0"/>
                        </a:rPr>
                        <a:t>Skilled</a:t>
                      </a:r>
                      <a:endParaRPr lang="en-ZA" sz="1100" b="0" i="0" u="none" strike="noStrike">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Arial" panose="020B0604020202020204" pitchFamily="34" charset="0"/>
                        </a:rPr>
                        <a:t>5</a:t>
                      </a:r>
                      <a:endParaRPr lang="en-ZA" sz="1100" b="0" i="0" u="none" strike="noStrike">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Arial" panose="020B0604020202020204" pitchFamily="34" charset="0"/>
                        </a:rPr>
                        <a:t>2</a:t>
                      </a:r>
                      <a:endParaRPr lang="en-ZA" sz="1100" b="0" i="0" u="none" strike="noStrike">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Arial" panose="020B0604020202020204" pitchFamily="34" charset="0"/>
                        </a:rPr>
                        <a:t>0</a:t>
                      </a:r>
                      <a:endParaRPr lang="en-ZA" sz="1100" b="0" i="0" u="none" strike="noStrike">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62476983"/>
                  </a:ext>
                </a:extLst>
              </a:tr>
              <a:tr h="172190">
                <a:tc>
                  <a:txBody>
                    <a:bodyPr/>
                    <a:lstStyle/>
                    <a:p>
                      <a:pPr algn="just" fontAlgn="ctr"/>
                      <a:r>
                        <a:rPr lang="en-US" sz="1100" b="0" i="0" u="none" strike="noStrike">
                          <a:solidFill>
                            <a:srgbClr val="000000"/>
                          </a:solidFill>
                          <a:effectLst/>
                          <a:latin typeface="Arial" panose="020B0604020202020204" pitchFamily="34" charset="0"/>
                        </a:rPr>
                        <a:t>Semi-skilled</a:t>
                      </a:r>
                      <a:endParaRPr lang="en-ZA" sz="1100" b="0" i="0" u="none" strike="noStrike">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Arial" panose="020B0604020202020204" pitchFamily="34" charset="0"/>
                        </a:rPr>
                        <a:t>18</a:t>
                      </a:r>
                      <a:endParaRPr lang="en-ZA" sz="1100" b="0" i="0" u="none" strike="noStrike">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Arial" panose="020B0604020202020204" pitchFamily="34" charset="0"/>
                        </a:rPr>
                        <a:t>0</a:t>
                      </a:r>
                      <a:endParaRPr lang="en-ZA" sz="1100" b="0" i="0" u="none" strike="noStrike">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Arial" panose="020B0604020202020204" pitchFamily="34" charset="0"/>
                        </a:rPr>
                        <a:t>0</a:t>
                      </a:r>
                      <a:endParaRPr lang="en-ZA" sz="1100" b="0" i="0" u="none" strike="noStrike">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79365644"/>
                  </a:ext>
                </a:extLst>
              </a:tr>
              <a:tr h="180799">
                <a:tc>
                  <a:txBody>
                    <a:bodyPr/>
                    <a:lstStyle/>
                    <a:p>
                      <a:pPr algn="just" fontAlgn="ctr"/>
                      <a:r>
                        <a:rPr lang="en-US" sz="1100" b="0" i="0" u="none" strike="noStrike">
                          <a:solidFill>
                            <a:srgbClr val="000000"/>
                          </a:solidFill>
                          <a:effectLst/>
                          <a:latin typeface="Arial" panose="020B0604020202020204" pitchFamily="34" charset="0"/>
                        </a:rPr>
                        <a:t>Unskilled</a:t>
                      </a:r>
                      <a:endParaRPr lang="en-ZA" sz="1100" b="0" i="0" u="none" strike="noStrike">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Arial" panose="020B0604020202020204" pitchFamily="34" charset="0"/>
                        </a:rPr>
                        <a:t>2</a:t>
                      </a:r>
                      <a:endParaRPr lang="en-ZA" sz="1100" b="0" i="0" u="none" strike="noStrike">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Arial" panose="020B0604020202020204" pitchFamily="34" charset="0"/>
                        </a:rPr>
                        <a:t>0</a:t>
                      </a:r>
                      <a:endParaRPr lang="en-ZA" sz="1100" b="0" i="0" u="none" strike="noStrike">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Arial" panose="020B0604020202020204" pitchFamily="34" charset="0"/>
                        </a:rPr>
                        <a:t>0</a:t>
                      </a:r>
                      <a:endParaRPr lang="en-ZA" sz="1100" b="0" i="0" u="none" strike="noStrike">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50917618"/>
                  </a:ext>
                </a:extLst>
              </a:tr>
              <a:tr h="180799">
                <a:tc>
                  <a:txBody>
                    <a:bodyPr/>
                    <a:lstStyle/>
                    <a:p>
                      <a:pPr algn="just" fontAlgn="ctr"/>
                      <a:r>
                        <a:rPr lang="en-US" sz="1100" b="1" i="0" u="none" strike="noStrike">
                          <a:solidFill>
                            <a:srgbClr val="000000"/>
                          </a:solidFill>
                          <a:effectLst/>
                          <a:latin typeface="Arial" panose="020B0604020202020204" pitchFamily="34" charset="0"/>
                        </a:rPr>
                        <a:t>Total</a:t>
                      </a:r>
                      <a:endParaRPr lang="en-ZA" sz="1100" b="1" i="0" u="none" strike="noStrike">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Arial" panose="020B0604020202020204" pitchFamily="34" charset="0"/>
                        </a:rPr>
                        <a:t>34</a:t>
                      </a:r>
                      <a:endParaRPr lang="en-ZA" sz="1100" b="1" i="0" u="none" strike="noStrike">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Arial" panose="020B0604020202020204" pitchFamily="34" charset="0"/>
                        </a:rPr>
                        <a:t>3</a:t>
                      </a:r>
                      <a:endParaRPr lang="en-ZA" sz="1100" b="1" i="0" u="none" strike="noStrike">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Arial" panose="020B0604020202020204" pitchFamily="34" charset="0"/>
                        </a:rPr>
                        <a:t>1</a:t>
                      </a:r>
                      <a:endParaRPr lang="en-ZA" sz="11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16103252"/>
                  </a:ext>
                </a:extLst>
              </a:tr>
            </a:tbl>
          </a:graphicData>
        </a:graphic>
      </p:graphicFrame>
      <p:graphicFrame>
        <p:nvGraphicFramePr>
          <p:cNvPr id="10" name="Table 9">
            <a:extLst>
              <a:ext uri="{FF2B5EF4-FFF2-40B4-BE49-F238E27FC236}">
                <a16:creationId xmlns:a16="http://schemas.microsoft.com/office/drawing/2014/main" xmlns="" id="{830A3841-3947-4B6A-B39B-814ED2724B2F}"/>
              </a:ext>
            </a:extLst>
          </p:cNvPr>
          <p:cNvGraphicFramePr>
            <a:graphicFrameLocks noGrp="1"/>
          </p:cNvGraphicFramePr>
          <p:nvPr>
            <p:extLst>
              <p:ext uri="{D42A27DB-BD31-4B8C-83A1-F6EECF244321}">
                <p14:modId xmlns:p14="http://schemas.microsoft.com/office/powerpoint/2010/main" xmlns="" val="699939898"/>
              </p:ext>
            </p:extLst>
          </p:nvPr>
        </p:nvGraphicFramePr>
        <p:xfrm>
          <a:off x="1547664" y="4287191"/>
          <a:ext cx="7340220" cy="1697445"/>
        </p:xfrm>
        <a:graphic>
          <a:graphicData uri="http://schemas.openxmlformats.org/drawingml/2006/table">
            <a:tbl>
              <a:tblPr/>
              <a:tblGrid>
                <a:gridCol w="2442826">
                  <a:extLst>
                    <a:ext uri="{9D8B030D-6E8A-4147-A177-3AD203B41FA5}">
                      <a16:colId xmlns:a16="http://schemas.microsoft.com/office/drawing/2014/main" xmlns="" val="3509677768"/>
                    </a:ext>
                  </a:extLst>
                </a:gridCol>
                <a:gridCol w="1515021">
                  <a:extLst>
                    <a:ext uri="{9D8B030D-6E8A-4147-A177-3AD203B41FA5}">
                      <a16:colId xmlns:a16="http://schemas.microsoft.com/office/drawing/2014/main" xmlns="" val="4285553418"/>
                    </a:ext>
                  </a:extLst>
                </a:gridCol>
                <a:gridCol w="1855607">
                  <a:extLst>
                    <a:ext uri="{9D8B030D-6E8A-4147-A177-3AD203B41FA5}">
                      <a16:colId xmlns:a16="http://schemas.microsoft.com/office/drawing/2014/main" xmlns="" val="1866196661"/>
                    </a:ext>
                  </a:extLst>
                </a:gridCol>
                <a:gridCol w="1526766">
                  <a:extLst>
                    <a:ext uri="{9D8B030D-6E8A-4147-A177-3AD203B41FA5}">
                      <a16:colId xmlns:a16="http://schemas.microsoft.com/office/drawing/2014/main" xmlns="" val="941079697"/>
                    </a:ext>
                  </a:extLst>
                </a:gridCol>
              </a:tblGrid>
              <a:tr h="188605">
                <a:tc>
                  <a:txBody>
                    <a:bodyPr/>
                    <a:lstStyle/>
                    <a:p>
                      <a:pPr algn="just" fontAlgn="ctr"/>
                      <a:r>
                        <a:rPr lang="en-US" sz="1100" b="1" i="0" u="none" strike="noStrike">
                          <a:solidFill>
                            <a:schemeClr val="tx1"/>
                          </a:solidFill>
                          <a:effectLst/>
                          <a:latin typeface="Arial" panose="020B0604020202020204" pitchFamily="34" charset="0"/>
                        </a:rPr>
                        <a:t>Levels</a:t>
                      </a:r>
                      <a:endParaRPr lang="en-ZA" sz="1100" b="1" i="0" u="none" strike="noStrike">
                        <a:solidFill>
                          <a:schemeClr val="tx1"/>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gridSpan="3">
                  <a:txBody>
                    <a:bodyPr/>
                    <a:lstStyle/>
                    <a:p>
                      <a:pPr algn="ctr" fontAlgn="ctr"/>
                      <a:r>
                        <a:rPr lang="en-US" sz="1100" b="1" i="0" u="none" strike="noStrike" dirty="0">
                          <a:solidFill>
                            <a:schemeClr val="tx1"/>
                          </a:solidFill>
                          <a:effectLst/>
                          <a:latin typeface="Arial" panose="020B0604020202020204" pitchFamily="34" charset="0"/>
                        </a:rPr>
                        <a:t>Female</a:t>
                      </a:r>
                      <a:endParaRPr lang="en-ZA" sz="1100" b="1" i="0" u="none" strike="noStrike" dirty="0">
                        <a:solidFill>
                          <a:schemeClr val="tx1"/>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2451386296"/>
                  </a:ext>
                </a:extLst>
              </a:tr>
              <a:tr h="188605">
                <a:tc>
                  <a:txBody>
                    <a:bodyPr/>
                    <a:lstStyle/>
                    <a:p>
                      <a:pPr algn="just" fontAlgn="ctr"/>
                      <a:r>
                        <a:rPr lang="en-US" sz="1100" b="1" i="0" u="none" strike="noStrike">
                          <a:solidFill>
                            <a:schemeClr val="tx1"/>
                          </a:solidFill>
                          <a:effectLst/>
                          <a:latin typeface="Arial" panose="020B0604020202020204" pitchFamily="34" charset="0"/>
                        </a:rPr>
                        <a:t> </a:t>
                      </a:r>
                      <a:endParaRPr lang="en-ZA" sz="1100" b="1" i="0" u="none" strike="noStrike">
                        <a:solidFill>
                          <a:schemeClr val="tx1"/>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fontAlgn="ctr"/>
                      <a:r>
                        <a:rPr lang="en-US" sz="1100" b="1" i="0" u="none" strike="noStrike">
                          <a:solidFill>
                            <a:schemeClr val="tx1"/>
                          </a:solidFill>
                          <a:effectLst/>
                          <a:latin typeface="Arial" panose="020B0604020202020204" pitchFamily="34" charset="0"/>
                        </a:rPr>
                        <a:t>African</a:t>
                      </a:r>
                      <a:endParaRPr lang="en-ZA" sz="1100" b="1" i="0" u="none" strike="noStrike">
                        <a:solidFill>
                          <a:schemeClr val="tx1"/>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fontAlgn="ctr"/>
                      <a:r>
                        <a:rPr lang="en-US" sz="1100" b="1" i="0" u="none" strike="noStrike">
                          <a:solidFill>
                            <a:schemeClr val="tx1"/>
                          </a:solidFill>
                          <a:effectLst/>
                          <a:latin typeface="Arial" panose="020B0604020202020204" pitchFamily="34" charset="0"/>
                        </a:rPr>
                        <a:t>Coloured</a:t>
                      </a:r>
                      <a:endParaRPr lang="en-ZA" sz="1100" b="1" i="0" u="none" strike="noStrike">
                        <a:solidFill>
                          <a:schemeClr val="tx1"/>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fontAlgn="ctr"/>
                      <a:r>
                        <a:rPr lang="en-US" sz="1100" b="1" i="0" u="none" strike="noStrike" dirty="0">
                          <a:solidFill>
                            <a:schemeClr val="tx1"/>
                          </a:solidFill>
                          <a:effectLst/>
                          <a:latin typeface="Arial" panose="020B0604020202020204" pitchFamily="34" charset="0"/>
                        </a:rPr>
                        <a:t>White</a:t>
                      </a:r>
                      <a:endParaRPr lang="en-ZA" sz="1100" b="1" i="0" u="none" strike="noStrike" dirty="0">
                        <a:solidFill>
                          <a:schemeClr val="tx1"/>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2130272130"/>
                  </a:ext>
                </a:extLst>
              </a:tr>
              <a:tr h="188605">
                <a:tc>
                  <a:txBody>
                    <a:bodyPr/>
                    <a:lstStyle/>
                    <a:p>
                      <a:pPr algn="just" fontAlgn="ctr"/>
                      <a:r>
                        <a:rPr lang="en-US" sz="1100" b="0" i="0" u="none" strike="noStrike">
                          <a:solidFill>
                            <a:srgbClr val="000000"/>
                          </a:solidFill>
                          <a:effectLst/>
                          <a:latin typeface="Arial" panose="020B0604020202020204" pitchFamily="34" charset="0"/>
                        </a:rPr>
                        <a:t>Top Management</a:t>
                      </a:r>
                      <a:endParaRPr lang="en-ZA" sz="1100" b="0" i="0" u="none" strike="noStrike">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Arial" panose="020B0604020202020204" pitchFamily="34" charset="0"/>
                        </a:rPr>
                        <a:t>0</a:t>
                      </a:r>
                      <a:endParaRPr lang="en-ZA" sz="1100" b="0" i="0" u="none" strike="noStrike">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Arial" panose="020B0604020202020204" pitchFamily="34" charset="0"/>
                        </a:rPr>
                        <a:t>0</a:t>
                      </a:r>
                      <a:endParaRPr lang="en-ZA" sz="1100" b="0" i="0" u="none" strike="noStrike">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Arial" panose="020B0604020202020204" pitchFamily="34" charset="0"/>
                        </a:rPr>
                        <a:t>0</a:t>
                      </a:r>
                      <a:endParaRPr lang="en-ZA" sz="11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21000718"/>
                  </a:ext>
                </a:extLst>
              </a:tr>
              <a:tr h="188605">
                <a:tc>
                  <a:txBody>
                    <a:bodyPr/>
                    <a:lstStyle/>
                    <a:p>
                      <a:pPr algn="just" fontAlgn="ctr"/>
                      <a:r>
                        <a:rPr lang="en-US" sz="1100" b="0" i="0" u="none" strike="noStrike">
                          <a:solidFill>
                            <a:srgbClr val="000000"/>
                          </a:solidFill>
                          <a:effectLst/>
                          <a:latin typeface="Arial" panose="020B0604020202020204" pitchFamily="34" charset="0"/>
                        </a:rPr>
                        <a:t>Senior Management</a:t>
                      </a:r>
                      <a:endParaRPr lang="en-ZA" sz="1100" b="0" i="0" u="none" strike="noStrike">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Arial" panose="020B0604020202020204" pitchFamily="34" charset="0"/>
                        </a:rPr>
                        <a:t>2</a:t>
                      </a:r>
                      <a:endParaRPr lang="en-ZA" sz="1100" b="0" i="0" u="none" strike="noStrike">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Arial" panose="020B0604020202020204" pitchFamily="34" charset="0"/>
                        </a:rPr>
                        <a:t>1</a:t>
                      </a:r>
                      <a:endParaRPr lang="en-ZA" sz="1100" b="0" i="0" u="none" strike="noStrike">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Arial" panose="020B0604020202020204" pitchFamily="34" charset="0"/>
                        </a:rPr>
                        <a:t>0</a:t>
                      </a:r>
                      <a:endParaRPr lang="en-ZA" sz="1100" b="0" i="0" u="none" strike="noStrike">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39934481"/>
                  </a:ext>
                </a:extLst>
              </a:tr>
              <a:tr h="188605">
                <a:tc>
                  <a:txBody>
                    <a:bodyPr/>
                    <a:lstStyle/>
                    <a:p>
                      <a:pPr algn="just" fontAlgn="ctr"/>
                      <a:r>
                        <a:rPr lang="en-US" sz="1100" b="0" i="0" u="none" strike="noStrike">
                          <a:solidFill>
                            <a:srgbClr val="000000"/>
                          </a:solidFill>
                          <a:effectLst/>
                          <a:latin typeface="Arial" panose="020B0604020202020204" pitchFamily="34" charset="0"/>
                        </a:rPr>
                        <a:t>Professional qualified</a:t>
                      </a:r>
                      <a:endParaRPr lang="en-ZA" sz="1100" b="0" i="0" u="none" strike="noStrike">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Arial" panose="020B0604020202020204" pitchFamily="34" charset="0"/>
                        </a:rPr>
                        <a:t>1</a:t>
                      </a:r>
                      <a:endParaRPr lang="en-ZA" sz="1100" b="0" i="0" u="none" strike="noStrike">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Arial" panose="020B0604020202020204" pitchFamily="34" charset="0"/>
                        </a:rPr>
                        <a:t>0</a:t>
                      </a:r>
                      <a:endParaRPr lang="en-ZA" sz="1100" b="0" i="0" u="none" strike="noStrike">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Arial" panose="020B0604020202020204" pitchFamily="34" charset="0"/>
                        </a:rPr>
                        <a:t>1</a:t>
                      </a:r>
                      <a:endParaRPr lang="en-ZA" sz="1100" b="0" i="0" u="none" strike="noStrike">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12292921"/>
                  </a:ext>
                </a:extLst>
              </a:tr>
              <a:tr h="188605">
                <a:tc>
                  <a:txBody>
                    <a:bodyPr/>
                    <a:lstStyle/>
                    <a:p>
                      <a:pPr algn="just" fontAlgn="ctr"/>
                      <a:r>
                        <a:rPr lang="en-US" sz="1100" b="0" i="0" u="none" strike="noStrike">
                          <a:solidFill>
                            <a:srgbClr val="000000"/>
                          </a:solidFill>
                          <a:effectLst/>
                          <a:latin typeface="Arial" panose="020B0604020202020204" pitchFamily="34" charset="0"/>
                        </a:rPr>
                        <a:t>Skilled</a:t>
                      </a:r>
                      <a:endParaRPr lang="en-ZA" sz="1100" b="0" i="0" u="none" strike="noStrike">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Arial" panose="020B0604020202020204" pitchFamily="34" charset="0"/>
                        </a:rPr>
                        <a:t>4</a:t>
                      </a:r>
                      <a:endParaRPr lang="en-ZA" sz="1100" b="0" i="0" u="none" strike="noStrike">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Arial" panose="020B0604020202020204" pitchFamily="34" charset="0"/>
                        </a:rPr>
                        <a:t>1</a:t>
                      </a:r>
                      <a:endParaRPr lang="en-ZA" sz="1100" b="0" i="0" u="none" strike="noStrike">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Arial" panose="020B0604020202020204" pitchFamily="34" charset="0"/>
                        </a:rPr>
                        <a:t>2</a:t>
                      </a:r>
                      <a:endParaRPr lang="en-ZA" sz="1100" b="0" i="0" u="none" strike="noStrike">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79236046"/>
                  </a:ext>
                </a:extLst>
              </a:tr>
              <a:tr h="188605">
                <a:tc>
                  <a:txBody>
                    <a:bodyPr/>
                    <a:lstStyle/>
                    <a:p>
                      <a:pPr algn="just" fontAlgn="ctr"/>
                      <a:r>
                        <a:rPr lang="en-US" sz="1100" b="0" i="0" u="none" strike="noStrike">
                          <a:solidFill>
                            <a:srgbClr val="000000"/>
                          </a:solidFill>
                          <a:effectLst/>
                          <a:latin typeface="Arial" panose="020B0604020202020204" pitchFamily="34" charset="0"/>
                        </a:rPr>
                        <a:t>Semi-skilled</a:t>
                      </a:r>
                      <a:endParaRPr lang="en-ZA" sz="1100" b="0" i="0" u="none" strike="noStrike">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Arial" panose="020B0604020202020204" pitchFamily="34" charset="0"/>
                        </a:rPr>
                        <a:t>8</a:t>
                      </a:r>
                      <a:endParaRPr lang="en-ZA" sz="1100" b="0" i="0" u="none" strike="noStrike">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Arial" panose="020B0604020202020204" pitchFamily="34" charset="0"/>
                        </a:rPr>
                        <a:t>0</a:t>
                      </a:r>
                      <a:endParaRPr lang="en-ZA" sz="1100" b="0" i="0" u="none" strike="noStrike">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Arial" panose="020B0604020202020204" pitchFamily="34" charset="0"/>
                        </a:rPr>
                        <a:t>1</a:t>
                      </a:r>
                      <a:endParaRPr lang="en-ZA" sz="1100" b="0" i="0" u="none" strike="noStrike">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62077"/>
                  </a:ext>
                </a:extLst>
              </a:tr>
              <a:tr h="188605">
                <a:tc>
                  <a:txBody>
                    <a:bodyPr/>
                    <a:lstStyle/>
                    <a:p>
                      <a:pPr algn="just" fontAlgn="ctr"/>
                      <a:r>
                        <a:rPr lang="en-US" sz="1100" b="0" i="0" u="none" strike="noStrike">
                          <a:solidFill>
                            <a:srgbClr val="000000"/>
                          </a:solidFill>
                          <a:effectLst/>
                          <a:latin typeface="Arial" panose="020B0604020202020204" pitchFamily="34" charset="0"/>
                        </a:rPr>
                        <a:t>Unskilled</a:t>
                      </a:r>
                      <a:endParaRPr lang="en-ZA" sz="1100" b="0" i="0" u="none" strike="noStrike">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Arial" panose="020B0604020202020204" pitchFamily="34" charset="0"/>
                        </a:rPr>
                        <a:t>2</a:t>
                      </a:r>
                      <a:endParaRPr lang="en-ZA" sz="1100" b="0" i="0" u="none" strike="noStrike">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Arial" panose="020B0604020202020204" pitchFamily="34" charset="0"/>
                        </a:rPr>
                        <a:t>0</a:t>
                      </a:r>
                      <a:endParaRPr lang="en-ZA" sz="1100" b="0" i="0" u="none" strike="noStrike">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Arial" panose="020B0604020202020204" pitchFamily="34" charset="0"/>
                        </a:rPr>
                        <a:t>0</a:t>
                      </a:r>
                      <a:endParaRPr lang="en-ZA" sz="1100" b="0" i="0" u="none" strike="noStrike">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63760207"/>
                  </a:ext>
                </a:extLst>
              </a:tr>
              <a:tr h="188605">
                <a:tc>
                  <a:txBody>
                    <a:bodyPr/>
                    <a:lstStyle/>
                    <a:p>
                      <a:pPr algn="just" fontAlgn="ctr"/>
                      <a:r>
                        <a:rPr lang="en-US" sz="1100" b="1" i="0" u="none" strike="noStrike">
                          <a:solidFill>
                            <a:srgbClr val="000000"/>
                          </a:solidFill>
                          <a:effectLst/>
                          <a:latin typeface="Arial" panose="020B0604020202020204" pitchFamily="34" charset="0"/>
                        </a:rPr>
                        <a:t>Total</a:t>
                      </a:r>
                      <a:endParaRPr lang="en-ZA" sz="1100" b="1" i="0" u="none" strike="noStrike">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Arial" panose="020B0604020202020204" pitchFamily="34" charset="0"/>
                        </a:rPr>
                        <a:t>17</a:t>
                      </a:r>
                      <a:endParaRPr lang="en-ZA" sz="1100" b="1" i="0" u="none" strike="noStrike">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Arial" panose="020B0604020202020204" pitchFamily="34" charset="0"/>
                        </a:rPr>
                        <a:t>2</a:t>
                      </a:r>
                      <a:endParaRPr lang="en-ZA" sz="1100" b="1" i="0" u="none" strike="noStrike">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Arial" panose="020B0604020202020204" pitchFamily="34" charset="0"/>
                        </a:rPr>
                        <a:t>4</a:t>
                      </a:r>
                      <a:endParaRPr lang="en-ZA" sz="11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36108600"/>
                  </a:ext>
                </a:extLst>
              </a:tr>
            </a:tbl>
          </a:graphicData>
        </a:graphic>
      </p:graphicFrame>
    </p:spTree>
    <p:extLst>
      <p:ext uri="{BB962C8B-B14F-4D97-AF65-F5344CB8AC3E}">
        <p14:creationId xmlns:p14="http://schemas.microsoft.com/office/powerpoint/2010/main" xmlns="" val="1096392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4795" y="-745"/>
            <a:ext cx="9144000" cy="6858000"/>
            <a:chOff x="0" y="0"/>
            <a:chExt cx="9144000" cy="685800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pic>
          <p:nvPicPr>
            <p:cNvPr id="4" name="Picture 3"/>
            <p:cNvPicPr>
              <a:picLocks noChangeAspect="1"/>
            </p:cNvPicPr>
            <p:nvPr/>
          </p:nvPicPr>
          <p:blipFill rotWithShape="1">
            <a:blip r:embed="rId3" cstate="print">
              <a:extLst>
                <a:ext uri="{28A0092B-C50C-407E-A947-70E740481C1C}">
                  <a14:useLocalDpi xmlns:a14="http://schemas.microsoft.com/office/drawing/2010/main" xmlns="" val="0"/>
                </a:ext>
              </a:extLst>
            </a:blip>
            <a:srcRect l="21696" t="20601" r="21696" b="21651"/>
            <a:stretch/>
          </p:blipFill>
          <p:spPr>
            <a:xfrm>
              <a:off x="278975" y="5481228"/>
              <a:ext cx="951224" cy="1376772"/>
            </a:xfrm>
            <a:prstGeom prst="rect">
              <a:avLst/>
            </a:prstGeom>
          </p:spPr>
        </p:pic>
      </p:grpSp>
      <p:pic>
        <p:nvPicPr>
          <p:cNvPr id="6" name="Picture 5">
            <a:extLst>
              <a:ext uri="{FF2B5EF4-FFF2-40B4-BE49-F238E27FC236}">
                <a16:creationId xmlns:a16="http://schemas.microsoft.com/office/drawing/2014/main" xmlns="" id="{4E793AA1-8754-42C2-A757-C9C691BB1D03}"/>
              </a:ext>
            </a:extLst>
          </p:cNvPr>
          <p:cNvPicPr>
            <a:picLocks noChangeAspect="1"/>
          </p:cNvPicPr>
          <p:nvPr/>
        </p:nvPicPr>
        <p:blipFill>
          <a:blip r:embed="rId4" cstate="print"/>
          <a:stretch>
            <a:fillRect/>
          </a:stretch>
        </p:blipFill>
        <p:spPr>
          <a:xfrm>
            <a:off x="1345076" y="430460"/>
            <a:ext cx="7139035" cy="975445"/>
          </a:xfrm>
          <a:prstGeom prst="rect">
            <a:avLst/>
          </a:prstGeom>
        </p:spPr>
      </p:pic>
      <p:pic>
        <p:nvPicPr>
          <p:cNvPr id="7" name="Picture 6">
            <a:extLst>
              <a:ext uri="{FF2B5EF4-FFF2-40B4-BE49-F238E27FC236}">
                <a16:creationId xmlns:a16="http://schemas.microsoft.com/office/drawing/2014/main" xmlns="" id="{DA1648CF-4F23-4318-AC52-FD9626D38D4B}"/>
              </a:ext>
            </a:extLst>
          </p:cNvPr>
          <p:cNvPicPr>
            <a:picLocks noChangeAspect="1"/>
          </p:cNvPicPr>
          <p:nvPr/>
        </p:nvPicPr>
        <p:blipFill>
          <a:blip r:embed="rId5" cstate="print"/>
          <a:stretch>
            <a:fillRect/>
          </a:stretch>
        </p:blipFill>
        <p:spPr>
          <a:xfrm>
            <a:off x="1500130" y="1405905"/>
            <a:ext cx="7346317" cy="560881"/>
          </a:xfrm>
          <a:prstGeom prst="rect">
            <a:avLst/>
          </a:prstGeom>
        </p:spPr>
      </p:pic>
      <p:graphicFrame>
        <p:nvGraphicFramePr>
          <p:cNvPr id="11" name="Table 10">
            <a:extLst>
              <a:ext uri="{FF2B5EF4-FFF2-40B4-BE49-F238E27FC236}">
                <a16:creationId xmlns:a16="http://schemas.microsoft.com/office/drawing/2014/main" xmlns="" id="{B2A44946-07DC-4E1E-99AC-A8533DFF8B4C}"/>
              </a:ext>
            </a:extLst>
          </p:cNvPr>
          <p:cNvGraphicFramePr>
            <a:graphicFrameLocks noGrp="1"/>
          </p:cNvGraphicFramePr>
          <p:nvPr>
            <p:extLst>
              <p:ext uri="{D42A27DB-BD31-4B8C-83A1-F6EECF244321}">
                <p14:modId xmlns:p14="http://schemas.microsoft.com/office/powerpoint/2010/main" xmlns="" val="3685197738"/>
              </p:ext>
            </p:extLst>
          </p:nvPr>
        </p:nvGraphicFramePr>
        <p:xfrm>
          <a:off x="1716904" y="1890671"/>
          <a:ext cx="6887544" cy="2103120"/>
        </p:xfrm>
        <a:graphic>
          <a:graphicData uri="http://schemas.openxmlformats.org/drawingml/2006/table">
            <a:tbl>
              <a:tblPr firstRow="1" bandRow="1">
                <a:tableStyleId>{5C22544A-7EE6-4342-B048-85BDC9FD1C3A}</a:tableStyleId>
              </a:tblPr>
              <a:tblGrid>
                <a:gridCol w="2295848">
                  <a:extLst>
                    <a:ext uri="{9D8B030D-6E8A-4147-A177-3AD203B41FA5}">
                      <a16:colId xmlns:a16="http://schemas.microsoft.com/office/drawing/2014/main" xmlns="" val="20000"/>
                    </a:ext>
                  </a:extLst>
                </a:gridCol>
                <a:gridCol w="2295848">
                  <a:extLst>
                    <a:ext uri="{9D8B030D-6E8A-4147-A177-3AD203B41FA5}">
                      <a16:colId xmlns:a16="http://schemas.microsoft.com/office/drawing/2014/main" xmlns="" val="20001"/>
                    </a:ext>
                  </a:extLst>
                </a:gridCol>
                <a:gridCol w="2295848">
                  <a:extLst>
                    <a:ext uri="{9D8B030D-6E8A-4147-A177-3AD203B41FA5}">
                      <a16:colId xmlns:a16="http://schemas.microsoft.com/office/drawing/2014/main" xmlns="" val="20002"/>
                    </a:ext>
                  </a:extLst>
                </a:gridCol>
              </a:tblGrid>
              <a:tr h="360781">
                <a:tc>
                  <a:txBody>
                    <a:bodyPr/>
                    <a:lstStyle/>
                    <a:p>
                      <a:endParaRPr lang="en-US" dirty="0">
                        <a:latin typeface="Arial" panose="020B0604020202020204" pitchFamily="34" charset="0"/>
                        <a:cs typeface="Arial" panose="020B0604020202020204" pitchFamily="34" charset="0"/>
                      </a:endParaRPr>
                    </a:p>
                  </a:txBody>
                  <a:tcPr/>
                </a:tc>
                <a:tc>
                  <a:txBody>
                    <a:bodyPr/>
                    <a:lstStyle/>
                    <a:p>
                      <a:pPr algn="ctr"/>
                      <a:r>
                        <a:rPr lang="en-US" dirty="0">
                          <a:latin typeface="Arial" panose="020B0604020202020204" pitchFamily="34" charset="0"/>
                          <a:cs typeface="Arial" panose="020B0604020202020204" pitchFamily="34" charset="0"/>
                        </a:rPr>
                        <a:t>2021</a:t>
                      </a:r>
                    </a:p>
                  </a:txBody>
                  <a:tcPr/>
                </a:tc>
                <a:tc>
                  <a:txBody>
                    <a:bodyPr/>
                    <a:lstStyle/>
                    <a:p>
                      <a:pPr algn="ctr"/>
                      <a:r>
                        <a:rPr lang="en-US" dirty="0">
                          <a:latin typeface="Arial" panose="020B0604020202020204" pitchFamily="34" charset="0"/>
                          <a:cs typeface="Arial" panose="020B0604020202020204" pitchFamily="34" charset="0"/>
                        </a:rPr>
                        <a:t>2020</a:t>
                      </a:r>
                    </a:p>
                  </a:txBody>
                  <a:tcPr/>
                </a:tc>
                <a:extLst>
                  <a:ext uri="{0D108BD9-81ED-4DB2-BD59-A6C34878D82A}">
                    <a16:rowId xmlns:a16="http://schemas.microsoft.com/office/drawing/2014/main" xmlns="" val="10000"/>
                  </a:ext>
                </a:extLst>
              </a:tr>
              <a:tr h="360781">
                <a:tc>
                  <a:txBody>
                    <a:bodyPr/>
                    <a:lstStyle/>
                    <a:p>
                      <a:endParaRPr lang="en-US" dirty="0">
                        <a:latin typeface="Arial" panose="020B0604020202020204" pitchFamily="34" charset="0"/>
                        <a:cs typeface="Arial" panose="020B0604020202020204" pitchFamily="34" charset="0"/>
                      </a:endParaRPr>
                    </a:p>
                  </a:txBody>
                  <a:tcPr/>
                </a:tc>
                <a:tc>
                  <a:txBody>
                    <a:bodyPr/>
                    <a:lstStyle/>
                    <a:p>
                      <a:pPr algn="ctr"/>
                      <a:r>
                        <a:rPr lang="en-US" dirty="0">
                          <a:latin typeface="Arial" panose="020B0604020202020204" pitchFamily="34" charset="0"/>
                          <a:cs typeface="Arial" panose="020B0604020202020204" pitchFamily="34" charset="0"/>
                        </a:rPr>
                        <a:t>R’000</a:t>
                      </a:r>
                    </a:p>
                  </a:txBody>
                  <a:tcPr/>
                </a:tc>
                <a:tc>
                  <a:txBody>
                    <a:bodyPr/>
                    <a:lstStyle/>
                    <a:p>
                      <a:pPr algn="ctr"/>
                      <a:r>
                        <a:rPr lang="en-US">
                          <a:latin typeface="Arial" panose="020B0604020202020204" pitchFamily="34" charset="0"/>
                          <a:cs typeface="Arial" panose="020B0604020202020204" pitchFamily="34" charset="0"/>
                        </a:rPr>
                        <a:t>R’000</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1"/>
                  </a:ext>
                </a:extLst>
              </a:tr>
              <a:tr h="360781">
                <a:tc>
                  <a:txBody>
                    <a:bodyPr/>
                    <a:lstStyle/>
                    <a:p>
                      <a:r>
                        <a:rPr lang="en-US" dirty="0">
                          <a:latin typeface="Arial" panose="020B0604020202020204" pitchFamily="34" charset="0"/>
                          <a:cs typeface="Arial" panose="020B0604020202020204" pitchFamily="34" charset="0"/>
                        </a:rPr>
                        <a:t>Total Assets</a:t>
                      </a:r>
                    </a:p>
                  </a:txBody>
                  <a:tcPr/>
                </a:tc>
                <a:tc>
                  <a:txBody>
                    <a:bodyPr/>
                    <a:lstStyle/>
                    <a:p>
                      <a:pPr algn="ctr"/>
                      <a:r>
                        <a:rPr lang="en-US" dirty="0">
                          <a:latin typeface="Arial" panose="020B0604020202020204" pitchFamily="34" charset="0"/>
                          <a:cs typeface="Arial" panose="020B0604020202020204" pitchFamily="34" charset="0"/>
                        </a:rPr>
                        <a:t>150 427</a:t>
                      </a:r>
                    </a:p>
                  </a:txBody>
                  <a:tcPr/>
                </a:tc>
                <a:tc>
                  <a:txBody>
                    <a:bodyPr/>
                    <a:lstStyle/>
                    <a:p>
                      <a:pPr algn="ctr"/>
                      <a:r>
                        <a:rPr lang="en-US" dirty="0">
                          <a:latin typeface="Arial" panose="020B0604020202020204" pitchFamily="34" charset="0"/>
                          <a:cs typeface="Arial" panose="020B0604020202020204" pitchFamily="34" charset="0"/>
                        </a:rPr>
                        <a:t>148 343</a:t>
                      </a:r>
                    </a:p>
                  </a:txBody>
                  <a:tcPr/>
                </a:tc>
                <a:extLst>
                  <a:ext uri="{0D108BD9-81ED-4DB2-BD59-A6C34878D82A}">
                    <a16:rowId xmlns:a16="http://schemas.microsoft.com/office/drawing/2014/main" xmlns="" val="10002"/>
                  </a:ext>
                </a:extLst>
              </a:tr>
              <a:tr h="360781">
                <a:tc>
                  <a:txBody>
                    <a:bodyPr/>
                    <a:lstStyle/>
                    <a:p>
                      <a:r>
                        <a:rPr lang="en-US" dirty="0">
                          <a:latin typeface="Arial" panose="020B0604020202020204" pitchFamily="34" charset="0"/>
                          <a:cs typeface="Arial" panose="020B0604020202020204" pitchFamily="34" charset="0"/>
                        </a:rPr>
                        <a:t>Total Liabilities</a:t>
                      </a:r>
                    </a:p>
                  </a:txBody>
                  <a:tcPr/>
                </a:tc>
                <a:tc>
                  <a:txBody>
                    <a:bodyPr/>
                    <a:lstStyle/>
                    <a:p>
                      <a:pPr algn="ctr"/>
                      <a:r>
                        <a:rPr lang="en-US" dirty="0">
                          <a:latin typeface="Arial" panose="020B0604020202020204" pitchFamily="34" charset="0"/>
                          <a:cs typeface="Arial" panose="020B0604020202020204" pitchFamily="34" charset="0"/>
                        </a:rPr>
                        <a:t>98 214</a:t>
                      </a:r>
                    </a:p>
                  </a:txBody>
                  <a:tcPr/>
                </a:tc>
                <a:tc>
                  <a:txBody>
                    <a:bodyPr/>
                    <a:lstStyle/>
                    <a:p>
                      <a:pPr algn="ctr"/>
                      <a:r>
                        <a:rPr lang="en-US" dirty="0">
                          <a:latin typeface="Arial" panose="020B0604020202020204" pitchFamily="34" charset="0"/>
                          <a:cs typeface="Arial" panose="020B0604020202020204" pitchFamily="34" charset="0"/>
                        </a:rPr>
                        <a:t>  96 202</a:t>
                      </a:r>
                    </a:p>
                  </a:txBody>
                  <a:tcPr/>
                </a:tc>
                <a:extLst>
                  <a:ext uri="{0D108BD9-81ED-4DB2-BD59-A6C34878D82A}">
                    <a16:rowId xmlns:a16="http://schemas.microsoft.com/office/drawing/2014/main" xmlns="" val="10003"/>
                  </a:ext>
                </a:extLst>
              </a:tr>
              <a:tr h="501092">
                <a:tc>
                  <a:txBody>
                    <a:bodyPr/>
                    <a:lstStyle/>
                    <a:p>
                      <a:r>
                        <a:rPr lang="en-US" b="1" dirty="0">
                          <a:latin typeface="Arial" panose="020B0604020202020204" pitchFamily="34" charset="0"/>
                          <a:cs typeface="Arial" panose="020B0604020202020204" pitchFamily="34" charset="0"/>
                        </a:rPr>
                        <a:t>Net</a:t>
                      </a:r>
                      <a:r>
                        <a:rPr lang="en-US" b="1" baseline="0" dirty="0">
                          <a:latin typeface="Arial" panose="020B0604020202020204" pitchFamily="34" charset="0"/>
                          <a:cs typeface="Arial" panose="020B0604020202020204" pitchFamily="34" charset="0"/>
                        </a:rPr>
                        <a:t> Assets</a:t>
                      </a:r>
                      <a:endParaRPr lang="en-US" b="1"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  52 213</a:t>
                      </a:r>
                    </a:p>
                    <a:p>
                      <a:pPr algn="ctr"/>
                      <a:endParaRPr lang="en-US" b="1" dirty="0">
                        <a:latin typeface="Arial" panose="020B0604020202020204" pitchFamily="34" charset="0"/>
                        <a:cs typeface="Arial" panose="020B0604020202020204" pitchFamily="34" charset="0"/>
                      </a:endParaRPr>
                    </a:p>
                  </a:txBody>
                  <a:tcPr/>
                </a:tc>
                <a:tc>
                  <a:txBody>
                    <a:bodyPr/>
                    <a:lstStyle/>
                    <a:p>
                      <a:pPr algn="ctr"/>
                      <a:r>
                        <a:rPr lang="en-US" b="1" dirty="0">
                          <a:latin typeface="Arial" panose="020B0604020202020204" pitchFamily="34" charset="0"/>
                          <a:cs typeface="Arial" panose="020B0604020202020204" pitchFamily="34" charset="0"/>
                        </a:rPr>
                        <a:t> 52 141</a:t>
                      </a:r>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7523112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12450</TotalTime>
  <Words>696</Words>
  <Application>Microsoft Office PowerPoint</Application>
  <PresentationFormat>On-screen Show (4:3)</PresentationFormat>
  <Paragraphs>285</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GOVERNANCE</vt:lpstr>
      <vt:lpstr>PERFORMANCE OVERVIEW</vt:lpstr>
      <vt:lpstr>Below is the detail of the target not achieved:  </vt:lpstr>
      <vt:lpstr>Slide 8</vt:lpstr>
      <vt:lpstr>Slide 9</vt:lpstr>
      <vt:lpstr>Slide 10</vt:lpstr>
      <vt:lpstr>Slide 11</vt:lpstr>
      <vt:lpstr>Slide 12</vt:lpstr>
      <vt:lpstr>Slide 13</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candice</dc:creator>
  <cp:lastModifiedBy>PUMZA</cp:lastModifiedBy>
  <cp:revision>408</cp:revision>
  <cp:lastPrinted>2019-09-20T10:30:49Z</cp:lastPrinted>
  <dcterms:created xsi:type="dcterms:W3CDTF">2014-09-22T12:41:32Z</dcterms:created>
  <dcterms:modified xsi:type="dcterms:W3CDTF">2022-02-16T08:59:21Z</dcterms:modified>
</cp:coreProperties>
</file>