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Lst>
  <p:notesMasterIdLst>
    <p:notesMasterId r:id="rId17"/>
  </p:notesMasterIdLst>
  <p:sldIdLst>
    <p:sldId id="256" r:id="rId2"/>
    <p:sldId id="400" r:id="rId3"/>
    <p:sldId id="401" r:id="rId4"/>
    <p:sldId id="402" r:id="rId5"/>
    <p:sldId id="383" r:id="rId6"/>
    <p:sldId id="394" r:id="rId7"/>
    <p:sldId id="395" r:id="rId8"/>
    <p:sldId id="381" r:id="rId9"/>
    <p:sldId id="392" r:id="rId10"/>
    <p:sldId id="387" r:id="rId11"/>
    <p:sldId id="393" r:id="rId12"/>
    <p:sldId id="403" r:id="rId13"/>
    <p:sldId id="396" r:id="rId14"/>
    <p:sldId id="398" r:id="rId15"/>
    <p:sldId id="39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snapToObjects="1">
      <p:cViewPr varScale="1">
        <p:scale>
          <a:sx n="70" d="100"/>
          <a:sy n="70" d="100"/>
        </p:scale>
        <p:origin x="1173" y="48"/>
      </p:cViewPr>
      <p:guideLst/>
    </p:cSldViewPr>
  </p:slid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akira Karolia" userId="ccd303eb-91f7-4cbc-8816-e087f8db90ce" providerId="ADAL" clId="{2F175E9A-DF38-4682-A9BC-884A36A575FE}"/>
    <pc:docChg chg="modSld sldOrd">
      <pc:chgData name="Shaakira Karolia" userId="ccd303eb-91f7-4cbc-8816-e087f8db90ce" providerId="ADAL" clId="{2F175E9A-DF38-4682-A9BC-884A36A575FE}" dt="2022-11-29T05:43:47.766" v="1"/>
      <pc:docMkLst>
        <pc:docMk/>
      </pc:docMkLst>
      <pc:sldChg chg="ord">
        <pc:chgData name="Shaakira Karolia" userId="ccd303eb-91f7-4cbc-8816-e087f8db90ce" providerId="ADAL" clId="{2F175E9A-DF38-4682-A9BC-884A36A575FE}" dt="2022-11-29T05:43:47.766" v="1"/>
        <pc:sldMkLst>
          <pc:docMk/>
          <pc:sldMk cId="3748197864" sldId="3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A0802-235E-BF4E-8DA6-02DB0A1BCA03}" type="datetimeFigureOut">
              <a:rPr lang="en-US" smtClean="0"/>
              <a:t>11/29/2022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8195D-4AF1-2A47-A883-B473E697B933}" type="slidenum">
              <a:rPr lang="en-US" smtClean="0"/>
              <a:t>‹#›</a:t>
            </a:fld>
            <a:endParaRPr lang="en-US" dirty="0"/>
          </a:p>
        </p:txBody>
      </p:sp>
    </p:spTree>
    <p:extLst>
      <p:ext uri="{BB962C8B-B14F-4D97-AF65-F5344CB8AC3E}">
        <p14:creationId xmlns:p14="http://schemas.microsoft.com/office/powerpoint/2010/main" val="111688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B68195D-4AF1-2A47-A883-B473E697B933}" type="slidenum">
              <a:rPr lang="en-US" smtClean="0"/>
              <a:t>5</a:t>
            </a:fld>
            <a:endParaRPr lang="en-US" dirty="0"/>
          </a:p>
        </p:txBody>
      </p:sp>
    </p:spTree>
    <p:extLst>
      <p:ext uri="{BB962C8B-B14F-4D97-AF65-F5344CB8AC3E}">
        <p14:creationId xmlns:p14="http://schemas.microsoft.com/office/powerpoint/2010/main" val="149187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420937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137128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139157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380A3-0DCF-CA4B-A5D1-B055D47D5FDC}"/>
              </a:ext>
            </a:extLst>
          </p:cNvPr>
          <p:cNvPicPr>
            <a:picLocks noChangeAspect="1"/>
          </p:cNvPicPr>
          <p:nvPr userDrawn="1"/>
        </p:nvPicPr>
        <p:blipFill>
          <a:blip r:embed="rId2"/>
          <a:stretch>
            <a:fillRect/>
          </a:stretch>
        </p:blipFill>
        <p:spPr>
          <a:xfrm>
            <a:off x="0" y="-1"/>
            <a:ext cx="9143999" cy="1206160"/>
          </a:xfrm>
          <a:prstGeom prst="rect">
            <a:avLst/>
          </a:prstGeom>
        </p:spPr>
      </p:pic>
      <p:sp>
        <p:nvSpPr>
          <p:cNvPr id="2" name="Title 1"/>
          <p:cNvSpPr>
            <a:spLocks noGrp="1"/>
          </p:cNvSpPr>
          <p:nvPr>
            <p:ph type="title" hasCustomPrompt="1"/>
          </p:nvPr>
        </p:nvSpPr>
        <p:spPr>
          <a:xfrm>
            <a:off x="155275" y="138024"/>
            <a:ext cx="7151299" cy="974782"/>
          </a:xfrm>
        </p:spPr>
        <p:txBody>
          <a:bodyPr tIns="72000" bIns="0">
            <a:normAutofit/>
          </a:bodyPr>
          <a:lstStyle>
            <a:lvl1pPr>
              <a:lnSpc>
                <a:spcPts val="3400"/>
              </a:lnSpc>
              <a:defRPr lang="en-ZA" sz="3600" b="1" cap="all" baseline="0" smtClean="0">
                <a:solidFill>
                  <a:schemeClr val="bg1"/>
                </a:solidFill>
                <a:effectLst/>
              </a:defRPr>
            </a:lvl1pPr>
          </a:lstStyle>
          <a:p>
            <a:r>
              <a:rPr lang="en-ZA" b="1" dirty="0">
                <a:effectLst/>
                <a:latin typeface="Calibri" panose="020F0502020204030204" pitchFamily="34" charset="0"/>
              </a:rPr>
              <a:t>TYPE HEADING HERE</a:t>
            </a:r>
            <a:endParaRPr lang="en-ZA" dirty="0">
              <a:effectLst/>
              <a:latin typeface="Calibri" panose="020F0502020204030204" pitchFamily="34" charset="0"/>
            </a:endParaRPr>
          </a:p>
        </p:txBody>
      </p:sp>
      <p:sp>
        <p:nvSpPr>
          <p:cNvPr id="3" name="Content Placeholder 2"/>
          <p:cNvSpPr>
            <a:spLocks noGrp="1"/>
          </p:cNvSpPr>
          <p:nvPr>
            <p:ph idx="1"/>
          </p:nvPr>
        </p:nvSpPr>
        <p:spPr>
          <a:xfrm>
            <a:off x="155275" y="1397479"/>
            <a:ext cx="8807570" cy="4951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A184F46-E541-2648-B50F-883B6E628EB8}"/>
              </a:ext>
            </a:extLst>
          </p:cNvPr>
          <p:cNvSpPr>
            <a:spLocks noGrp="1"/>
          </p:cNvSpPr>
          <p:nvPr>
            <p:ph type="sldNum" sz="quarter" idx="4"/>
          </p:nvPr>
        </p:nvSpPr>
        <p:spPr>
          <a:xfrm>
            <a:off x="3543299" y="6538823"/>
            <a:ext cx="2057400" cy="182653"/>
          </a:xfrm>
          <a:prstGeom prst="rect">
            <a:avLst/>
          </a:prstGeom>
        </p:spPr>
        <p:txBody>
          <a:bodyPr vert="horz" lIns="91440" tIns="45720" rIns="91440" bIns="45720" rtlCol="0" anchor="ctr"/>
          <a:lstStyle>
            <a:lvl1pPr algn="ctr">
              <a:defRPr sz="1200">
                <a:solidFill>
                  <a:schemeClr val="tx1">
                    <a:tint val="75000"/>
                  </a:schemeClr>
                </a:solidFill>
              </a:defRPr>
            </a:lvl1pPr>
          </a:lstStyle>
          <a:p>
            <a:fld id="{A4E67396-EAD7-1246-A93B-5244FF26795F}" type="slidenum">
              <a:rPr lang="en-US" smtClean="0"/>
              <a:pPr/>
              <a:t>‹#›</a:t>
            </a:fld>
            <a:endParaRPr lang="en-US" dirty="0"/>
          </a:p>
        </p:txBody>
      </p:sp>
    </p:spTree>
    <p:extLst>
      <p:ext uri="{BB962C8B-B14F-4D97-AF65-F5344CB8AC3E}">
        <p14:creationId xmlns:p14="http://schemas.microsoft.com/office/powerpoint/2010/main" val="387001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295741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262159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107645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409833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380274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367642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256163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7396-EAD7-1246-A93B-5244FF26795F}" type="slidenum">
              <a:rPr lang="en-US" smtClean="0"/>
              <a:t>‹#›</a:t>
            </a:fld>
            <a:endParaRPr lang="en-US" dirty="0"/>
          </a:p>
        </p:txBody>
      </p:sp>
    </p:spTree>
    <p:extLst>
      <p:ext uri="{BB962C8B-B14F-4D97-AF65-F5344CB8AC3E}">
        <p14:creationId xmlns:p14="http://schemas.microsoft.com/office/powerpoint/2010/main" val="3205740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rmAutofit/>
          </a:bodyPr>
          <a:lstStyle/>
          <a:p>
            <a:pPr algn="r">
              <a:lnSpc>
                <a:spcPts val="3600"/>
              </a:lnSpc>
            </a:pPr>
            <a:r>
              <a:rPr lang="en-US" sz="3800" b="1" cap="all" dirty="0">
                <a:solidFill>
                  <a:schemeClr val="bg1"/>
                </a:solidFill>
                <a:latin typeface="+mn-lt"/>
              </a:rPr>
              <a:t>PPP Framework review AND Recommendations</a:t>
            </a:r>
          </a:p>
        </p:txBody>
      </p:sp>
      <p:sp>
        <p:nvSpPr>
          <p:cNvPr id="3" name="Subtitle 2"/>
          <p:cNvSpPr>
            <a:spLocks noGrp="1"/>
          </p:cNvSpPr>
          <p:nvPr>
            <p:ph type="subTitle" idx="1"/>
          </p:nvPr>
        </p:nvSpPr>
        <p:spPr>
          <a:xfrm>
            <a:off x="1383886" y="2884676"/>
            <a:ext cx="4377466" cy="1088648"/>
          </a:xfrm>
        </p:spPr>
        <p:txBody>
          <a:bodyPr>
            <a:normAutofit/>
          </a:bodyPr>
          <a:lstStyle/>
          <a:p>
            <a:pPr algn="just">
              <a:tabLst>
                <a:tab pos="1193800" algn="l"/>
              </a:tabLst>
            </a:pPr>
            <a:r>
              <a:rPr lang="en-US" sz="2200" dirty="0">
                <a:solidFill>
                  <a:schemeClr val="bg1"/>
                </a:solidFill>
              </a:rPr>
              <a:t>Presentation</a:t>
            </a:r>
          </a:p>
          <a:p>
            <a:pPr algn="just">
              <a:tabLst>
                <a:tab pos="1193800" algn="l"/>
              </a:tabLst>
            </a:pPr>
            <a:r>
              <a:rPr lang="en-US" sz="2200" dirty="0">
                <a:solidFill>
                  <a:schemeClr val="bg1"/>
                </a:solidFill>
              </a:rPr>
              <a:t>Parliament Portfolio Committee</a:t>
            </a:r>
          </a:p>
          <a:p>
            <a:pPr algn="just">
              <a:tabLst>
                <a:tab pos="1193800" algn="l"/>
              </a:tabLst>
            </a:pPr>
            <a:endParaRPr lang="en-US" sz="2200" dirty="0">
              <a:solidFill>
                <a:schemeClr val="bg1"/>
              </a:solidFill>
            </a:endParaRPr>
          </a:p>
          <a:p>
            <a:pPr algn="r">
              <a:tabLst>
                <a:tab pos="1193800" algn="l"/>
              </a:tabLst>
            </a:pPr>
            <a:endParaRPr lang="en-US" sz="2200" dirty="0">
              <a:solidFill>
                <a:schemeClr val="bg1"/>
              </a:solidFill>
            </a:endParaRPr>
          </a:p>
        </p:txBody>
      </p:sp>
      <p:sp>
        <p:nvSpPr>
          <p:cNvPr id="6" name="TextBox 5"/>
          <p:cNvSpPr txBox="1"/>
          <p:nvPr/>
        </p:nvSpPr>
        <p:spPr>
          <a:xfrm>
            <a:off x="6569901" y="1135366"/>
            <a:ext cx="1773207" cy="1175258"/>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NATIONAL TREASURY</a:t>
            </a:r>
          </a:p>
          <a:p>
            <a:pPr>
              <a:lnSpc>
                <a:spcPts val="1720"/>
              </a:lnSpc>
            </a:pPr>
            <a:endParaRPr lang="en-US" sz="1400" dirty="0">
              <a:solidFill>
                <a:schemeClr val="bg1"/>
              </a:solidFill>
            </a:endParaRPr>
          </a:p>
          <a:p>
            <a:pPr>
              <a:lnSpc>
                <a:spcPts val="1720"/>
              </a:lnSpc>
            </a:pPr>
            <a:endParaRPr lang="en-US" sz="1400" dirty="0">
              <a:solidFill>
                <a:schemeClr val="bg1"/>
              </a:solidFill>
            </a:endParaRP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5" y="138024"/>
            <a:ext cx="7298148" cy="974782"/>
          </a:xfrm>
        </p:spPr>
        <p:txBody>
          <a:bodyPr>
            <a:normAutofit/>
          </a:bodyPr>
          <a:lstStyle/>
          <a:p>
            <a:pPr algn="ctr"/>
            <a:r>
              <a:rPr lang="en-ZA" sz="3200" dirty="0"/>
              <a:t>Key findings-MUNICIPAL </a:t>
            </a:r>
            <a:r>
              <a:rPr lang="en-ZA" sz="3200" dirty="0" err="1"/>
              <a:t>ppp</a:t>
            </a:r>
            <a:r>
              <a:rPr lang="en-ZA" sz="3200" dirty="0"/>
              <a:t> FRAMEWORK</a:t>
            </a:r>
          </a:p>
        </p:txBody>
      </p:sp>
      <p:sp>
        <p:nvSpPr>
          <p:cNvPr id="3" name="Content Placeholder 2"/>
          <p:cNvSpPr>
            <a:spLocks noGrp="1"/>
          </p:cNvSpPr>
          <p:nvPr>
            <p:ph idx="1"/>
          </p:nvPr>
        </p:nvSpPr>
        <p:spPr>
          <a:xfrm>
            <a:off x="155275" y="1233853"/>
            <a:ext cx="8762694" cy="5401339"/>
          </a:xfrm>
        </p:spPr>
        <p:txBody>
          <a:bodyPr>
            <a:normAutofit fontScale="40000" lnSpcReduction="20000"/>
          </a:bodyPr>
          <a:lstStyle/>
          <a:p>
            <a:pPr marL="514350" indent="-514350" algn="just">
              <a:buFont typeface="+mj-lt"/>
              <a:buAutoNum type="arabicPeriod"/>
            </a:pPr>
            <a:r>
              <a:rPr lang="en-CA" sz="5000" dirty="0"/>
              <a:t>Overlaps in Legal Framework for PPPs and public consultation, laborious requirements of TVRs and inadequate coverage of important aspects in PPP framework. </a:t>
            </a:r>
          </a:p>
          <a:p>
            <a:pPr marL="514350" indent="-514350" algn="just">
              <a:buFont typeface="+mj-lt"/>
              <a:buAutoNum type="arabicPeriod"/>
            </a:pPr>
            <a:r>
              <a:rPr lang="en-CA" sz="5000" dirty="0"/>
              <a:t>The current institutional arrangements prove inadequate due to </a:t>
            </a:r>
            <a:r>
              <a:rPr lang="en-ZA" sz="5000" dirty="0"/>
              <a:t>lack of capacity at various government levels (regulator, PPP Unit and Procuring Institutions - PIs), which would benefit from training and other technical assistance.</a:t>
            </a:r>
          </a:p>
          <a:p>
            <a:pPr lvl="1" algn="just"/>
            <a:r>
              <a:rPr lang="en-CA" sz="5000" dirty="0"/>
              <a:t>Delays in the PPP project cycle can be attributed to the following factors: lack of a dedicated full-time on the regulatory side, the absence of operational guidance and the fact that there are no prescribed timeframes within which TVRs must be provided. </a:t>
            </a:r>
            <a:endParaRPr lang="en-ZA" sz="5000" dirty="0"/>
          </a:p>
          <a:p>
            <a:pPr lvl="1" algn="just"/>
            <a:r>
              <a:rPr lang="en-CA" sz="5000" dirty="0"/>
              <a:t>The PPP Unit  - unable to catalyse a robust municipal PPP pipeline or proactively support municipalities in PPP identification and preparation. </a:t>
            </a:r>
          </a:p>
          <a:p>
            <a:pPr lvl="1" algn="just"/>
            <a:r>
              <a:rPr lang="en-CA" sz="5000" dirty="0"/>
              <a:t>Municipalities are ill-equipped to identify, prepare and implement PPPs.</a:t>
            </a:r>
          </a:p>
          <a:p>
            <a:pPr lvl="1" algn="just"/>
            <a:r>
              <a:rPr lang="en-CA" sz="5000" dirty="0"/>
              <a:t>There is no PPP champion at the highest senior government level to promote and support the use of PPPs as an alternative funding mechanism.</a:t>
            </a:r>
          </a:p>
          <a:p>
            <a:pPr lvl="1" algn="just"/>
            <a:r>
              <a:rPr lang="en-CA" sz="5000" dirty="0"/>
              <a:t>Despite the fact that there is PPP training conducted for municipalities at the DBSA on a quarterly basis, there still appears to be a significant lack of understanding of PPPs and hence municipalities do not lean towards PPPs as an alternative funding mechanism.</a:t>
            </a:r>
            <a:r>
              <a:rPr lang="en-CA" sz="5400" dirty="0"/>
              <a:t>	</a:t>
            </a:r>
          </a:p>
          <a:p>
            <a:pPr marL="0" lvl="2" indent="0" algn="just">
              <a:spcBef>
                <a:spcPts val="1000"/>
              </a:spcBef>
              <a:buNone/>
            </a:pPr>
            <a:r>
              <a:rPr lang="en-ZA" sz="5000" b="1" dirty="0"/>
              <a:t>Additional aspects to facilitate priority municipal programmes </a:t>
            </a:r>
            <a:endParaRPr lang="en-CA" sz="5000" b="1" dirty="0"/>
          </a:p>
          <a:p>
            <a:pPr marL="0" indent="0" algn="just">
              <a:buNone/>
            </a:pPr>
            <a:endParaRPr lang="en-ZA" sz="3300" b="1" dirty="0"/>
          </a:p>
          <a:p>
            <a:pPr marL="514350" indent="-514350">
              <a:buFont typeface="+mj-lt"/>
              <a:buAutoNum type="arabicPeriod"/>
            </a:pPr>
            <a:endParaRPr lang="en-ZA" dirty="0"/>
          </a:p>
          <a:p>
            <a:pPr marL="514350" indent="-514350">
              <a:buFont typeface="+mj-lt"/>
              <a:buAutoNum type="arabicPeriod"/>
            </a:pPr>
            <a:endParaRPr lang="en-CA" sz="2000" dirty="0"/>
          </a:p>
          <a:p>
            <a:pPr marL="514350" indent="-514350">
              <a:buFont typeface="+mj-lt"/>
              <a:buAutoNum type="arabicPeriod"/>
            </a:pPr>
            <a:endParaRPr lang="en-ZA" sz="2000" dirty="0"/>
          </a:p>
        </p:txBody>
      </p:sp>
      <p:sp>
        <p:nvSpPr>
          <p:cNvPr id="4" name="Slide Number Placeholder 3"/>
          <p:cNvSpPr>
            <a:spLocks noGrp="1"/>
          </p:cNvSpPr>
          <p:nvPr>
            <p:ph type="sldNum" sz="quarter" idx="4"/>
          </p:nvPr>
        </p:nvSpPr>
        <p:spPr/>
        <p:txBody>
          <a:bodyPr/>
          <a:lstStyle/>
          <a:p>
            <a:fld id="{A4E67396-EAD7-1246-A93B-5244FF26795F}" type="slidenum">
              <a:rPr lang="en-US" smtClean="0"/>
              <a:pPr/>
              <a:t>10</a:t>
            </a:fld>
            <a:endParaRPr lang="en-US" dirty="0"/>
          </a:p>
        </p:txBody>
      </p:sp>
    </p:spTree>
    <p:extLst>
      <p:ext uri="{BB962C8B-B14F-4D97-AF65-F5344CB8AC3E}">
        <p14:creationId xmlns:p14="http://schemas.microsoft.com/office/powerpoint/2010/main" val="3884161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a:p>
        </p:txBody>
      </p:sp>
      <p:sp>
        <p:nvSpPr>
          <p:cNvPr id="4" name="Slide Number Placeholder 3"/>
          <p:cNvSpPr>
            <a:spLocks noGrp="1"/>
          </p:cNvSpPr>
          <p:nvPr>
            <p:ph type="sldNum" sz="quarter" idx="4"/>
          </p:nvPr>
        </p:nvSpPr>
        <p:spPr/>
        <p:txBody>
          <a:bodyPr/>
          <a:lstStyle/>
          <a:p>
            <a:fld id="{A4E67396-EAD7-1246-A93B-5244FF26795F}" type="slidenum">
              <a:rPr lang="en-US" smtClean="0"/>
              <a:pPr/>
              <a:t>11</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37160" y="1397479"/>
            <a:ext cx="8869680" cy="5323998"/>
          </a:xfrm>
          <a:prstGeom prst="rect">
            <a:avLst/>
          </a:prstGeom>
          <a:noFill/>
        </p:spPr>
      </p:pic>
      <p:sp>
        <p:nvSpPr>
          <p:cNvPr id="6" name="Title 1">
            <a:extLst>
              <a:ext uri="{FF2B5EF4-FFF2-40B4-BE49-F238E27FC236}">
                <a16:creationId xmlns:a16="http://schemas.microsoft.com/office/drawing/2014/main" id="{64B24DCF-C047-4E59-2F83-EFF29024A4CE}"/>
              </a:ext>
            </a:extLst>
          </p:cNvPr>
          <p:cNvSpPr>
            <a:spLocks noGrp="1"/>
          </p:cNvSpPr>
          <p:nvPr>
            <p:ph type="title"/>
          </p:nvPr>
        </p:nvSpPr>
        <p:spPr>
          <a:xfrm>
            <a:off x="155575" y="138113"/>
            <a:ext cx="7151688" cy="974725"/>
          </a:xfrm>
        </p:spPr>
        <p:txBody>
          <a:bodyPr/>
          <a:lstStyle/>
          <a:p>
            <a:r>
              <a:rPr lang="en-ZA" dirty="0"/>
              <a:t>Recommendations for the PPP FRAMEWORK REVIEW (MFMA PPPs)</a:t>
            </a:r>
          </a:p>
        </p:txBody>
      </p:sp>
    </p:spTree>
    <p:extLst>
      <p:ext uri="{BB962C8B-B14F-4D97-AF65-F5344CB8AC3E}">
        <p14:creationId xmlns:p14="http://schemas.microsoft.com/office/powerpoint/2010/main" val="178384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ADDITIONAL RECOMMENDATIONS</a:t>
            </a:r>
          </a:p>
        </p:txBody>
      </p:sp>
      <p:sp>
        <p:nvSpPr>
          <p:cNvPr id="3" name="Content Placeholder 2"/>
          <p:cNvSpPr>
            <a:spLocks noGrp="1"/>
          </p:cNvSpPr>
          <p:nvPr>
            <p:ph idx="1"/>
          </p:nvPr>
        </p:nvSpPr>
        <p:spPr/>
        <p:txBody>
          <a:bodyPr>
            <a:normAutofit/>
          </a:bodyPr>
          <a:lstStyle/>
          <a:p>
            <a:endParaRPr lang="en-ZA" dirty="0"/>
          </a:p>
          <a:p>
            <a:pPr marL="0" indent="0">
              <a:buNone/>
            </a:pPr>
            <a:endParaRPr lang="en-ZA" dirty="0"/>
          </a:p>
          <a:p>
            <a:pPr marL="0" indent="0">
              <a:buNone/>
            </a:pPr>
            <a:endParaRPr lang="en-ZA" dirty="0"/>
          </a:p>
          <a:p>
            <a:endParaRPr lang="en-ZA" dirty="0"/>
          </a:p>
          <a:p>
            <a:pPr lvl="1"/>
            <a:endParaRPr lang="en-ZA" dirty="0"/>
          </a:p>
        </p:txBody>
      </p:sp>
      <p:sp>
        <p:nvSpPr>
          <p:cNvPr id="4" name="Slide Number Placeholder 3"/>
          <p:cNvSpPr>
            <a:spLocks noGrp="1"/>
          </p:cNvSpPr>
          <p:nvPr>
            <p:ph type="sldNum" sz="quarter" idx="4"/>
          </p:nvPr>
        </p:nvSpPr>
        <p:spPr/>
        <p:txBody>
          <a:bodyPr/>
          <a:lstStyle/>
          <a:p>
            <a:fld id="{A4E67396-EAD7-1246-A93B-5244FF26795F}" type="slidenum">
              <a:rPr lang="en-US" smtClean="0"/>
              <a:pPr/>
              <a:t>12</a:t>
            </a:fld>
            <a:endParaRPr lang="en-US" dirty="0"/>
          </a:p>
        </p:txBody>
      </p:sp>
      <p:pic>
        <p:nvPicPr>
          <p:cNvPr id="5" name="Picture 4">
            <a:extLst>
              <a:ext uri="{FF2B5EF4-FFF2-40B4-BE49-F238E27FC236}">
                <a16:creationId xmlns:a16="http://schemas.microsoft.com/office/drawing/2014/main" id="{F3692684-EED4-BBFC-06BC-9BCBEFBDC8D3}"/>
              </a:ext>
            </a:extLst>
          </p:cNvPr>
          <p:cNvPicPr>
            <a:picLocks noChangeAspect="1"/>
          </p:cNvPicPr>
          <p:nvPr/>
        </p:nvPicPr>
        <p:blipFill>
          <a:blip r:embed="rId2"/>
          <a:stretch>
            <a:fillRect/>
          </a:stretch>
        </p:blipFill>
        <p:spPr>
          <a:xfrm>
            <a:off x="421105" y="1279973"/>
            <a:ext cx="7591927" cy="4951564"/>
          </a:xfrm>
          <a:prstGeom prst="rect">
            <a:avLst/>
          </a:prstGeom>
        </p:spPr>
      </p:pic>
    </p:spTree>
    <p:extLst>
      <p:ext uri="{BB962C8B-B14F-4D97-AF65-F5344CB8AC3E}">
        <p14:creationId xmlns:p14="http://schemas.microsoft.com/office/powerpoint/2010/main" val="228712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t>
            </a:r>
            <a:r>
              <a:rPr lang="en-ZA" dirty="0"/>
              <a:t>IP PPP UPDATE</a:t>
            </a:r>
          </a:p>
        </p:txBody>
      </p:sp>
      <p:pic>
        <p:nvPicPr>
          <p:cNvPr id="7" name="Content Placeholder 6">
            <a:extLst>
              <a:ext uri="{FF2B5EF4-FFF2-40B4-BE49-F238E27FC236}">
                <a16:creationId xmlns:a16="http://schemas.microsoft.com/office/drawing/2014/main" id="{C18C5EFF-7AFE-A4E9-06E2-4097762BD7A4}"/>
              </a:ext>
            </a:extLst>
          </p:cNvPr>
          <p:cNvPicPr>
            <a:picLocks noGrp="1" noChangeAspect="1"/>
          </p:cNvPicPr>
          <p:nvPr>
            <p:ph idx="1"/>
          </p:nvPr>
        </p:nvPicPr>
        <p:blipFill>
          <a:blip r:embed="rId2"/>
          <a:stretch>
            <a:fillRect/>
          </a:stretch>
        </p:blipFill>
        <p:spPr>
          <a:xfrm>
            <a:off x="107950" y="1391237"/>
            <a:ext cx="8824974" cy="4964048"/>
          </a:xfrm>
          <a:prstGeom prst="rect">
            <a:avLst/>
          </a:prstGeom>
        </p:spPr>
      </p:pic>
      <p:sp>
        <p:nvSpPr>
          <p:cNvPr id="4" name="Slide Number Placeholder 3"/>
          <p:cNvSpPr>
            <a:spLocks noGrp="1"/>
          </p:cNvSpPr>
          <p:nvPr>
            <p:ph type="sldNum" sz="quarter" idx="4"/>
          </p:nvPr>
        </p:nvSpPr>
        <p:spPr/>
        <p:txBody>
          <a:bodyPr/>
          <a:lstStyle/>
          <a:p>
            <a:fld id="{A4E67396-EAD7-1246-A93B-5244FF26795F}" type="slidenum">
              <a:rPr lang="en-US" smtClean="0"/>
              <a:pPr/>
              <a:t>13</a:t>
            </a:fld>
            <a:endParaRPr lang="en-US" dirty="0"/>
          </a:p>
        </p:txBody>
      </p:sp>
      <p:sp>
        <p:nvSpPr>
          <p:cNvPr id="5" name="Text Placeholder 4">
            <a:extLst>
              <a:ext uri="{FF2B5EF4-FFF2-40B4-BE49-F238E27FC236}">
                <a16:creationId xmlns:a16="http://schemas.microsoft.com/office/drawing/2014/main" id="{3E92C9E1-8162-FCFE-5F6C-F59071A132B3}"/>
              </a:ext>
            </a:extLst>
          </p:cNvPr>
          <p:cNvSpPr txBox="1">
            <a:spLocks noChangeArrowheads="1"/>
          </p:cNvSpPr>
          <p:nvPr/>
        </p:nvSpPr>
        <p:spPr>
          <a:xfrm>
            <a:off x="107950" y="1535113"/>
            <a:ext cx="438943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altLang="en-US" sz="2000" dirty="0"/>
          </a:p>
        </p:txBody>
      </p:sp>
      <p:sp>
        <p:nvSpPr>
          <p:cNvPr id="6" name="Content Placeholder 5">
            <a:extLst>
              <a:ext uri="{FF2B5EF4-FFF2-40B4-BE49-F238E27FC236}">
                <a16:creationId xmlns:a16="http://schemas.microsoft.com/office/drawing/2014/main" id="{9BEAEA7A-277B-DA8C-DA04-B5AA2C7E88E8}"/>
              </a:ext>
            </a:extLst>
          </p:cNvPr>
          <p:cNvSpPr txBox="1">
            <a:spLocks noChangeArrowheads="1"/>
          </p:cNvSpPr>
          <p:nvPr/>
        </p:nvSpPr>
        <p:spPr>
          <a:xfrm>
            <a:off x="112713" y="1897617"/>
            <a:ext cx="4384675" cy="3951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ZA" altLang="en-US" sz="2000" dirty="0"/>
          </a:p>
        </p:txBody>
      </p:sp>
    </p:spTree>
    <p:extLst>
      <p:ext uri="{BB962C8B-B14F-4D97-AF65-F5344CB8AC3E}">
        <p14:creationId xmlns:p14="http://schemas.microsoft.com/office/powerpoint/2010/main" val="374819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observations</a:t>
            </a:r>
          </a:p>
        </p:txBody>
      </p:sp>
      <p:sp>
        <p:nvSpPr>
          <p:cNvPr id="3" name="Content Placeholder 2"/>
          <p:cNvSpPr>
            <a:spLocks noGrp="1"/>
          </p:cNvSpPr>
          <p:nvPr>
            <p:ph idx="1"/>
          </p:nvPr>
        </p:nvSpPr>
        <p:spPr>
          <a:xfrm>
            <a:off x="155275" y="1397479"/>
            <a:ext cx="8807570" cy="4612903"/>
          </a:xfrm>
        </p:spPr>
        <p:txBody>
          <a:bodyPr>
            <a:normAutofit/>
          </a:bodyPr>
          <a:lstStyle/>
          <a:p>
            <a:pPr algn="just"/>
            <a:r>
              <a:rPr lang="en-ZA" sz="2200" dirty="0"/>
              <a:t>Policy and systematic recommendations strongly supported – PIM-PPP policy;</a:t>
            </a:r>
          </a:p>
          <a:p>
            <a:pPr algn="just"/>
            <a:r>
              <a:rPr lang="en-ZA" sz="2200" dirty="0"/>
              <a:t>Institutional and Systematic link to ISA and IF</a:t>
            </a:r>
          </a:p>
          <a:p>
            <a:pPr algn="just"/>
            <a:r>
              <a:rPr lang="en-ZA" sz="2200" dirty="0"/>
              <a:t>Mainstreaming PPP in a fiscally prudent manner – fiscal commitments and contingent liability management</a:t>
            </a:r>
          </a:p>
          <a:p>
            <a:pPr algn="just"/>
            <a:r>
              <a:rPr lang="en-ZA" sz="2200" dirty="0"/>
              <a:t>Lack of funding for PPPs – Financing support mechanism framework</a:t>
            </a:r>
          </a:p>
          <a:p>
            <a:pPr algn="just"/>
            <a:r>
              <a:rPr lang="en-ZA" sz="2200" dirty="0"/>
              <a:t>Self Sustainable Facility for Project Preparation Funding</a:t>
            </a:r>
          </a:p>
          <a:p>
            <a:pPr algn="just"/>
            <a:r>
              <a:rPr lang="en-ZA" sz="2200" dirty="0"/>
              <a:t>Project pipeline – skills and institutional capacity and a capable transactional service</a:t>
            </a:r>
          </a:p>
          <a:p>
            <a:pPr algn="just"/>
            <a:r>
              <a:rPr lang="en-ZA" sz="2200" dirty="0"/>
              <a:t>Additional requirements needed at the municipal level have been identified.</a:t>
            </a:r>
          </a:p>
          <a:p>
            <a:endParaRPr lang="en-ZA" dirty="0"/>
          </a:p>
          <a:p>
            <a:pPr marL="0" indent="0">
              <a:buNone/>
            </a:pPr>
            <a:endParaRPr lang="en-ZA" dirty="0"/>
          </a:p>
          <a:p>
            <a:pPr marL="0" indent="0">
              <a:buNone/>
            </a:pPr>
            <a:endParaRPr lang="en-ZA" dirty="0"/>
          </a:p>
          <a:p>
            <a:endParaRPr lang="en-ZA" dirty="0"/>
          </a:p>
          <a:p>
            <a:pPr lvl="1"/>
            <a:endParaRPr lang="en-ZA" dirty="0"/>
          </a:p>
        </p:txBody>
      </p:sp>
      <p:sp>
        <p:nvSpPr>
          <p:cNvPr id="4" name="Slide Number Placeholder 3"/>
          <p:cNvSpPr>
            <a:spLocks noGrp="1"/>
          </p:cNvSpPr>
          <p:nvPr>
            <p:ph type="sldNum" sz="quarter" idx="4"/>
          </p:nvPr>
        </p:nvSpPr>
        <p:spPr/>
        <p:txBody>
          <a:bodyPr/>
          <a:lstStyle/>
          <a:p>
            <a:fld id="{A4E67396-EAD7-1246-A93B-5244FF26795F}" type="slidenum">
              <a:rPr lang="en-US" smtClean="0"/>
              <a:pPr/>
              <a:t>14</a:t>
            </a:fld>
            <a:endParaRPr lang="en-US" dirty="0"/>
          </a:p>
        </p:txBody>
      </p:sp>
    </p:spTree>
    <p:extLst>
      <p:ext uri="{BB962C8B-B14F-4D97-AF65-F5344CB8AC3E}">
        <p14:creationId xmlns:p14="http://schemas.microsoft.com/office/powerpoint/2010/main" val="62826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 forward</a:t>
            </a:r>
          </a:p>
        </p:txBody>
      </p:sp>
      <p:sp>
        <p:nvSpPr>
          <p:cNvPr id="3" name="Content Placeholder 2"/>
          <p:cNvSpPr>
            <a:spLocks noGrp="1"/>
          </p:cNvSpPr>
          <p:nvPr>
            <p:ph idx="1"/>
          </p:nvPr>
        </p:nvSpPr>
        <p:spPr/>
        <p:txBody>
          <a:bodyPr>
            <a:normAutofit/>
          </a:bodyPr>
          <a:lstStyle/>
          <a:p>
            <a:r>
              <a:rPr lang="en-ZA" sz="2200" dirty="0"/>
              <a:t>Administrative Processes in NT- Memos signalling intention to change Treasury Regulation 16 governing PPPs and all necessary approvals have been granted. </a:t>
            </a:r>
          </a:p>
          <a:p>
            <a:r>
              <a:rPr lang="en-ZA" sz="2200" dirty="0"/>
              <a:t>On-going necessary processes  include:</a:t>
            </a:r>
          </a:p>
          <a:p>
            <a:pPr lvl="1"/>
            <a:r>
              <a:rPr lang="en-ZA" sz="2200" dirty="0"/>
              <a:t>Alignment with the Public Procurement Bill</a:t>
            </a:r>
          </a:p>
          <a:p>
            <a:pPr lvl="1"/>
            <a:r>
              <a:rPr lang="en-ZA" sz="2200" dirty="0"/>
              <a:t>Following the necessary steps in changing regulations with regards to the PFMA and relevant Municipal legislation </a:t>
            </a:r>
          </a:p>
          <a:p>
            <a:pPr lvl="1"/>
            <a:r>
              <a:rPr lang="en-ZA" sz="2200" dirty="0"/>
              <a:t>Meeting the requirements for further consultations</a:t>
            </a:r>
          </a:p>
          <a:p>
            <a:pPr lvl="1"/>
            <a:r>
              <a:rPr lang="en-ZA" sz="2200" dirty="0"/>
              <a:t>Incorporate all changes</a:t>
            </a:r>
          </a:p>
          <a:p>
            <a:r>
              <a:rPr lang="en-ZA" sz="2200" dirty="0"/>
              <a:t>PPP Review Project Document </a:t>
            </a:r>
            <a:r>
              <a:rPr lang="en-ZA" sz="2200" dirty="0">
                <a:effectLst/>
                <a:ea typeface="Calibri" panose="020F0502020204030204" pitchFamily="34" charset="0"/>
                <a:cs typeface="Times New Roman" panose="02020603050405020304" pitchFamily="18" charset="0"/>
              </a:rPr>
              <a:t> guiding the implementation of work streams and deliverables.</a:t>
            </a:r>
          </a:p>
          <a:p>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2400" dirty="0"/>
          </a:p>
          <a:p>
            <a:endParaRPr lang="en-ZA" sz="2400" dirty="0"/>
          </a:p>
          <a:p>
            <a:pPr lvl="1"/>
            <a:endParaRPr lang="en-ZA" dirty="0"/>
          </a:p>
          <a:p>
            <a:pPr lvl="1"/>
            <a:endParaRPr lang="en-ZA"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E67396-EAD7-1246-A93B-5244FF2679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38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Structure of presentation</a:t>
            </a:r>
          </a:p>
        </p:txBody>
      </p:sp>
      <p:sp>
        <p:nvSpPr>
          <p:cNvPr id="3" name="Content Placeholder 2"/>
          <p:cNvSpPr>
            <a:spLocks noGrp="1"/>
          </p:cNvSpPr>
          <p:nvPr>
            <p:ph idx="1"/>
          </p:nvPr>
        </p:nvSpPr>
        <p:spPr/>
        <p:txBody>
          <a:bodyPr/>
          <a:lstStyle/>
          <a:p>
            <a:r>
              <a:rPr lang="en-ZA" dirty="0"/>
              <a:t>Brief overview</a:t>
            </a:r>
          </a:p>
          <a:p>
            <a:r>
              <a:rPr lang="en-ZA" dirty="0"/>
              <a:t>Objectives of the PPP Framework Review</a:t>
            </a:r>
          </a:p>
          <a:p>
            <a:r>
              <a:rPr lang="en-ZA" dirty="0"/>
              <a:t>Methodology and Approach</a:t>
            </a:r>
          </a:p>
          <a:p>
            <a:r>
              <a:rPr lang="en-ZA" dirty="0"/>
              <a:t>Consultation and Validation process</a:t>
            </a:r>
          </a:p>
          <a:p>
            <a:r>
              <a:rPr lang="en-ZA" dirty="0"/>
              <a:t>Key Findings and Recommendations for the PPP Framework Review – PFMA PPPs (national and provincial)</a:t>
            </a:r>
          </a:p>
          <a:p>
            <a:r>
              <a:rPr lang="en-ZA" dirty="0"/>
              <a:t>Findings and Recommendations for the Municipal PPP Framework Review</a:t>
            </a:r>
          </a:p>
          <a:p>
            <a:r>
              <a:rPr lang="en-ZA" dirty="0"/>
              <a:t>Observations</a:t>
            </a:r>
          </a:p>
          <a:p>
            <a:r>
              <a:rPr lang="en-ZA" dirty="0"/>
              <a:t>Way Forward</a:t>
            </a:r>
          </a:p>
          <a:p>
            <a:endParaRPr lang="en-ZA" dirty="0"/>
          </a:p>
          <a:p>
            <a:endParaRPr lang="en-ZA" dirty="0"/>
          </a:p>
          <a:p>
            <a:endParaRPr lang="en-ZA"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E67396-EAD7-1246-A93B-5244FF2679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03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Brief overview - As THINGS STAND NOW</a:t>
            </a:r>
          </a:p>
        </p:txBody>
      </p:sp>
      <p:sp>
        <p:nvSpPr>
          <p:cNvPr id="3" name="Content Placeholder 2"/>
          <p:cNvSpPr>
            <a:spLocks noGrp="1"/>
          </p:cNvSpPr>
          <p:nvPr>
            <p:ph idx="1"/>
          </p:nvPr>
        </p:nvSpPr>
        <p:spPr/>
        <p:txBody>
          <a:bodyPr>
            <a:normAutofit fontScale="77500" lnSpcReduction="20000"/>
          </a:bodyPr>
          <a:lstStyle/>
          <a:p>
            <a:pPr algn="just"/>
            <a:r>
              <a:rPr lang="en-US" sz="3100" dirty="0"/>
              <a:t>34 PPPs closed to date; 28 projects closed prior to 2007</a:t>
            </a:r>
          </a:p>
          <a:p>
            <a:pPr algn="just"/>
            <a:r>
              <a:rPr lang="en-US" sz="3100" dirty="0"/>
              <a:t>Decline in the number of new PPPs since 2007</a:t>
            </a:r>
          </a:p>
          <a:p>
            <a:pPr algn="just"/>
            <a:r>
              <a:rPr lang="en-US" sz="3100" dirty="0"/>
              <a:t>19 of the 34 closed PPPs projects were closed before NTR 16 was amended and the standardized PPP provisions were issued in 2004</a:t>
            </a:r>
          </a:p>
          <a:p>
            <a:pPr algn="just"/>
            <a:r>
              <a:rPr lang="en-US" sz="3100" dirty="0"/>
              <a:t>South Africa had an estimated ZAR 10.7 billion in PPP transactions by 2011/12 that declined to ZAR 4.8 billion in 2017/18 </a:t>
            </a:r>
          </a:p>
          <a:p>
            <a:pPr algn="just"/>
            <a:r>
              <a:rPr lang="en-US" sz="3100" dirty="0"/>
              <a:t>The average project size of PPP projects developed during this period was ZAR 1.1 billion (outside of the two large transactions, i.e. Gautrain and Gauteng Freeway) </a:t>
            </a:r>
          </a:p>
          <a:p>
            <a:pPr algn="just"/>
            <a:r>
              <a:rPr lang="en-US" sz="3100" dirty="0"/>
              <a:t>Factors contributing to early success may have included the political leadership and championing of PPPs from the Minister of Finance; overall global and regional economic factors; and the market’s appetite and capacity for PPPs, including a relatively active project finance market.  </a:t>
            </a:r>
          </a:p>
          <a:p>
            <a:pPr algn="just"/>
            <a:r>
              <a:rPr lang="en-US" sz="3100" dirty="0"/>
              <a:t>Current PPP pipeline includes 22 projects with 9 projects at various stages of procurement.</a:t>
            </a:r>
          </a:p>
          <a:p>
            <a:pPr algn="just"/>
            <a:endParaRPr lang="en-ZA" dirty="0"/>
          </a:p>
          <a:p>
            <a:endParaRPr lang="en-ZA" dirty="0"/>
          </a:p>
          <a:p>
            <a:endParaRPr lang="en-ZA" dirty="0"/>
          </a:p>
          <a:p>
            <a:endParaRPr lang="en-ZA"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E67396-EAD7-1246-A93B-5244FF2679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11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Brief overview cont. - 4-Stage approval process</a:t>
            </a:r>
          </a:p>
        </p:txBody>
      </p:sp>
      <p:sp>
        <p:nvSpPr>
          <p:cNvPr id="3" name="Content Placeholder 2"/>
          <p:cNvSpPr>
            <a:spLocks noGrp="1"/>
          </p:cNvSpPr>
          <p:nvPr>
            <p:ph idx="1"/>
          </p:nvPr>
        </p:nvSpPr>
        <p:spPr/>
        <p:txBody>
          <a:bodyPr>
            <a:normAutofit/>
          </a:bodyPr>
          <a:lstStyle/>
          <a:p>
            <a:pPr algn="just"/>
            <a:r>
              <a:rPr lang="en-US" sz="2200" dirty="0">
                <a:solidFill>
                  <a:srgbClr val="000000"/>
                </a:solidFill>
                <a:effectLst/>
                <a:ea typeface="Calibri" panose="020F0502020204030204" pitchFamily="34" charset="0"/>
                <a:cs typeface="Times New Roman" panose="02020603050405020304" pitchFamily="18" charset="0"/>
              </a:rPr>
              <a:t>Regulation 16 (NTR-16) under the PFMA specifically regulates PPPs through a 4-stage Treasury Approval (TA) and Treasury Views and Recommendations (TVRs):  </a:t>
            </a:r>
            <a:endParaRPr lang="en-ZA" sz="2200" dirty="0">
              <a:effectLst/>
              <a:ea typeface="Calibri" panose="020F0502020204030204" pitchFamily="34" charset="0"/>
              <a:cs typeface="Times New Roman" panose="02020603050405020304" pitchFamily="18" charset="0"/>
            </a:endParaRPr>
          </a:p>
          <a:p>
            <a:pPr algn="just"/>
            <a:endParaRPr lang="en-ZA" sz="2200" dirty="0"/>
          </a:p>
          <a:p>
            <a:endParaRPr lang="en-ZA" dirty="0"/>
          </a:p>
          <a:p>
            <a:endParaRPr lang="en-ZA" dirty="0"/>
          </a:p>
          <a:p>
            <a:endParaRPr lang="en-ZA"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E67396-EAD7-1246-A93B-5244FF2679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E32FD35-EF0B-4E89-9A54-FEF5D9831446}"/>
              </a:ext>
            </a:extLst>
          </p:cNvPr>
          <p:cNvPicPr>
            <a:picLocks noChangeAspect="1"/>
          </p:cNvPicPr>
          <p:nvPr/>
        </p:nvPicPr>
        <p:blipFill>
          <a:blip r:embed="rId2"/>
          <a:stretch>
            <a:fillRect/>
          </a:stretch>
        </p:blipFill>
        <p:spPr>
          <a:xfrm>
            <a:off x="462337" y="2686401"/>
            <a:ext cx="8024117" cy="3852422"/>
          </a:xfrm>
          <a:prstGeom prst="rect">
            <a:avLst/>
          </a:prstGeom>
        </p:spPr>
      </p:pic>
    </p:spTree>
    <p:extLst>
      <p:ext uri="{BB962C8B-B14F-4D97-AF65-F5344CB8AC3E}">
        <p14:creationId xmlns:p14="http://schemas.microsoft.com/office/powerpoint/2010/main" val="334793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5" y="138024"/>
            <a:ext cx="7268080" cy="974782"/>
          </a:xfrm>
        </p:spPr>
        <p:txBody>
          <a:bodyPr/>
          <a:lstStyle/>
          <a:p>
            <a:pPr algn="ctr"/>
            <a:r>
              <a:rPr lang="en-CA" dirty="0"/>
              <a:t>objectives of thE PPP Framework REVIEW</a:t>
            </a:r>
            <a:endParaRPr lang="en-ZA" dirty="0"/>
          </a:p>
        </p:txBody>
      </p:sp>
      <p:sp>
        <p:nvSpPr>
          <p:cNvPr id="3" name="Content Placeholder 2"/>
          <p:cNvSpPr>
            <a:spLocks noGrp="1"/>
          </p:cNvSpPr>
          <p:nvPr>
            <p:ph idx="1"/>
          </p:nvPr>
        </p:nvSpPr>
        <p:spPr/>
        <p:txBody>
          <a:bodyPr>
            <a:normAutofit fontScale="77500" lnSpcReduction="20000"/>
          </a:bodyPr>
          <a:lstStyle/>
          <a:p>
            <a:pPr algn="just"/>
            <a:r>
              <a:rPr lang="en-US" dirty="0"/>
              <a:t>The objective of the review was to address the concerns, perceptions and criticism raised about PPPs with the hope of increasing PPPs and crowd in private sector funding. </a:t>
            </a:r>
            <a:endParaRPr lang="en-ZA" dirty="0"/>
          </a:p>
          <a:p>
            <a:pPr algn="just"/>
            <a:r>
              <a:rPr lang="en-ZA" dirty="0"/>
              <a:t>To better understand the challenges, bottlenecks and to provide stakeholders with an opportunity to validate the draft recommendations before they were fully adopted. </a:t>
            </a:r>
          </a:p>
          <a:p>
            <a:pPr algn="just"/>
            <a:r>
              <a:rPr lang="en-CA" dirty="0"/>
              <a:t>The review considered lessons learned from the application of the current PPP framework over the past years and the experience of other select countries.</a:t>
            </a:r>
          </a:p>
          <a:p>
            <a:pPr algn="just"/>
            <a:r>
              <a:rPr lang="en-CA" dirty="0"/>
              <a:t>To present key findings on the current PPP legal, regulatory, and institutional environment and to present targeted recommendations on how to address identified gaps and challenges. </a:t>
            </a:r>
          </a:p>
          <a:p>
            <a:pPr algn="just"/>
            <a:r>
              <a:rPr lang="en-ZA" dirty="0"/>
              <a:t>The review of PPPs is part of broader infrastructure reforms meant to increase infrastructure investments by pooling together public and private sector resources. The Fund announced by the President offers an opportunity for increased partnership between government and private sector with the objective of boosting investment and contributing to growth. </a:t>
            </a:r>
          </a:p>
          <a:p>
            <a:pPr algn="just"/>
            <a:endParaRPr lang="en-CA" dirty="0"/>
          </a:p>
        </p:txBody>
      </p:sp>
      <p:sp>
        <p:nvSpPr>
          <p:cNvPr id="4" name="Slide Number Placeholder 3"/>
          <p:cNvSpPr>
            <a:spLocks noGrp="1"/>
          </p:cNvSpPr>
          <p:nvPr>
            <p:ph type="sldNum" sz="quarter" idx="4"/>
          </p:nvPr>
        </p:nvSpPr>
        <p:spPr/>
        <p:txBody>
          <a:bodyPr/>
          <a:lstStyle/>
          <a:p>
            <a:fld id="{A4E67396-EAD7-1246-A93B-5244FF26795F}" type="slidenum">
              <a:rPr lang="en-US" smtClean="0"/>
              <a:pPr/>
              <a:t>5</a:t>
            </a:fld>
            <a:endParaRPr lang="en-US" dirty="0"/>
          </a:p>
        </p:txBody>
      </p:sp>
    </p:spTree>
    <p:extLst>
      <p:ext uri="{BB962C8B-B14F-4D97-AF65-F5344CB8AC3E}">
        <p14:creationId xmlns:p14="http://schemas.microsoft.com/office/powerpoint/2010/main" val="380493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Methodology and approach</a:t>
            </a:r>
          </a:p>
        </p:txBody>
      </p:sp>
      <p:sp>
        <p:nvSpPr>
          <p:cNvPr id="3" name="Content Placeholder 2"/>
          <p:cNvSpPr>
            <a:spLocks noGrp="1"/>
          </p:cNvSpPr>
          <p:nvPr>
            <p:ph idx="1"/>
          </p:nvPr>
        </p:nvSpPr>
        <p:spPr/>
        <p:txBody>
          <a:bodyPr/>
          <a:lstStyle/>
          <a:p>
            <a:endParaRPr lang="en-ZA"/>
          </a:p>
        </p:txBody>
      </p:sp>
      <p:sp>
        <p:nvSpPr>
          <p:cNvPr id="4" name="Slide Number Placeholder 3"/>
          <p:cNvSpPr>
            <a:spLocks noGrp="1"/>
          </p:cNvSpPr>
          <p:nvPr>
            <p:ph type="sldNum" sz="quarter" idx="4"/>
          </p:nvPr>
        </p:nvSpPr>
        <p:spPr/>
        <p:txBody>
          <a:bodyPr/>
          <a:lstStyle/>
          <a:p>
            <a:fld id="{A4E67396-EAD7-1246-A93B-5244FF26795F}" type="slidenum">
              <a:rPr lang="en-US" smtClean="0"/>
              <a:pPr/>
              <a:t>6</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55276" y="1397479"/>
            <a:ext cx="8723254" cy="4846005"/>
          </a:xfrm>
          <a:prstGeom prst="rect">
            <a:avLst/>
          </a:prstGeom>
        </p:spPr>
      </p:pic>
    </p:spTree>
    <p:extLst>
      <p:ext uri="{BB962C8B-B14F-4D97-AF65-F5344CB8AC3E}">
        <p14:creationId xmlns:p14="http://schemas.microsoft.com/office/powerpoint/2010/main" val="3955689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Consultation - Reference committee</a:t>
            </a:r>
          </a:p>
        </p:txBody>
      </p:sp>
      <p:sp>
        <p:nvSpPr>
          <p:cNvPr id="3" name="Content Placeholder 2"/>
          <p:cNvSpPr>
            <a:spLocks noGrp="1"/>
          </p:cNvSpPr>
          <p:nvPr>
            <p:ph idx="1"/>
          </p:nvPr>
        </p:nvSpPr>
        <p:spPr/>
        <p:txBody>
          <a:bodyPr>
            <a:normAutofit/>
          </a:bodyPr>
          <a:lstStyle/>
          <a:p>
            <a:r>
              <a:rPr lang="en-CA" sz="2200" dirty="0">
                <a:ea typeface="Calibri" panose="020F0502020204030204" pitchFamily="34" charset="0"/>
                <a:cs typeface="Times New Roman" panose="02020603050405020304" pitchFamily="18" charset="0"/>
              </a:rPr>
              <a:t>The National Treasury Budget Office appointed a Reference Committee to act as a sounding board for the PPP framework review. </a:t>
            </a:r>
          </a:p>
          <a:p>
            <a:r>
              <a:rPr lang="en-CA" sz="2200" dirty="0">
                <a:ea typeface="Calibri" panose="020F0502020204030204" pitchFamily="34" charset="0"/>
                <a:cs typeface="Times New Roman" panose="02020603050405020304" pitchFamily="18" charset="0"/>
              </a:rPr>
              <a:t>It comprises public and private sector PPP practitioners, including representatives of:</a:t>
            </a:r>
          </a:p>
          <a:p>
            <a:r>
              <a:rPr lang="en-CA" sz="2200" dirty="0">
                <a:ea typeface="Calibri" panose="020F0502020204030204" pitchFamily="34" charset="0"/>
                <a:cs typeface="Times New Roman" panose="02020603050405020304" pitchFamily="18" charset="0"/>
              </a:rPr>
              <a:t>Government Technical Advisory Centre (GTAC),</a:t>
            </a:r>
          </a:p>
          <a:p>
            <a:r>
              <a:rPr lang="en-CA" sz="2200" dirty="0">
                <a:ea typeface="Calibri" panose="020F0502020204030204" pitchFamily="34" charset="0"/>
                <a:cs typeface="Times New Roman" panose="02020603050405020304" pitchFamily="18" charset="0"/>
              </a:rPr>
              <a:t>Development Bank of Southern Africa (DBSA),  </a:t>
            </a:r>
          </a:p>
          <a:p>
            <a:r>
              <a:rPr lang="en-CA" sz="2200" dirty="0">
                <a:ea typeface="Calibri" panose="020F0502020204030204" pitchFamily="34" charset="0"/>
                <a:cs typeface="Times New Roman" panose="02020603050405020304" pitchFamily="18" charset="0"/>
              </a:rPr>
              <a:t>Gauteng Management Agency (GMA), </a:t>
            </a:r>
          </a:p>
          <a:p>
            <a:r>
              <a:rPr lang="en-CA" sz="2200" dirty="0">
                <a:ea typeface="Calibri" panose="020F0502020204030204" pitchFamily="34" charset="0"/>
                <a:cs typeface="Times New Roman" panose="02020603050405020304" pitchFamily="18" charset="0"/>
              </a:rPr>
              <a:t>Independent Power Producers (IPP) Office, </a:t>
            </a:r>
          </a:p>
          <a:p>
            <a:r>
              <a:rPr lang="en-CA" sz="2200" dirty="0">
                <a:ea typeface="Calibri" panose="020F0502020204030204" pitchFamily="34" charset="0"/>
                <a:cs typeface="Times New Roman" panose="02020603050405020304" pitchFamily="18" charset="0"/>
              </a:rPr>
              <a:t>Department of International Relations (DIRCO), and</a:t>
            </a:r>
          </a:p>
          <a:p>
            <a:r>
              <a:rPr lang="en-CA" sz="2200" dirty="0">
                <a:ea typeface="Calibri" panose="020F0502020204030204" pitchFamily="34" charset="0"/>
                <a:cs typeface="Times New Roman" panose="02020603050405020304" pitchFamily="18" charset="0"/>
              </a:rPr>
              <a:t>Representatives of leading financial and legal firms advising on PPP projects in South Africa</a:t>
            </a:r>
            <a:endParaRPr lang="en-ZA" sz="2200" dirty="0"/>
          </a:p>
        </p:txBody>
      </p:sp>
      <p:sp>
        <p:nvSpPr>
          <p:cNvPr id="4" name="Slide Number Placeholder 3"/>
          <p:cNvSpPr>
            <a:spLocks noGrp="1"/>
          </p:cNvSpPr>
          <p:nvPr>
            <p:ph type="sldNum" sz="quarter" idx="4"/>
          </p:nvPr>
        </p:nvSpPr>
        <p:spPr/>
        <p:txBody>
          <a:bodyPr/>
          <a:lstStyle/>
          <a:p>
            <a:fld id="{A4E67396-EAD7-1246-A93B-5244FF26795F}" type="slidenum">
              <a:rPr lang="en-US" smtClean="0"/>
              <a:pPr/>
              <a:t>7</a:t>
            </a:fld>
            <a:endParaRPr lang="en-US" dirty="0"/>
          </a:p>
        </p:txBody>
      </p:sp>
    </p:spTree>
    <p:extLst>
      <p:ext uri="{BB962C8B-B14F-4D97-AF65-F5344CB8AC3E}">
        <p14:creationId xmlns:p14="http://schemas.microsoft.com/office/powerpoint/2010/main" val="411359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5" y="0"/>
            <a:ext cx="7298148" cy="1112806"/>
          </a:xfrm>
        </p:spPr>
        <p:txBody>
          <a:bodyPr>
            <a:normAutofit/>
          </a:bodyPr>
          <a:lstStyle/>
          <a:p>
            <a:pPr algn="ctr"/>
            <a:r>
              <a:rPr lang="en-ZA" sz="3200" dirty="0"/>
              <a:t>Key findings-PPP Framework review (PFMA PPP – National &amp; PROVINCIAL)</a:t>
            </a:r>
          </a:p>
        </p:txBody>
      </p:sp>
      <p:sp>
        <p:nvSpPr>
          <p:cNvPr id="3" name="Content Placeholder 2"/>
          <p:cNvSpPr>
            <a:spLocks noGrp="1"/>
          </p:cNvSpPr>
          <p:nvPr>
            <p:ph idx="1"/>
          </p:nvPr>
        </p:nvSpPr>
        <p:spPr>
          <a:xfrm>
            <a:off x="155275" y="1233376"/>
            <a:ext cx="8807570" cy="5401339"/>
          </a:xfrm>
        </p:spPr>
        <p:txBody>
          <a:bodyPr>
            <a:normAutofit fontScale="85000" lnSpcReduction="20000"/>
          </a:bodyPr>
          <a:lstStyle/>
          <a:p>
            <a:pPr marL="514350" indent="-514350" algn="just">
              <a:buFont typeface="+mj-lt"/>
              <a:buAutoNum type="arabicPeriod"/>
            </a:pPr>
            <a:r>
              <a:rPr lang="en-CA" sz="2000" b="1" dirty="0"/>
              <a:t>Policy Framework</a:t>
            </a:r>
            <a:r>
              <a:rPr lang="en-CA" sz="2000" dirty="0"/>
              <a:t>: South Africa lacks an overarching infrastructure policy framework that can mainstream PPPs into the overall planning process for public investments in a fiscally prudent manner.</a:t>
            </a:r>
          </a:p>
          <a:p>
            <a:pPr marL="514350" indent="-514350" algn="just">
              <a:buFont typeface="+mj-lt"/>
              <a:buAutoNum type="arabicPeriod"/>
            </a:pPr>
            <a:r>
              <a:rPr lang="en-CA" sz="2000" b="1" dirty="0"/>
              <a:t>Legal and Regulatory Framework: </a:t>
            </a:r>
            <a:r>
              <a:rPr lang="en-US" sz="2000" dirty="0"/>
              <a:t>Multiple approvals and inadequate coverage of important aspects in PPP legal and regulatory framework.</a:t>
            </a:r>
            <a:r>
              <a:rPr lang="en-CA" sz="2000" dirty="0"/>
              <a:t> </a:t>
            </a:r>
          </a:p>
          <a:p>
            <a:pPr marL="514350" indent="-514350" algn="just">
              <a:buFont typeface="+mj-lt"/>
              <a:buAutoNum type="arabicPeriod"/>
            </a:pPr>
            <a:r>
              <a:rPr lang="en-CA" sz="2000" b="1" dirty="0"/>
              <a:t>Institutional Arrangements and Accountability: </a:t>
            </a:r>
            <a:r>
              <a:rPr lang="en-CA" sz="2000" dirty="0"/>
              <a:t>There is a lack of a centralized approach and ‘gateway’ body to screen infrastructure investments for PPP suitability. </a:t>
            </a:r>
            <a:endParaRPr lang="en-ZA" sz="2000" dirty="0"/>
          </a:p>
          <a:p>
            <a:pPr marL="514350" indent="-514350" algn="just">
              <a:lnSpc>
                <a:spcPct val="100000"/>
              </a:lnSpc>
              <a:buFont typeface="+mj-lt"/>
              <a:buAutoNum type="arabicPeriod"/>
            </a:pPr>
            <a:r>
              <a:rPr lang="en-CA" sz="2000" b="1" dirty="0"/>
              <a:t>PPP Capacity: </a:t>
            </a:r>
            <a:r>
              <a:rPr lang="en-CA" sz="2000" dirty="0"/>
              <a:t>There is a lack of capacity at various government levels: Within the Regulatory function in National Treasury which does not have sufficient numbers of dedicated staff; the PPP Unit which needs more resources; and Procuring Institutions (PI)s which lack skills and expertise in PPPs.</a:t>
            </a:r>
            <a:endParaRPr lang="en-ZA" sz="2000" dirty="0"/>
          </a:p>
          <a:p>
            <a:pPr marL="514350" indent="-514350" algn="just">
              <a:buFont typeface="+mj-lt"/>
              <a:buAutoNum type="arabicPeriod"/>
            </a:pPr>
            <a:r>
              <a:rPr lang="en-CA" sz="2000" b="1" dirty="0"/>
              <a:t>PPP Process:</a:t>
            </a:r>
            <a:r>
              <a:rPr lang="en-CA" sz="2000" dirty="0"/>
              <a:t> The existing PPP processes are rigid and cumbersome as they are not calibrated to project size or project type.</a:t>
            </a:r>
          </a:p>
          <a:p>
            <a:pPr marL="0" indent="0" algn="just">
              <a:buNone/>
            </a:pPr>
            <a:r>
              <a:rPr lang="en-CA" sz="2400" b="1" dirty="0"/>
              <a:t>Recommendations</a:t>
            </a:r>
          </a:p>
          <a:p>
            <a:pPr algn="just"/>
            <a:r>
              <a:rPr lang="en-GB" sz="2400" dirty="0">
                <a:effectLst/>
                <a:ea typeface="Times New Roman" panose="02020603050405020304" pitchFamily="18" charset="0"/>
                <a:cs typeface="Calibri" panose="020F0502020204030204" pitchFamily="34" charset="0"/>
              </a:rPr>
              <a:t>Overall, the review findings indicate that there is no need for a complete overhaul of the PPP legal and regulatory framework as there are good aspects that compare well with international benchmarks. However, critical gaps and challenges that need to be addressed and improved. Recommendations include legislative changes to improve the PPP value chain and improved application and practise which is expected to yield more reliable results and generate more confidence in the overall PPP framework.</a:t>
            </a:r>
            <a:endParaRPr lang="en-ZA" sz="2400" dirty="0">
              <a:effectLst/>
              <a:ea typeface="Calibri" panose="020F0502020204030204" pitchFamily="34" charset="0"/>
              <a:cs typeface="Times New Roman" panose="02020603050405020304" pitchFamily="18" charset="0"/>
            </a:endParaRPr>
          </a:p>
          <a:p>
            <a:pPr marL="0" indent="0" algn="just">
              <a:buNone/>
            </a:pPr>
            <a:endParaRPr lang="en-CA" sz="2000" dirty="0"/>
          </a:p>
          <a:p>
            <a:pPr marL="514350" indent="-514350">
              <a:buFont typeface="+mj-lt"/>
              <a:buAutoNum type="arabicPeriod"/>
            </a:pPr>
            <a:endParaRPr lang="en-CA" sz="2000" dirty="0"/>
          </a:p>
          <a:p>
            <a:pPr marL="514350" indent="-514350">
              <a:buFont typeface="+mj-lt"/>
              <a:buAutoNum type="arabicPeriod"/>
            </a:pPr>
            <a:endParaRPr lang="en-ZA" sz="2000" dirty="0"/>
          </a:p>
        </p:txBody>
      </p:sp>
      <p:sp>
        <p:nvSpPr>
          <p:cNvPr id="4" name="Slide Number Placeholder 3"/>
          <p:cNvSpPr>
            <a:spLocks noGrp="1"/>
          </p:cNvSpPr>
          <p:nvPr>
            <p:ph type="sldNum" sz="quarter" idx="4"/>
          </p:nvPr>
        </p:nvSpPr>
        <p:spPr/>
        <p:txBody>
          <a:bodyPr/>
          <a:lstStyle/>
          <a:p>
            <a:fld id="{A4E67396-EAD7-1246-A93B-5244FF26795F}" type="slidenum">
              <a:rPr lang="en-US" smtClean="0"/>
              <a:pPr/>
              <a:t>8</a:t>
            </a:fld>
            <a:endParaRPr lang="en-US" dirty="0"/>
          </a:p>
        </p:txBody>
      </p:sp>
    </p:spTree>
    <p:extLst>
      <p:ext uri="{BB962C8B-B14F-4D97-AF65-F5344CB8AC3E}">
        <p14:creationId xmlns:p14="http://schemas.microsoft.com/office/powerpoint/2010/main" val="307269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17" y="79602"/>
            <a:ext cx="7310640" cy="974782"/>
          </a:xfrm>
        </p:spPr>
        <p:txBody>
          <a:bodyPr/>
          <a:lstStyle/>
          <a:p>
            <a:r>
              <a:rPr lang="en-ZA" dirty="0"/>
              <a:t>Recommendations for the PPP FRAMEWORK REVIEW (PFMA PPPs)</a:t>
            </a:r>
          </a:p>
        </p:txBody>
      </p:sp>
      <p:sp>
        <p:nvSpPr>
          <p:cNvPr id="3" name="Content Placeholder 2"/>
          <p:cNvSpPr>
            <a:spLocks noGrp="1"/>
          </p:cNvSpPr>
          <p:nvPr>
            <p:ph idx="1"/>
          </p:nvPr>
        </p:nvSpPr>
        <p:spPr>
          <a:xfrm>
            <a:off x="302017" y="1112806"/>
            <a:ext cx="7393327" cy="5745194"/>
          </a:xfrm>
        </p:spPr>
        <p:txBody>
          <a:bodyPr/>
          <a:lstStyle/>
          <a:p>
            <a:endParaRPr lang="en-ZA" dirty="0"/>
          </a:p>
        </p:txBody>
      </p:sp>
      <p:sp>
        <p:nvSpPr>
          <p:cNvPr id="4" name="Slide Number Placeholder 3"/>
          <p:cNvSpPr>
            <a:spLocks noGrp="1"/>
          </p:cNvSpPr>
          <p:nvPr>
            <p:ph type="sldNum" sz="quarter" idx="4"/>
          </p:nvPr>
        </p:nvSpPr>
        <p:spPr/>
        <p:txBody>
          <a:bodyPr/>
          <a:lstStyle/>
          <a:p>
            <a:fld id="{A4E67396-EAD7-1246-A93B-5244FF26795F}" type="slidenum">
              <a:rPr lang="en-US" smtClean="0"/>
              <a:pPr/>
              <a:t>9</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112806"/>
            <a:ext cx="7772400" cy="5391150"/>
          </a:xfrm>
          <a:prstGeom prst="rect">
            <a:avLst/>
          </a:prstGeom>
          <a:noFill/>
        </p:spPr>
      </p:pic>
    </p:spTree>
    <p:extLst>
      <p:ext uri="{BB962C8B-B14F-4D97-AF65-F5344CB8AC3E}">
        <p14:creationId xmlns:p14="http://schemas.microsoft.com/office/powerpoint/2010/main" val="40416932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43746</TotalTime>
  <Words>1173</Words>
  <Application>Microsoft Office PowerPoint</Application>
  <PresentationFormat>On-screen Show (4:3)</PresentationFormat>
  <Paragraphs>111</Paragraphs>
  <Slides>15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PPP Framework review AND Recommendations</vt:lpstr>
      <vt:lpstr>Structure of presentation</vt:lpstr>
      <vt:lpstr>Brief overview - As THINGS STAND NOW</vt:lpstr>
      <vt:lpstr>Brief overview cont. - 4-Stage approval process</vt:lpstr>
      <vt:lpstr>objectives of thE PPP Framework REVIEW</vt:lpstr>
      <vt:lpstr>Methodology and approach</vt:lpstr>
      <vt:lpstr>Consultation - Reference committee</vt:lpstr>
      <vt:lpstr>Key findings-PPP Framework review (PFMA PPP – National &amp; PROVINCIAL)</vt:lpstr>
      <vt:lpstr>Recommendations for the PPP FRAMEWORK REVIEW (PFMA PPPs)</vt:lpstr>
      <vt:lpstr>Key findings-MUNICIPAL ppp FRAMEWORK</vt:lpstr>
      <vt:lpstr>Recommendations for the PPP FRAMEWORK REVIEW (MFMA PPPs)</vt:lpstr>
      <vt:lpstr>ADDITIONAL RECOMMENDATIONS</vt:lpstr>
      <vt:lpstr>SIP PPP UPDATE</vt:lpstr>
      <vt:lpstr>observations</vt:lpstr>
      <vt:lpstr>Way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Shaakira Karolia</cp:lastModifiedBy>
  <cp:revision>174</cp:revision>
  <cp:lastPrinted>2020-06-24T16:59:40Z</cp:lastPrinted>
  <dcterms:created xsi:type="dcterms:W3CDTF">2020-04-24T06:12:55Z</dcterms:created>
  <dcterms:modified xsi:type="dcterms:W3CDTF">2022-11-29T05:43:56Z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2022-11-04T07:21:59Z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ContentBits">
    <vt:lpwstr>0</vt:lpwstr>
  </property>
</Properties>
</file>