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9" r:id="rId4"/>
    <p:sldId id="286" r:id="rId5"/>
    <p:sldId id="292" r:id="rId6"/>
    <p:sldId id="290" r:id="rId7"/>
    <p:sldId id="293" r:id="rId8"/>
    <p:sldId id="291" r:id="rId9"/>
    <p:sldId id="265" r:id="rId10"/>
    <p:sldId id="266" r:id="rId11"/>
    <p:sldId id="277" r:id="rId12"/>
    <p:sldId id="279" r:id="rId13"/>
    <p:sldId id="288" r:id="rId14"/>
    <p:sldId id="281" r:id="rId15"/>
    <p:sldId id="280"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6" d="100"/>
          <a:sy n="116" d="100"/>
        </p:scale>
        <p:origin x="10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ZA"/>
              <a:t>Establishment per CD</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extLst>
                <c:ext xmlns:c15="http://schemas.microsoft.com/office/drawing/2012/chart" uri="{02D57815-91ED-43cb-92C2-25804820EDAC}">
                  <c15:fullRef>
                    <c15:sqref>'DMV Dashboard'!$B$4:$B$7</c15:sqref>
                  </c15:fullRef>
                </c:ext>
              </c:extLst>
              <c:f>'DMV Dashboard'!$B$5:$B$7</c:f>
              <c:strCache>
                <c:ptCount val="3"/>
                <c:pt idx="0">
                  <c:v>Prog1 - Administration</c:v>
                </c:pt>
                <c:pt idx="1">
                  <c:v>Prog2 - MV Socio-Economic Support Services</c:v>
                </c:pt>
                <c:pt idx="2">
                  <c:v>Prog3 - MV Empowerment &amp; Stakeholders Relations</c:v>
                </c:pt>
              </c:strCache>
            </c:strRef>
          </c:cat>
          <c:val>
            <c:numRef>
              <c:extLst>
                <c:ext xmlns:c15="http://schemas.microsoft.com/office/drawing/2012/chart" uri="{02D57815-91ED-43cb-92C2-25804820EDAC}">
                  <c15:fullRef>
                    <c15:sqref>'DMV Dashboard'!$C$4:$C$7</c15:sqref>
                  </c15:fullRef>
                </c:ext>
              </c:extLst>
              <c:f>'DMV Dashboard'!$C$5:$C$7</c:f>
              <c:numCache>
                <c:formatCode>General</c:formatCode>
                <c:ptCount val="3"/>
                <c:pt idx="0">
                  <c:v>76</c:v>
                </c:pt>
                <c:pt idx="1">
                  <c:v>15</c:v>
                </c:pt>
                <c:pt idx="2">
                  <c:v>39</c:v>
                </c:pt>
              </c:numCache>
            </c:numRef>
          </c:val>
          <c:extLst xmlns:c16r2="http://schemas.microsoft.com/office/drawing/2015/06/chart">
            <c:ext xmlns:c16="http://schemas.microsoft.com/office/drawing/2014/chart" uri="{C3380CC4-5D6E-409C-BE32-E72D297353CC}">
              <c16:uniqueId val="{00000000-4D92-4E77-A89D-1EBC6D46C54A}"/>
            </c:ext>
          </c:extLst>
        </c:ser>
        <c:ser>
          <c:idx val="2"/>
          <c:order val="1"/>
          <c:tx>
            <c:v>Post Vacant</c:v>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extLst>
                <c:ext xmlns:c15="http://schemas.microsoft.com/office/drawing/2012/chart" uri="{02D57815-91ED-43cb-92C2-25804820EDAC}">
                  <c15:fullRef>
                    <c15:sqref>'DMV Dashboard'!$B$4:$B$7</c15:sqref>
                  </c15:fullRef>
                </c:ext>
              </c:extLst>
              <c:f>'DMV Dashboard'!$B$5:$B$7</c:f>
              <c:strCache>
                <c:ptCount val="3"/>
                <c:pt idx="0">
                  <c:v>Prog1 - Administration</c:v>
                </c:pt>
                <c:pt idx="1">
                  <c:v>Prog2 - MV Socio-Economic Support Services</c:v>
                </c:pt>
                <c:pt idx="2">
                  <c:v>Prog3 - MV Empowerment &amp; Stakeholders Relations</c:v>
                </c:pt>
              </c:strCache>
            </c:strRef>
          </c:cat>
          <c:val>
            <c:numRef>
              <c:extLst>
                <c:ext xmlns:c15="http://schemas.microsoft.com/office/drawing/2012/chart" uri="{02D57815-91ED-43cb-92C2-25804820EDAC}">
                  <c15:fullRef>
                    <c15:sqref>'DMV Dashboard'!$E$4:$E$7</c15:sqref>
                  </c15:fullRef>
                </c:ext>
              </c:extLst>
              <c:f>'DMV Dashboard'!$E$5:$E$7</c:f>
              <c:numCache>
                <c:formatCode>General</c:formatCode>
                <c:ptCount val="3"/>
                <c:pt idx="0">
                  <c:v>12</c:v>
                </c:pt>
                <c:pt idx="1">
                  <c:v>4</c:v>
                </c:pt>
                <c:pt idx="2">
                  <c:v>7</c:v>
                </c:pt>
              </c:numCache>
            </c:numRef>
          </c:val>
          <c:extLst xmlns:c16r2="http://schemas.microsoft.com/office/drawing/2015/06/chart">
            <c:ext xmlns:c16="http://schemas.microsoft.com/office/drawing/2014/chart" uri="{C3380CC4-5D6E-409C-BE32-E72D297353CC}">
              <c16:uniqueId val="{00000001-4D92-4E77-A89D-1EBC6D46C54A}"/>
            </c:ext>
          </c:extLst>
        </c:ser>
        <c:dLbls>
          <c:showLegendKey val="0"/>
          <c:showVal val="0"/>
          <c:showCatName val="0"/>
          <c:showSerName val="0"/>
          <c:showPercent val="0"/>
          <c:showBubbleSize val="0"/>
        </c:dLbls>
        <c:gapWidth val="100"/>
        <c:overlap val="-24"/>
        <c:axId val="-1868550864"/>
        <c:axId val="-1868559024"/>
      </c:barChart>
      <c:catAx>
        <c:axId val="-18685508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8559024"/>
        <c:crosses val="autoZero"/>
        <c:auto val="1"/>
        <c:lblAlgn val="ctr"/>
        <c:lblOffset val="100"/>
        <c:noMultiLvlLbl val="0"/>
      </c:catAx>
      <c:valAx>
        <c:axId val="-1868559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85508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Gender per CD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080436834621772"/>
          <c:y val="2.0267493714312509E-2"/>
          <c:w val="0.91866433362496358"/>
          <c:h val="0.57151831115969176"/>
        </c:manualLayout>
      </c:layout>
      <c:barChart>
        <c:barDir val="col"/>
        <c:grouping val="clustered"/>
        <c:varyColors val="0"/>
        <c:ser>
          <c:idx val="0"/>
          <c:order val="0"/>
          <c:spPr>
            <a:solidFill>
              <a:schemeClr val="accent1"/>
            </a:solidFill>
            <a:ln>
              <a:noFill/>
            </a:ln>
            <a:effectLst/>
          </c:spPr>
          <c:invertIfNegative val="0"/>
          <c:cat>
            <c:strRef>
              <c:f>'DMV Dashboard'!$B$5:$B$7</c:f>
              <c:strCache>
                <c:ptCount val="3"/>
                <c:pt idx="0">
                  <c:v>Prog1 - Administration</c:v>
                </c:pt>
                <c:pt idx="1">
                  <c:v>Prog2 - MV Socio-Economic Support Services</c:v>
                </c:pt>
                <c:pt idx="2">
                  <c:v>Prog3 - MV Empowerment &amp; Stakeholders Relations</c:v>
                </c:pt>
              </c:strCache>
            </c:strRef>
          </c:cat>
          <c:val>
            <c:numRef>
              <c:f>'DMV Dashboard'!$H$5:$H$7</c:f>
              <c:numCache>
                <c:formatCode>General</c:formatCode>
                <c:ptCount val="3"/>
                <c:pt idx="0">
                  <c:v>41</c:v>
                </c:pt>
                <c:pt idx="1">
                  <c:v>10</c:v>
                </c:pt>
                <c:pt idx="2">
                  <c:v>11</c:v>
                </c:pt>
              </c:numCache>
            </c:numRef>
          </c:val>
          <c:extLst xmlns:c16r2="http://schemas.microsoft.com/office/drawing/2015/06/chart">
            <c:ext xmlns:c16="http://schemas.microsoft.com/office/drawing/2014/chart" uri="{C3380CC4-5D6E-409C-BE32-E72D297353CC}">
              <c16:uniqueId val="{00000000-F980-4A08-9325-1EBD2EC4B333}"/>
            </c:ext>
          </c:extLst>
        </c:ser>
        <c:ser>
          <c:idx val="1"/>
          <c:order val="1"/>
          <c:spPr>
            <a:solidFill>
              <a:schemeClr val="accent2"/>
            </a:solidFill>
            <a:ln>
              <a:noFill/>
            </a:ln>
            <a:effectLst/>
          </c:spPr>
          <c:invertIfNegative val="0"/>
          <c:cat>
            <c:strRef>
              <c:f>'DMV Dashboard'!$B$5:$B$7</c:f>
              <c:strCache>
                <c:ptCount val="3"/>
                <c:pt idx="0">
                  <c:v>Prog1 - Administration</c:v>
                </c:pt>
                <c:pt idx="1">
                  <c:v>Prog2 - MV Socio-Economic Support Services</c:v>
                </c:pt>
                <c:pt idx="2">
                  <c:v>Prog3 - MV Empowerment &amp; Stakeholders Relations</c:v>
                </c:pt>
              </c:strCache>
            </c:strRef>
          </c:cat>
          <c:val>
            <c:numRef>
              <c:f>'DMV Dashboard'!$I$5:$I$7</c:f>
              <c:numCache>
                <c:formatCode>General</c:formatCode>
                <c:ptCount val="3"/>
                <c:pt idx="0">
                  <c:v>35</c:v>
                </c:pt>
                <c:pt idx="1">
                  <c:v>5</c:v>
                </c:pt>
                <c:pt idx="2">
                  <c:v>28</c:v>
                </c:pt>
              </c:numCache>
            </c:numRef>
          </c:val>
          <c:extLst xmlns:c16r2="http://schemas.microsoft.com/office/drawing/2015/06/chart">
            <c:ext xmlns:c16="http://schemas.microsoft.com/office/drawing/2014/chart" uri="{C3380CC4-5D6E-409C-BE32-E72D297353CC}">
              <c16:uniqueId val="{00000001-F980-4A08-9325-1EBD2EC4B333}"/>
            </c:ext>
          </c:extLst>
        </c:ser>
        <c:dLbls>
          <c:showLegendKey val="0"/>
          <c:showVal val="0"/>
          <c:showCatName val="0"/>
          <c:showSerName val="0"/>
          <c:showPercent val="0"/>
          <c:showBubbleSize val="0"/>
        </c:dLbls>
        <c:gapWidth val="219"/>
        <c:overlap val="-27"/>
        <c:axId val="-1868544336"/>
        <c:axId val="-1868555760"/>
      </c:barChart>
      <c:catAx>
        <c:axId val="-1868544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8555760"/>
        <c:crosses val="autoZero"/>
        <c:auto val="1"/>
        <c:lblAlgn val="ctr"/>
        <c:lblOffset val="100"/>
        <c:noMultiLvlLbl val="0"/>
      </c:catAx>
      <c:valAx>
        <c:axId val="-1868555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85443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4645" y="2158314"/>
            <a:ext cx="7766936" cy="3795900"/>
          </a:xfrm>
        </p:spPr>
        <p:txBody>
          <a:bodyPr/>
          <a:lstStyle/>
          <a:p>
            <a:pPr algn="ctr"/>
            <a:r>
              <a:rPr lang="en-US" sz="3200" b="1" dirty="0" smtClean="0">
                <a:latin typeface="Arial Narrow" panose="020B0606020202030204" pitchFamily="34" charset="0"/>
              </a:rPr>
              <a:t/>
            </a:r>
            <a:br>
              <a:rPr lang="en-US" sz="3200" b="1" dirty="0" smtClean="0">
                <a:latin typeface="Arial Narrow" panose="020B0606020202030204" pitchFamily="34" charset="0"/>
              </a:rPr>
            </a:br>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smtClean="0">
                <a:latin typeface="Arial Narrow" panose="020B0606020202030204" pitchFamily="34" charset="0"/>
              </a:rPr>
              <a:t/>
            </a:r>
            <a:br>
              <a:rPr lang="en-US" sz="3200" b="1" dirty="0" smtClean="0">
                <a:latin typeface="Arial Narrow" panose="020B0606020202030204" pitchFamily="34" charset="0"/>
              </a:rPr>
            </a:br>
            <a:r>
              <a:rPr lang="en-US" sz="3200" b="1" dirty="0" smtClean="0">
                <a:latin typeface="Arial Narrow" panose="020B0606020202030204" pitchFamily="34" charset="0"/>
              </a:rPr>
              <a:t>SUSPENSION PROCESSES, RETENTION STRATEGY </a:t>
            </a:r>
            <a:r>
              <a:rPr lang="en-US" sz="3200" b="1" dirty="0">
                <a:latin typeface="Arial Narrow" panose="020B0606020202030204" pitchFamily="34" charset="0"/>
              </a:rPr>
              <a:t>AND </a:t>
            </a:r>
            <a:r>
              <a:rPr lang="en-US" sz="3200" b="1" dirty="0" smtClean="0">
                <a:latin typeface="Arial Narrow" panose="020B0606020202030204" pitchFamily="34" charset="0"/>
              </a:rPr>
              <a:t>SUCCESSION PLANNING</a:t>
            </a:r>
            <a:br>
              <a:rPr lang="en-US" sz="3200" b="1" dirty="0" smtClean="0">
                <a:latin typeface="Arial Narrow" panose="020B0606020202030204" pitchFamily="34" charset="0"/>
              </a:rPr>
            </a:br>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smtClean="0">
                <a:latin typeface="Arial Narrow" panose="020B0606020202030204" pitchFamily="34" charset="0"/>
              </a:rPr>
              <a:t/>
            </a:r>
            <a:br>
              <a:rPr lang="en-US" sz="3200" b="1" dirty="0" smtClean="0">
                <a:latin typeface="Arial Narrow" panose="020B0606020202030204" pitchFamily="34" charset="0"/>
              </a:rPr>
            </a:br>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smtClean="0">
                <a:latin typeface="Arial Narrow" panose="020B0606020202030204" pitchFamily="34" charset="0"/>
              </a:rPr>
              <a:t>PRESENTED BY </a:t>
            </a:r>
            <a:r>
              <a:rPr lang="en-US" sz="3200" b="1" dirty="0" err="1" smtClean="0">
                <a:latin typeface="Arial Narrow" panose="020B0606020202030204" pitchFamily="34" charset="0"/>
              </a:rPr>
              <a:t>DIR</a:t>
            </a:r>
            <a:r>
              <a:rPr lang="en-US" sz="3200" b="1" dirty="0" smtClean="0">
                <a:latin typeface="Arial Narrow" panose="020B0606020202030204" pitchFamily="34" charset="0"/>
              </a:rPr>
              <a:t> </a:t>
            </a:r>
            <a:r>
              <a:rPr lang="en-US" sz="3200" b="1" dirty="0" err="1" smtClean="0">
                <a:latin typeface="Arial Narrow" panose="020B0606020202030204" pitchFamily="34" charset="0"/>
              </a:rPr>
              <a:t>HRM</a:t>
            </a:r>
            <a:r>
              <a:rPr lang="en-US" sz="3200" b="1" dirty="0" smtClean="0">
                <a:latin typeface="Arial Narrow" panose="020B0606020202030204" pitchFamily="34" charset="0"/>
              </a:rPr>
              <a:t/>
            </a:r>
            <a:br>
              <a:rPr lang="en-US" sz="3200" b="1" dirty="0" smtClean="0">
                <a:latin typeface="Arial Narrow" panose="020B0606020202030204" pitchFamily="34" charset="0"/>
              </a:rPr>
            </a:br>
            <a:r>
              <a:rPr lang="en-US" sz="3200" b="1" dirty="0" err="1" smtClean="0">
                <a:latin typeface="Arial Narrow" panose="020B0606020202030204" pitchFamily="34" charset="0"/>
              </a:rPr>
              <a:t>MR</a:t>
            </a:r>
            <a:r>
              <a:rPr lang="en-US" sz="3200" b="1" dirty="0" smtClean="0">
                <a:latin typeface="Arial Narrow" panose="020B0606020202030204" pitchFamily="34" charset="0"/>
              </a:rPr>
              <a:t> M. MAKHONZA</a:t>
            </a:r>
            <a:br>
              <a:rPr lang="en-US" sz="3200" b="1" dirty="0" smtClean="0">
                <a:latin typeface="Arial Narrow" panose="020B0606020202030204" pitchFamily="34" charset="0"/>
              </a:rPr>
            </a:br>
            <a:r>
              <a:rPr lang="en-US" sz="3200" b="1" dirty="0" smtClean="0">
                <a:latin typeface="Arial Narrow" panose="020B0606020202030204" pitchFamily="34" charset="0"/>
              </a:rPr>
              <a:t/>
            </a:r>
            <a:br>
              <a:rPr lang="en-US" sz="3200" b="1" dirty="0" smtClean="0">
                <a:latin typeface="Arial Narrow" panose="020B0606020202030204" pitchFamily="34" charset="0"/>
              </a:rPr>
            </a:br>
            <a:endParaRPr lang="en-US" sz="3200" b="1" dirty="0">
              <a:latin typeface="Arial Narrow" panose="020B0606020202030204" pitchFamily="34" charset="0"/>
            </a:endParaRPr>
          </a:p>
        </p:txBody>
      </p:sp>
      <p:pic>
        <p:nvPicPr>
          <p:cNvPr id="9" name="Picture 8" descr="DMV CoA - colou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188" y="5548435"/>
            <a:ext cx="2991618" cy="1051476"/>
          </a:xfrm>
          <a:prstGeom prst="rect">
            <a:avLst/>
          </a:prstGeom>
        </p:spPr>
      </p:pic>
    </p:spTree>
    <p:extLst>
      <p:ext uri="{BB962C8B-B14F-4D97-AF65-F5344CB8AC3E}">
        <p14:creationId xmlns:p14="http://schemas.microsoft.com/office/powerpoint/2010/main" val="52104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8FE654-3C2D-5EF9-03C7-6E07F9804C86}"/>
              </a:ext>
            </a:extLst>
          </p:cNvPr>
          <p:cNvSpPr>
            <a:spLocks noGrp="1"/>
          </p:cNvSpPr>
          <p:nvPr>
            <p:ph type="title"/>
          </p:nvPr>
        </p:nvSpPr>
        <p:spPr>
          <a:xfrm>
            <a:off x="726761" y="205946"/>
            <a:ext cx="8596668" cy="444843"/>
          </a:xfrm>
        </p:spPr>
        <p:txBody>
          <a:bodyPr>
            <a:noAutofit/>
          </a:bodyPr>
          <a:lstStyle/>
          <a:p>
            <a:pPr algn="ctr"/>
            <a:r>
              <a:rPr kumimoji="0" lang="en-ZA" sz="2000" b="1" i="0" u="none" strike="noStrike" kern="1200" cap="none" spc="0" normalizeH="0" baseline="0" noProof="0" dirty="0">
                <a:ln>
                  <a:noFill/>
                </a:ln>
                <a:solidFill>
                  <a:schemeClr val="accent2"/>
                </a:solidFill>
                <a:effectLst/>
                <a:uLnTx/>
                <a:uFillTx/>
                <a:latin typeface="Arial Narrow" panose="020B0606020202030204" pitchFamily="34" charset="0"/>
              </a:rPr>
              <a:t>EE TARGETS AND CURRENT STATUS AT SMS (SL13-16)</a:t>
            </a:r>
            <a:br>
              <a:rPr kumimoji="0" lang="en-ZA" sz="2000" b="1" i="0" u="none" strike="noStrike" kern="1200" cap="none" spc="0" normalizeH="0" baseline="0" noProof="0" dirty="0">
                <a:ln>
                  <a:noFill/>
                </a:ln>
                <a:solidFill>
                  <a:schemeClr val="accent2"/>
                </a:solidFill>
                <a:effectLst/>
                <a:uLnTx/>
                <a:uFillTx/>
                <a:latin typeface="Arial Narrow" panose="020B0606020202030204" pitchFamily="34" charset="0"/>
              </a:rPr>
            </a:br>
            <a:r>
              <a:rPr kumimoji="0" lang="en-US" sz="2000" b="1" i="0" u="none" strike="noStrike" kern="1200" cap="none" spc="0" normalizeH="0" baseline="0" noProof="0" dirty="0">
                <a:ln>
                  <a:noFill/>
                </a:ln>
                <a:solidFill>
                  <a:schemeClr val="accent2"/>
                </a:solidFill>
                <a:effectLst/>
                <a:uLnTx/>
                <a:uFillTx/>
                <a:latin typeface="Arial Narrow" panose="020B0606020202030204" pitchFamily="34" charset="0"/>
              </a:rPr>
              <a:t>(ENVIROMENTAL SCAN)</a:t>
            </a:r>
            <a:endParaRPr lang="en-ZA" sz="2000" dirty="0">
              <a:solidFill>
                <a:schemeClr val="accent2"/>
              </a:solidFill>
              <a:latin typeface="Arial Narrow" panose="020B0606020202030204" pitchFamily="34" charset="0"/>
            </a:endParaRPr>
          </a:p>
        </p:txBody>
      </p:sp>
      <p:pic>
        <p:nvPicPr>
          <p:cNvPr id="14" name="Picture 13" descr="show bar.jpg">
            <a:extLst>
              <a:ext uri="{FF2B5EF4-FFF2-40B4-BE49-F238E27FC236}">
                <a16:creationId xmlns="" xmlns:a16="http://schemas.microsoft.com/office/drawing/2014/main" id="{6CBB5C5A-95F6-021A-8906-DA3C159A3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graphicFrame>
        <p:nvGraphicFramePr>
          <p:cNvPr id="15" name="Table 13">
            <a:extLst>
              <a:ext uri="{FF2B5EF4-FFF2-40B4-BE49-F238E27FC236}">
                <a16:creationId xmlns="" xmlns:a16="http://schemas.microsoft.com/office/drawing/2014/main" id="{BA780F5B-99BC-D90E-CD2A-E97F9EEDE218}"/>
              </a:ext>
            </a:extLst>
          </p:cNvPr>
          <p:cNvGraphicFramePr>
            <a:graphicFrameLocks/>
          </p:cNvGraphicFramePr>
          <p:nvPr>
            <p:extLst>
              <p:ext uri="{D42A27DB-BD31-4B8C-83A1-F6EECF244321}">
                <p14:modId xmlns:p14="http://schemas.microsoft.com/office/powerpoint/2010/main" val="1855563277"/>
              </p:ext>
            </p:extLst>
          </p:nvPr>
        </p:nvGraphicFramePr>
        <p:xfrm>
          <a:off x="789710" y="1169771"/>
          <a:ext cx="8667327" cy="4886123"/>
        </p:xfrm>
        <a:graphic>
          <a:graphicData uri="http://schemas.openxmlformats.org/drawingml/2006/table">
            <a:tbl>
              <a:tblPr firstRow="1" bandRow="1">
                <a:tableStyleId>{5C22544A-7EE6-4342-B048-85BDC9FD1C3A}</a:tableStyleId>
              </a:tblPr>
              <a:tblGrid>
                <a:gridCol w="3302259">
                  <a:extLst>
                    <a:ext uri="{9D8B030D-6E8A-4147-A177-3AD203B41FA5}">
                      <a16:colId xmlns="" xmlns:a16="http://schemas.microsoft.com/office/drawing/2014/main" val="1304657940"/>
                    </a:ext>
                  </a:extLst>
                </a:gridCol>
                <a:gridCol w="1341267">
                  <a:extLst>
                    <a:ext uri="{9D8B030D-6E8A-4147-A177-3AD203B41FA5}">
                      <a16:colId xmlns="" xmlns:a16="http://schemas.microsoft.com/office/drawing/2014/main" val="2373396533"/>
                    </a:ext>
                  </a:extLst>
                </a:gridCol>
                <a:gridCol w="1341267">
                  <a:extLst>
                    <a:ext uri="{9D8B030D-6E8A-4147-A177-3AD203B41FA5}">
                      <a16:colId xmlns="" xmlns:a16="http://schemas.microsoft.com/office/drawing/2014/main" val="2284143746"/>
                    </a:ext>
                  </a:extLst>
                </a:gridCol>
                <a:gridCol w="1341267">
                  <a:extLst>
                    <a:ext uri="{9D8B030D-6E8A-4147-A177-3AD203B41FA5}">
                      <a16:colId xmlns="" xmlns:a16="http://schemas.microsoft.com/office/drawing/2014/main" val="2347202640"/>
                    </a:ext>
                  </a:extLst>
                </a:gridCol>
                <a:gridCol w="1341267">
                  <a:extLst>
                    <a:ext uri="{9D8B030D-6E8A-4147-A177-3AD203B41FA5}">
                      <a16:colId xmlns="" xmlns:a16="http://schemas.microsoft.com/office/drawing/2014/main" val="3844087933"/>
                    </a:ext>
                  </a:extLst>
                </a:gridCol>
              </a:tblGrid>
              <a:tr h="677691">
                <a:tc>
                  <a:txBody>
                    <a:bodyPr/>
                    <a:lstStyle/>
                    <a:p>
                      <a:r>
                        <a:rPr lang="en-ZA" sz="1800" dirty="0">
                          <a:latin typeface="Arial Narrow" panose="020B0606020202030204" pitchFamily="34" charset="0"/>
                        </a:rPr>
                        <a:t>RACE</a:t>
                      </a:r>
                    </a:p>
                  </a:txBody>
                  <a:tcPr/>
                </a:tc>
                <a:tc>
                  <a:txBody>
                    <a:bodyPr/>
                    <a:lstStyle/>
                    <a:p>
                      <a:r>
                        <a:rPr lang="en-ZA" sz="1800" dirty="0">
                          <a:latin typeface="Arial Narrow" panose="020B0606020202030204" pitchFamily="34" charset="0"/>
                        </a:rPr>
                        <a:t>EE TARGETS</a:t>
                      </a:r>
                    </a:p>
                  </a:txBody>
                  <a:tcPr/>
                </a:tc>
                <a:tc>
                  <a:txBody>
                    <a:bodyPr/>
                    <a:lstStyle/>
                    <a:p>
                      <a:r>
                        <a:rPr lang="en-ZA" sz="1800" dirty="0">
                          <a:latin typeface="Arial Narrow" panose="020B0606020202030204" pitchFamily="34" charset="0"/>
                        </a:rPr>
                        <a:t>MAY 2022</a:t>
                      </a:r>
                    </a:p>
                  </a:txBody>
                  <a:tcPr/>
                </a:tc>
                <a:tc>
                  <a:txBody>
                    <a:bodyPr/>
                    <a:lstStyle/>
                    <a:p>
                      <a:r>
                        <a:rPr lang="en-ZA" sz="1800" dirty="0">
                          <a:latin typeface="Arial Narrow" panose="020B0606020202030204" pitchFamily="34" charset="0"/>
                        </a:rPr>
                        <a:t>JUNE 2022</a:t>
                      </a:r>
                    </a:p>
                  </a:txBody>
                  <a:tcPr/>
                </a:tc>
                <a:tc>
                  <a:txBody>
                    <a:bodyPr/>
                    <a:lstStyle/>
                    <a:p>
                      <a:r>
                        <a:rPr lang="en-ZA" sz="1800" dirty="0">
                          <a:latin typeface="Arial Narrow" panose="020B0606020202030204" pitchFamily="34" charset="0"/>
                        </a:rPr>
                        <a:t>JULY 2022</a:t>
                      </a:r>
                    </a:p>
                  </a:txBody>
                  <a:tcPr/>
                </a:tc>
                <a:extLst>
                  <a:ext uri="{0D108BD9-81ED-4DB2-BD59-A6C34878D82A}">
                    <a16:rowId xmlns="" xmlns:a16="http://schemas.microsoft.com/office/drawing/2014/main" val="511811423"/>
                  </a:ext>
                </a:extLst>
              </a:tr>
              <a:tr h="720487">
                <a:tc>
                  <a:txBody>
                    <a:bodyPr/>
                    <a:lstStyle/>
                    <a:p>
                      <a:r>
                        <a:rPr lang="en-ZA" sz="1800" dirty="0">
                          <a:latin typeface="Arial Narrow" panose="020B0606020202030204" pitchFamily="34" charset="0"/>
                        </a:rPr>
                        <a:t>Africans</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78.9%</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100%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100%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100%</a:t>
                      </a:r>
                    </a:p>
                  </a:txBody>
                  <a:tcPr/>
                </a:tc>
                <a:extLst>
                  <a:ext uri="{0D108BD9-81ED-4DB2-BD59-A6C34878D82A}">
                    <a16:rowId xmlns="" xmlns:a16="http://schemas.microsoft.com/office/drawing/2014/main" val="3689288149"/>
                  </a:ext>
                </a:extLst>
              </a:tr>
              <a:tr h="720487">
                <a:tc>
                  <a:txBody>
                    <a:bodyPr/>
                    <a:lstStyle/>
                    <a:p>
                      <a:r>
                        <a:rPr lang="en-ZA" sz="1800" dirty="0">
                          <a:latin typeface="Arial Narrow" panose="020B0606020202030204" pitchFamily="34" charset="0"/>
                        </a:rPr>
                        <a:t>Coloureds</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9.7%</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extLst>
                  <a:ext uri="{0D108BD9-81ED-4DB2-BD59-A6C34878D82A}">
                    <a16:rowId xmlns="" xmlns:a16="http://schemas.microsoft.com/office/drawing/2014/main" val="3897551084"/>
                  </a:ext>
                </a:extLst>
              </a:tr>
              <a:tr h="720487">
                <a:tc>
                  <a:txBody>
                    <a:bodyPr/>
                    <a:lstStyle/>
                    <a:p>
                      <a:r>
                        <a:rPr lang="en-ZA" sz="1800" dirty="0">
                          <a:latin typeface="Arial Narrow" panose="020B0606020202030204" pitchFamily="34" charset="0"/>
                        </a:rPr>
                        <a:t>Indians</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2.7%</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extLst>
                  <a:ext uri="{0D108BD9-81ED-4DB2-BD59-A6C34878D82A}">
                    <a16:rowId xmlns="" xmlns:a16="http://schemas.microsoft.com/office/drawing/2014/main" val="2978885583"/>
                  </a:ext>
                </a:extLst>
              </a:tr>
              <a:tr h="720487">
                <a:tc>
                  <a:txBody>
                    <a:bodyPr/>
                    <a:lstStyle/>
                    <a:p>
                      <a:r>
                        <a:rPr lang="en-ZA" sz="1800" dirty="0">
                          <a:latin typeface="Arial Narrow" panose="020B0606020202030204" pitchFamily="34" charset="0"/>
                        </a:rPr>
                        <a:t>Whites</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8.7%</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tc>
                  <a:txBody>
                    <a:bodyPr/>
                    <a:lstStyle/>
                    <a:p>
                      <a:endParaRPr lang="en-ZA" sz="1800" dirty="0">
                        <a:latin typeface="Arial Narrow" panose="020B0606020202030204" pitchFamily="34" charset="0"/>
                      </a:endParaRPr>
                    </a:p>
                    <a:p>
                      <a:r>
                        <a:rPr lang="en-ZA" sz="1800" dirty="0">
                          <a:latin typeface="Arial Narrow" panose="020B0606020202030204" pitchFamily="34" charset="0"/>
                        </a:rPr>
                        <a:t>0.0%</a:t>
                      </a:r>
                    </a:p>
                  </a:txBody>
                  <a:tcPr/>
                </a:tc>
                <a:extLst>
                  <a:ext uri="{0D108BD9-81ED-4DB2-BD59-A6C34878D82A}">
                    <a16:rowId xmlns="" xmlns:a16="http://schemas.microsoft.com/office/drawing/2014/main" val="1605328082"/>
                  </a:ext>
                </a:extLst>
              </a:tr>
              <a:tr h="914778">
                <a:tc>
                  <a:txBody>
                    <a:bodyPr/>
                    <a:lstStyle/>
                    <a:p>
                      <a:r>
                        <a:rPr lang="en-ZA" sz="1800" dirty="0">
                          <a:latin typeface="Arial Narrow" panose="020B0606020202030204" pitchFamily="34" charset="0"/>
                        </a:rPr>
                        <a:t>Blacks</a:t>
                      </a:r>
                    </a:p>
                    <a:p>
                      <a:r>
                        <a:rPr lang="en-ZA" sz="1800" dirty="0">
                          <a:latin typeface="Arial Narrow" panose="020B0606020202030204" pitchFamily="34" charset="0"/>
                        </a:rPr>
                        <a:t>(Africans, Coloured &amp; Indians)</a:t>
                      </a:r>
                    </a:p>
                  </a:txBody>
                  <a:tcPr/>
                </a:tc>
                <a:tc>
                  <a:txBody>
                    <a:bodyPr/>
                    <a:lstStyle/>
                    <a:p>
                      <a:endParaRPr lang="en-ZA" sz="1800" dirty="0" smtClean="0">
                        <a:latin typeface="Arial Narrow" panose="020B0606020202030204" pitchFamily="34" charset="0"/>
                      </a:endParaRPr>
                    </a:p>
                    <a:p>
                      <a:r>
                        <a:rPr lang="en-ZA" sz="1800" dirty="0" smtClean="0">
                          <a:latin typeface="Arial Narrow" panose="020B0606020202030204" pitchFamily="34" charset="0"/>
                        </a:rPr>
                        <a:t>91.3</a:t>
                      </a:r>
                      <a:r>
                        <a:rPr lang="en-ZA" sz="1800" dirty="0">
                          <a:latin typeface="Arial Narrow" panose="020B0606020202030204" pitchFamily="34" charset="0"/>
                        </a:rPr>
                        <a:t>%</a:t>
                      </a:r>
                    </a:p>
                  </a:txBody>
                  <a:tcPr/>
                </a:tc>
                <a:tc>
                  <a:txBody>
                    <a:bodyPr/>
                    <a:lstStyle/>
                    <a:p>
                      <a:endParaRPr lang="en-ZA" sz="1800" dirty="0" smtClean="0">
                        <a:latin typeface="Arial Narrow" panose="020B0606020202030204" pitchFamily="34" charset="0"/>
                      </a:endParaRPr>
                    </a:p>
                    <a:p>
                      <a:r>
                        <a:rPr lang="en-ZA" sz="1800" dirty="0" smtClean="0">
                          <a:latin typeface="Arial Narrow" panose="020B0606020202030204" pitchFamily="34" charset="0"/>
                        </a:rPr>
                        <a:t>18.1</a:t>
                      </a:r>
                      <a:r>
                        <a:rPr lang="en-ZA" sz="1800" dirty="0">
                          <a:latin typeface="Arial Narrow" panose="020B0606020202030204" pitchFamily="34" charset="0"/>
                        </a:rPr>
                        <a:t>%</a:t>
                      </a:r>
                    </a:p>
                  </a:txBody>
                  <a:tcPr/>
                </a:tc>
                <a:tc>
                  <a:txBody>
                    <a:bodyPr/>
                    <a:lstStyle/>
                    <a:p>
                      <a:endParaRPr lang="en-ZA" sz="1800" dirty="0" smtClean="0">
                        <a:latin typeface="Arial Narrow" panose="020B0606020202030204" pitchFamily="34" charset="0"/>
                      </a:endParaRPr>
                    </a:p>
                    <a:p>
                      <a:r>
                        <a:rPr lang="en-ZA" sz="1800" dirty="0" smtClean="0">
                          <a:latin typeface="Arial Narrow" panose="020B0606020202030204" pitchFamily="34" charset="0"/>
                        </a:rPr>
                        <a:t>19.0</a:t>
                      </a:r>
                      <a:r>
                        <a:rPr lang="en-ZA" sz="1800" dirty="0">
                          <a:latin typeface="Arial Narrow" panose="020B0606020202030204" pitchFamily="34" charset="0"/>
                        </a:rPr>
                        <a:t>%</a:t>
                      </a:r>
                    </a:p>
                  </a:txBody>
                  <a:tcPr/>
                </a:tc>
                <a:tc>
                  <a:txBody>
                    <a:bodyPr/>
                    <a:lstStyle/>
                    <a:p>
                      <a:endParaRPr lang="en-ZA" sz="1800" dirty="0" smtClean="0">
                        <a:latin typeface="Arial Narrow" panose="020B0606020202030204" pitchFamily="34" charset="0"/>
                      </a:endParaRPr>
                    </a:p>
                    <a:p>
                      <a:r>
                        <a:rPr lang="en-ZA" sz="1800" dirty="0" smtClean="0">
                          <a:latin typeface="Arial Narrow" panose="020B0606020202030204" pitchFamily="34" charset="0"/>
                        </a:rPr>
                        <a:t>19.0</a:t>
                      </a:r>
                      <a:r>
                        <a:rPr lang="en-ZA" sz="1800" dirty="0">
                          <a:latin typeface="Arial Narrow" panose="020B0606020202030204" pitchFamily="34" charset="0"/>
                        </a:rPr>
                        <a:t>%</a:t>
                      </a:r>
                    </a:p>
                  </a:txBody>
                  <a:tcPr/>
                </a:tc>
                <a:extLst>
                  <a:ext uri="{0D108BD9-81ED-4DB2-BD59-A6C34878D82A}">
                    <a16:rowId xmlns="" xmlns:a16="http://schemas.microsoft.com/office/drawing/2014/main" val="739819200"/>
                  </a:ext>
                </a:extLst>
              </a:tr>
              <a:tr h="411706">
                <a:tc>
                  <a:txBody>
                    <a:bodyPr/>
                    <a:lstStyle/>
                    <a:p>
                      <a:r>
                        <a:rPr lang="en-ZA" sz="1800" b="0" dirty="0">
                          <a:latin typeface="Arial Narrow" panose="020B0606020202030204" pitchFamily="34" charset="0"/>
                        </a:rPr>
                        <a:t>PWD</a:t>
                      </a:r>
                    </a:p>
                  </a:txBody>
                  <a:tcPr/>
                </a:tc>
                <a:tc>
                  <a:txBody>
                    <a:bodyPr/>
                    <a:lstStyle/>
                    <a:p>
                      <a:r>
                        <a:rPr lang="en-ZA" sz="1800" b="0" dirty="0">
                          <a:latin typeface="Arial Narrow" panose="020B0606020202030204" pitchFamily="34" charset="0"/>
                        </a:rPr>
                        <a:t>2%</a:t>
                      </a:r>
                    </a:p>
                  </a:txBody>
                  <a:tcPr/>
                </a:tc>
                <a:tc>
                  <a:txBody>
                    <a:bodyPr/>
                    <a:lstStyle/>
                    <a:p>
                      <a:r>
                        <a:rPr lang="en-ZA" sz="1800" b="0" dirty="0" smtClean="0">
                          <a:latin typeface="Arial Narrow" panose="020B0606020202030204" pitchFamily="34" charset="0"/>
                        </a:rPr>
                        <a:t>1.6%</a:t>
                      </a:r>
                      <a:endParaRPr lang="en-ZA" sz="1800" b="0" dirty="0">
                        <a:latin typeface="Arial Narrow" panose="020B0606020202030204" pitchFamily="34" charset="0"/>
                      </a:endParaRPr>
                    </a:p>
                  </a:txBody>
                  <a:tcPr/>
                </a:tc>
                <a:tc>
                  <a:txBody>
                    <a:bodyPr/>
                    <a:lstStyle/>
                    <a:p>
                      <a:r>
                        <a:rPr lang="en-ZA" sz="1800" b="0" dirty="0" smtClean="0">
                          <a:latin typeface="Arial Narrow" panose="020B0606020202030204" pitchFamily="34" charset="0"/>
                        </a:rPr>
                        <a:t>1.6%</a:t>
                      </a:r>
                      <a:endParaRPr lang="en-ZA" sz="1800" b="0" dirty="0">
                        <a:latin typeface="Arial Narrow" panose="020B0606020202030204" pitchFamily="34" charset="0"/>
                      </a:endParaRPr>
                    </a:p>
                  </a:txBody>
                  <a:tcPr/>
                </a:tc>
                <a:tc>
                  <a:txBody>
                    <a:bodyPr/>
                    <a:lstStyle/>
                    <a:p>
                      <a:r>
                        <a:rPr lang="en-ZA" sz="1800" b="0" dirty="0" smtClean="0">
                          <a:latin typeface="Arial Narrow" panose="020B0606020202030204" pitchFamily="34" charset="0"/>
                        </a:rPr>
                        <a:t>1.6%</a:t>
                      </a:r>
                      <a:endParaRPr lang="en-ZA" sz="1800" b="0" dirty="0">
                        <a:latin typeface="Arial Narrow" panose="020B0606020202030204" pitchFamily="34" charset="0"/>
                      </a:endParaRPr>
                    </a:p>
                  </a:txBody>
                  <a:tcPr/>
                </a:tc>
                <a:extLst>
                  <a:ext uri="{0D108BD9-81ED-4DB2-BD59-A6C34878D82A}">
                    <a16:rowId xmlns="" xmlns:a16="http://schemas.microsoft.com/office/drawing/2014/main" val="323327802"/>
                  </a:ext>
                </a:extLst>
              </a:tr>
            </a:tbl>
          </a:graphicData>
        </a:graphic>
      </p:graphicFrame>
    </p:spTree>
    <p:extLst>
      <p:ext uri="{BB962C8B-B14F-4D97-AF65-F5344CB8AC3E}">
        <p14:creationId xmlns:p14="http://schemas.microsoft.com/office/powerpoint/2010/main" val="83679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576006-ACF0-52BF-E354-ECEC074D84CB}"/>
              </a:ext>
            </a:extLst>
          </p:cNvPr>
          <p:cNvSpPr>
            <a:spLocks noGrp="1"/>
          </p:cNvSpPr>
          <p:nvPr>
            <p:ph type="title"/>
          </p:nvPr>
        </p:nvSpPr>
        <p:spPr>
          <a:xfrm>
            <a:off x="677334" y="222421"/>
            <a:ext cx="8596668" cy="584718"/>
          </a:xfrm>
        </p:spPr>
        <p:txBody>
          <a:bodyPr>
            <a:normAutofit/>
          </a:bodyPr>
          <a:lstStyle/>
          <a:p>
            <a:r>
              <a:rPr kumimoji="0" lang="en-US" sz="2000" b="1" i="0" u="none" strike="noStrike" kern="1200" cap="none" spc="0" normalizeH="0" baseline="0" noProof="0" dirty="0">
                <a:ln>
                  <a:noFill/>
                </a:ln>
                <a:solidFill>
                  <a:schemeClr val="accent2"/>
                </a:solidFill>
                <a:effectLst/>
                <a:uLnTx/>
                <a:uFillTx/>
                <a:latin typeface="Arial Narrow" panose="020B0606020202030204" pitchFamily="34" charset="0"/>
              </a:rPr>
              <a:t>Outcome of the Analysis based on the Economic Active Population</a:t>
            </a:r>
            <a:endParaRPr lang="en-ZA" dirty="0">
              <a:solidFill>
                <a:schemeClr val="accent2"/>
              </a:solidFill>
              <a:latin typeface="Arial Narrow" panose="020B0606020202030204" pitchFamily="34" charset="0"/>
            </a:endParaRPr>
          </a:p>
        </p:txBody>
      </p:sp>
      <p:sp>
        <p:nvSpPr>
          <p:cNvPr id="3" name="Content Placeholder 2">
            <a:extLst>
              <a:ext uri="{FF2B5EF4-FFF2-40B4-BE49-F238E27FC236}">
                <a16:creationId xmlns="" xmlns:a16="http://schemas.microsoft.com/office/drawing/2014/main" id="{31449401-3C77-E4A5-B8E1-297D45DC1455}"/>
              </a:ext>
            </a:extLst>
          </p:cNvPr>
          <p:cNvSpPr>
            <a:spLocks noGrp="1"/>
          </p:cNvSpPr>
          <p:nvPr>
            <p:ph sz="half" idx="1"/>
          </p:nvPr>
        </p:nvSpPr>
        <p:spPr>
          <a:xfrm>
            <a:off x="677334" y="1007995"/>
            <a:ext cx="9119809" cy="5157415"/>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900" b="1" i="0" u="sng"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Representation of Women (31 July EE Status)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 </a:t>
            </a:r>
            <a:r>
              <a:rPr kumimoji="0" lang="en-US" sz="1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senior management level (Level 13-16) </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the Department currently stands at 54.2% therefore the target for females have been achieved by 4,2%.</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The representation of </a:t>
            </a:r>
            <a:r>
              <a:rPr kumimoji="0" lang="en-US" sz="1900"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and Asians at SMS level  is currently at 0.0%. The department need to priorities both races at SMS Level in order to have the balanced races for the designated groups as per the Economic Active Population.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 </a:t>
            </a:r>
            <a:r>
              <a:rPr kumimoji="0" lang="en-US" sz="1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middle management level (Level 9-12) </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the Department currently stands at 49.2% and has not achieved  the target by 0,8%.</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 </a:t>
            </a:r>
            <a:r>
              <a:rPr kumimoji="0" lang="en-US" sz="1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junior management and lower levels (Level 3-8) </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the Department currently stands at 46,5% and has not achieved the target by 3,5%</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900" b="1" i="0" u="sng"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Representation of Blacks</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 senior management level, Blacks (Africans, </a:t>
            </a:r>
            <a:r>
              <a:rPr kumimoji="0" lang="en-US" sz="1900"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&amp; Indians) currently stands at 100%, it should be noted that </a:t>
            </a:r>
            <a:r>
              <a:rPr kumimoji="0" lang="en-US" sz="1900"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and Asians  females are not well represented at Level 13-16. The distribution </a:t>
            </a:r>
            <a:r>
              <a:rPr lang="en-US" sz="1900" dirty="0">
                <a:solidFill>
                  <a:prstClr val="black"/>
                </a:solidFill>
                <a:latin typeface="Arial Narrow" panose="020B0606020202030204" pitchFamily="34" charset="0"/>
                <a:cs typeface="Arial" panose="020B0604020202020204" pitchFamily="34" charset="0"/>
              </a:rPr>
              <a:t>needs </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attention.  The Recruitment processes at senior management will zoom into the gaps identified.</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 middle management level, Blacks (Africans, </a:t>
            </a:r>
            <a:r>
              <a:rPr kumimoji="0" lang="en-US" sz="1900"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&amp; Indians) currently stands at 86.6% in relation to the target of 91.5% (Africans stands at 93,2%, </a:t>
            </a:r>
            <a:r>
              <a:rPr kumimoji="0" lang="en-US" sz="1900"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stands at 3,4% and Indian stands at 0.0%), therefore </a:t>
            </a:r>
            <a:r>
              <a:rPr lang="en-US" sz="1900" dirty="0">
                <a:solidFill>
                  <a:prstClr val="black"/>
                </a:solidFill>
                <a:latin typeface="Arial Narrow" panose="020B0606020202030204" pitchFamily="34" charset="0"/>
                <a:cs typeface="Arial" panose="020B0604020202020204" pitchFamily="34" charset="0"/>
              </a:rPr>
              <a:t>C</a:t>
            </a:r>
            <a:r>
              <a:rPr kumimoji="0" lang="en-US" sz="1900"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oloureds</a:t>
            </a:r>
            <a:r>
              <a:rPr kumimoji="0" lang="en-US" sz="19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and Asians  needs to be looked at during recruitment processes.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a:p>
            <a:endParaRPr lang="en-ZA" dirty="0"/>
          </a:p>
        </p:txBody>
      </p:sp>
      <p:pic>
        <p:nvPicPr>
          <p:cNvPr id="5" name="Picture 4" descr="show bar.jpg">
            <a:extLst>
              <a:ext uri="{FF2B5EF4-FFF2-40B4-BE49-F238E27FC236}">
                <a16:creationId xmlns="" xmlns:a16="http://schemas.microsoft.com/office/drawing/2014/main" id="{05EB83D5-42A1-D598-1B45-AD4C806FB8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spTree>
    <p:extLst>
      <p:ext uri="{BB962C8B-B14F-4D97-AF65-F5344CB8AC3E}">
        <p14:creationId xmlns:p14="http://schemas.microsoft.com/office/powerpoint/2010/main" val="935324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2C292-12F1-F5B1-572B-70F68763ED44}"/>
              </a:ext>
            </a:extLst>
          </p:cNvPr>
          <p:cNvSpPr>
            <a:spLocks noGrp="1"/>
          </p:cNvSpPr>
          <p:nvPr>
            <p:ph type="title"/>
          </p:nvPr>
        </p:nvSpPr>
        <p:spPr>
          <a:xfrm>
            <a:off x="677334" y="354227"/>
            <a:ext cx="8596668" cy="677333"/>
          </a:xfrm>
        </p:spPr>
        <p:txBody>
          <a:bodyPr/>
          <a:lstStyle/>
          <a:p>
            <a:r>
              <a:rPr lang="en-US" sz="2000" b="1" dirty="0">
                <a:solidFill>
                  <a:schemeClr val="accent2"/>
                </a:solidFill>
                <a:latin typeface="Arial Narrow" panose="020B0606020202030204" pitchFamily="34" charset="0"/>
              </a:rPr>
              <a:t>Outcome of the Analysis based on the Economic Active </a:t>
            </a:r>
            <a:r>
              <a:rPr lang="en-US" sz="2000" b="1" dirty="0" smtClean="0">
                <a:solidFill>
                  <a:schemeClr val="accent2"/>
                </a:solidFill>
                <a:latin typeface="Arial Narrow" panose="020B0606020202030204" pitchFamily="34" charset="0"/>
              </a:rPr>
              <a:t>Population (</a:t>
            </a:r>
            <a:r>
              <a:rPr kumimoji="0" lang="en-ZA" sz="2000" b="1" i="0" u="none" strike="noStrike" kern="1200" cap="none" spc="0" normalizeH="0" baseline="0" noProof="0" dirty="0" err="1" smtClean="0">
                <a:ln>
                  <a:noFill/>
                </a:ln>
                <a:solidFill>
                  <a:schemeClr val="accent2"/>
                </a:solidFill>
                <a:effectLst/>
                <a:uLnTx/>
                <a:uFillTx/>
                <a:latin typeface="Arial Narrow" panose="020B0606020202030204" pitchFamily="34" charset="0"/>
              </a:rPr>
              <a:t>cont</a:t>
            </a:r>
            <a:r>
              <a:rPr kumimoji="0" lang="en-ZA" sz="2000" b="1" i="0" u="none" strike="noStrike" kern="1200" cap="none" spc="0" normalizeH="0" baseline="0" noProof="0" dirty="0" smtClean="0">
                <a:ln>
                  <a:noFill/>
                </a:ln>
                <a:solidFill>
                  <a:schemeClr val="accent2"/>
                </a:solidFill>
                <a:effectLst/>
                <a:uLnTx/>
                <a:uFillTx/>
                <a:latin typeface="Arial Narrow" panose="020B0606020202030204" pitchFamily="34" charset="0"/>
              </a:rPr>
              <a:t>…)</a:t>
            </a:r>
            <a:endParaRPr lang="en-ZA" dirty="0">
              <a:solidFill>
                <a:schemeClr val="accent2"/>
              </a:solidFill>
              <a:latin typeface="Arial Narrow" panose="020B0606020202030204" pitchFamily="34" charset="0"/>
            </a:endParaRPr>
          </a:p>
        </p:txBody>
      </p:sp>
      <p:sp>
        <p:nvSpPr>
          <p:cNvPr id="3" name="Content Placeholder 2">
            <a:extLst>
              <a:ext uri="{FF2B5EF4-FFF2-40B4-BE49-F238E27FC236}">
                <a16:creationId xmlns="" xmlns:a16="http://schemas.microsoft.com/office/drawing/2014/main" id="{AECC41E9-265A-A46F-471C-7675FAC16466}"/>
              </a:ext>
            </a:extLst>
          </p:cNvPr>
          <p:cNvSpPr>
            <a:spLocks noGrp="1"/>
          </p:cNvSpPr>
          <p:nvPr>
            <p:ph sz="half" idx="1"/>
          </p:nvPr>
        </p:nvSpPr>
        <p:spPr>
          <a:xfrm>
            <a:off x="677334" y="1185332"/>
            <a:ext cx="8596668" cy="4856029"/>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 </a:t>
            </a:r>
            <a:r>
              <a:rPr kumimoji="0" lang="en-US"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Junior management and lower management level</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t>
            </a:r>
            <a:r>
              <a:rPr kumimoji="0" lang="en-ZA"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Blacks </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(Africans, </a:t>
            </a:r>
            <a:r>
              <a:rPr kumimoji="0" lang="en-US"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&amp; Indians)</a:t>
            </a:r>
            <a:r>
              <a:rPr kumimoji="0" lang="en-ZA"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currently stands at 97.6% and have achieved the set </a:t>
            </a:r>
            <a:r>
              <a:rPr kumimoji="0" lang="en-ZA"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target:</a:t>
            </a:r>
            <a:r>
              <a:rPr kumimoji="0" lang="en-ZA"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a:t>
            </a:r>
            <a:r>
              <a:rPr kumimoji="0" lang="en-ZA"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(Africans </a:t>
            </a:r>
            <a:r>
              <a:rPr kumimoji="0" lang="en-ZA"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stands at 95.3%, Coloureds stands at 0.0% and Indian stands at 2.3%).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Indians are below the target by 0.7% and </a:t>
            </a:r>
            <a:r>
              <a:rPr kumimoji="0" lang="en-US"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by 9.7%. The distribution within Indians and </a:t>
            </a:r>
            <a:r>
              <a:rPr kumimoji="0" lang="en-US" b="0" i="0" u="none" strike="noStrike" kern="1200" cap="none" spc="0" normalizeH="0" baseline="0" noProof="0" dirty="0" err="1">
                <a:ln>
                  <a:noFill/>
                </a:ln>
                <a:solidFill>
                  <a:prstClr val="black"/>
                </a:solidFill>
                <a:effectLst/>
                <a:uLnTx/>
                <a:uFillTx/>
                <a:latin typeface="Arial Narrow" panose="020B0606020202030204" pitchFamily="34" charset="0"/>
                <a:cs typeface="Arial" panose="020B0604020202020204" pitchFamily="34" charset="0"/>
              </a:rPr>
              <a:t>Coloureds</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need further </a:t>
            </a:r>
            <a:r>
              <a:rPr kumimoji="0" lang="en-US"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attention</a:t>
            </a:r>
            <a:r>
              <a:rPr lang="en-US" dirty="0" smtClean="0">
                <a:solidFill>
                  <a:prstClr val="black"/>
                </a:solidFill>
                <a:latin typeface="Arial Narrow" panose="020B0606020202030204" pitchFamily="34" charset="0"/>
                <a:cs typeface="Arial" panose="020B0604020202020204" pitchFamily="34" charset="0"/>
              </a:rPr>
              <a:t>, hence</a:t>
            </a:r>
            <a:r>
              <a:rPr kumimoji="0" lang="en-US"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 the </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recruitment processes will </a:t>
            </a:r>
            <a:r>
              <a:rPr kumimoji="0" lang="en-US"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focus </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at the gaps identified.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1" i="0" u="sng"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Representation of People with Disabilities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The department </a:t>
            </a:r>
            <a:r>
              <a:rPr lang="en-US" dirty="0">
                <a:solidFill>
                  <a:prstClr val="black"/>
                </a:solidFill>
                <a:latin typeface="Arial Narrow" panose="020B0606020202030204" pitchFamily="34" charset="0"/>
                <a:cs typeface="Arial" panose="020B0604020202020204" pitchFamily="34" charset="0"/>
              </a:rPr>
              <a:t>achieved</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government target for People with Disabilities and currently stands at </a:t>
            </a:r>
            <a:r>
              <a:rPr lang="en-US" dirty="0">
                <a:solidFill>
                  <a:prstClr val="black"/>
                </a:solidFill>
                <a:latin typeface="Arial Narrow" panose="020B0606020202030204" pitchFamily="34" charset="0"/>
                <a:cs typeface="Arial" panose="020B0604020202020204" pitchFamily="34" charset="0"/>
              </a:rPr>
              <a:t>1,6% (2</a:t>
            </a:r>
            <a:r>
              <a:rPr lang="en-US" dirty="0" smtClean="0">
                <a:solidFill>
                  <a:prstClr val="black"/>
                </a:solidFill>
                <a:latin typeface="Arial Narrow" panose="020B0606020202030204" pitchFamily="34" charset="0"/>
                <a:cs typeface="Arial" panose="020B0604020202020204" pitchFamily="34" charset="0"/>
              </a:rPr>
              <a:t>%) however</a:t>
            </a:r>
            <a:r>
              <a:rPr kumimoji="0" lang="en-US"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 the </a:t>
            </a:r>
            <a:r>
              <a:rPr kumimoji="0" lang="en-US"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department will </a:t>
            </a:r>
            <a:r>
              <a:rPr kumimoji="0" lang="en-US"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remains committed in </a:t>
            </a:r>
            <a:r>
              <a:rPr lang="en-US" dirty="0">
                <a:solidFill>
                  <a:prstClr val="black"/>
                </a:solidFill>
                <a:latin typeface="Arial Narrow" panose="020B0606020202030204" pitchFamily="34" charset="0"/>
                <a:cs typeface="Arial" panose="020B0604020202020204" pitchFamily="34" charset="0"/>
              </a:rPr>
              <a:t>recruiting more People with </a:t>
            </a:r>
            <a:r>
              <a:rPr lang="en-US" dirty="0" smtClean="0">
                <a:solidFill>
                  <a:prstClr val="black"/>
                </a:solidFill>
                <a:latin typeface="Arial Narrow" panose="020B0606020202030204" pitchFamily="34" charset="0"/>
                <a:cs typeface="Arial" panose="020B0604020202020204" pitchFamily="34" charset="0"/>
              </a:rPr>
              <a:t>Disability.</a:t>
            </a:r>
            <a:endParaRPr kumimoji="0" lang="en-ZA"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a:p>
            <a:endParaRPr lang="en-ZA" dirty="0"/>
          </a:p>
        </p:txBody>
      </p:sp>
      <p:pic>
        <p:nvPicPr>
          <p:cNvPr id="5" name="Picture 4" descr="show bar.jpg">
            <a:extLst>
              <a:ext uri="{FF2B5EF4-FFF2-40B4-BE49-F238E27FC236}">
                <a16:creationId xmlns="" xmlns:a16="http://schemas.microsoft.com/office/drawing/2014/main" id="{88523BCB-5679-298C-59AB-F59876438D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spTree>
    <p:extLst>
      <p:ext uri="{BB962C8B-B14F-4D97-AF65-F5344CB8AC3E}">
        <p14:creationId xmlns:p14="http://schemas.microsoft.com/office/powerpoint/2010/main" val="124868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2C292-12F1-F5B1-572B-70F68763ED44}"/>
              </a:ext>
            </a:extLst>
          </p:cNvPr>
          <p:cNvSpPr>
            <a:spLocks noGrp="1"/>
          </p:cNvSpPr>
          <p:nvPr>
            <p:ph type="title"/>
          </p:nvPr>
        </p:nvSpPr>
        <p:spPr>
          <a:xfrm>
            <a:off x="677334" y="263610"/>
            <a:ext cx="8596668" cy="677333"/>
          </a:xfrm>
        </p:spPr>
        <p:txBody>
          <a:bodyPr>
            <a:normAutofit/>
          </a:bodyPr>
          <a:lstStyle/>
          <a:p>
            <a:pPr algn="ctr"/>
            <a:r>
              <a:rPr kumimoji="0" lang="en-ZA" sz="2000" b="1" i="0" u="none" strike="noStrike" kern="1200" cap="none" spc="0" normalizeH="0" baseline="0" noProof="0" dirty="0" smtClean="0">
                <a:ln>
                  <a:noFill/>
                </a:ln>
                <a:solidFill>
                  <a:schemeClr val="accent2"/>
                </a:solidFill>
                <a:effectLst/>
                <a:uLnTx/>
                <a:uFillTx/>
                <a:latin typeface="Arial Narrow" panose="020B0606020202030204" pitchFamily="34" charset="0"/>
              </a:rPr>
              <a:t>RETENTION STRATEGY</a:t>
            </a:r>
            <a:endParaRPr lang="en-ZA" sz="2000" dirty="0">
              <a:solidFill>
                <a:schemeClr val="accent2"/>
              </a:solidFill>
              <a:latin typeface="Arial Narrow" panose="020B0606020202030204" pitchFamily="34" charset="0"/>
            </a:endParaRPr>
          </a:p>
        </p:txBody>
      </p:sp>
      <p:sp>
        <p:nvSpPr>
          <p:cNvPr id="3" name="Content Placeholder 2">
            <a:extLst>
              <a:ext uri="{FF2B5EF4-FFF2-40B4-BE49-F238E27FC236}">
                <a16:creationId xmlns="" xmlns:a16="http://schemas.microsoft.com/office/drawing/2014/main" id="{AECC41E9-265A-A46F-471C-7675FAC16466}"/>
              </a:ext>
            </a:extLst>
          </p:cNvPr>
          <p:cNvSpPr>
            <a:spLocks noGrp="1"/>
          </p:cNvSpPr>
          <p:nvPr>
            <p:ph sz="half" idx="1"/>
          </p:nvPr>
        </p:nvSpPr>
        <p:spPr>
          <a:xfrm>
            <a:off x="677334" y="673738"/>
            <a:ext cx="8596668" cy="5627474"/>
          </a:xfrm>
        </p:spPr>
        <p:txBody>
          <a:bodyPr>
            <a:normAutofit fontScale="700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Exit interview</a:t>
            </a:r>
            <a:r>
              <a:rPr lang="en-ZA" sz="2100" dirty="0" smtClean="0">
                <a:solidFill>
                  <a:prstClr val="black"/>
                </a:solidFill>
                <a:latin typeface="Arial Narrow" panose="020B0606020202030204" pitchFamily="34" charset="0"/>
                <a:cs typeface="Arial" panose="020B0604020202020204" pitchFamily="34" charset="0"/>
              </a:rPr>
              <a:t>s are conducted for employees exiting the service and there is a committee that looks and analyse the reports</a:t>
            </a:r>
            <a:endParaRPr kumimoji="0" lang="en-ZA" sz="21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Issues of concerns are addressed with the relevant offices / line managers to curb recurrence</a:t>
            </a:r>
            <a:r>
              <a:rPr kumimoji="0" lang="en-ZA" sz="2100"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and they are recorded on the registers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The policy allows</a:t>
            </a:r>
            <a:r>
              <a:rPr kumimoji="0" lang="en-ZA" sz="2100"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for rotation of employees on the same level in order to enhance the organisational effectiveness and multi skilling of employees (this is done in consultation with the employees)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Some employees </a:t>
            </a:r>
            <a:r>
              <a:rPr kumimoji="0" lang="en-ZA" sz="2100" b="0" i="0" u="none" strike="noStrike" kern="1200" cap="none" spc="0" normalizeH="0" baseline="0" noProof="0" dirty="0" err="1" smtClean="0">
                <a:ln>
                  <a:noFill/>
                </a:ln>
                <a:solidFill>
                  <a:prstClr val="black"/>
                </a:solidFill>
                <a:effectLst/>
                <a:uLnTx/>
                <a:uFillTx/>
                <a:latin typeface="Arial Narrow" panose="020B0606020202030204" pitchFamily="34" charset="0"/>
                <a:cs typeface="Arial" panose="020B0604020202020204" pitchFamily="34" charset="0"/>
              </a:rPr>
              <a:t>ar</a:t>
            </a:r>
            <a:r>
              <a:rPr lang="en-ZA" sz="2100" dirty="0" smtClean="0">
                <a:solidFill>
                  <a:prstClr val="black"/>
                </a:solidFill>
                <a:latin typeface="Arial Narrow" panose="020B0606020202030204" pitchFamily="34" charset="0"/>
                <a:cs typeface="Arial" panose="020B0604020202020204" pitchFamily="34" charset="0"/>
              </a:rPr>
              <a:t>e assigned to act on higher vacant positions that they qualify for as directed by section 32 of the PSA to give them more exposure</a:t>
            </a:r>
          </a:p>
          <a:p>
            <a:pPr marL="0" marR="0" lvl="0" indent="0" algn="l" defTabSz="914400" rtl="0" eaLnBrk="1" fontAlgn="auto" latinLnBrk="0" hangingPunct="1">
              <a:lnSpc>
                <a:spcPct val="90000"/>
              </a:lnSpc>
              <a:spcBef>
                <a:spcPts val="1000"/>
              </a:spcBef>
              <a:spcAft>
                <a:spcPts val="0"/>
              </a:spcAft>
              <a:buClrTx/>
              <a:buSzTx/>
              <a:buNone/>
              <a:tabLst/>
              <a:defRPr/>
            </a:pPr>
            <a:r>
              <a:rPr lang="en-ZA" sz="2100" b="1" dirty="0" smtClean="0">
                <a:solidFill>
                  <a:prstClr val="black"/>
                </a:solidFill>
                <a:latin typeface="Arial Narrow" panose="020B0606020202030204" pitchFamily="34" charset="0"/>
                <a:cs typeface="Arial" panose="020B0604020202020204" pitchFamily="34" charset="0"/>
              </a:rPr>
              <a:t>Summary of the developmental interventions</a:t>
            </a:r>
          </a:p>
          <a:p>
            <a:pPr defTabSz="914400">
              <a:lnSpc>
                <a:spcPct val="90000"/>
              </a:lnSpc>
              <a:buClrTx/>
              <a:buSzTx/>
              <a:buFont typeface="Arial" panose="020B0604020202020204" pitchFamily="34" charset="0"/>
              <a:buChar char="•"/>
              <a:defRPr/>
            </a:pPr>
            <a:r>
              <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28 active bursary holders and the breakdown is</a:t>
            </a:r>
            <a:r>
              <a:rPr kumimoji="0" lang="en-ZA" sz="2100"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as follows:</a:t>
            </a:r>
            <a:endPar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endParaRPr>
          </a:p>
          <a:p>
            <a:pPr lvl="1" defTabSz="914400">
              <a:lnSpc>
                <a:spcPct val="90000"/>
              </a:lnSpc>
              <a:buClrTx/>
              <a:buSzTx/>
              <a:buFont typeface="Arial" panose="020B0604020202020204" pitchFamily="34" charset="0"/>
              <a:buChar char="•"/>
              <a:defRPr/>
            </a:pPr>
            <a:r>
              <a:rPr lang="en-ZA" sz="2100" dirty="0" smtClean="0">
                <a:solidFill>
                  <a:prstClr val="black"/>
                </a:solidFill>
                <a:latin typeface="Arial Narrow" panose="020B0606020202030204" pitchFamily="34" charset="0"/>
                <a:cs typeface="Arial" panose="020B0604020202020204" pitchFamily="34" charset="0"/>
              </a:rPr>
              <a:t>14 females and 14 males</a:t>
            </a:r>
          </a:p>
          <a:p>
            <a:pPr lvl="1" defTabSz="914400">
              <a:lnSpc>
                <a:spcPct val="90000"/>
              </a:lnSpc>
              <a:buClrTx/>
              <a:buSzTx/>
              <a:buFont typeface="Arial" panose="020B0604020202020204" pitchFamily="34" charset="0"/>
              <a:buChar char="•"/>
              <a:defRPr/>
            </a:pPr>
            <a:endParaRPr kumimoji="0" lang="en-ZA" sz="2100"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endParaRPr>
          </a:p>
          <a:p>
            <a:pPr lvl="1" defTabSz="914400">
              <a:lnSpc>
                <a:spcPct val="90000"/>
              </a:lnSpc>
              <a:buClrTx/>
              <a:buSzTx/>
              <a:buFont typeface="Arial" panose="020B0604020202020204" pitchFamily="34" charset="0"/>
              <a:buChar char="•"/>
              <a:defRPr/>
            </a:pPr>
            <a:endParaRPr kumimoji="0" lang="en-ZA" sz="2100"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endParaRPr>
          </a:p>
          <a:p>
            <a:pPr lvl="1" defTabSz="914400">
              <a:lnSpc>
                <a:spcPct val="90000"/>
              </a:lnSpc>
              <a:buClrTx/>
              <a:buSzTx/>
              <a:buFont typeface="Arial" panose="020B0604020202020204" pitchFamily="34" charset="0"/>
              <a:buChar char="•"/>
              <a:defRPr/>
            </a:pPr>
            <a:endParaRPr lang="en-ZA" sz="2100" dirty="0">
              <a:solidFill>
                <a:prstClr val="black"/>
              </a:solidFill>
              <a:latin typeface="Arial Narrow" panose="020B0606020202030204" pitchFamily="34" charset="0"/>
              <a:cs typeface="Arial" panose="020B0604020202020204" pitchFamily="34" charset="0"/>
            </a:endParaRPr>
          </a:p>
          <a:p>
            <a:pPr lvl="1" defTabSz="914400">
              <a:lnSpc>
                <a:spcPct val="90000"/>
              </a:lnSpc>
              <a:buClrTx/>
              <a:buSzTx/>
              <a:buFont typeface="Arial" panose="020B0604020202020204" pitchFamily="34" charset="0"/>
              <a:buChar char="•"/>
              <a:defRPr/>
            </a:pPr>
            <a:endParaRPr kumimoji="0" lang="en-ZA" sz="2100"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endParaRPr>
          </a:p>
          <a:p>
            <a:pPr marL="0" indent="0" defTabSz="914400">
              <a:lnSpc>
                <a:spcPct val="90000"/>
              </a:lnSpc>
              <a:buClrTx/>
              <a:buSzTx/>
              <a:buNone/>
              <a:defRPr/>
            </a:pPr>
            <a:endPar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endParaRPr>
          </a:p>
          <a:p>
            <a:pPr marL="0" indent="0" defTabSz="914400">
              <a:lnSpc>
                <a:spcPct val="90000"/>
              </a:lnSpc>
              <a:buClrTx/>
              <a:buSzTx/>
              <a:buNone/>
              <a:defRPr/>
            </a:pPr>
            <a:endParaRPr lang="en-ZA" sz="2100" dirty="0">
              <a:solidFill>
                <a:prstClr val="black"/>
              </a:solidFill>
              <a:latin typeface="Arial Narrow" panose="020B0606020202030204" pitchFamily="34" charset="0"/>
              <a:cs typeface="Arial" panose="020B0604020202020204" pitchFamily="34" charset="0"/>
            </a:endParaRPr>
          </a:p>
          <a:p>
            <a:pPr marL="0" indent="0" defTabSz="914400">
              <a:lnSpc>
                <a:spcPct val="90000"/>
              </a:lnSpc>
              <a:buClrTx/>
              <a:buSzTx/>
              <a:buNone/>
              <a:defRPr/>
            </a:pPr>
            <a:r>
              <a:rPr kumimoji="0" lang="en-ZA" sz="2100"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Employees on</a:t>
            </a:r>
            <a:r>
              <a:rPr kumimoji="0" lang="en-ZA" sz="2100"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the bursary program are bound to serve the service back obligation after completion of their studies.</a:t>
            </a:r>
            <a:endParaRPr kumimoji="0" lang="en-ZA" sz="21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a:p>
            <a:pPr marL="0" lvl="0" indent="0">
              <a:buNone/>
            </a:pPr>
            <a:r>
              <a:rPr lang="en-US" sz="2400" dirty="0" smtClean="0">
                <a:solidFill>
                  <a:prstClr val="black"/>
                </a:solidFill>
                <a:latin typeface="Arial Narrow" panose="020B0606020202030204" pitchFamily="34" charset="0"/>
                <a:cs typeface="Arial" panose="020B0604020202020204" pitchFamily="34" charset="0"/>
              </a:rPr>
              <a:t>The department’s retention </a:t>
            </a:r>
            <a:r>
              <a:rPr lang="en-US" sz="2400" dirty="0">
                <a:solidFill>
                  <a:prstClr val="black"/>
                </a:solidFill>
                <a:latin typeface="Arial Narrow" panose="020B0606020202030204" pitchFamily="34" charset="0"/>
                <a:cs typeface="Arial" panose="020B0604020202020204" pitchFamily="34" charset="0"/>
              </a:rPr>
              <a:t>strategy </a:t>
            </a:r>
            <a:r>
              <a:rPr lang="en-US" sz="2400" dirty="0" smtClean="0">
                <a:solidFill>
                  <a:prstClr val="black"/>
                </a:solidFill>
                <a:latin typeface="Arial Narrow" panose="020B0606020202030204" pitchFamily="34" charset="0"/>
                <a:cs typeface="Arial" panose="020B0604020202020204" pitchFamily="34" charset="0"/>
              </a:rPr>
              <a:t>allows to </a:t>
            </a:r>
            <a:r>
              <a:rPr lang="en-US" sz="2400" dirty="0">
                <a:solidFill>
                  <a:prstClr val="black"/>
                </a:solidFill>
                <a:latin typeface="Arial Narrow" panose="020B0606020202030204" pitchFamily="34" charset="0"/>
                <a:cs typeface="Arial" panose="020B0604020202020204" pitchFamily="34" charset="0"/>
              </a:rPr>
              <a:t>retain the skills of an employee who is offered a higher </a:t>
            </a:r>
            <a:r>
              <a:rPr lang="en-US" sz="2400" dirty="0" smtClean="0">
                <a:solidFill>
                  <a:prstClr val="black"/>
                </a:solidFill>
                <a:latin typeface="Arial Narrow" panose="020B0606020202030204" pitchFamily="34" charset="0"/>
                <a:cs typeface="Arial" panose="020B0604020202020204" pitchFamily="34" charset="0"/>
              </a:rPr>
              <a:t>position </a:t>
            </a:r>
            <a:r>
              <a:rPr lang="en-US" sz="2400" dirty="0">
                <a:solidFill>
                  <a:prstClr val="black"/>
                </a:solidFill>
                <a:latin typeface="Arial Narrow" panose="020B0606020202030204" pitchFamily="34" charset="0"/>
                <a:cs typeface="Arial" panose="020B0604020202020204" pitchFamily="34" charset="0"/>
              </a:rPr>
              <a:t>in another public service or private sector. </a:t>
            </a:r>
            <a:endParaRPr lang="en-US" sz="2400" dirty="0" smtClean="0">
              <a:solidFill>
                <a:prstClr val="black"/>
              </a:solidFill>
              <a:latin typeface="Arial Narrow" panose="020B0606020202030204" pitchFamily="34" charset="0"/>
              <a:cs typeface="Arial" panose="020B0604020202020204" pitchFamily="34" charset="0"/>
            </a:endParaRPr>
          </a:p>
          <a:p>
            <a:pPr marL="0" lvl="0" indent="0">
              <a:buNone/>
            </a:pPr>
            <a:r>
              <a:rPr lang="en-US" sz="2100" dirty="0" smtClean="0">
                <a:solidFill>
                  <a:prstClr val="black"/>
                </a:solidFill>
                <a:latin typeface="Arial Narrow" panose="020B0606020202030204" pitchFamily="34" charset="0"/>
                <a:cs typeface="Arial" panose="020B0604020202020204" pitchFamily="34" charset="0"/>
              </a:rPr>
              <a:t>Employees </a:t>
            </a:r>
            <a:r>
              <a:rPr lang="en-US" sz="2100" dirty="0">
                <a:solidFill>
                  <a:prstClr val="black"/>
                </a:solidFill>
                <a:latin typeface="Arial Narrow" panose="020B0606020202030204" pitchFamily="34" charset="0"/>
                <a:cs typeface="Arial" panose="020B0604020202020204" pitchFamily="34" charset="0"/>
              </a:rPr>
              <a:t>who have acquired improved qualifications are given opportunities to serve in their area of specialty</a:t>
            </a:r>
            <a:r>
              <a:rPr lang="en-US" sz="2100" dirty="0" smtClean="0">
                <a:solidFill>
                  <a:prstClr val="black"/>
                </a:solidFill>
                <a:latin typeface="Arial Narrow" panose="020B0606020202030204" pitchFamily="34" charset="0"/>
                <a:cs typeface="Arial" panose="020B0604020202020204" pitchFamily="34" charset="0"/>
              </a:rPr>
              <a:t>.</a:t>
            </a:r>
          </a:p>
          <a:p>
            <a:pPr marL="0" lvl="0" indent="0">
              <a:buNone/>
            </a:pPr>
            <a:endParaRPr lang="en-ZA" sz="2100" dirty="0">
              <a:solidFill>
                <a:prstClr val="black"/>
              </a:solidFill>
              <a:latin typeface="Arial Narrow" panose="020B0606020202030204" pitchFamily="34" charset="0"/>
              <a:cs typeface="Arial" panose="020B0604020202020204" pitchFamily="34" charset="0"/>
            </a:endParaRPr>
          </a:p>
          <a:p>
            <a:pPr marL="0" indent="0">
              <a:buNone/>
            </a:pPr>
            <a:endParaRPr lang="en-ZA" dirty="0"/>
          </a:p>
        </p:txBody>
      </p:sp>
      <p:pic>
        <p:nvPicPr>
          <p:cNvPr id="5" name="Picture 4" descr="show bar.jpg">
            <a:extLst>
              <a:ext uri="{FF2B5EF4-FFF2-40B4-BE49-F238E27FC236}">
                <a16:creationId xmlns="" xmlns:a16="http://schemas.microsoft.com/office/drawing/2014/main" id="{88523BCB-5679-298C-59AB-F59876438D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105498831"/>
              </p:ext>
            </p:extLst>
          </p:nvPr>
        </p:nvGraphicFramePr>
        <p:xfrm>
          <a:off x="1517596" y="3391866"/>
          <a:ext cx="1828800" cy="1630680"/>
        </p:xfrm>
        <a:graphic>
          <a:graphicData uri="http://schemas.openxmlformats.org/drawingml/2006/table">
            <a:tbl>
              <a:tblPr>
                <a:tableStyleId>{5C22544A-7EE6-4342-B048-85BDC9FD1C3A}</a:tableStyleId>
              </a:tblPr>
              <a:tblGrid>
                <a:gridCol w="609600"/>
                <a:gridCol w="609600"/>
                <a:gridCol w="609600"/>
              </a:tblGrid>
              <a:tr h="184150">
                <a:tc>
                  <a:txBody>
                    <a:bodyPr/>
                    <a:lstStyle/>
                    <a:p>
                      <a:pPr algn="l" fontAlgn="b"/>
                      <a:r>
                        <a:rPr lang="en-ZA" sz="1100" u="none" strike="noStrike" dirty="0" smtClean="0">
                          <a:effectLst/>
                        </a:rPr>
                        <a:t>salary </a:t>
                      </a:r>
                      <a:r>
                        <a:rPr lang="en-ZA" sz="1100" u="none" strike="noStrike" dirty="0">
                          <a:effectLst/>
                        </a:rPr>
                        <a:t>levels</a:t>
                      </a:r>
                      <a:endParaRPr lang="en-ZA"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dirty="0">
                          <a:effectLst/>
                        </a:rPr>
                        <a:t>females</a:t>
                      </a:r>
                      <a:endParaRPr lang="en-ZA"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a:effectLst/>
                        </a:rPr>
                        <a:t>males</a:t>
                      </a:r>
                      <a:endParaRPr lang="en-ZA" sz="1100" b="1"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r" fontAlgn="b"/>
                      <a:r>
                        <a:rPr lang="en-ZA" sz="1100" u="none" strike="noStrike">
                          <a:effectLst/>
                        </a:rPr>
                        <a:t>6</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5</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2</a:t>
                      </a:r>
                      <a:endParaRPr lang="en-ZA"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r" fontAlgn="b"/>
                      <a:r>
                        <a:rPr lang="en-ZA" sz="1100" u="none" strike="noStrike">
                          <a:effectLst/>
                        </a:rPr>
                        <a:t>7</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3</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2</a:t>
                      </a:r>
                      <a:endParaRPr lang="en-ZA"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r" fontAlgn="b"/>
                      <a:r>
                        <a:rPr lang="en-ZA" sz="1100" u="none" strike="noStrike">
                          <a:effectLst/>
                        </a:rPr>
                        <a:t>10</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1</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2</a:t>
                      </a:r>
                      <a:endParaRPr lang="en-ZA"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r" fontAlgn="b"/>
                      <a:r>
                        <a:rPr lang="en-ZA" sz="1100" u="none" strike="noStrike">
                          <a:effectLst/>
                        </a:rPr>
                        <a:t>11</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1</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1</a:t>
                      </a:r>
                      <a:endParaRPr lang="en-ZA"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r" fontAlgn="b"/>
                      <a:r>
                        <a:rPr lang="en-ZA" sz="1100" u="none" strike="noStrike">
                          <a:effectLst/>
                        </a:rPr>
                        <a:t>12</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1</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6</a:t>
                      </a:r>
                      <a:endParaRPr lang="en-ZA"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r" fontAlgn="b"/>
                      <a:r>
                        <a:rPr lang="en-ZA" sz="1100" u="none" strike="noStrike">
                          <a:effectLst/>
                        </a:rPr>
                        <a:t>13</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3</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0</a:t>
                      </a:r>
                      <a:endParaRPr lang="en-ZA" sz="1100" b="0" i="0" u="none" strike="noStrike">
                        <a:solidFill>
                          <a:srgbClr val="000000"/>
                        </a:solidFill>
                        <a:effectLst/>
                        <a:latin typeface="Calibri" panose="020F0502020204030204" pitchFamily="34" charset="0"/>
                      </a:endParaRPr>
                    </a:p>
                  </a:txBody>
                  <a:tcPr marL="6350" marR="6350" marT="6350" marB="0" anchor="b"/>
                </a:tc>
              </a:tr>
              <a:tr h="184150">
                <a:tc>
                  <a:txBody>
                    <a:bodyPr/>
                    <a:lstStyle/>
                    <a:p>
                      <a:pPr algn="r" fontAlgn="b"/>
                      <a:r>
                        <a:rPr lang="en-ZA" sz="1100" u="none" strike="noStrike">
                          <a:effectLst/>
                        </a:rPr>
                        <a:t>14</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a:effectLst/>
                        </a:rPr>
                        <a:t>0</a:t>
                      </a:r>
                      <a:endParaRPr lang="en-ZA"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100" u="none" strike="noStrike" dirty="0">
                          <a:effectLst/>
                        </a:rPr>
                        <a:t>1</a:t>
                      </a:r>
                      <a:endParaRPr lang="en-ZA" sz="11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Tree>
    <p:extLst>
      <p:ext uri="{BB962C8B-B14F-4D97-AF65-F5344CB8AC3E}">
        <p14:creationId xmlns:p14="http://schemas.microsoft.com/office/powerpoint/2010/main" val="598256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8410AA-B158-B043-08BE-20C913FC7ADD}"/>
              </a:ext>
            </a:extLst>
          </p:cNvPr>
          <p:cNvSpPr>
            <a:spLocks noGrp="1"/>
          </p:cNvSpPr>
          <p:nvPr>
            <p:ph type="title"/>
          </p:nvPr>
        </p:nvSpPr>
        <p:spPr>
          <a:xfrm>
            <a:off x="570657" y="172995"/>
            <a:ext cx="8596668" cy="699911"/>
          </a:xfrm>
        </p:spPr>
        <p:txBody>
          <a:bodyPr/>
          <a:lstStyle/>
          <a:p>
            <a:pPr algn="ctr"/>
            <a:r>
              <a:rPr kumimoji="0" lang="en-US" sz="2000" b="1" i="0" u="none" strike="noStrike" kern="1200" cap="none" spc="0" normalizeH="0" baseline="0" noProof="0" dirty="0" smtClean="0">
                <a:ln>
                  <a:noFill/>
                </a:ln>
                <a:solidFill>
                  <a:schemeClr val="accent2"/>
                </a:solidFill>
                <a:effectLst/>
                <a:uLnTx/>
                <a:uFillTx/>
                <a:latin typeface="Arial Narrow" panose="020B0606020202030204" pitchFamily="34" charset="0"/>
              </a:rPr>
              <a:t>SUCCESSION PLANNING</a:t>
            </a:r>
            <a:endParaRPr lang="en-ZA" dirty="0">
              <a:solidFill>
                <a:schemeClr val="accent2"/>
              </a:solidFill>
              <a:latin typeface="Arial Narrow" panose="020B0606020202030204" pitchFamily="34" charset="0"/>
            </a:endParaRPr>
          </a:p>
        </p:txBody>
      </p:sp>
      <p:sp>
        <p:nvSpPr>
          <p:cNvPr id="6" name="TextBox 5">
            <a:extLst>
              <a:ext uri="{FF2B5EF4-FFF2-40B4-BE49-F238E27FC236}">
                <a16:creationId xmlns="" xmlns:a16="http://schemas.microsoft.com/office/drawing/2014/main" id="{418C50DA-4789-B5F6-D0D9-E43B43743401}"/>
              </a:ext>
            </a:extLst>
          </p:cNvPr>
          <p:cNvSpPr txBox="1"/>
          <p:nvPr/>
        </p:nvSpPr>
        <p:spPr>
          <a:xfrm>
            <a:off x="768579" y="664677"/>
            <a:ext cx="8327571" cy="5990358"/>
          </a:xfrm>
          <a:prstGeom prst="rect">
            <a:avLst/>
          </a:prstGeom>
          <a:noFill/>
        </p:spPr>
        <p:txBody>
          <a:bodyPr wrap="square">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The</a:t>
            </a:r>
            <a:r>
              <a:rPr kumimoji="0" lang="en-ZA"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department currently has 48 contract employees which are additional to the establishment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Out of 48</a:t>
            </a:r>
            <a:r>
              <a:rPr kumimoji="0" lang="en-ZA"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contract employees,</a:t>
            </a:r>
            <a:r>
              <a:rPr kumimoji="0" lang="en-ZA"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 7 are at</a:t>
            </a:r>
            <a:r>
              <a:rPr kumimoji="0" lang="en-ZA"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managerial positions (levels 9 – 12)</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ZA" b="0" i="0" u="none" strike="noStrike" kern="1200" cap="none" spc="0" normalizeH="0" baseline="0" noProof="0" dirty="0" smtClean="0">
                <a:ln>
                  <a:noFill/>
                </a:ln>
                <a:solidFill>
                  <a:prstClr val="black"/>
                </a:solidFill>
                <a:effectLst/>
                <a:uLnTx/>
                <a:uFillTx/>
                <a:latin typeface="Arial Narrow" panose="020B0606020202030204" pitchFamily="34" charset="0"/>
                <a:cs typeface="Arial" panose="020B0604020202020204" pitchFamily="34" charset="0"/>
              </a:rPr>
              <a:t>The department through</a:t>
            </a:r>
            <a:r>
              <a:rPr kumimoji="0" lang="en-ZA" b="0" i="0" u="none" strike="noStrike" kern="1200" cap="none" spc="0" normalizeH="0" noProof="0" dirty="0" smtClean="0">
                <a:ln>
                  <a:noFill/>
                </a:ln>
                <a:solidFill>
                  <a:prstClr val="black"/>
                </a:solidFill>
                <a:effectLst/>
                <a:uLnTx/>
                <a:uFillTx/>
                <a:latin typeface="Arial Narrow" panose="020B0606020202030204" pitchFamily="34" charset="0"/>
                <a:cs typeface="Arial" panose="020B0604020202020204" pitchFamily="34" charset="0"/>
              </a:rPr>
              <a:t> its stakeholders has resolved that the recruitment policy must allow for entry level positions to be internally advertised to give preference to the contract employees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dirty="0" smtClean="0">
                <a:solidFill>
                  <a:prstClr val="black"/>
                </a:solidFill>
                <a:latin typeface="Arial Narrow" panose="020B0606020202030204" pitchFamily="34" charset="0"/>
                <a:cs typeface="Arial" panose="020B0604020202020204" pitchFamily="34" charset="0"/>
              </a:rPr>
              <a:t>Other seven senior contract employees to be catered for in senior vacant positions provided that they are suitably qualified for the positions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dirty="0" smtClean="0">
                <a:solidFill>
                  <a:prstClr val="black"/>
                </a:solidFill>
                <a:latin typeface="Arial Narrow" panose="020B0606020202030204" pitchFamily="34" charset="0"/>
                <a:cs typeface="Arial" panose="020B0604020202020204" pitchFamily="34" charset="0"/>
              </a:rPr>
              <a:t>The current representation of employees in age groups shows that the department has 8 employees between the ages of 60 – 65 (normal retirement)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dirty="0" smtClean="0">
                <a:solidFill>
                  <a:prstClr val="black"/>
                </a:solidFill>
                <a:latin typeface="Arial Narrow" panose="020B0606020202030204" pitchFamily="34" charset="0"/>
                <a:cs typeface="Arial" panose="020B0604020202020204" pitchFamily="34" charset="0"/>
              </a:rPr>
              <a:t>A total of 19 employees are between the ages of 55 – 59 (early retirement)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dirty="0" smtClean="0">
                <a:solidFill>
                  <a:prstClr val="black"/>
                </a:solidFill>
                <a:latin typeface="Arial Narrow" panose="020B0606020202030204" pitchFamily="34" charset="0"/>
                <a:cs typeface="Arial" panose="020B0604020202020204" pitchFamily="34" charset="0"/>
              </a:rPr>
              <a:t>Pre-retirement workshop to be conducted for the qualifying groups every year to assess the state of readiness.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dirty="0" smtClean="0">
                <a:solidFill>
                  <a:prstClr val="black"/>
                </a:solidFill>
                <a:latin typeface="Arial Narrow" panose="020B0606020202030204" pitchFamily="34" charset="0"/>
                <a:cs typeface="Arial" panose="020B0604020202020204" pitchFamily="34" charset="0"/>
              </a:rPr>
              <a:t>Employees are appointed to act on higher vacant position at middle / senior management levels to prepare them for career path from within the organisation.</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ZA" dirty="0" smtClean="0">
                <a:solidFill>
                  <a:prstClr val="black"/>
                </a:solidFill>
                <a:latin typeface="Arial Narrow" panose="020B0606020202030204" pitchFamily="34" charset="0"/>
                <a:cs typeface="Arial" panose="020B0604020202020204" pitchFamily="34" charset="0"/>
              </a:rPr>
              <a:t>Mentoring and coaching: senior employees identified to be due for retirement are partnered with their juniors for a period not less than 12 months to ensure the transferring of skills.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ZA" sz="2000" dirty="0" smtClean="0">
              <a:solidFill>
                <a:prstClr val="black"/>
              </a:solidFill>
              <a:latin typeface="Arial Narrow" panose="020B0606020202030204" pitchFamily="34" charset="0"/>
              <a:cs typeface="Arial" panose="020B0604020202020204" pitchFamily="34"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ZA" sz="2000" dirty="0" smtClean="0">
              <a:solidFill>
                <a:prstClr val="black"/>
              </a:solidFill>
              <a:latin typeface="Arial Narrow" panose="020B0606020202030204" pitchFamily="34" charset="0"/>
              <a:cs typeface="Arial" panose="020B0604020202020204" pitchFamily="34" charset="0"/>
            </a:endParaRPr>
          </a:p>
          <a:p>
            <a:pPr marR="0" lvl="0" algn="just" defTabSz="914400" rtl="0" eaLnBrk="1" fontAlgn="auto" latinLnBrk="0" hangingPunct="1">
              <a:lnSpc>
                <a:spcPct val="90000"/>
              </a:lnSpc>
              <a:spcBef>
                <a:spcPts val="1000"/>
              </a:spcBef>
              <a:spcAft>
                <a:spcPts val="0"/>
              </a:spcAft>
              <a:buClrTx/>
              <a:buSzTx/>
              <a:tabLst/>
              <a:defRPr/>
            </a:pPr>
            <a:endParaRPr kumimoji="0" lang="en-ZA" sz="140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p:txBody>
      </p:sp>
      <p:pic>
        <p:nvPicPr>
          <p:cNvPr id="7" name="Picture 6" descr="show bar.jpg">
            <a:extLst>
              <a:ext uri="{FF2B5EF4-FFF2-40B4-BE49-F238E27FC236}">
                <a16:creationId xmlns="" xmlns:a16="http://schemas.microsoft.com/office/drawing/2014/main" id="{BDB9DD43-31A2-6F2F-C36A-14824ACB92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spTree>
    <p:extLst>
      <p:ext uri="{BB962C8B-B14F-4D97-AF65-F5344CB8AC3E}">
        <p14:creationId xmlns:p14="http://schemas.microsoft.com/office/powerpoint/2010/main" val="237112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 xmlns:a16="http://schemas.microsoft.com/office/drawing/2014/main" id="{E0C81903-0C8D-4B84-8A58-019DB323DF13}"/>
              </a:ext>
            </a:extLst>
          </p:cNvPr>
          <p:cNvSpPr txBox="1"/>
          <p:nvPr/>
        </p:nvSpPr>
        <p:spPr>
          <a:xfrm>
            <a:off x="1045029" y="3027498"/>
            <a:ext cx="8122297" cy="830997"/>
          </a:xfrm>
          <a:prstGeom prst="rect">
            <a:avLst/>
          </a:prstGeom>
          <a:noFill/>
        </p:spPr>
        <p:txBody>
          <a:bodyPr wrap="square">
            <a:spAutoFit/>
          </a:bodyPr>
          <a:lstStyle/>
          <a:p>
            <a:pPr marL="342900" marR="0" lvl="1"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schemeClr val="accent2"/>
                </a:solidFill>
                <a:effectLst/>
                <a:uLnTx/>
                <a:uFillTx/>
                <a:latin typeface="Gill Sans MT" panose="020B0502020104020203" pitchFamily="34" charset="0"/>
                <a:ea typeface="+mn-ea"/>
                <a:cs typeface="+mn-cs"/>
              </a:rPr>
              <a:t>Thank You</a:t>
            </a:r>
          </a:p>
        </p:txBody>
      </p:sp>
      <p:pic>
        <p:nvPicPr>
          <p:cNvPr id="21" name="Picture 20">
            <a:extLst>
              <a:ext uri="{FF2B5EF4-FFF2-40B4-BE49-F238E27FC236}">
                <a16:creationId xmlns="" xmlns:a16="http://schemas.microsoft.com/office/drawing/2014/main" id="{13EF1160-1346-1C2A-2217-744F062089A6}"/>
              </a:ext>
            </a:extLst>
          </p:cNvPr>
          <p:cNvPicPr>
            <a:picLocks noChangeAspect="1"/>
          </p:cNvPicPr>
          <p:nvPr/>
        </p:nvPicPr>
        <p:blipFill>
          <a:blip r:embed="rId2"/>
          <a:stretch>
            <a:fillRect/>
          </a:stretch>
        </p:blipFill>
        <p:spPr>
          <a:xfrm>
            <a:off x="0" y="6053328"/>
            <a:ext cx="12192000" cy="804672"/>
          </a:xfrm>
          <a:prstGeom prst="rect">
            <a:avLst/>
          </a:prstGeom>
        </p:spPr>
      </p:pic>
    </p:spTree>
    <p:extLst>
      <p:ext uri="{BB962C8B-B14F-4D97-AF65-F5344CB8AC3E}">
        <p14:creationId xmlns:p14="http://schemas.microsoft.com/office/powerpoint/2010/main" val="279444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370703" y="609600"/>
            <a:ext cx="8903299" cy="417689"/>
          </a:xfrm>
        </p:spPr>
        <p:txBody>
          <a:bodyPr>
            <a:normAutofit/>
          </a:bodyPr>
          <a:lstStyle/>
          <a:p>
            <a:r>
              <a:rPr lang="en-US" sz="2000" b="1" dirty="0" smtClean="0">
                <a:solidFill>
                  <a:schemeClr val="accent2"/>
                </a:solidFill>
                <a:latin typeface="Arial Narrow" panose="020B0606020202030204" pitchFamily="34" charset="0"/>
                <a:cs typeface="Arial" panose="020B0604020202020204" pitchFamily="34" charset="0"/>
              </a:rPr>
              <a:t>PRESENTATION OUTLINE</a:t>
            </a:r>
            <a:endParaRPr lang="en-US" sz="2000" b="1" dirty="0">
              <a:solidFill>
                <a:schemeClr val="accent2"/>
              </a:solidFill>
              <a:latin typeface="Arial Narrow" panose="020B0606020202030204" pitchFamily="34" charset="0"/>
              <a:cs typeface="Arial" panose="020B0604020202020204" pitchFamily="34" charset="0"/>
            </a:endParaRPr>
          </a:p>
        </p:txBody>
      </p:sp>
      <p:pic>
        <p:nvPicPr>
          <p:cNvPr id="7" name="Picture 6" descr="show ba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sp>
        <p:nvSpPr>
          <p:cNvPr id="3" name="TextBox 2">
            <a:extLst>
              <a:ext uri="{FF2B5EF4-FFF2-40B4-BE49-F238E27FC236}">
                <a16:creationId xmlns="" xmlns:a16="http://schemas.microsoft.com/office/drawing/2014/main" id="{0A975E45-2CD5-BFAF-20D2-9AC8F1CCAED0}"/>
              </a:ext>
            </a:extLst>
          </p:cNvPr>
          <p:cNvSpPr txBox="1"/>
          <p:nvPr/>
        </p:nvSpPr>
        <p:spPr>
          <a:xfrm>
            <a:off x="370703" y="1489015"/>
            <a:ext cx="9066808" cy="3400931"/>
          </a:xfrm>
          <a:prstGeom prst="rect">
            <a:avLst/>
          </a:prstGeom>
          <a:noFill/>
        </p:spPr>
        <p:txBody>
          <a:bodyPr wrap="square">
            <a:spAutoFit/>
          </a:bodyPr>
          <a:lstStyle/>
          <a:p>
            <a:pPr marL="285750" indent="-285750">
              <a:buFont typeface="Arial" panose="020B0604020202020204" pitchFamily="34" charset="0"/>
              <a:buChar char="•"/>
            </a:pPr>
            <a:r>
              <a:rPr lang="en-US" sz="2000" dirty="0" smtClean="0">
                <a:latin typeface="Arial Narrow" panose="020B0606020202030204" pitchFamily="34" charset="0"/>
              </a:rPr>
              <a:t>Purpose</a:t>
            </a:r>
          </a:p>
          <a:p>
            <a:pPr marL="285750" indent="-285750">
              <a:buFont typeface="Arial" panose="020B0604020202020204" pitchFamily="34" charset="0"/>
              <a:buChar char="•"/>
            </a:pPr>
            <a:r>
              <a:rPr lang="en-US" sz="2000" dirty="0" smtClean="0">
                <a:latin typeface="Arial Narrow" panose="020B0606020202030204" pitchFamily="34" charset="0"/>
              </a:rPr>
              <a:t>Suspension processes</a:t>
            </a:r>
          </a:p>
          <a:p>
            <a:pPr marL="285750" indent="-285750">
              <a:buFont typeface="Arial" panose="020B0604020202020204" pitchFamily="34" charset="0"/>
              <a:buChar char="•"/>
            </a:pPr>
            <a:r>
              <a:rPr lang="en-US" sz="2000" dirty="0" smtClean="0">
                <a:latin typeface="Arial Narrow" panose="020B0606020202030204" pitchFamily="34" charset="0"/>
              </a:rPr>
              <a:t>DMV Capacity</a:t>
            </a:r>
            <a:endParaRPr lang="en-US" sz="2000" dirty="0">
              <a:latin typeface="Arial Narrow" panose="020B0606020202030204" pitchFamily="34" charset="0"/>
            </a:endParaRPr>
          </a:p>
          <a:p>
            <a:pPr marL="285750" indent="-285750">
              <a:buFont typeface="Arial" panose="020B0604020202020204" pitchFamily="34" charset="0"/>
              <a:buChar char="•"/>
            </a:pPr>
            <a:r>
              <a:rPr lang="en-US" sz="2000" dirty="0" smtClean="0">
                <a:latin typeface="Arial Narrow" panose="020B0606020202030204" pitchFamily="34" charset="0"/>
              </a:rPr>
              <a:t>Progress on filling of vacancies (SMS)</a:t>
            </a:r>
          </a:p>
          <a:p>
            <a:pPr marL="285750" indent="-285750">
              <a:buFont typeface="Arial" panose="020B0604020202020204" pitchFamily="34" charset="0"/>
              <a:buChar char="•"/>
            </a:pPr>
            <a:r>
              <a:rPr lang="en-US" sz="2000" dirty="0" smtClean="0">
                <a:latin typeface="Arial Narrow" panose="020B0606020202030204" pitchFamily="34" charset="0"/>
              </a:rPr>
              <a:t>Age analysis current status (environmental scan)</a:t>
            </a:r>
          </a:p>
          <a:p>
            <a:pPr marL="285750" indent="-285750">
              <a:buFont typeface="Arial" panose="020B0604020202020204" pitchFamily="34" charset="0"/>
              <a:buChar char="•"/>
            </a:pPr>
            <a:r>
              <a:rPr lang="en-US" sz="2000" dirty="0" smtClean="0">
                <a:latin typeface="Arial Narrow" panose="020B0606020202030204" pitchFamily="34" charset="0"/>
              </a:rPr>
              <a:t>EE targets and current status at SMS (SL 13-16) (environmental scan)</a:t>
            </a:r>
          </a:p>
          <a:p>
            <a:pPr marL="285750" indent="-285750">
              <a:buFont typeface="Arial" panose="020B0604020202020204" pitchFamily="34" charset="0"/>
              <a:buChar char="•"/>
            </a:pPr>
            <a:r>
              <a:rPr lang="en-US" sz="2000" dirty="0" smtClean="0">
                <a:latin typeface="Arial Narrow" panose="020B0606020202030204" pitchFamily="34" charset="0"/>
              </a:rPr>
              <a:t>Outcome of the analysis based on the Economic Active Population</a:t>
            </a:r>
          </a:p>
          <a:p>
            <a:pPr marL="285750" indent="-285750">
              <a:buFont typeface="Arial" panose="020B0604020202020204" pitchFamily="34" charset="0"/>
              <a:buChar char="•"/>
            </a:pPr>
            <a:r>
              <a:rPr lang="en-US" sz="2000" dirty="0" smtClean="0">
                <a:latin typeface="Arial Narrow" panose="020B0606020202030204" pitchFamily="34" charset="0"/>
              </a:rPr>
              <a:t>Retention Strategy </a:t>
            </a:r>
          </a:p>
          <a:p>
            <a:pPr marL="285750" indent="-285750">
              <a:buFont typeface="Arial" panose="020B0604020202020204" pitchFamily="34" charset="0"/>
              <a:buChar char="•"/>
            </a:pPr>
            <a:r>
              <a:rPr lang="en-US" sz="2000" dirty="0" smtClean="0">
                <a:latin typeface="Arial Narrow" panose="020B0606020202030204" pitchFamily="34" charset="0"/>
              </a:rPr>
              <a:t>Succession Planning </a:t>
            </a:r>
            <a:endParaRPr lang="en-US" sz="2000" dirty="0">
              <a:latin typeface="Arial Narrow" panose="020B0606020202030204" pitchFamily="34" charset="0"/>
            </a:endParaRPr>
          </a:p>
          <a:p>
            <a:pPr>
              <a:lnSpc>
                <a:spcPct val="150000"/>
              </a:lnSpc>
            </a:pPr>
            <a:endParaRPr lang="en-US" sz="1400" dirty="0">
              <a:latin typeface="Arial Narrow" panose="020B0606020202030204" pitchFamily="34" charset="0"/>
            </a:endParaRPr>
          </a:p>
          <a:p>
            <a:endParaRPr lang="en-US" sz="1400" dirty="0">
              <a:latin typeface="Arial Narrow" panose="020B0606020202030204" pitchFamily="34" charset="0"/>
            </a:endParaRPr>
          </a:p>
        </p:txBody>
      </p:sp>
    </p:spTree>
    <p:extLst>
      <p:ext uri="{BB962C8B-B14F-4D97-AF65-F5344CB8AC3E}">
        <p14:creationId xmlns:p14="http://schemas.microsoft.com/office/powerpoint/2010/main" val="305171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370703" y="609600"/>
            <a:ext cx="8903299" cy="417689"/>
          </a:xfrm>
        </p:spPr>
        <p:txBody>
          <a:bodyPr>
            <a:normAutofit/>
          </a:bodyPr>
          <a:lstStyle/>
          <a:p>
            <a:r>
              <a:rPr lang="en-US" sz="2000" b="1" dirty="0" smtClean="0">
                <a:solidFill>
                  <a:schemeClr val="accent2"/>
                </a:solidFill>
                <a:latin typeface="Arial Narrow" panose="020B0606020202030204" pitchFamily="34" charset="0"/>
                <a:cs typeface="Arial" panose="020B0604020202020204" pitchFamily="34" charset="0"/>
              </a:rPr>
              <a:t>THE PURPOSE OF THE PRESENTATION</a:t>
            </a:r>
            <a:endParaRPr lang="en-US" sz="2000" b="1" dirty="0">
              <a:solidFill>
                <a:schemeClr val="accent2"/>
              </a:solidFill>
              <a:latin typeface="Arial Narrow" panose="020B0606020202030204" pitchFamily="34" charset="0"/>
              <a:cs typeface="Arial" panose="020B0604020202020204" pitchFamily="34" charset="0"/>
            </a:endParaRPr>
          </a:p>
        </p:txBody>
      </p:sp>
      <p:pic>
        <p:nvPicPr>
          <p:cNvPr id="7" name="Picture 6" descr="show ba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sp>
        <p:nvSpPr>
          <p:cNvPr id="3" name="TextBox 2">
            <a:extLst>
              <a:ext uri="{FF2B5EF4-FFF2-40B4-BE49-F238E27FC236}">
                <a16:creationId xmlns="" xmlns:a16="http://schemas.microsoft.com/office/drawing/2014/main" id="{0A975E45-2CD5-BFAF-20D2-9AC8F1CCAED0}"/>
              </a:ext>
            </a:extLst>
          </p:cNvPr>
          <p:cNvSpPr txBox="1"/>
          <p:nvPr/>
        </p:nvSpPr>
        <p:spPr>
          <a:xfrm>
            <a:off x="370703" y="1216759"/>
            <a:ext cx="9066808" cy="2600712"/>
          </a:xfrm>
          <a:prstGeom prst="rect">
            <a:avLst/>
          </a:prstGeom>
          <a:noFill/>
        </p:spPr>
        <p:txBody>
          <a:bodyPr wrap="square">
            <a:spAutoFit/>
          </a:bodyPr>
          <a:lstStyle/>
          <a:p>
            <a:endParaRPr lang="en-US" sz="1400" dirty="0" smtClean="0">
              <a:latin typeface="Arial Narrow" panose="020B0606020202030204" pitchFamily="34" charset="0"/>
            </a:endParaRPr>
          </a:p>
          <a:p>
            <a:endParaRPr lang="en-US" sz="1400" dirty="0">
              <a:latin typeface="Arial Narrow" panose="020B0606020202030204" pitchFamily="34" charset="0"/>
            </a:endParaRPr>
          </a:p>
          <a:p>
            <a:r>
              <a:rPr lang="en-US" sz="2400" dirty="0" smtClean="0">
                <a:latin typeface="Arial Narrow" panose="020B0606020202030204" pitchFamily="34" charset="0"/>
              </a:rPr>
              <a:t>The </a:t>
            </a:r>
            <a:r>
              <a:rPr lang="en-US" sz="2400" dirty="0">
                <a:latin typeface="Arial Narrow" panose="020B0606020202030204" pitchFamily="34" charset="0"/>
              </a:rPr>
              <a:t>purpose of this presentation is to give </a:t>
            </a:r>
            <a:r>
              <a:rPr lang="en-US" sz="2400" dirty="0" smtClean="0">
                <a:latin typeface="Arial Narrow" panose="020B0606020202030204" pitchFamily="34" charset="0"/>
              </a:rPr>
              <a:t>an overview </a:t>
            </a:r>
            <a:r>
              <a:rPr lang="en-US" sz="2400" dirty="0">
                <a:latin typeface="Arial Narrow" panose="020B0606020202030204" pitchFamily="34" charset="0"/>
              </a:rPr>
              <a:t>on the </a:t>
            </a:r>
            <a:r>
              <a:rPr lang="en-US" sz="2400" dirty="0" smtClean="0">
                <a:latin typeface="Arial Narrow" panose="020B0606020202030204" pitchFamily="34" charset="0"/>
              </a:rPr>
              <a:t>department </a:t>
            </a:r>
            <a:r>
              <a:rPr lang="en-US" sz="2400" dirty="0">
                <a:latin typeface="Arial Narrow" panose="020B0606020202030204" pitchFamily="34" charset="0"/>
              </a:rPr>
              <a:t>of military </a:t>
            </a:r>
            <a:r>
              <a:rPr lang="en-US" sz="2400" dirty="0" smtClean="0">
                <a:latin typeface="Arial Narrow" panose="020B0606020202030204" pitchFamily="34" charset="0"/>
              </a:rPr>
              <a:t>veteran’s Human Resource Plan on Suspension Processes, Retention Strategy and the Succession Planning. </a:t>
            </a:r>
          </a:p>
          <a:p>
            <a:endParaRPr lang="en-US" sz="1400" dirty="0" smtClean="0">
              <a:latin typeface="Arial Narrow" panose="020B0606020202030204" pitchFamily="34" charset="0"/>
            </a:endParaRPr>
          </a:p>
          <a:p>
            <a:endParaRPr lang="en-US" sz="1400" dirty="0">
              <a:latin typeface="Arial Narrow" panose="020B0606020202030204" pitchFamily="34" charset="0"/>
            </a:endParaRPr>
          </a:p>
          <a:p>
            <a:pPr>
              <a:lnSpc>
                <a:spcPct val="150000"/>
              </a:lnSpc>
            </a:pPr>
            <a:endParaRPr lang="en-US" sz="1400" dirty="0">
              <a:latin typeface="Arial Narrow" panose="020B0606020202030204" pitchFamily="34" charset="0"/>
            </a:endParaRPr>
          </a:p>
          <a:p>
            <a:endParaRPr lang="en-US" sz="1400" dirty="0">
              <a:latin typeface="Arial Narrow" panose="020B0606020202030204" pitchFamily="34" charset="0"/>
            </a:endParaRPr>
          </a:p>
        </p:txBody>
      </p:sp>
    </p:spTree>
    <p:extLst>
      <p:ext uri="{BB962C8B-B14F-4D97-AF65-F5344CB8AC3E}">
        <p14:creationId xmlns:p14="http://schemas.microsoft.com/office/powerpoint/2010/main" val="390113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52457" y="197709"/>
            <a:ext cx="8903299" cy="513550"/>
          </a:xfrm>
        </p:spPr>
        <p:txBody>
          <a:bodyPr>
            <a:normAutofit/>
          </a:bodyPr>
          <a:lstStyle/>
          <a:p>
            <a:pPr algn="ctr"/>
            <a:r>
              <a:rPr lang="en-US" sz="2400" b="1" dirty="0" smtClean="0">
                <a:solidFill>
                  <a:schemeClr val="accent2"/>
                </a:solidFill>
                <a:latin typeface="Arial Narrow" panose="020B0606020202030204" pitchFamily="34" charset="0"/>
                <a:cs typeface="Arial" panose="020B0604020202020204" pitchFamily="34" charset="0"/>
              </a:rPr>
              <a:t>SUSPENSION PROCESSES</a:t>
            </a:r>
            <a:endParaRPr lang="en-US" sz="2400" b="1" dirty="0">
              <a:solidFill>
                <a:schemeClr val="accent2"/>
              </a:solidFill>
              <a:latin typeface="Arial Narrow" panose="020B0606020202030204" pitchFamily="34" charset="0"/>
              <a:cs typeface="Arial" panose="020B0604020202020204" pitchFamily="34" charset="0"/>
            </a:endParaRPr>
          </a:p>
        </p:txBody>
      </p:sp>
      <p:pic>
        <p:nvPicPr>
          <p:cNvPr id="7" name="Picture 6" descr="show ba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sp>
        <p:nvSpPr>
          <p:cNvPr id="3" name="TextBox 2">
            <a:extLst>
              <a:ext uri="{FF2B5EF4-FFF2-40B4-BE49-F238E27FC236}">
                <a16:creationId xmlns="" xmlns:a16="http://schemas.microsoft.com/office/drawing/2014/main" id="{0A975E45-2CD5-BFAF-20D2-9AC8F1CCAED0}"/>
              </a:ext>
            </a:extLst>
          </p:cNvPr>
          <p:cNvSpPr txBox="1"/>
          <p:nvPr/>
        </p:nvSpPr>
        <p:spPr>
          <a:xfrm>
            <a:off x="379755" y="711259"/>
            <a:ext cx="9407612" cy="6601807"/>
          </a:xfrm>
          <a:prstGeom prst="rect">
            <a:avLst/>
          </a:prstGeom>
          <a:noFill/>
        </p:spPr>
        <p:txBody>
          <a:bodyPr wrap="square">
            <a:spAutoFit/>
          </a:bodyPr>
          <a:lstStyle/>
          <a:p>
            <a:r>
              <a:rPr lang="en-US" sz="1400" b="1" u="sng" dirty="0" smtClean="0">
                <a:latin typeface="Arial Narrow" panose="020B0606020202030204" pitchFamily="34" charset="0"/>
              </a:rPr>
              <a:t>Precautionary suspension process</a:t>
            </a:r>
          </a:p>
          <a:p>
            <a:endParaRPr lang="en-US" sz="1400" b="1" dirty="0" smtClean="0">
              <a:latin typeface="Arial Narrow" panose="020B0606020202030204" pitchFamily="34" charset="0"/>
            </a:endParaRPr>
          </a:p>
          <a:p>
            <a:r>
              <a:rPr lang="en-US" sz="1600" dirty="0" smtClean="0">
                <a:latin typeface="Arial Narrow" panose="020B0606020202030204" pitchFamily="34" charset="0"/>
              </a:rPr>
              <a:t>The department receives the allegation of misconduct </a:t>
            </a:r>
          </a:p>
          <a:p>
            <a:r>
              <a:rPr lang="en-US" sz="1600" dirty="0" smtClean="0">
                <a:latin typeface="Arial Narrow" panose="020B0606020202030204" pitchFamily="34" charset="0"/>
              </a:rPr>
              <a:t>On assessment of the allegations, a decision is made to implement precautionary suspension as per chapter 7 of the SMS handbook and PSCBC resolution 1 of 2003</a:t>
            </a:r>
          </a:p>
          <a:p>
            <a:r>
              <a:rPr lang="en-US" sz="1600" dirty="0">
                <a:latin typeface="Arial Narrow" panose="020B0606020202030204" pitchFamily="34" charset="0"/>
              </a:rPr>
              <a:t>Notice of intention to suspend must be served affording the alleged employee to indicate why they should not be suspended</a:t>
            </a:r>
            <a:endParaRPr lang="en-US" sz="1600" dirty="0" smtClean="0">
              <a:latin typeface="Arial Narrow" panose="020B0606020202030204" pitchFamily="34" charset="0"/>
            </a:endParaRPr>
          </a:p>
          <a:p>
            <a:r>
              <a:rPr lang="en-US" sz="1600" dirty="0" smtClean="0">
                <a:latin typeface="Arial Narrow" panose="020B0606020202030204" pitchFamily="34" charset="0"/>
              </a:rPr>
              <a:t>The office of the State Attorney may be approached to source a forensic investigation based on the complexity of the allegations</a:t>
            </a:r>
          </a:p>
          <a:p>
            <a:r>
              <a:rPr lang="en-US" sz="1600" dirty="0" smtClean="0">
                <a:latin typeface="Arial Narrow" panose="020B0606020202030204" pitchFamily="34" charset="0"/>
              </a:rPr>
              <a:t>Chairpersons and Initiators must be appointed through the DPSA</a:t>
            </a:r>
          </a:p>
          <a:p>
            <a:endParaRPr lang="en-US" sz="1600" dirty="0" smtClean="0">
              <a:latin typeface="Arial Narrow" panose="020B0606020202030204" pitchFamily="34" charset="0"/>
            </a:endParaRPr>
          </a:p>
          <a:p>
            <a:r>
              <a:rPr lang="en-US" sz="1600" b="1" dirty="0" smtClean="0">
                <a:latin typeface="Arial Narrow" panose="020B0606020202030204" pitchFamily="34" charset="0"/>
              </a:rPr>
              <a:t>Precautionary suspension and or transfer must be based on the following reasons:</a:t>
            </a:r>
          </a:p>
          <a:p>
            <a:pPr marL="800100" lvl="1" indent="-342900">
              <a:buAutoNum type="arabicPeriod"/>
            </a:pPr>
            <a:r>
              <a:rPr lang="en-US" sz="1600" dirty="0" smtClean="0">
                <a:latin typeface="Arial Narrow" panose="020B0606020202030204" pitchFamily="34" charset="0"/>
              </a:rPr>
              <a:t>The employee is alleged to have committed a serious misconduct / offence</a:t>
            </a:r>
          </a:p>
          <a:p>
            <a:pPr marL="800100" lvl="1" indent="-342900">
              <a:buAutoNum type="arabicPeriod" startAt="2"/>
            </a:pPr>
            <a:r>
              <a:rPr lang="en-US" sz="1600" dirty="0" smtClean="0">
                <a:latin typeface="Arial Narrow" panose="020B0606020202030204" pitchFamily="34" charset="0"/>
              </a:rPr>
              <a:t>The employer believes that the presence of an employee at the workplace might jeopardies any investigation into the alleged misconduct, or endanger the well-being or safety of any person or state property.</a:t>
            </a:r>
          </a:p>
          <a:p>
            <a:pPr lvl="1"/>
            <a:endParaRPr lang="en-US" sz="1600" dirty="0">
              <a:latin typeface="Arial Narrow" panose="020B0606020202030204" pitchFamily="34" charset="0"/>
            </a:endParaRPr>
          </a:p>
          <a:p>
            <a:r>
              <a:rPr lang="en-US" sz="1600" dirty="0" smtClean="0">
                <a:latin typeface="Arial Narrow" panose="020B0606020202030204" pitchFamily="34" charset="0"/>
              </a:rPr>
              <a:t>A suspension of this kind is a precautionary measure that does not constitute a judgment, and must be on full pay.</a:t>
            </a:r>
          </a:p>
          <a:p>
            <a:r>
              <a:rPr lang="en-US" sz="1600" dirty="0" smtClean="0">
                <a:latin typeface="Arial Narrow" panose="020B0606020202030204" pitchFamily="34" charset="0"/>
              </a:rPr>
              <a:t>If an employee is suspended or transferred as a precautionary measure, the employer must hold a disciplinary hearing within 60 days, depending on the complexity of the matter and the length of the investigation. </a:t>
            </a:r>
          </a:p>
          <a:p>
            <a:r>
              <a:rPr lang="en-US" sz="1600" dirty="0" smtClean="0">
                <a:latin typeface="Arial Narrow" panose="020B0606020202030204" pitchFamily="34" charset="0"/>
              </a:rPr>
              <a:t>The chair of the hearing must then decide on any further postponement.</a:t>
            </a:r>
          </a:p>
          <a:p>
            <a:r>
              <a:rPr lang="en-US" sz="1600" dirty="0" smtClean="0">
                <a:latin typeface="Arial Narrow" panose="020B0606020202030204" pitchFamily="34" charset="0"/>
              </a:rPr>
              <a:t>The employer will monitor that the disciplinary processes takes place within the prescribed timeframes.</a:t>
            </a:r>
          </a:p>
          <a:p>
            <a:r>
              <a:rPr lang="en-US" sz="1600" dirty="0" smtClean="0">
                <a:latin typeface="Arial Narrow" panose="020B0606020202030204" pitchFamily="34" charset="0"/>
              </a:rPr>
              <a:t>All of the above are guided by: Schedule 8 on Code of Good Practice: on dismissal of the LRA 66 of 1995 as amended.</a:t>
            </a:r>
          </a:p>
          <a:p>
            <a:endParaRPr lang="en-US" sz="1400" dirty="0" smtClean="0">
              <a:latin typeface="Arial Narrow" panose="020B0606020202030204" pitchFamily="34" charset="0"/>
            </a:endParaRPr>
          </a:p>
          <a:p>
            <a:endParaRPr lang="en-US" sz="1400" dirty="0" smtClean="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p>
            <a:pPr>
              <a:lnSpc>
                <a:spcPct val="150000"/>
              </a:lnSpc>
            </a:pPr>
            <a:endParaRPr lang="en-US" sz="1400" dirty="0">
              <a:latin typeface="Arial Narrow" panose="020B0606020202030204" pitchFamily="34" charset="0"/>
            </a:endParaRPr>
          </a:p>
          <a:p>
            <a:endParaRPr lang="en-US" sz="1400" dirty="0">
              <a:latin typeface="Arial Narrow" panose="020B0606020202030204" pitchFamily="34" charset="0"/>
            </a:endParaRPr>
          </a:p>
        </p:txBody>
      </p:sp>
    </p:spTree>
    <p:extLst>
      <p:ext uri="{BB962C8B-B14F-4D97-AF65-F5344CB8AC3E}">
        <p14:creationId xmlns:p14="http://schemas.microsoft.com/office/powerpoint/2010/main" val="326037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52457" y="197709"/>
            <a:ext cx="8903299" cy="513550"/>
          </a:xfrm>
        </p:spPr>
        <p:txBody>
          <a:bodyPr>
            <a:normAutofit/>
          </a:bodyPr>
          <a:lstStyle/>
          <a:p>
            <a:pPr algn="ctr"/>
            <a:r>
              <a:rPr lang="en-US" sz="2400" b="1" dirty="0" smtClean="0">
                <a:solidFill>
                  <a:schemeClr val="accent2"/>
                </a:solidFill>
                <a:latin typeface="Arial Narrow" panose="020B0606020202030204" pitchFamily="34" charset="0"/>
                <a:cs typeface="Arial" panose="020B0604020202020204" pitchFamily="34" charset="0"/>
              </a:rPr>
              <a:t>PROGRESS ON CURRENT SUSPENSIONS</a:t>
            </a:r>
            <a:endParaRPr lang="en-US" sz="2400" b="1" dirty="0">
              <a:solidFill>
                <a:schemeClr val="accent2"/>
              </a:solidFill>
              <a:latin typeface="Arial Narrow" panose="020B0606020202030204" pitchFamily="34" charset="0"/>
              <a:cs typeface="Arial" panose="020B0604020202020204" pitchFamily="34" charset="0"/>
            </a:endParaRPr>
          </a:p>
        </p:txBody>
      </p:sp>
      <p:pic>
        <p:nvPicPr>
          <p:cNvPr id="7" name="Picture 6" descr="show ba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55895"/>
            <a:ext cx="12192000" cy="802105"/>
          </a:xfrm>
          <a:prstGeom prst="rect">
            <a:avLst/>
          </a:prstGeom>
        </p:spPr>
      </p:pic>
      <p:sp>
        <p:nvSpPr>
          <p:cNvPr id="3" name="TextBox 2">
            <a:extLst>
              <a:ext uri="{FF2B5EF4-FFF2-40B4-BE49-F238E27FC236}">
                <a16:creationId xmlns="" xmlns:a16="http://schemas.microsoft.com/office/drawing/2014/main" id="{0A975E45-2CD5-BFAF-20D2-9AC8F1CCAED0}"/>
              </a:ext>
            </a:extLst>
          </p:cNvPr>
          <p:cNvSpPr txBox="1"/>
          <p:nvPr/>
        </p:nvSpPr>
        <p:spPr>
          <a:xfrm>
            <a:off x="379755" y="711259"/>
            <a:ext cx="9407612" cy="1492716"/>
          </a:xfrm>
          <a:prstGeom prst="rect">
            <a:avLst/>
          </a:prstGeom>
          <a:noFill/>
        </p:spPr>
        <p:txBody>
          <a:bodyPr wrap="square">
            <a:spAutoFit/>
          </a:bodyPr>
          <a:lstStyle/>
          <a:p>
            <a:endParaRPr lang="en-US" sz="1400" dirty="0" smtClean="0">
              <a:latin typeface="Arial Narrow" panose="020B0606020202030204" pitchFamily="34" charset="0"/>
            </a:endParaRPr>
          </a:p>
          <a:p>
            <a:endParaRPr lang="en-US" sz="1400" dirty="0" smtClean="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p>
            <a:pPr>
              <a:lnSpc>
                <a:spcPct val="150000"/>
              </a:lnSpc>
            </a:pPr>
            <a:endParaRPr lang="en-US" sz="1400" dirty="0">
              <a:latin typeface="Arial Narrow" panose="020B0606020202030204" pitchFamily="34" charset="0"/>
            </a:endParaRPr>
          </a:p>
          <a:p>
            <a:endParaRPr lang="en-US" sz="1400" dirty="0">
              <a:latin typeface="Arial Narrow" panose="020B0606020202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47265209"/>
              </p:ext>
            </p:extLst>
          </p:nvPr>
        </p:nvGraphicFramePr>
        <p:xfrm>
          <a:off x="452455" y="1224809"/>
          <a:ext cx="9108005" cy="4386342"/>
        </p:xfrm>
        <a:graphic>
          <a:graphicData uri="http://schemas.openxmlformats.org/drawingml/2006/table">
            <a:tbl>
              <a:tblPr bandRow="1">
                <a:tableStyleId>{5C22544A-7EE6-4342-B048-85BDC9FD1C3A}</a:tableStyleId>
              </a:tblPr>
              <a:tblGrid>
                <a:gridCol w="252849"/>
                <a:gridCol w="255274"/>
                <a:gridCol w="2469063"/>
                <a:gridCol w="1706272"/>
                <a:gridCol w="2670372"/>
                <a:gridCol w="1754175"/>
              </a:tblGrid>
              <a:tr h="254958">
                <a:tc>
                  <a:txBody>
                    <a:bodyPr/>
                    <a:lstStyle/>
                    <a:p>
                      <a:pPr algn="ctr">
                        <a:lnSpc>
                          <a:spcPct val="107000"/>
                        </a:lnSpc>
                        <a:spcAft>
                          <a:spcPts val="800"/>
                        </a:spcAft>
                      </a:pPr>
                      <a:r>
                        <a:rPr lang="en-ZA" sz="1100" dirty="0">
                          <a:effectLst/>
                        </a:rPr>
                        <a:t> </a:t>
                      </a:r>
                      <a:endParaRPr lang="en-ZA" sz="1000" dirty="0">
                        <a:effectLst/>
                        <a:latin typeface="Calibri" panose="020F0502020204030204" pitchFamily="34" charset="0"/>
                        <a:ea typeface="Calibri" panose="020F0502020204030204" pitchFamily="34" charset="0"/>
                      </a:endParaRPr>
                    </a:p>
                  </a:txBody>
                  <a:tcPr marL="61811" marR="61811" marT="0" marB="0"/>
                </a:tc>
                <a:tc>
                  <a:txBody>
                    <a:bodyPr/>
                    <a:lstStyle/>
                    <a:p>
                      <a:pPr>
                        <a:lnSpc>
                          <a:spcPct val="107000"/>
                        </a:lnSpc>
                        <a:spcAft>
                          <a:spcPts val="800"/>
                        </a:spcAft>
                      </a:pPr>
                      <a:r>
                        <a:rPr lang="en-ZA" sz="1100">
                          <a:effectLst/>
                        </a:rPr>
                        <a:t> </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Issues:</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To be done:</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How.</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Timeframe</a:t>
                      </a:r>
                      <a:endParaRPr lang="en-ZA" sz="1000">
                        <a:effectLst/>
                        <a:latin typeface="Calibri" panose="020F0502020204030204" pitchFamily="34" charset="0"/>
                        <a:ea typeface="Calibri" panose="020F0502020204030204" pitchFamily="34" charset="0"/>
                      </a:endParaRPr>
                    </a:p>
                  </a:txBody>
                  <a:tcPr marL="61811" marR="61811" marT="0" marB="0"/>
                </a:tc>
              </a:tr>
              <a:tr h="254958">
                <a:tc>
                  <a:txBody>
                    <a:bodyPr/>
                    <a:lstStyle/>
                    <a:p>
                      <a:pPr algn="ctr">
                        <a:lnSpc>
                          <a:spcPct val="107000"/>
                        </a:lnSpc>
                        <a:spcAft>
                          <a:spcPts val="800"/>
                        </a:spcAft>
                      </a:pPr>
                      <a:r>
                        <a:rPr lang="en-ZA" sz="1100">
                          <a:effectLst/>
                        </a:rPr>
                        <a:t> </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nSpc>
                          <a:spcPct val="107000"/>
                        </a:lnSpc>
                        <a:spcAft>
                          <a:spcPts val="800"/>
                        </a:spcAft>
                      </a:pPr>
                      <a:r>
                        <a:rPr lang="en-ZA" sz="1100">
                          <a:effectLst/>
                        </a:rPr>
                        <a:t> </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 </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 </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 </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ctr">
                        <a:lnSpc>
                          <a:spcPct val="107000"/>
                        </a:lnSpc>
                        <a:spcAft>
                          <a:spcPts val="800"/>
                        </a:spcAft>
                      </a:pPr>
                      <a:r>
                        <a:rPr lang="en-ZA" sz="1100">
                          <a:effectLst/>
                          <a:highlight>
                            <a:srgbClr val="00FF00"/>
                          </a:highlight>
                        </a:rPr>
                        <a:t> </a:t>
                      </a:r>
                      <a:endParaRPr lang="en-ZA" sz="1000">
                        <a:effectLst/>
                        <a:latin typeface="Calibri" panose="020F0502020204030204" pitchFamily="34" charset="0"/>
                        <a:ea typeface="Calibri" panose="020F0502020204030204" pitchFamily="34" charset="0"/>
                      </a:endParaRPr>
                    </a:p>
                  </a:txBody>
                  <a:tcPr marL="61811" marR="61811" marT="0" marB="0"/>
                </a:tc>
              </a:tr>
              <a:tr h="3876426">
                <a:tc gridSpan="3">
                  <a:txBody>
                    <a:bodyPr/>
                    <a:lstStyle/>
                    <a:p>
                      <a:pPr algn="just">
                        <a:lnSpc>
                          <a:spcPct val="107000"/>
                        </a:lnSpc>
                        <a:spcAft>
                          <a:spcPts val="800"/>
                        </a:spcAft>
                      </a:pPr>
                      <a:r>
                        <a:rPr lang="en-ZA" sz="1100">
                          <a:effectLst/>
                        </a:rPr>
                        <a:t>Precautionary Suspension of Four (4) Senior Managers. The Department placed four SMS Members on Precautionary Suspension (with full pay) pending finalisation of investigations due to allegations of misconduct since August 2021. </a:t>
                      </a:r>
                      <a:endParaRPr lang="en-ZA" sz="1000">
                        <a:effectLst/>
                        <a:latin typeface="Calibri" panose="020F0502020204030204" pitchFamily="34" charset="0"/>
                        <a:ea typeface="Calibri" panose="020F0502020204030204" pitchFamily="34" charset="0"/>
                      </a:endParaRPr>
                    </a:p>
                  </a:txBody>
                  <a:tcPr marL="61811" marR="61811" marT="0" marB="0"/>
                </a:tc>
                <a:tc hMerge="1">
                  <a:txBody>
                    <a:bodyPr/>
                    <a:lstStyle/>
                    <a:p>
                      <a:endParaRPr lang="en-ZA"/>
                    </a:p>
                  </a:txBody>
                  <a:tcPr/>
                </a:tc>
                <a:tc hMerge="1">
                  <a:txBody>
                    <a:bodyPr/>
                    <a:lstStyle/>
                    <a:p>
                      <a:endParaRPr lang="en-ZA"/>
                    </a:p>
                  </a:txBody>
                  <a:tcPr/>
                </a:tc>
                <a:tc>
                  <a:txBody>
                    <a:bodyPr/>
                    <a:lstStyle/>
                    <a:p>
                      <a:pPr algn="just">
                        <a:lnSpc>
                          <a:spcPct val="107000"/>
                        </a:lnSpc>
                        <a:spcAft>
                          <a:spcPts val="800"/>
                        </a:spcAft>
                      </a:pPr>
                      <a:r>
                        <a:rPr lang="en-ZA" sz="1100" dirty="0">
                          <a:effectLst/>
                        </a:rPr>
                        <a:t>Investigations were concluded in February/ March 2022 and the four SMS were issued with Charge Sheets (formally charged). Presiding Officers and Initiators for disciplinary processes have been appointed and Disciplinary Proceeding have begun on a continuous basis due to complexity of the charges. </a:t>
                      </a:r>
                      <a:r>
                        <a:rPr lang="en-ZA" sz="1100" dirty="0" smtClean="0">
                          <a:effectLst/>
                        </a:rPr>
                        <a:t>Cancellations of dates due to ill health have been noticeable and are managed</a:t>
                      </a:r>
                      <a:r>
                        <a:rPr lang="en-ZA" sz="1100" baseline="0" dirty="0" smtClean="0">
                          <a:effectLst/>
                        </a:rPr>
                        <a:t> with the prescripts </a:t>
                      </a:r>
                      <a:r>
                        <a:rPr lang="en-ZA" sz="1100" baseline="0" smtClean="0">
                          <a:effectLst/>
                        </a:rPr>
                        <a:t>of the LRA</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just">
                        <a:lnSpc>
                          <a:spcPct val="107000"/>
                        </a:lnSpc>
                        <a:spcAft>
                          <a:spcPts val="800"/>
                        </a:spcAft>
                      </a:pPr>
                      <a:r>
                        <a:rPr lang="en-ZA" sz="1100">
                          <a:effectLst/>
                        </a:rPr>
                        <a:t>Presiding Officers and Initiators to expedite the disciplinary processes. Witnesses both internally and those that are not employees of the department to be secured on time. </a:t>
                      </a:r>
                      <a:endParaRPr lang="en-ZA" sz="1000">
                        <a:effectLst/>
                        <a:latin typeface="Calibri" panose="020F0502020204030204" pitchFamily="34" charset="0"/>
                        <a:ea typeface="Calibri" panose="020F0502020204030204" pitchFamily="34" charset="0"/>
                      </a:endParaRPr>
                    </a:p>
                  </a:txBody>
                  <a:tcPr marL="61811" marR="61811" marT="0" marB="0"/>
                </a:tc>
                <a:tc>
                  <a:txBody>
                    <a:bodyPr/>
                    <a:lstStyle/>
                    <a:p>
                      <a:pPr algn="just">
                        <a:lnSpc>
                          <a:spcPct val="107000"/>
                        </a:lnSpc>
                        <a:spcAft>
                          <a:spcPts val="800"/>
                        </a:spcAft>
                      </a:pPr>
                      <a:r>
                        <a:rPr lang="en-ZA" sz="1100" dirty="0">
                          <a:effectLst/>
                        </a:rPr>
                        <a:t>The department estimate the completion date of the processes to be 31 March 2023.  </a:t>
                      </a:r>
                      <a:endParaRPr lang="en-ZA" sz="1000" dirty="0">
                        <a:effectLst/>
                        <a:latin typeface="Calibri" panose="020F0502020204030204" pitchFamily="34" charset="0"/>
                        <a:ea typeface="Calibri" panose="020F0502020204030204" pitchFamily="34" charset="0"/>
                      </a:endParaRPr>
                    </a:p>
                  </a:txBody>
                  <a:tcPr marL="61811" marR="61811" marT="0" marB="0"/>
                </a:tc>
              </a:tr>
            </a:tbl>
          </a:graphicData>
        </a:graphic>
      </p:graphicFrame>
    </p:spTree>
    <p:extLst>
      <p:ext uri="{BB962C8B-B14F-4D97-AF65-F5344CB8AC3E}">
        <p14:creationId xmlns:p14="http://schemas.microsoft.com/office/powerpoint/2010/main" val="2593099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52457" y="197709"/>
            <a:ext cx="8903299" cy="513550"/>
          </a:xfrm>
        </p:spPr>
        <p:txBody>
          <a:bodyPr>
            <a:normAutofit/>
          </a:bodyPr>
          <a:lstStyle/>
          <a:p>
            <a:pPr algn="ctr"/>
            <a:r>
              <a:rPr lang="en-US" sz="2400" b="1" dirty="0" smtClean="0">
                <a:solidFill>
                  <a:schemeClr val="accent2"/>
                </a:solidFill>
                <a:latin typeface="Arial Narrow" panose="020B0606020202030204" pitchFamily="34" charset="0"/>
                <a:cs typeface="Arial" panose="020B0604020202020204" pitchFamily="34" charset="0"/>
              </a:rPr>
              <a:t>DMV CAPACITY</a:t>
            </a:r>
            <a:endParaRPr lang="en-US" sz="2400" b="1" dirty="0">
              <a:solidFill>
                <a:schemeClr val="accent2"/>
              </a:solidFill>
              <a:latin typeface="Arial Narrow" panose="020B0606020202030204" pitchFamily="34" charset="0"/>
              <a:cs typeface="Arial" panose="020B0604020202020204" pitchFamily="34" charset="0"/>
            </a:endParaRPr>
          </a:p>
        </p:txBody>
      </p:sp>
      <p:pic>
        <p:nvPicPr>
          <p:cNvPr id="7" name="Picture 6" descr="show ba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74002"/>
            <a:ext cx="12192000" cy="802105"/>
          </a:xfrm>
          <a:prstGeom prst="rect">
            <a:avLst/>
          </a:prstGeom>
        </p:spPr>
      </p:pic>
      <p:sp>
        <p:nvSpPr>
          <p:cNvPr id="3" name="TextBox 2">
            <a:extLst>
              <a:ext uri="{FF2B5EF4-FFF2-40B4-BE49-F238E27FC236}">
                <a16:creationId xmlns="" xmlns:a16="http://schemas.microsoft.com/office/drawing/2014/main" id="{0A975E45-2CD5-BFAF-20D2-9AC8F1CCAED0}"/>
              </a:ext>
            </a:extLst>
          </p:cNvPr>
          <p:cNvSpPr txBox="1"/>
          <p:nvPr/>
        </p:nvSpPr>
        <p:spPr>
          <a:xfrm>
            <a:off x="379755" y="711259"/>
            <a:ext cx="9407612" cy="1492716"/>
          </a:xfrm>
          <a:prstGeom prst="rect">
            <a:avLst/>
          </a:prstGeom>
          <a:noFill/>
        </p:spPr>
        <p:txBody>
          <a:bodyPr wrap="square">
            <a:spAutoFit/>
          </a:bodyPr>
          <a:lstStyle/>
          <a:p>
            <a:endParaRPr lang="en-US" sz="1400" dirty="0" smtClean="0">
              <a:latin typeface="Arial Narrow" panose="020B0606020202030204" pitchFamily="34" charset="0"/>
            </a:endParaRPr>
          </a:p>
          <a:p>
            <a:endParaRPr lang="en-US" sz="1400" dirty="0" smtClean="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p>
            <a:pPr>
              <a:lnSpc>
                <a:spcPct val="150000"/>
              </a:lnSpc>
            </a:pPr>
            <a:endParaRPr lang="en-US" sz="1400" dirty="0">
              <a:latin typeface="Arial Narrow" panose="020B0606020202030204" pitchFamily="34" charset="0"/>
            </a:endParaRPr>
          </a:p>
          <a:p>
            <a:endParaRPr lang="en-US" sz="1400" dirty="0">
              <a:latin typeface="Arial Narrow" panose="020B0606020202030204" pitchFamily="34" charset="0"/>
            </a:endParaRPr>
          </a:p>
        </p:txBody>
      </p:sp>
      <p:graphicFrame>
        <p:nvGraphicFramePr>
          <p:cNvPr id="5" name="Table 13">
            <a:extLst>
              <a:ext uri="{FF2B5EF4-FFF2-40B4-BE49-F238E27FC236}">
                <a16:creationId xmlns="" xmlns:a16="http://schemas.microsoft.com/office/drawing/2014/main" id="{BA780F5B-99BC-D90E-CD2A-E97F9EEDE218}"/>
              </a:ext>
            </a:extLst>
          </p:cNvPr>
          <p:cNvGraphicFramePr>
            <a:graphicFrameLocks/>
          </p:cNvGraphicFramePr>
          <p:nvPr>
            <p:extLst>
              <p:ext uri="{D42A27DB-BD31-4B8C-83A1-F6EECF244321}">
                <p14:modId xmlns:p14="http://schemas.microsoft.com/office/powerpoint/2010/main" val="3322001741"/>
              </p:ext>
            </p:extLst>
          </p:nvPr>
        </p:nvGraphicFramePr>
        <p:xfrm>
          <a:off x="789710" y="1169772"/>
          <a:ext cx="8146060" cy="4787119"/>
        </p:xfrm>
        <a:graphic>
          <a:graphicData uri="http://schemas.openxmlformats.org/drawingml/2006/table">
            <a:tbl>
              <a:tblPr firstRow="1" bandRow="1">
                <a:tableStyleId>{5C22544A-7EE6-4342-B048-85BDC9FD1C3A}</a:tableStyleId>
              </a:tblPr>
              <a:tblGrid>
                <a:gridCol w="1600405">
                  <a:extLst>
                    <a:ext uri="{9D8B030D-6E8A-4147-A177-3AD203B41FA5}">
                      <a16:colId xmlns="" xmlns:a16="http://schemas.microsoft.com/office/drawing/2014/main" val="1304657940"/>
                    </a:ext>
                  </a:extLst>
                </a:gridCol>
                <a:gridCol w="1475715">
                  <a:extLst>
                    <a:ext uri="{9D8B030D-6E8A-4147-A177-3AD203B41FA5}">
                      <a16:colId xmlns="" xmlns:a16="http://schemas.microsoft.com/office/drawing/2014/main" val="2373396533"/>
                    </a:ext>
                  </a:extLst>
                </a:gridCol>
                <a:gridCol w="1439501">
                  <a:extLst>
                    <a:ext uri="{9D8B030D-6E8A-4147-A177-3AD203B41FA5}">
                      <a16:colId xmlns="" xmlns:a16="http://schemas.microsoft.com/office/drawing/2014/main" val="2284143746"/>
                    </a:ext>
                  </a:extLst>
                </a:gridCol>
                <a:gridCol w="1367073">
                  <a:extLst>
                    <a:ext uri="{9D8B030D-6E8A-4147-A177-3AD203B41FA5}">
                      <a16:colId xmlns="" xmlns:a16="http://schemas.microsoft.com/office/drawing/2014/main" val="2347202640"/>
                    </a:ext>
                  </a:extLst>
                </a:gridCol>
                <a:gridCol w="1023042">
                  <a:extLst>
                    <a:ext uri="{9D8B030D-6E8A-4147-A177-3AD203B41FA5}">
                      <a16:colId xmlns="" xmlns:a16="http://schemas.microsoft.com/office/drawing/2014/main" val="3844087933"/>
                    </a:ext>
                  </a:extLst>
                </a:gridCol>
                <a:gridCol w="1240324"/>
              </a:tblGrid>
              <a:tr h="1386502">
                <a:tc>
                  <a:txBody>
                    <a:bodyPr/>
                    <a:lstStyle/>
                    <a:p>
                      <a:r>
                        <a:rPr lang="en-ZA" sz="1800" dirty="0" smtClean="0">
                          <a:latin typeface="Arial Narrow" panose="020B0606020202030204" pitchFamily="34" charset="0"/>
                        </a:rPr>
                        <a:t>PROGRAMME</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TOTAL</a:t>
                      </a:r>
                      <a:r>
                        <a:rPr lang="en-ZA" sz="1800" baseline="0" dirty="0" smtClean="0">
                          <a:latin typeface="Arial Narrow" panose="020B0606020202030204" pitchFamily="34" charset="0"/>
                        </a:rPr>
                        <a:t> POSTS ON THE APPROVED STRUCTURE</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PERMANENT</a:t>
                      </a:r>
                      <a:r>
                        <a:rPr lang="en-ZA" sz="1800" baseline="0" dirty="0" smtClean="0">
                          <a:latin typeface="Arial Narrow" panose="020B0606020202030204" pitchFamily="34" charset="0"/>
                        </a:rPr>
                        <a:t> FILLED POSTS</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CONTRACTS</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VACANT FUNDED POSTS</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TOTAL FILLED </a:t>
                      </a:r>
                      <a:endParaRPr lang="en-ZA" sz="1800" dirty="0">
                        <a:latin typeface="Arial Narrow" panose="020B0606020202030204" pitchFamily="34" charset="0"/>
                      </a:endParaRPr>
                    </a:p>
                  </a:txBody>
                  <a:tcPr/>
                </a:tc>
                <a:extLst>
                  <a:ext uri="{0D108BD9-81ED-4DB2-BD59-A6C34878D82A}">
                    <a16:rowId xmlns="" xmlns:a16="http://schemas.microsoft.com/office/drawing/2014/main" val="511811423"/>
                  </a:ext>
                </a:extLst>
              </a:tr>
              <a:tr h="828613">
                <a:tc>
                  <a:txBody>
                    <a:bodyPr/>
                    <a:lstStyle/>
                    <a:p>
                      <a:r>
                        <a:rPr lang="en-ZA" sz="1800" dirty="0" smtClean="0">
                          <a:latin typeface="Arial Narrow" panose="020B0606020202030204" pitchFamily="34" charset="0"/>
                        </a:rPr>
                        <a:t>1</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103</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76</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25</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11</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101</a:t>
                      </a:r>
                      <a:endParaRPr lang="en-ZA" sz="1800" dirty="0">
                        <a:latin typeface="Arial Narrow" panose="020B0606020202030204" pitchFamily="34" charset="0"/>
                      </a:endParaRPr>
                    </a:p>
                  </a:txBody>
                  <a:tcPr/>
                </a:tc>
                <a:extLst>
                  <a:ext uri="{0D108BD9-81ED-4DB2-BD59-A6C34878D82A}">
                    <a16:rowId xmlns="" xmlns:a16="http://schemas.microsoft.com/office/drawing/2014/main" val="3689288149"/>
                  </a:ext>
                </a:extLst>
              </a:tr>
              <a:tr h="703169">
                <a:tc>
                  <a:txBody>
                    <a:bodyPr/>
                    <a:lstStyle/>
                    <a:p>
                      <a:r>
                        <a:rPr lang="en-ZA" sz="1800" dirty="0" smtClean="0">
                          <a:latin typeface="Arial Narrow" panose="020B0606020202030204" pitchFamily="34" charset="0"/>
                        </a:rPr>
                        <a:t>2</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20</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15</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18</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5</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33</a:t>
                      </a:r>
                      <a:endParaRPr lang="en-ZA" sz="1800" dirty="0">
                        <a:latin typeface="Arial Narrow" panose="020B0606020202030204" pitchFamily="34" charset="0"/>
                      </a:endParaRPr>
                    </a:p>
                  </a:txBody>
                  <a:tcPr/>
                </a:tc>
                <a:extLst>
                  <a:ext uri="{0D108BD9-81ED-4DB2-BD59-A6C34878D82A}">
                    <a16:rowId xmlns="" xmlns:a16="http://schemas.microsoft.com/office/drawing/2014/main" val="3897551084"/>
                  </a:ext>
                </a:extLst>
              </a:tr>
              <a:tr h="824791">
                <a:tc>
                  <a:txBody>
                    <a:bodyPr/>
                    <a:lstStyle/>
                    <a:p>
                      <a:r>
                        <a:rPr lang="en-ZA" sz="1800" dirty="0" smtClean="0">
                          <a:latin typeface="Arial Narrow" panose="020B0606020202030204" pitchFamily="34" charset="0"/>
                        </a:rPr>
                        <a:t>3</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46</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39</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5</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7</a:t>
                      </a:r>
                      <a:endParaRPr lang="en-ZA" sz="1800" dirty="0">
                        <a:latin typeface="Arial Narrow" panose="020B0606020202030204" pitchFamily="34" charset="0"/>
                      </a:endParaRPr>
                    </a:p>
                  </a:txBody>
                  <a:tcPr/>
                </a:tc>
                <a:tc>
                  <a:txBody>
                    <a:bodyPr/>
                    <a:lstStyle/>
                    <a:p>
                      <a:r>
                        <a:rPr lang="en-ZA" sz="1800" dirty="0" smtClean="0">
                          <a:latin typeface="Arial Narrow" panose="020B0606020202030204" pitchFamily="34" charset="0"/>
                        </a:rPr>
                        <a:t>44</a:t>
                      </a:r>
                      <a:endParaRPr lang="en-ZA" sz="1800" dirty="0">
                        <a:latin typeface="Arial Narrow" panose="020B0606020202030204" pitchFamily="34" charset="0"/>
                      </a:endParaRPr>
                    </a:p>
                  </a:txBody>
                  <a:tcPr/>
                </a:tc>
                <a:extLst>
                  <a:ext uri="{0D108BD9-81ED-4DB2-BD59-A6C34878D82A}">
                    <a16:rowId xmlns="" xmlns:a16="http://schemas.microsoft.com/office/drawing/2014/main" val="2978885583"/>
                  </a:ext>
                </a:extLst>
              </a:tr>
              <a:tr h="967506">
                <a:tc>
                  <a:txBody>
                    <a:bodyPr/>
                    <a:lstStyle/>
                    <a:p>
                      <a:r>
                        <a:rPr lang="en-ZA" sz="1800" b="1" dirty="0" smtClean="0">
                          <a:latin typeface="Arial Narrow" panose="020B0606020202030204" pitchFamily="34" charset="0"/>
                        </a:rPr>
                        <a:t>TOTAL</a:t>
                      </a:r>
                      <a:endParaRPr lang="en-ZA" sz="1800" b="1" dirty="0">
                        <a:latin typeface="Arial Narrow" panose="020B0606020202030204" pitchFamily="34" charset="0"/>
                      </a:endParaRPr>
                    </a:p>
                  </a:txBody>
                  <a:tcPr/>
                </a:tc>
                <a:tc>
                  <a:txBody>
                    <a:bodyPr/>
                    <a:lstStyle/>
                    <a:p>
                      <a:r>
                        <a:rPr lang="en-ZA" sz="1800" b="1" dirty="0" smtClean="0">
                          <a:latin typeface="Arial Narrow" panose="020B0606020202030204" pitchFamily="34" charset="0"/>
                        </a:rPr>
                        <a:t>169</a:t>
                      </a:r>
                      <a:endParaRPr lang="en-ZA" sz="1800" b="1" dirty="0">
                        <a:latin typeface="Arial Narrow" panose="020B0606020202030204" pitchFamily="34" charset="0"/>
                      </a:endParaRPr>
                    </a:p>
                  </a:txBody>
                  <a:tcPr/>
                </a:tc>
                <a:tc>
                  <a:txBody>
                    <a:bodyPr/>
                    <a:lstStyle/>
                    <a:p>
                      <a:r>
                        <a:rPr lang="en-ZA" sz="1800" b="1" dirty="0" smtClean="0">
                          <a:latin typeface="Arial Narrow" panose="020B0606020202030204" pitchFamily="34" charset="0"/>
                        </a:rPr>
                        <a:t>130</a:t>
                      </a:r>
                      <a:endParaRPr lang="en-ZA" sz="1800" b="1" dirty="0">
                        <a:latin typeface="Arial Narrow" panose="020B0606020202030204" pitchFamily="34" charset="0"/>
                      </a:endParaRPr>
                    </a:p>
                  </a:txBody>
                  <a:tcPr/>
                </a:tc>
                <a:tc>
                  <a:txBody>
                    <a:bodyPr/>
                    <a:lstStyle/>
                    <a:p>
                      <a:r>
                        <a:rPr lang="en-ZA" sz="1800" b="1" dirty="0" smtClean="0">
                          <a:latin typeface="Arial Narrow" panose="020B0606020202030204" pitchFamily="34" charset="0"/>
                        </a:rPr>
                        <a:t>48</a:t>
                      </a:r>
                      <a:endParaRPr lang="en-ZA" sz="1800" b="1" dirty="0">
                        <a:latin typeface="Arial Narrow" panose="020B0606020202030204" pitchFamily="34" charset="0"/>
                      </a:endParaRPr>
                    </a:p>
                  </a:txBody>
                  <a:tcPr/>
                </a:tc>
                <a:tc>
                  <a:txBody>
                    <a:bodyPr/>
                    <a:lstStyle/>
                    <a:p>
                      <a:r>
                        <a:rPr lang="en-ZA" sz="1800" b="1" dirty="0" smtClean="0">
                          <a:latin typeface="Arial Narrow" panose="020B0606020202030204" pitchFamily="34" charset="0"/>
                        </a:rPr>
                        <a:t>23</a:t>
                      </a:r>
                      <a:endParaRPr lang="en-ZA" sz="1800" b="1" dirty="0">
                        <a:latin typeface="Arial Narrow" panose="020B0606020202030204" pitchFamily="34" charset="0"/>
                      </a:endParaRPr>
                    </a:p>
                  </a:txBody>
                  <a:tcPr/>
                </a:tc>
                <a:tc>
                  <a:txBody>
                    <a:bodyPr/>
                    <a:lstStyle/>
                    <a:p>
                      <a:r>
                        <a:rPr lang="en-ZA" sz="1800" b="1" dirty="0" smtClean="0">
                          <a:latin typeface="Arial Narrow" panose="020B0606020202030204" pitchFamily="34" charset="0"/>
                        </a:rPr>
                        <a:t>178</a:t>
                      </a:r>
                      <a:endParaRPr lang="en-ZA" sz="1800" b="1" dirty="0">
                        <a:latin typeface="Arial Narrow" panose="020B0606020202030204" pitchFamily="34" charset="0"/>
                      </a:endParaRPr>
                    </a:p>
                  </a:txBody>
                  <a:tcPr/>
                </a:tc>
                <a:extLst>
                  <a:ext uri="{0D108BD9-81ED-4DB2-BD59-A6C34878D82A}">
                    <a16:rowId xmlns="" xmlns:a16="http://schemas.microsoft.com/office/drawing/2014/main" val="1605328082"/>
                  </a:ext>
                </a:extLst>
              </a:tr>
            </a:tbl>
          </a:graphicData>
        </a:graphic>
      </p:graphicFrame>
    </p:spTree>
    <p:extLst>
      <p:ext uri="{BB962C8B-B14F-4D97-AF65-F5344CB8AC3E}">
        <p14:creationId xmlns:p14="http://schemas.microsoft.com/office/powerpoint/2010/main" val="1060068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52457" y="197709"/>
            <a:ext cx="8903299" cy="513550"/>
          </a:xfrm>
        </p:spPr>
        <p:txBody>
          <a:bodyPr>
            <a:normAutofit/>
          </a:bodyPr>
          <a:lstStyle/>
          <a:p>
            <a:pPr algn="ctr"/>
            <a:r>
              <a:rPr lang="en-US" sz="2400" b="1" dirty="0" smtClean="0">
                <a:solidFill>
                  <a:schemeClr val="accent2"/>
                </a:solidFill>
                <a:latin typeface="Arial Narrow" panose="020B0606020202030204" pitchFamily="34" charset="0"/>
                <a:cs typeface="Arial" panose="020B0604020202020204" pitchFamily="34" charset="0"/>
              </a:rPr>
              <a:t>PROGRESS IN FILING OF VACANCIES (SMS)</a:t>
            </a:r>
            <a:endParaRPr lang="en-US" sz="2400" b="1" dirty="0">
              <a:solidFill>
                <a:schemeClr val="accent2"/>
              </a:solidFill>
              <a:latin typeface="Arial Narrow" panose="020B0606020202030204" pitchFamily="34" charset="0"/>
              <a:cs typeface="Arial" panose="020B0604020202020204" pitchFamily="34" charset="0"/>
            </a:endParaRPr>
          </a:p>
        </p:txBody>
      </p:sp>
      <p:pic>
        <p:nvPicPr>
          <p:cNvPr id="7" name="Picture 6" descr="show ba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74002"/>
            <a:ext cx="12192000" cy="802105"/>
          </a:xfrm>
          <a:prstGeom prst="rect">
            <a:avLst/>
          </a:prstGeom>
        </p:spPr>
      </p:pic>
      <p:sp>
        <p:nvSpPr>
          <p:cNvPr id="3" name="TextBox 2">
            <a:extLst>
              <a:ext uri="{FF2B5EF4-FFF2-40B4-BE49-F238E27FC236}">
                <a16:creationId xmlns="" xmlns:a16="http://schemas.microsoft.com/office/drawing/2014/main" id="{0A975E45-2CD5-BFAF-20D2-9AC8F1CCAED0}"/>
              </a:ext>
            </a:extLst>
          </p:cNvPr>
          <p:cNvSpPr txBox="1"/>
          <p:nvPr/>
        </p:nvSpPr>
        <p:spPr>
          <a:xfrm>
            <a:off x="379755" y="711259"/>
            <a:ext cx="9407612" cy="1492716"/>
          </a:xfrm>
          <a:prstGeom prst="rect">
            <a:avLst/>
          </a:prstGeom>
          <a:noFill/>
        </p:spPr>
        <p:txBody>
          <a:bodyPr wrap="square">
            <a:spAutoFit/>
          </a:bodyPr>
          <a:lstStyle/>
          <a:p>
            <a:endParaRPr lang="en-US" sz="1400" dirty="0" smtClean="0">
              <a:latin typeface="Arial Narrow" panose="020B0606020202030204" pitchFamily="34" charset="0"/>
            </a:endParaRPr>
          </a:p>
          <a:p>
            <a:endParaRPr lang="en-US" sz="1400" dirty="0" smtClean="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p>
            <a:pPr>
              <a:lnSpc>
                <a:spcPct val="150000"/>
              </a:lnSpc>
            </a:pPr>
            <a:endParaRPr lang="en-US" sz="1400" dirty="0">
              <a:latin typeface="Arial Narrow" panose="020B0606020202030204" pitchFamily="34" charset="0"/>
            </a:endParaRPr>
          </a:p>
          <a:p>
            <a:endParaRPr lang="en-US" sz="1400" dirty="0">
              <a:latin typeface="Arial Narrow" panose="020B060602020203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266430734"/>
              </p:ext>
            </p:extLst>
          </p:nvPr>
        </p:nvGraphicFramePr>
        <p:xfrm>
          <a:off x="135326" y="711259"/>
          <a:ext cx="9537559" cy="5218761"/>
        </p:xfrm>
        <a:graphic>
          <a:graphicData uri="http://schemas.openxmlformats.org/drawingml/2006/table">
            <a:tbl>
              <a:tblPr firstRow="1" bandRow="1"/>
              <a:tblGrid>
                <a:gridCol w="1964357">
                  <a:extLst>
                    <a:ext uri="{9D8B030D-6E8A-4147-A177-3AD203B41FA5}">
                      <a16:colId xmlns:a16="http://schemas.microsoft.com/office/drawing/2014/main" xmlns="" val="2432338615"/>
                    </a:ext>
                  </a:extLst>
                </a:gridCol>
                <a:gridCol w="1214829">
                  <a:extLst>
                    <a:ext uri="{9D8B030D-6E8A-4147-A177-3AD203B41FA5}">
                      <a16:colId xmlns:a16="http://schemas.microsoft.com/office/drawing/2014/main" xmlns="" val="4019763446"/>
                    </a:ext>
                  </a:extLst>
                </a:gridCol>
                <a:gridCol w="1589374">
                  <a:extLst>
                    <a:ext uri="{9D8B030D-6E8A-4147-A177-3AD203B41FA5}">
                      <a16:colId xmlns:a16="http://schemas.microsoft.com/office/drawing/2014/main" xmlns="" val="3212827542"/>
                    </a:ext>
                  </a:extLst>
                </a:gridCol>
                <a:gridCol w="1391867">
                  <a:extLst>
                    <a:ext uri="{9D8B030D-6E8A-4147-A177-3AD203B41FA5}">
                      <a16:colId xmlns:a16="http://schemas.microsoft.com/office/drawing/2014/main" xmlns="" val="3939694877"/>
                    </a:ext>
                  </a:extLst>
                </a:gridCol>
                <a:gridCol w="1709131">
                  <a:extLst>
                    <a:ext uri="{9D8B030D-6E8A-4147-A177-3AD203B41FA5}">
                      <a16:colId xmlns:a16="http://schemas.microsoft.com/office/drawing/2014/main" xmlns="" val="3396791941"/>
                    </a:ext>
                  </a:extLst>
                </a:gridCol>
                <a:gridCol w="1668001">
                  <a:extLst>
                    <a:ext uri="{9D8B030D-6E8A-4147-A177-3AD203B41FA5}">
                      <a16:colId xmlns:a16="http://schemas.microsoft.com/office/drawing/2014/main" xmlns="" val="955172241"/>
                    </a:ext>
                  </a:extLst>
                </a:gridCol>
              </a:tblGrid>
              <a:tr h="646761">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r>
                        <a:rPr lang="en-ZA" sz="1200" dirty="0">
                          <a:solidFill>
                            <a:schemeClr val="tx1"/>
                          </a:solidFill>
                          <a:latin typeface="Arial" panose="020B0604020202020204" pitchFamily="34" charset="0"/>
                          <a:cs typeface="Arial" panose="020B0604020202020204" pitchFamily="34" charset="0"/>
                        </a:rPr>
                        <a:t>POST DESCRIPTION</a:t>
                      </a:r>
                      <a:r>
                        <a:rPr lang="en-ZA" sz="1200" baseline="0" dirty="0">
                          <a:solidFill>
                            <a:schemeClr val="tx1"/>
                          </a:solidFill>
                          <a:latin typeface="Arial" panose="020B0604020202020204" pitchFamily="34" charset="0"/>
                          <a:cs typeface="Arial" panose="020B0604020202020204" pitchFamily="34" charset="0"/>
                        </a:rPr>
                        <a:t> </a:t>
                      </a:r>
                      <a:endParaRPr lang="en-ZA" sz="1200"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r>
                        <a:rPr lang="en-ZA" sz="1200" dirty="0">
                          <a:solidFill>
                            <a:schemeClr val="tx1"/>
                          </a:solidFill>
                          <a:latin typeface="Arial" panose="020B0604020202020204" pitchFamily="34" charset="0"/>
                          <a:cs typeface="Arial" panose="020B0604020202020204" pitchFamily="34" charset="0"/>
                        </a:rPr>
                        <a:t>NO OF POSTS </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r>
                        <a:rPr lang="en-ZA" sz="1200" dirty="0">
                          <a:solidFill>
                            <a:schemeClr val="tx1"/>
                          </a:solidFill>
                          <a:latin typeface="Arial" panose="020B0604020202020204" pitchFamily="34" charset="0"/>
                          <a:cs typeface="Arial" panose="020B0604020202020204" pitchFamily="34" charset="0"/>
                        </a:rPr>
                        <a:t>DATE</a:t>
                      </a:r>
                      <a:r>
                        <a:rPr lang="en-ZA" sz="1200" baseline="0" dirty="0">
                          <a:solidFill>
                            <a:schemeClr val="tx1"/>
                          </a:solidFill>
                          <a:latin typeface="Arial" panose="020B0604020202020204" pitchFamily="34" charset="0"/>
                          <a:cs typeface="Arial" panose="020B0604020202020204" pitchFamily="34" charset="0"/>
                        </a:rPr>
                        <a:t> OF ADVERT </a:t>
                      </a:r>
                      <a:endParaRPr lang="en-ZA" sz="1200"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r>
                        <a:rPr lang="en-ZA" sz="1200" dirty="0">
                          <a:solidFill>
                            <a:schemeClr val="tx1"/>
                          </a:solidFill>
                          <a:latin typeface="Arial" panose="020B0604020202020204" pitchFamily="34" charset="0"/>
                          <a:cs typeface="Arial" panose="020B0604020202020204" pitchFamily="34" charset="0"/>
                        </a:rPr>
                        <a:t>ADVERT CLOSING </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r>
                        <a:rPr lang="en-ZA" sz="1200" dirty="0">
                          <a:solidFill>
                            <a:schemeClr val="tx1"/>
                          </a:solidFill>
                          <a:latin typeface="Arial" panose="020B0604020202020204" pitchFamily="34" charset="0"/>
                          <a:cs typeface="Arial" panose="020B0604020202020204" pitchFamily="34" charset="0"/>
                        </a:rPr>
                        <a:t>SCREENING</a:t>
                      </a:r>
                      <a:r>
                        <a:rPr lang="en-ZA" sz="1200" baseline="0" dirty="0">
                          <a:solidFill>
                            <a:schemeClr val="tx1"/>
                          </a:solidFill>
                          <a:latin typeface="Arial" panose="020B0604020202020204" pitchFamily="34" charset="0"/>
                          <a:cs typeface="Arial" panose="020B0604020202020204" pitchFamily="34" charset="0"/>
                        </a:rPr>
                        <a:t> &amp; SHORTLISTING </a:t>
                      </a:r>
                      <a:endParaRPr lang="en-ZA" sz="1200"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r>
                        <a:rPr lang="en-ZA" sz="1200" dirty="0">
                          <a:solidFill>
                            <a:schemeClr val="tx1"/>
                          </a:solidFill>
                          <a:latin typeface="Arial" panose="020B0604020202020204" pitchFamily="34" charset="0"/>
                          <a:cs typeface="Arial" panose="020B0604020202020204" pitchFamily="34" charset="0"/>
                        </a:rPr>
                        <a:t>INTERVIEW</a:t>
                      </a:r>
                      <a:r>
                        <a:rPr lang="en-ZA" sz="1200" baseline="0" dirty="0">
                          <a:solidFill>
                            <a:schemeClr val="tx1"/>
                          </a:solidFill>
                          <a:latin typeface="Arial" panose="020B0604020202020204" pitchFamily="34" charset="0"/>
                          <a:cs typeface="Arial" panose="020B0604020202020204" pitchFamily="34" charset="0"/>
                        </a:rPr>
                        <a:t> DATE </a:t>
                      </a:r>
                      <a:endParaRPr lang="en-ZA" sz="1200"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9BBB59"/>
                    </a:solidFill>
                  </a:tcPr>
                </a:tc>
                <a:extLst>
                  <a:ext uri="{0D108BD9-81ED-4DB2-BD59-A6C34878D82A}">
                    <a16:rowId xmlns:a16="http://schemas.microsoft.com/office/drawing/2014/main" xmlns="" val="426869402"/>
                  </a:ext>
                </a:extLst>
              </a:tr>
              <a:tr h="545913">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marL="0" lvl="0" indent="0">
                        <a:spcAft>
                          <a:spcPts val="0"/>
                        </a:spcAft>
                        <a:buFont typeface="+mj-lt"/>
                        <a:buNone/>
                      </a:pPr>
                      <a:r>
                        <a:rPr lang="en-US"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DDG: Corporate Services L15 (Prog1)</a:t>
                      </a:r>
                      <a:endParaRPr lang="en-ZA"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cs typeface="Arial" panose="020B0604020202020204" pitchFamily="34" charset="0"/>
                        </a:rPr>
                        <a:t>1</a:t>
                      </a:r>
                      <a:endParaRPr lang="en-ZA" sz="1200" b="0" dirty="0">
                        <a:latin typeface="Arial" panose="020B0604020202020204" pitchFamily="34" charset="0"/>
                        <a:cs typeface="Arial"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28/01/2022</a:t>
                      </a:r>
                      <a:endParaRPr lang="en-ZA" sz="1200" dirty="0">
                        <a:latin typeface="Arial" panose="020B0604020202020204" pitchFamily="34" charset="0"/>
                        <a:cs typeface="Arial"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25/02</a:t>
                      </a:r>
                      <a:r>
                        <a:rPr lang="en-ZA" sz="1200" baseline="0" dirty="0" smtClean="0">
                          <a:latin typeface="Arial" panose="020B0604020202020204" pitchFamily="34" charset="0"/>
                          <a:cs typeface="Arial" panose="020B0604020202020204" pitchFamily="34" charset="0"/>
                        </a:rPr>
                        <a:t>/2022</a:t>
                      </a:r>
                      <a:endParaRPr lang="en-ZA" sz="1200" dirty="0">
                        <a:latin typeface="Arial" panose="020B0604020202020204" pitchFamily="34" charset="0"/>
                        <a:cs typeface="Arial"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GB" sz="1200" dirty="0" smtClean="0">
                          <a:effectLst/>
                          <a:latin typeface="Arial" panose="020B0604020202020204" pitchFamily="34" charset="0"/>
                          <a:ea typeface="Times New Roman" panose="02020603050405020304" pitchFamily="18" charset="0"/>
                        </a:rPr>
                        <a:t>Applications forwarded to the Ministry for shortlisting</a:t>
                      </a:r>
                      <a:endParaRPr lang="en-ZA" sz="1200" dirty="0">
                        <a:latin typeface="Arial" panose="020B0604020202020204" pitchFamily="34" charset="0"/>
                        <a:cs typeface="Arial"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smtClean="0">
                          <a:latin typeface="Arial" panose="020B0604020202020204" pitchFamily="34" charset="0"/>
                          <a:cs typeface="Arial" panose="020B0604020202020204" pitchFamily="34" charset="0"/>
                        </a:rPr>
                        <a:t>TBC</a:t>
                      </a:r>
                      <a:endParaRPr lang="en-ZA" sz="1200" dirty="0">
                        <a:latin typeface="Arial" panose="020B0604020202020204" pitchFamily="34" charset="0"/>
                        <a:cs typeface="Arial" panose="020B0604020202020204" pitchFamily="34" charset="0"/>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tint val="40000"/>
                      </a:srgbClr>
                    </a:solidFill>
                  </a:tcPr>
                </a:tc>
                <a:extLst>
                  <a:ext uri="{0D108BD9-81ED-4DB2-BD59-A6C34878D82A}">
                    <a16:rowId xmlns:a16="http://schemas.microsoft.com/office/drawing/2014/main" xmlns="" val="2645690249"/>
                  </a:ext>
                </a:extLst>
              </a:tr>
              <a:tr h="488842">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DDG: </a:t>
                      </a:r>
                      <a:r>
                        <a:rPr lang="en-US" sz="1200" dirty="0" smtClean="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Socio Economic Support Services </a:t>
                      </a:r>
                      <a:r>
                        <a:rPr lang="en-US"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(Prog2)</a:t>
                      </a:r>
                      <a:endParaRPr lang="en-ZA"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pPr algn="l">
                        <a:spcBef>
                          <a:spcPts val="0"/>
                        </a:spcBef>
                        <a:spcAft>
                          <a:spcPts val="0"/>
                        </a:spcAft>
                      </a:pPr>
                      <a:endParaRPr lang="en-ZA" sz="1200" dirty="0">
                        <a:latin typeface="Arial" panose="020B0604020202020204" pitchFamily="34" charset="0"/>
                        <a:cs typeface="Arial" panose="020B0604020202020204" pitchFamily="34"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gn="ctr">
                        <a:spcBef>
                          <a:spcPts val="0"/>
                        </a:spcBef>
                        <a:spcAft>
                          <a:spcPts val="0"/>
                        </a:spcAft>
                      </a:pPr>
                      <a:r>
                        <a:rPr lang="en-US" sz="1200" b="0" dirty="0">
                          <a:latin typeface="Arial" panose="020B0604020202020204" pitchFamily="34" charset="0"/>
                          <a:cs typeface="Arial" panose="020B0604020202020204" pitchFamily="34" charset="0"/>
                        </a:rPr>
                        <a:t>1</a:t>
                      </a:r>
                      <a:endParaRPr lang="en-ZA" sz="1200" b="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28/01/2022</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25/2/2022</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GB" sz="1200" dirty="0" smtClean="0">
                          <a:effectLst/>
                          <a:latin typeface="Arial" panose="020B0604020202020204" pitchFamily="34" charset="0"/>
                          <a:ea typeface="Times New Roman" panose="02020603050405020304" pitchFamily="18" charset="0"/>
                        </a:rPr>
                        <a:t>Applications forwarded to the Ministry for shortlisting</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smtClean="0">
                          <a:latin typeface="Arial" panose="020B0604020202020204" pitchFamily="34" charset="0"/>
                          <a:cs typeface="Arial" panose="020B0604020202020204" pitchFamily="34" charset="0"/>
                        </a:rPr>
                        <a:t>TBC</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xmlns="" val="10002"/>
                  </a:ext>
                </a:extLst>
              </a:tr>
              <a:tr h="744798">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Chief Director: Socio-Economic Support Services L14</a:t>
                      </a:r>
                      <a:endParaRPr lang="en-ZA"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pPr algn="l">
                        <a:spcBef>
                          <a:spcPts val="0"/>
                        </a:spcBef>
                        <a:spcAft>
                          <a:spcPts val="0"/>
                        </a:spcAft>
                      </a:pPr>
                      <a:endParaRPr lang="en-ZA" sz="1200" dirty="0">
                        <a:latin typeface="Arial" panose="020B0604020202020204" pitchFamily="34" charset="0"/>
                        <a:cs typeface="Arial" panose="020B0604020202020204" pitchFamily="34"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gn="ctr">
                        <a:spcBef>
                          <a:spcPts val="0"/>
                        </a:spcBef>
                        <a:spcAft>
                          <a:spcPts val="0"/>
                        </a:spcAft>
                      </a:pPr>
                      <a:r>
                        <a:rPr lang="en-US" sz="1200" b="0" dirty="0">
                          <a:latin typeface="Arial" panose="020B0604020202020204" pitchFamily="34" charset="0"/>
                          <a:cs typeface="Arial" panose="020B0604020202020204" pitchFamily="34" charset="0"/>
                        </a:rPr>
                        <a:t>1</a:t>
                      </a:r>
                      <a:endParaRPr lang="en-ZA" sz="1200" b="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09/06/2021</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9/07/2021</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04/08/2022</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TBC</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xmlns="" val="10003"/>
                  </a:ext>
                </a:extLst>
              </a:tr>
              <a:tr h="813906">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Chief Director: Heritage, Memorials, Burial and Honors L14</a:t>
                      </a:r>
                      <a:endParaRPr lang="en-ZA"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pPr algn="l">
                        <a:spcBef>
                          <a:spcPts val="0"/>
                        </a:spcBef>
                        <a:spcAft>
                          <a:spcPts val="0"/>
                        </a:spcAft>
                      </a:pPr>
                      <a:endParaRPr lang="en-ZA" sz="1200" dirty="0">
                        <a:latin typeface="Arial" panose="020B0604020202020204" pitchFamily="34" charset="0"/>
                        <a:cs typeface="Arial" panose="020B0604020202020204" pitchFamily="34"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gn="ctr">
                        <a:spcBef>
                          <a:spcPts val="0"/>
                        </a:spcBef>
                        <a:spcAft>
                          <a:spcPts val="0"/>
                        </a:spcAft>
                      </a:pPr>
                      <a:r>
                        <a:rPr lang="en-US" sz="1200" b="0" dirty="0">
                          <a:latin typeface="Arial" panose="020B0604020202020204" pitchFamily="34" charset="0"/>
                          <a:cs typeface="Arial" panose="020B0604020202020204" pitchFamily="34" charset="0"/>
                        </a:rPr>
                        <a:t>1</a:t>
                      </a:r>
                      <a:endParaRPr lang="en-ZA" sz="1200" b="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09/06/2021</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9/07/2021</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dirty="0" smtClean="0">
                          <a:latin typeface="Arial" panose="020B0604020202020204" pitchFamily="34" charset="0"/>
                          <a:cs typeface="Arial" panose="020B0604020202020204" pitchFamily="34" charset="0"/>
                        </a:rPr>
                        <a:t>04/08/2022</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r>
                        <a:rPr lang="en-ZA" sz="1200" smtClean="0">
                          <a:latin typeface="Arial" panose="020B0604020202020204" pitchFamily="34" charset="0"/>
                          <a:cs typeface="Arial" panose="020B0604020202020204" pitchFamily="34" charset="0"/>
                        </a:rPr>
                        <a:t>TBC</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xmlns="" val="10004"/>
                  </a:ext>
                </a:extLst>
              </a:tr>
              <a:tr h="638571">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Director Legal Service L13 – 1 Post (Prog1)</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algn="ctr">
                        <a:spcBef>
                          <a:spcPts val="0"/>
                        </a:spcBef>
                        <a:spcAft>
                          <a:spcPts val="0"/>
                        </a:spcAft>
                      </a:pPr>
                      <a:r>
                        <a:rPr lang="en-US" sz="1200" b="0" dirty="0">
                          <a:latin typeface="Arial" panose="020B0604020202020204" pitchFamily="34" charset="0"/>
                          <a:cs typeface="Arial" panose="020B0604020202020204" pitchFamily="34" charset="0"/>
                        </a:rPr>
                        <a:t>1</a:t>
                      </a:r>
                      <a:endParaRPr lang="en-ZA" sz="1200" b="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08/04/2022</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06/05/2022</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16/08/2022</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endParaRPr lang="en-ZA" sz="1200" dirty="0" smtClean="0">
                        <a:latin typeface="Arial" panose="020B0604020202020204" pitchFamily="34" charset="0"/>
                        <a:cs typeface="Arial" panose="020B0604020202020204" pitchFamily="34" charset="0"/>
                      </a:endParaRPr>
                    </a:p>
                    <a:p>
                      <a:r>
                        <a:rPr lang="en-ZA" sz="1200" dirty="0" smtClean="0">
                          <a:latin typeface="Arial" panose="020B0604020202020204" pitchFamily="34" charset="0"/>
                          <a:cs typeface="Arial" panose="020B0604020202020204" pitchFamily="34" charset="0"/>
                        </a:rPr>
                        <a:t>23/08/2022</a:t>
                      </a:r>
                    </a:p>
                    <a:p>
                      <a:r>
                        <a:rPr lang="en-ZA" sz="1200" dirty="0" smtClean="0">
                          <a:latin typeface="Arial" panose="020B0604020202020204" pitchFamily="34" charset="0"/>
                          <a:cs typeface="Arial" panose="020B0604020202020204" pitchFamily="34" charset="0"/>
                        </a:rPr>
                        <a:t>At the Ministry</a:t>
                      </a:r>
                    </a:p>
                    <a:p>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xmlns="" val="10005"/>
                  </a:ext>
                </a:extLst>
              </a:tr>
              <a:tr h="662568">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dirty="0" smtClean="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Director Financial</a:t>
                      </a:r>
                      <a:r>
                        <a:rPr lang="en-ZA" sz="1200" baseline="0" dirty="0" smtClean="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 Management</a:t>
                      </a:r>
                      <a:endParaRPr lang="en-ZA" sz="12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algn="ctr">
                        <a:spcBef>
                          <a:spcPts val="0"/>
                        </a:spcBef>
                        <a:spcAft>
                          <a:spcPts val="0"/>
                        </a:spcAft>
                      </a:pPr>
                      <a:r>
                        <a:rPr lang="en-US" sz="1200" b="0" dirty="0">
                          <a:latin typeface="Arial" panose="020B0604020202020204" pitchFamily="34" charset="0"/>
                          <a:cs typeface="Arial" panose="020B0604020202020204" pitchFamily="34" charset="0"/>
                        </a:rPr>
                        <a:t>1</a:t>
                      </a:r>
                      <a:endParaRPr lang="en-ZA" sz="1200" b="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24/03/2021</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16/04/2021</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r>
                        <a:rPr lang="en-ZA" sz="1200" dirty="0" smtClean="0">
                          <a:latin typeface="Arial" panose="020B0604020202020204" pitchFamily="34" charset="0"/>
                          <a:cs typeface="Arial" panose="020B0604020202020204" pitchFamily="34" charset="0"/>
                        </a:rPr>
                        <a:t>Post was disputed and is currently under review</a:t>
                      </a:r>
                      <a:r>
                        <a:rPr lang="en-ZA" sz="1200" baseline="0" dirty="0" smtClean="0">
                          <a:latin typeface="Arial" panose="020B0604020202020204" pitchFamily="34" charset="0"/>
                          <a:cs typeface="Arial" panose="020B0604020202020204" pitchFamily="34" charset="0"/>
                        </a:rPr>
                        <a:t> through the State Attorney at LC.</a:t>
                      </a:r>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endParaRPr lang="en-ZA" sz="1200" dirty="0">
                        <a:latin typeface="Arial" panose="020B0604020202020204" pitchFamily="34" charset="0"/>
                        <a:cs typeface="Arial" panose="020B0604020202020204" pitchFamily="34"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506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ESTABLISHMENT AND GENDER PER PROGRAM</a:t>
            </a:r>
            <a:endParaRPr lang="en-ZA" sz="2800" dirty="0"/>
          </a:p>
        </p:txBody>
      </p:sp>
      <p:graphicFrame>
        <p:nvGraphicFramePr>
          <p:cNvPr id="5" name="Content Placeholder 4">
            <a:extLst>
              <a:ext uri="{FF2B5EF4-FFF2-40B4-BE49-F238E27FC236}">
                <a16:creationId xmlns="" xmlns:xdr="http://schemas.openxmlformats.org/drawingml/2006/spreadsheetDrawing" xmlns:a16="http://schemas.microsoft.com/office/drawing/2014/main" xmlns:lc="http://schemas.openxmlformats.org/drawingml/2006/lockedCanvas" id="{00000000-0008-0000-0000-00001F000000}"/>
              </a:ext>
            </a:extLst>
          </p:cNvPr>
          <p:cNvGraphicFramePr>
            <a:graphicFrameLocks noGrp="1"/>
          </p:cNvGraphicFramePr>
          <p:nvPr>
            <p:ph sz="half" idx="1"/>
            <p:extLst>
              <p:ext uri="{D42A27DB-BD31-4B8C-83A1-F6EECF244321}">
                <p14:modId xmlns:p14="http://schemas.microsoft.com/office/powerpoint/2010/main" val="3793294817"/>
              </p:ext>
            </p:extLst>
          </p:nvPr>
        </p:nvGraphicFramePr>
        <p:xfrm>
          <a:off x="677334" y="2160589"/>
          <a:ext cx="4183062" cy="3881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a:extLst>
              <a:ext uri="{FF2B5EF4-FFF2-40B4-BE49-F238E27FC236}">
                <a16:creationId xmlns="" xmlns:xdr="http://schemas.openxmlformats.org/drawingml/2006/spreadsheetDrawing" xmlns:a16="http://schemas.microsoft.com/office/drawing/2014/main" xmlns:lc="http://schemas.openxmlformats.org/drawingml/2006/lockedCanvas" id="{00000000-0008-0000-0000-000021000000}"/>
              </a:ext>
            </a:extLst>
          </p:cNvPr>
          <p:cNvGraphicFramePr>
            <a:graphicFrameLocks noGrp="1"/>
          </p:cNvGraphicFramePr>
          <p:nvPr>
            <p:ph sz="half" idx="2"/>
            <p:extLst>
              <p:ext uri="{D42A27DB-BD31-4B8C-83A1-F6EECF244321}">
                <p14:modId xmlns:p14="http://schemas.microsoft.com/office/powerpoint/2010/main" val="3409279142"/>
              </p:ext>
            </p:extLst>
          </p:nvPr>
        </p:nvGraphicFramePr>
        <p:xfrm>
          <a:off x="5089525" y="2160588"/>
          <a:ext cx="4184650"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0536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595ECA-9D0A-2EDD-5A95-9262608EDF02}"/>
              </a:ext>
            </a:extLst>
          </p:cNvPr>
          <p:cNvSpPr>
            <a:spLocks noGrp="1"/>
          </p:cNvSpPr>
          <p:nvPr>
            <p:ph type="title"/>
          </p:nvPr>
        </p:nvSpPr>
        <p:spPr>
          <a:xfrm>
            <a:off x="652621" y="339096"/>
            <a:ext cx="8596668" cy="559837"/>
          </a:xfrm>
        </p:spPr>
        <p:txBody>
          <a:bodyPr>
            <a:normAutofit/>
          </a:bodyPr>
          <a:lstStyle/>
          <a:p>
            <a:pPr algn="ctr"/>
            <a:r>
              <a:rPr lang="en-ZA" sz="2000" b="1" dirty="0" smtClean="0">
                <a:latin typeface="Arial Narrow" panose="020B0606020202030204" pitchFamily="34" charset="0"/>
              </a:rPr>
              <a:t>AGE ANALYSIS </a:t>
            </a:r>
            <a:r>
              <a:rPr lang="en-ZA" sz="2000" b="1" dirty="0">
                <a:latin typeface="Arial Narrow" panose="020B0606020202030204" pitchFamily="34" charset="0"/>
              </a:rPr>
              <a:t>CURRENT STATUS (ENVIROMENTAL SCAN)</a:t>
            </a:r>
          </a:p>
        </p:txBody>
      </p:sp>
      <p:pic>
        <p:nvPicPr>
          <p:cNvPr id="18" name="Picture 17" descr="show bar.jpg">
            <a:extLst>
              <a:ext uri="{FF2B5EF4-FFF2-40B4-BE49-F238E27FC236}">
                <a16:creationId xmlns="" xmlns:a16="http://schemas.microsoft.com/office/drawing/2014/main" id="{5A63A986-E305-4C4D-EA90-1A7901E3ED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74002"/>
            <a:ext cx="12192000" cy="80210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483559541"/>
              </p:ext>
            </p:extLst>
          </p:nvPr>
        </p:nvGraphicFramePr>
        <p:xfrm>
          <a:off x="878186" y="995882"/>
          <a:ext cx="7921782" cy="5157998"/>
        </p:xfrm>
        <a:graphic>
          <a:graphicData uri="http://schemas.openxmlformats.org/drawingml/2006/table">
            <a:tbl>
              <a:tblPr>
                <a:tableStyleId>{5C22544A-7EE6-4342-B048-85BDC9FD1C3A}</a:tableStyleId>
              </a:tblPr>
              <a:tblGrid>
                <a:gridCol w="867551"/>
                <a:gridCol w="680592"/>
                <a:gridCol w="968721"/>
                <a:gridCol w="977774"/>
                <a:gridCol w="1140736"/>
                <a:gridCol w="1176951"/>
                <a:gridCol w="1068309"/>
                <a:gridCol w="1041148"/>
              </a:tblGrid>
              <a:tr h="273848">
                <a:tc>
                  <a:txBody>
                    <a:bodyPr/>
                    <a:lstStyle/>
                    <a:p>
                      <a:pPr algn="l" fontAlgn="ctr"/>
                      <a:r>
                        <a:rPr lang="en-ZA" sz="1200" b="1" u="sng" strike="noStrike" dirty="0">
                          <a:effectLst/>
                          <a:latin typeface="Arial Narrow" panose="020B0606020202030204" pitchFamily="34" charset="0"/>
                        </a:rPr>
                        <a:t>Home</a:t>
                      </a:r>
                      <a:endParaRPr lang="en-ZA" sz="1200" b="1" i="0" u="sng" strike="noStrike" dirty="0">
                        <a:solidFill>
                          <a:srgbClr val="0000FF"/>
                        </a:solidFill>
                        <a:effectLst/>
                        <a:latin typeface="Arial Narrow" panose="020B0606020202030204" pitchFamily="34" charset="0"/>
                      </a:endParaRPr>
                    </a:p>
                  </a:txBody>
                  <a:tcPr marL="0" marR="0" marT="0" marB="0" anchor="ctr"/>
                </a:tc>
                <a:tc gridSpan="6">
                  <a:txBody>
                    <a:bodyPr/>
                    <a:lstStyle/>
                    <a:p>
                      <a:pPr algn="ctr" fontAlgn="ctr"/>
                      <a:r>
                        <a:rPr lang="en-US" sz="1200" b="1" u="none" strike="noStrike">
                          <a:effectLst/>
                          <a:latin typeface="Arial Narrow" panose="020B0606020202030204" pitchFamily="34" charset="0"/>
                        </a:rPr>
                        <a:t>NUMBER OF EMPLOYEES: Age Group by Salary Band</a:t>
                      </a:r>
                      <a:endParaRPr lang="en-US" sz="1200" b="1" i="0" u="none" strike="noStrike">
                        <a:effectLst/>
                        <a:latin typeface="Arial Narrow" panose="020B0606020202030204" pitchFamily="34" charset="0"/>
                      </a:endParaRPr>
                    </a:p>
                  </a:txBody>
                  <a:tcPr marL="0" marR="0"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ctr"/>
                      <a:r>
                        <a:rPr lang="en-ZA" sz="1200" b="1" u="none" strike="noStrike" dirty="0">
                          <a:effectLst/>
                          <a:latin typeface="Arial Narrow" panose="020B0606020202030204" pitchFamily="34" charset="0"/>
                        </a:rPr>
                        <a:t>ACTUAL</a:t>
                      </a:r>
                      <a:endParaRPr lang="en-ZA" sz="1200" b="1" i="0" u="none" strike="noStrike" dirty="0">
                        <a:effectLst/>
                        <a:latin typeface="Arial Narrow" panose="020B0606020202030204" pitchFamily="34" charset="0"/>
                      </a:endParaRPr>
                    </a:p>
                  </a:txBody>
                  <a:tcPr marL="0" marR="0" marT="0" marB="0" anchor="ctr"/>
                </a:tc>
              </a:tr>
              <a:tr h="346350">
                <a:tc>
                  <a:txBody>
                    <a:bodyPr/>
                    <a:lstStyle/>
                    <a:p>
                      <a:pPr algn="l" fontAlgn="ctr"/>
                      <a:r>
                        <a:rPr lang="en-ZA" sz="1200" b="1" u="sng" strike="noStrike">
                          <a:effectLst/>
                          <a:latin typeface="Arial Narrow" panose="020B0606020202030204" pitchFamily="34" charset="0"/>
                        </a:rPr>
                        <a:t> </a:t>
                      </a:r>
                      <a:endParaRPr lang="en-ZA" sz="1200" b="1" i="0" u="sng" strike="noStrike">
                        <a:solidFill>
                          <a:srgbClr val="0000FF"/>
                        </a:solidFill>
                        <a:effectLst/>
                        <a:latin typeface="Arial Narrow" panose="020B0606020202030204" pitchFamily="34" charset="0"/>
                      </a:endParaRPr>
                    </a:p>
                  </a:txBody>
                  <a:tcPr marL="0" marR="0" marT="0" marB="0" anchor="ctr"/>
                </a:tc>
                <a:tc>
                  <a:txBody>
                    <a:bodyPr/>
                    <a:lstStyle/>
                    <a:p>
                      <a:pPr algn="ctr" fontAlgn="ctr"/>
                      <a:r>
                        <a:rPr lang="en-ZA" sz="1200" b="1" u="none" strike="noStrike">
                          <a:effectLst/>
                          <a:latin typeface="Arial Narrow" panose="020B0606020202030204" pitchFamily="34" charset="0"/>
                        </a:rPr>
                        <a:t>Salary Lev 1-2</a:t>
                      </a:r>
                      <a:endParaRPr lang="en-ZA" sz="1200" b="1" i="0" u="none" strike="noStrike">
                        <a:effectLst/>
                        <a:latin typeface="Arial Narrow" panose="020B0606020202030204" pitchFamily="34" charset="0"/>
                      </a:endParaRPr>
                    </a:p>
                  </a:txBody>
                  <a:tcPr marL="0" marR="0" marT="0" marB="0" anchor="ctr"/>
                </a:tc>
                <a:tc>
                  <a:txBody>
                    <a:bodyPr/>
                    <a:lstStyle/>
                    <a:p>
                      <a:pPr algn="ctr" fontAlgn="ctr"/>
                      <a:r>
                        <a:rPr lang="en-ZA" sz="1200" b="1" u="none" strike="noStrike">
                          <a:effectLst/>
                          <a:latin typeface="Arial Narrow" panose="020B0606020202030204" pitchFamily="34" charset="0"/>
                        </a:rPr>
                        <a:t>Salary Lev 3-5</a:t>
                      </a:r>
                      <a:endParaRPr lang="en-ZA" sz="1200" b="1" i="0" u="none" strike="noStrike">
                        <a:effectLst/>
                        <a:latin typeface="Arial Narrow" panose="020B0606020202030204" pitchFamily="34" charset="0"/>
                      </a:endParaRPr>
                    </a:p>
                  </a:txBody>
                  <a:tcPr marL="0" marR="0" marT="0" marB="0" anchor="ctr"/>
                </a:tc>
                <a:tc>
                  <a:txBody>
                    <a:bodyPr/>
                    <a:lstStyle/>
                    <a:p>
                      <a:pPr algn="ctr" fontAlgn="ctr"/>
                      <a:r>
                        <a:rPr lang="en-ZA" sz="1200" b="1" u="none" strike="noStrike">
                          <a:effectLst/>
                          <a:latin typeface="Arial Narrow" panose="020B0606020202030204" pitchFamily="34" charset="0"/>
                        </a:rPr>
                        <a:t>Salary Lev 6-8</a:t>
                      </a:r>
                      <a:endParaRPr lang="en-ZA" sz="1200" b="1" i="0" u="none" strike="noStrike">
                        <a:effectLst/>
                        <a:latin typeface="Arial Narrow" panose="020B0606020202030204" pitchFamily="34" charset="0"/>
                      </a:endParaRPr>
                    </a:p>
                  </a:txBody>
                  <a:tcPr marL="0" marR="0" marT="0" marB="0" anchor="ctr"/>
                </a:tc>
                <a:tc>
                  <a:txBody>
                    <a:bodyPr/>
                    <a:lstStyle/>
                    <a:p>
                      <a:pPr algn="ctr" fontAlgn="ctr"/>
                      <a:r>
                        <a:rPr lang="en-ZA" sz="1200" b="1" u="none" strike="noStrike">
                          <a:effectLst/>
                          <a:latin typeface="Arial Narrow" panose="020B0606020202030204" pitchFamily="34" charset="0"/>
                        </a:rPr>
                        <a:t>Salary Lev 9-12</a:t>
                      </a:r>
                      <a:endParaRPr lang="en-ZA" sz="1200" b="1" i="0" u="none" strike="noStrike">
                        <a:effectLst/>
                        <a:latin typeface="Arial Narrow" panose="020B0606020202030204" pitchFamily="34" charset="0"/>
                      </a:endParaRPr>
                    </a:p>
                  </a:txBody>
                  <a:tcPr marL="0" marR="0" marT="0" marB="0" anchor="ctr"/>
                </a:tc>
                <a:tc>
                  <a:txBody>
                    <a:bodyPr/>
                    <a:lstStyle/>
                    <a:p>
                      <a:pPr algn="ctr" fontAlgn="ctr"/>
                      <a:r>
                        <a:rPr lang="en-ZA" sz="1200" b="1" u="none" strike="noStrike">
                          <a:effectLst/>
                          <a:latin typeface="Arial Narrow" panose="020B0606020202030204" pitchFamily="34" charset="0"/>
                        </a:rPr>
                        <a:t>Salary Lev 13-14</a:t>
                      </a:r>
                      <a:endParaRPr lang="en-ZA" sz="1200" b="1" i="0" u="none" strike="noStrike">
                        <a:effectLst/>
                        <a:latin typeface="Arial Narrow" panose="020B0606020202030204" pitchFamily="34" charset="0"/>
                      </a:endParaRPr>
                    </a:p>
                  </a:txBody>
                  <a:tcPr marL="0" marR="0" marT="0" marB="0" anchor="ctr"/>
                </a:tc>
                <a:tc>
                  <a:txBody>
                    <a:bodyPr/>
                    <a:lstStyle/>
                    <a:p>
                      <a:pPr algn="ctr" fontAlgn="ctr"/>
                      <a:r>
                        <a:rPr lang="en-ZA" sz="1200" b="1" u="none" strike="noStrike">
                          <a:effectLst/>
                          <a:latin typeface="Arial Narrow" panose="020B0606020202030204" pitchFamily="34" charset="0"/>
                        </a:rPr>
                        <a:t>Salary Lev 15-16</a:t>
                      </a:r>
                      <a:endParaRPr lang="en-ZA" sz="1200" b="1" i="0" u="none" strike="noStrike">
                        <a:effectLst/>
                        <a:latin typeface="Arial Narrow" panose="020B0606020202030204" pitchFamily="34" charset="0"/>
                      </a:endParaRPr>
                    </a:p>
                  </a:txBody>
                  <a:tcPr marL="0" marR="0" marT="0" marB="0" anchor="ctr"/>
                </a:tc>
                <a:tc>
                  <a:txBody>
                    <a:bodyPr/>
                    <a:lstStyle/>
                    <a:p>
                      <a:pPr algn="ctr" fontAlgn="ctr"/>
                      <a:r>
                        <a:rPr lang="en-ZA" sz="1200" b="1" u="none" strike="noStrike" dirty="0">
                          <a:effectLst/>
                          <a:latin typeface="Arial Narrow" panose="020B0606020202030204" pitchFamily="34" charset="0"/>
                        </a:rPr>
                        <a:t> </a:t>
                      </a:r>
                      <a:endParaRPr lang="en-ZA" sz="1200" b="1" i="0" u="none" strike="noStrike" dirty="0">
                        <a:effectLst/>
                        <a:latin typeface="Arial Narrow" panose="020B0606020202030204" pitchFamily="34" charset="0"/>
                      </a:endParaRPr>
                    </a:p>
                  </a:txBody>
                  <a:tcPr marL="0" marR="0" marT="0" marB="0" anchor="ctr"/>
                </a:tc>
              </a:tr>
              <a:tr h="495030">
                <a:tc>
                  <a:txBody>
                    <a:bodyPr/>
                    <a:lstStyle/>
                    <a:p>
                      <a:pPr algn="l" fontAlgn="ctr"/>
                      <a:r>
                        <a:rPr lang="en-ZA" sz="1200" b="1" u="sng" strike="noStrike">
                          <a:effectLst/>
                          <a:latin typeface="Arial Narrow" panose="020B0606020202030204" pitchFamily="34" charset="0"/>
                        </a:rPr>
                        <a:t> </a:t>
                      </a:r>
                      <a:endParaRPr lang="en-ZA" sz="1200" b="1" i="0" u="sng" strike="noStrike">
                        <a:solidFill>
                          <a:srgbClr val="0000FF"/>
                        </a:solidFill>
                        <a:effectLst/>
                        <a:latin typeface="Arial Narrow" panose="020B0606020202030204" pitchFamily="34" charset="0"/>
                      </a:endParaRPr>
                    </a:p>
                  </a:txBody>
                  <a:tcPr marL="0" marR="0" marT="0" marB="0" anchor="ctr"/>
                </a:tc>
                <a:tc>
                  <a:txBody>
                    <a:bodyPr/>
                    <a:lstStyle/>
                    <a:p>
                      <a:pPr algn="ctr" fontAlgn="t"/>
                      <a:r>
                        <a:rPr lang="en-ZA" sz="1200" b="1" u="none" strike="noStrike">
                          <a:effectLst/>
                          <a:latin typeface="Arial Narrow" panose="020B0606020202030204" pitchFamily="34" charset="0"/>
                        </a:rPr>
                        <a:t>Unskilled        </a:t>
                      </a:r>
                      <a:endParaRPr lang="en-ZA" sz="1200" b="1" i="0" u="none" strike="noStrike">
                        <a:effectLst/>
                        <a:latin typeface="Arial Narrow" panose="020B0606020202030204" pitchFamily="34" charset="0"/>
                      </a:endParaRPr>
                    </a:p>
                  </a:txBody>
                  <a:tcPr marL="0" marR="0" marT="0" marB="0"/>
                </a:tc>
                <a:tc>
                  <a:txBody>
                    <a:bodyPr/>
                    <a:lstStyle/>
                    <a:p>
                      <a:pPr algn="ctr" fontAlgn="t"/>
                      <a:r>
                        <a:rPr lang="en-ZA" sz="1200" b="1" u="none" strike="noStrike">
                          <a:effectLst/>
                          <a:latin typeface="Arial Narrow" panose="020B0606020202030204" pitchFamily="34" charset="0"/>
                        </a:rPr>
                        <a:t>Semi-Skilled </a:t>
                      </a:r>
                      <a:endParaRPr lang="en-ZA" sz="1200" b="1" i="0" u="none" strike="noStrike">
                        <a:effectLst/>
                        <a:latin typeface="Arial Narrow" panose="020B0606020202030204" pitchFamily="34" charset="0"/>
                      </a:endParaRPr>
                    </a:p>
                  </a:txBody>
                  <a:tcPr marL="0" marR="0" marT="0" marB="0"/>
                </a:tc>
                <a:tc>
                  <a:txBody>
                    <a:bodyPr/>
                    <a:lstStyle/>
                    <a:p>
                      <a:pPr algn="ctr" fontAlgn="t"/>
                      <a:r>
                        <a:rPr lang="en-ZA" sz="1200" b="1" u="none" strike="noStrike" dirty="0">
                          <a:effectLst/>
                          <a:latin typeface="Arial Narrow" panose="020B0606020202030204" pitchFamily="34" charset="0"/>
                        </a:rPr>
                        <a:t>Skilled Technical </a:t>
                      </a:r>
                      <a:endParaRPr lang="en-ZA" sz="1200" b="1" i="0" u="none" strike="noStrike" dirty="0">
                        <a:effectLst/>
                        <a:latin typeface="Arial Narrow" panose="020B0606020202030204" pitchFamily="34" charset="0"/>
                      </a:endParaRPr>
                    </a:p>
                  </a:txBody>
                  <a:tcPr marL="0" marR="0" marT="0" marB="0"/>
                </a:tc>
                <a:tc>
                  <a:txBody>
                    <a:bodyPr/>
                    <a:lstStyle/>
                    <a:p>
                      <a:pPr algn="ctr" fontAlgn="t"/>
                      <a:r>
                        <a:rPr lang="en-ZA" sz="1200" b="1" u="none" strike="noStrike">
                          <a:effectLst/>
                          <a:latin typeface="Arial Narrow" panose="020B0606020202030204" pitchFamily="34" charset="0"/>
                        </a:rPr>
                        <a:t>Profesionnally Qua- lified  </a:t>
                      </a:r>
                      <a:endParaRPr lang="en-ZA" sz="1200" b="1" i="0" u="none" strike="noStrike">
                        <a:effectLst/>
                        <a:latin typeface="Arial Narrow" panose="020B0606020202030204" pitchFamily="34" charset="0"/>
                      </a:endParaRPr>
                    </a:p>
                  </a:txBody>
                  <a:tcPr marL="0" marR="0" marT="0" marB="0"/>
                </a:tc>
                <a:tc>
                  <a:txBody>
                    <a:bodyPr/>
                    <a:lstStyle/>
                    <a:p>
                      <a:pPr algn="ctr" fontAlgn="t"/>
                      <a:r>
                        <a:rPr lang="en-ZA" sz="1200" b="1" u="none" strike="noStrike">
                          <a:effectLst/>
                          <a:latin typeface="Arial Narrow" panose="020B0606020202030204" pitchFamily="34" charset="0"/>
                        </a:rPr>
                        <a:t>Senior Management </a:t>
                      </a:r>
                      <a:endParaRPr lang="en-ZA" sz="1200" b="1" i="0" u="none" strike="noStrike">
                        <a:effectLst/>
                        <a:latin typeface="Arial Narrow" panose="020B0606020202030204" pitchFamily="34" charset="0"/>
                      </a:endParaRPr>
                    </a:p>
                  </a:txBody>
                  <a:tcPr marL="0" marR="0" marT="0" marB="0"/>
                </a:tc>
                <a:tc>
                  <a:txBody>
                    <a:bodyPr/>
                    <a:lstStyle/>
                    <a:p>
                      <a:pPr algn="ctr" fontAlgn="t"/>
                      <a:r>
                        <a:rPr lang="en-ZA" sz="1200" b="1" u="none" strike="noStrike">
                          <a:effectLst/>
                          <a:latin typeface="Arial Narrow" panose="020B0606020202030204" pitchFamily="34" charset="0"/>
                        </a:rPr>
                        <a:t>Top Management </a:t>
                      </a:r>
                      <a:endParaRPr lang="en-ZA" sz="1200" b="1" i="0" u="none" strike="noStrike">
                        <a:effectLst/>
                        <a:latin typeface="Arial Narrow" panose="020B0606020202030204" pitchFamily="34" charset="0"/>
                      </a:endParaRPr>
                    </a:p>
                  </a:txBody>
                  <a:tcPr marL="0" marR="0" marT="0" marB="0"/>
                </a:tc>
                <a:tc>
                  <a:txBody>
                    <a:bodyPr/>
                    <a:lstStyle/>
                    <a:p>
                      <a:pPr algn="ctr" fontAlgn="ctr"/>
                      <a:r>
                        <a:rPr lang="en-ZA" sz="1200" b="1" u="none" strike="noStrike" dirty="0">
                          <a:effectLst/>
                          <a:latin typeface="Arial Narrow" panose="020B0606020202030204" pitchFamily="34" charset="0"/>
                        </a:rPr>
                        <a:t>Total</a:t>
                      </a:r>
                      <a:endParaRPr lang="en-ZA" sz="1200" b="1" i="0" u="none" strike="noStrike" dirty="0">
                        <a:effectLst/>
                        <a:latin typeface="Arial Narrow" panose="020B0606020202030204" pitchFamily="34" charset="0"/>
                      </a:endParaRPr>
                    </a:p>
                  </a:txBody>
                  <a:tcPr marL="0" marR="0" marT="0" marB="0" anchor="ctr"/>
                </a:tc>
              </a:tr>
              <a:tr h="346350">
                <a:tc>
                  <a:txBody>
                    <a:bodyPr/>
                    <a:lstStyle/>
                    <a:p>
                      <a:pPr algn="ctr" fontAlgn="b"/>
                      <a:r>
                        <a:rPr lang="en-ZA" sz="1200" b="1" u="none" strike="noStrike">
                          <a:effectLst/>
                          <a:latin typeface="Arial Narrow" panose="020B0606020202030204" pitchFamily="34" charset="0"/>
                        </a:rPr>
                        <a:t>20 -24</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25-29</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1 </a:t>
                      </a:r>
                      <a:endParaRPr lang="en-ZA" sz="1200" b="1" i="0" u="none" strike="noStrike" dirty="0">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2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30-34</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12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13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35-39</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12 </a:t>
                      </a:r>
                      <a:endParaRPr lang="en-ZA" sz="1200" b="1" i="0" u="none" strike="noStrike" dirty="0">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24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40-44</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6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13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2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21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45-49</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2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4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15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3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   </a:t>
                      </a:r>
                      <a:endParaRPr lang="en-ZA" sz="1200" b="1" i="0" u="none" strike="noStrike" dirty="0">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24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50-54</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4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10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4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19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55-59</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8 </a:t>
                      </a:r>
                      <a:endParaRPr lang="en-ZA" sz="1200" b="1" i="0" u="none" strike="noStrike" dirty="0">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9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19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60-64</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4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3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8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65-69</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   </a:t>
                      </a:r>
                      <a:endParaRPr lang="en-ZA" sz="1200" b="1" i="0" u="none" strike="noStrike" dirty="0">
                        <a:effectLst/>
                        <a:latin typeface="Arial Narrow" panose="020B0606020202030204" pitchFamily="34" charset="0"/>
                      </a:endParaRPr>
                    </a:p>
                  </a:txBody>
                  <a:tcPr marL="0" marR="0" marT="0" marB="0" anchor="b"/>
                </a:tc>
              </a:tr>
              <a:tr h="346350">
                <a:tc>
                  <a:txBody>
                    <a:bodyPr/>
                    <a:lstStyle/>
                    <a:p>
                      <a:pPr algn="ctr" fontAlgn="b"/>
                      <a:r>
                        <a:rPr lang="en-ZA" sz="1200" b="1" u="none" strike="noStrike">
                          <a:effectLst/>
                          <a:latin typeface="Arial Narrow" panose="020B0606020202030204" pitchFamily="34" charset="0"/>
                        </a:rPr>
                        <a:t>Total</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5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40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61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22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a:effectLst/>
                          <a:latin typeface="Arial Narrow" panose="020B0606020202030204" pitchFamily="34" charset="0"/>
                        </a:rPr>
                        <a:t>                           2 </a:t>
                      </a:r>
                      <a:endParaRPr lang="en-ZA" sz="1200" b="1" i="0" u="none" strike="noStrike">
                        <a:effectLst/>
                        <a:latin typeface="Arial Narrow" panose="020B0606020202030204" pitchFamily="34" charset="0"/>
                      </a:endParaRPr>
                    </a:p>
                  </a:txBody>
                  <a:tcPr marL="0" marR="0" marT="0" marB="0" anchor="b"/>
                </a:tc>
                <a:tc>
                  <a:txBody>
                    <a:bodyPr/>
                    <a:lstStyle/>
                    <a:p>
                      <a:pPr algn="r" fontAlgn="b"/>
                      <a:r>
                        <a:rPr lang="en-ZA" sz="1200" b="1" u="none" strike="noStrike" dirty="0">
                          <a:effectLst/>
                          <a:latin typeface="Arial Narrow" panose="020B0606020202030204" pitchFamily="34" charset="0"/>
                        </a:rPr>
                        <a:t>          130 </a:t>
                      </a:r>
                      <a:endParaRPr lang="en-ZA" sz="1200" b="1" i="0" u="none" strike="noStrike" dirty="0">
                        <a:effectLst/>
                        <a:latin typeface="Arial Narrow" panose="020B0606020202030204" pitchFamily="34" charset="0"/>
                      </a:endParaRPr>
                    </a:p>
                  </a:txBody>
                  <a:tcPr marL="0" marR="0" marT="0" marB="0" anchor="b"/>
                </a:tc>
              </a:tr>
            </a:tbl>
          </a:graphicData>
        </a:graphic>
      </p:graphicFrame>
    </p:spTree>
    <p:extLst>
      <p:ext uri="{BB962C8B-B14F-4D97-AF65-F5344CB8AC3E}">
        <p14:creationId xmlns:p14="http://schemas.microsoft.com/office/powerpoint/2010/main" val="3518460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3383</TotalTime>
  <Words>1780</Words>
  <Application>Microsoft Office PowerPoint</Application>
  <PresentationFormat>Widescreen</PresentationFormat>
  <Paragraphs>381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Narrow</vt:lpstr>
      <vt:lpstr>Calibri</vt:lpstr>
      <vt:lpstr>Gill Sans MT</vt:lpstr>
      <vt:lpstr>Times New Roman</vt:lpstr>
      <vt:lpstr>Trebuchet MS</vt:lpstr>
      <vt:lpstr>Wingdings 3</vt:lpstr>
      <vt:lpstr>Facet</vt:lpstr>
      <vt:lpstr>   SUSPENSION PROCESSES, RETENTION STRATEGY AND SUCCESSION PLANNING    PRESENTED BY DIR HRM MR M. MAKHONZA  </vt:lpstr>
      <vt:lpstr>PRESENTATION OUTLINE</vt:lpstr>
      <vt:lpstr>THE PURPOSE OF THE PRESENTATION</vt:lpstr>
      <vt:lpstr>SUSPENSION PROCESSES</vt:lpstr>
      <vt:lpstr>PROGRESS ON CURRENT SUSPENSIONS</vt:lpstr>
      <vt:lpstr>DMV CAPACITY</vt:lpstr>
      <vt:lpstr>PROGRESS IN FILING OF VACANCIES (SMS)</vt:lpstr>
      <vt:lpstr>ESTABLISHMENT AND GENDER PER PROGRAM</vt:lpstr>
      <vt:lpstr>AGE ANALYSIS CURRENT STATUS (ENVIROMENTAL SCAN)</vt:lpstr>
      <vt:lpstr>EE TARGETS AND CURRENT STATUS AT SMS (SL13-16) (ENVIROMENTAL SCAN)</vt:lpstr>
      <vt:lpstr>Outcome of the Analysis based on the Economic Active Population</vt:lpstr>
      <vt:lpstr>Outcome of the Analysis based on the Economic Active Population (cont…)</vt:lpstr>
      <vt:lpstr>RETENTION STRATEGY</vt:lpstr>
      <vt:lpstr>SUCCESSION PLANNING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Motlalepule Seitelo</dc:creator>
  <cp:lastModifiedBy>Peter Moatshe</cp:lastModifiedBy>
  <cp:revision>130</cp:revision>
  <cp:lastPrinted>2022-09-26T14:06:49Z</cp:lastPrinted>
  <dcterms:created xsi:type="dcterms:W3CDTF">2014-09-12T02:18:09Z</dcterms:created>
  <dcterms:modified xsi:type="dcterms:W3CDTF">2022-11-28T14:23:35Z</dcterms:modified>
</cp:coreProperties>
</file>